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88" r:id="rId4"/>
    <p:sldId id="257" r:id="rId5"/>
    <p:sldId id="265" r:id="rId6"/>
    <p:sldId id="266" r:id="rId7"/>
    <p:sldId id="435" r:id="rId8"/>
    <p:sldId id="340" r:id="rId9"/>
    <p:sldId id="341" r:id="rId10"/>
    <p:sldId id="460" r:id="rId11"/>
    <p:sldId id="343" r:id="rId12"/>
    <p:sldId id="344" r:id="rId13"/>
    <p:sldId id="404" r:id="rId14"/>
    <p:sldId id="482" r:id="rId15"/>
    <p:sldId id="501" r:id="rId16"/>
    <p:sldId id="483" r:id="rId17"/>
    <p:sldId id="490" r:id="rId18"/>
    <p:sldId id="484" r:id="rId19"/>
    <p:sldId id="485" r:id="rId20"/>
    <p:sldId id="486" r:id="rId21"/>
    <p:sldId id="496" r:id="rId22"/>
    <p:sldId id="497" r:id="rId23"/>
    <p:sldId id="512" r:id="rId24"/>
    <p:sldId id="513" r:id="rId25"/>
    <p:sldId id="514" r:id="rId26"/>
    <p:sldId id="515" r:id="rId27"/>
    <p:sldId id="516" r:id="rId28"/>
    <p:sldId id="517" r:id="rId29"/>
    <p:sldId id="518" r:id="rId30"/>
    <p:sldId id="384" r:id="rId31"/>
    <p:sldId id="385" r:id="rId3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00"/>
    <a:srgbClr val="3399FF"/>
    <a:srgbClr val="FFFF00"/>
    <a:srgbClr val="FFFF99"/>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5633"/>
  </p:normalViewPr>
  <p:slideViewPr>
    <p:cSldViewPr showGuides="1">
      <p:cViewPr varScale="1">
        <p:scale>
          <a:sx n="61" d="100"/>
          <a:sy n="61" d="100"/>
        </p:scale>
        <p:origin x="-1386" y="-78"/>
      </p:cViewPr>
      <p:guideLst>
        <p:guide orient="horz" pos="2160"/>
        <p:guide pos="293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1026" name="椭圆 1031"/>
          <p:cNvSpPr/>
          <p:nvPr userDrawn="1"/>
        </p:nvSpPr>
        <p:spPr>
          <a:xfrm>
            <a:off x="250825" y="765175"/>
            <a:ext cx="8497888" cy="5256213"/>
          </a:xfrm>
          <a:prstGeom prst="ellipse">
            <a:avLst/>
          </a:prstGeom>
          <a:solidFill>
            <a:schemeClr val="bg1"/>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7" name="标题占位符 1"/>
          <p:cNvSpPr>
            <a:spLocks noGrp="1"/>
          </p:cNvSpPr>
          <p:nvPr>
            <p:ph type="title"/>
          </p:nvPr>
        </p:nvSpPr>
        <p:spPr>
          <a:xfrm>
            <a:off x="468313" y="260350"/>
            <a:ext cx="1439862" cy="576263"/>
          </a:xfrm>
          <a:prstGeom prst="rect">
            <a:avLst/>
          </a:prstGeom>
          <a:noFill/>
          <a:ln w="9525">
            <a:noFill/>
          </a:ln>
        </p:spPr>
        <p:txBody>
          <a:bodyPr anchor="ctr"/>
          <a:p>
            <a:pPr lvl="0"/>
            <a:r>
              <a:rPr lang="zh-CN" altLang="en-US" dirty="0"/>
              <a:t>标题</a:t>
            </a:r>
            <a:endParaRPr lang="zh-CN" altLang="en-US" dirty="0"/>
          </a:p>
        </p:txBody>
      </p:sp>
      <p:sp>
        <p:nvSpPr>
          <p:cNvPr id="1028" name="文本占位符 2"/>
          <p:cNvSpPr>
            <a:spLocks noGrp="1"/>
          </p:cNvSpPr>
          <p:nvPr>
            <p:ph type="body"/>
          </p:nvPr>
        </p:nvSpPr>
        <p:spPr>
          <a:xfrm>
            <a:off x="1258888" y="1700213"/>
            <a:ext cx="6624637" cy="3240087"/>
          </a:xfrm>
          <a:prstGeom prst="rect">
            <a:avLst/>
          </a:prstGeom>
          <a:noFill/>
          <a:ln w="9525">
            <a:noFill/>
          </a:ln>
        </p:spPr>
        <p:txBody>
          <a:bodyPr anchor="t"/>
          <a:p>
            <a:pPr lvl="0" indent="-342900"/>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2052"/>
          <p:cNvSpPr txBox="1"/>
          <p:nvPr/>
        </p:nvSpPr>
        <p:spPr>
          <a:xfrm>
            <a:off x="2975928" y="2894648"/>
            <a:ext cx="3634740" cy="645160"/>
          </a:xfrm>
          <a:prstGeom prst="rect">
            <a:avLst/>
          </a:prstGeom>
          <a:noFill/>
          <a:ln w="9525">
            <a:noFill/>
          </a:ln>
        </p:spPr>
        <p:txBody>
          <a:bodyPr wrap="none" anchor="t">
            <a:spAutoFit/>
          </a:bodyPr>
          <a:p>
            <a:pPr lvl="0" indent="0"/>
            <a:r>
              <a:rPr lang="en-US" sz="3600" b="1">
                <a:solidFill>
                  <a:schemeClr val="hlink"/>
                </a:solidFill>
                <a:latin typeface="微软雅黑" panose="020B0503020204020204" pitchFamily="34" charset="-122"/>
                <a:ea typeface="微软雅黑" panose="020B0503020204020204" pitchFamily="34" charset="-122"/>
              </a:rPr>
              <a:t>Docker</a:t>
            </a:r>
            <a:r>
              <a:rPr lang="zh-CN" altLang="en-US" sz="3600" b="1" dirty="0">
                <a:solidFill>
                  <a:schemeClr val="hlink"/>
                </a:solidFill>
                <a:latin typeface="微软雅黑" panose="020B0503020204020204" pitchFamily="34" charset="-122"/>
                <a:ea typeface="微软雅黑" panose="020B0503020204020204" pitchFamily="34" charset="-122"/>
              </a:rPr>
              <a:t>基础知识</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sp>
        <p:nvSpPr>
          <p:cNvPr id="3074" name="直接连接符 2053"/>
          <p:cNvSpPr/>
          <p:nvPr/>
        </p:nvSpPr>
        <p:spPr>
          <a:xfrm>
            <a:off x="1547813" y="3573463"/>
            <a:ext cx="5903912" cy="0"/>
          </a:xfrm>
          <a:prstGeom prst="line">
            <a:avLst/>
          </a:prstGeom>
          <a:ln w="9525" cap="flat" cmpd="sng">
            <a:solidFill>
              <a:schemeClr val="tx2"/>
            </a:solidFill>
            <a:prstDash val="solid"/>
            <a:round/>
            <a:headEnd type="none" w="med" len="med"/>
            <a:tailEnd type="none" w="med" len="med"/>
          </a:ln>
        </p:spPr>
      </p:sp>
      <p:sp>
        <p:nvSpPr>
          <p:cNvPr id="3075" name="文本框 2054"/>
          <p:cNvSpPr txBox="1"/>
          <p:nvPr/>
        </p:nvSpPr>
        <p:spPr>
          <a:xfrm>
            <a:off x="6826250" y="6340475"/>
            <a:ext cx="893763" cy="517525"/>
          </a:xfrm>
          <a:prstGeom prst="rect">
            <a:avLst/>
          </a:prstGeom>
          <a:noFill/>
          <a:ln w="9525">
            <a:noFill/>
          </a:ln>
        </p:spPr>
        <p:txBody>
          <a:bodyPr wrap="none" anchor="t">
            <a:spAutoFit/>
          </a:bodyPr>
          <a:p>
            <a:pPr lvl="0" indent="0"/>
            <a:r>
              <a:rPr lang="zh-CN" altLang="en-US" sz="1400" dirty="0">
                <a:solidFill>
                  <a:schemeClr val="bg1"/>
                </a:solidFill>
                <a:latin typeface="宋体" panose="02010600030101010101" pitchFamily="2" charset="-122"/>
                <a:ea typeface="宋体" panose="02010600030101010101" pitchFamily="2" charset="-122"/>
              </a:rPr>
              <a:t>    王滢</a:t>
            </a:r>
            <a:endParaRPr lang="zh-CN" altLang="en-US" sz="1400" dirty="0">
              <a:solidFill>
                <a:schemeClr val="bg1"/>
              </a:solidFill>
              <a:latin typeface="宋体" panose="02010600030101010101" pitchFamily="2" charset="-122"/>
              <a:ea typeface="宋体" panose="02010600030101010101" pitchFamily="2" charset="-122"/>
            </a:endParaRPr>
          </a:p>
          <a:p>
            <a:pPr lvl="0" indent="0"/>
            <a:endParaRPr lang="zh-CN" altLang="en-US" sz="1400"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374265" cy="576580"/>
          </a:xfrm>
        </p:spPr>
        <p:txBody>
          <a:bodyPr anchor="ctr"/>
          <a:p>
            <a:r>
              <a:rPr lang="zh-CN" sz="3200"/>
              <a:t>安装</a:t>
            </a:r>
            <a:r>
              <a:rPr lang="en-US" altLang="zh-CN" sz="3200"/>
              <a:t>Docker</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此处仅以</a:t>
            </a:r>
            <a:r>
              <a:rPr lang="en-US" altLang="zh-CN" sz="1800" dirty="0"/>
              <a:t>Linux</a:t>
            </a:r>
            <a:r>
              <a:rPr lang="zh-CN" altLang="en-US" sz="1800" dirty="0"/>
              <a:t>操作系统为例说明安装</a:t>
            </a:r>
            <a:r>
              <a:rPr lang="en-US" altLang="zh-CN" sz="1800" dirty="0"/>
              <a:t>Docker</a:t>
            </a:r>
            <a:r>
              <a:rPr lang="zh-CN" altLang="en-US" sz="1800" dirty="0"/>
              <a:t>的方法，</a:t>
            </a:r>
            <a:r>
              <a:rPr lang="en-US" altLang="zh-CN" sz="1800" dirty="0"/>
              <a:t>windows</a:t>
            </a:r>
            <a:r>
              <a:rPr lang="zh-CN" altLang="en-US" sz="1800" dirty="0"/>
              <a:t>操作系统可以自行搜索。</a:t>
            </a:r>
            <a:endParaRPr lang="zh-CN" altLang="en-US" sz="1800" dirty="0"/>
          </a:p>
          <a:p>
            <a:r>
              <a:rPr lang="en-US" altLang="zh-CN" sz="1800" dirty="0"/>
              <a:t>CentOS/Red Hat Linux</a:t>
            </a:r>
            <a:endParaRPr lang="en-US" altLang="zh-CN" sz="1800" dirty="0"/>
          </a:p>
          <a:p>
            <a:pPr lvl="1"/>
            <a:r>
              <a:rPr lang="en-US" altLang="zh-CN" sz="1575" dirty="0"/>
              <a:t>sudo yum -y install docker</a:t>
            </a:r>
            <a:endParaRPr lang="en-US" altLang="zh-CN" sz="1575" dirty="0"/>
          </a:p>
          <a:p>
            <a:r>
              <a:rPr lang="en-US" altLang="zh-CN" sz="1800" dirty="0"/>
              <a:t>Ubuntu/Fedora Linux</a:t>
            </a:r>
            <a:endParaRPr lang="en-US" altLang="zh-CN" sz="1800" dirty="0"/>
          </a:p>
          <a:p>
            <a:pPr lvl="1"/>
            <a:r>
              <a:rPr lang="en-US" altLang="zh-CN" sz="1575" dirty="0"/>
              <a:t>sudo apt-get install docker</a:t>
            </a:r>
            <a:endParaRPr lang="en-US" altLang="zh-CN" sz="157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3065780" cy="576580"/>
          </a:xfrm>
        </p:spPr>
        <p:txBody>
          <a:bodyPr anchor="ctr"/>
          <a:p>
            <a:r>
              <a:rPr lang="zh-CN" altLang="en-US" sz="3200"/>
              <a:t>启动</a:t>
            </a:r>
            <a:r>
              <a:rPr lang="en-US" altLang="zh-CN" sz="3200"/>
              <a:t>Docker</a:t>
            </a:r>
            <a:r>
              <a:rPr lang="zh-CN" altLang="en-US" sz="3200"/>
              <a:t>服务</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CentOS/Red Hat Linux</a:t>
            </a:r>
            <a:endParaRPr lang="en-US" altLang="zh-CN" sz="1800" dirty="0"/>
          </a:p>
          <a:p>
            <a:pPr lvl="1"/>
            <a:r>
              <a:rPr lang="en-US" altLang="zh-CN" sz="1575" dirty="0"/>
              <a:t>sudo systemctl start docker.service</a:t>
            </a:r>
            <a:endParaRPr lang="en-US" altLang="zh-CN" sz="1575" dirty="0"/>
          </a:p>
          <a:p>
            <a:r>
              <a:rPr lang="en-US" altLang="zh-CN" sz="1800" dirty="0">
                <a:sym typeface="+mn-ea"/>
              </a:rPr>
              <a:t>CentOS/Red Hat Linux &amp; Ubuntu/Fedora Linux</a:t>
            </a:r>
            <a:endParaRPr lang="en-US" altLang="zh-CN" sz="1800" dirty="0">
              <a:sym typeface="+mn-ea"/>
            </a:endParaRPr>
          </a:p>
          <a:p>
            <a:pPr lvl="1"/>
            <a:r>
              <a:rPr lang="en-US" altLang="zh-CN" sz="1575" dirty="0"/>
              <a:t>sudo service docker start</a:t>
            </a:r>
            <a:endParaRPr lang="en-US" altLang="zh-CN" sz="157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261870" cy="576580"/>
          </a:xfrm>
        </p:spPr>
        <p:txBody>
          <a:bodyPr anchor="ctr"/>
          <a:p>
            <a:r>
              <a:rPr lang="en-US" altLang="zh-CN" sz="3200"/>
              <a:t>Hello world</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安装好</a:t>
            </a:r>
            <a:r>
              <a:rPr lang="en-US" altLang="zh-CN" sz="1800" dirty="0"/>
              <a:t>Docker</a:t>
            </a:r>
            <a:r>
              <a:rPr lang="zh-CN" altLang="en-US" sz="1800" dirty="0"/>
              <a:t>及启动了服务之后，就可以开始正式使用</a:t>
            </a:r>
            <a:r>
              <a:rPr lang="en-US" altLang="zh-CN" sz="1800" dirty="0"/>
              <a:t>Docker</a:t>
            </a:r>
            <a:r>
              <a:rPr lang="zh-CN" altLang="en-US" sz="1800" dirty="0"/>
              <a:t>了。</a:t>
            </a:r>
            <a:endParaRPr lang="zh-CN" altLang="en-US" sz="1800" dirty="0"/>
          </a:p>
          <a:p>
            <a:r>
              <a:rPr lang="zh-CN" altLang="en-US" sz="1800" dirty="0"/>
              <a:t>跑一下</a:t>
            </a:r>
            <a:r>
              <a:rPr lang="en-US" altLang="zh-CN" sz="1800" dirty="0"/>
              <a:t>Docker</a:t>
            </a:r>
            <a:r>
              <a:rPr lang="zh-CN" altLang="en-US" sz="1800" dirty="0"/>
              <a:t>的</a:t>
            </a:r>
            <a:r>
              <a:rPr lang="en-US" altLang="zh-CN" sz="1800" dirty="0"/>
              <a:t>hello world</a:t>
            </a:r>
            <a:endParaRPr lang="en-US" altLang="zh-CN" sz="1800" dirty="0"/>
          </a:p>
          <a:p>
            <a:r>
              <a:rPr lang="en-US" altLang="zh-CN" sz="1800" dirty="0"/>
              <a:t>docker run hello-world</a:t>
            </a:r>
            <a:endParaRPr lang="en-US" altLang="zh-CN" sz="1800" dirty="0"/>
          </a:p>
          <a:p>
            <a:r>
              <a:rPr lang="zh-CN" altLang="en-US" sz="1800" dirty="0"/>
              <a:t>如果没有错误发生，就证明前面安装和启动服务的过程都成功了。</a:t>
            </a:r>
            <a:endParaRPr lang="zh-CN"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065655" cy="576580"/>
          </a:xfrm>
        </p:spPr>
        <p:txBody>
          <a:bodyPr anchor="ctr"/>
          <a:p>
            <a:r>
              <a:rPr lang="zh-CN" altLang="zh-CN" sz="3200"/>
              <a:t>镜像</a:t>
            </a:r>
            <a:r>
              <a:rPr lang="en-US" altLang="zh-CN" sz="3200"/>
              <a:t>Image</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Docker</a:t>
            </a:r>
            <a:r>
              <a:rPr lang="zh-CN" altLang="en-US" sz="1800" dirty="0"/>
              <a:t>一次构建出来的一套可运行的（</a:t>
            </a:r>
            <a:r>
              <a:rPr lang="en-US" altLang="zh-CN" sz="1800" dirty="0"/>
              <a:t>Runnable</a:t>
            </a:r>
            <a:r>
              <a:rPr lang="zh-CN" altLang="en-US" sz="1800" dirty="0"/>
              <a:t>）应用程序称为一个</a:t>
            </a:r>
            <a:r>
              <a:rPr lang="en-US" altLang="zh-CN" sz="1800" dirty="0"/>
              <a:t>Docker</a:t>
            </a:r>
            <a:r>
              <a:rPr lang="zh-CN" altLang="en-US" sz="1800" dirty="0"/>
              <a:t>镜像（</a:t>
            </a:r>
            <a:r>
              <a:rPr lang="en-US" altLang="zh-CN" sz="1800" dirty="0"/>
              <a:t>Image</a:t>
            </a:r>
            <a:r>
              <a:rPr lang="zh-CN" altLang="en-US" sz="1800" dirty="0"/>
              <a:t>）。镜像包括用于运行应用程序所需要的操作系统核心、虚拟环境、依赖服务以及应用程序本身。</a:t>
            </a:r>
            <a:endParaRPr lang="zh-CN" altLang="en-US" sz="1800" dirty="0"/>
          </a:p>
          <a:p>
            <a:r>
              <a:rPr lang="zh-CN" altLang="en-US" sz="1800" dirty="0"/>
              <a:t>镜像有两个唯一的标识：</a:t>
            </a:r>
            <a:r>
              <a:rPr lang="en-US" altLang="zh-CN" sz="1800" dirty="0"/>
              <a:t>ID</a:t>
            </a:r>
            <a:r>
              <a:rPr lang="zh-CN" altLang="en-US" sz="1800" dirty="0"/>
              <a:t>及归档名称。</a:t>
            </a:r>
            <a:endParaRPr lang="zh-CN" altLang="en-US" sz="1800" dirty="0"/>
          </a:p>
          <a:p>
            <a:r>
              <a:rPr lang="en-US" altLang="zh-CN" sz="1800" dirty="0"/>
              <a:t>ID</a:t>
            </a:r>
            <a:r>
              <a:rPr lang="zh-CN" altLang="en-US" sz="1800" dirty="0"/>
              <a:t>是镜像构建时根据镜像内容散列产生的一个唯一编号，用一串</a:t>
            </a:r>
            <a:r>
              <a:rPr lang="en-US" altLang="zh-CN" sz="1800" dirty="0"/>
              <a:t>12</a:t>
            </a:r>
            <a:r>
              <a:rPr lang="zh-CN" altLang="en-US" sz="1800" dirty="0"/>
              <a:t>位的</a:t>
            </a:r>
            <a:r>
              <a:rPr lang="en-US" altLang="zh-CN" sz="1800" dirty="0"/>
              <a:t>16</a:t>
            </a:r>
            <a:r>
              <a:rPr lang="zh-CN" altLang="en-US" sz="1800" dirty="0"/>
              <a:t>进制数表示。</a:t>
            </a:r>
            <a:endParaRPr lang="zh-CN" altLang="en-US" sz="1800" dirty="0"/>
          </a:p>
          <a:p>
            <a:r>
              <a:rPr lang="zh-CN" altLang="en-US" sz="1800" dirty="0"/>
              <a:t>归档名称由两部分组成：仓库标志和版本号。仓库标志由镜像仓库登记的用户名和镜像名称构成诸如</a:t>
            </a:r>
            <a:r>
              <a:rPr lang="en-US" altLang="zh-CN" sz="1800" dirty="0"/>
              <a:t>username/image-name</a:t>
            </a:r>
            <a:r>
              <a:rPr lang="zh-CN" altLang="en-US" sz="1800" dirty="0"/>
              <a:t>之类的方式。版本号也叫</a:t>
            </a:r>
            <a:r>
              <a:rPr lang="en-US" altLang="zh-CN" sz="1800" dirty="0"/>
              <a:t>TAG</a:t>
            </a:r>
            <a:r>
              <a:rPr lang="zh-CN" altLang="en-US" sz="1800" dirty="0"/>
              <a:t>标志，自行定义，最新版本一般叫做</a:t>
            </a:r>
            <a:r>
              <a:rPr lang="en-US" altLang="zh-CN" sz="1800" dirty="0"/>
              <a:t>latest</a:t>
            </a:r>
            <a:r>
              <a:rPr lang="zh-CN" altLang="en-US" sz="1800" dirty="0"/>
              <a:t>。</a:t>
            </a:r>
            <a:endParaRPr lang="zh-CN" altLang="en-US" sz="1800" dirty="0"/>
          </a:p>
          <a:p>
            <a:r>
              <a:rPr lang="zh-CN" altLang="en-US" sz="1800" dirty="0"/>
              <a:t>归档名称全部合起来构成</a:t>
            </a:r>
            <a:r>
              <a:rPr lang="en-US" altLang="zh-CN" sz="1800" dirty="0"/>
              <a:t>username/image-name:1.0</a:t>
            </a:r>
            <a:r>
              <a:rPr lang="zh-CN" altLang="en-US" sz="1800" dirty="0"/>
              <a:t>或</a:t>
            </a:r>
            <a:r>
              <a:rPr lang="en-US" altLang="zh-CN" sz="1800" dirty="0"/>
              <a:t>lanwon/web-service:latest</a:t>
            </a:r>
            <a:r>
              <a:rPr lang="zh-CN" altLang="en-US" sz="1800" dirty="0"/>
              <a:t>。</a:t>
            </a: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770505" cy="576580"/>
          </a:xfrm>
        </p:spPr>
        <p:txBody>
          <a:bodyPr anchor="ctr"/>
          <a:p>
            <a:r>
              <a:rPr lang="zh-CN" altLang="en-US" sz="3200"/>
              <a:t>容器</a:t>
            </a:r>
            <a:r>
              <a:rPr lang="en-US" altLang="zh-CN" sz="3200"/>
              <a:t>Container</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容器是指镜像在一次运行过程中所产生的所有状态总和。所有状态包括</a:t>
            </a:r>
            <a:r>
              <a:rPr lang="en-US" altLang="zh-CN" sz="1800" dirty="0"/>
              <a:t>CPU</a:t>
            </a:r>
            <a:r>
              <a:rPr lang="zh-CN" altLang="en-US" sz="1800" dirty="0"/>
              <a:t>、内存和文件系统。</a:t>
            </a:r>
            <a:endParaRPr lang="zh-CN" altLang="en-US" sz="1800" dirty="0"/>
          </a:p>
          <a:p>
            <a:r>
              <a:rPr lang="zh-CN" altLang="en-US" sz="1800" dirty="0"/>
              <a:t>一个镜像可以运行多次获得多个容器，多个容器之间互相隔离，不会出现因为一个容器的执行影像同一镜像的另一个容器执行的情况。</a:t>
            </a:r>
            <a:endParaRPr lang="zh-CN" altLang="en-US" sz="1800" dirty="0"/>
          </a:p>
          <a:p>
            <a:r>
              <a:rPr lang="zh-CN" altLang="en-US" sz="1800" dirty="0"/>
              <a:t>一个</a:t>
            </a:r>
            <a:r>
              <a:rPr lang="en-US" altLang="zh-CN" sz="1800" dirty="0"/>
              <a:t>Docker</a:t>
            </a:r>
            <a:r>
              <a:rPr lang="zh-CN" altLang="en-US" sz="1800" dirty="0"/>
              <a:t>容器执行结束或被终止后，其状态会保留，重新执行该容器时，将会从上次执行结束或终止状态开始执行容器的应用程序。</a:t>
            </a:r>
            <a:endParaRPr lang="zh-CN" altLang="en-US" sz="1800" dirty="0"/>
          </a:p>
          <a:p>
            <a:r>
              <a:rPr lang="zh-CN" altLang="en-US" sz="1800" dirty="0"/>
              <a:t>容器的唯一标识有两个：</a:t>
            </a:r>
            <a:r>
              <a:rPr lang="en-US" altLang="zh-CN" sz="1800" dirty="0"/>
              <a:t>ID</a:t>
            </a:r>
            <a:r>
              <a:rPr lang="zh-CN" altLang="en-US" sz="1800" dirty="0"/>
              <a:t>和名称。</a:t>
            </a:r>
            <a:endParaRPr lang="zh-CN" altLang="en-US" sz="1800" dirty="0"/>
          </a:p>
          <a:p>
            <a:r>
              <a:rPr lang="en-US" altLang="zh-CN" sz="1800" dirty="0"/>
              <a:t>ID</a:t>
            </a:r>
            <a:r>
              <a:rPr lang="zh-CN" altLang="en-US" sz="1800" dirty="0"/>
              <a:t>是容器运行时状态散列得到的一个编号，以</a:t>
            </a:r>
            <a:r>
              <a:rPr lang="en-US" altLang="zh-CN" sz="1800" dirty="0"/>
              <a:t>12</a:t>
            </a:r>
            <a:r>
              <a:rPr lang="zh-CN" altLang="en-US" sz="1800" dirty="0"/>
              <a:t>位</a:t>
            </a:r>
            <a:r>
              <a:rPr lang="en-US" altLang="zh-CN" sz="1800" dirty="0"/>
              <a:t>16</a:t>
            </a:r>
            <a:r>
              <a:rPr lang="zh-CN" altLang="en-US" sz="1800" dirty="0"/>
              <a:t>进制数表示；名称是容器第一次运行时用户赋予的本机</a:t>
            </a:r>
            <a:r>
              <a:rPr lang="en-US" altLang="zh-CN" sz="1800" dirty="0"/>
              <a:t>Docker</a:t>
            </a:r>
            <a:r>
              <a:rPr lang="zh-CN" altLang="en-US" sz="1800" dirty="0"/>
              <a:t>服务内的唯一标志，如忽略，</a:t>
            </a:r>
            <a:r>
              <a:rPr lang="en-US" altLang="zh-CN" sz="1800" dirty="0"/>
              <a:t>Docker</a:t>
            </a:r>
            <a:r>
              <a:rPr lang="zh-CN" altLang="en-US" sz="1800" dirty="0"/>
              <a:t>会随机产生一个字符串。</a:t>
            </a:r>
            <a:endParaRPr lang="zh-CN" alt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59740" y="243205"/>
            <a:ext cx="1282065" cy="576580"/>
          </a:xfrm>
        </p:spPr>
        <p:txBody>
          <a:bodyPr anchor="ctr"/>
          <a:p>
            <a:r>
              <a:rPr lang="zh-CN" altLang="en-US" sz="3200"/>
              <a:t>问题</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                       容器在运行中改变了状态，其相应的镜像会不会</a:t>
            </a:r>
            <a:endParaRPr lang="zh-CN" altLang="en-US" sz="1800" dirty="0"/>
          </a:p>
          <a:p>
            <a:r>
              <a:rPr lang="zh-CN" altLang="en-US" sz="1800" dirty="0"/>
              <a:t>                       受到影响？镜像升级到新版本，其已运行的容器</a:t>
            </a:r>
            <a:endParaRPr lang="zh-CN" altLang="en-US" sz="1800" dirty="0"/>
          </a:p>
          <a:p>
            <a:r>
              <a:rPr lang="zh-CN" altLang="en-US" sz="1800" dirty="0"/>
              <a:t>                       会不会受到影响？</a:t>
            </a:r>
            <a:endParaRPr lang="zh-CN" altLang="en-US" sz="1800" dirty="0"/>
          </a:p>
          <a:p>
            <a:endParaRPr lang="zh-CN" altLang="en-US" sz="1800" dirty="0"/>
          </a:p>
          <a:p>
            <a:r>
              <a:rPr lang="zh-CN" altLang="en-US" sz="1800" dirty="0"/>
              <a:t>                       对于一个无状态的应用服务来说，容器如发生了</a:t>
            </a:r>
            <a:endParaRPr lang="zh-CN" altLang="en-US" sz="1800" dirty="0"/>
          </a:p>
          <a:p>
            <a:r>
              <a:rPr lang="zh-CN" altLang="en-US" sz="1800" dirty="0"/>
              <a:t>                       无法逆转恢复的错误，解决的方法是什么？</a:t>
            </a:r>
            <a:endParaRPr lang="zh-CN" altLang="en-US" sz="1800" dirty="0"/>
          </a:p>
        </p:txBody>
      </p:sp>
      <p:pic>
        <p:nvPicPr>
          <p:cNvPr id="4099" name="图片 57347" descr="%CD%BC%B1%EA%CE%CA%CC%E2-thumb20372353"/>
          <p:cNvPicPr>
            <a:picLocks noChangeAspect="1"/>
          </p:cNvPicPr>
          <p:nvPr/>
        </p:nvPicPr>
        <p:blipFill>
          <a:blip r:embed="rId1"/>
          <a:stretch>
            <a:fillRect/>
          </a:stretch>
        </p:blipFill>
        <p:spPr>
          <a:xfrm>
            <a:off x="1686878" y="1578928"/>
            <a:ext cx="935037" cy="935037"/>
          </a:xfrm>
          <a:prstGeom prst="rect">
            <a:avLst/>
          </a:prstGeom>
          <a:noFill/>
          <a:ln w="9525">
            <a:noFill/>
          </a:ln>
        </p:spPr>
      </p:pic>
      <p:pic>
        <p:nvPicPr>
          <p:cNvPr id="2" name="图片 57347" descr="%CD%BC%B1%EA%CE%CA%CC%E2-thumb20372353"/>
          <p:cNvPicPr>
            <a:picLocks noChangeAspect="1"/>
          </p:cNvPicPr>
          <p:nvPr/>
        </p:nvPicPr>
        <p:blipFill>
          <a:blip r:embed="rId1"/>
          <a:stretch>
            <a:fillRect/>
          </a:stretch>
        </p:blipFill>
        <p:spPr>
          <a:xfrm>
            <a:off x="1686878" y="2918143"/>
            <a:ext cx="935037" cy="9350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3793"/>
          <p:cNvSpPr>
            <a:spLocks noGrp="1"/>
          </p:cNvSpPr>
          <p:nvPr>
            <p:ph type="title"/>
          </p:nvPr>
        </p:nvSpPr>
        <p:spPr>
          <a:xfrm>
            <a:off x="468630" y="260350"/>
            <a:ext cx="2987040" cy="576580"/>
          </a:xfrm>
        </p:spPr>
        <p:txBody>
          <a:bodyPr anchor="ctr"/>
          <a:p>
            <a:r>
              <a:rPr lang="en-US" altLang="zh-CN" sz="3200" dirty="0"/>
              <a:t>Docker</a:t>
            </a:r>
            <a:r>
              <a:rPr lang="zh-CN" altLang="en-US" sz="3200" dirty="0"/>
              <a:t>常用命令</a:t>
            </a:r>
            <a:endParaRPr lang="zh-CN" altLang="en-US" sz="3200" dirty="0"/>
          </a:p>
        </p:txBody>
      </p:sp>
      <p:sp>
        <p:nvSpPr>
          <p:cNvPr id="11266" name="椭圆 33795"/>
          <p:cNvSpPr/>
          <p:nvPr/>
        </p:nvSpPr>
        <p:spPr>
          <a:xfrm>
            <a:off x="2195513" y="1412875"/>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7" name="文本框 33796"/>
          <p:cNvSpPr txBox="1"/>
          <p:nvPr/>
        </p:nvSpPr>
        <p:spPr>
          <a:xfrm>
            <a:off x="2411413" y="1268413"/>
            <a:ext cx="15544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仓库相关命令</a:t>
            </a:r>
            <a:endParaRPr lang="zh-CN" altLang="en-US">
              <a:solidFill>
                <a:schemeClr val="hlink"/>
              </a:solidFill>
              <a:latin typeface="Arial" panose="020B0604020202020204" pitchFamily="34" charset="0"/>
              <a:ea typeface="宋体" panose="02010600030101010101" pitchFamily="2" charset="-122"/>
            </a:endParaRPr>
          </a:p>
        </p:txBody>
      </p:sp>
      <p:sp>
        <p:nvSpPr>
          <p:cNvPr id="11268" name="椭圆 33797"/>
          <p:cNvSpPr/>
          <p:nvPr/>
        </p:nvSpPr>
        <p:spPr>
          <a:xfrm>
            <a:off x="1359853" y="192055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9" name="文本框 33798"/>
          <p:cNvSpPr txBox="1"/>
          <p:nvPr/>
        </p:nvSpPr>
        <p:spPr>
          <a:xfrm>
            <a:off x="1547813" y="1773238"/>
            <a:ext cx="15544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镜像相关命令</a:t>
            </a:r>
            <a:endParaRPr lang="zh-CN" altLang="en-US">
              <a:solidFill>
                <a:schemeClr val="hlink"/>
              </a:solidFill>
              <a:latin typeface="Arial" panose="020B0604020202020204" pitchFamily="34" charset="0"/>
              <a:ea typeface="宋体" panose="02010600030101010101" pitchFamily="2" charset="-122"/>
            </a:endParaRPr>
          </a:p>
        </p:txBody>
      </p:sp>
      <p:sp>
        <p:nvSpPr>
          <p:cNvPr id="11270" name="椭圆 33799"/>
          <p:cNvSpPr/>
          <p:nvPr/>
        </p:nvSpPr>
        <p:spPr>
          <a:xfrm>
            <a:off x="558800" y="302387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71" name="文本框 33800"/>
          <p:cNvSpPr txBox="1"/>
          <p:nvPr/>
        </p:nvSpPr>
        <p:spPr>
          <a:xfrm>
            <a:off x="766763" y="2880995"/>
            <a:ext cx="15544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管理相关命令</a:t>
            </a:r>
            <a:endParaRPr lang="zh-CN" altLang="en-US">
              <a:solidFill>
                <a:schemeClr val="hlink"/>
              </a:solidFill>
              <a:latin typeface="Arial" panose="020B0604020202020204" pitchFamily="34" charset="0"/>
              <a:ea typeface="宋体" panose="02010600030101010101" pitchFamily="2" charset="-122"/>
            </a:endParaRPr>
          </a:p>
        </p:txBody>
      </p:sp>
      <p:sp>
        <p:nvSpPr>
          <p:cNvPr id="10" name="椭圆 33799"/>
          <p:cNvSpPr/>
          <p:nvPr/>
        </p:nvSpPr>
        <p:spPr>
          <a:xfrm>
            <a:off x="884555" y="243586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 name="文本框 33800"/>
          <p:cNvSpPr txBox="1"/>
          <p:nvPr/>
        </p:nvSpPr>
        <p:spPr>
          <a:xfrm>
            <a:off x="1092518" y="2292985"/>
            <a:ext cx="15544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容器相关命令</a:t>
            </a:r>
            <a:endParaRPr lang="zh-CN" altLang="en-US">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626995" cy="576580"/>
          </a:xfrm>
        </p:spPr>
        <p:txBody>
          <a:bodyPr anchor="ctr"/>
          <a:p>
            <a:r>
              <a:rPr lang="zh-CN" altLang="en-US" sz="3200"/>
              <a:t>仓库相关命令</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搜索镜像：</a:t>
            </a:r>
            <a:r>
              <a:rPr lang="en-US" altLang="zh-CN" sz="1800" dirty="0"/>
              <a:t>docker search keyword</a:t>
            </a:r>
            <a:endParaRPr lang="en-US" altLang="zh-CN" sz="1800" dirty="0"/>
          </a:p>
          <a:p>
            <a:r>
              <a:rPr lang="zh-CN" altLang="en-US" sz="1800" dirty="0"/>
              <a:t>从仓库下载镜像到本地：</a:t>
            </a:r>
            <a:r>
              <a:rPr lang="en-US" altLang="zh-CN" sz="1800" dirty="0"/>
              <a:t>docker pull name[:tag]</a:t>
            </a:r>
            <a:r>
              <a:rPr lang="zh-CN" altLang="en-US" sz="1800" dirty="0"/>
              <a:t>，如果</a:t>
            </a:r>
            <a:r>
              <a:rPr lang="en-US" altLang="zh-CN" sz="1800" dirty="0"/>
              <a:t>tag</a:t>
            </a:r>
            <a:r>
              <a:rPr lang="zh-CN" altLang="en-US" sz="1800" dirty="0"/>
              <a:t>省略，默认为</a:t>
            </a:r>
            <a:r>
              <a:rPr lang="en-US" altLang="zh-CN" sz="1800" dirty="0"/>
              <a:t>latest</a:t>
            </a:r>
            <a:r>
              <a:rPr lang="zh-CN" altLang="en-US" sz="1800" dirty="0"/>
              <a:t>。</a:t>
            </a:r>
            <a:endParaRPr lang="zh-CN" altLang="en-US" sz="1800" dirty="0"/>
          </a:p>
          <a:p>
            <a:r>
              <a:rPr lang="zh-CN" altLang="en-US" sz="1800" dirty="0"/>
              <a:t>从本地提交镜像到仓库：</a:t>
            </a:r>
            <a:r>
              <a:rPr lang="en-US" altLang="zh-CN" sz="1800" dirty="0"/>
              <a:t>docker push name[:tag]</a:t>
            </a:r>
            <a:r>
              <a:rPr lang="zh-CN" altLang="en-US" sz="1800" dirty="0"/>
              <a:t>，如果</a:t>
            </a:r>
            <a:r>
              <a:rPr lang="en-US" altLang="zh-CN" sz="1800" dirty="0"/>
              <a:t>tag</a:t>
            </a:r>
            <a:r>
              <a:rPr lang="zh-CN" altLang="en-US" sz="1800" dirty="0"/>
              <a:t>省略，默认为</a:t>
            </a:r>
            <a:r>
              <a:rPr lang="en-US" altLang="zh-CN" sz="1800" dirty="0"/>
              <a:t>latest</a:t>
            </a:r>
            <a:r>
              <a:rPr lang="zh-CN" altLang="en-US" sz="1800" dirty="0"/>
              <a:t>。</a:t>
            </a:r>
            <a:endParaRPr lang="zh-CN"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4687570" cy="576580"/>
          </a:xfrm>
        </p:spPr>
        <p:txBody>
          <a:bodyPr anchor="ctr"/>
          <a:p>
            <a:r>
              <a:rPr lang="zh-CN" altLang="en-US" sz="3200"/>
              <a:t>镜像相关命令 </a:t>
            </a:r>
            <a:r>
              <a:rPr lang="en-US" altLang="zh-CN" sz="3200"/>
              <a:t>- </a:t>
            </a:r>
            <a:r>
              <a:rPr lang="zh-CN" altLang="en-US" sz="3200"/>
              <a:t>运行镜像</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en-US" sz="1800" dirty="0"/>
              <a:t>docker run</a:t>
            </a:r>
            <a:r>
              <a:rPr lang="zh-CN" altLang="en-US" sz="1800" dirty="0"/>
              <a:t>命令用于第一次运行镜像，运行的镜像将生成一个容器。</a:t>
            </a:r>
            <a:r>
              <a:rPr lang="en-US" altLang="zh-CN" sz="1800" dirty="0"/>
              <a:t>run</a:t>
            </a:r>
            <a:r>
              <a:rPr lang="zh-CN" altLang="en-US" sz="1800" dirty="0"/>
              <a:t>命令先在本地</a:t>
            </a:r>
            <a:r>
              <a:rPr lang="en-US" altLang="zh-CN" sz="1800" dirty="0"/>
              <a:t>docker</a:t>
            </a:r>
            <a:r>
              <a:rPr lang="zh-CN" altLang="en-US" sz="1800" dirty="0"/>
              <a:t>中寻找是否存在该镜像，找不到则到镜像仓库去寻找镜像，都找不到则报错。</a:t>
            </a:r>
            <a:endParaRPr lang="zh-CN" altLang="en-US" sz="1800" dirty="0"/>
          </a:p>
          <a:p>
            <a:r>
              <a:rPr lang="zh-CN" altLang="en-US" sz="1800" dirty="0"/>
              <a:t>通用格式：</a:t>
            </a:r>
            <a:r>
              <a:rPr lang="en-US" altLang="zh-CN" sz="1800" dirty="0"/>
              <a:t>docker run [options] name[:tag] [command] [arg ...]</a:t>
            </a:r>
            <a:endParaRPr lang="en-US" altLang="zh-CN" sz="1800" dirty="0"/>
          </a:p>
          <a:p>
            <a:r>
              <a:rPr lang="zh-CN" altLang="en-US" sz="1800" dirty="0"/>
              <a:t>常用选项：</a:t>
            </a:r>
            <a:r>
              <a:rPr lang="en-US" altLang="zh-CN" sz="1800" dirty="0"/>
              <a:t>-d </a:t>
            </a:r>
            <a:r>
              <a:rPr lang="zh-CN" altLang="en-US" sz="1800" dirty="0"/>
              <a:t>脱离当前终端后台运行容器；</a:t>
            </a:r>
            <a:r>
              <a:rPr lang="en-US" altLang="zh-CN" sz="1800" dirty="0"/>
              <a:t>-e </a:t>
            </a:r>
            <a:r>
              <a:rPr lang="zh-CN" altLang="en-US" sz="1800" dirty="0"/>
              <a:t>设置容器运行的环境变量；</a:t>
            </a:r>
            <a:r>
              <a:rPr lang="en-US" altLang="zh-CN" sz="1800" dirty="0"/>
              <a:t>--env-file </a:t>
            </a:r>
            <a:r>
              <a:rPr lang="zh-CN" altLang="en-US" sz="1800" dirty="0"/>
              <a:t>读取文件作为环境变量；</a:t>
            </a:r>
            <a:r>
              <a:rPr lang="en-US" altLang="zh-CN" sz="1800" dirty="0"/>
              <a:t>-i </a:t>
            </a:r>
            <a:r>
              <a:rPr lang="zh-CN" altLang="en-US" sz="1800" dirty="0"/>
              <a:t>交互方式运行容器；</a:t>
            </a:r>
            <a:r>
              <a:rPr lang="en-US" altLang="zh-CN" sz="1800" dirty="0"/>
              <a:t>-p </a:t>
            </a:r>
            <a:r>
              <a:rPr lang="zh-CN" altLang="en-US" sz="1800" dirty="0"/>
              <a:t>将容器运行侦听的端口发布到本机端口上；</a:t>
            </a:r>
            <a:r>
              <a:rPr lang="en-US" altLang="zh-CN" sz="1800" dirty="0"/>
              <a:t>-t </a:t>
            </a:r>
            <a:r>
              <a:rPr lang="zh-CN" altLang="en-US" sz="1800" dirty="0"/>
              <a:t>在容器中开启一个虚拟终端；</a:t>
            </a:r>
            <a:r>
              <a:rPr lang="en-US" altLang="zh-CN" sz="1800" dirty="0"/>
              <a:t>-v </a:t>
            </a:r>
            <a:r>
              <a:rPr lang="zh-CN" altLang="en-US" sz="1800" dirty="0"/>
              <a:t>将本地文件系统绑定装载到容器中；</a:t>
            </a:r>
            <a:r>
              <a:rPr lang="en-US" altLang="zh-CN" sz="1800" dirty="0"/>
              <a:t>--name </a:t>
            </a:r>
            <a:r>
              <a:rPr lang="zh-CN" altLang="en-US" sz="1800" dirty="0"/>
              <a:t>指定该次运行的容器名称。</a:t>
            </a:r>
            <a:endParaRPr lang="zh-CN" altLang="en-US" sz="1800" dirty="0"/>
          </a:p>
          <a:p>
            <a:endParaRPr lang="zh-CN"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3823335" cy="576580"/>
          </a:xfrm>
        </p:spPr>
        <p:txBody>
          <a:bodyPr anchor="ctr"/>
          <a:p>
            <a:r>
              <a:rPr lang="zh-CN" altLang="en-US" sz="3200">
                <a:sym typeface="+mn-ea"/>
              </a:rPr>
              <a:t>镜像相关命令 </a:t>
            </a:r>
            <a:r>
              <a:rPr lang="en-US" altLang="zh-CN" sz="3200">
                <a:sym typeface="+mn-ea"/>
              </a:rPr>
              <a:t>- </a:t>
            </a:r>
            <a:r>
              <a:rPr lang="zh-CN" altLang="zh-CN" sz="3200">
                <a:sym typeface="+mn-ea"/>
              </a:rPr>
              <a:t>其他</a:t>
            </a:r>
            <a:endParaRPr lang="zh-CN" altLang="zh-CN" sz="3200">
              <a:sym typeface="+mn-ea"/>
            </a:endParaRPr>
          </a:p>
        </p:txBody>
      </p:sp>
      <p:sp>
        <p:nvSpPr>
          <p:cNvPr id="12290" name="文本占位符 34818"/>
          <p:cNvSpPr>
            <a:spLocks noGrp="1"/>
          </p:cNvSpPr>
          <p:nvPr>
            <p:ph idx="1"/>
          </p:nvPr>
        </p:nvSpPr>
        <p:spPr>
          <a:xfrm>
            <a:off x="1209040" y="1693863"/>
            <a:ext cx="6624638" cy="3960812"/>
          </a:xfrm>
        </p:spPr>
        <p:txBody>
          <a:bodyPr anchor="t"/>
          <a:p>
            <a:r>
              <a:rPr lang="zh-CN" altLang="en-US" sz="1800" dirty="0">
                <a:sym typeface="+mn-ea"/>
              </a:rPr>
              <a:t>列示本机镜像：</a:t>
            </a:r>
            <a:r>
              <a:rPr lang="en-US" altLang="zh-CN" sz="1800" dirty="0">
                <a:sym typeface="+mn-ea"/>
              </a:rPr>
              <a:t>docker images/docker image ls</a:t>
            </a:r>
            <a:endParaRPr lang="en-US" altLang="zh-CN" sz="1800" dirty="0"/>
          </a:p>
          <a:p>
            <a:r>
              <a:rPr lang="zh-CN" altLang="en-US" sz="1800" dirty="0">
                <a:sym typeface="+mn-ea"/>
              </a:rPr>
              <a:t>显示镜像的信息：</a:t>
            </a:r>
            <a:r>
              <a:rPr lang="en-US" altLang="zh-CN" sz="1800" dirty="0">
                <a:sym typeface="+mn-ea"/>
              </a:rPr>
              <a:t>docker image inspect ID/name[:tag]</a:t>
            </a:r>
            <a:endParaRPr lang="en-US" altLang="zh-CN" sz="1800" dirty="0"/>
          </a:p>
          <a:p>
            <a:r>
              <a:rPr lang="zh-CN" altLang="en-US" sz="1800" dirty="0">
                <a:sym typeface="+mn-ea"/>
              </a:rPr>
              <a:t>删除本机镜像：</a:t>
            </a:r>
            <a:r>
              <a:rPr lang="en-US" altLang="zh-CN" sz="1800" dirty="0">
                <a:sym typeface="+mn-ea"/>
              </a:rPr>
              <a:t>docker image rm ID/name[:tag]</a:t>
            </a:r>
            <a:endParaRPr lang="en-US" altLang="zh-CN" sz="1800" dirty="0">
              <a:sym typeface="+mn-ea"/>
            </a:endParaRPr>
          </a:p>
          <a:p>
            <a:r>
              <a:rPr lang="zh-CN" altLang="en-US" sz="1800" dirty="0">
                <a:sym typeface="+mn-ea"/>
              </a:rPr>
              <a:t>删除所有未运行过的镜像：</a:t>
            </a:r>
            <a:r>
              <a:rPr lang="en-US" altLang="zh-CN" sz="1800" dirty="0">
                <a:sym typeface="+mn-ea"/>
              </a:rPr>
              <a:t>docker image prune</a:t>
            </a:r>
            <a:endParaRPr lang="en-US" altLang="zh-CN" sz="1800" dirty="0">
              <a:sym typeface="+mn-ea"/>
            </a:endParaRPr>
          </a:p>
          <a:p>
            <a:r>
              <a:rPr lang="zh-CN" altLang="en-US" sz="1800" dirty="0">
                <a:sym typeface="+mn-ea"/>
              </a:rPr>
              <a:t>修改某个镜像名称和版本：</a:t>
            </a:r>
            <a:r>
              <a:rPr lang="en-US" altLang="zh-CN" sz="1800" dirty="0">
                <a:sym typeface="+mn-ea"/>
              </a:rPr>
              <a:t>docker [image] tag src[:tag] dst[:tag]</a:t>
            </a:r>
            <a:endParaRPr lang="en-US" altLang="zh-CN" sz="1800" dirty="0">
              <a:sym typeface="+mn-ea"/>
            </a:endParaRPr>
          </a:p>
          <a:p>
            <a:r>
              <a:rPr lang="zh-CN" altLang="en-US" sz="1800" dirty="0"/>
              <a:t>构建本机镜像：</a:t>
            </a:r>
            <a:r>
              <a:rPr lang="en-US" altLang="zh-CN" sz="1800" dirty="0"/>
              <a:t>docker [image] build</a:t>
            </a:r>
            <a:r>
              <a:rPr lang="zh-CN" altLang="en-US" sz="1800" dirty="0"/>
              <a:t>（后面专题）</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57345"/>
          <p:cNvSpPr>
            <a:spLocks noGrp="1"/>
          </p:cNvSpPr>
          <p:nvPr>
            <p:ph type="title"/>
          </p:nvPr>
        </p:nvSpPr>
        <p:spPr>
          <a:xfrm>
            <a:off x="468313" y="260350"/>
            <a:ext cx="2870200" cy="576263"/>
          </a:xfrm>
        </p:spPr>
        <p:txBody>
          <a:bodyPr anchor="ctr"/>
          <a:p>
            <a:r>
              <a:rPr lang="zh-CN" altLang="en-US" dirty="0"/>
              <a:t>几个问题</a:t>
            </a:r>
            <a:endParaRPr lang="zh-CN" altLang="en-US" dirty="0"/>
          </a:p>
        </p:txBody>
      </p:sp>
      <p:sp>
        <p:nvSpPr>
          <p:cNvPr id="4098" name="文本占位符 57346"/>
          <p:cNvSpPr>
            <a:spLocks noGrp="1"/>
          </p:cNvSpPr>
          <p:nvPr>
            <p:ph idx="1"/>
          </p:nvPr>
        </p:nvSpPr>
        <p:spPr/>
        <p:txBody>
          <a:bodyPr anchor="t"/>
          <a:p>
            <a:endParaRPr lang="zh-CN" altLang="en-US" sz="1800" dirty="0"/>
          </a:p>
          <a:p>
            <a:r>
              <a:rPr lang="zh-CN" altLang="en-US" sz="1800" dirty="0"/>
              <a:t>                       应用软件系统的性能拓展方式有哪些？</a:t>
            </a:r>
            <a:endParaRPr lang="en-US" altLang="zh-CN" sz="1800" dirty="0"/>
          </a:p>
          <a:p>
            <a:endParaRPr lang="zh-CN" altLang="en-US" sz="1800" dirty="0"/>
          </a:p>
          <a:p>
            <a:endParaRPr lang="zh-CN" altLang="en-US" sz="1800" dirty="0"/>
          </a:p>
          <a:p>
            <a:endParaRPr lang="zh-CN" altLang="en-US" sz="1800" dirty="0"/>
          </a:p>
          <a:p>
            <a:r>
              <a:rPr lang="zh-CN" altLang="en-US" sz="1800" dirty="0"/>
              <a:t>                        应用服务的部署方式通常有哪些步骤？如果需要</a:t>
            </a:r>
            <a:endParaRPr lang="zh-CN" altLang="en-US" sz="1800" dirty="0"/>
          </a:p>
          <a:p>
            <a:r>
              <a:rPr lang="zh-CN" altLang="en-US" sz="1800" dirty="0"/>
              <a:t>                        升级通常又需要考虑哪些问题？</a:t>
            </a:r>
            <a:endParaRPr lang="zh-CN" altLang="en-US" sz="1800" dirty="0"/>
          </a:p>
        </p:txBody>
      </p:sp>
      <p:pic>
        <p:nvPicPr>
          <p:cNvPr id="4099" name="图片 57347" descr="%CD%BC%B1%EA%CE%CA%CC%E2-thumb20372353"/>
          <p:cNvPicPr>
            <a:picLocks noChangeAspect="1"/>
          </p:cNvPicPr>
          <p:nvPr/>
        </p:nvPicPr>
        <p:blipFill>
          <a:blip r:embed="rId1"/>
          <a:stretch>
            <a:fillRect/>
          </a:stretch>
        </p:blipFill>
        <p:spPr>
          <a:xfrm>
            <a:off x="1693863" y="2084388"/>
            <a:ext cx="935037" cy="935037"/>
          </a:xfrm>
          <a:prstGeom prst="rect">
            <a:avLst/>
          </a:prstGeom>
          <a:noFill/>
          <a:ln w="9525">
            <a:noFill/>
          </a:ln>
        </p:spPr>
      </p:pic>
      <p:pic>
        <p:nvPicPr>
          <p:cNvPr id="4100" name="图片 57348" descr="%CD%BC%B1%EA%CE%CA%CC%E2-thumb20372353"/>
          <p:cNvPicPr>
            <a:picLocks noChangeAspect="1"/>
          </p:cNvPicPr>
          <p:nvPr/>
        </p:nvPicPr>
        <p:blipFill>
          <a:blip r:embed="rId1"/>
          <a:stretch>
            <a:fillRect/>
          </a:stretch>
        </p:blipFill>
        <p:spPr>
          <a:xfrm>
            <a:off x="1644650" y="3494088"/>
            <a:ext cx="935038" cy="9350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4585970" cy="576580"/>
          </a:xfrm>
        </p:spPr>
        <p:txBody>
          <a:bodyPr anchor="ctr"/>
          <a:p>
            <a:r>
              <a:rPr lang="zh-CN" altLang="en-US" sz="3200"/>
              <a:t>容器相关命令 </a:t>
            </a:r>
            <a:r>
              <a:rPr lang="en-US" altLang="zh-CN" sz="3200"/>
              <a:t>- </a:t>
            </a:r>
            <a:r>
              <a:rPr lang="zh-CN" altLang="en-US" sz="3200"/>
              <a:t>信息命令</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列示运行中容器：</a:t>
            </a:r>
            <a:r>
              <a:rPr lang="en-US" altLang="zh-CN" sz="1800" dirty="0"/>
              <a:t>docker container ls/docker ps</a:t>
            </a:r>
            <a:endParaRPr lang="en-US" altLang="zh-CN" sz="1800" dirty="0"/>
          </a:p>
          <a:p>
            <a:r>
              <a:rPr lang="zh-CN" altLang="en-US" sz="1800" dirty="0"/>
              <a:t>列示所有容器：</a:t>
            </a:r>
            <a:r>
              <a:rPr lang="en-US" altLang="zh-CN" sz="1800" dirty="0"/>
              <a:t>docker container ls -a</a:t>
            </a:r>
            <a:endParaRPr lang="en-US" altLang="zh-CN" sz="1800" dirty="0"/>
          </a:p>
          <a:p>
            <a:r>
              <a:rPr lang="zh-CN" altLang="en-US" sz="1800" dirty="0"/>
              <a:t>显示某个容器状态：</a:t>
            </a:r>
            <a:r>
              <a:rPr lang="en-US" altLang="zh-CN" sz="1800" dirty="0"/>
              <a:t>docker [container] stats ID/name</a:t>
            </a:r>
            <a:endParaRPr lang="en-US" altLang="zh-CN" sz="1800" dirty="0"/>
          </a:p>
          <a:p>
            <a:r>
              <a:rPr lang="zh-CN" altLang="en-US" sz="1800" dirty="0"/>
              <a:t>显示某个容器基本信息：</a:t>
            </a:r>
            <a:r>
              <a:rPr lang="en-US" altLang="zh-CN" sz="1800" dirty="0"/>
              <a:t>docker [container] inspect ID/name</a:t>
            </a:r>
            <a:endParaRPr lang="en-US" altLang="zh-CN" sz="1800" dirty="0"/>
          </a:p>
          <a:p>
            <a:r>
              <a:rPr lang="zh-CN" altLang="en-US" sz="1800" dirty="0"/>
              <a:t>获取某个容器执行日志：</a:t>
            </a:r>
            <a:r>
              <a:rPr lang="en-US" altLang="zh-CN" sz="1800" dirty="0"/>
              <a:t>docker [container] logs ID/name</a:t>
            </a:r>
            <a:endParaRPr lang="en-US" altLang="zh-CN" sz="1800" dirty="0"/>
          </a:p>
          <a:p>
            <a:r>
              <a:rPr lang="zh-CN" altLang="en-US" sz="1800" dirty="0"/>
              <a:t>查看某个容器文件系统变化：</a:t>
            </a:r>
            <a:r>
              <a:rPr lang="en-US" altLang="zh-CN" sz="1800" dirty="0"/>
              <a:t>docker [container] diff ID/name</a:t>
            </a:r>
            <a:endParaRPr lang="en-US" altLang="zh-CN" sz="1800" dirty="0"/>
          </a:p>
          <a:p>
            <a:r>
              <a:rPr lang="zh-CN" altLang="en-US" sz="1800" dirty="0"/>
              <a:t>查看某个容器端口监听情况：</a:t>
            </a:r>
            <a:r>
              <a:rPr lang="en-US" altLang="zh-CN" sz="1800" dirty="0"/>
              <a:t>docker [container] port ID/name</a:t>
            </a:r>
            <a:endParaRPr lang="en-US" altLang="zh-CN" sz="1800" dirty="0"/>
          </a:p>
          <a:p>
            <a:endParaRPr lang="en-US" altLang="zh-CN" sz="1800" dirty="0"/>
          </a:p>
          <a:p>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4588510" cy="576580"/>
          </a:xfrm>
        </p:spPr>
        <p:txBody>
          <a:bodyPr anchor="ctr"/>
          <a:p>
            <a:r>
              <a:rPr lang="zh-CN" altLang="en-US" sz="3200"/>
              <a:t>容器相关命令 </a:t>
            </a:r>
            <a:r>
              <a:rPr lang="en-US" altLang="zh-CN" sz="3200"/>
              <a:t>- </a:t>
            </a:r>
            <a:r>
              <a:rPr lang="zh-CN" altLang="en-US" sz="3200"/>
              <a:t>管理命令</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启动</a:t>
            </a:r>
            <a:r>
              <a:rPr lang="en-US" altLang="zh-CN" sz="1800" dirty="0"/>
              <a:t>/</a:t>
            </a:r>
            <a:r>
              <a:rPr lang="zh-CN" altLang="en-US" sz="1800" dirty="0"/>
              <a:t>停止</a:t>
            </a:r>
            <a:r>
              <a:rPr lang="en-US" altLang="zh-CN" sz="1800" dirty="0"/>
              <a:t>/</a:t>
            </a:r>
            <a:r>
              <a:rPr lang="zh-CN" altLang="en-US" sz="1800" dirty="0"/>
              <a:t>暂停</a:t>
            </a:r>
            <a:r>
              <a:rPr lang="en-US" altLang="zh-CN" sz="1800" dirty="0"/>
              <a:t>/</a:t>
            </a:r>
            <a:r>
              <a:rPr lang="zh-CN" altLang="en-US" sz="1800" dirty="0"/>
              <a:t>重启：</a:t>
            </a:r>
            <a:endParaRPr lang="zh-CN" altLang="en-US" sz="1800" dirty="0"/>
          </a:p>
          <a:p>
            <a:pPr lvl="1"/>
            <a:r>
              <a:rPr lang="en-US" altLang="zh-CN" sz="1575" dirty="0"/>
              <a:t>docker [container] start/stop/pause/restart ID/name</a:t>
            </a:r>
            <a:endParaRPr lang="en-US" altLang="zh-CN" sz="1575" dirty="0"/>
          </a:p>
          <a:p>
            <a:r>
              <a:rPr lang="zh-CN" altLang="en-US" sz="1800" dirty="0"/>
              <a:t>在容器中执行命令：</a:t>
            </a:r>
            <a:r>
              <a:rPr lang="en-US" altLang="zh-CN" sz="1800" dirty="0"/>
              <a:t>docker [container] exec cmd [arg...]</a:t>
            </a:r>
            <a:endParaRPr lang="en-US" altLang="zh-CN" sz="1800" dirty="0"/>
          </a:p>
          <a:p>
            <a:r>
              <a:rPr lang="zh-CN" altLang="en-US" sz="1800" dirty="0"/>
              <a:t>在容器和本地系统之间复制文件：</a:t>
            </a:r>
            <a:endParaRPr lang="zh-CN" altLang="en-US" sz="1800" dirty="0"/>
          </a:p>
          <a:p>
            <a:pPr lvl="1"/>
            <a:r>
              <a:rPr lang="en-US" altLang="zh-CN" sz="1575" dirty="0"/>
              <a:t>docker [container] cp src dst</a:t>
            </a:r>
            <a:endParaRPr lang="en-US" altLang="zh-CN" sz="1575" dirty="0"/>
          </a:p>
          <a:p>
            <a:r>
              <a:rPr lang="zh-CN" altLang="en-US" sz="1800" dirty="0"/>
              <a:t>强制杀死容器：</a:t>
            </a:r>
            <a:r>
              <a:rPr lang="en-US" altLang="zh-CN" sz="1800" dirty="0"/>
              <a:t>docker [container] kill ID/name</a:t>
            </a:r>
            <a:endParaRPr lang="en-US" altLang="zh-CN" sz="1800" dirty="0"/>
          </a:p>
          <a:p>
            <a:r>
              <a:rPr lang="zh-CN" altLang="en-US" sz="1800" dirty="0"/>
              <a:t>重命名容器：</a:t>
            </a:r>
            <a:r>
              <a:rPr lang="en-US" altLang="zh-CN" sz="1800" dirty="0"/>
              <a:t>docker [container] rename src dst</a:t>
            </a:r>
            <a:endParaRPr lang="en-US" altLang="zh-CN" sz="1800" dirty="0"/>
          </a:p>
          <a:p>
            <a:r>
              <a:rPr lang="zh-CN" altLang="en-US" sz="1800" dirty="0"/>
              <a:t>删除容器：</a:t>
            </a:r>
            <a:r>
              <a:rPr lang="en-US" altLang="zh-CN" sz="1800" dirty="0"/>
              <a:t>docker [container] rm ID/name</a:t>
            </a:r>
            <a:endParaRPr lang="en-US" altLang="zh-CN" sz="1800" dirty="0"/>
          </a:p>
          <a:p>
            <a:r>
              <a:rPr lang="zh-CN" altLang="en-US" sz="1800" dirty="0"/>
              <a:t>删除所有停止的容器：</a:t>
            </a:r>
            <a:r>
              <a:rPr lang="en-US" altLang="zh-CN" sz="1800" dirty="0"/>
              <a:t>docker container prune</a:t>
            </a:r>
            <a:endParaRPr lang="en-US" altLang="zh-CN" sz="1800" dirty="0"/>
          </a:p>
          <a:p>
            <a:r>
              <a:rPr lang="zh-CN" altLang="en-US" sz="1800" dirty="0"/>
              <a:t>将容器状态提交到镜像：</a:t>
            </a:r>
            <a:endParaRPr lang="zh-CN" altLang="en-US" sz="1800" dirty="0"/>
          </a:p>
          <a:p>
            <a:pPr lvl="1"/>
            <a:r>
              <a:rPr lang="en-US" altLang="zh-CN" sz="1575" dirty="0"/>
              <a:t>docker [container] commit ID/name [repository[:tag]]</a:t>
            </a:r>
            <a:endParaRPr lang="en-US" altLang="zh-CN" sz="1575" dirty="0"/>
          </a:p>
          <a:p>
            <a:endParaRPr lang="en-US" altLang="zh-CN" sz="1800" dirty="0"/>
          </a:p>
          <a:p>
            <a:endParaRPr lang="zh-CN" alt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798445" cy="576580"/>
          </a:xfrm>
        </p:spPr>
        <p:txBody>
          <a:bodyPr anchor="ctr"/>
          <a:p>
            <a:r>
              <a:rPr lang="zh-CN" altLang="en-US" sz="3200"/>
              <a:t>管理相关命令</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显示</a:t>
            </a:r>
            <a:r>
              <a:rPr lang="en-US" altLang="zh-CN" sz="1800" dirty="0"/>
              <a:t>docker</a:t>
            </a:r>
            <a:r>
              <a:rPr lang="zh-CN" altLang="en-US" sz="1800" dirty="0"/>
              <a:t>版本：</a:t>
            </a:r>
            <a:r>
              <a:rPr lang="en-US" altLang="zh-CN" sz="1800" dirty="0"/>
              <a:t>docker version</a:t>
            </a:r>
            <a:endParaRPr lang="en-US" altLang="zh-CN" sz="1800" dirty="0"/>
          </a:p>
          <a:p>
            <a:r>
              <a:rPr lang="zh-CN" altLang="en-US" sz="1800" dirty="0"/>
              <a:t>显示</a:t>
            </a:r>
            <a:r>
              <a:rPr lang="en-US" altLang="zh-CN" sz="1800" dirty="0"/>
              <a:t>docker</a:t>
            </a:r>
            <a:r>
              <a:rPr lang="zh-CN" altLang="en-US" sz="1800" dirty="0"/>
              <a:t>信息：</a:t>
            </a:r>
            <a:r>
              <a:rPr lang="en-US" altLang="zh-CN" sz="1800" dirty="0"/>
              <a:t>docker [system] info</a:t>
            </a:r>
            <a:endParaRPr lang="en-US" altLang="zh-CN" sz="1800" dirty="0"/>
          </a:p>
          <a:p>
            <a:r>
              <a:rPr lang="zh-CN" altLang="en-US" sz="1800" dirty="0"/>
              <a:t>显示</a:t>
            </a:r>
            <a:r>
              <a:rPr lang="en-US" altLang="zh-CN" sz="1800" dirty="0"/>
              <a:t>docker</a:t>
            </a:r>
            <a:r>
              <a:rPr lang="zh-CN" altLang="en-US" sz="1800" dirty="0"/>
              <a:t>本地存储使用情况：</a:t>
            </a:r>
            <a:r>
              <a:rPr lang="en-US" altLang="zh-CN" sz="1800" dirty="0"/>
              <a:t>docker system df</a:t>
            </a:r>
            <a:endParaRPr lang="en-US" altLang="zh-CN" sz="1800" dirty="0"/>
          </a:p>
          <a:p>
            <a:r>
              <a:rPr lang="zh-CN" altLang="en-US" sz="1800" dirty="0"/>
              <a:t>删除所有未用的容器、镜像和本地存储（慎用）：</a:t>
            </a:r>
            <a:endParaRPr lang="zh-CN" altLang="en-US" sz="1800" dirty="0"/>
          </a:p>
          <a:p>
            <a:pPr lvl="1"/>
            <a:r>
              <a:rPr lang="en-US" altLang="zh-CN" sz="1575" dirty="0"/>
              <a:t>docker system prune</a:t>
            </a:r>
            <a:endParaRPr lang="en-US" altLang="zh-CN" sz="1575" dirty="0"/>
          </a:p>
          <a:p>
            <a:endParaRPr lang="zh-CN"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3793"/>
          <p:cNvSpPr>
            <a:spLocks noGrp="1"/>
          </p:cNvSpPr>
          <p:nvPr>
            <p:ph type="title"/>
          </p:nvPr>
        </p:nvSpPr>
        <p:spPr>
          <a:xfrm>
            <a:off x="430530" y="260350"/>
            <a:ext cx="4042410" cy="576580"/>
          </a:xfrm>
        </p:spPr>
        <p:txBody>
          <a:bodyPr anchor="ctr"/>
          <a:p>
            <a:r>
              <a:rPr lang="zh-CN" sz="3200" dirty="0"/>
              <a:t>制作镜像和</a:t>
            </a:r>
            <a:r>
              <a:rPr lang="en-US" altLang="zh-CN" sz="3200" dirty="0"/>
              <a:t>Dockerfile</a:t>
            </a:r>
            <a:endParaRPr lang="en-US" altLang="zh-CN" sz="3200" dirty="0"/>
          </a:p>
        </p:txBody>
      </p:sp>
      <p:sp>
        <p:nvSpPr>
          <p:cNvPr id="11266" name="椭圆 33795"/>
          <p:cNvSpPr/>
          <p:nvPr/>
        </p:nvSpPr>
        <p:spPr>
          <a:xfrm>
            <a:off x="2195513" y="1412875"/>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7" name="文本框 33796"/>
          <p:cNvSpPr txBox="1"/>
          <p:nvPr/>
        </p:nvSpPr>
        <p:spPr>
          <a:xfrm>
            <a:off x="2411413" y="1268413"/>
            <a:ext cx="1198880" cy="368300"/>
          </a:xfrm>
          <a:prstGeom prst="rect">
            <a:avLst/>
          </a:prstGeom>
          <a:noFill/>
          <a:ln w="9525">
            <a:noFill/>
          </a:ln>
        </p:spPr>
        <p:txBody>
          <a:bodyPr wrap="none" anchor="t">
            <a:spAutoFit/>
          </a:bodyPr>
          <a:p>
            <a:pPr lvl="0" indent="0"/>
            <a:r>
              <a:rPr lang="en-US" altLang="zh-CN">
                <a:solidFill>
                  <a:schemeClr val="hlink"/>
                </a:solidFill>
                <a:latin typeface="Arial" panose="020B0604020202020204" pitchFamily="34" charset="0"/>
                <a:ea typeface="宋体" panose="02010600030101010101" pitchFamily="2" charset="-122"/>
              </a:rPr>
              <a:t>Dockerfile</a:t>
            </a:r>
            <a:endParaRPr lang="en-US" altLang="zh-CN">
              <a:solidFill>
                <a:schemeClr val="hlink"/>
              </a:solidFill>
              <a:latin typeface="Arial" panose="020B0604020202020204" pitchFamily="34" charset="0"/>
              <a:ea typeface="宋体" panose="02010600030101010101" pitchFamily="2" charset="-122"/>
            </a:endParaRPr>
          </a:p>
        </p:txBody>
      </p:sp>
      <p:sp>
        <p:nvSpPr>
          <p:cNvPr id="11268" name="椭圆 33797"/>
          <p:cNvSpPr/>
          <p:nvPr/>
        </p:nvSpPr>
        <p:spPr>
          <a:xfrm>
            <a:off x="1359853" y="192055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9" name="文本框 33798"/>
          <p:cNvSpPr txBox="1"/>
          <p:nvPr/>
        </p:nvSpPr>
        <p:spPr>
          <a:xfrm>
            <a:off x="1547813" y="1773238"/>
            <a:ext cx="1414780" cy="368300"/>
          </a:xfrm>
          <a:prstGeom prst="rect">
            <a:avLst/>
          </a:prstGeom>
          <a:noFill/>
          <a:ln w="9525">
            <a:noFill/>
          </a:ln>
        </p:spPr>
        <p:txBody>
          <a:bodyPr wrap="none" anchor="t">
            <a:spAutoFit/>
          </a:bodyPr>
          <a:p>
            <a:pPr lvl="0" indent="0"/>
            <a:r>
              <a:rPr lang="en-US" altLang="zh-CN">
                <a:solidFill>
                  <a:schemeClr val="hlink"/>
                </a:solidFill>
                <a:latin typeface="Arial" panose="020B0604020202020204" pitchFamily="34" charset="0"/>
                <a:ea typeface="宋体" panose="02010600030101010101" pitchFamily="2" charset="-122"/>
              </a:rPr>
              <a:t>docker build</a:t>
            </a:r>
            <a:endParaRPr lang="en-US" altLang="zh-CN">
              <a:solidFill>
                <a:schemeClr val="hlink"/>
              </a:solidFill>
              <a:latin typeface="Arial" panose="020B0604020202020204" pitchFamily="34" charset="0"/>
              <a:ea typeface="宋体" panose="02010600030101010101" pitchFamily="2" charset="-122"/>
            </a:endParaRPr>
          </a:p>
        </p:txBody>
      </p:sp>
      <p:sp>
        <p:nvSpPr>
          <p:cNvPr id="10" name="椭圆 33799"/>
          <p:cNvSpPr/>
          <p:nvPr/>
        </p:nvSpPr>
        <p:spPr>
          <a:xfrm>
            <a:off x="884555" y="243586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 name="文本框 33800"/>
          <p:cNvSpPr txBox="1"/>
          <p:nvPr/>
        </p:nvSpPr>
        <p:spPr>
          <a:xfrm>
            <a:off x="1092518" y="2292985"/>
            <a:ext cx="1414780" cy="368300"/>
          </a:xfrm>
          <a:prstGeom prst="rect">
            <a:avLst/>
          </a:prstGeom>
          <a:noFill/>
          <a:ln w="9525">
            <a:noFill/>
          </a:ln>
        </p:spPr>
        <p:txBody>
          <a:bodyPr wrap="none" anchor="t">
            <a:spAutoFit/>
          </a:bodyPr>
          <a:p>
            <a:pPr lvl="0" indent="0"/>
            <a:r>
              <a:rPr lang="en-US" altLang="zh-CN">
                <a:solidFill>
                  <a:schemeClr val="hlink"/>
                </a:solidFill>
                <a:latin typeface="Arial" panose="020B0604020202020204" pitchFamily="34" charset="0"/>
                <a:ea typeface="宋体" panose="02010600030101010101" pitchFamily="2" charset="-122"/>
              </a:rPr>
              <a:t>maven build</a:t>
            </a:r>
            <a:endParaRPr lang="en-US" altLang="zh-CN">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3034030" cy="576580"/>
          </a:xfrm>
        </p:spPr>
        <p:txBody>
          <a:bodyPr anchor="ctr"/>
          <a:p>
            <a:r>
              <a:rPr lang="en-US" altLang="zh-CN" sz="3200"/>
              <a:t>Dockerfile - </a:t>
            </a:r>
            <a:r>
              <a:rPr lang="zh-CN" altLang="en-US" sz="3200"/>
              <a:t>基础</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Docker</a:t>
            </a:r>
            <a:r>
              <a:rPr lang="zh-CN" altLang="en-US" sz="1800" dirty="0"/>
              <a:t>使用</a:t>
            </a:r>
            <a:r>
              <a:rPr lang="en-US" altLang="zh-CN" sz="1800" dirty="0"/>
              <a:t>Dockerfile</a:t>
            </a:r>
            <a:r>
              <a:rPr lang="zh-CN" altLang="en-US" sz="1800" dirty="0"/>
              <a:t>来构建镜像，</a:t>
            </a:r>
            <a:r>
              <a:rPr lang="en-US" altLang="zh-CN" sz="1800" dirty="0"/>
              <a:t>Dockerfile</a:t>
            </a:r>
            <a:r>
              <a:rPr lang="zh-CN" altLang="en-US" sz="1800" dirty="0"/>
              <a:t>是一个文本文件，里面含有构建镜像所需的所有上下文信息及运行信息。通常放置在需要构建的项目的根目录位置。</a:t>
            </a:r>
            <a:endParaRPr lang="zh-CN" altLang="en-US" sz="1800" dirty="0"/>
          </a:p>
          <a:p>
            <a:r>
              <a:rPr lang="en-US" altLang="zh-CN" sz="1800" dirty="0"/>
              <a:t>Dockerfile</a:t>
            </a:r>
            <a:r>
              <a:rPr lang="zh-CN" altLang="en-US" sz="1800" dirty="0"/>
              <a:t>中的每一行都是</a:t>
            </a:r>
            <a:r>
              <a:rPr lang="en-US" altLang="zh-CN" sz="1800" dirty="0"/>
              <a:t>COMMAND arg...</a:t>
            </a:r>
            <a:r>
              <a:rPr lang="zh-CN" altLang="en-US" sz="1800" dirty="0"/>
              <a:t>的格式。</a:t>
            </a:r>
            <a:endParaRPr lang="zh-CN" altLang="en-US" sz="1800" dirty="0"/>
          </a:p>
          <a:p>
            <a:r>
              <a:rPr lang="zh-CN" altLang="en-US" sz="1800" dirty="0"/>
              <a:t>下面是三个最基本的</a:t>
            </a:r>
            <a:r>
              <a:rPr lang="en-US" altLang="zh-CN" sz="1800" dirty="0"/>
              <a:t>Dockerfile</a:t>
            </a:r>
            <a:r>
              <a:rPr lang="zh-CN" altLang="en-US" sz="1800" dirty="0"/>
              <a:t>指令：</a:t>
            </a:r>
            <a:endParaRPr lang="zh-CN" altLang="en-US" sz="1800" dirty="0"/>
          </a:p>
          <a:p>
            <a:r>
              <a:rPr lang="en-US" altLang="zh-CN" sz="1800" dirty="0"/>
              <a:t>FROM</a:t>
            </a:r>
            <a:r>
              <a:rPr lang="zh-CN" altLang="en-US" sz="1800" dirty="0"/>
              <a:t>基本上都是</a:t>
            </a:r>
            <a:r>
              <a:rPr lang="en-US" altLang="zh-CN" sz="1800" dirty="0"/>
              <a:t>Dockerfile</a:t>
            </a:r>
            <a:r>
              <a:rPr lang="zh-CN" altLang="en-US" sz="1800" dirty="0"/>
              <a:t>的第一行，这个指令指定这次构建的镜像所需要的基础镜像的信息，格式为</a:t>
            </a:r>
            <a:r>
              <a:rPr lang="en-US" altLang="zh-CN" sz="1800" dirty="0"/>
              <a:t>FROM name[:tag]</a:t>
            </a:r>
            <a:r>
              <a:rPr lang="zh-CN" altLang="en-US" sz="1800" dirty="0"/>
              <a:t>。如你的镜像需要在</a:t>
            </a:r>
            <a:r>
              <a:rPr lang="en-US" altLang="zh-CN" sz="1800" dirty="0"/>
              <a:t>Oracle11g xe</a:t>
            </a:r>
            <a:r>
              <a:rPr lang="zh-CN" altLang="en-US" sz="1800" dirty="0"/>
              <a:t>基础上构建，则文件第一行写</a:t>
            </a:r>
            <a:r>
              <a:rPr lang="en-US" altLang="zh-CN" sz="1800" dirty="0"/>
              <a:t>FROM alexeiled/docker-oracle-xe-11g</a:t>
            </a:r>
            <a:endParaRPr lang="en-US" altLang="zh-CN" sz="1800" dirty="0"/>
          </a:p>
          <a:p>
            <a:r>
              <a:rPr lang="en-US" altLang="zh-CN" sz="1800" dirty="0"/>
              <a:t>ADD</a:t>
            </a:r>
            <a:r>
              <a:rPr lang="zh-CN" altLang="en-US" sz="1800" dirty="0"/>
              <a:t>将本地需要构建的文件加入到镜像文件系统中，如</a:t>
            </a:r>
            <a:r>
              <a:rPr lang="en-US" altLang="zh-CN" sz="1800" dirty="0"/>
              <a:t>ADD * /home</a:t>
            </a:r>
            <a:r>
              <a:rPr lang="zh-CN" altLang="en-US" sz="1800" dirty="0"/>
              <a:t>，会将根目录下所有文件加入到镜像的</a:t>
            </a:r>
            <a:r>
              <a:rPr lang="en-US" altLang="zh-CN" sz="1800" dirty="0"/>
              <a:t>/home</a:t>
            </a:r>
            <a:r>
              <a:rPr lang="zh-CN" altLang="en-US" sz="1800" dirty="0"/>
              <a:t>目录下。</a:t>
            </a:r>
            <a:endParaRPr lang="zh-CN" altLang="en-US" sz="1800" dirty="0"/>
          </a:p>
          <a:p>
            <a:r>
              <a:rPr lang="en-US" altLang="zh-CN" sz="1800" dirty="0"/>
              <a:t>CMD</a:t>
            </a:r>
            <a:r>
              <a:rPr lang="zh-CN" altLang="en-US" sz="1800" dirty="0"/>
              <a:t>指定镜像运行成容器的命令，如</a:t>
            </a:r>
            <a:r>
              <a:rPr lang="en-US" altLang="zh-CN" sz="1800" dirty="0"/>
              <a:t>CMD pwd</a:t>
            </a:r>
            <a:r>
              <a:rPr lang="zh-CN" altLang="en-US" sz="1800" dirty="0"/>
              <a:t>。会在</a:t>
            </a:r>
            <a:r>
              <a:rPr lang="en-US" altLang="zh-CN" sz="1800" dirty="0"/>
              <a:t>docker run</a:t>
            </a:r>
            <a:r>
              <a:rPr lang="zh-CN" altLang="en-US" sz="1800" dirty="0"/>
              <a:t>的时候执行</a:t>
            </a:r>
            <a:r>
              <a:rPr lang="en-US" altLang="zh-CN" sz="1800" dirty="0"/>
              <a:t>pwd</a:t>
            </a:r>
            <a:r>
              <a:rPr lang="zh-CN" altLang="en-US" sz="1800" dirty="0"/>
              <a:t>命令。</a:t>
            </a:r>
            <a:r>
              <a:rPr lang="en-US" altLang="zh-CN" sz="1800" dirty="0"/>
              <a:t>Dockerfile</a:t>
            </a:r>
            <a:r>
              <a:rPr lang="zh-CN" altLang="en-US" sz="1800" dirty="0"/>
              <a:t>只能有一个</a:t>
            </a:r>
            <a:r>
              <a:rPr lang="en-US" altLang="zh-CN" sz="1800" dirty="0"/>
              <a:t>CMD</a:t>
            </a:r>
            <a:r>
              <a:rPr lang="zh-CN" altLang="en-US" sz="1800" dirty="0"/>
              <a:t>指令。</a:t>
            </a:r>
            <a:endParaRPr lang="zh-CN" altLang="en-US" sz="1800" dirty="0"/>
          </a:p>
          <a:p>
            <a:endParaRPr lang="zh-CN" altLang="en-US" sz="1800" dirty="0"/>
          </a:p>
          <a:p>
            <a:endParaRPr lang="zh-CN" alt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3034030" cy="576580"/>
          </a:xfrm>
        </p:spPr>
        <p:txBody>
          <a:bodyPr anchor="ctr"/>
          <a:p>
            <a:r>
              <a:rPr lang="en-US" altLang="zh-CN" sz="3200"/>
              <a:t>Dockerfile - </a:t>
            </a:r>
            <a:r>
              <a:rPr lang="zh-CN" altLang="en-US" sz="3200"/>
              <a:t>其他</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ENV</a:t>
            </a:r>
            <a:r>
              <a:rPr lang="zh-CN" altLang="en-US" sz="1800" dirty="0"/>
              <a:t>指令设置容器运行时的环境变量，如</a:t>
            </a:r>
            <a:r>
              <a:rPr lang="en-US" altLang="zh-CN" sz="1800" dirty="0"/>
              <a:t>ENV httpport=80</a:t>
            </a:r>
            <a:r>
              <a:rPr lang="zh-CN" altLang="en-US" sz="1800" dirty="0"/>
              <a:t>。</a:t>
            </a:r>
            <a:endParaRPr lang="zh-CN" altLang="en-US" sz="1800" dirty="0"/>
          </a:p>
          <a:p>
            <a:r>
              <a:rPr lang="en-US" altLang="zh-CN" sz="1800" dirty="0"/>
              <a:t>RUN</a:t>
            </a:r>
            <a:r>
              <a:rPr lang="zh-CN" altLang="en-US" sz="1800" dirty="0"/>
              <a:t>指令会让</a:t>
            </a:r>
            <a:r>
              <a:rPr lang="en-US" altLang="zh-CN" sz="1800" dirty="0"/>
              <a:t>Docker</a:t>
            </a:r>
            <a:r>
              <a:rPr lang="zh-CN" altLang="en-US" sz="1800" dirty="0"/>
              <a:t>在构建镜像时执行一条命令，通常是在构建进行到下面步骤之前需要优先做的准备工作，如</a:t>
            </a:r>
            <a:r>
              <a:rPr lang="en-US" altLang="zh-CN" sz="1800" dirty="0"/>
              <a:t>RUN mkdir /home/mydir</a:t>
            </a:r>
            <a:r>
              <a:rPr lang="zh-CN" altLang="en-US" sz="1800" dirty="0"/>
              <a:t>。</a:t>
            </a:r>
            <a:endParaRPr lang="zh-CN" altLang="en-US" sz="1800" dirty="0"/>
          </a:p>
          <a:p>
            <a:r>
              <a:rPr lang="en-US" altLang="zh-CN" sz="1800" dirty="0"/>
              <a:t>ENTRYPOINT</a:t>
            </a:r>
            <a:r>
              <a:rPr lang="zh-CN" altLang="en-US" sz="1800" dirty="0"/>
              <a:t>指令与</a:t>
            </a:r>
            <a:r>
              <a:rPr lang="en-US" altLang="zh-CN" sz="1800" dirty="0"/>
              <a:t>CMD</a:t>
            </a:r>
            <a:r>
              <a:rPr lang="zh-CN" altLang="en-US" sz="1800" dirty="0"/>
              <a:t>指令基本相当，指定容器运行的入口命令。如</a:t>
            </a:r>
            <a:r>
              <a:rPr lang="en-US" altLang="zh-CN" sz="1800" dirty="0"/>
              <a:t>ENTRYPOINT [“echo”, “hello”]</a:t>
            </a:r>
            <a:r>
              <a:rPr lang="zh-CN" altLang="en-US" sz="1800" dirty="0"/>
              <a:t>。</a:t>
            </a:r>
            <a:endParaRPr lang="zh-CN" altLang="en-US" sz="1800" dirty="0"/>
          </a:p>
          <a:p>
            <a:r>
              <a:rPr lang="en-US" altLang="zh-CN" sz="1800" dirty="0"/>
              <a:t>WORKDIR</a:t>
            </a:r>
            <a:r>
              <a:rPr lang="zh-CN" altLang="en-US" sz="1800" dirty="0"/>
              <a:t>指令指定容器运行时的工作目录，如</a:t>
            </a:r>
            <a:r>
              <a:rPr lang="en-US" altLang="zh-CN" sz="1800" dirty="0"/>
              <a:t>WORKDIR /root</a:t>
            </a:r>
            <a:r>
              <a:rPr lang="zh-CN" altLang="en-US" sz="1800" dirty="0"/>
              <a:t>。如果没有指定，默认是容器文件系统的根目录</a:t>
            </a:r>
            <a:r>
              <a:rPr lang="en-US" altLang="zh-CN" sz="1800" dirty="0"/>
              <a:t>/</a:t>
            </a:r>
            <a:r>
              <a:rPr lang="zh-CN" altLang="en-US" sz="1800" dirty="0"/>
              <a:t>。</a:t>
            </a:r>
            <a:endParaRPr lang="zh-CN" altLang="en-US" sz="1800" dirty="0"/>
          </a:p>
          <a:p>
            <a:pPr marL="0" indent="0">
              <a:buNone/>
            </a:pPr>
            <a:endParaRPr lang="zh-CN" altLang="en-US" sz="1800" dirty="0"/>
          </a:p>
          <a:p>
            <a:endParaRPr lang="zh-CN" altLang="en-US" sz="1800" dirty="0"/>
          </a:p>
          <a:p>
            <a:endParaRPr lang="zh-CN"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511425" cy="576580"/>
          </a:xfrm>
        </p:spPr>
        <p:txBody>
          <a:bodyPr anchor="ctr"/>
          <a:p>
            <a:r>
              <a:rPr lang="en-US" altLang="zh-CN" sz="3200"/>
              <a:t>docker build</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创建好</a:t>
            </a:r>
            <a:r>
              <a:rPr lang="en-US" altLang="zh-CN" sz="1800" dirty="0"/>
              <a:t>Dockerfile</a:t>
            </a:r>
            <a:r>
              <a:rPr lang="zh-CN" altLang="en-US" sz="1800" dirty="0"/>
              <a:t>之后，可以使用</a:t>
            </a:r>
            <a:r>
              <a:rPr lang="en-US" altLang="zh-CN" sz="1800" dirty="0"/>
              <a:t>build</a:t>
            </a:r>
            <a:r>
              <a:rPr lang="zh-CN" altLang="en-US" sz="1800" dirty="0"/>
              <a:t>命令构建镜像，其基本格式是</a:t>
            </a:r>
            <a:r>
              <a:rPr lang="en-US" altLang="zh-CN" sz="1800" dirty="0"/>
              <a:t>docker build path/Git URI</a:t>
            </a:r>
            <a:r>
              <a:rPr lang="zh-CN" altLang="en-US" sz="1800" dirty="0"/>
              <a:t>。</a:t>
            </a:r>
            <a:endParaRPr lang="zh-CN" altLang="en-US" sz="1800" dirty="0"/>
          </a:p>
          <a:p>
            <a:r>
              <a:rPr lang="en-US" altLang="zh-CN" sz="1800" dirty="0"/>
              <a:t>path</a:t>
            </a:r>
            <a:r>
              <a:rPr lang="zh-CN" altLang="en-US" sz="1800" dirty="0"/>
              <a:t>指定</a:t>
            </a:r>
            <a:r>
              <a:rPr lang="en-US" altLang="zh-CN" sz="1800" dirty="0"/>
              <a:t>docker</a:t>
            </a:r>
            <a:r>
              <a:rPr lang="zh-CN" altLang="en-US" sz="1800" dirty="0"/>
              <a:t>使用本地文件系统的某个目录作为当前构建镜像的根目录，</a:t>
            </a:r>
            <a:r>
              <a:rPr lang="en-US" altLang="zh-CN" sz="1800" dirty="0"/>
              <a:t>Git URI</a:t>
            </a:r>
            <a:r>
              <a:rPr lang="zh-CN" altLang="en-US" sz="1800" dirty="0"/>
              <a:t>指定</a:t>
            </a:r>
            <a:r>
              <a:rPr lang="en-US" altLang="zh-CN" sz="1800" dirty="0"/>
              <a:t>docker</a:t>
            </a:r>
            <a:r>
              <a:rPr lang="zh-CN" altLang="en-US" sz="1800" dirty="0"/>
              <a:t>使用</a:t>
            </a:r>
            <a:r>
              <a:rPr lang="en-US" altLang="zh-CN" sz="1800" dirty="0"/>
              <a:t>git</a:t>
            </a:r>
            <a:r>
              <a:rPr lang="zh-CN" altLang="en-US" sz="1800" dirty="0"/>
              <a:t>上的某个目录作为当前构建镜像的根目录。如</a:t>
            </a:r>
            <a:r>
              <a:rPr lang="en-US" altLang="zh-CN" sz="1800" dirty="0"/>
              <a:t>docker build /home/user</a:t>
            </a:r>
            <a:r>
              <a:rPr lang="zh-CN" altLang="en-US" sz="1800" dirty="0"/>
              <a:t>即使用</a:t>
            </a:r>
            <a:r>
              <a:rPr lang="en-US" altLang="zh-CN" sz="1800" dirty="0"/>
              <a:t>/home/user</a:t>
            </a:r>
            <a:r>
              <a:rPr lang="zh-CN" altLang="en-US" sz="1800" dirty="0"/>
              <a:t>目录作为构建镜像时的根，因此</a:t>
            </a:r>
            <a:r>
              <a:rPr lang="en-US" altLang="zh-CN" sz="1800" dirty="0"/>
              <a:t>Dockerfile</a:t>
            </a:r>
            <a:r>
              <a:rPr lang="zh-CN" altLang="en-US" sz="1800" dirty="0"/>
              <a:t>当中的</a:t>
            </a:r>
            <a:r>
              <a:rPr lang="en-US" altLang="zh-CN" sz="1800" dirty="0"/>
              <a:t>ADD foo.bar /</a:t>
            </a:r>
            <a:r>
              <a:rPr lang="zh-CN" altLang="en-US" sz="1800" dirty="0"/>
              <a:t>指令将会把本地文件</a:t>
            </a:r>
            <a:r>
              <a:rPr lang="en-US" altLang="zh-CN" sz="1800" dirty="0"/>
              <a:t>/home/user/foo.bar</a:t>
            </a:r>
            <a:r>
              <a:rPr lang="zh-CN" altLang="en-US" sz="1800" dirty="0"/>
              <a:t>放置到构建的镜像当中的</a:t>
            </a:r>
            <a:r>
              <a:rPr lang="en-US" altLang="zh-CN" sz="1800" dirty="0"/>
              <a:t>/foo.bar</a:t>
            </a:r>
            <a:r>
              <a:rPr lang="zh-CN" altLang="en-US" sz="1800" dirty="0"/>
              <a:t>。</a:t>
            </a:r>
            <a:endParaRPr lang="zh-CN" altLang="en-US" sz="1800" dirty="0"/>
          </a:p>
          <a:p>
            <a:r>
              <a:rPr lang="zh-CN" altLang="en-US" sz="1800" dirty="0"/>
              <a:t>通常我们会需要指定构建的镜像的名称和版本，这时需要</a:t>
            </a:r>
            <a:r>
              <a:rPr lang="en-US" altLang="zh-CN" sz="1800" dirty="0"/>
              <a:t>-t</a:t>
            </a:r>
            <a:r>
              <a:rPr lang="zh-CN" altLang="en-US" sz="1800" dirty="0"/>
              <a:t>选项，如</a:t>
            </a:r>
            <a:r>
              <a:rPr lang="en-US" altLang="zh-CN" sz="1800" dirty="0"/>
              <a:t>docker build -t foo/bar:v1.0 /home/user</a:t>
            </a:r>
            <a:r>
              <a:rPr lang="zh-CN" altLang="en-US" sz="1800" dirty="0"/>
              <a:t>。如无指定</a:t>
            </a:r>
            <a:r>
              <a:rPr lang="en-US" altLang="zh-CN" sz="1800" dirty="0"/>
              <a:t>-t</a:t>
            </a:r>
            <a:r>
              <a:rPr lang="zh-CN" altLang="en-US" sz="1800" dirty="0"/>
              <a:t>选项，则只能通过</a:t>
            </a:r>
            <a:r>
              <a:rPr lang="en-US" altLang="zh-CN" sz="1800" dirty="0"/>
              <a:t>docker</a:t>
            </a:r>
            <a:r>
              <a:rPr lang="zh-CN" altLang="en-US" sz="1800" dirty="0"/>
              <a:t>产生的</a:t>
            </a:r>
            <a:r>
              <a:rPr lang="en-US" altLang="zh-CN" sz="1800" dirty="0"/>
              <a:t>ID</a:t>
            </a:r>
            <a:r>
              <a:rPr lang="zh-CN" altLang="en-US" sz="1800" dirty="0"/>
              <a:t>指明镜像了。</a:t>
            </a:r>
            <a:endParaRPr lang="zh-CN" altLang="en-US" sz="1800" dirty="0"/>
          </a:p>
          <a:p>
            <a:pPr marL="0" indent="0">
              <a:buNone/>
            </a:pPr>
            <a:endParaRPr lang="zh-CN" altLang="en-US" sz="1800" dirty="0"/>
          </a:p>
          <a:p>
            <a:endParaRPr lang="zh-CN" altLang="en-US" sz="1800" dirty="0"/>
          </a:p>
          <a:p>
            <a:endParaRPr lang="zh-CN" alt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359660" cy="576580"/>
          </a:xfrm>
        </p:spPr>
        <p:txBody>
          <a:bodyPr anchor="ctr"/>
          <a:p>
            <a:r>
              <a:rPr lang="en-US" altLang="zh-CN" sz="3200"/>
              <a:t>Maven build</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使用</a:t>
            </a:r>
            <a:r>
              <a:rPr lang="en-US" altLang="zh-CN" sz="1800" dirty="0"/>
              <a:t>Java+Maven</a:t>
            </a:r>
            <a:r>
              <a:rPr lang="zh-CN" altLang="en-US" sz="1800" dirty="0"/>
              <a:t>的应用程序可以直接让</a:t>
            </a:r>
            <a:r>
              <a:rPr lang="en-US" altLang="zh-CN" sz="1800" dirty="0"/>
              <a:t>Maven</a:t>
            </a:r>
            <a:r>
              <a:rPr lang="zh-CN" altLang="en-US" sz="1800" dirty="0"/>
              <a:t>构建镜像，此时我们需要docker-maven-plugin的</a:t>
            </a:r>
            <a:r>
              <a:rPr lang="en-US" altLang="zh-CN" sz="1800" dirty="0"/>
              <a:t>Maven</a:t>
            </a:r>
            <a:r>
              <a:rPr lang="zh-CN" altLang="en-US" sz="1800" dirty="0"/>
              <a:t>插件。</a:t>
            </a:r>
            <a:endParaRPr lang="zh-CN" altLang="en-US" sz="1800" dirty="0"/>
          </a:p>
          <a:p>
            <a:r>
              <a:rPr lang="zh-CN" altLang="en-US" sz="1800" dirty="0"/>
              <a:t>使用</a:t>
            </a:r>
            <a:r>
              <a:rPr lang="en-US" altLang="zh-CN" sz="1800" dirty="0"/>
              <a:t>Maven</a:t>
            </a:r>
            <a:r>
              <a:rPr lang="zh-CN" altLang="en-US" sz="1800" dirty="0"/>
              <a:t>构建</a:t>
            </a:r>
            <a:r>
              <a:rPr lang="en-US" altLang="zh-CN" sz="1800" dirty="0"/>
              <a:t>docker</a:t>
            </a:r>
            <a:r>
              <a:rPr lang="zh-CN" altLang="en-US" sz="1800" dirty="0"/>
              <a:t>镜像可以分为用</a:t>
            </a:r>
            <a:r>
              <a:rPr lang="en-US" altLang="zh-CN" sz="1800" dirty="0"/>
              <a:t>Dockerfile</a:t>
            </a:r>
            <a:r>
              <a:rPr lang="zh-CN" altLang="en-US" sz="1800" dirty="0"/>
              <a:t>或用</a:t>
            </a:r>
            <a:r>
              <a:rPr lang="en-US" altLang="zh-CN" sz="1800" dirty="0"/>
              <a:t>pom.xml</a:t>
            </a:r>
            <a:r>
              <a:rPr lang="zh-CN" altLang="en-US" sz="1800" dirty="0"/>
              <a:t>配置两种方式。具体使用方式可在网上搜索资源。</a:t>
            </a:r>
            <a:endParaRPr lang="zh-CN" altLang="en-US" sz="1800" dirty="0"/>
          </a:p>
          <a:p>
            <a:pPr marL="0" indent="0">
              <a:buNone/>
            </a:pPr>
            <a:endParaRPr lang="zh-CN" altLang="en-US" sz="1800" dirty="0"/>
          </a:p>
          <a:p>
            <a:endParaRPr lang="zh-CN" altLang="en-US" sz="1800" dirty="0"/>
          </a:p>
          <a:p>
            <a:endParaRPr lang="zh-CN"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359660" cy="576580"/>
          </a:xfrm>
        </p:spPr>
        <p:txBody>
          <a:bodyPr anchor="ctr"/>
          <a:p>
            <a:r>
              <a:rPr lang="zh-CN" altLang="en-US" sz="3200"/>
              <a:t>镜像仓库</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Docker</a:t>
            </a:r>
            <a:r>
              <a:rPr lang="zh-CN" altLang="en-US" sz="1800" dirty="0"/>
              <a:t>的中央镜像仓库在</a:t>
            </a:r>
            <a:r>
              <a:rPr lang="en-US" altLang="zh-CN" sz="1800" dirty="0"/>
              <a:t>https://hub.docker.com</a:t>
            </a:r>
            <a:r>
              <a:rPr lang="zh-CN" altLang="en-US" sz="1800" dirty="0"/>
              <a:t>，</a:t>
            </a:r>
            <a:r>
              <a:rPr lang="en-US" altLang="zh-CN" sz="1800" dirty="0"/>
              <a:t>pull</a:t>
            </a:r>
            <a:r>
              <a:rPr lang="zh-CN" altLang="en-US" sz="1800" dirty="0"/>
              <a:t>镜像是不需要任何前提的，本地找不到的镜像都会到中央仓库去找。到中央仓库注册之后就可以获得你的仓库，默认为你注册的用户名，之后就可以</a:t>
            </a:r>
            <a:r>
              <a:rPr lang="en-US" altLang="zh-CN" sz="1800" dirty="0"/>
              <a:t>push</a:t>
            </a:r>
            <a:r>
              <a:rPr lang="zh-CN" altLang="en-US" sz="1800" dirty="0"/>
              <a:t>你的本地镜像到仓库了。</a:t>
            </a:r>
            <a:endParaRPr lang="zh-CN" altLang="en-US" sz="1800" dirty="0"/>
          </a:p>
          <a:p>
            <a:r>
              <a:rPr lang="zh-CN" altLang="en-US" sz="1800" dirty="0"/>
              <a:t>因为不可描述的原因，连接中央仓库会非常慢，可以将</a:t>
            </a:r>
            <a:r>
              <a:rPr lang="en-US" altLang="zh-CN" sz="1800" dirty="0"/>
              <a:t>docker</a:t>
            </a:r>
            <a:r>
              <a:rPr lang="zh-CN" altLang="en-US" sz="1800" dirty="0"/>
              <a:t>连接的仓库设置为国内的镜像仓库，目前主要使用的国内镜像仓库就是阿里。</a:t>
            </a:r>
            <a:endParaRPr lang="zh-CN" altLang="en-US" sz="1800" dirty="0"/>
          </a:p>
          <a:p>
            <a:r>
              <a:rPr lang="zh-CN" altLang="en-US" sz="1800" dirty="0"/>
              <a:t>也可以搭建自己的私有仓库，需要在服务器上运行</a:t>
            </a:r>
            <a:r>
              <a:rPr lang="en-US" altLang="zh-CN" sz="1800" dirty="0"/>
              <a:t>docker registry</a:t>
            </a:r>
            <a:r>
              <a:rPr lang="zh-CN" altLang="en-US" sz="1800" dirty="0"/>
              <a:t>服务，当然也可以使用</a:t>
            </a:r>
            <a:r>
              <a:rPr lang="en-US" altLang="zh-CN" sz="1800" dirty="0"/>
              <a:t>docker</a:t>
            </a:r>
            <a:r>
              <a:rPr lang="zh-CN" altLang="zh-CN" sz="1800" dirty="0"/>
              <a:t>的</a:t>
            </a:r>
            <a:r>
              <a:rPr lang="en-US" altLang="zh-CN" sz="1800" dirty="0"/>
              <a:t>registry</a:t>
            </a:r>
            <a:r>
              <a:rPr lang="zh-CN" altLang="en-US" sz="1800" dirty="0"/>
              <a:t>镜像搭建私有仓库。</a:t>
            </a:r>
            <a:endParaRPr lang="zh-CN" altLang="en-US" sz="1800" dirty="0"/>
          </a:p>
          <a:p>
            <a:endParaRPr lang="zh-CN" altLang="en-US" sz="1800" dirty="0"/>
          </a:p>
          <a:p>
            <a:endParaRPr lang="zh-CN"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55297"/>
          <p:cNvSpPr>
            <a:spLocks noGrp="1"/>
          </p:cNvSpPr>
          <p:nvPr>
            <p:ph type="title"/>
          </p:nvPr>
        </p:nvSpPr>
        <p:spPr>
          <a:xfrm>
            <a:off x="468313" y="333375"/>
            <a:ext cx="3346450" cy="576263"/>
          </a:xfrm>
        </p:spPr>
        <p:txBody>
          <a:bodyPr anchor="ctr"/>
          <a:p>
            <a:r>
              <a:rPr lang="zh-CN" altLang="en-US" dirty="0"/>
              <a:t>思考与讨论</a:t>
            </a:r>
            <a:endParaRPr lang="zh-CN" altLang="en-US" dirty="0"/>
          </a:p>
        </p:txBody>
      </p:sp>
      <p:sp>
        <p:nvSpPr>
          <p:cNvPr id="28674" name="文本占位符 55298"/>
          <p:cNvSpPr>
            <a:spLocks noGrp="1"/>
          </p:cNvSpPr>
          <p:nvPr>
            <p:ph idx="1"/>
          </p:nvPr>
        </p:nvSpPr>
        <p:spPr>
          <a:xfrm>
            <a:off x="1258888" y="1700213"/>
            <a:ext cx="6842125" cy="3600450"/>
          </a:xfrm>
        </p:spPr>
        <p:txBody>
          <a:bodyPr anchor="t"/>
          <a:p>
            <a:r>
              <a:rPr lang="zh-CN" altLang="en-US" sz="1800" dirty="0"/>
              <a:t>                  </a:t>
            </a:r>
            <a:endParaRPr lang="en-US" altLang="en-US" sz="1800" dirty="0"/>
          </a:p>
          <a:p>
            <a:r>
              <a:rPr lang="en-US" altLang="en-US" sz="1800" dirty="0"/>
              <a:t>                  Docker</a:t>
            </a:r>
            <a:r>
              <a:rPr lang="zh-CN" altLang="en-US" sz="1800" dirty="0"/>
              <a:t>有哪些优势让其成为目前</a:t>
            </a:r>
            <a:r>
              <a:rPr lang="en-US" altLang="zh-CN" sz="1800" dirty="0"/>
              <a:t>DevOps</a:t>
            </a:r>
            <a:r>
              <a:rPr lang="zh-CN" altLang="en-US" sz="1800" dirty="0"/>
              <a:t>的神器？</a:t>
            </a:r>
            <a:endParaRPr lang="zh-CN" altLang="en-US" sz="1800" dirty="0"/>
          </a:p>
          <a:p>
            <a:r>
              <a:rPr lang="zh-CN" altLang="en-US" sz="1800" dirty="0"/>
              <a:t>                  </a:t>
            </a:r>
            <a:endParaRPr lang="zh-CN" altLang="en-US" sz="1800" dirty="0"/>
          </a:p>
          <a:p>
            <a:endParaRPr lang="zh-CN" altLang="en-US" sz="1800" dirty="0"/>
          </a:p>
          <a:p>
            <a:endParaRPr lang="zh-CN" altLang="en-US" sz="1800" dirty="0"/>
          </a:p>
          <a:p>
            <a:r>
              <a:rPr lang="zh-CN" altLang="en-US" sz="1800" dirty="0"/>
              <a:t>                  一个</a:t>
            </a:r>
            <a:r>
              <a:rPr lang="en-US" altLang="zh-CN" sz="1800" dirty="0"/>
              <a:t>Java 8</a:t>
            </a:r>
            <a:r>
              <a:rPr lang="zh-CN" altLang="en-US" sz="1800" dirty="0"/>
              <a:t>编写的应用程序</a:t>
            </a:r>
            <a:r>
              <a:rPr lang="en-US" altLang="zh-CN" sz="1800" dirty="0"/>
              <a:t>app.jar</a:t>
            </a:r>
            <a:r>
              <a:rPr lang="zh-CN" altLang="en-US" sz="1800" dirty="0"/>
              <a:t>位于</a:t>
            </a:r>
            <a:r>
              <a:rPr lang="en-US" altLang="zh-CN" sz="1800" dirty="0"/>
              <a:t>/home/user</a:t>
            </a:r>
            <a:r>
              <a:rPr lang="zh-CN" altLang="en-US" sz="1800" dirty="0"/>
              <a:t>目录</a:t>
            </a:r>
            <a:endParaRPr lang="zh-CN" altLang="en-US" sz="1800" dirty="0"/>
          </a:p>
          <a:p>
            <a:r>
              <a:rPr lang="zh-CN" altLang="en-US" sz="1800" dirty="0"/>
              <a:t>                  下，该应用会将日志写入</a:t>
            </a:r>
            <a:r>
              <a:rPr lang="en-US" altLang="zh-CN" sz="1800" dirty="0"/>
              <a:t>/applogs</a:t>
            </a:r>
            <a:r>
              <a:rPr lang="zh-CN" altLang="en-US" sz="1800" dirty="0"/>
              <a:t>目录下。现希望将该</a:t>
            </a:r>
            <a:endParaRPr lang="zh-CN" altLang="en-US" sz="1800" dirty="0"/>
          </a:p>
          <a:p>
            <a:r>
              <a:rPr lang="zh-CN" altLang="en-US" sz="1800" dirty="0"/>
              <a:t>                  </a:t>
            </a:r>
            <a:r>
              <a:rPr lang="zh-CN" altLang="en-US" sz="1800" dirty="0">
                <a:sym typeface="+mn-ea"/>
              </a:rPr>
              <a:t>应用构建成</a:t>
            </a:r>
            <a:r>
              <a:rPr lang="en-US" altLang="zh-CN" sz="1800" dirty="0">
                <a:sym typeface="+mn-ea"/>
              </a:rPr>
              <a:t>docker</a:t>
            </a:r>
            <a:r>
              <a:rPr lang="zh-CN" altLang="en-US" sz="1800" dirty="0">
                <a:sym typeface="+mn-ea"/>
              </a:rPr>
              <a:t>镜像，在镜像中创建日志目录，并</a:t>
            </a:r>
            <a:endParaRPr lang="zh-CN" altLang="en-US" sz="1800" dirty="0"/>
          </a:p>
          <a:p>
            <a:r>
              <a:rPr lang="zh-CN" altLang="en-US" sz="1800" dirty="0"/>
              <a:t>                  将日志目录映射到本地文件系统的</a:t>
            </a:r>
            <a:r>
              <a:rPr lang="en-US" altLang="zh-CN" sz="1800" dirty="0"/>
              <a:t>/home/user/logs</a:t>
            </a:r>
            <a:r>
              <a:rPr lang="zh-CN" altLang="en-US" sz="1800" dirty="0"/>
              <a:t>目</a:t>
            </a:r>
            <a:endParaRPr lang="zh-CN" altLang="en-US" sz="1800" dirty="0"/>
          </a:p>
          <a:p>
            <a:r>
              <a:rPr lang="zh-CN" altLang="en-US" sz="1800" dirty="0"/>
              <a:t>                  录上，还要允许运行应用时传入参数</a:t>
            </a:r>
            <a:r>
              <a:rPr lang="en-US" altLang="zh-CN" sz="1800" dirty="0"/>
              <a:t>port</a:t>
            </a:r>
            <a:r>
              <a:rPr lang="zh-CN" altLang="en-US" sz="1800" dirty="0"/>
              <a:t>，请写出该</a:t>
            </a:r>
            <a:endParaRPr lang="zh-CN" altLang="en-US" sz="1800" dirty="0"/>
          </a:p>
          <a:p>
            <a:r>
              <a:rPr lang="zh-CN" altLang="en-US" sz="1800" dirty="0"/>
              <a:t>                  </a:t>
            </a:r>
            <a:r>
              <a:rPr lang="en-US" altLang="zh-CN" sz="1800" dirty="0"/>
              <a:t>Dockerfile</a:t>
            </a:r>
            <a:r>
              <a:rPr lang="zh-CN" altLang="en-US" sz="1800" dirty="0"/>
              <a:t>内容。</a:t>
            </a:r>
            <a:endParaRPr lang="zh-CN" altLang="en-US" sz="1800" dirty="0"/>
          </a:p>
        </p:txBody>
      </p:sp>
      <p:pic>
        <p:nvPicPr>
          <p:cNvPr id="28675" name="图片 55299" descr="%CD%BC%B1%EA%CE%CA%CC%E2-thumb20372353"/>
          <p:cNvPicPr>
            <a:picLocks noChangeAspect="1"/>
          </p:cNvPicPr>
          <p:nvPr/>
        </p:nvPicPr>
        <p:blipFill>
          <a:blip r:embed="rId1"/>
          <a:stretch>
            <a:fillRect/>
          </a:stretch>
        </p:blipFill>
        <p:spPr>
          <a:xfrm>
            <a:off x="1619250" y="1844675"/>
            <a:ext cx="935038" cy="935038"/>
          </a:xfrm>
          <a:prstGeom prst="rect">
            <a:avLst/>
          </a:prstGeom>
          <a:noFill/>
          <a:ln w="9525">
            <a:noFill/>
          </a:ln>
        </p:spPr>
      </p:pic>
      <p:pic>
        <p:nvPicPr>
          <p:cNvPr id="28676" name="图片 55300" descr="%CD%BC%B1%EA%CE%CA%CC%E2-thumb20372353"/>
          <p:cNvPicPr>
            <a:picLocks noChangeAspect="1"/>
          </p:cNvPicPr>
          <p:nvPr/>
        </p:nvPicPr>
        <p:blipFill>
          <a:blip r:embed="rId1"/>
          <a:stretch>
            <a:fillRect/>
          </a:stretch>
        </p:blipFill>
        <p:spPr>
          <a:xfrm>
            <a:off x="1619250" y="3388678"/>
            <a:ext cx="935038" cy="9350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缺角矩形 9"/>
          <p:cNvSpPr/>
          <p:nvPr/>
        </p:nvSpPr>
        <p:spPr>
          <a:xfrm>
            <a:off x="2700338" y="1628775"/>
            <a:ext cx="3929063" cy="714375"/>
          </a:xfrm>
          <a:prstGeom prst="plaque">
            <a:avLst>
              <a:gd name="adj" fmla="val 17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1" name="缺角矩形 10"/>
          <p:cNvSpPr/>
          <p:nvPr/>
        </p:nvSpPr>
        <p:spPr>
          <a:xfrm>
            <a:off x="2700338" y="2492375"/>
            <a:ext cx="3929063" cy="714375"/>
          </a:xfrm>
          <a:prstGeom prst="plaque">
            <a:avLst>
              <a:gd name="adj" fmla="val 17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2" name="缺角矩形 11"/>
          <p:cNvSpPr/>
          <p:nvPr/>
        </p:nvSpPr>
        <p:spPr>
          <a:xfrm>
            <a:off x="2714625" y="3357563"/>
            <a:ext cx="3929063" cy="714375"/>
          </a:xfrm>
          <a:prstGeom prst="plaque">
            <a:avLst>
              <a:gd name="adj" fmla="val 17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124" name="TextBox 5" hidden="1"/>
          <p:cNvSpPr txBox="1"/>
          <p:nvPr/>
        </p:nvSpPr>
        <p:spPr>
          <a:xfrm>
            <a:off x="1939925" y="1954213"/>
            <a:ext cx="1943100" cy="366712"/>
          </a:xfrm>
          <a:prstGeom prst="rect">
            <a:avLst/>
          </a:prstGeom>
          <a:noFill/>
          <a:ln w="9525">
            <a:noFill/>
          </a:ln>
        </p:spPr>
        <p:txBody>
          <a:bodyPr anchor="t">
            <a:spAutoFit/>
          </a:bodyPr>
          <a:p>
            <a:pPr lvl="0" indent="0"/>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5" name="矩形 6" hidden="1"/>
          <p:cNvSpPr/>
          <p:nvPr/>
        </p:nvSpPr>
        <p:spPr>
          <a:xfrm>
            <a:off x="1939925" y="3025775"/>
            <a:ext cx="1471613" cy="641350"/>
          </a:xfrm>
          <a:prstGeom prst="rect">
            <a:avLst/>
          </a:prstGeom>
          <a:noFill/>
          <a:ln w="9525">
            <a:noFill/>
          </a:ln>
        </p:spPr>
        <p:txBody>
          <a:bodyPr anchor="t">
            <a:spAutoFit/>
          </a:bodyPr>
          <a:p>
            <a:pPr lvl="0" indent="0"/>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6" name="矩形 7" hidden="1"/>
          <p:cNvSpPr/>
          <p:nvPr/>
        </p:nvSpPr>
        <p:spPr>
          <a:xfrm>
            <a:off x="2011363" y="4240213"/>
            <a:ext cx="1471612" cy="641350"/>
          </a:xfrm>
          <a:prstGeom prst="rect">
            <a:avLst/>
          </a:prstGeom>
          <a:noFill/>
          <a:ln w="9525">
            <a:noFill/>
          </a:ln>
        </p:spPr>
        <p:txBody>
          <a:bodyPr anchor="t">
            <a:spAutoFit/>
          </a:bodyPr>
          <a:p>
            <a:pPr lvl="0" indent="0"/>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7" name="矩形 8" hidden="1"/>
          <p:cNvSpPr/>
          <p:nvPr/>
        </p:nvSpPr>
        <p:spPr>
          <a:xfrm>
            <a:off x="2011363" y="5526088"/>
            <a:ext cx="1471612" cy="641350"/>
          </a:xfrm>
          <a:prstGeom prst="rect">
            <a:avLst/>
          </a:prstGeom>
          <a:noFill/>
          <a:ln w="9525">
            <a:noFill/>
          </a:ln>
        </p:spPr>
        <p:txBody>
          <a:bodyPr anchor="t">
            <a:spAutoFit/>
          </a:bodyPr>
          <a:p>
            <a:pPr lvl="0" indent="0"/>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8" name="TextBox 12"/>
          <p:cNvSpPr txBox="1"/>
          <p:nvPr/>
        </p:nvSpPr>
        <p:spPr>
          <a:xfrm>
            <a:off x="539750" y="476250"/>
            <a:ext cx="2928938" cy="519113"/>
          </a:xfrm>
          <a:prstGeom prst="rect">
            <a:avLst/>
          </a:prstGeom>
          <a:noFill/>
          <a:ln w="9525">
            <a:noFill/>
          </a:ln>
        </p:spPr>
        <p:txBody>
          <a:bodyPr anchor="t">
            <a:spAutoFit/>
          </a:bodyPr>
          <a:p>
            <a:pPr lvl="0" indent="0"/>
            <a:r>
              <a:rPr lang="zh-CN" altLang="en-US" sz="2800" b="1" dirty="0">
                <a:solidFill>
                  <a:srgbClr val="FFFF00"/>
                </a:solidFill>
                <a:latin typeface="微软雅黑" panose="020B0503020204020204" pitchFamily="34" charset="-122"/>
                <a:ea typeface="微软雅黑" panose="020B0503020204020204" pitchFamily="34" charset="-122"/>
              </a:rPr>
              <a:t>目录</a:t>
            </a:r>
            <a:endParaRPr lang="zh-CN" altLang="en-US" sz="2800" b="1" dirty="0">
              <a:solidFill>
                <a:srgbClr val="FFFF00"/>
              </a:solidFill>
              <a:latin typeface="微软雅黑" panose="020B0503020204020204" pitchFamily="34" charset="-122"/>
              <a:ea typeface="微软雅黑" panose="020B0503020204020204" pitchFamily="34" charset="-122"/>
            </a:endParaRPr>
          </a:p>
        </p:txBody>
      </p:sp>
      <p:sp>
        <p:nvSpPr>
          <p:cNvPr id="5129" name="矩形 20"/>
          <p:cNvSpPr/>
          <p:nvPr/>
        </p:nvSpPr>
        <p:spPr>
          <a:xfrm>
            <a:off x="3924300" y="2634933"/>
            <a:ext cx="1097280" cy="368300"/>
          </a:xfrm>
          <a:prstGeom prst="rect">
            <a:avLst/>
          </a:prstGeom>
          <a:noFill/>
          <a:ln w="9525">
            <a:noFill/>
          </a:ln>
        </p:spPr>
        <p:txBody>
          <a:bodyPr wrap="none" anchor="t">
            <a:spAutoFit/>
          </a:bodyPr>
          <a:p>
            <a:pPr lvl="0" indent="0"/>
            <a:r>
              <a:rPr lang="zh-CN" altLang="en-US" dirty="0">
                <a:solidFill>
                  <a:schemeClr val="hlink"/>
                </a:solidFill>
                <a:latin typeface="微软雅黑" panose="020B0503020204020204" pitchFamily="34" charset="-122"/>
                <a:ea typeface="微软雅黑" panose="020B0503020204020204" pitchFamily="34" charset="-122"/>
              </a:rPr>
              <a:t>开始入门</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5130" name="矩形 21"/>
          <p:cNvSpPr/>
          <p:nvPr/>
        </p:nvSpPr>
        <p:spPr>
          <a:xfrm>
            <a:off x="3924300" y="1773238"/>
            <a:ext cx="1638935" cy="368300"/>
          </a:xfrm>
          <a:prstGeom prst="rect">
            <a:avLst/>
          </a:prstGeom>
          <a:noFill/>
          <a:ln w="9525">
            <a:noFill/>
          </a:ln>
        </p:spPr>
        <p:txBody>
          <a:bodyPr wrap="none" anchor="t">
            <a:spAutoFit/>
          </a:bodyPr>
          <a:p>
            <a:pPr lvl="0" indent="0"/>
            <a:r>
              <a:rPr lang="zh-CN" altLang="en-US" dirty="0">
                <a:solidFill>
                  <a:schemeClr val="hlink"/>
                </a:solidFill>
                <a:latin typeface="微软雅黑" panose="020B0503020204020204" pitchFamily="34" charset="-122"/>
                <a:ea typeface="微软雅黑" panose="020B0503020204020204" pitchFamily="34" charset="-122"/>
              </a:rPr>
              <a:t>什么是</a:t>
            </a:r>
            <a:r>
              <a:rPr lang="en-US" altLang="zh-CN" dirty="0">
                <a:solidFill>
                  <a:schemeClr val="hlink"/>
                </a:solidFill>
                <a:latin typeface="微软雅黑" panose="020B0503020204020204" pitchFamily="34" charset="-122"/>
                <a:ea typeface="微软雅黑" panose="020B0503020204020204" pitchFamily="34" charset="-122"/>
              </a:rPr>
              <a:t>Docker</a:t>
            </a:r>
            <a:endParaRPr lang="en-US" altLang="zh-CN" dirty="0">
              <a:solidFill>
                <a:schemeClr val="hlink"/>
              </a:solidFill>
              <a:latin typeface="微软雅黑" panose="020B0503020204020204" pitchFamily="34" charset="-122"/>
              <a:ea typeface="微软雅黑" panose="020B0503020204020204" pitchFamily="34" charset="-122"/>
            </a:endParaRPr>
          </a:p>
        </p:txBody>
      </p:sp>
      <p:sp>
        <p:nvSpPr>
          <p:cNvPr id="5131" name="矩形 22"/>
          <p:cNvSpPr/>
          <p:nvPr/>
        </p:nvSpPr>
        <p:spPr>
          <a:xfrm>
            <a:off x="3898900" y="3559175"/>
            <a:ext cx="1867535" cy="368300"/>
          </a:xfrm>
          <a:prstGeom prst="rect">
            <a:avLst/>
          </a:prstGeom>
          <a:noFill/>
          <a:ln w="9525">
            <a:noFill/>
          </a:ln>
        </p:spPr>
        <p:txBody>
          <a:bodyPr wrap="none" anchor="t">
            <a:spAutoFit/>
          </a:bodyPr>
          <a:p>
            <a:pPr lvl="0" indent="0"/>
            <a:r>
              <a:rPr lang="en-US" altLang="zh-CN" dirty="0">
                <a:solidFill>
                  <a:schemeClr val="hlink"/>
                </a:solidFill>
                <a:latin typeface="微软雅黑" panose="020B0503020204020204" pitchFamily="34" charset="-122"/>
                <a:ea typeface="微软雅黑" panose="020B0503020204020204" pitchFamily="34" charset="-122"/>
              </a:rPr>
              <a:t>Docker</a:t>
            </a:r>
            <a:r>
              <a:rPr lang="zh-CN" altLang="en-US" dirty="0">
                <a:solidFill>
                  <a:schemeClr val="hlink"/>
                </a:solidFill>
                <a:latin typeface="微软雅黑" panose="020B0503020204020204" pitchFamily="34" charset="-122"/>
                <a:ea typeface="微软雅黑" panose="020B0503020204020204" pitchFamily="34" charset="-122"/>
              </a:rPr>
              <a:t>常用命令</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2" name="缺角矩形 9"/>
          <p:cNvSpPr/>
          <p:nvPr/>
        </p:nvSpPr>
        <p:spPr>
          <a:xfrm>
            <a:off x="2670175" y="4221163"/>
            <a:ext cx="3929063" cy="714375"/>
          </a:xfrm>
          <a:prstGeom prst="plaque">
            <a:avLst>
              <a:gd name="adj" fmla="val 17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133" name="矩形 21"/>
          <p:cNvSpPr/>
          <p:nvPr/>
        </p:nvSpPr>
        <p:spPr>
          <a:xfrm>
            <a:off x="3894138" y="4365625"/>
            <a:ext cx="2431415" cy="368300"/>
          </a:xfrm>
          <a:prstGeom prst="rect">
            <a:avLst/>
          </a:prstGeom>
          <a:noFill/>
          <a:ln w="9525">
            <a:noFill/>
          </a:ln>
        </p:spPr>
        <p:txBody>
          <a:bodyPr wrap="none" anchor="t">
            <a:spAutoFit/>
          </a:bodyPr>
          <a:p>
            <a:pPr lvl="0" indent="0"/>
            <a:r>
              <a:rPr lang="zh-CN" altLang="en-US" dirty="0">
                <a:solidFill>
                  <a:schemeClr val="hlink"/>
                </a:solidFill>
                <a:latin typeface="微软雅黑" panose="020B0503020204020204" pitchFamily="34" charset="-122"/>
                <a:ea typeface="微软雅黑" panose="020B0503020204020204" pitchFamily="34" charset="-122"/>
              </a:rPr>
              <a:t>制作镜像和</a:t>
            </a:r>
            <a:r>
              <a:rPr lang="en-US" altLang="zh-CN" dirty="0">
                <a:solidFill>
                  <a:schemeClr val="hlink"/>
                </a:solidFill>
                <a:latin typeface="微软雅黑" panose="020B0503020204020204" pitchFamily="34" charset="-122"/>
                <a:ea typeface="微软雅黑" panose="020B0503020204020204" pitchFamily="34" charset="-122"/>
              </a:rPr>
              <a:t>Dockerfile</a:t>
            </a:r>
            <a:endParaRPr lang="en-US" altLang="zh-CN" dirty="0">
              <a:solidFill>
                <a:schemeClr val="hlink"/>
              </a:solidFill>
              <a:latin typeface="微软雅黑" panose="020B0503020204020204" pitchFamily="34" charset="-122"/>
              <a:ea typeface="微软雅黑" panose="020B0503020204020204" pitchFamily="34" charset="-122"/>
            </a:endParaRPr>
          </a:p>
        </p:txBody>
      </p:sp>
      <p:sp>
        <p:nvSpPr>
          <p:cNvPr id="3" name="缺角矩形 9"/>
          <p:cNvSpPr/>
          <p:nvPr/>
        </p:nvSpPr>
        <p:spPr>
          <a:xfrm>
            <a:off x="2700338" y="5084763"/>
            <a:ext cx="3929063" cy="714375"/>
          </a:xfrm>
          <a:prstGeom prst="plaque">
            <a:avLst>
              <a:gd name="adj" fmla="val 17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135" name="矩形 21"/>
          <p:cNvSpPr/>
          <p:nvPr/>
        </p:nvSpPr>
        <p:spPr>
          <a:xfrm>
            <a:off x="3924300" y="5229225"/>
            <a:ext cx="1097280" cy="368300"/>
          </a:xfrm>
          <a:prstGeom prst="rect">
            <a:avLst/>
          </a:prstGeom>
          <a:noFill/>
          <a:ln w="9525">
            <a:noFill/>
          </a:ln>
        </p:spPr>
        <p:txBody>
          <a:bodyPr wrap="none" anchor="t">
            <a:spAutoFit/>
          </a:bodyPr>
          <a:p>
            <a:pPr lvl="0" indent="0"/>
            <a:r>
              <a:rPr lang="zh-CN" altLang="en-US" dirty="0">
                <a:solidFill>
                  <a:schemeClr val="hlink"/>
                </a:solidFill>
                <a:latin typeface="微软雅黑" panose="020B0503020204020204" pitchFamily="34" charset="-122"/>
                <a:ea typeface="微软雅黑" panose="020B0503020204020204" pitchFamily="34" charset="-122"/>
              </a:rPr>
              <a:t>镜像仓库</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5136" name="椭圆 3088"/>
          <p:cNvSpPr/>
          <p:nvPr/>
        </p:nvSpPr>
        <p:spPr>
          <a:xfrm>
            <a:off x="2555875" y="692150"/>
            <a:ext cx="71438" cy="71438"/>
          </a:xfrm>
          <a:prstGeom prst="ellipse">
            <a:avLst/>
          </a:prstGeom>
          <a:solidFill>
            <a:srgbClr val="FFFF00"/>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37" name="直接连接符 3089"/>
          <p:cNvSpPr/>
          <p:nvPr/>
        </p:nvSpPr>
        <p:spPr>
          <a:xfrm>
            <a:off x="2593975" y="790575"/>
            <a:ext cx="0" cy="215900"/>
          </a:xfrm>
          <a:prstGeom prst="line">
            <a:avLst/>
          </a:prstGeom>
          <a:ln w="9525" cap="flat" cmpd="sng">
            <a:solidFill>
              <a:srgbClr val="FFFF00"/>
            </a:solidFill>
            <a:prstDash val="solid"/>
            <a:round/>
            <a:headEnd type="none" w="med" len="med"/>
            <a:tailEnd type="none" w="med" len="med"/>
          </a:ln>
        </p:spPr>
      </p:sp>
      <p:sp>
        <p:nvSpPr>
          <p:cNvPr id="5138" name="直接连接符 3090"/>
          <p:cNvSpPr/>
          <p:nvPr/>
        </p:nvSpPr>
        <p:spPr>
          <a:xfrm>
            <a:off x="2593975" y="1049338"/>
            <a:ext cx="0" cy="4319587"/>
          </a:xfrm>
          <a:prstGeom prst="line">
            <a:avLst/>
          </a:prstGeom>
          <a:ln w="9525" cap="flat" cmpd="sng">
            <a:solidFill>
              <a:schemeClr val="tx2"/>
            </a:solidFill>
            <a:prstDash val="solid"/>
            <a:round/>
            <a:headEnd type="none" w="med" len="med"/>
            <a:tailEnd type="none" w="med" len="med"/>
          </a:ln>
        </p:spPr>
      </p:sp>
      <p:sp>
        <p:nvSpPr>
          <p:cNvPr id="5139" name="椭圆 3091"/>
          <p:cNvSpPr/>
          <p:nvPr/>
        </p:nvSpPr>
        <p:spPr>
          <a:xfrm>
            <a:off x="3563938" y="195103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40" name="直接连接符 3092"/>
          <p:cNvSpPr/>
          <p:nvPr/>
        </p:nvSpPr>
        <p:spPr>
          <a:xfrm>
            <a:off x="2627313" y="1989138"/>
            <a:ext cx="936625" cy="0"/>
          </a:xfrm>
          <a:prstGeom prst="line">
            <a:avLst/>
          </a:prstGeom>
          <a:ln w="9525" cap="flat" cmpd="sng">
            <a:solidFill>
              <a:schemeClr val="tx1"/>
            </a:solidFill>
            <a:prstDash val="solid"/>
            <a:round/>
            <a:headEnd type="none" w="med" len="med"/>
            <a:tailEnd type="none" w="med" len="med"/>
          </a:ln>
        </p:spPr>
      </p:sp>
      <p:sp>
        <p:nvSpPr>
          <p:cNvPr id="5141" name="椭圆 3093"/>
          <p:cNvSpPr/>
          <p:nvPr/>
        </p:nvSpPr>
        <p:spPr>
          <a:xfrm>
            <a:off x="3563938" y="2781300"/>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42" name="直接连接符 3094"/>
          <p:cNvSpPr/>
          <p:nvPr/>
        </p:nvSpPr>
        <p:spPr>
          <a:xfrm>
            <a:off x="2627313" y="2819400"/>
            <a:ext cx="936625" cy="0"/>
          </a:xfrm>
          <a:prstGeom prst="line">
            <a:avLst/>
          </a:prstGeom>
          <a:ln w="9525" cap="flat" cmpd="sng">
            <a:solidFill>
              <a:schemeClr val="tx1"/>
            </a:solidFill>
            <a:prstDash val="solid"/>
            <a:round/>
            <a:headEnd type="none" w="med" len="med"/>
            <a:tailEnd type="none" w="med" len="med"/>
          </a:ln>
        </p:spPr>
      </p:sp>
      <p:sp>
        <p:nvSpPr>
          <p:cNvPr id="5143" name="椭圆 3095"/>
          <p:cNvSpPr/>
          <p:nvPr/>
        </p:nvSpPr>
        <p:spPr>
          <a:xfrm>
            <a:off x="3563938" y="3717925"/>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44" name="直接连接符 3096"/>
          <p:cNvSpPr/>
          <p:nvPr/>
        </p:nvSpPr>
        <p:spPr>
          <a:xfrm>
            <a:off x="2627313" y="3756025"/>
            <a:ext cx="936625" cy="0"/>
          </a:xfrm>
          <a:prstGeom prst="line">
            <a:avLst/>
          </a:prstGeom>
          <a:ln w="9525" cap="flat" cmpd="sng">
            <a:solidFill>
              <a:schemeClr val="tx1"/>
            </a:solidFill>
            <a:prstDash val="solid"/>
            <a:round/>
            <a:headEnd type="none" w="med" len="med"/>
            <a:tailEnd type="none" w="med" len="med"/>
          </a:ln>
        </p:spPr>
      </p:sp>
      <p:sp>
        <p:nvSpPr>
          <p:cNvPr id="5145" name="椭圆 3097"/>
          <p:cNvSpPr/>
          <p:nvPr/>
        </p:nvSpPr>
        <p:spPr>
          <a:xfrm>
            <a:off x="3563938" y="451008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46" name="直接连接符 3098"/>
          <p:cNvSpPr/>
          <p:nvPr/>
        </p:nvSpPr>
        <p:spPr>
          <a:xfrm>
            <a:off x="2627313" y="4548188"/>
            <a:ext cx="936625" cy="0"/>
          </a:xfrm>
          <a:prstGeom prst="line">
            <a:avLst/>
          </a:prstGeom>
          <a:ln w="9525" cap="flat" cmpd="sng">
            <a:solidFill>
              <a:schemeClr val="tx1"/>
            </a:solidFill>
            <a:prstDash val="solid"/>
            <a:round/>
            <a:headEnd type="none" w="med" len="med"/>
            <a:tailEnd type="none" w="med" len="med"/>
          </a:ln>
        </p:spPr>
      </p:sp>
      <p:sp>
        <p:nvSpPr>
          <p:cNvPr id="5147" name="椭圆 3099"/>
          <p:cNvSpPr/>
          <p:nvPr/>
        </p:nvSpPr>
        <p:spPr>
          <a:xfrm>
            <a:off x="3563938" y="537368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5148" name="直接连接符 3100"/>
          <p:cNvSpPr/>
          <p:nvPr/>
        </p:nvSpPr>
        <p:spPr>
          <a:xfrm>
            <a:off x="2627313" y="5411788"/>
            <a:ext cx="936625" cy="0"/>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56322"/>
          <p:cNvSpPr>
            <a:spLocks noGrp="1"/>
          </p:cNvSpPr>
          <p:nvPr>
            <p:ph idx="1"/>
          </p:nvPr>
        </p:nvSpPr>
        <p:spPr>
          <a:xfrm>
            <a:off x="1258888" y="1700213"/>
            <a:ext cx="6624637" cy="1008062"/>
          </a:xfrm>
        </p:spPr>
        <p:txBody>
          <a:bodyPr anchor="t"/>
          <a:p>
            <a:r>
              <a:rPr lang="en-US" sz="1800" dirty="0"/>
              <a:t>Docker</a:t>
            </a:r>
            <a:r>
              <a:rPr lang="zh-CN" altLang="en-US" sz="1800" dirty="0"/>
              <a:t>官网：</a:t>
            </a:r>
            <a:r>
              <a:rPr lang="en-US" altLang="zh-CN" sz="1800" dirty="0"/>
              <a:t>https://www.docker.com</a:t>
            </a:r>
            <a:endParaRPr lang="en-US" altLang="zh-CN" sz="1800" dirty="0"/>
          </a:p>
          <a:p>
            <a:r>
              <a:rPr lang="zh-CN" altLang="en-US" sz="1800" dirty="0"/>
              <a:t>后续学习：</a:t>
            </a:r>
            <a:r>
              <a:rPr lang="en-US" altLang="zh-CN" sz="1800" dirty="0"/>
              <a:t>Docker</a:t>
            </a:r>
            <a:r>
              <a:rPr lang="zh-CN" altLang="en-US" sz="1800" dirty="0"/>
              <a:t>集群及管理 </a:t>
            </a:r>
            <a:r>
              <a:rPr lang="en-US" altLang="zh-CN" sz="1800" dirty="0"/>
              <a:t>docker swarm</a:t>
            </a:r>
            <a:endParaRPr lang="en-US" altLang="zh-CN" sz="1800" dirty="0"/>
          </a:p>
        </p:txBody>
      </p:sp>
      <p:sp>
        <p:nvSpPr>
          <p:cNvPr id="29699" name="文本框 56323"/>
          <p:cNvSpPr txBox="1"/>
          <p:nvPr/>
        </p:nvSpPr>
        <p:spPr>
          <a:xfrm>
            <a:off x="1668463" y="2997200"/>
            <a:ext cx="5922962" cy="1433513"/>
          </a:xfrm>
          <a:prstGeom prst="rect">
            <a:avLst/>
          </a:prstGeom>
          <a:noFill/>
          <a:ln w="9525">
            <a:noFill/>
          </a:ln>
        </p:spPr>
        <p:txBody>
          <a:bodyPr wrap="none" anchor="t">
            <a:spAutoFit/>
          </a:bodyPr>
          <a:p>
            <a:pPr lvl="0" indent="0"/>
            <a:r>
              <a:rPr lang="en-US" altLang="zh-CN" sz="8800">
                <a:solidFill>
                  <a:srgbClr val="FF3300"/>
                </a:solidFill>
                <a:latin typeface="Georgia" panose="02040502050405020303" pitchFamily="18" charset="0"/>
                <a:ea typeface="楷体" panose="02010609060101010101" pitchFamily="49" charset="-122"/>
              </a:rPr>
              <a:t>Thank You!</a:t>
            </a:r>
            <a:endParaRPr lang="en-US" altLang="zh-CN" sz="8800">
              <a:solidFill>
                <a:srgbClr val="FF3300"/>
              </a:solidFill>
              <a:latin typeface="Georgia" panose="02040502050405020303" pitchFamily="18" charset="0"/>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3793"/>
          <p:cNvSpPr>
            <a:spLocks noGrp="1"/>
          </p:cNvSpPr>
          <p:nvPr>
            <p:ph type="title"/>
          </p:nvPr>
        </p:nvSpPr>
        <p:spPr>
          <a:xfrm>
            <a:off x="468630" y="260350"/>
            <a:ext cx="2573020" cy="576580"/>
          </a:xfrm>
        </p:spPr>
        <p:txBody>
          <a:bodyPr anchor="ctr"/>
          <a:p>
            <a:r>
              <a:rPr lang="zh-CN" altLang="zh-CN" sz="3200" dirty="0"/>
              <a:t>什么是</a:t>
            </a:r>
            <a:r>
              <a:rPr lang="en-US" altLang="zh-CN" sz="3200" dirty="0"/>
              <a:t>Docker</a:t>
            </a:r>
            <a:endParaRPr lang="en-US" altLang="zh-CN" sz="3200" dirty="0"/>
          </a:p>
        </p:txBody>
      </p:sp>
      <p:sp>
        <p:nvSpPr>
          <p:cNvPr id="11266" name="椭圆 33795"/>
          <p:cNvSpPr/>
          <p:nvPr/>
        </p:nvSpPr>
        <p:spPr>
          <a:xfrm>
            <a:off x="2195513" y="1412875"/>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7" name="文本框 33796"/>
          <p:cNvSpPr txBox="1"/>
          <p:nvPr/>
        </p:nvSpPr>
        <p:spPr>
          <a:xfrm>
            <a:off x="2411413" y="1268413"/>
            <a:ext cx="1694180" cy="368300"/>
          </a:xfrm>
          <a:prstGeom prst="rect">
            <a:avLst/>
          </a:prstGeom>
          <a:noFill/>
          <a:ln w="9525">
            <a:noFill/>
          </a:ln>
        </p:spPr>
        <p:txBody>
          <a:bodyPr wrap="none" anchor="t">
            <a:spAutoFit/>
          </a:bodyPr>
          <a:p>
            <a:pPr lvl="0" indent="0"/>
            <a:r>
              <a:rPr lang="en-US" altLang="zh-CN">
                <a:solidFill>
                  <a:schemeClr val="hlink"/>
                </a:solidFill>
                <a:latin typeface="Arial" panose="020B0604020202020204" pitchFamily="34" charset="0"/>
                <a:ea typeface="宋体" panose="02010600030101010101" pitchFamily="2" charset="-122"/>
              </a:rPr>
              <a:t>Docker Docker</a:t>
            </a:r>
            <a:endParaRPr lang="en-US" altLang="zh-CN">
              <a:solidFill>
                <a:schemeClr val="hlink"/>
              </a:solidFill>
              <a:latin typeface="Arial" panose="020B0604020202020204" pitchFamily="34" charset="0"/>
              <a:ea typeface="宋体" panose="02010600030101010101" pitchFamily="2" charset="-122"/>
            </a:endParaRPr>
          </a:p>
        </p:txBody>
      </p:sp>
      <p:sp>
        <p:nvSpPr>
          <p:cNvPr id="11268" name="椭圆 33797"/>
          <p:cNvSpPr/>
          <p:nvPr/>
        </p:nvSpPr>
        <p:spPr>
          <a:xfrm>
            <a:off x="1359853" y="192055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9" name="文本框 33798"/>
          <p:cNvSpPr txBox="1"/>
          <p:nvPr/>
        </p:nvSpPr>
        <p:spPr>
          <a:xfrm>
            <a:off x="1547813" y="1773238"/>
            <a:ext cx="27355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为什么</a:t>
            </a:r>
            <a:r>
              <a:rPr lang="en-US" altLang="zh-CN">
                <a:solidFill>
                  <a:schemeClr val="hlink"/>
                </a:solidFill>
                <a:latin typeface="Arial" panose="020B0604020202020204" pitchFamily="34" charset="0"/>
                <a:ea typeface="宋体" panose="02010600030101010101" pitchFamily="2" charset="-122"/>
              </a:rPr>
              <a:t>Docker</a:t>
            </a:r>
            <a:r>
              <a:rPr lang="zh-CN" altLang="zh-CN">
                <a:solidFill>
                  <a:schemeClr val="hlink"/>
                </a:solidFill>
                <a:latin typeface="Arial" panose="020B0604020202020204" pitchFamily="34" charset="0"/>
                <a:ea typeface="宋体" panose="02010600030101010101" pitchFamily="2" charset="-122"/>
              </a:rPr>
              <a:t>这么流行</a:t>
            </a:r>
            <a:r>
              <a:rPr lang="zh-CN" altLang="en-US">
                <a:solidFill>
                  <a:schemeClr val="hlink"/>
                </a:solidFill>
                <a:latin typeface="Arial" panose="020B0604020202020204" pitchFamily="34" charset="0"/>
                <a:ea typeface="宋体" panose="02010600030101010101" pitchFamily="2" charset="-122"/>
              </a:rPr>
              <a:t>？</a:t>
            </a:r>
            <a:endParaRPr lang="zh-CN" altLang="en-US">
              <a:solidFill>
                <a:schemeClr val="hlink"/>
              </a:solidFill>
              <a:latin typeface="Arial" panose="020B0604020202020204" pitchFamily="34" charset="0"/>
              <a:ea typeface="宋体" panose="02010600030101010101" pitchFamily="2" charset="-122"/>
            </a:endParaRPr>
          </a:p>
        </p:txBody>
      </p:sp>
      <p:sp>
        <p:nvSpPr>
          <p:cNvPr id="11270" name="椭圆 33799"/>
          <p:cNvSpPr/>
          <p:nvPr/>
        </p:nvSpPr>
        <p:spPr>
          <a:xfrm>
            <a:off x="558800" y="302387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71" name="文本框 33800"/>
          <p:cNvSpPr txBox="1"/>
          <p:nvPr/>
        </p:nvSpPr>
        <p:spPr>
          <a:xfrm>
            <a:off x="766763" y="2880995"/>
            <a:ext cx="28752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放到</a:t>
            </a:r>
            <a:r>
              <a:rPr lang="en-US" altLang="zh-CN">
                <a:solidFill>
                  <a:schemeClr val="hlink"/>
                </a:solidFill>
                <a:latin typeface="Arial" panose="020B0604020202020204" pitchFamily="34" charset="0"/>
                <a:ea typeface="宋体" panose="02010600030101010101" pitchFamily="2" charset="-122"/>
              </a:rPr>
              <a:t>DevOps</a:t>
            </a:r>
            <a:r>
              <a:rPr lang="zh-CN" altLang="en-US">
                <a:solidFill>
                  <a:schemeClr val="hlink"/>
                </a:solidFill>
                <a:latin typeface="Arial" panose="020B0604020202020204" pitchFamily="34" charset="0"/>
                <a:ea typeface="宋体" panose="02010600030101010101" pitchFamily="2" charset="-122"/>
              </a:rPr>
              <a:t>中来看</a:t>
            </a:r>
            <a:r>
              <a:rPr lang="en-US" altLang="zh-CN">
                <a:solidFill>
                  <a:schemeClr val="hlink"/>
                </a:solidFill>
                <a:latin typeface="Arial" panose="020B0604020202020204" pitchFamily="34" charset="0"/>
                <a:ea typeface="宋体" panose="02010600030101010101" pitchFamily="2" charset="-122"/>
              </a:rPr>
              <a:t>Docker</a:t>
            </a:r>
            <a:endParaRPr lang="en-US" altLang="zh-CN">
              <a:solidFill>
                <a:schemeClr val="hlink"/>
              </a:solidFill>
              <a:latin typeface="Arial" panose="020B0604020202020204" pitchFamily="34" charset="0"/>
              <a:ea typeface="宋体" panose="02010600030101010101" pitchFamily="2" charset="-122"/>
            </a:endParaRPr>
          </a:p>
        </p:txBody>
      </p:sp>
      <p:sp>
        <p:nvSpPr>
          <p:cNvPr id="10" name="椭圆 33799"/>
          <p:cNvSpPr/>
          <p:nvPr/>
        </p:nvSpPr>
        <p:spPr>
          <a:xfrm>
            <a:off x="961390" y="240665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 name="文本框 33800"/>
          <p:cNvSpPr txBox="1"/>
          <p:nvPr/>
        </p:nvSpPr>
        <p:spPr>
          <a:xfrm>
            <a:off x="1169353" y="2263775"/>
            <a:ext cx="1097280" cy="368300"/>
          </a:xfrm>
          <a:prstGeom prst="rect">
            <a:avLst/>
          </a:prstGeom>
          <a:noFill/>
          <a:ln w="9525">
            <a:noFill/>
          </a:ln>
        </p:spPr>
        <p:txBody>
          <a:bodyPr wrap="none" anchor="t">
            <a:spAutoFit/>
          </a:bodyPr>
          <a:p>
            <a:pPr lvl="0" indent="0"/>
            <a:r>
              <a:rPr lang="zh-CN" altLang="zh-CN">
                <a:solidFill>
                  <a:schemeClr val="hlink"/>
                </a:solidFill>
                <a:latin typeface="Arial" panose="020B0604020202020204" pitchFamily="34" charset="0"/>
                <a:ea typeface="宋体" panose="02010600030101010101" pitchFamily="2" charset="-122"/>
              </a:rPr>
              <a:t>应用场景</a:t>
            </a:r>
            <a:endParaRPr lang="zh-CN" altLang="zh-CN">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917825" cy="576580"/>
          </a:xfrm>
        </p:spPr>
        <p:txBody>
          <a:bodyPr anchor="ctr"/>
          <a:p>
            <a:r>
              <a:rPr lang="en-US" altLang="zh-CN" sz="3200"/>
              <a:t>Docker Docker</a:t>
            </a:r>
            <a:endParaRPr lang="en-US" altLang="zh-CN" sz="3200"/>
          </a:p>
        </p:txBody>
      </p:sp>
      <p:sp>
        <p:nvSpPr>
          <p:cNvPr id="12290" name="文本占位符 34818"/>
          <p:cNvSpPr>
            <a:spLocks noGrp="1"/>
          </p:cNvSpPr>
          <p:nvPr>
            <p:ph idx="1"/>
          </p:nvPr>
        </p:nvSpPr>
        <p:spPr>
          <a:xfrm>
            <a:off x="1209040" y="1693863"/>
            <a:ext cx="6624638" cy="3960812"/>
          </a:xfrm>
        </p:spPr>
        <p:txBody>
          <a:bodyPr anchor="t"/>
          <a:p>
            <a:r>
              <a:rPr lang="en-US" altLang="zh-CN" sz="1800" dirty="0"/>
              <a:t>Docker</a:t>
            </a:r>
            <a:r>
              <a:rPr lang="zh-CN" altLang="en-US" sz="1800" dirty="0"/>
              <a:t>是一个开源的企业级的容器平台。能帮助企业简易地在云端构建、部署、运行其自己的应用程序和数据服务，并能最迅速地实现横向扩展。</a:t>
            </a:r>
            <a:endParaRPr lang="zh-CN" altLang="en-US" sz="1800" dirty="0"/>
          </a:p>
          <a:p>
            <a:r>
              <a:rPr lang="en-US" altLang="zh-CN" sz="1800" dirty="0"/>
              <a:t>Docker</a:t>
            </a:r>
            <a:r>
              <a:rPr lang="zh-CN" altLang="en-US" sz="1800" dirty="0"/>
              <a:t>起始于</a:t>
            </a:r>
            <a:r>
              <a:rPr lang="en-US" altLang="zh-CN" sz="1800" dirty="0"/>
              <a:t>2013</a:t>
            </a:r>
            <a:r>
              <a:rPr lang="zh-CN" altLang="en-US" sz="1800" dirty="0"/>
              <a:t>年，是当时</a:t>
            </a:r>
            <a:r>
              <a:rPr lang="en-US" altLang="zh-CN" sz="1800" dirty="0"/>
              <a:t>dotCloud</a:t>
            </a:r>
            <a:r>
              <a:rPr lang="zh-CN" altLang="en-US" sz="1800" dirty="0"/>
              <a:t>公司使用</a:t>
            </a:r>
            <a:r>
              <a:rPr lang="en-US" altLang="zh-CN" sz="1800" dirty="0"/>
              <a:t>Go</a:t>
            </a:r>
            <a:r>
              <a:rPr lang="zh-CN" altLang="en-US" sz="1800" dirty="0"/>
              <a:t>语言编写的一套容器框架。最早的时候只是一套容器构建的工具，经过几年的蓬勃发展，已经变成集自动构建、镜像仓库、自动发布、集成容器管理一体的平台。</a:t>
            </a:r>
            <a:endParaRPr lang="en-US" altLang="zh-CN" sz="1800" dirty="0"/>
          </a:p>
          <a:p>
            <a:r>
              <a:rPr lang="en-US" altLang="zh-CN" sz="1800" dirty="0"/>
              <a:t>Docker</a:t>
            </a:r>
            <a:r>
              <a:rPr lang="zh-CN" altLang="en-US" sz="1800" dirty="0"/>
              <a:t>使用最简化版</a:t>
            </a:r>
            <a:r>
              <a:rPr lang="en-US" altLang="zh-CN" sz="1800" dirty="0"/>
              <a:t>Linux</a:t>
            </a:r>
            <a:r>
              <a:rPr lang="zh-CN" altLang="en-US" sz="1800" dirty="0"/>
              <a:t>核心作为其容器运行的基础系统，因此可以和互联网上绝大部分的</a:t>
            </a:r>
            <a:r>
              <a:rPr lang="en-US" altLang="zh-CN" sz="1800" dirty="0"/>
              <a:t>*nix</a:t>
            </a:r>
            <a:r>
              <a:rPr lang="zh-CN" altLang="en-US" sz="1800" dirty="0"/>
              <a:t>服务器无缝兼容，虽然</a:t>
            </a:r>
            <a:r>
              <a:rPr lang="en-US" altLang="zh-CN" sz="1800" dirty="0"/>
              <a:t>Windows</a:t>
            </a:r>
            <a:r>
              <a:rPr lang="zh-CN" altLang="en-US" sz="1800" dirty="0"/>
              <a:t>上也可以运行</a:t>
            </a:r>
            <a:r>
              <a:rPr lang="en-US" altLang="zh-CN" sz="1800" dirty="0"/>
              <a:t>Docker</a:t>
            </a:r>
            <a:r>
              <a:rPr lang="zh-CN" altLang="en-US" sz="1800" dirty="0"/>
              <a:t>，但是须要先装一个</a:t>
            </a:r>
            <a:r>
              <a:rPr lang="en-US" altLang="zh-CN" sz="1800" dirty="0"/>
              <a:t>VitualBox Linux</a:t>
            </a:r>
            <a:r>
              <a:rPr lang="zh-CN" altLang="en-US" sz="1800" dirty="0"/>
              <a:t>虚拟机，因此</a:t>
            </a:r>
            <a:r>
              <a:rPr lang="en-US" altLang="zh-CN" sz="1800" dirty="0"/>
              <a:t>Docker</a:t>
            </a:r>
            <a:r>
              <a:rPr lang="zh-CN" altLang="en-US" sz="1800" dirty="0"/>
              <a:t>在</a:t>
            </a:r>
            <a:r>
              <a:rPr lang="en-US" altLang="zh-CN" sz="1800" dirty="0"/>
              <a:t>Windows</a:t>
            </a:r>
            <a:r>
              <a:rPr lang="zh-CN" altLang="en-US" sz="1800" dirty="0"/>
              <a:t>上运行不能直接提供服务。</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707005" cy="576580"/>
          </a:xfrm>
        </p:spPr>
        <p:txBody>
          <a:bodyPr anchor="ctr"/>
          <a:p>
            <a:r>
              <a:rPr lang="zh-CN" altLang="en-US" sz="3200"/>
              <a:t>为什么流行？</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轻量级虚拟容器技术 </a:t>
            </a:r>
            <a:r>
              <a:rPr lang="en-US" altLang="zh-CN" sz="1800" dirty="0"/>
              <a:t>- </a:t>
            </a:r>
            <a:r>
              <a:rPr lang="zh-CN" altLang="en-US" sz="1800" dirty="0"/>
              <a:t>最基础的</a:t>
            </a:r>
            <a:r>
              <a:rPr lang="en-US" altLang="zh-CN" sz="1800" dirty="0"/>
              <a:t>Docker</a:t>
            </a:r>
            <a:r>
              <a:rPr lang="zh-CN" altLang="en-US" sz="1800" dirty="0"/>
              <a:t>容器运行仅占几</a:t>
            </a:r>
            <a:r>
              <a:rPr lang="en-US" altLang="zh-CN" sz="1800" dirty="0"/>
              <a:t>KB</a:t>
            </a:r>
            <a:r>
              <a:rPr lang="zh-CN" altLang="en-US" sz="1800" dirty="0"/>
              <a:t>内存</a:t>
            </a:r>
            <a:endParaRPr lang="zh-CN" altLang="en-US" sz="1800" dirty="0"/>
          </a:p>
          <a:p>
            <a:r>
              <a:rPr lang="zh-CN" altLang="en-US" sz="1800" dirty="0"/>
              <a:t>容器高度隔离 </a:t>
            </a:r>
            <a:r>
              <a:rPr lang="en-US" altLang="zh-CN" sz="1800" dirty="0"/>
              <a:t>- </a:t>
            </a:r>
            <a:r>
              <a:rPr lang="zh-CN" altLang="en-US" sz="1800" dirty="0"/>
              <a:t>无论在稳定性和安全性上都充分保证</a:t>
            </a:r>
            <a:endParaRPr lang="zh-CN" altLang="en-US" sz="1800" dirty="0"/>
          </a:p>
          <a:p>
            <a:r>
              <a:rPr lang="zh-CN" altLang="en-US" sz="1800" dirty="0"/>
              <a:t>几乎无限的伸缩扩展性 </a:t>
            </a:r>
            <a:r>
              <a:rPr lang="en-US" altLang="zh-CN" sz="1800" dirty="0"/>
              <a:t>- </a:t>
            </a:r>
            <a:r>
              <a:rPr lang="zh-CN" altLang="en-US" sz="1800" dirty="0"/>
              <a:t>可以将一台服务器的性能发挥到极致</a:t>
            </a:r>
            <a:endParaRPr lang="zh-CN" altLang="en-US" sz="1800" dirty="0"/>
          </a:p>
          <a:p>
            <a:r>
              <a:rPr lang="zh-CN" altLang="en-US" sz="1800" dirty="0"/>
              <a:t>研发运维一体化 </a:t>
            </a:r>
            <a:r>
              <a:rPr lang="en-US" altLang="zh-CN" sz="1800" dirty="0"/>
              <a:t>- </a:t>
            </a:r>
            <a:r>
              <a:rPr lang="zh-CN" altLang="en-US" sz="1800" dirty="0"/>
              <a:t>运维工作量大幅度减少，很多都是研发人员兼任</a:t>
            </a:r>
            <a:endParaRPr lang="zh-CN" altLang="en-US" sz="1800" dirty="0"/>
          </a:p>
          <a:p>
            <a:r>
              <a:rPr lang="zh-CN" altLang="en-US" sz="1800" dirty="0"/>
              <a:t>应用程序升级部署快捷 </a:t>
            </a:r>
            <a:r>
              <a:rPr lang="en-US" altLang="zh-CN" sz="1800" dirty="0"/>
              <a:t>- </a:t>
            </a:r>
            <a:r>
              <a:rPr lang="zh-CN" altLang="en-US" sz="1800" dirty="0"/>
              <a:t>几乎零工作量的完成云端应用程序的升级部署运行</a:t>
            </a:r>
            <a:endParaRPr lang="zh-CN" altLang="en-US" sz="1800" dirty="0"/>
          </a:p>
          <a:p>
            <a:r>
              <a:rPr lang="zh-CN" altLang="en-US" sz="1800" dirty="0"/>
              <a:t>平台层次的功能复用 </a:t>
            </a:r>
            <a:r>
              <a:rPr lang="en-US" altLang="zh-CN" sz="1800" dirty="0"/>
              <a:t>- </a:t>
            </a:r>
            <a:r>
              <a:rPr lang="zh-CN" altLang="en-US" sz="1800" dirty="0"/>
              <a:t>镜像仓库已经提供了海量的应用服务可以作为你开发的应用程序功能的基础构建</a:t>
            </a:r>
            <a:endParaRPr lang="zh-CN" altLang="en-US" sz="1800" dirty="0"/>
          </a:p>
          <a:p>
            <a:r>
              <a:rPr lang="zh-CN" altLang="en-US" sz="1800" dirty="0"/>
              <a:t>特别适应目前微服务开发模式</a:t>
            </a: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026920" cy="576580"/>
          </a:xfrm>
        </p:spPr>
        <p:txBody>
          <a:bodyPr anchor="ctr"/>
          <a:p>
            <a:r>
              <a:rPr lang="zh-CN" altLang="en-US" sz="3200"/>
              <a:t>应用场景</a:t>
            </a:r>
            <a:endParaRPr lang="zh-CN" altLang="en-US" sz="3200"/>
          </a:p>
        </p:txBody>
      </p:sp>
      <p:sp>
        <p:nvSpPr>
          <p:cNvPr id="12290" name="文本占位符 34818"/>
          <p:cNvSpPr>
            <a:spLocks noGrp="1"/>
          </p:cNvSpPr>
          <p:nvPr>
            <p:ph idx="1"/>
          </p:nvPr>
        </p:nvSpPr>
        <p:spPr>
          <a:xfrm>
            <a:off x="1209040" y="1693863"/>
            <a:ext cx="6624638" cy="3960812"/>
          </a:xfrm>
        </p:spPr>
        <p:txBody>
          <a:bodyPr anchor="t"/>
          <a:p>
            <a:r>
              <a:rPr lang="zh-CN" altLang="en-US" sz="1800" dirty="0"/>
              <a:t>所有不涉及基础设施层的底层服务</a:t>
            </a:r>
            <a:endParaRPr lang="zh-CN" altLang="en-US" sz="1800" dirty="0"/>
          </a:p>
          <a:p>
            <a:r>
              <a:rPr lang="zh-CN" altLang="en-US" sz="1800" dirty="0"/>
              <a:t>任何能运行在</a:t>
            </a:r>
            <a:r>
              <a:rPr lang="en-US" altLang="zh-CN" sz="1800" dirty="0"/>
              <a:t>Linux</a:t>
            </a:r>
            <a:r>
              <a:rPr lang="zh-CN" altLang="en-US" sz="1800" dirty="0"/>
              <a:t>操作系统上的应用服务</a:t>
            </a:r>
            <a:endParaRPr lang="zh-CN" altLang="en-US" sz="1800" dirty="0"/>
          </a:p>
          <a:p>
            <a:r>
              <a:rPr lang="zh-CN" altLang="en-US" sz="1800" dirty="0"/>
              <a:t>使用微服务开发架构的应用程序</a:t>
            </a:r>
            <a:endParaRPr lang="zh-CN" altLang="en-US" sz="1800" dirty="0"/>
          </a:p>
          <a:p>
            <a:r>
              <a:rPr lang="zh-CN" altLang="en-US" sz="1800" dirty="0"/>
              <a:t>对服务器资源非常吝啬的项目</a:t>
            </a:r>
            <a:endParaRPr lang="zh-CN" altLang="en-US" sz="1800" dirty="0"/>
          </a:p>
          <a:p>
            <a:r>
              <a:rPr lang="zh-CN" altLang="en-US" sz="1800" dirty="0"/>
              <a:t>大型服务器集群运维管理</a:t>
            </a:r>
            <a:endParaRPr lang="zh-CN" altLang="en-US" sz="1800" dirty="0"/>
          </a:p>
          <a:p>
            <a:r>
              <a:rPr lang="zh-CN" altLang="en-US" sz="1800" dirty="0"/>
              <a:t>搭建简单的私有云环境</a:t>
            </a:r>
            <a:endParaRPr lang="zh-CN" altLang="en-US" sz="1800" dirty="0"/>
          </a:p>
          <a:p>
            <a:r>
              <a:rPr lang="zh-CN" altLang="en-US" sz="1800" dirty="0"/>
              <a:t>希望实现最简易迅速的横向扩展</a:t>
            </a:r>
            <a:endParaRPr lang="zh-CN" altLang="en-US" sz="1800" dirty="0"/>
          </a:p>
          <a:p>
            <a:r>
              <a:rPr lang="zh-CN" altLang="en-US" sz="1800" dirty="0"/>
              <a:t>要求节省运维成本</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34817"/>
          <p:cNvSpPr>
            <a:spLocks noGrp="1"/>
          </p:cNvSpPr>
          <p:nvPr>
            <p:ph type="title"/>
          </p:nvPr>
        </p:nvSpPr>
        <p:spPr>
          <a:xfrm>
            <a:off x="468630" y="260350"/>
            <a:ext cx="2401570" cy="576580"/>
          </a:xfrm>
        </p:spPr>
        <p:txBody>
          <a:bodyPr anchor="ctr"/>
          <a:p>
            <a:r>
              <a:rPr lang="en-US" altLang="zh-CN" sz="2400"/>
              <a:t>DevOps</a:t>
            </a:r>
            <a:r>
              <a:rPr lang="zh-CN" altLang="en-US" sz="2400"/>
              <a:t>与</a:t>
            </a:r>
            <a:r>
              <a:rPr lang="en-US" altLang="zh-CN" sz="2400"/>
              <a:t>Docker</a:t>
            </a:r>
            <a:endParaRPr lang="en-US" altLang="zh-CN" sz="2400"/>
          </a:p>
        </p:txBody>
      </p:sp>
      <p:sp>
        <p:nvSpPr>
          <p:cNvPr id="12290" name="文本占位符 34818"/>
          <p:cNvSpPr>
            <a:spLocks noGrp="1"/>
          </p:cNvSpPr>
          <p:nvPr>
            <p:ph idx="1"/>
          </p:nvPr>
        </p:nvSpPr>
        <p:spPr>
          <a:xfrm>
            <a:off x="1209040" y="1693863"/>
            <a:ext cx="6624638" cy="3960812"/>
          </a:xfrm>
        </p:spPr>
        <p:txBody>
          <a:bodyPr anchor="t"/>
          <a:p>
            <a:r>
              <a:rPr lang="en-US" altLang="zh-CN" sz="1800" dirty="0"/>
              <a:t>DevOps</a:t>
            </a:r>
            <a:r>
              <a:rPr lang="zh-CN" altLang="en-US" sz="1800" dirty="0"/>
              <a:t>是</a:t>
            </a:r>
            <a:r>
              <a:rPr lang="en-US" altLang="zh-CN" sz="1800" dirty="0"/>
              <a:t>Developments</a:t>
            </a:r>
            <a:r>
              <a:rPr lang="zh-CN" altLang="en-US" sz="1800" dirty="0"/>
              <a:t>（研发）和</a:t>
            </a:r>
            <a:r>
              <a:rPr lang="en-US" altLang="zh-CN" sz="1800" dirty="0"/>
              <a:t>Operations</a:t>
            </a:r>
            <a:r>
              <a:rPr lang="zh-CN" altLang="en-US" sz="1800" dirty="0"/>
              <a:t>（运维）两个单词的缩写。是一套现代软件工程的方法论。</a:t>
            </a:r>
            <a:r>
              <a:rPr lang="en-US" altLang="zh-CN" sz="1800" dirty="0"/>
              <a:t>DevOps</a:t>
            </a:r>
            <a:r>
              <a:rPr lang="zh-CN" altLang="en-US" sz="1800" dirty="0"/>
              <a:t>认为传统软件工程的弊端在于研发和运维之间存在着不可逾越的鸿沟，这正是痛苦的起源。</a:t>
            </a:r>
            <a:r>
              <a:rPr lang="en-US" altLang="zh-CN" sz="1800" dirty="0"/>
              <a:t>DevOps</a:t>
            </a:r>
            <a:r>
              <a:rPr lang="zh-CN" altLang="en-US" sz="1800" dirty="0"/>
              <a:t>试图抹平这两者之间的差异，让整个软件从开发到上线运营更顺畅。</a:t>
            </a:r>
            <a:endParaRPr lang="zh-CN" altLang="en-US" sz="1800" dirty="0"/>
          </a:p>
          <a:p>
            <a:r>
              <a:rPr lang="en-US" altLang="zh-CN" sz="1800" dirty="0"/>
              <a:t>Docker</a:t>
            </a:r>
            <a:r>
              <a:rPr lang="zh-CN" altLang="en-US" sz="1800" dirty="0"/>
              <a:t>正是目前实现</a:t>
            </a:r>
            <a:r>
              <a:rPr lang="en-US" altLang="zh-CN" sz="1800" dirty="0"/>
              <a:t>DevOps</a:t>
            </a:r>
            <a:r>
              <a:rPr lang="zh-CN" altLang="en-US" sz="1800" dirty="0"/>
              <a:t>中最关键环节的工具，</a:t>
            </a:r>
            <a:r>
              <a:rPr lang="en-US" altLang="zh-CN" sz="1800" dirty="0"/>
              <a:t>Docker</a:t>
            </a:r>
            <a:r>
              <a:rPr lang="zh-CN" altLang="en-US" sz="1800" dirty="0"/>
              <a:t>解决了构建、应用环境隔离、操作系统兼容、应用程序依赖、横向扩展、升级发布等基本涵盖了</a:t>
            </a:r>
            <a:r>
              <a:rPr lang="en-US" altLang="zh-CN" sz="1800" dirty="0"/>
              <a:t>DevOps</a:t>
            </a:r>
            <a:r>
              <a:rPr lang="zh-CN" altLang="en-US" sz="1800" dirty="0"/>
              <a:t>所有方面的问题。因此成为目前广受欢迎的容器平台技术。</a:t>
            </a:r>
            <a:endParaRPr lang="zh-CN" altLang="en-US" sz="1800" dirty="0"/>
          </a:p>
          <a:p>
            <a:endParaRPr lang="zh-CN" altLang="en-US" sz="1800" dirty="0"/>
          </a:p>
          <a:p>
            <a:r>
              <a:rPr lang="zh-CN" altLang="en-US" sz="1800" dirty="0"/>
              <a:t>                     研发和运维之间的鸿沟和痛点有哪些？</a:t>
            </a:r>
            <a:endParaRPr lang="zh-CN" altLang="en-US" sz="1800" dirty="0"/>
          </a:p>
        </p:txBody>
      </p:sp>
      <p:pic>
        <p:nvPicPr>
          <p:cNvPr id="4100" name="图片 57348" descr="%CD%BC%B1%EA%CE%CA%CC%E2-thumb20372353"/>
          <p:cNvPicPr>
            <a:picLocks noChangeAspect="1"/>
          </p:cNvPicPr>
          <p:nvPr/>
        </p:nvPicPr>
        <p:blipFill>
          <a:blip r:embed="rId1"/>
          <a:stretch>
            <a:fillRect/>
          </a:stretch>
        </p:blipFill>
        <p:spPr>
          <a:xfrm>
            <a:off x="1743710" y="4427538"/>
            <a:ext cx="935038" cy="9350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3793"/>
          <p:cNvSpPr>
            <a:spLocks noGrp="1"/>
          </p:cNvSpPr>
          <p:nvPr>
            <p:ph type="title"/>
          </p:nvPr>
        </p:nvSpPr>
        <p:spPr>
          <a:xfrm>
            <a:off x="468630" y="260350"/>
            <a:ext cx="2742565" cy="576580"/>
          </a:xfrm>
        </p:spPr>
        <p:txBody>
          <a:bodyPr anchor="ctr"/>
          <a:p>
            <a:r>
              <a:rPr lang="en-US" altLang="zh-CN" sz="3200" dirty="0"/>
              <a:t>Getting Started</a:t>
            </a:r>
            <a:endParaRPr lang="en-US" altLang="zh-CN" sz="3200" dirty="0"/>
          </a:p>
        </p:txBody>
      </p:sp>
      <p:sp>
        <p:nvSpPr>
          <p:cNvPr id="11266" name="椭圆 33795"/>
          <p:cNvSpPr/>
          <p:nvPr/>
        </p:nvSpPr>
        <p:spPr>
          <a:xfrm>
            <a:off x="2195513" y="1412875"/>
            <a:ext cx="71437"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7" name="文本框 33796"/>
          <p:cNvSpPr txBox="1"/>
          <p:nvPr/>
        </p:nvSpPr>
        <p:spPr>
          <a:xfrm>
            <a:off x="2411413" y="1268413"/>
            <a:ext cx="13639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安装</a:t>
            </a:r>
            <a:r>
              <a:rPr lang="en-US" altLang="zh-CN">
                <a:solidFill>
                  <a:schemeClr val="hlink"/>
                </a:solidFill>
                <a:latin typeface="Arial" panose="020B0604020202020204" pitchFamily="34" charset="0"/>
                <a:ea typeface="宋体" panose="02010600030101010101" pitchFamily="2" charset="-122"/>
              </a:rPr>
              <a:t>Docker</a:t>
            </a:r>
            <a:endParaRPr lang="en-US" altLang="zh-CN">
              <a:solidFill>
                <a:schemeClr val="hlink"/>
              </a:solidFill>
              <a:latin typeface="Arial" panose="020B0604020202020204" pitchFamily="34" charset="0"/>
              <a:ea typeface="宋体" panose="02010600030101010101" pitchFamily="2" charset="-122"/>
            </a:endParaRPr>
          </a:p>
        </p:txBody>
      </p:sp>
      <p:sp>
        <p:nvSpPr>
          <p:cNvPr id="11268" name="椭圆 33797"/>
          <p:cNvSpPr/>
          <p:nvPr/>
        </p:nvSpPr>
        <p:spPr>
          <a:xfrm>
            <a:off x="1359853" y="1920558"/>
            <a:ext cx="71437" cy="71437"/>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69" name="文本框 33798"/>
          <p:cNvSpPr txBox="1"/>
          <p:nvPr/>
        </p:nvSpPr>
        <p:spPr>
          <a:xfrm>
            <a:off x="1547813" y="1773238"/>
            <a:ext cx="18211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启动</a:t>
            </a:r>
            <a:r>
              <a:rPr lang="en-US" altLang="zh-CN">
                <a:solidFill>
                  <a:schemeClr val="hlink"/>
                </a:solidFill>
                <a:latin typeface="Arial" panose="020B0604020202020204" pitchFamily="34" charset="0"/>
                <a:ea typeface="宋体" panose="02010600030101010101" pitchFamily="2" charset="-122"/>
              </a:rPr>
              <a:t>Docker</a:t>
            </a:r>
            <a:r>
              <a:rPr lang="zh-CN" altLang="en-US">
                <a:solidFill>
                  <a:schemeClr val="hlink"/>
                </a:solidFill>
                <a:latin typeface="Arial" panose="020B0604020202020204" pitchFamily="34" charset="0"/>
                <a:ea typeface="宋体" panose="02010600030101010101" pitchFamily="2" charset="-122"/>
              </a:rPr>
              <a:t>服务</a:t>
            </a:r>
            <a:endParaRPr lang="zh-CN" altLang="en-US">
              <a:solidFill>
                <a:schemeClr val="hlink"/>
              </a:solidFill>
              <a:latin typeface="Arial" panose="020B0604020202020204" pitchFamily="34" charset="0"/>
              <a:ea typeface="宋体" panose="02010600030101010101" pitchFamily="2" charset="-122"/>
            </a:endParaRPr>
          </a:p>
        </p:txBody>
      </p:sp>
      <p:sp>
        <p:nvSpPr>
          <p:cNvPr id="11270" name="椭圆 33799"/>
          <p:cNvSpPr/>
          <p:nvPr/>
        </p:nvSpPr>
        <p:spPr>
          <a:xfrm>
            <a:off x="558800" y="302387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71" name="文本框 33800"/>
          <p:cNvSpPr txBox="1"/>
          <p:nvPr/>
        </p:nvSpPr>
        <p:spPr>
          <a:xfrm>
            <a:off x="721678" y="2875915"/>
            <a:ext cx="12750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镜像</a:t>
            </a:r>
            <a:r>
              <a:rPr lang="en-US" altLang="zh-CN">
                <a:solidFill>
                  <a:schemeClr val="hlink"/>
                </a:solidFill>
                <a:latin typeface="Arial" panose="020B0604020202020204" pitchFamily="34" charset="0"/>
                <a:ea typeface="宋体" panose="02010600030101010101" pitchFamily="2" charset="-122"/>
              </a:rPr>
              <a:t>Image</a:t>
            </a:r>
            <a:endParaRPr lang="en-US" altLang="zh-CN">
              <a:solidFill>
                <a:schemeClr val="hlink"/>
              </a:solidFill>
              <a:latin typeface="Arial" panose="020B0604020202020204" pitchFamily="34" charset="0"/>
              <a:ea typeface="宋体" panose="02010600030101010101" pitchFamily="2" charset="-122"/>
            </a:endParaRPr>
          </a:p>
        </p:txBody>
      </p:sp>
      <p:sp>
        <p:nvSpPr>
          <p:cNvPr id="10" name="椭圆 33799"/>
          <p:cNvSpPr/>
          <p:nvPr/>
        </p:nvSpPr>
        <p:spPr>
          <a:xfrm>
            <a:off x="884555" y="243586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 name="文本框 33800"/>
          <p:cNvSpPr txBox="1"/>
          <p:nvPr/>
        </p:nvSpPr>
        <p:spPr>
          <a:xfrm>
            <a:off x="1092518" y="2292985"/>
            <a:ext cx="1313180" cy="368300"/>
          </a:xfrm>
          <a:prstGeom prst="rect">
            <a:avLst/>
          </a:prstGeom>
          <a:noFill/>
          <a:ln w="9525">
            <a:noFill/>
          </a:ln>
        </p:spPr>
        <p:txBody>
          <a:bodyPr wrap="none" anchor="t">
            <a:spAutoFit/>
          </a:bodyPr>
          <a:p>
            <a:pPr lvl="0" indent="0"/>
            <a:r>
              <a:rPr lang="en-US" altLang="zh-CN">
                <a:solidFill>
                  <a:schemeClr val="hlink"/>
                </a:solidFill>
                <a:latin typeface="Arial" panose="020B0604020202020204" pitchFamily="34" charset="0"/>
                <a:ea typeface="宋体" panose="02010600030101010101" pitchFamily="2" charset="-122"/>
              </a:rPr>
              <a:t>Hello world</a:t>
            </a:r>
            <a:endParaRPr lang="en-US" altLang="zh-CN">
              <a:solidFill>
                <a:schemeClr val="hlink"/>
              </a:solidFill>
              <a:latin typeface="Arial" panose="020B0604020202020204" pitchFamily="34" charset="0"/>
              <a:ea typeface="宋体" panose="02010600030101010101" pitchFamily="2" charset="-122"/>
            </a:endParaRPr>
          </a:p>
        </p:txBody>
      </p:sp>
      <p:sp>
        <p:nvSpPr>
          <p:cNvPr id="2" name="椭圆 33799"/>
          <p:cNvSpPr/>
          <p:nvPr/>
        </p:nvSpPr>
        <p:spPr>
          <a:xfrm>
            <a:off x="721360" y="3765550"/>
            <a:ext cx="71438" cy="71438"/>
          </a:xfrm>
          <a:prstGeom prst="ellipse">
            <a:avLst/>
          </a:prstGeom>
          <a:solidFill>
            <a:schemeClr val="tx2"/>
          </a:solid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 name="文本框 33800"/>
          <p:cNvSpPr txBox="1"/>
          <p:nvPr/>
        </p:nvSpPr>
        <p:spPr>
          <a:xfrm>
            <a:off x="884238" y="3617595"/>
            <a:ext cx="1630680" cy="368300"/>
          </a:xfrm>
          <a:prstGeom prst="rect">
            <a:avLst/>
          </a:prstGeom>
          <a:noFill/>
          <a:ln w="9525">
            <a:noFill/>
          </a:ln>
        </p:spPr>
        <p:txBody>
          <a:bodyPr wrap="none" anchor="t">
            <a:spAutoFit/>
          </a:bodyPr>
          <a:p>
            <a:pPr lvl="0" indent="0"/>
            <a:r>
              <a:rPr lang="zh-CN" altLang="en-US">
                <a:solidFill>
                  <a:schemeClr val="hlink"/>
                </a:solidFill>
                <a:latin typeface="Arial" panose="020B0604020202020204" pitchFamily="34" charset="0"/>
                <a:ea typeface="宋体" panose="02010600030101010101" pitchFamily="2" charset="-122"/>
              </a:rPr>
              <a:t>容器</a:t>
            </a:r>
            <a:r>
              <a:rPr lang="en-US" altLang="zh-CN">
                <a:solidFill>
                  <a:schemeClr val="hlink"/>
                </a:solidFill>
                <a:latin typeface="Arial" panose="020B0604020202020204" pitchFamily="34" charset="0"/>
                <a:ea typeface="宋体" panose="02010600030101010101" pitchFamily="2" charset="-122"/>
              </a:rPr>
              <a:t>Container</a:t>
            </a:r>
            <a:endParaRPr lang="en-US" altLang="zh-CN">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5915</Words>
  <Application>WPS 演示</Application>
  <PresentationFormat>在屏幕上显示</PresentationFormat>
  <Paragraphs>279</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Calibri</vt:lpstr>
      <vt:lpstr>微软雅黑</vt:lpstr>
      <vt:lpstr>Arial Unicode MS</vt:lpstr>
      <vt:lpstr>Georgia</vt:lpstr>
      <vt:lpstr>楷体</vt:lpstr>
      <vt:lpstr>Office 主题</vt:lpstr>
      <vt:lpstr>PowerPoint 演示文稿</vt:lpstr>
      <vt:lpstr>几个问题</vt:lpstr>
      <vt:lpstr>PowerPoint 演示文稿</vt:lpstr>
      <vt:lpstr>什么是Docker</vt:lpstr>
      <vt:lpstr>Docker Docker</vt:lpstr>
      <vt:lpstr>为什么流行？</vt:lpstr>
      <vt:lpstr>应用场景</vt:lpstr>
      <vt:lpstr>DevOps与Docker</vt:lpstr>
      <vt:lpstr>Getting Started</vt:lpstr>
      <vt:lpstr>安装Docker</vt:lpstr>
      <vt:lpstr>启动Docker服务</vt:lpstr>
      <vt:lpstr>Hello world</vt:lpstr>
      <vt:lpstr>镜像Image</vt:lpstr>
      <vt:lpstr>容器Container</vt:lpstr>
      <vt:lpstr>问题</vt:lpstr>
      <vt:lpstr>Docker常用命令</vt:lpstr>
      <vt:lpstr>仓库相关命令</vt:lpstr>
      <vt:lpstr>镜像相关命令 - 运行镜像</vt:lpstr>
      <vt:lpstr>镜像相关命令 - 其他</vt:lpstr>
      <vt:lpstr>容器相关命令 - 信息命令</vt:lpstr>
      <vt:lpstr>容器相关命令 - 管理命令</vt:lpstr>
      <vt:lpstr>管理相关命令</vt:lpstr>
      <vt:lpstr>制作镜像和Dockerfile</vt:lpstr>
      <vt:lpstr>Dockerfile - 基础</vt:lpstr>
      <vt:lpstr>Dockerfile - 其他</vt:lpstr>
      <vt:lpstr>docker build</vt:lpstr>
      <vt:lpstr>Maven build</vt:lpstr>
      <vt:lpstr>镜像仓库</vt:lpstr>
      <vt:lpstr>思考与讨论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飞鸟与鱼</cp:lastModifiedBy>
  <cp:revision>418</cp:revision>
  <dcterms:created xsi:type="dcterms:W3CDTF">2013-10-30T09:04:00Z</dcterms:created>
  <dcterms:modified xsi:type="dcterms:W3CDTF">2017-11-10T10:43:11Z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