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8"/>
  </p:notesMasterIdLst>
  <p:sldIdLst>
    <p:sldId id="500" r:id="rId2"/>
    <p:sldId id="877" r:id="rId3"/>
    <p:sldId id="971" r:id="rId4"/>
    <p:sldId id="920" r:id="rId5"/>
    <p:sldId id="921" r:id="rId6"/>
    <p:sldId id="922" r:id="rId7"/>
    <p:sldId id="918" r:id="rId8"/>
    <p:sldId id="923" r:id="rId9"/>
    <p:sldId id="972" r:id="rId10"/>
    <p:sldId id="924" r:id="rId11"/>
    <p:sldId id="925" r:id="rId12"/>
    <p:sldId id="926" r:id="rId13"/>
    <p:sldId id="927" r:id="rId14"/>
    <p:sldId id="973" r:id="rId15"/>
    <p:sldId id="974" r:id="rId16"/>
    <p:sldId id="975" r:id="rId17"/>
    <p:sldId id="976" r:id="rId18"/>
    <p:sldId id="977" r:id="rId19"/>
    <p:sldId id="978" r:id="rId20"/>
    <p:sldId id="979" r:id="rId21"/>
    <p:sldId id="980" r:id="rId22"/>
    <p:sldId id="982" r:id="rId23"/>
    <p:sldId id="981" r:id="rId24"/>
    <p:sldId id="930" r:id="rId25"/>
    <p:sldId id="970" r:id="rId26"/>
    <p:sldId id="943" r:id="rId27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 Liu" initials="L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960E"/>
    <a:srgbClr val="36CB1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0" autoAdjust="0"/>
    <p:restoredTop sz="94066" autoAdjust="0"/>
  </p:normalViewPr>
  <p:slideViewPr>
    <p:cSldViewPr snapToGrid="0" snapToObjects="1">
      <p:cViewPr varScale="1">
        <p:scale>
          <a:sx n="85" d="100"/>
          <a:sy n="85" d="100"/>
        </p:scale>
        <p:origin x="1306" y="21"/>
      </p:cViewPr>
      <p:guideLst>
        <p:guide orient="horz" pos="2160"/>
        <p:guide pos="2880"/>
        <p:guide orient="horz"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9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91B4D-8B2E-4E21-B764-79B152857B2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D00C-0BA3-4169-8942-7295A990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7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4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5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5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1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5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5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4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8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6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4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0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6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89395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6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3117" y="1662592"/>
            <a:ext cx="4441370" cy="372960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431570" y="1662592"/>
            <a:ext cx="2964140" cy="3729603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  <p:extLst>
      <p:ext uri="{BB962C8B-B14F-4D97-AF65-F5344CB8AC3E}">
        <p14:creationId xmlns:p14="http://schemas.microsoft.com/office/powerpoint/2010/main" val="204611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93449" y="1785723"/>
            <a:ext cx="7582935" cy="359850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53474" y="284497"/>
            <a:ext cx="7709927" cy="114273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887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2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sv-SE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753" y="1284397"/>
            <a:ext cx="3159929" cy="41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9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2" y="0"/>
            <a:ext cx="9144000" cy="971550"/>
          </a:xfrm>
          <a:prstGeom prst="rect">
            <a:avLst/>
          </a:prstGeom>
          <a:solidFill>
            <a:srgbClr val="9C6114"/>
          </a:solidFill>
          <a:ln w="9525">
            <a:noFill/>
            <a:round/>
            <a:headEnd/>
            <a:tailEnd/>
          </a:ln>
          <a:effectLst/>
        </p:spPr>
        <p:txBody>
          <a:bodyPr wrap="none" lIns="91421" tIns="45710" rIns="91421" bIns="45710" anchor="ctr"/>
          <a:lstStyle/>
          <a:p>
            <a:pPr defTabSz="91430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28602"/>
            <a:ext cx="80994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45351" rIns="90340" bIns="45351" numCol="1" anchor="b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9F2E7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52413" y="107951"/>
            <a:ext cx="2709862" cy="309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790" rIns="89982" bIns="46790">
            <a:spAutoFit/>
          </a:bodyPr>
          <a:lstStyle/>
          <a:p>
            <a:pPr defTabSz="914307" fontAlgn="base">
              <a:spcBef>
                <a:spcPts val="875"/>
              </a:spcBef>
              <a:spcAft>
                <a:spcPct val="0"/>
              </a:spcAft>
              <a:buClr>
                <a:srgbClr val="D0AF80"/>
              </a:buClr>
              <a:buFont typeface="Frutiger 45 Light" pitchFamily="32" charset="0"/>
              <a:buNone/>
              <a:tabLst>
                <a:tab pos="0" algn="l"/>
                <a:tab pos="914213" algn="l"/>
                <a:tab pos="1828426" algn="l"/>
                <a:tab pos="2742641" algn="l"/>
                <a:tab pos="3656854" algn="l"/>
                <a:tab pos="4571068" algn="l"/>
                <a:tab pos="5485280" algn="l"/>
                <a:tab pos="6399495" algn="l"/>
                <a:tab pos="7313707" algn="l"/>
                <a:tab pos="8227921" algn="l"/>
                <a:tab pos="9142135" algn="l"/>
                <a:tab pos="10056349" algn="l"/>
              </a:tabLst>
              <a:defRPr/>
            </a:pP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L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U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N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D 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U</a:t>
            </a:r>
            <a:r>
              <a:rPr lang="sv-SE" sz="2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N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I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V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E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R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S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I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T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8295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26035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1" y="11430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1" y="36957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0597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fld id="{B3606B9E-5A98-41E4-AEFB-F9B2EA2CEE49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40531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284163"/>
            <a:ext cx="77247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54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820154" y="6434690"/>
            <a:ext cx="6521761" cy="285150"/>
          </a:xfrm>
          <a:prstGeom prst="rect">
            <a:avLst/>
          </a:prstGeom>
        </p:spPr>
        <p:txBody>
          <a:bodyPr lIns="82933" tIns="41468" rIns="82933" bIns="41468"/>
          <a:lstStyle>
            <a:lvl1pPr>
              <a:defRPr/>
            </a:lvl1pPr>
          </a:lstStyle>
          <a:p>
            <a:pPr defTabSz="914307" fontAlgn="base">
              <a:spcBef>
                <a:spcPct val="0"/>
              </a:spcBef>
              <a:spcAft>
                <a:spcPct val="0"/>
              </a:spcAft>
            </a:pPr>
            <a:endParaRPr lang="en-US" altLang="sv-SE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5" name="Rectangle 25"/>
          <p:cNvSpPr txBox="1">
            <a:spLocks noChangeArrowheads="1"/>
          </p:cNvSpPr>
          <p:nvPr userDrawn="1"/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7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3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74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27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06B9E-5A98-41E4-AEFB-F9B2EA2CEE49}" type="slidenum">
              <a:rPr lang="ko-KR" altLang="en-US" sz="1600" b="1" kern="1200" smtClean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pPr/>
              <a:t>‹#›</a:t>
            </a:fld>
            <a:endParaRPr lang="en-US" altLang="ko-KR" sz="1600" b="1" kern="1200" dirty="0">
              <a:solidFill>
                <a:schemeClr val="tx1"/>
              </a:solidFill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98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89395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90536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 baseline="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90536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 baseline="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67975" y="1853391"/>
            <a:ext cx="7707876" cy="3572255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57088" y="1503211"/>
            <a:ext cx="76251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a typeface="ＭＳ Ｐゴシック" panose="020B0600070205080204" pitchFamily="34" charset="-128"/>
              </a:defRPr>
            </a:lvl1pPr>
          </a:lstStyle>
          <a:p>
            <a:fld id="{B3606B9E-5A98-41E4-AEFB-F9B2EA2CEE4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2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1995" y="1670563"/>
            <a:ext cx="3181351" cy="372960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115608" y="1670562"/>
            <a:ext cx="4280102" cy="3729603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  <p:extLst>
      <p:ext uri="{BB962C8B-B14F-4D97-AF65-F5344CB8AC3E}">
        <p14:creationId xmlns:p14="http://schemas.microsoft.com/office/powerpoint/2010/main" val="210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2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632" y="5599045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5462" y="183029"/>
            <a:ext cx="8784457" cy="65109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/>
            </a:lvl1pPr>
          </a:lstStyle>
          <a:p>
            <a:r>
              <a:rPr lang="en-GB" noProof="0"/>
              <a:t>One-line title</a:t>
            </a: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marR="0" indent="0" algn="l" defTabSz="913920" rtl="0" eaLnBrk="1" fontAlgn="base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sp>
        <p:nvSpPr>
          <p:cNvPr id="9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8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5462" y="183029"/>
            <a:ext cx="8784457" cy="65109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sp>
        <p:nvSpPr>
          <p:cNvPr id="12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04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21163" y="-60121"/>
            <a:ext cx="9374826" cy="700260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3920" fontAlgn="base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rgbClr val="9C6114"/>
                </a:solidFill>
                <a:ea typeface="ＭＳ Ｐゴシック" charset="-128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3475" y="284497"/>
            <a:ext cx="7725825" cy="114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7977" y="1848615"/>
            <a:ext cx="7710530" cy="357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57088" y="1503211"/>
            <a:ext cx="76251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632" y="5599045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l" defTabSz="913920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61771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23540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85312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47083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2490" indent="-232490" algn="l" defTabSz="913920" rtl="0" eaLnBrk="1" fontAlgn="base" hangingPunct="1">
        <a:spcBef>
          <a:spcPts val="101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7087" indent="-250125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99912" indent="-181182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66493" indent="-195611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57124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8895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8066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4243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0420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771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0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2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708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885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062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2394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4165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561234"/>
          </a:xfrm>
        </p:spPr>
        <p:txBody>
          <a:bodyPr lIns="0" tIns="98172" rIns="0" bIns="83627" anchor="t"/>
          <a:lstStyle/>
          <a:p>
            <a:r>
              <a:rPr lang="en-US" sz="2400" dirty="0"/>
              <a:t>Coordination in Distributed Multi-User </a:t>
            </a:r>
            <a:br>
              <a:rPr lang="en-US" sz="2400" dirty="0"/>
            </a:br>
            <a:r>
              <a:rPr lang="en-US" sz="2400" dirty="0"/>
              <a:t>High-Performance Dense Networks </a:t>
            </a:r>
            <a:br>
              <a:rPr lang="en-US" sz="2400" dirty="0"/>
            </a:br>
            <a:r>
              <a:rPr lang="en-US" sz="2400" dirty="0"/>
              <a:t>(5G Synchronization: October Update)</a:t>
            </a:r>
            <a:br>
              <a:rPr lang="en-US" sz="2400" b="1" i="1" dirty="0"/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2" name="AutoShape 2" descr="http://pic.chinawenben.com/upload/1_rbxdo8dxqa277rq87k22qoo2bdr57a3axjvovxra.jpg">
            <a:extLst>
              <a:ext uri="{FF2B5EF4-FFF2-40B4-BE49-F238E27FC236}">
                <a16:creationId xmlns:a16="http://schemas.microsoft.com/office/drawing/2014/main" id="{2646FDD1-363F-4DE8-ABF5-57C4C6463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6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Strategy</a:t>
            </a:r>
            <a:r>
              <a:rPr lang="sv-SE" dirty="0"/>
              <a:t> for PN </a:t>
            </a:r>
            <a:r>
              <a:rPr lang="sv-SE" dirty="0" err="1"/>
              <a:t>Cancellation</a:t>
            </a:r>
            <a:r>
              <a:rPr lang="sv-SE" dirty="0"/>
              <a:t>?</a:t>
            </a:r>
          </a:p>
        </p:txBody>
      </p:sp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56DEA5DF-5288-7A46-868E-1C0886C11452}"/>
              </a:ext>
            </a:extLst>
          </p:cNvPr>
          <p:cNvSpPr txBox="1">
            <a:spLocks/>
          </p:cNvSpPr>
          <p:nvPr/>
        </p:nvSpPr>
        <p:spPr bwMode="auto">
          <a:xfrm>
            <a:off x="653474" y="1516566"/>
            <a:ext cx="7725825" cy="444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marL="232490" indent="-232490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7087" indent="-250125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99912" indent="-181182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66493" indent="-195611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57124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8895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8066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4243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90420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lvl="0" indent="0">
              <a:buNone/>
            </a:pPr>
            <a:endParaRPr lang="sv-SE" sz="2000" b="1" dirty="0"/>
          </a:p>
          <a:p>
            <a:pPr marL="0" lvl="0" indent="0">
              <a:buNone/>
            </a:pPr>
            <a:r>
              <a:rPr lang="sv-SE" sz="2000" b="1" dirty="0"/>
              <a:t>1st step: </a:t>
            </a:r>
            <a:r>
              <a:rPr lang="sv-SE" sz="2000" b="1" dirty="0" err="1"/>
              <a:t>Estimation</a:t>
            </a:r>
            <a:r>
              <a:rPr lang="sv-SE" sz="2000" b="1" dirty="0"/>
              <a:t> </a:t>
            </a:r>
            <a:r>
              <a:rPr lang="sv-SE" sz="2000" b="1" dirty="0" err="1"/>
              <a:t>of</a:t>
            </a:r>
            <a:r>
              <a:rPr lang="sv-SE" sz="2000" b="1" dirty="0"/>
              <a:t> </a:t>
            </a:r>
            <a:r>
              <a:rPr lang="sv-SE" sz="2000" b="1" dirty="0" err="1"/>
              <a:t>Phase-Noise</a:t>
            </a:r>
            <a:r>
              <a:rPr lang="sv-SE" sz="2000" b="1" dirty="0"/>
              <a:t> (PN)-</a:t>
            </a:r>
            <a:r>
              <a:rPr lang="sv-SE" sz="2000" b="1" dirty="0" err="1"/>
              <a:t>Affected</a:t>
            </a:r>
            <a:r>
              <a:rPr lang="sv-SE" sz="2000" b="1" dirty="0"/>
              <a:t> Channel</a:t>
            </a:r>
          </a:p>
          <a:p>
            <a:pPr marL="0" lvl="0" indent="0">
              <a:buNone/>
            </a:pPr>
            <a:r>
              <a:rPr lang="sv-SE" sz="2000" dirty="0"/>
              <a:t>   - </a:t>
            </a:r>
            <a:r>
              <a:rPr lang="sv-SE" sz="2000" dirty="0" err="1"/>
              <a:t>Estimation</a:t>
            </a:r>
            <a:r>
              <a:rPr lang="sv-SE" sz="2000" dirty="0"/>
              <a:t> by </a:t>
            </a:r>
            <a:r>
              <a:rPr lang="sv-SE" sz="2000" dirty="0" err="1"/>
              <a:t>using</a:t>
            </a:r>
            <a:r>
              <a:rPr lang="sv-SE" sz="2000" dirty="0"/>
              <a:t> PN-</a:t>
            </a:r>
            <a:r>
              <a:rPr lang="sv-SE" sz="2000" dirty="0" err="1"/>
              <a:t>dedicated</a:t>
            </a:r>
            <a:r>
              <a:rPr lang="sv-SE" sz="2000" dirty="0"/>
              <a:t> pilot</a:t>
            </a:r>
          </a:p>
          <a:p>
            <a:pPr marL="0" lvl="0" indent="0">
              <a:buNone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/>
              <a:t>2nd step: Separation </a:t>
            </a:r>
            <a:r>
              <a:rPr lang="sv-SE" sz="2000" b="1" dirty="0" err="1"/>
              <a:t>of</a:t>
            </a:r>
            <a:r>
              <a:rPr lang="sv-SE" sz="2000" b="1" dirty="0"/>
              <a:t> CH and PN </a:t>
            </a:r>
            <a:r>
              <a:rPr lang="sv-SE" sz="2000" b="1" dirty="0" err="1"/>
              <a:t>components</a:t>
            </a:r>
            <a:endParaRPr lang="sv-SE" sz="2000" b="1" dirty="0"/>
          </a:p>
          <a:p>
            <a:pPr marL="0" indent="0">
              <a:buNone/>
            </a:pPr>
            <a:r>
              <a:rPr lang="sv-SE" sz="2000" dirty="0"/>
              <a:t>   - </a:t>
            </a:r>
            <a:r>
              <a:rPr lang="sv-SE" sz="2000" dirty="0" err="1"/>
              <a:t>Deconvolution</a:t>
            </a:r>
            <a:endParaRPr lang="sv-SE" sz="2000" dirty="0"/>
          </a:p>
          <a:p>
            <a:pPr marL="0" indent="0">
              <a:buNone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/>
              <a:t>3rd step: </a:t>
            </a:r>
            <a:r>
              <a:rPr lang="sv-SE" sz="2000" b="1" dirty="0" err="1"/>
              <a:t>Estimation</a:t>
            </a:r>
            <a:r>
              <a:rPr lang="sv-SE" sz="2000" b="1" dirty="0"/>
              <a:t> </a:t>
            </a:r>
            <a:r>
              <a:rPr lang="sv-SE" sz="2000" b="1" dirty="0" err="1"/>
              <a:t>of</a:t>
            </a:r>
            <a:r>
              <a:rPr lang="sv-SE" sz="2000" b="1" dirty="0"/>
              <a:t> </a:t>
            </a:r>
            <a:r>
              <a:rPr lang="sv-SE" sz="2000" b="1" dirty="0" err="1"/>
              <a:t>Intercarrier</a:t>
            </a:r>
            <a:r>
              <a:rPr lang="sv-SE" sz="2000" b="1" dirty="0"/>
              <a:t> </a:t>
            </a:r>
            <a:r>
              <a:rPr lang="sv-SE" sz="2000" b="1" dirty="0" err="1"/>
              <a:t>Interference</a:t>
            </a:r>
            <a:r>
              <a:rPr lang="sv-SE" sz="2000" b="1" dirty="0"/>
              <a:t>(ICI)-</a:t>
            </a:r>
            <a:r>
              <a:rPr lang="sv-SE" sz="2000" b="1" dirty="0" err="1"/>
              <a:t>Free</a:t>
            </a:r>
            <a:r>
              <a:rPr lang="sv-SE" sz="2000" b="1" dirty="0"/>
              <a:t> Channel</a:t>
            </a:r>
          </a:p>
          <a:p>
            <a:pPr marL="0" indent="0">
              <a:buNone/>
            </a:pPr>
            <a:r>
              <a:rPr lang="sv-SE" sz="2000" dirty="0"/>
              <a:t>   - </a:t>
            </a:r>
            <a:r>
              <a:rPr lang="sv-SE" sz="2000" dirty="0" err="1"/>
              <a:t>Estimation</a:t>
            </a:r>
            <a:r>
              <a:rPr lang="sv-SE" sz="2000" dirty="0"/>
              <a:t> by </a:t>
            </a:r>
            <a:r>
              <a:rPr lang="sv-SE" sz="2000" dirty="0" err="1"/>
              <a:t>using</a:t>
            </a:r>
            <a:r>
              <a:rPr lang="sv-SE" sz="2000" dirty="0"/>
              <a:t> ICI-</a:t>
            </a:r>
            <a:r>
              <a:rPr lang="sv-SE" sz="2000" dirty="0" err="1"/>
              <a:t>dedicated</a:t>
            </a:r>
            <a:r>
              <a:rPr lang="sv-SE" sz="2000" dirty="0"/>
              <a:t> pilot</a:t>
            </a:r>
          </a:p>
          <a:p>
            <a:pPr marL="0" indent="0">
              <a:buNone/>
            </a:pPr>
            <a:endParaRPr lang="sv-SE" sz="2000" b="1" dirty="0"/>
          </a:p>
          <a:p>
            <a:pPr marL="0" indent="0">
              <a:buNone/>
            </a:pPr>
            <a:endParaRPr lang="sv-SE" sz="2000" b="1" dirty="0"/>
          </a:p>
          <a:p>
            <a:pPr marL="0" indent="0">
              <a:buNone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</p:txBody>
      </p:sp>
    </p:spTree>
    <p:extLst>
      <p:ext uri="{BB962C8B-B14F-4D97-AF65-F5344CB8AC3E}">
        <p14:creationId xmlns:p14="http://schemas.microsoft.com/office/powerpoint/2010/main" val="381964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Overall </a:t>
            </a:r>
            <a:r>
              <a:rPr lang="sv-SE" dirty="0" err="1"/>
              <a:t>Architecture</a:t>
            </a: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7A0EF-5157-DA42-AB2F-DC9CAB78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7306"/>
            <a:ext cx="9144000" cy="40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9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PN-</a:t>
            </a:r>
            <a:r>
              <a:rPr lang="sv-SE" dirty="0" err="1"/>
              <a:t>Affected</a:t>
            </a:r>
            <a:r>
              <a:rPr lang="sv-SE" dirty="0"/>
              <a:t> Channel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C2C95-973C-EB4E-9F58-3F31F247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4027"/>
            <a:ext cx="9144000" cy="40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2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PN-</a:t>
            </a:r>
            <a:r>
              <a:rPr lang="sv-SE" dirty="0" err="1"/>
              <a:t>Affected</a:t>
            </a:r>
            <a:r>
              <a:rPr lang="sv-SE" dirty="0"/>
              <a:t> Channel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B56A3-A326-9343-A9F4-B01318CE5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2" y="1605775"/>
            <a:ext cx="7931150" cy="45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5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PN-</a:t>
            </a:r>
            <a:r>
              <a:rPr lang="sv-SE" dirty="0" err="1"/>
              <a:t>Affected</a:t>
            </a:r>
            <a:r>
              <a:rPr lang="sv-SE" dirty="0"/>
              <a:t> Channel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A48BC-BCD1-F84F-927F-A2AF346B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6542"/>
            <a:ext cx="9144000" cy="48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2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PN-</a:t>
            </a:r>
            <a:r>
              <a:rPr lang="sv-SE" dirty="0" err="1"/>
              <a:t>Affected</a:t>
            </a:r>
            <a:r>
              <a:rPr lang="sv-SE" dirty="0"/>
              <a:t> Channel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14D9F9-11F8-DA42-B7CC-32C7C7BA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" y="1522023"/>
            <a:ext cx="9144000" cy="48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9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PN-</a:t>
            </a:r>
            <a:r>
              <a:rPr lang="sv-SE" dirty="0" err="1"/>
              <a:t>Affected</a:t>
            </a:r>
            <a:r>
              <a:rPr lang="sv-SE" dirty="0"/>
              <a:t> Channel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816EBD-5A90-3645-858E-360641435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9453"/>
            <a:ext cx="9144000" cy="48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1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PN-</a:t>
            </a:r>
            <a:r>
              <a:rPr lang="sv-SE" dirty="0" err="1"/>
              <a:t>Affected</a:t>
            </a:r>
            <a:r>
              <a:rPr lang="sv-SE" dirty="0"/>
              <a:t> Channel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B8719-6AFC-4549-AA06-5575E36E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1163"/>
            <a:ext cx="9144000" cy="40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9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2nd Step: Separation </a:t>
            </a:r>
            <a:r>
              <a:rPr lang="sv-SE" dirty="0" err="1"/>
              <a:t>of</a:t>
            </a:r>
            <a:r>
              <a:rPr lang="sv-SE" dirty="0"/>
              <a:t> CH and PN </a:t>
            </a:r>
            <a:r>
              <a:rPr lang="sv-SE" dirty="0" err="1"/>
              <a:t>components</a:t>
            </a:r>
            <a:r>
              <a:rPr lang="sv-SE" dirty="0"/>
              <a:t> 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B7F83F-5ABA-7943-84CC-8D72B855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9719"/>
            <a:ext cx="9144000" cy="46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8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2nd Step: Separation </a:t>
            </a:r>
            <a:r>
              <a:rPr lang="sv-SE" dirty="0" err="1"/>
              <a:t>of</a:t>
            </a:r>
            <a:r>
              <a:rPr lang="sv-SE" dirty="0"/>
              <a:t> CH and PN </a:t>
            </a:r>
            <a:r>
              <a:rPr lang="sv-SE" dirty="0" err="1"/>
              <a:t>components</a:t>
            </a:r>
            <a:r>
              <a:rPr lang="sv-SE" dirty="0"/>
              <a:t> 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9B12FA-6264-1D42-8B51-59C52DD0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628"/>
            <a:ext cx="9144000" cy="40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8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Outline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>
          <a:xfrm>
            <a:off x="698500" y="1622425"/>
            <a:ext cx="7925110" cy="4879975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Recap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u="sng" dirty="0"/>
              <a:t>By </a:t>
            </a:r>
            <a:r>
              <a:rPr lang="sv-SE" sz="1800" u="sng" dirty="0" err="1"/>
              <a:t>utilizing</a:t>
            </a:r>
            <a:r>
              <a:rPr lang="sv-SE" sz="1800" u="sng" dirty="0"/>
              <a:t> </a:t>
            </a:r>
            <a:r>
              <a:rPr lang="sv-SE" sz="1800" u="sng" dirty="0" err="1"/>
              <a:t>coherence</a:t>
            </a:r>
            <a:r>
              <a:rPr lang="sv-SE" sz="1800" u="sng" dirty="0"/>
              <a:t> </a:t>
            </a:r>
            <a:r>
              <a:rPr lang="sv-SE" sz="1800" u="sng" dirty="0" err="1"/>
              <a:t>bandwidth</a:t>
            </a:r>
            <a:r>
              <a:rPr lang="sv-SE" sz="1800" u="sng" dirty="0"/>
              <a:t>, pilot-</a:t>
            </a:r>
            <a:r>
              <a:rPr lang="sv-SE" sz="1800" u="sng" dirty="0" err="1"/>
              <a:t>assisted</a:t>
            </a:r>
            <a:r>
              <a:rPr lang="sv-SE" sz="1800" u="sng" dirty="0"/>
              <a:t> </a:t>
            </a:r>
            <a:r>
              <a:rPr lang="sv-SE" sz="1800" u="sng" dirty="0" err="1"/>
              <a:t>phase-noise</a:t>
            </a:r>
            <a:r>
              <a:rPr lang="sv-SE" sz="1800" u="sng" dirty="0"/>
              <a:t> / </a:t>
            </a:r>
            <a:r>
              <a:rPr lang="sv-SE" sz="1800" u="sng" dirty="0" err="1"/>
              <a:t>channel</a:t>
            </a:r>
            <a:r>
              <a:rPr lang="sv-SE" sz="1800" u="sng" dirty="0"/>
              <a:t> </a:t>
            </a:r>
            <a:r>
              <a:rPr lang="sv-SE" sz="1800" u="sng" dirty="0" err="1"/>
              <a:t>estimation</a:t>
            </a:r>
            <a:r>
              <a:rPr lang="sv-SE" sz="1800" u="sng" dirty="0"/>
              <a:t> is </a:t>
            </a:r>
            <a:r>
              <a:rPr lang="sv-SE" sz="1800" u="sng" dirty="0" err="1"/>
              <a:t>possible</a:t>
            </a:r>
            <a:r>
              <a:rPr lang="sv-SE" sz="1800" u="sng" dirty="0"/>
              <a:t>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u="sng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v-SE" sz="2000" b="1" dirty="0" err="1"/>
              <a:t>Propose</a:t>
            </a:r>
            <a:r>
              <a:rPr lang="sv-SE" sz="2000" b="1" dirty="0"/>
              <a:t> </a:t>
            </a:r>
            <a:r>
              <a:rPr lang="sv-SE" sz="2000" b="1" dirty="0" err="1"/>
              <a:t>Method</a:t>
            </a:r>
            <a:r>
              <a:rPr lang="sv-SE" sz="2000" b="1" dirty="0"/>
              <a:t> for </a:t>
            </a:r>
            <a:r>
              <a:rPr lang="sv-SE" sz="2000" b="1" dirty="0" err="1"/>
              <a:t>Phase</a:t>
            </a:r>
            <a:r>
              <a:rPr lang="sv-SE" sz="2000" b="1" dirty="0"/>
              <a:t> </a:t>
            </a:r>
            <a:r>
              <a:rPr lang="sv-SE" sz="2000" b="1" dirty="0" err="1"/>
              <a:t>Noise</a:t>
            </a:r>
            <a:r>
              <a:rPr lang="sv-SE" sz="2000" b="1" dirty="0"/>
              <a:t> </a:t>
            </a:r>
            <a:r>
              <a:rPr lang="sv-SE" sz="2000" b="1" dirty="0" err="1"/>
              <a:t>Cancellation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/>
              <a:t>1st step: PN (</a:t>
            </a:r>
            <a:r>
              <a:rPr lang="sv-SE" sz="1800" dirty="0" err="1"/>
              <a:t>phase-noise</a:t>
            </a:r>
            <a:r>
              <a:rPr lang="sv-SE" sz="1800" dirty="0"/>
              <a:t>)-</a:t>
            </a:r>
            <a:r>
              <a:rPr lang="sv-SE" sz="1800" dirty="0" err="1"/>
              <a:t>affected</a:t>
            </a:r>
            <a:r>
              <a:rPr lang="sv-SE" sz="1800" dirty="0"/>
              <a:t> </a:t>
            </a:r>
            <a:r>
              <a:rPr lang="sv-SE" sz="1800" dirty="0" err="1"/>
              <a:t>channel</a:t>
            </a:r>
            <a:r>
              <a:rPr lang="sv-SE" sz="1800" dirty="0"/>
              <a:t> </a:t>
            </a:r>
            <a:r>
              <a:rPr lang="sv-SE" sz="1800" dirty="0" err="1"/>
              <a:t>estimation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/>
              <a:t>2nd step: </a:t>
            </a:r>
            <a:r>
              <a:rPr lang="sv-SE" sz="1800" dirty="0" err="1"/>
              <a:t>Deconvolution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/>
              <a:t>3rd step: ICI (</a:t>
            </a:r>
            <a:r>
              <a:rPr lang="sv-SE" sz="1800" dirty="0" err="1"/>
              <a:t>intercarrier</a:t>
            </a:r>
            <a:r>
              <a:rPr lang="sv-SE" sz="1800" dirty="0"/>
              <a:t> </a:t>
            </a:r>
            <a:r>
              <a:rPr lang="sv-SE" sz="1800" dirty="0" err="1"/>
              <a:t>interference</a:t>
            </a:r>
            <a:r>
              <a:rPr lang="sv-SE" sz="1800" dirty="0"/>
              <a:t>)-</a:t>
            </a:r>
            <a:r>
              <a:rPr lang="sv-SE" sz="1800" dirty="0" err="1"/>
              <a:t>free</a:t>
            </a:r>
            <a:r>
              <a:rPr lang="sv-SE" sz="1800" dirty="0"/>
              <a:t> </a:t>
            </a:r>
            <a:r>
              <a:rPr lang="sv-SE" sz="1800" dirty="0" err="1"/>
              <a:t>channel</a:t>
            </a:r>
            <a:r>
              <a:rPr lang="sv-SE" sz="1800" dirty="0"/>
              <a:t> </a:t>
            </a:r>
            <a:r>
              <a:rPr lang="sv-SE" sz="1800" dirty="0" err="1"/>
              <a:t>estimation</a:t>
            </a:r>
            <a:endParaRPr lang="sv-SE" sz="1800" dirty="0"/>
          </a:p>
          <a:p>
            <a:pPr marL="456962" lvl="1" indent="0">
              <a:spcBef>
                <a:spcPts val="0"/>
              </a:spcBef>
              <a:buNone/>
            </a:pPr>
            <a:endParaRPr lang="sv-SE" sz="18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Pilot Overhead Analysis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 err="1"/>
              <a:t>Resource</a:t>
            </a:r>
            <a:r>
              <a:rPr lang="sv-SE" sz="1800" dirty="0"/>
              <a:t> </a:t>
            </a:r>
            <a:r>
              <a:rPr lang="sv-SE" sz="1800" dirty="0" err="1"/>
              <a:t>allocation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 err="1"/>
              <a:t>Numerical</a:t>
            </a:r>
            <a:r>
              <a:rPr lang="sv-SE" sz="1800" dirty="0"/>
              <a:t> </a:t>
            </a:r>
            <a:r>
              <a:rPr lang="sv-SE" sz="1800" dirty="0" err="1"/>
              <a:t>result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dirty="0"/>
          </a:p>
          <a:p>
            <a:pPr lvl="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</a:rPr>
              <a:t>Conclusion/Future plan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dirty="0"/>
          </a:p>
        </p:txBody>
      </p:sp>
      <p:sp>
        <p:nvSpPr>
          <p:cNvPr id="4" name="AutoShape 2" descr="http://pic.chinawenben.com/upload/1_rbxdo8dxqa277rq87k22qoo2bdr57a3axjvovxra.jpg">
            <a:extLst>
              <a:ext uri="{FF2B5EF4-FFF2-40B4-BE49-F238E27FC236}">
                <a16:creationId xmlns:a16="http://schemas.microsoft.com/office/drawing/2014/main" id="{F7A52076-BFB2-4A4D-B876-417C567ED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9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3rd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ICI-</a:t>
            </a:r>
            <a:r>
              <a:rPr lang="sv-SE" dirty="0" err="1"/>
              <a:t>Free</a:t>
            </a:r>
            <a:r>
              <a:rPr lang="sv-SE" dirty="0"/>
              <a:t> Channel  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FCD5B-E1D0-C846-92F6-69C15032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772"/>
            <a:ext cx="9144000" cy="46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3rd Step: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ICI-</a:t>
            </a:r>
            <a:r>
              <a:rPr lang="sv-SE" dirty="0" err="1"/>
              <a:t>Free</a:t>
            </a:r>
            <a:r>
              <a:rPr lang="sv-SE" dirty="0"/>
              <a:t> Channel  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1E5EE3-0A7A-A649-AEBB-F59F3525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474"/>
            <a:ext cx="9144000" cy="45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192213"/>
          </a:xfrm>
        </p:spPr>
        <p:txBody>
          <a:bodyPr lIns="0" tIns="98172" rIns="0" bIns="83627" anchor="t"/>
          <a:lstStyle/>
          <a:p>
            <a:r>
              <a:rPr lang="en-US" altLang="en-US" sz="2800" dirty="0"/>
              <a:t>Pilot Overhead Analysis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62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2972-80A1-994E-9019-F49C083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Resource</a:t>
            </a:r>
            <a:r>
              <a:rPr lang="sv-SE" dirty="0"/>
              <a:t> </a:t>
            </a:r>
            <a:r>
              <a:rPr lang="sv-SE" dirty="0" err="1"/>
              <a:t>Allocation</a:t>
            </a:r>
            <a:r>
              <a:rPr lang="sv-SE" dirty="0"/>
              <a:t> 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ACB73-A1D4-4D4F-98C2-C42CEB39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50" y="1538868"/>
            <a:ext cx="6314874" cy="53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75" y="284497"/>
            <a:ext cx="8222896" cy="1142735"/>
          </a:xfrm>
        </p:spPr>
        <p:txBody>
          <a:bodyPr/>
          <a:lstStyle/>
          <a:p>
            <a:r>
              <a:rPr lang="sv-SE" dirty="0"/>
              <a:t>Overhead </a:t>
            </a:r>
            <a:r>
              <a:rPr lang="sv-SE" dirty="0" err="1"/>
              <a:t>Analysis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EB565-A47F-E648-9CBB-D4850857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9348"/>
            <a:ext cx="9144000" cy="33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56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sv-SE" dirty="0"/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 bwMode="auto">
          <a:xfrm>
            <a:off x="653474" y="1241506"/>
            <a:ext cx="8297238" cy="474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marL="232490" indent="-232490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7087" indent="-250125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99912" indent="-181182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66493" indent="-195611" algn="l" defTabSz="913920" rtl="0" eaLnBrk="1" fontAlgn="base" hangingPunct="1">
              <a:spcBef>
                <a:spcPts val="101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57124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8895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8066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4243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904206" indent="-229283" algn="l" defTabSz="91392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 err="1"/>
              <a:t>Cancellation</a:t>
            </a:r>
            <a:r>
              <a:rPr lang="sv-SE" sz="2000" b="1" dirty="0"/>
              <a:t> </a:t>
            </a:r>
            <a:r>
              <a:rPr lang="sv-SE" sz="2000" b="1" dirty="0" err="1"/>
              <a:t>of</a:t>
            </a:r>
            <a:r>
              <a:rPr lang="sv-SE" sz="2000" b="1" dirty="0"/>
              <a:t> </a:t>
            </a:r>
            <a:r>
              <a:rPr lang="sv-SE" sz="2000" b="1" i="1" dirty="0" err="1"/>
              <a:t>N</a:t>
            </a:r>
            <a:r>
              <a:rPr lang="sv-SE" sz="1200" b="1" dirty="0" err="1"/>
              <a:t>p</a:t>
            </a:r>
            <a:r>
              <a:rPr lang="sv-SE" sz="2000" b="1" dirty="0"/>
              <a:t>  predominant </a:t>
            </a:r>
            <a:r>
              <a:rPr lang="sv-SE" sz="2000" b="1" dirty="0" err="1"/>
              <a:t>phase</a:t>
            </a:r>
            <a:r>
              <a:rPr lang="sv-SE" sz="2000" b="1" dirty="0"/>
              <a:t> </a:t>
            </a:r>
            <a:r>
              <a:rPr lang="sv-SE" sz="2000" b="1" dirty="0" err="1"/>
              <a:t>noise</a:t>
            </a:r>
            <a:r>
              <a:rPr lang="sv-SE" sz="2000" b="1" dirty="0"/>
              <a:t> </a:t>
            </a:r>
            <a:r>
              <a:rPr lang="sv-SE" sz="2000" b="1" dirty="0" err="1"/>
              <a:t>components</a:t>
            </a:r>
            <a:endParaRPr lang="sv-SE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/>
              <a:t>Channel </a:t>
            </a:r>
            <a:r>
              <a:rPr lang="sv-SE" sz="1800" dirty="0" err="1"/>
              <a:t>coherence</a:t>
            </a:r>
            <a:r>
              <a:rPr lang="sv-SE" sz="1800" dirty="0"/>
              <a:t> </a:t>
            </a:r>
            <a:r>
              <a:rPr lang="sv-SE" sz="1800" dirty="0" err="1"/>
              <a:t>structure</a:t>
            </a:r>
            <a:r>
              <a:rPr lang="sv-SE" sz="1800" dirty="0"/>
              <a:t> </a:t>
            </a:r>
            <a:r>
              <a:rPr lang="sv-SE" sz="1800" dirty="0" err="1"/>
              <a:t>with</a:t>
            </a:r>
            <a:r>
              <a:rPr lang="sv-SE" sz="1800" dirty="0"/>
              <a:t> </a:t>
            </a:r>
            <a:r>
              <a:rPr lang="sv-SE" sz="1800" dirty="0" err="1"/>
              <a:t>Ncb</a:t>
            </a:r>
            <a:r>
              <a:rPr lang="sv-SE" sz="1800" dirty="0"/>
              <a:t> </a:t>
            </a:r>
            <a:r>
              <a:rPr lang="sv-SE" sz="1800" dirty="0" err="1"/>
              <a:t>more</a:t>
            </a:r>
            <a:r>
              <a:rPr lang="sv-SE" sz="1800" dirty="0"/>
              <a:t> </a:t>
            </a:r>
            <a:r>
              <a:rPr lang="sv-SE" sz="1800" dirty="0" err="1"/>
              <a:t>than</a:t>
            </a:r>
            <a:r>
              <a:rPr lang="sv-SE" sz="1800" dirty="0"/>
              <a:t> (3</a:t>
            </a:r>
            <a:r>
              <a:rPr lang="sv-SE" sz="1800" i="1" dirty="0"/>
              <a:t>N</a:t>
            </a:r>
            <a:r>
              <a:rPr lang="sv-SE" sz="1100" dirty="0"/>
              <a:t>p</a:t>
            </a:r>
            <a:r>
              <a:rPr lang="sv-SE" sz="1800" dirty="0"/>
              <a:t>-1)/2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/>
              <a:t>(3</a:t>
            </a:r>
            <a:r>
              <a:rPr lang="sv-SE" sz="1800" i="1" dirty="0"/>
              <a:t>N</a:t>
            </a:r>
            <a:r>
              <a:rPr lang="sv-SE" sz="1100" dirty="0"/>
              <a:t>p</a:t>
            </a:r>
            <a:r>
              <a:rPr lang="sv-SE" sz="1800" dirty="0"/>
              <a:t>-1)/2 pilots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/>
              <a:t>Under </a:t>
            </a:r>
            <a:r>
              <a:rPr lang="sv-SE" sz="2000" b="1" dirty="0" err="1"/>
              <a:t>channel</a:t>
            </a:r>
            <a:r>
              <a:rPr lang="sv-SE" sz="2000" b="1" dirty="0"/>
              <a:t> </a:t>
            </a:r>
            <a:r>
              <a:rPr lang="sv-SE" sz="2000" b="1" dirty="0" err="1"/>
              <a:t>coherence</a:t>
            </a:r>
            <a:r>
              <a:rPr lang="sv-SE" sz="2000" b="1" dirty="0"/>
              <a:t> </a:t>
            </a:r>
            <a:r>
              <a:rPr lang="sv-SE" sz="2000" b="1" dirty="0" err="1"/>
              <a:t>structure</a:t>
            </a:r>
            <a:r>
              <a:rPr lang="sv-SE" sz="2000" b="1" dirty="0"/>
              <a:t> </a:t>
            </a:r>
            <a:r>
              <a:rPr lang="sv-SE" sz="2000" b="1" dirty="0" err="1"/>
              <a:t>with</a:t>
            </a:r>
            <a:r>
              <a:rPr lang="sv-SE" sz="2000" b="1" dirty="0"/>
              <a:t> </a:t>
            </a:r>
            <a:r>
              <a:rPr lang="sv-SE" sz="2000" b="1" i="1" dirty="0" err="1"/>
              <a:t>N</a:t>
            </a:r>
            <a:r>
              <a:rPr lang="sv-SE" sz="1050" b="1" dirty="0" err="1"/>
              <a:t>cb</a:t>
            </a:r>
            <a:endParaRPr lang="sv-SE" sz="2000" b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i="1" dirty="0" err="1"/>
              <a:t>N</a:t>
            </a:r>
            <a:r>
              <a:rPr lang="sv-SE" sz="1100" dirty="0" err="1"/>
              <a:t>cb</a:t>
            </a:r>
            <a:r>
              <a:rPr lang="sv-SE" sz="1800" dirty="0"/>
              <a:t> pilots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/>
              <a:t>Maximum </a:t>
            </a:r>
            <a:r>
              <a:rPr lang="sv-SE" sz="1800" dirty="0" err="1"/>
              <a:t>number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                        predominant </a:t>
            </a:r>
            <a:r>
              <a:rPr lang="sv-SE" sz="1800" dirty="0" err="1"/>
              <a:t>phase</a:t>
            </a:r>
            <a:r>
              <a:rPr lang="sv-SE" sz="1800" dirty="0"/>
              <a:t> </a:t>
            </a:r>
            <a:r>
              <a:rPr lang="sv-SE" sz="1800" dirty="0" err="1"/>
              <a:t>noise</a:t>
            </a:r>
            <a:r>
              <a:rPr lang="sv-SE" sz="1800" dirty="0"/>
              <a:t> </a:t>
            </a:r>
            <a:r>
              <a:rPr lang="sv-SE" sz="1800" dirty="0" err="1"/>
              <a:t>components</a:t>
            </a:r>
            <a:r>
              <a:rPr lang="sv-SE" sz="1800" dirty="0"/>
              <a:t> (</a:t>
            </a:r>
            <a:r>
              <a:rPr lang="sv-SE" sz="1800" dirty="0" err="1"/>
              <a:t>freq</a:t>
            </a:r>
            <a:r>
              <a:rPr lang="sv-SE" sz="1800" dirty="0"/>
              <a:t>.) </a:t>
            </a:r>
            <a:r>
              <a:rPr lang="sv-SE" sz="1800" dirty="0" err="1"/>
              <a:t>can</a:t>
            </a:r>
            <a:r>
              <a:rPr lang="sv-SE" sz="1800" dirty="0"/>
              <a:t> be </a:t>
            </a:r>
            <a:r>
              <a:rPr lang="sv-SE" sz="1800" dirty="0" err="1"/>
              <a:t>cancelled</a:t>
            </a:r>
            <a:r>
              <a:rPr lang="sv-SE" sz="1800" dirty="0"/>
              <a:t> by </a:t>
            </a:r>
            <a:r>
              <a:rPr lang="sv-SE" sz="1800" dirty="0" err="1"/>
              <a:t>low-complexity</a:t>
            </a:r>
            <a:r>
              <a:rPr lang="sv-SE" sz="1800" dirty="0"/>
              <a:t> </a:t>
            </a:r>
            <a:r>
              <a:rPr lang="sv-SE" sz="1800" dirty="0" err="1"/>
              <a:t>linear</a:t>
            </a:r>
            <a:r>
              <a:rPr lang="sv-SE" sz="1800" dirty="0"/>
              <a:t> </a:t>
            </a:r>
            <a:r>
              <a:rPr lang="sv-SE" sz="1800" dirty="0" err="1"/>
              <a:t>processing</a:t>
            </a: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/>
              <a:t>A </a:t>
            </a:r>
            <a:r>
              <a:rPr lang="sv-SE" sz="2000" b="1" dirty="0" err="1"/>
              <a:t>conference</a:t>
            </a:r>
            <a:r>
              <a:rPr lang="sv-SE" sz="2000" b="1" dirty="0"/>
              <a:t> paper (to be </a:t>
            </a:r>
            <a:r>
              <a:rPr lang="sv-SE" sz="2000" b="1" dirty="0" err="1"/>
              <a:t>submitted</a:t>
            </a:r>
            <a:r>
              <a:rPr lang="sv-SE" sz="2000" b="1" dirty="0"/>
              <a:t>)</a:t>
            </a:r>
            <a:endParaRPr lang="sv-SE" sz="1800" i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dirty="0" err="1"/>
              <a:t>Working</a:t>
            </a:r>
            <a:r>
              <a:rPr lang="sv-SE" sz="1800" dirty="0"/>
              <a:t> </a:t>
            </a:r>
            <a:r>
              <a:rPr lang="sv-SE" sz="1800" dirty="0" err="1"/>
              <a:t>title</a:t>
            </a:r>
            <a:r>
              <a:rPr lang="sv-SE" sz="1800" dirty="0"/>
              <a:t>:</a:t>
            </a:r>
            <a:r>
              <a:rPr lang="sv-SE" sz="1800" i="1" dirty="0"/>
              <a:t> </a:t>
            </a:r>
            <a:r>
              <a:rPr lang="sv-SE" sz="1800" i="1" dirty="0" err="1"/>
              <a:t>Linear</a:t>
            </a:r>
            <a:r>
              <a:rPr lang="sv-SE" sz="1800" i="1" dirty="0"/>
              <a:t> </a:t>
            </a:r>
            <a:r>
              <a:rPr lang="sv-SE" sz="1800" i="1" dirty="0" err="1"/>
              <a:t>Phase</a:t>
            </a:r>
            <a:r>
              <a:rPr lang="sv-SE" sz="1800" i="1" dirty="0"/>
              <a:t> </a:t>
            </a:r>
            <a:r>
              <a:rPr lang="sv-SE" sz="1800" i="1" dirty="0" err="1"/>
              <a:t>Noise</a:t>
            </a:r>
            <a:r>
              <a:rPr lang="sv-SE" sz="1800" i="1" dirty="0"/>
              <a:t> </a:t>
            </a:r>
            <a:r>
              <a:rPr lang="sv-SE" sz="1800" i="1" dirty="0" err="1"/>
              <a:t>Cancellation</a:t>
            </a:r>
            <a:r>
              <a:rPr lang="sv-SE" sz="1800" i="1" dirty="0"/>
              <a:t> for OFDM Systems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sv-SE" sz="1800" i="1" dirty="0"/>
              <a:t>IEEE ICC 2019 (deadline: Nov. 14th 2018), IEEE SPAWC 2019 (deadline: Feb. 19.th 2019), IEEE VTC 2019(deadline: Feb. 25th 2019)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000" b="1" dirty="0" err="1"/>
              <a:t>Spectral</a:t>
            </a:r>
            <a:r>
              <a:rPr lang="sv-SE" sz="2000" b="1" dirty="0"/>
              <a:t> </a:t>
            </a:r>
            <a:r>
              <a:rPr lang="sv-SE" sz="2000" b="1" dirty="0" err="1"/>
              <a:t>Efficiency</a:t>
            </a:r>
            <a:r>
              <a:rPr lang="sv-SE" sz="2000" b="1" dirty="0"/>
              <a:t> </a:t>
            </a:r>
            <a:r>
              <a:rPr lang="sv-SE" sz="2000" b="1" dirty="0" err="1"/>
              <a:t>Analysis</a:t>
            </a:r>
            <a:r>
              <a:rPr lang="sv-SE" sz="2000" b="1" dirty="0"/>
              <a:t> / </a:t>
            </a:r>
            <a:r>
              <a:rPr lang="sv-SE" sz="2000" b="1" dirty="0" err="1"/>
              <a:t>Trade</a:t>
            </a:r>
            <a:r>
              <a:rPr lang="sv-SE" sz="2000" b="1" dirty="0"/>
              <a:t>-off </a:t>
            </a:r>
            <a:r>
              <a:rPr lang="sv-SE" sz="2000" b="1" dirty="0" err="1"/>
              <a:t>between</a:t>
            </a:r>
            <a:r>
              <a:rPr lang="sv-SE" sz="2000" b="1" dirty="0"/>
              <a:t> pilot overhead and SINR</a:t>
            </a:r>
          </a:p>
          <a:p>
            <a:pPr>
              <a:buFont typeface="Wingdings" panose="05000000000000000000" pitchFamily="2" charset="2"/>
              <a:buChar char="Ø"/>
            </a:pPr>
            <a:endParaRPr lang="sv-SE" sz="1800" i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i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buFont typeface="Wingdings" panose="05000000000000000000" pitchFamily="2" charset="2"/>
              <a:buChar char="Ø"/>
            </a:pPr>
            <a:endParaRPr lang="sv-SE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DE0F4-5493-CC4A-B9D3-F6733F7F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21" y="3308196"/>
            <a:ext cx="1335021" cy="2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8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192213"/>
          </a:xfrm>
        </p:spPr>
        <p:txBody>
          <a:bodyPr lIns="0" tIns="98172" rIns="0" bIns="83627" anchor="t"/>
          <a:lstStyle/>
          <a:p>
            <a:r>
              <a:rPr lang="en-US" altLang="en-US" sz="2800" dirty="0"/>
              <a:t>Thanks!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16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192213"/>
          </a:xfrm>
        </p:spPr>
        <p:txBody>
          <a:bodyPr lIns="0" tIns="98172" rIns="0" bIns="83627" anchor="t"/>
          <a:lstStyle/>
          <a:p>
            <a:r>
              <a:rPr lang="en-US" altLang="en-US" sz="2800" dirty="0"/>
              <a:t>Recap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028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r>
              <a:rPr lang="sv-SE" dirty="0"/>
              <a:t>: System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</a:t>
            </a:r>
            <a:r>
              <a:rPr lang="sv-SE" dirty="0" err="1"/>
              <a:t>Noise</a:t>
            </a:r>
            <a:r>
              <a:rPr lang="sv-SE" dirty="0"/>
              <a:t> (PN)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5894A-78C4-634B-86A2-71BA17CC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4" y="1527146"/>
            <a:ext cx="8379300" cy="51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5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r>
              <a:rPr lang="sv-SE" dirty="0"/>
              <a:t>: Approximation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</a:t>
            </a:r>
            <a:r>
              <a:rPr lang="sv-SE" dirty="0" err="1"/>
              <a:t>Noise</a:t>
            </a:r>
            <a:r>
              <a:rPr lang="sv-SE" dirty="0"/>
              <a:t> </a:t>
            </a:r>
            <a:r>
              <a:rPr lang="sv-SE" dirty="0" err="1"/>
              <a:t>Spectrum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9D83E-2241-0644-B2D1-ABC49005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1886211"/>
            <a:ext cx="8623610" cy="272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0AFC5-A3E3-124C-AED1-E613FC85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8" y="4690945"/>
            <a:ext cx="7668533" cy="152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75" y="284497"/>
            <a:ext cx="7880925" cy="1142735"/>
          </a:xfrm>
        </p:spPr>
        <p:txBody>
          <a:bodyPr/>
          <a:lstStyle/>
          <a:p>
            <a:r>
              <a:rPr lang="sv-SE" dirty="0" err="1"/>
              <a:t>Background</a:t>
            </a:r>
            <a:r>
              <a:rPr lang="sv-SE" dirty="0"/>
              <a:t>: </a:t>
            </a:r>
            <a:r>
              <a:rPr lang="sv-SE" dirty="0" err="1"/>
              <a:t>Feasibility</a:t>
            </a:r>
            <a:r>
              <a:rPr lang="sv-SE" dirty="0"/>
              <a:t> for Pilot-</a:t>
            </a:r>
            <a:r>
              <a:rPr lang="sv-SE" dirty="0" err="1"/>
              <a:t>assisted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E2069-EFBE-0C43-BB18-16200AC2B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70" y="1665249"/>
            <a:ext cx="6848181" cy="47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75" y="284497"/>
            <a:ext cx="7888359" cy="1142735"/>
          </a:xfrm>
        </p:spPr>
        <p:txBody>
          <a:bodyPr/>
          <a:lstStyle/>
          <a:p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Idea</a:t>
            </a:r>
            <a:r>
              <a:rPr lang="sv-SE" dirty="0"/>
              <a:t>: </a:t>
            </a:r>
            <a:r>
              <a:rPr lang="sv-SE" dirty="0" err="1"/>
              <a:t>Utilizing</a:t>
            </a:r>
            <a:r>
              <a:rPr lang="sv-SE" dirty="0"/>
              <a:t> </a:t>
            </a:r>
            <a:r>
              <a:rPr lang="sv-SE" dirty="0" err="1"/>
              <a:t>Coherence</a:t>
            </a:r>
            <a:r>
              <a:rPr lang="sv-SE" dirty="0"/>
              <a:t> </a:t>
            </a:r>
            <a:r>
              <a:rPr lang="sv-SE" dirty="0" err="1"/>
              <a:t>Bandwidth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B7E02-3253-4644-9DC6-DAE978B1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6" y="1574082"/>
            <a:ext cx="8516180" cy="47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6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Idea</a:t>
            </a:r>
            <a:r>
              <a:rPr lang="sv-SE" dirty="0"/>
              <a:t>: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Combination </a:t>
            </a:r>
            <a:r>
              <a:rPr lang="sv-SE" dirty="0" err="1"/>
              <a:t>of</a:t>
            </a:r>
            <a:r>
              <a:rPr lang="sv-SE" dirty="0"/>
              <a:t> CH and 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C5D4F-BDE3-9049-9DED-485704AB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1" y="1615929"/>
            <a:ext cx="8088351" cy="50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7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Bildobjekt 9" descr="framsidor150 ny grön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0500"/>
            <a:ext cx="8785225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ktangel 10"/>
          <p:cNvSpPr>
            <a:spLocks/>
          </p:cNvSpPr>
          <p:nvPr/>
        </p:nvSpPr>
        <p:spPr bwMode="auto">
          <a:xfrm>
            <a:off x="2698750" y="1520825"/>
            <a:ext cx="6275388" cy="223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2354" tIns="46178" rIns="92354" bIns="4617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dirty="0">
              <a:solidFill>
                <a:srgbClr val="9C6114"/>
              </a:solidFill>
              <a:ea typeface="MS PGothic" panose="020B0600070205080204" pitchFamily="34" charset="-128"/>
            </a:endParaRPr>
          </a:p>
        </p:txBody>
      </p:sp>
      <p:sp>
        <p:nvSpPr>
          <p:cNvPr id="6148" name="Rak 8"/>
          <p:cNvSpPr>
            <a:spLocks noChangeShapeType="1"/>
          </p:cNvSpPr>
          <p:nvPr/>
        </p:nvSpPr>
        <p:spPr bwMode="auto">
          <a:xfrm>
            <a:off x="2986088" y="2774950"/>
            <a:ext cx="5973762" cy="15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49" name="Bildobjekt 13" descr="Lunds sigill RGB 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289425"/>
            <a:ext cx="27146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Bildobjekt 12" descr="LundUniversity_C2line RGB 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81000"/>
            <a:ext cx="7191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9263" y="1514475"/>
            <a:ext cx="5826125" cy="1192213"/>
          </a:xfrm>
        </p:spPr>
        <p:txBody>
          <a:bodyPr lIns="0" tIns="98172" rIns="0" bIns="83627" anchor="t"/>
          <a:lstStyle/>
          <a:p>
            <a:r>
              <a:rPr lang="en-US" altLang="en-US" sz="2800" dirty="0"/>
              <a:t>Proposed Method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694587"/>
      </p:ext>
    </p:extLst>
  </p:cSld>
  <p:clrMapOvr>
    <a:masterClrMapping/>
  </p:clrMapOvr>
</p:sld>
</file>

<file path=ppt/theme/theme1.xml><?xml version="1.0" encoding="utf-8"?>
<a:theme xmlns:a="http://schemas.openxmlformats.org/drawingml/2006/main" name="LU_PPT-mall_2012_ENG_121127">
  <a:themeElements>
    <a:clrScheme name="Anpassad 4">
      <a:dk1>
        <a:srgbClr val="9C6114"/>
      </a:dk1>
      <a:lt1>
        <a:srgbClr val="FFFFFF"/>
      </a:lt1>
      <a:dk2>
        <a:srgbClr val="000000"/>
      </a:dk2>
      <a:lt2>
        <a:srgbClr val="00008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000080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NIWeekTemplate2014</Template>
  <TotalTime>65657</TotalTime>
  <Words>269</Words>
  <Application>Microsoft Office PowerPoint</Application>
  <PresentationFormat>全屏显示(4:3)</PresentationFormat>
  <Paragraphs>84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DejaVu Sans</vt:lpstr>
      <vt:lpstr>Frutiger 45 Light</vt:lpstr>
      <vt:lpstr>Lucida Grande</vt:lpstr>
      <vt:lpstr>MS PGothic</vt:lpstr>
      <vt:lpstr>MS PGothic</vt:lpstr>
      <vt:lpstr>Arial</vt:lpstr>
      <vt:lpstr>Calibri</vt:lpstr>
      <vt:lpstr>Times New Roman</vt:lpstr>
      <vt:lpstr>Wingdings</vt:lpstr>
      <vt:lpstr>LU_PPT-mall_2012_ENG_121127</vt:lpstr>
      <vt:lpstr>Coordination in Distributed Multi-User  High-Performance Dense Networks  (5G Synchronization: October Update)  </vt:lpstr>
      <vt:lpstr>Outline</vt:lpstr>
      <vt:lpstr>Recap</vt:lpstr>
      <vt:lpstr>Background: System Model with Phase Noise (PN)</vt:lpstr>
      <vt:lpstr>Background: Approximation of Phase Noise Spectrum</vt:lpstr>
      <vt:lpstr>Background: Feasibility for Pilot-assisted Estimation</vt:lpstr>
      <vt:lpstr>Our Idea: Utilizing Coherence Bandwidth</vt:lpstr>
      <vt:lpstr>Out Idea: Estimation of Combination of CH and PN</vt:lpstr>
      <vt:lpstr>Proposed Method</vt:lpstr>
      <vt:lpstr>What is the Key Strategy for PN Cancellation?</vt:lpstr>
      <vt:lpstr>Overall Architecture</vt:lpstr>
      <vt:lpstr>1st Step: Estimation of PN-Affected Channel </vt:lpstr>
      <vt:lpstr>1st Step: Estimation of PN-Affected Channel</vt:lpstr>
      <vt:lpstr>1st Step: Estimation of PN-Affected Channel</vt:lpstr>
      <vt:lpstr>1st Step: Estimation of PN-Affected Channel</vt:lpstr>
      <vt:lpstr>1st Step: Estimation of PN-Affected Channel</vt:lpstr>
      <vt:lpstr>1st Step: Estimation of PN-Affected Channel</vt:lpstr>
      <vt:lpstr>2nd Step: Separation of CH and PN components </vt:lpstr>
      <vt:lpstr>2nd Step: Separation of CH and PN components </vt:lpstr>
      <vt:lpstr>3rd Step: Estimation of ICI-Free Channel  </vt:lpstr>
      <vt:lpstr>3rd Step: Estimation of ICI-Free Channel  </vt:lpstr>
      <vt:lpstr>Pilot Overhead Analysis</vt:lpstr>
      <vt:lpstr>Resource Allocation </vt:lpstr>
      <vt:lpstr>Overhead Analysis</vt:lpstr>
      <vt:lpstr>Conclusion</vt:lpstr>
      <vt:lpstr>Thanks!</vt:lpstr>
    </vt:vector>
  </TitlesOfParts>
  <Company>National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dcobb</dc:creator>
  <cp:lastModifiedBy>Yipeng</cp:lastModifiedBy>
  <cp:revision>2757</cp:revision>
  <cp:lastPrinted>2018-08-10T07:04:27Z</cp:lastPrinted>
  <dcterms:created xsi:type="dcterms:W3CDTF">2014-03-28T16:36:19Z</dcterms:created>
  <dcterms:modified xsi:type="dcterms:W3CDTF">2019-12-15T15:03:07Z</dcterms:modified>
</cp:coreProperties>
</file>