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8"/>
  </p:notesMasterIdLst>
  <p:sldIdLst>
    <p:sldId id="500" r:id="rId2"/>
    <p:sldId id="877" r:id="rId3"/>
    <p:sldId id="971" r:id="rId4"/>
    <p:sldId id="994" r:id="rId5"/>
    <p:sldId id="983" r:id="rId6"/>
    <p:sldId id="1004" r:id="rId7"/>
    <p:sldId id="995" r:id="rId8"/>
    <p:sldId id="985" r:id="rId9"/>
    <p:sldId id="996" r:id="rId10"/>
    <p:sldId id="997" r:id="rId11"/>
    <p:sldId id="998" r:id="rId12"/>
    <p:sldId id="999" r:id="rId13"/>
    <p:sldId id="1001" r:id="rId14"/>
    <p:sldId id="1002" r:id="rId15"/>
    <p:sldId id="1003" r:id="rId16"/>
    <p:sldId id="1000" r:id="rId17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4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7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 Liu" initials="L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6114"/>
    <a:srgbClr val="FFFFFF"/>
    <a:srgbClr val="28960E"/>
    <a:srgbClr val="36CB1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94066" autoAdjust="0"/>
  </p:normalViewPr>
  <p:slideViewPr>
    <p:cSldViewPr snapToGrid="0" snapToObjects="1">
      <p:cViewPr varScale="1">
        <p:scale>
          <a:sx n="81" d="100"/>
          <a:sy n="81" d="100"/>
        </p:scale>
        <p:origin x="1018" y="24"/>
      </p:cViewPr>
      <p:guideLst>
        <p:guide orient="horz" pos="2160"/>
        <p:guide pos="2880"/>
        <p:guide orient="horz"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9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91B4D-8B2E-4E21-B764-79B152857B2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CD00C-0BA3-4169-8942-7295A990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4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7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39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8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2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8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94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86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89395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3"/>
            <a:ext cx="6276622" cy="12833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27136"/>
            <a:ext cx="5825197" cy="716204"/>
          </a:xfrm>
        </p:spPr>
        <p:txBody>
          <a:bodyPr lIns="0" tIns="98172" rIns="0" bIns="83627"/>
          <a:lstStyle>
            <a:lvl1pPr>
              <a:defRPr sz="360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226624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21768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6" name="Bildobjekt 15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6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53117" y="1662592"/>
            <a:ext cx="4441370" cy="372960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431570" y="1662592"/>
            <a:ext cx="2964140" cy="3729603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  <p:extLst>
      <p:ext uri="{BB962C8B-B14F-4D97-AF65-F5344CB8AC3E}">
        <p14:creationId xmlns:p14="http://schemas.microsoft.com/office/powerpoint/2010/main" val="204611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93449" y="1785723"/>
            <a:ext cx="7582935" cy="359850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53474" y="284497"/>
            <a:ext cx="7709927" cy="114273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1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</a:lstStyle>
          <a:p>
            <a:fld id="{B3606B9E-5A98-41E4-AEFB-F9B2EA2CEE49}" type="slidenum">
              <a:rPr 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887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2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sv-SE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6" name="Bildobjekt 5" descr="LundUniversity_C2line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7753" y="1284397"/>
            <a:ext cx="3159929" cy="41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97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2" y="0"/>
            <a:ext cx="9144000" cy="971550"/>
          </a:xfrm>
          <a:prstGeom prst="rect">
            <a:avLst/>
          </a:prstGeom>
          <a:solidFill>
            <a:srgbClr val="9C6114"/>
          </a:solidFill>
          <a:ln w="9525">
            <a:noFill/>
            <a:round/>
            <a:headEnd/>
            <a:tailEnd/>
          </a:ln>
          <a:effectLst/>
        </p:spPr>
        <p:txBody>
          <a:bodyPr wrap="none" lIns="91421" tIns="45710" rIns="91421" bIns="45710" anchor="ctr"/>
          <a:lstStyle/>
          <a:p>
            <a:pPr defTabSz="91430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3852" y="228602"/>
            <a:ext cx="80994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45351" rIns="90340" bIns="45351" numCol="1" anchor="b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9F2E7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252413" y="107951"/>
            <a:ext cx="2709862" cy="309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46790" rIns="89982" bIns="46790">
            <a:spAutoFit/>
          </a:bodyPr>
          <a:lstStyle/>
          <a:p>
            <a:pPr defTabSz="914307" fontAlgn="base">
              <a:spcBef>
                <a:spcPts val="875"/>
              </a:spcBef>
              <a:spcAft>
                <a:spcPct val="0"/>
              </a:spcAft>
              <a:buClr>
                <a:srgbClr val="D0AF80"/>
              </a:buClr>
              <a:buFont typeface="Frutiger 45 Light" pitchFamily="32" charset="0"/>
              <a:buNone/>
              <a:tabLst>
                <a:tab pos="0" algn="l"/>
                <a:tab pos="914213" algn="l"/>
                <a:tab pos="1828426" algn="l"/>
                <a:tab pos="2742641" algn="l"/>
                <a:tab pos="3656854" algn="l"/>
                <a:tab pos="4571068" algn="l"/>
                <a:tab pos="5485280" algn="l"/>
                <a:tab pos="6399495" algn="l"/>
                <a:tab pos="7313707" algn="l"/>
                <a:tab pos="8227921" algn="l"/>
                <a:tab pos="9142135" algn="l"/>
                <a:tab pos="10056349" algn="l"/>
              </a:tabLst>
              <a:defRPr/>
            </a:pP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L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U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N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D 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U</a:t>
            </a:r>
            <a:r>
              <a:rPr lang="sv-SE" sz="2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N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I</a:t>
            </a:r>
            <a:r>
              <a:rPr lang="sv-SE" sz="3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V</a:t>
            </a:r>
            <a:r>
              <a:rPr lang="sv-SE" sz="3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E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R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S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I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T</a:t>
            </a:r>
            <a:r>
              <a:rPr lang="sv-SE" sz="3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8295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26035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1" y="11430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6957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2501" y="36957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0597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fld id="{B3606B9E-5A98-41E4-AEFB-F9B2EA2CEE49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240531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0" y="284163"/>
            <a:ext cx="77247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754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820154" y="6434690"/>
            <a:ext cx="6521761" cy="285150"/>
          </a:xfrm>
          <a:prstGeom prst="rect">
            <a:avLst/>
          </a:prstGeom>
        </p:spPr>
        <p:txBody>
          <a:bodyPr lIns="82933" tIns="41468" rIns="82933" bIns="41468"/>
          <a:lstStyle>
            <a:lvl1pPr>
              <a:defRPr/>
            </a:lvl1pPr>
          </a:lstStyle>
          <a:p>
            <a:pPr defTabSz="914307" fontAlgn="base">
              <a:spcBef>
                <a:spcPct val="0"/>
              </a:spcBef>
              <a:spcAft>
                <a:spcPct val="0"/>
              </a:spcAft>
            </a:pPr>
            <a:endParaRPr lang="en-US" altLang="sv-SE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5" name="Rectangle 25"/>
          <p:cNvSpPr txBox="1">
            <a:spLocks noChangeArrowheads="1"/>
          </p:cNvSpPr>
          <p:nvPr userDrawn="1"/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153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7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0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3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66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0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74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27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06B9E-5A98-41E4-AEFB-F9B2EA2CEE49}" type="slidenum">
              <a:rPr lang="ko-KR" altLang="en-US" sz="1600" b="1" kern="1200" smtClean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pPr/>
              <a:t>‹#›</a:t>
            </a:fld>
            <a:endParaRPr lang="en-US" altLang="ko-KR" sz="1600" b="1" kern="1200" dirty="0">
              <a:solidFill>
                <a:schemeClr val="tx1"/>
              </a:solidFill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98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89395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4"/>
            <a:ext cx="6276622" cy="18520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14570"/>
            <a:ext cx="5825197" cy="1192513"/>
          </a:xfrm>
        </p:spPr>
        <p:txBody>
          <a:bodyPr lIns="0" tIns="98172" rIns="0" bIns="83627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784615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77567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0" name="Bildobjekt 9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7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90536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3"/>
            <a:ext cx="6276622" cy="12833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27136"/>
            <a:ext cx="5825197" cy="716204"/>
          </a:xfrm>
        </p:spPr>
        <p:txBody>
          <a:bodyPr lIns="0" tIns="98172" rIns="0" bIns="83627"/>
          <a:lstStyle>
            <a:lvl1pPr>
              <a:defRPr sz="3600" baseline="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226624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21768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2" name="Bildobjekt 11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8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90536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4"/>
            <a:ext cx="6276622" cy="18520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14570"/>
            <a:ext cx="5825197" cy="1192513"/>
          </a:xfrm>
        </p:spPr>
        <p:txBody>
          <a:bodyPr lIns="0" tIns="98172" rIns="0" bIns="83627" anchor="t" anchorCtr="0"/>
          <a:lstStyle>
            <a:lvl1pPr>
              <a:defRPr sz="3600" baseline="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784615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77567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3" name="Bildobjekt 12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67975" y="1853391"/>
            <a:ext cx="7707876" cy="3572255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57088" y="1503211"/>
            <a:ext cx="76251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a typeface="ＭＳ Ｐゴシック" panose="020B0600070205080204" pitchFamily="34" charset="-128"/>
              </a:defRPr>
            </a:lvl1pPr>
          </a:lstStyle>
          <a:p>
            <a:fld id="{B3606B9E-5A98-41E4-AEFB-F9B2EA2CEE4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92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51995" y="1670563"/>
            <a:ext cx="3181351" cy="372960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115608" y="1670562"/>
            <a:ext cx="4280102" cy="3729603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  <p:extLst>
      <p:ext uri="{BB962C8B-B14F-4D97-AF65-F5344CB8AC3E}">
        <p14:creationId xmlns:p14="http://schemas.microsoft.com/office/powerpoint/2010/main" val="210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large illust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2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5" name="Bildobjekt 4" descr="LundUniversity_C2line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632" y="5599045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5462" y="183029"/>
            <a:ext cx="8784457" cy="65109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98045" y="1519973"/>
            <a:ext cx="6276622" cy="12833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27136"/>
            <a:ext cx="5825197" cy="716204"/>
          </a:xfrm>
        </p:spPr>
        <p:txBody>
          <a:bodyPr lIns="0" tIns="98172" rIns="0" bIns="83627"/>
          <a:lstStyle>
            <a:lvl1pPr>
              <a:defRPr sz="3600"/>
            </a:lvl1pPr>
          </a:lstStyle>
          <a:p>
            <a:r>
              <a:rPr lang="en-GB" noProof="0"/>
              <a:t>One-line title</a:t>
            </a:r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226624"/>
            <a:ext cx="5825197" cy="322328"/>
          </a:xfrm>
        </p:spPr>
        <p:txBody>
          <a:bodyPr lIns="0" tIns="109080" rIns="0"/>
          <a:lstStyle>
            <a:lvl1pPr marL="0" marR="0" indent="0" algn="l" defTabSz="913920" rtl="0" eaLnBrk="1" fontAlgn="base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86087" y="221768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sp>
        <p:nvSpPr>
          <p:cNvPr id="9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1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</a:lstStyle>
          <a:p>
            <a:fld id="{B3606B9E-5A98-41E4-AEFB-F9B2EA2CEE49}" type="slidenum">
              <a:rPr 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8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5462" y="183029"/>
            <a:ext cx="8784457" cy="65109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98045" y="1519974"/>
            <a:ext cx="6276622" cy="18520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14570"/>
            <a:ext cx="5825197" cy="1192513"/>
          </a:xfrm>
        </p:spPr>
        <p:txBody>
          <a:bodyPr lIns="0" tIns="98172" rIns="0" bIns="83627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784615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77567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sp>
        <p:nvSpPr>
          <p:cNvPr id="12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1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</a:lstStyle>
          <a:p>
            <a:fld id="{B3606B9E-5A98-41E4-AEFB-F9B2EA2CEE49}" type="slidenum">
              <a:rPr 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04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/>
        </p:nvGrpSpPr>
        <p:grpSpPr>
          <a:xfrm>
            <a:off x="-121163" y="-60121"/>
            <a:ext cx="9374826" cy="700260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705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3920" fontAlgn="base">
                <a:spcBef>
                  <a:spcPct val="0"/>
                </a:spcBef>
                <a:spcAft>
                  <a:spcPct val="0"/>
                </a:spcAft>
              </a:pPr>
              <a:endParaRPr lang="en-GB" b="1" dirty="0">
                <a:solidFill>
                  <a:srgbClr val="9C6114"/>
                </a:solidFill>
                <a:ea typeface="ＭＳ Ｐゴシック" charset="-128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3475" y="284497"/>
            <a:ext cx="7725825" cy="114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7977" y="1848615"/>
            <a:ext cx="7710530" cy="357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0" name="Rak 9"/>
          <p:cNvCxnSpPr/>
          <p:nvPr/>
        </p:nvCxnSpPr>
        <p:spPr bwMode="auto">
          <a:xfrm>
            <a:off x="757088" y="1503211"/>
            <a:ext cx="76251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Bildobjekt 20" descr="LundUniversity_C2line RGB 150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632" y="5599045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5" r:id="rId13"/>
    <p:sldLayoutId id="2147483706" r:id="rId14"/>
    <p:sldLayoutId id="2147483707" r:id="rId15"/>
    <p:sldLayoutId id="2147483708" r:id="rId16"/>
  </p:sldLayoutIdLst>
  <p:hf hdr="0" ftr="0" dt="0"/>
  <p:txStyles>
    <p:titleStyle>
      <a:lvl1pPr algn="l" defTabSz="913920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61771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23540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85312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47083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2490" indent="-232490" algn="l" defTabSz="913920" rtl="0" eaLnBrk="1" fontAlgn="base" hangingPunct="1">
        <a:spcBef>
          <a:spcPts val="101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7087" indent="-250125" algn="l" defTabSz="913920" rtl="0" eaLnBrk="1" fontAlgn="base" hangingPunct="1">
        <a:spcBef>
          <a:spcPts val="101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99912" indent="-181182" algn="l" defTabSz="913920" rtl="0" eaLnBrk="1" fontAlgn="base" hangingPunct="1">
        <a:spcBef>
          <a:spcPts val="101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66493" indent="-195611" algn="l" defTabSz="913920" rtl="0" eaLnBrk="1" fontAlgn="base" hangingPunct="1">
        <a:spcBef>
          <a:spcPts val="101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57124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8895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80666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42436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904206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771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0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2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7083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8853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0623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2394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4165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ubrik 1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1" y="2513090"/>
            <a:ext cx="8192277" cy="1561234"/>
          </a:xfrm>
        </p:spPr>
        <p:txBody>
          <a:bodyPr lIns="0" tIns="98172" rIns="0" bIns="83627" anchor="t"/>
          <a:lstStyle/>
          <a:p>
            <a:pPr algn="ctr"/>
            <a:r>
              <a:rPr lang="en-US" altLang="zh-CN" sz="3200" dirty="0"/>
              <a:t>Phase Noise Compensation </a:t>
            </a:r>
            <a:br>
              <a:rPr lang="en-US" altLang="zh-CN" sz="3200" dirty="0"/>
            </a:br>
            <a:r>
              <a:rPr lang="en-US" altLang="zh-CN" sz="3200" dirty="0"/>
              <a:t>Current implementation</a:t>
            </a:r>
            <a:br>
              <a:rPr lang="en-US" altLang="zh-CN" sz="4000" dirty="0"/>
            </a:br>
            <a:br>
              <a:rPr lang="en-US" altLang="zh-CN" sz="4000" dirty="0"/>
            </a:br>
            <a:br>
              <a:rPr lang="en-US" altLang="zh-CN" sz="4000" dirty="0"/>
            </a:br>
            <a:r>
              <a:rPr lang="en-US" altLang="zh-CN" sz="2000" dirty="0"/>
              <a:t>2019.1.20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2966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Analysis – throughput</a:t>
            </a:r>
            <a:endParaRPr lang="sv-SE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89" y="1636938"/>
            <a:ext cx="5557996" cy="48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Analysis – utilization</a:t>
            </a:r>
            <a:endParaRPr lang="sv-S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35" y="1609195"/>
            <a:ext cx="5527904" cy="47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7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Implementation Analysis – </a:t>
            </a:r>
            <a:r>
              <a:rPr lang="en-US" altLang="zh-CN" sz="2400" dirty="0"/>
              <a:t>through put / Utilization</a:t>
            </a:r>
            <a:endParaRPr lang="sv-SE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18" y="1621897"/>
            <a:ext cx="5439337" cy="47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1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Analysis – latency</a:t>
            </a:r>
            <a:endParaRPr lang="sv-SE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010540" y="1679510"/>
            <a:ext cx="3722914" cy="448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600" b="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61771"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923540"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1385312"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1847083"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kern="0" dirty="0"/>
              <a:t>It takes 2 </a:t>
            </a:r>
            <a:r>
              <a:rPr lang="en-US" altLang="zh-CN" sz="2000" kern="0" dirty="0" err="1"/>
              <a:t>clk</a:t>
            </a:r>
            <a:r>
              <a:rPr lang="en-US" altLang="zh-CN" sz="2000" kern="0" dirty="0"/>
              <a:t> cycle for #1 to obtain useful piolet observation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kern="0" dirty="0"/>
              <a:t>(</a:t>
            </a:r>
            <a:r>
              <a:rPr lang="en-US" altLang="zh-CN" sz="2000" kern="0" dirty="0" err="1"/>
              <a:t>p,q</a:t>
            </a:r>
            <a:r>
              <a:rPr lang="en-US" altLang="zh-CN" sz="2000" kern="0" dirty="0"/>
              <a:t> . R is not used for </a:t>
            </a:r>
            <a:r>
              <a:rPr lang="en-US" altLang="zh-CN" sz="2000" kern="0" dirty="0" err="1"/>
              <a:t>coe</a:t>
            </a:r>
            <a:r>
              <a:rPr lang="en-US" altLang="zh-CN" sz="2000" kern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/>
              <a:t>2clk cycles for #2 too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/>
              <a:t>7 </a:t>
            </a:r>
            <a:r>
              <a:rPr lang="en-US" sz="2000" kern="0" dirty="0" err="1"/>
              <a:t>clk</a:t>
            </a:r>
            <a:r>
              <a:rPr lang="en-US" sz="2000" kern="0" dirty="0"/>
              <a:t> cycles </a:t>
            </a:r>
            <a:r>
              <a:rPr lang="en-US" sz="2000" kern="0" dirty="0" err="1"/>
              <a:t>lentancy</a:t>
            </a:r>
            <a:r>
              <a:rPr lang="en-US" sz="2000" kern="0" dirty="0"/>
              <a:t> for #9 #10 </a:t>
            </a:r>
            <a:r>
              <a:rPr lang="en-US" sz="2000" kern="0" dirty="0">
                <a:solidFill>
                  <a:srgbClr val="FF0000"/>
                </a:solidFill>
              </a:rPr>
              <a:t>(will be a huge work for implementation)</a:t>
            </a:r>
          </a:p>
          <a:p>
            <a:endParaRPr lang="en-US" sz="2400" kern="0" dirty="0"/>
          </a:p>
          <a:p>
            <a:endParaRPr lang="sv-SE" sz="1800" kern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0" y="1744824"/>
            <a:ext cx="4447073" cy="39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5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Analysis – critical path</a:t>
            </a:r>
            <a:endParaRPr lang="sv-SE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81803"/>
              </p:ext>
            </p:extLst>
          </p:nvPr>
        </p:nvGraphicFramePr>
        <p:xfrm>
          <a:off x="1356049" y="2031481"/>
          <a:ext cx="6096000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042340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610645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094091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215294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4322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 parallel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0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Critical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LUT</a:t>
                      </a:r>
                    </a:p>
                    <a:p>
                      <a:r>
                        <a:rPr lang="en-US" altLang="zh-CN" dirty="0"/>
                        <a:t>1 MUL</a:t>
                      </a:r>
                    </a:p>
                    <a:p>
                      <a:r>
                        <a:rPr lang="en-US" altLang="zh-CN" dirty="0"/>
                        <a:t>2</a:t>
                      </a:r>
                      <a:r>
                        <a:rPr lang="en-US" altLang="zh-CN" baseline="0" dirty="0"/>
                        <a:t> 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LUT</a:t>
                      </a:r>
                    </a:p>
                    <a:p>
                      <a:r>
                        <a:rPr lang="en-US" altLang="zh-CN" dirty="0"/>
                        <a:t>1 MUL</a:t>
                      </a:r>
                    </a:p>
                    <a:p>
                      <a:r>
                        <a:rPr lang="en-US" altLang="zh-CN" dirty="0"/>
                        <a:t>2</a:t>
                      </a:r>
                      <a:r>
                        <a:rPr lang="en-US" altLang="zh-CN" baseline="0" dirty="0"/>
                        <a:t> ADD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LUT</a:t>
                      </a:r>
                    </a:p>
                    <a:p>
                      <a:r>
                        <a:rPr lang="en-US" altLang="zh-CN" dirty="0"/>
                        <a:t>1 MUL</a:t>
                      </a:r>
                    </a:p>
                    <a:p>
                      <a:r>
                        <a:rPr lang="en-US" altLang="zh-CN" baseline="0" dirty="0"/>
                        <a:t>3ADD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LUT</a:t>
                      </a:r>
                    </a:p>
                    <a:p>
                      <a:r>
                        <a:rPr lang="en-US" altLang="zh-CN" dirty="0"/>
                        <a:t>1 MUL</a:t>
                      </a:r>
                    </a:p>
                    <a:p>
                      <a:r>
                        <a:rPr lang="en-US" altLang="zh-CN" baseline="0" dirty="0"/>
                        <a:t>4 ADD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5843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99888"/>
              </p:ext>
            </p:extLst>
          </p:nvPr>
        </p:nvGraphicFramePr>
        <p:xfrm>
          <a:off x="1356049" y="4195808"/>
          <a:ext cx="6096000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042340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610645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094091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215294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4322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 parallel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0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Critical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LUT</a:t>
                      </a:r>
                    </a:p>
                    <a:p>
                      <a:r>
                        <a:rPr lang="en-US" altLang="zh-CN" dirty="0"/>
                        <a:t>1 MUL</a:t>
                      </a:r>
                    </a:p>
                    <a:p>
                      <a:r>
                        <a:rPr lang="en-US" altLang="zh-CN" baseline="0" dirty="0"/>
                        <a:t>4 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LUT</a:t>
                      </a:r>
                    </a:p>
                    <a:p>
                      <a:r>
                        <a:rPr lang="en-US" altLang="zh-CN" dirty="0"/>
                        <a:t>1 MUL</a:t>
                      </a:r>
                    </a:p>
                    <a:p>
                      <a:r>
                        <a:rPr lang="en-US" altLang="zh-CN" baseline="0" dirty="0"/>
                        <a:t>4 ADD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LUT</a:t>
                      </a:r>
                    </a:p>
                    <a:p>
                      <a:r>
                        <a:rPr lang="en-US" altLang="zh-CN" dirty="0"/>
                        <a:t>1 MUL</a:t>
                      </a:r>
                    </a:p>
                    <a:p>
                      <a:r>
                        <a:rPr lang="en-US" altLang="zh-CN" baseline="0" dirty="0"/>
                        <a:t>4 ADD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LUT</a:t>
                      </a:r>
                    </a:p>
                    <a:p>
                      <a:r>
                        <a:rPr lang="en-US" altLang="zh-CN" dirty="0"/>
                        <a:t>1 MUL</a:t>
                      </a:r>
                    </a:p>
                    <a:p>
                      <a:r>
                        <a:rPr lang="en-US" altLang="zh-CN" baseline="0" dirty="0"/>
                        <a:t>5 ADD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58433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4516387" y="3660751"/>
            <a:ext cx="3909526" cy="42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600" b="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61771"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923540"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1385312"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1847083" algn="l" defTabSz="91392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kern="0" dirty="0"/>
              <a:t>*MUL: complex un-pipelined multiplier</a:t>
            </a:r>
          </a:p>
          <a:p>
            <a:endParaRPr lang="sv-SE" sz="1100" kern="0" dirty="0"/>
          </a:p>
        </p:txBody>
      </p:sp>
    </p:spTree>
    <p:extLst>
      <p:ext uri="{BB962C8B-B14F-4D97-AF65-F5344CB8AC3E}">
        <p14:creationId xmlns:p14="http://schemas.microsoft.com/office/powerpoint/2010/main" val="250656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result – ASIC </a:t>
            </a:r>
            <a:r>
              <a:rPr lang="en-US" altLang="zh-CN" dirty="0" err="1"/>
              <a:t>syns</a:t>
            </a:r>
            <a:endParaRPr lang="sv-S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DB9481-458C-4302-A099-D2143DF2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70" y="2117140"/>
            <a:ext cx="7545860" cy="32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6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sv-SE" dirty="0"/>
          </a:p>
        </p:txBody>
      </p:sp>
      <p:sp>
        <p:nvSpPr>
          <p:cNvPr id="10" name="Platshållare för innehåll 2"/>
          <p:cNvSpPr txBox="1">
            <a:spLocks/>
          </p:cNvSpPr>
          <p:nvPr/>
        </p:nvSpPr>
        <p:spPr bwMode="auto">
          <a:xfrm>
            <a:off x="558541" y="1250303"/>
            <a:ext cx="7707313" cy="463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marL="232490" indent="-232490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7087" indent="-250125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99912" indent="-181182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66493" indent="-195611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57124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8895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8066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4243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90420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6962" lvl="1" indent="0">
              <a:spcBef>
                <a:spcPts val="0"/>
              </a:spcBef>
              <a:buFontTx/>
              <a:buNone/>
            </a:pPr>
            <a:endParaRPr lang="sv-SE" sz="1800" kern="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sz="2000" b="1" kern="0" dirty="0"/>
              <a:t>The project do </a:t>
            </a:r>
            <a:r>
              <a:rPr lang="sv-SE" sz="2800" b="1" kern="0" dirty="0">
                <a:solidFill>
                  <a:srgbClr val="FF0000"/>
                </a:solidFill>
              </a:rPr>
              <a:t>not</a:t>
            </a:r>
            <a:r>
              <a:rPr lang="sv-SE" sz="2000" b="1" kern="0" dirty="0"/>
              <a:t> support simulation, re-sysn </a:t>
            </a:r>
            <a:r>
              <a:rPr lang="sv-SE" sz="2000" b="1" kern="0"/>
              <a:t>and re-implementation (the test dedicated code has been removed)</a:t>
            </a:r>
            <a:endParaRPr lang="sv-SE" sz="2000" b="1" kern="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sz="2000" b="1" kern="0" dirty="0"/>
              <a:t>Input: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sv-SE" sz="2000" b="1" kern="0" dirty="0"/>
              <a:t>complex_vector, P</a:t>
            </a:r>
            <a:r>
              <a:rPr lang="sv-SE" sz="1400" b="1" kern="0" dirty="0"/>
              <a:t>f</a:t>
            </a:r>
            <a:r>
              <a:rPr lang="sv-SE" sz="2000" b="1" kern="0" dirty="0"/>
              <a:t>, #parallel of complex per clk cycle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sz="2000" b="1" kern="0" dirty="0"/>
              <a:t>Output: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sv-SE" altLang="zh-CN" sz="2000" b="1" kern="0" dirty="0"/>
              <a:t>complex_vector, x</a:t>
            </a:r>
            <a:r>
              <a:rPr lang="sv-SE" altLang="zh-CN" sz="1200" b="1" kern="0" dirty="0"/>
              <a:t>f</a:t>
            </a:r>
            <a:r>
              <a:rPr lang="sv-SE" altLang="zh-CN" sz="2000" b="1" kern="0" dirty="0"/>
              <a:t>, #parallel of complex per clk cycle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altLang="zh-CN" sz="2000" b="1" kern="0" dirty="0"/>
              <a:t>Quantization bits: 8, signed(8 downto 0) </a:t>
            </a:r>
            <a:r>
              <a:rPr lang="sv-SE" altLang="zh-CN" sz="2000" b="1" kern="0" dirty="0">
                <a:solidFill>
                  <a:srgbClr val="FF0000"/>
                </a:solidFill>
              </a:rPr>
              <a:t>[could change universially]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altLang="zh-CN" sz="2000" b="1" kern="0" dirty="0"/>
              <a:t>Calculation range: -256 to 255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altLang="zh-CN" sz="2000" b="1" kern="0" dirty="0"/>
              <a:t>	(haven’t done optimization for coe charactor, 	preferably pre-process befor entering this design)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altLang="zh-CN" sz="2000" b="1" kern="0" dirty="0"/>
              <a:t>N = 2048; N</a:t>
            </a:r>
            <a:r>
              <a:rPr lang="sv-SE" altLang="zh-CN" sz="1600" b="1" kern="0" dirty="0"/>
              <a:t>p</a:t>
            </a:r>
            <a:r>
              <a:rPr lang="sv-SE" altLang="zh-CN" sz="2000" b="1" kern="0" dirty="0"/>
              <a:t> = 3; N</a:t>
            </a:r>
            <a:r>
              <a:rPr lang="sv-SE" altLang="zh-CN" sz="1600" b="1" kern="0" dirty="0"/>
              <a:t>cb </a:t>
            </a:r>
            <a:r>
              <a:rPr lang="sv-SE" altLang="zh-CN" sz="2000" b="1" kern="0" dirty="0"/>
              <a:t>= 4 </a:t>
            </a:r>
            <a:r>
              <a:rPr lang="sv-SE" altLang="zh-CN" sz="2000" b="1" kern="0" dirty="0">
                <a:solidFill>
                  <a:srgbClr val="FF0000"/>
                </a:solidFill>
              </a:rPr>
              <a:t>[could </a:t>
            </a:r>
            <a:r>
              <a:rPr lang="sv-SE" altLang="zh-CN" sz="3200" b="1" kern="0" dirty="0">
                <a:solidFill>
                  <a:srgbClr val="FF0000"/>
                </a:solidFill>
              </a:rPr>
              <a:t>not</a:t>
            </a:r>
            <a:r>
              <a:rPr lang="sv-SE" altLang="zh-CN" sz="2000" b="1" kern="0" dirty="0">
                <a:solidFill>
                  <a:srgbClr val="FF0000"/>
                </a:solidFill>
              </a:rPr>
              <a:t> change universially]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sv-SE" sz="2000" b="1" kern="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349360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Outline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4294967295"/>
          </p:nvPr>
        </p:nvSpPr>
        <p:spPr>
          <a:xfrm>
            <a:off x="698500" y="1622425"/>
            <a:ext cx="7707313" cy="4879975"/>
          </a:xfrm>
        </p:spPr>
        <p:txBody>
          <a:bodyPr/>
          <a:lstStyle/>
          <a:p>
            <a:pPr marL="456962" lvl="1" indent="0">
              <a:spcBef>
                <a:spcPts val="0"/>
              </a:spcBef>
              <a:buNone/>
            </a:pPr>
            <a:endParaRPr lang="sv-SE" sz="18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sz="2000" b="1" dirty="0"/>
              <a:t>Theory </a:t>
            </a:r>
            <a:r>
              <a:rPr lang="en-US" altLang="zh-CN" sz="2000" dirty="0"/>
              <a:t>(look ahead long division)</a:t>
            </a:r>
            <a:endParaRPr lang="sv-SE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sz="2000" b="1" dirty="0"/>
              <a:t>Circuit profile</a:t>
            </a:r>
          </a:p>
          <a:p>
            <a:pPr marL="456962" lvl="1" indent="0">
              <a:spcBef>
                <a:spcPts val="0"/>
              </a:spcBef>
              <a:buNone/>
            </a:pPr>
            <a:endParaRPr lang="sv-SE" sz="18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altLang="zh-CN" sz="2000" b="1" dirty="0"/>
              <a:t>Timing profile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sv-SE" altLang="zh-CN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altLang="zh-CN" sz="2000" b="1" dirty="0"/>
              <a:t>Implementation alalysis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sv-SE" altLang="zh-CN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altLang="zh-CN" sz="2000" b="1" dirty="0"/>
              <a:t>Notes &amp; further optimization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0479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Theory (look ahead long division)</a:t>
            </a:r>
            <a:endParaRPr lang="sv-SE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1" b="3054"/>
          <a:stretch/>
        </p:blipFill>
        <p:spPr>
          <a:xfrm>
            <a:off x="587829" y="1528469"/>
            <a:ext cx="8173616" cy="53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0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7150" r="6071" b="10185"/>
          <a:stretch/>
        </p:blipFill>
        <p:spPr>
          <a:xfrm>
            <a:off x="2043403" y="83976"/>
            <a:ext cx="5206483" cy="6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profile</a:t>
            </a:r>
            <a:endParaRPr lang="sv-SE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4734"/>
            <a:ext cx="9144000" cy="34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7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profile</a:t>
            </a:r>
            <a:endParaRPr lang="sv-S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955D33-02DD-4113-B2BC-F7FD5DFD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1262"/>
            <a:ext cx="9144000" cy="4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9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profile (4 parallel)</a:t>
            </a:r>
            <a:endParaRPr lang="sv-S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709"/>
            <a:ext cx="9144000" cy="37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1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Analysis</a:t>
            </a:r>
            <a:endParaRPr lang="sv-SE" dirty="0"/>
          </a:p>
        </p:txBody>
      </p:sp>
      <p:sp>
        <p:nvSpPr>
          <p:cNvPr id="10" name="Platshållare för innehåll 2"/>
          <p:cNvSpPr txBox="1">
            <a:spLocks/>
          </p:cNvSpPr>
          <p:nvPr/>
        </p:nvSpPr>
        <p:spPr bwMode="auto">
          <a:xfrm>
            <a:off x="698500" y="2183363"/>
            <a:ext cx="7707313" cy="431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marL="232490" indent="-232490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7087" indent="-250125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99912" indent="-181182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66493" indent="-195611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57124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8895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8066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4243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90420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6962" lvl="1" indent="0">
              <a:spcBef>
                <a:spcPts val="0"/>
              </a:spcBef>
              <a:buFontTx/>
              <a:buNone/>
            </a:pPr>
            <a:endParaRPr lang="sv-SE" sz="1800" kern="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kern="0" dirty="0" err="1"/>
              <a:t>Vivado</a:t>
            </a:r>
            <a:r>
              <a:rPr lang="en-US" sz="2000" b="1" kern="0" dirty="0"/>
              <a:t> 2016.1</a:t>
            </a:r>
            <a:endParaRPr lang="sv-SE" sz="2000" b="1" kern="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sv-SE" sz="2000" b="1" kern="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sz="2000" b="1" kern="0" dirty="0"/>
              <a:t>Xlinx Xc7a100tcsg324-1</a:t>
            </a:r>
          </a:p>
          <a:p>
            <a:pPr marL="456962" lvl="1" indent="0">
              <a:spcBef>
                <a:spcPts val="0"/>
              </a:spcBef>
              <a:buFontTx/>
              <a:buNone/>
            </a:pPr>
            <a:endParaRPr lang="sv-SE" sz="1800" kern="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altLang="zh-CN" sz="2000" b="1" kern="0" dirty="0"/>
              <a:t>Default sysnthesis and implementation settings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sv-SE" sz="2000" b="1" kern="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sv-SE" sz="2000" b="1" kern="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35977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Analysis – </a:t>
            </a:r>
            <a:r>
              <a:rPr lang="en-US" altLang="zh-CN" dirty="0" err="1"/>
              <a:t>clk</a:t>
            </a:r>
            <a:r>
              <a:rPr lang="en-US" altLang="zh-CN" dirty="0"/>
              <a:t> </a:t>
            </a:r>
            <a:r>
              <a:rPr lang="en-US" altLang="zh-CN" dirty="0" err="1"/>
              <a:t>preq</a:t>
            </a:r>
            <a:endParaRPr lang="sv-S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13" y="1593074"/>
            <a:ext cx="5443147" cy="47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23067"/>
      </p:ext>
    </p:extLst>
  </p:cSld>
  <p:clrMapOvr>
    <a:masterClrMapping/>
  </p:clrMapOvr>
</p:sld>
</file>

<file path=ppt/theme/theme1.xml><?xml version="1.0" encoding="utf-8"?>
<a:theme xmlns:a="http://schemas.openxmlformats.org/drawingml/2006/main" name="LU_PPT-mall_2012_ENG_121127">
  <a:themeElements>
    <a:clrScheme name="Anpassad 4">
      <a:dk1>
        <a:srgbClr val="9C6114"/>
      </a:dk1>
      <a:lt1>
        <a:srgbClr val="FFFFFF"/>
      </a:lt1>
      <a:dk2>
        <a:srgbClr val="000000"/>
      </a:dk2>
      <a:lt2>
        <a:srgbClr val="00008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000080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NIWeekTemplate2014</Template>
  <TotalTime>70058</TotalTime>
  <Words>289</Words>
  <Application>Microsoft Office PowerPoint</Application>
  <PresentationFormat>全屏显示(4:3)</PresentationFormat>
  <Paragraphs>100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DejaVu Sans</vt:lpstr>
      <vt:lpstr>Frutiger 45 Light</vt:lpstr>
      <vt:lpstr>Lucida Grande</vt:lpstr>
      <vt:lpstr>ＭＳ Ｐゴシック</vt:lpstr>
      <vt:lpstr>Arial</vt:lpstr>
      <vt:lpstr>Calibri</vt:lpstr>
      <vt:lpstr>Times New Roman</vt:lpstr>
      <vt:lpstr>Wingdings</vt:lpstr>
      <vt:lpstr>LU_PPT-mall_2012_ENG_121127</vt:lpstr>
      <vt:lpstr>Phase Noise Compensation  Current implementation   2019.1.20</vt:lpstr>
      <vt:lpstr>Outline</vt:lpstr>
      <vt:lpstr> Theory (look ahead long division)</vt:lpstr>
      <vt:lpstr>PowerPoint 演示文稿</vt:lpstr>
      <vt:lpstr>Circuit profile</vt:lpstr>
      <vt:lpstr>Circuit profile</vt:lpstr>
      <vt:lpstr>Timing profile (4 parallel)</vt:lpstr>
      <vt:lpstr>Implementation Analysis</vt:lpstr>
      <vt:lpstr>Implementation Analysis – clk preq</vt:lpstr>
      <vt:lpstr>Implementation Analysis – throughput</vt:lpstr>
      <vt:lpstr>Implementation Analysis – utilization</vt:lpstr>
      <vt:lpstr>Implementation Analysis – through put / Utilization</vt:lpstr>
      <vt:lpstr>Implementation Analysis – latency</vt:lpstr>
      <vt:lpstr>Implementation Analysis – critical path</vt:lpstr>
      <vt:lpstr>Implementation result – ASIC syns</vt:lpstr>
      <vt:lpstr>Notes</vt:lpstr>
    </vt:vector>
  </TitlesOfParts>
  <Company>National Instruments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王一澎</dc:creator>
  <cp:lastModifiedBy>Wang Yipeng</cp:lastModifiedBy>
  <cp:revision>2788</cp:revision>
  <cp:lastPrinted>2018-08-10T07:04:27Z</cp:lastPrinted>
  <dcterms:created xsi:type="dcterms:W3CDTF">2014-03-28T16:36:19Z</dcterms:created>
  <dcterms:modified xsi:type="dcterms:W3CDTF">2019-03-24T03:46:22Z</dcterms:modified>
</cp:coreProperties>
</file>