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1"/>
  </p:notesMasterIdLst>
  <p:sldIdLst>
    <p:sldId id="500" r:id="rId2"/>
    <p:sldId id="877" r:id="rId3"/>
    <p:sldId id="1004" r:id="rId4"/>
    <p:sldId id="1003" r:id="rId5"/>
    <p:sldId id="994" r:id="rId6"/>
    <p:sldId id="971" r:id="rId7"/>
    <p:sldId id="1005" r:id="rId8"/>
    <p:sldId id="1006" r:id="rId9"/>
    <p:sldId id="1007" r:id="rId10"/>
  </p:sldIdLst>
  <p:sldSz cx="9144000" cy="6858000" type="screen4x3"/>
  <p:notesSz cx="6858000" cy="9144000"/>
  <p:defaultTextStyle>
    <a:defPPr>
      <a:defRPr lang="en-US"/>
    </a:defPPr>
    <a:lvl1pPr marL="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4571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 Liu" initials="L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114"/>
    <a:srgbClr val="FFFFFF"/>
    <a:srgbClr val="28960E"/>
    <a:srgbClr val="36CB1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94066" autoAdjust="0"/>
  </p:normalViewPr>
  <p:slideViewPr>
    <p:cSldViewPr snapToGrid="0" snapToObjects="1">
      <p:cViewPr varScale="1">
        <p:scale>
          <a:sx n="81" d="100"/>
          <a:sy n="81" d="100"/>
        </p:scale>
        <p:origin x="1018" y="67"/>
      </p:cViewPr>
      <p:guideLst>
        <p:guide orient="horz" pos="2160"/>
        <p:guide pos="2880"/>
        <p:guide orient="horz"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9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91B4D-8B2E-4E21-B764-79B152857B2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CD00C-0BA3-4169-8942-7295A990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7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7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6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0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7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DCD00C-0BA3-4169-8942-7295A99040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89395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6" name="Bildobjekt 15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3117" y="1662592"/>
            <a:ext cx="4441370" cy="372960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431570" y="1662592"/>
            <a:ext cx="2964140" cy="3729603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  <p:extLst>
      <p:ext uri="{BB962C8B-B14F-4D97-AF65-F5344CB8AC3E}">
        <p14:creationId xmlns:p14="http://schemas.microsoft.com/office/powerpoint/2010/main" val="20461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93449" y="1785723"/>
            <a:ext cx="7582935" cy="359850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53474" y="284497"/>
            <a:ext cx="7709927" cy="114273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887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2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sv-SE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Bildobjekt 5" descr="LundUniversity_C2line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753" y="1284397"/>
            <a:ext cx="3159929" cy="41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9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2" y="0"/>
            <a:ext cx="9144000" cy="971550"/>
          </a:xfrm>
          <a:prstGeom prst="rect">
            <a:avLst/>
          </a:prstGeom>
          <a:solidFill>
            <a:srgbClr val="9C6114"/>
          </a:solidFill>
          <a:ln w="9525">
            <a:noFill/>
            <a:round/>
            <a:headEnd/>
            <a:tailEnd/>
          </a:ln>
          <a:effectLst/>
        </p:spPr>
        <p:txBody>
          <a:bodyPr wrap="none" lIns="91421" tIns="45710" rIns="91421" bIns="45710" anchor="ctr"/>
          <a:lstStyle/>
          <a:p>
            <a:pPr defTabSz="91430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28602"/>
            <a:ext cx="80994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45351" rIns="90340" bIns="45351" numCol="1" anchor="b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F9F2E7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252413" y="107951"/>
            <a:ext cx="2709862" cy="309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46790" rIns="89982" bIns="46790">
            <a:spAutoFit/>
          </a:bodyPr>
          <a:lstStyle/>
          <a:p>
            <a:pPr defTabSz="914307" fontAlgn="base">
              <a:spcBef>
                <a:spcPts val="875"/>
              </a:spcBef>
              <a:spcAft>
                <a:spcPct val="0"/>
              </a:spcAft>
              <a:buClr>
                <a:srgbClr val="D0AF80"/>
              </a:buClr>
              <a:buFont typeface="Frutiger 45 Light" pitchFamily="32" charset="0"/>
              <a:buNone/>
              <a:tabLst>
                <a:tab pos="0" algn="l"/>
                <a:tab pos="914213" algn="l"/>
                <a:tab pos="1828426" algn="l"/>
                <a:tab pos="2742641" algn="l"/>
                <a:tab pos="3656854" algn="l"/>
                <a:tab pos="4571068" algn="l"/>
                <a:tab pos="5485280" algn="l"/>
                <a:tab pos="6399495" algn="l"/>
                <a:tab pos="7313707" algn="l"/>
                <a:tab pos="8227921" algn="l"/>
                <a:tab pos="9142135" algn="l"/>
                <a:tab pos="10056349" algn="l"/>
              </a:tabLst>
              <a:defRPr/>
            </a:pP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L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U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N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D 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U</a:t>
            </a:r>
            <a:r>
              <a:rPr lang="sv-SE" sz="2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N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I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V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E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R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S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I</a:t>
            </a:r>
            <a:r>
              <a:rPr lang="sv-SE" sz="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T</a:t>
            </a:r>
            <a:r>
              <a:rPr lang="sv-SE" sz="3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 </a:t>
            </a:r>
            <a:r>
              <a:rPr lang="sv-SE" sz="1400" b="1">
                <a:solidFill>
                  <a:srgbClr val="D0AF80"/>
                </a:solidFill>
                <a:latin typeface="Frutiger 45 Light" pitchFamily="32" charset="0"/>
                <a:ea typeface="DejaVu Sans" charset="0"/>
                <a:cs typeface="DejaVu Sans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82955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26035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1" y="11430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1" y="3695700"/>
            <a:ext cx="41529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80597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fld id="{B3606B9E-5A98-41E4-AEFB-F9B2EA2CEE4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40531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284163"/>
            <a:ext cx="77247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54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>
          <a:xfrm>
            <a:off x="820154" y="6434690"/>
            <a:ext cx="6521761" cy="285150"/>
          </a:xfrm>
          <a:prstGeom prst="rect">
            <a:avLst/>
          </a:prstGeom>
        </p:spPr>
        <p:txBody>
          <a:bodyPr lIns="82933" tIns="41468" rIns="82933" bIns="41468"/>
          <a:lstStyle>
            <a:lvl1pPr>
              <a:defRPr/>
            </a:lvl1pPr>
          </a:lstStyle>
          <a:p>
            <a:pPr defTabSz="914307" fontAlgn="base">
              <a:spcBef>
                <a:spcPct val="0"/>
              </a:spcBef>
              <a:spcAft>
                <a:spcPct val="0"/>
              </a:spcAft>
            </a:pPr>
            <a:endParaRPr lang="en-US" altLang="sv-SE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5" name="Rectangle 25"/>
          <p:cNvSpPr txBox="1">
            <a:spLocks noChangeArrowheads="1"/>
          </p:cNvSpPr>
          <p:nvPr userDrawn="1"/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153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7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6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13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66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0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74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27" algn="l" defTabSz="45715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606B9E-5A98-41E4-AEFB-F9B2EA2CEE49}" type="slidenum">
              <a:rPr lang="ko-KR" altLang="en-US" sz="1600" b="1" kern="1200" smtClean="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rPr>
              <a:pPr/>
              <a:t>‹#›</a:t>
            </a:fld>
            <a:endParaRPr lang="en-US" altLang="ko-KR" sz="1600" b="1" kern="1200" dirty="0">
              <a:solidFill>
                <a:schemeClr val="tx1"/>
              </a:solidFill>
              <a:latin typeface="+mn-lt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98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89395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0" name="Bildobjekt 9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90536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 baseline="0"/>
            </a:lvl1pPr>
          </a:lstStyle>
          <a:p>
            <a:r>
              <a:rPr lang="en-GB" noProof="0"/>
              <a:t>Single-line 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2" name="Bildobjekt 11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8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312" y="190536"/>
            <a:ext cx="8784457" cy="6510978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 baseline="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pic>
        <p:nvPicPr>
          <p:cNvPr id="13" name="Bildobjekt 12" descr="LundUniversity_C2line RGB 150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93" y="381001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9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67975" y="1853391"/>
            <a:ext cx="7707876" cy="3572255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57088" y="1503211"/>
            <a:ext cx="7625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ea typeface="ＭＳ Ｐゴシック" panose="020B0600070205080204" pitchFamily="34" charset="-128"/>
              </a:defRPr>
            </a:lvl1pPr>
          </a:lstStyle>
          <a:p>
            <a:fld id="{B3606B9E-5A98-41E4-AEFB-F9B2EA2CEE4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92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1995" y="1670563"/>
            <a:ext cx="3181351" cy="372960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115608" y="1670562"/>
            <a:ext cx="4280102" cy="3729603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</p:spTree>
    <p:extLst>
      <p:ext uri="{BB962C8B-B14F-4D97-AF65-F5344CB8AC3E}">
        <p14:creationId xmlns:p14="http://schemas.microsoft.com/office/powerpoint/2010/main" val="210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for large illust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 bwMode="auto">
          <a:xfrm>
            <a:off x="2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Bildobjekt 4" descr="LundUniversity_C2line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632" y="5599045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5462" y="183029"/>
            <a:ext cx="8784457" cy="65109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98045" y="1519973"/>
            <a:ext cx="6276622" cy="12833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27136"/>
            <a:ext cx="5825197" cy="716204"/>
          </a:xfrm>
        </p:spPr>
        <p:txBody>
          <a:bodyPr lIns="0" tIns="98172" rIns="0" bIns="83627"/>
          <a:lstStyle>
            <a:lvl1pPr>
              <a:defRPr sz="3600"/>
            </a:lvl1pPr>
          </a:lstStyle>
          <a:p>
            <a:r>
              <a:rPr lang="en-GB" noProof="0"/>
              <a:t>One-line title</a:t>
            </a:r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226624"/>
            <a:ext cx="5825197" cy="322328"/>
          </a:xfrm>
        </p:spPr>
        <p:txBody>
          <a:bodyPr lIns="0" tIns="109080" rIns="0"/>
          <a:lstStyle>
            <a:lvl1pPr marL="0" marR="0" indent="0" algn="l" defTabSz="913920" rtl="0" eaLnBrk="1" fontAlgn="base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86087" y="221768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sp>
        <p:nvSpPr>
          <p:cNvPr id="9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886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5462" y="183029"/>
            <a:ext cx="8784457" cy="65109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98045" y="1519974"/>
            <a:ext cx="6276622" cy="18520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354" tIns="46178" rIns="92354" bIns="46178" numCol="1" rtlCol="0" anchor="t" anchorCtr="0" compatLnSpc="1">
            <a:prstTxWarp prst="textNoShape">
              <a:avLst/>
            </a:prstTxWarp>
          </a:bodyPr>
          <a:lstStyle/>
          <a:p>
            <a:pPr defTabSz="913920"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9C6114"/>
              </a:solidFill>
              <a:ea typeface="ＭＳ Ｐゴシック" charset="-128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89561" y="1514570"/>
            <a:ext cx="5825197" cy="1192513"/>
          </a:xfrm>
        </p:spPr>
        <p:txBody>
          <a:bodyPr lIns="0" tIns="98172" rIns="0" bIns="83627" anchor="t" anchorCtr="0"/>
          <a:lstStyle>
            <a:lvl1pPr>
              <a:defRPr sz="3600"/>
            </a:lvl1pPr>
          </a:lstStyle>
          <a:p>
            <a:r>
              <a:rPr lang="en-GB" noProof="0"/>
              <a:t>Two-line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89561" y="2784615"/>
            <a:ext cx="5825197" cy="322328"/>
          </a:xfrm>
        </p:spPr>
        <p:txBody>
          <a:bodyPr lIns="0" tIns="10908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61771" indent="0" algn="ctr">
              <a:buNone/>
              <a:defRPr/>
            </a:lvl2pPr>
            <a:lvl3pPr marL="923540" indent="0" algn="ctr">
              <a:buNone/>
              <a:defRPr/>
            </a:lvl3pPr>
            <a:lvl4pPr marL="1385312" indent="0" algn="ctr">
              <a:buNone/>
              <a:defRPr/>
            </a:lvl4pPr>
            <a:lvl5pPr marL="1847083" indent="0" algn="ctr">
              <a:buNone/>
              <a:defRPr/>
            </a:lvl5pPr>
            <a:lvl6pPr marL="2308853" indent="0" algn="ctr">
              <a:buNone/>
              <a:defRPr/>
            </a:lvl6pPr>
            <a:lvl7pPr marL="2770623" indent="0" algn="ctr">
              <a:buNone/>
              <a:defRPr/>
            </a:lvl7pPr>
            <a:lvl8pPr marL="3232394" indent="0" algn="ctr">
              <a:buNone/>
              <a:defRPr/>
            </a:lvl8pPr>
            <a:lvl9pPr marL="3694165" indent="0" algn="ctr">
              <a:buNone/>
              <a:defRPr/>
            </a:lvl9pPr>
          </a:lstStyle>
          <a:p>
            <a:r>
              <a:rPr lang="en-GB" noProof="0"/>
              <a:t>Subtitle or name</a:t>
            </a:r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86087" y="2775672"/>
            <a:ext cx="597497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29566" y="4289979"/>
            <a:ext cx="2714434" cy="2568021"/>
          </a:xfrm>
          <a:prstGeom prst="rect">
            <a:avLst/>
          </a:prstGeom>
        </p:spPr>
      </p:pic>
      <p:sp>
        <p:nvSpPr>
          <p:cNvPr id="12" name="Rectangle 2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477619"/>
            <a:ext cx="533804" cy="303987"/>
          </a:xfrm>
          <a:prstGeom prst="rect">
            <a:avLst/>
          </a:prstGeom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>
              <a:defRPr lang="ko-KR" altLang="en-US" sz="1600" b="1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</a:lstStyle>
          <a:p>
            <a:fld id="{B3606B9E-5A98-41E4-AEFB-F9B2EA2CEE49}" type="slidenum">
              <a:rPr 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04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/>
        </p:nvGrpSpPr>
        <p:grpSpPr>
          <a:xfrm>
            <a:off x="-121163" y="-60121"/>
            <a:ext cx="9374826" cy="700260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705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3920" fontAlgn="base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rgbClr val="9C6114"/>
                </a:solidFill>
                <a:ea typeface="ＭＳ Ｐゴシック" charset="-128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3475" y="284497"/>
            <a:ext cx="7725825" cy="114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7977" y="1848615"/>
            <a:ext cx="7710530" cy="357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Add text</a:t>
            </a:r>
          </a:p>
          <a:p>
            <a:pPr lvl="1"/>
            <a:r>
              <a:rPr lang="en-GB" noProof="0"/>
              <a:t>Level two</a:t>
            </a:r>
          </a:p>
          <a:p>
            <a:pPr lvl="2"/>
            <a:r>
              <a:rPr lang="en-GB" noProof="0"/>
              <a:t>Level three</a:t>
            </a:r>
          </a:p>
          <a:p>
            <a:pPr lvl="3"/>
            <a:r>
              <a:rPr lang="en-GB" noProof="0"/>
              <a:t>Level four</a:t>
            </a:r>
          </a:p>
        </p:txBody>
      </p:sp>
      <p:cxnSp>
        <p:nvCxnSpPr>
          <p:cNvPr id="10" name="Rak 9"/>
          <p:cNvCxnSpPr/>
          <p:nvPr/>
        </p:nvCxnSpPr>
        <p:spPr bwMode="auto">
          <a:xfrm>
            <a:off x="757088" y="1503211"/>
            <a:ext cx="7625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Bildobjekt 20" descr="LundUniversity_C2line RGB 150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632" y="5599045"/>
            <a:ext cx="719990" cy="94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5" r:id="rId13"/>
    <p:sldLayoutId id="2147483706" r:id="rId14"/>
    <p:sldLayoutId id="2147483707" r:id="rId15"/>
    <p:sldLayoutId id="2147483708" r:id="rId16"/>
  </p:sldLayoutIdLst>
  <p:hf hdr="0" ftr="0" dt="0"/>
  <p:txStyles>
    <p:titleStyle>
      <a:lvl1pPr algn="l" defTabSz="913920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61771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23540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85312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47083" algn="l" defTabSz="91392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2490" indent="-232490" algn="l" defTabSz="913920" rtl="0" eaLnBrk="1" fontAlgn="base" hangingPunct="1">
        <a:spcBef>
          <a:spcPts val="101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7087" indent="-250125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99912" indent="-181182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66493" indent="-195611" algn="l" defTabSz="913920" rtl="0" eaLnBrk="1" fontAlgn="base" hangingPunct="1">
        <a:spcBef>
          <a:spcPts val="101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57124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8895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8066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4243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904206" indent="-229283" algn="l" defTabSz="913920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1771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0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85312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708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885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70623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2394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94165" algn="l" defTabSz="4617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6.jp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7.jpg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1.wmf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ubrik 1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1" y="2513090"/>
            <a:ext cx="8192277" cy="1561234"/>
          </a:xfrm>
        </p:spPr>
        <p:txBody>
          <a:bodyPr lIns="0" tIns="98172" rIns="0" bIns="83627" anchor="t"/>
          <a:lstStyle/>
          <a:p>
            <a:pPr algn="ctr"/>
            <a:r>
              <a:rPr lang="en-US" altLang="zh-CN" sz="3200" dirty="0"/>
              <a:t>Deconvolution Implementation</a:t>
            </a:r>
            <a:br>
              <a:rPr lang="en-US" altLang="zh-CN" sz="3200" dirty="0"/>
            </a:br>
            <a:r>
              <a:rPr lang="en-US" altLang="zh-CN" sz="3200" dirty="0"/>
              <a:t>output and </a:t>
            </a:r>
            <a:r>
              <a:rPr lang="en-US" altLang="zh-CN" sz="3200" dirty="0" err="1"/>
              <a:t>coe</a:t>
            </a:r>
            <a:r>
              <a:rPr lang="en-US" altLang="zh-CN" sz="3200" dirty="0"/>
              <a:t> generation</a:t>
            </a:r>
            <a:br>
              <a:rPr lang="en-US" altLang="zh-CN" sz="3200" dirty="0"/>
            </a:br>
            <a:r>
              <a:rPr lang="en-US" altLang="zh-CN" sz="3200" dirty="0"/>
              <a:t>#8</a:t>
            </a:r>
            <a:br>
              <a:rPr lang="en-US" altLang="zh-CN" sz="4000" dirty="0"/>
            </a:br>
            <a:br>
              <a:rPr lang="en-US" altLang="zh-CN" sz="4000" dirty="0"/>
            </a:br>
            <a:br>
              <a:rPr lang="en-US" altLang="zh-CN" sz="4000" dirty="0"/>
            </a:br>
            <a:r>
              <a:rPr lang="en-US" altLang="zh-CN" sz="2000" dirty="0"/>
              <a:t>2019.2.9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2966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Outline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4294967295"/>
          </p:nvPr>
        </p:nvSpPr>
        <p:spPr>
          <a:xfrm>
            <a:off x="698500" y="1622425"/>
            <a:ext cx="7707313" cy="4879975"/>
          </a:xfrm>
        </p:spPr>
        <p:txBody>
          <a:bodyPr/>
          <a:lstStyle/>
          <a:p>
            <a:pPr marL="456962" lvl="1" indent="0">
              <a:spcBef>
                <a:spcPts val="0"/>
              </a:spcBef>
              <a:buNone/>
            </a:pPr>
            <a:endParaRPr lang="sv-SE" sz="18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Output generation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Coe generation</a:t>
            </a:r>
            <a:endParaRPr lang="sv-SE" altLang="zh-CN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sv-SE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0479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Definitions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835FB3-9B96-446B-BAED-F9775D1D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36203"/>
              </p:ext>
            </p:extLst>
          </p:nvPr>
        </p:nvGraphicFramePr>
        <p:xfrm>
          <a:off x="1278902" y="2236925"/>
          <a:ext cx="7100397" cy="3242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3601">
                  <a:extLst>
                    <a:ext uri="{9D8B030D-6E8A-4147-A177-3AD203B41FA5}">
                      <a16:colId xmlns:a16="http://schemas.microsoft.com/office/drawing/2014/main" val="1207532325"/>
                    </a:ext>
                  </a:extLst>
                </a:gridCol>
                <a:gridCol w="4966796">
                  <a:extLst>
                    <a:ext uri="{9D8B030D-6E8A-4147-A177-3AD203B41FA5}">
                      <a16:colId xmlns:a16="http://schemas.microsoft.com/office/drawing/2014/main" val="3499558867"/>
                    </a:ext>
                  </a:extLst>
                </a:gridCol>
              </a:tblGrid>
              <a:tr h="4211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97418"/>
                  </a:ext>
                </a:extLst>
              </a:tr>
              <a:tr h="72696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altLang="zh-CN" sz="1800" baseline="-25000" dirty="0">
                          <a:solidFill>
                            <a:schemeClr val="tx2"/>
                          </a:solidFill>
                        </a:rPr>
                        <a:t>0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F</a:t>
                      </a:r>
                      <a:r>
                        <a:rPr lang="en-US" altLang="zh-CN" sz="1800" baseline="-25000" dirty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… </a:t>
                      </a:r>
                      <a:r>
                        <a:rPr lang="en-US" altLang="zh-CN" sz="1800" baseline="0" dirty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altLang="zh-CN" sz="1800" baseline="-25000" dirty="0">
                          <a:solidFill>
                            <a:schemeClr val="tx2"/>
                          </a:solidFill>
                        </a:rPr>
                        <a:t>Np-1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Np points of piolet observation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88947"/>
                  </a:ext>
                </a:extLst>
              </a:tr>
              <a:tr h="72696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C</a:t>
                      </a:r>
                      <a:r>
                        <a:rPr lang="en-US" altLang="zh-CN" sz="1800" b="0" baseline="-25000" dirty="0">
                          <a:solidFill>
                            <a:schemeClr val="tx2"/>
                          </a:solidFill>
                        </a:rPr>
                        <a:t>0</a:t>
                      </a:r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 C</a:t>
                      </a:r>
                      <a:r>
                        <a:rPr lang="en-US" altLang="zh-CN" sz="1800" baseline="-25000" dirty="0">
                          <a:solidFill>
                            <a:schemeClr val="tx2"/>
                          </a:solidFill>
                        </a:rPr>
                        <a:t>1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coefficient of</a:t>
                      </a:r>
                      <a:r>
                        <a:rPr lang="zh-CN" altLang="en-US" sz="18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output,   collected by Y</a:t>
                      </a:r>
                      <a:r>
                        <a:rPr lang="en-US" altLang="zh-CN" sz="1800" baseline="-25000" dirty="0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/ Y</a:t>
                      </a:r>
                      <a:r>
                        <a:rPr lang="en-US" altLang="zh-CN" sz="1800" baseline="-25000" dirty="0">
                          <a:solidFill>
                            <a:schemeClr val="tx2"/>
                          </a:solidFill>
                        </a:rPr>
                        <a:t>IF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28259"/>
                  </a:ext>
                </a:extLst>
              </a:tr>
              <a:tr h="726960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2"/>
                          </a:solidFill>
                        </a:rPr>
                        <a:t>Y</a:t>
                      </a:r>
                      <a:r>
                        <a:rPr lang="en-US" altLang="zh-CN" sz="1800" baseline="-25000" dirty="0" err="1">
                          <a:solidFill>
                            <a:schemeClr val="tx2"/>
                          </a:solidFill>
                        </a:rPr>
                        <a:t>F</a:t>
                      </a:r>
                      <a:r>
                        <a:rPr lang="en-US" altLang="zh-CN" sz="1800" baseline="30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n</a:t>
                      </a:r>
                      <a:r>
                        <a:rPr lang="en-US" altLang="zh-CN" sz="1800" baseline="30000" dirty="0">
                          <a:solidFill>
                            <a:schemeClr val="tx2"/>
                          </a:solidFill>
                        </a:rPr>
                        <a:t>th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 received signal, frequency domain, with ICI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43457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solidFill>
                            <a:schemeClr val="tx2"/>
                          </a:solidFill>
                        </a:rPr>
                        <a:t>Y</a:t>
                      </a:r>
                      <a:r>
                        <a:rPr lang="en-US" altLang="zh-CN" sz="1800" baseline="-25000" dirty="0" err="1">
                          <a:solidFill>
                            <a:schemeClr val="tx2"/>
                          </a:solidFill>
                        </a:rPr>
                        <a:t>IF</a:t>
                      </a:r>
                      <a:r>
                        <a:rPr lang="en-US" altLang="zh-CN" sz="1800" baseline="30000" dirty="0" err="1">
                          <a:solidFill>
                            <a:schemeClr val="tx2"/>
                          </a:solidFill>
                        </a:rPr>
                        <a:t>n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n</a:t>
                      </a:r>
                      <a:r>
                        <a:rPr lang="en-US" altLang="zh-CN" sz="1800" baseline="30000" dirty="0">
                          <a:solidFill>
                            <a:schemeClr val="tx2"/>
                          </a:solidFill>
                        </a:rPr>
                        <a:t>th 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</a:rPr>
                        <a:t>ICI-free …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50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Output </a:t>
            </a:r>
            <a:r>
              <a:rPr lang="en-US" sz="2800" dirty="0">
                <a:solidFill>
                  <a:srgbClr val="9C6114"/>
                </a:solidFill>
              </a:rPr>
              <a:t>generation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039A97-3A75-4256-8D60-D4F74C2F0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61913"/>
              </p:ext>
            </p:extLst>
          </p:nvPr>
        </p:nvGraphicFramePr>
        <p:xfrm>
          <a:off x="1304925" y="2556864"/>
          <a:ext cx="40163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473120" imgH="164880" progId="Equation.DSMT4">
                  <p:embed/>
                </p:oleObj>
              </mc:Choice>
              <mc:Fallback>
                <p:oleObj name="Equation" r:id="rId4" imgW="14731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4925" y="2556864"/>
                        <a:ext cx="4016375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1F5DA36-8849-43B8-A911-226562E4F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90780"/>
              </p:ext>
            </p:extLst>
          </p:nvPr>
        </p:nvGraphicFramePr>
        <p:xfrm>
          <a:off x="5321300" y="267652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126720" imgH="190440" progId="Equation.DSMT4">
                  <p:embed/>
                </p:oleObj>
              </mc:Choice>
              <mc:Fallback>
                <p:oleObj name="Equation" r:id="rId6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21300" y="267652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4B0A283-5A46-4932-BE2B-2EF89E698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191083"/>
              </p:ext>
            </p:extLst>
          </p:nvPr>
        </p:nvGraphicFramePr>
        <p:xfrm>
          <a:off x="1381201" y="3421850"/>
          <a:ext cx="6381598" cy="1388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8" imgW="2158920" imgH="469800" progId="Equation.DSMT4">
                  <p:embed/>
                </p:oleObj>
              </mc:Choice>
              <mc:Fallback>
                <p:oleObj name="Equation" r:id="rId8" imgW="2158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81201" y="3421850"/>
                        <a:ext cx="6381598" cy="1388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36E7A3D2-6E05-4B18-A504-94617B30A821}"/>
              </a:ext>
            </a:extLst>
          </p:cNvPr>
          <p:cNvSpPr/>
          <p:nvPr/>
        </p:nvSpPr>
        <p:spPr>
          <a:xfrm>
            <a:off x="5963077" y="2578194"/>
            <a:ext cx="1851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F6266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800" dirty="0">
                <a:latin typeface="+mj-lt"/>
                <a:ea typeface="ＭＳ Ｐゴシック" charset="-128"/>
                <a:cs typeface="+mj-cs"/>
              </a:rPr>
              <a:t>8 iterations</a:t>
            </a:r>
            <a:endParaRPr lang="zh-CN" altLang="en-US" sz="2800" dirty="0">
              <a:latin typeface="+mj-lt"/>
              <a:ea typeface="ＭＳ Ｐゴシック" charset="-128"/>
              <a:cs typeface="+mj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D9F86D6-0C75-499E-94D5-AA76FC7848D8}"/>
              </a:ext>
            </a:extLst>
          </p:cNvPr>
          <p:cNvGrpSpPr/>
          <p:nvPr/>
        </p:nvGrpSpPr>
        <p:grpSpPr>
          <a:xfrm>
            <a:off x="1229652" y="5068881"/>
            <a:ext cx="6902592" cy="971201"/>
            <a:chOff x="1229652" y="5068881"/>
            <a:chExt cx="6902592" cy="97120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21A619-9BC6-482F-9301-A52A3ED9935F}"/>
                </a:ext>
              </a:extLst>
            </p:cNvPr>
            <p:cNvSpPr/>
            <p:nvPr/>
          </p:nvSpPr>
          <p:spPr>
            <a:xfrm>
              <a:off x="1229652" y="5085975"/>
              <a:ext cx="470032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+mj-lt"/>
                  <a:ea typeface="ＭＳ Ｐゴシック" charset="-128"/>
                  <a:cs typeface="+mj-cs"/>
                </a:rPr>
                <a:t>The output should only do with</a:t>
              </a:r>
            </a:p>
            <a:p>
              <a:r>
                <a:rPr lang="en-US" altLang="zh-CN" sz="2800" dirty="0">
                  <a:latin typeface="+mj-lt"/>
                  <a:ea typeface="ＭＳ Ｐゴシック" charset="-128"/>
                  <a:cs typeface="+mj-cs"/>
                </a:rPr>
                <a:t>and  </a:t>
              </a:r>
              <a:endParaRPr lang="zh-CN" altLang="en-US" sz="2800" dirty="0">
                <a:latin typeface="+mj-lt"/>
                <a:ea typeface="ＭＳ Ｐゴシック" charset="-128"/>
                <a:cs typeface="+mj-cs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350FC8E6-56ED-4B64-81CF-682CC7A77A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0903373"/>
                </p:ext>
              </p:extLst>
            </p:nvPr>
          </p:nvGraphicFramePr>
          <p:xfrm>
            <a:off x="6888971" y="5071468"/>
            <a:ext cx="601703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10" imgW="291960" imgH="253800" progId="Equation.DSMT4">
                    <p:embed/>
                  </p:oleObj>
                </mc:Choice>
                <mc:Fallback>
                  <p:oleObj name="Equation" r:id="rId10" imgW="291960" imgH="2538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F96698EB-00AB-496C-9440-2B234CE4D1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88971" y="5071468"/>
                          <a:ext cx="601703" cy="523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D8106BE1-8349-4E10-A678-DA147D4AB4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3601766"/>
                </p:ext>
              </p:extLst>
            </p:nvPr>
          </p:nvGraphicFramePr>
          <p:xfrm>
            <a:off x="7713144" y="5074987"/>
            <a:ext cx="41910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12" imgW="203040" imgH="253800" progId="Equation.DSMT4">
                    <p:embed/>
                  </p:oleObj>
                </mc:Choice>
                <mc:Fallback>
                  <p:oleObj name="Equation" r:id="rId12" imgW="203040" imgH="25380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350FC8E6-56ED-4B64-81CF-682CC7A77A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713144" y="5074987"/>
                          <a:ext cx="419100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641917F7-0925-4ACE-A4A0-DB176442A7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3585854"/>
                </p:ext>
              </p:extLst>
            </p:nvPr>
          </p:nvGraphicFramePr>
          <p:xfrm>
            <a:off x="6064798" y="5068881"/>
            <a:ext cx="601703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14" imgW="291960" imgH="253800" progId="Equation.DSMT4">
                    <p:embed/>
                  </p:oleObj>
                </mc:Choice>
                <mc:Fallback>
                  <p:oleObj name="Equation" r:id="rId14" imgW="291960" imgH="2538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F96698EB-00AB-496C-9440-2B234CE4D1A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6064798" y="5068881"/>
                          <a:ext cx="601703" cy="523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76A7D85C-774B-4E97-94FF-1CAC7C8A0A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3540511"/>
                </p:ext>
              </p:extLst>
            </p:nvPr>
          </p:nvGraphicFramePr>
          <p:xfrm>
            <a:off x="1990627" y="5467927"/>
            <a:ext cx="457724" cy="572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16" imgW="203040" imgH="253800" progId="Equation.DSMT4">
                    <p:embed/>
                  </p:oleObj>
                </mc:Choice>
                <mc:Fallback>
                  <p:oleObj name="Equation" r:id="rId16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990627" y="5467927"/>
                          <a:ext cx="457724" cy="5721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125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7150" r="6071" b="10185"/>
          <a:stretch/>
        </p:blipFill>
        <p:spPr>
          <a:xfrm>
            <a:off x="3651223" y="83976"/>
            <a:ext cx="5206483" cy="67553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D2243DC-8844-4AA0-B41B-92298170B403}"/>
              </a:ext>
            </a:extLst>
          </p:cNvPr>
          <p:cNvSpPr/>
          <p:nvPr/>
        </p:nvSpPr>
        <p:spPr>
          <a:xfrm>
            <a:off x="431911" y="2799448"/>
            <a:ext cx="2021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F6266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800" dirty="0">
                <a:latin typeface="+mj-lt"/>
                <a:ea typeface="ＭＳ Ｐゴシック" charset="-128"/>
                <a:cs typeface="+mj-cs"/>
              </a:rPr>
              <a:t>Then we get</a:t>
            </a:r>
            <a:endParaRPr lang="zh-CN" altLang="en-US" dirty="0">
              <a:latin typeface="+mj-lt"/>
              <a:ea typeface="ＭＳ Ｐゴシック" charset="-128"/>
              <a:cs typeface="+mj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275B45-7176-4976-B16A-EBA4D21FCDDE}"/>
              </a:ext>
            </a:extLst>
          </p:cNvPr>
          <p:cNvGrpSpPr/>
          <p:nvPr/>
        </p:nvGrpSpPr>
        <p:grpSpPr>
          <a:xfrm>
            <a:off x="634391" y="5205411"/>
            <a:ext cx="2718474" cy="405412"/>
            <a:chOff x="1212369" y="5531749"/>
            <a:chExt cx="2718474" cy="40541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33DD7F8-C60A-466E-A364-FF5D03F23354}"/>
                </a:ext>
              </a:extLst>
            </p:cNvPr>
            <p:cNvSpPr/>
            <p:nvPr/>
          </p:nvSpPr>
          <p:spPr>
            <a:xfrm>
              <a:off x="1212369" y="5531749"/>
              <a:ext cx="16482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+mj-lt"/>
                  <a:ea typeface="ＭＳ Ｐゴシック" charset="-128"/>
                  <a:cs typeface="+mj-cs"/>
                </a:rPr>
                <a:t>p</a:t>
              </a:r>
              <a:r>
                <a:rPr lang="zh-CN" altLang="en-US" sz="2000" dirty="0">
                  <a:latin typeface="+mj-lt"/>
                  <a:ea typeface="ＭＳ Ｐゴシック" charset="-128"/>
                  <a:cs typeface="+mj-cs"/>
                </a:rPr>
                <a:t>、</a:t>
              </a:r>
              <a:r>
                <a:rPr lang="en-US" altLang="zh-CN" sz="2000" dirty="0">
                  <a:latin typeface="+mj-lt"/>
                  <a:ea typeface="ＭＳ Ｐゴシック" charset="-128"/>
                  <a:cs typeface="+mj-cs"/>
                </a:rPr>
                <a:t>q</a:t>
              </a:r>
              <a:r>
                <a:rPr lang="zh-CN" altLang="en-US" sz="2000" dirty="0">
                  <a:latin typeface="+mj-lt"/>
                  <a:ea typeface="ＭＳ Ｐゴシック" charset="-128"/>
                  <a:cs typeface="+mj-cs"/>
                </a:rPr>
                <a:t>、</a:t>
              </a:r>
              <a:r>
                <a:rPr lang="en-US" altLang="zh-CN" sz="2000" dirty="0">
                  <a:latin typeface="+mj-lt"/>
                  <a:ea typeface="ＭＳ Ｐゴシック" charset="-128"/>
                  <a:cs typeface="+mj-cs"/>
                </a:rPr>
                <a:t>r means </a:t>
              </a:r>
              <a:endParaRPr lang="zh-CN" altLang="en-US" sz="2000" dirty="0">
                <a:latin typeface="+mj-lt"/>
                <a:ea typeface="ＭＳ Ｐゴシック" charset="-128"/>
                <a:cs typeface="+mj-cs"/>
              </a:endParaRP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C0D94296-2DE4-449D-8FB0-963E056FC3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336392"/>
                </p:ext>
              </p:extLst>
            </p:nvPr>
          </p:nvGraphicFramePr>
          <p:xfrm>
            <a:off x="2860577" y="5542352"/>
            <a:ext cx="311606" cy="389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5" imgW="203040" imgH="253800" progId="Equation.DSMT4">
                    <p:embed/>
                  </p:oleObj>
                </mc:Choice>
                <mc:Fallback>
                  <p:oleObj name="Equation" r:id="rId5" imgW="203040" imgH="2538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A31DFF56-DF27-446E-84F3-58C96B68A3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60577" y="5542352"/>
                          <a:ext cx="311606" cy="389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A25849F8-4C84-4DD9-A30F-A6EA1A2FD0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8555821"/>
                </p:ext>
              </p:extLst>
            </p:nvPr>
          </p:nvGraphicFramePr>
          <p:xfrm>
            <a:off x="3210166" y="5542352"/>
            <a:ext cx="311606" cy="389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Equation" r:id="rId7" imgW="203040" imgH="253800" progId="Equation.DSMT4">
                    <p:embed/>
                  </p:oleObj>
                </mc:Choice>
                <mc:Fallback>
                  <p:oleObj name="Equation" r:id="rId7" imgW="203040" imgH="2538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FB2628D4-2F69-40C7-AEDC-53BCB15F695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10166" y="5542352"/>
                          <a:ext cx="311606" cy="389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8F4F5B66-6CCF-49C0-B53E-825A9B131C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0662363"/>
                </p:ext>
              </p:extLst>
            </p:nvPr>
          </p:nvGraphicFramePr>
          <p:xfrm>
            <a:off x="3619237" y="5547653"/>
            <a:ext cx="311606" cy="389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9" imgW="203040" imgH="253800" progId="Equation.DSMT4">
                    <p:embed/>
                  </p:oleObj>
                </mc:Choice>
                <mc:Fallback>
                  <p:oleObj name="Equation" r:id="rId9" imgW="203040" imgH="25380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84E31C15-87EA-4A7D-A440-5B477B145A2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19237" y="5547653"/>
                          <a:ext cx="311606" cy="389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1B6947C-4338-4E7F-8265-92B8F9EEC36E}"/>
              </a:ext>
            </a:extLst>
          </p:cNvPr>
          <p:cNvGrpSpPr/>
          <p:nvPr/>
        </p:nvGrpSpPr>
        <p:grpSpPr>
          <a:xfrm>
            <a:off x="555559" y="1817363"/>
            <a:ext cx="2533066" cy="817365"/>
            <a:chOff x="1366812" y="5085975"/>
            <a:chExt cx="2533066" cy="81736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59181E-E682-48AF-A68C-2FD2D0A1CE33}"/>
                </a:ext>
              </a:extLst>
            </p:cNvPr>
            <p:cNvSpPr/>
            <p:nvPr/>
          </p:nvSpPr>
          <p:spPr>
            <a:xfrm>
              <a:off x="1366812" y="5085975"/>
              <a:ext cx="25330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+mj-lt"/>
                  <a:ea typeface="ＭＳ Ｐゴシック" charset="-128"/>
                  <a:cs typeface="+mj-cs"/>
                </a:rPr>
                <a:t>Expand, and collect by</a:t>
              </a:r>
              <a:endParaRPr lang="zh-CN" altLang="en-US" sz="2000" dirty="0">
                <a:latin typeface="+mj-lt"/>
                <a:ea typeface="ＭＳ Ｐゴシック" charset="-128"/>
                <a:cs typeface="+mj-cs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DE94C8EE-9A62-4D84-8C2C-0D79E8D54A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3815140"/>
                </p:ext>
              </p:extLst>
            </p:nvPr>
          </p:nvGraphicFramePr>
          <p:xfrm>
            <a:off x="2440698" y="5377533"/>
            <a:ext cx="601703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1" imgW="291960" imgH="253800" progId="Equation.DSMT4">
                    <p:embed/>
                  </p:oleObj>
                </mc:Choice>
                <mc:Fallback>
                  <p:oleObj name="Equation" r:id="rId11" imgW="291960" imgH="25380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A9C687C1-0AC8-459C-87A6-9DB0E7B555F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40698" y="5377533"/>
                          <a:ext cx="601703" cy="523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D7473BC9-0FC5-440A-82D7-48626310CF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6376661"/>
                </p:ext>
              </p:extLst>
            </p:nvPr>
          </p:nvGraphicFramePr>
          <p:xfrm>
            <a:off x="3264871" y="5381052"/>
            <a:ext cx="41910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13" imgW="203040" imgH="253800" progId="Equation.DSMT4">
                    <p:embed/>
                  </p:oleObj>
                </mc:Choice>
                <mc:Fallback>
                  <p:oleObj name="Equation" r:id="rId13" imgW="203040" imgH="25380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DFDC1DAF-DC9E-4CA8-806F-580022A8A1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64871" y="5381052"/>
                          <a:ext cx="419100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9F2D97DF-693D-4767-AC5D-C711BE1627F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59616"/>
                </p:ext>
              </p:extLst>
            </p:nvPr>
          </p:nvGraphicFramePr>
          <p:xfrm>
            <a:off x="1616525" y="5374946"/>
            <a:ext cx="601703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15" imgW="291960" imgH="253800" progId="Equation.DSMT4">
                    <p:embed/>
                  </p:oleObj>
                </mc:Choice>
                <mc:Fallback>
                  <p:oleObj name="Equation" r:id="rId15" imgW="291960" imgH="2538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2232B360-099D-46FE-921E-13FA0C38FE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16525" y="5374946"/>
                          <a:ext cx="601703" cy="523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60A37BF-B0D6-49E4-8E45-E6A0F3866DE3}"/>
              </a:ext>
            </a:extLst>
          </p:cNvPr>
          <p:cNvGrpSpPr/>
          <p:nvPr/>
        </p:nvGrpSpPr>
        <p:grpSpPr>
          <a:xfrm>
            <a:off x="634391" y="4640528"/>
            <a:ext cx="2816201" cy="525807"/>
            <a:chOff x="536664" y="3615320"/>
            <a:chExt cx="2816201" cy="525807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F6054B40-B939-4013-8D7B-4202058123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6358633"/>
                </p:ext>
              </p:extLst>
            </p:nvPr>
          </p:nvGraphicFramePr>
          <p:xfrm>
            <a:off x="2751162" y="3617907"/>
            <a:ext cx="601703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Equation" r:id="rId17" imgW="291960" imgH="253800" progId="Equation.DSMT4">
                    <p:embed/>
                  </p:oleObj>
                </mc:Choice>
                <mc:Fallback>
                  <p:oleObj name="Equation" r:id="rId17" imgW="291960" imgH="25380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350FC8E6-56ED-4B64-81CF-682CC7A77A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51162" y="3617907"/>
                          <a:ext cx="601703" cy="523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46C6B231-C2D9-4CFF-A3C8-840D5C83F4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6239026"/>
                </p:ext>
              </p:extLst>
            </p:nvPr>
          </p:nvGraphicFramePr>
          <p:xfrm>
            <a:off x="2070805" y="3615320"/>
            <a:ext cx="601703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18" imgW="291960" imgH="253800" progId="Equation.DSMT4">
                    <p:embed/>
                  </p:oleObj>
                </mc:Choice>
                <mc:Fallback>
                  <p:oleObj name="Equation" r:id="rId18" imgW="291960" imgH="25380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641917F7-0925-4ACE-A4A0-DB176442A7F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70805" y="3615320"/>
                          <a:ext cx="601703" cy="523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DE8755-754E-4FD2-8D54-21978F1F0445}"/>
                </a:ext>
              </a:extLst>
            </p:cNvPr>
            <p:cNvSpPr/>
            <p:nvPr/>
          </p:nvSpPr>
          <p:spPr>
            <a:xfrm>
              <a:off x="536664" y="3676875"/>
              <a:ext cx="15504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+mj-lt"/>
                  <a:ea typeface="ＭＳ Ｐゴシック" charset="-128"/>
                  <a:cs typeface="+mj-cs"/>
                </a:rPr>
                <a:t>M</a:t>
              </a:r>
              <a:r>
                <a:rPr lang="zh-CN" altLang="en-US" sz="2000" dirty="0">
                  <a:latin typeface="+mj-lt"/>
                  <a:ea typeface="ＭＳ Ｐゴシック" charset="-128"/>
                  <a:cs typeface="+mj-cs"/>
                </a:rPr>
                <a:t>、</a:t>
              </a:r>
              <a:r>
                <a:rPr lang="en-US" altLang="zh-CN" sz="2000" dirty="0">
                  <a:latin typeface="+mj-lt"/>
                  <a:ea typeface="ＭＳ Ｐゴシック" charset="-128"/>
                  <a:cs typeface="+mj-cs"/>
                </a:rPr>
                <a:t>N means </a:t>
              </a:r>
              <a:endParaRPr lang="zh-CN" altLang="en-US" sz="2000" dirty="0">
                <a:latin typeface="+mj-lt"/>
                <a:ea typeface="ＭＳ Ｐゴシック" charset="-128"/>
                <a:cs typeface="+mj-cs"/>
              </a:endParaRPr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9F74597-40FD-4B7F-99D2-1F2DB9665A4A}"/>
              </a:ext>
            </a:extLst>
          </p:cNvPr>
          <p:cNvSpPr/>
          <p:nvPr/>
        </p:nvSpPr>
        <p:spPr bwMode="auto">
          <a:xfrm>
            <a:off x="2663168" y="2927218"/>
            <a:ext cx="787424" cy="296042"/>
          </a:xfrm>
          <a:prstGeom prst="rightArrow">
            <a:avLst/>
          </a:prstGeom>
          <a:solidFill>
            <a:srgbClr val="9C61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coe</a:t>
            </a:r>
            <a:r>
              <a:rPr lang="en-US" sz="2800" dirty="0"/>
              <a:t> generation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74E594-A7F1-4C7B-AF34-7D1D9EFDB0B4}"/>
              </a:ext>
            </a:extLst>
          </p:cNvPr>
          <p:cNvSpPr/>
          <p:nvPr/>
        </p:nvSpPr>
        <p:spPr>
          <a:xfrm>
            <a:off x="1059969" y="2579588"/>
            <a:ext cx="3947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+mj-lt"/>
                <a:ea typeface="ＭＳ Ｐゴシック" charset="-128"/>
                <a:cs typeface="+mj-cs"/>
              </a:rPr>
              <a:t>We can get </a:t>
            </a:r>
            <a:r>
              <a:rPr lang="en-US" altLang="zh-CN" sz="2800" dirty="0" err="1">
                <a:latin typeface="+mj-lt"/>
                <a:ea typeface="ＭＳ Ｐゴシック" charset="-128"/>
                <a:cs typeface="+mj-cs"/>
              </a:rPr>
              <a:t>coe</a:t>
            </a:r>
            <a:r>
              <a:rPr lang="en-US" altLang="zh-CN" sz="2800" dirty="0">
                <a:latin typeface="+mj-lt"/>
                <a:ea typeface="ＭＳ Ｐゴシック" charset="-128"/>
                <a:cs typeface="+mj-cs"/>
              </a:rPr>
              <a:t> like below</a:t>
            </a:r>
            <a:endParaRPr lang="zh-CN" altLang="en-US" sz="2800" dirty="0"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AC03A5-378C-4B3A-A2A3-CB2E1476EE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47" b="3054"/>
          <a:stretch/>
        </p:blipFill>
        <p:spPr>
          <a:xfrm>
            <a:off x="0" y="3465092"/>
            <a:ext cx="9453812" cy="1804493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6DA5C0-A483-488C-BAE6-506930E4A15E}"/>
              </a:ext>
            </a:extLst>
          </p:cNvPr>
          <p:cNvGrpSpPr/>
          <p:nvPr/>
        </p:nvGrpSpPr>
        <p:grpSpPr>
          <a:xfrm>
            <a:off x="1212369" y="5531749"/>
            <a:ext cx="5046692" cy="577456"/>
            <a:chOff x="1212369" y="5531749"/>
            <a:chExt cx="5046692" cy="57745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222148-21B7-490F-879B-1A0B9DC38144}"/>
                </a:ext>
              </a:extLst>
            </p:cNvPr>
            <p:cNvSpPr/>
            <p:nvPr/>
          </p:nvSpPr>
          <p:spPr>
            <a:xfrm>
              <a:off x="1212369" y="5531749"/>
              <a:ext cx="3281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+mj-lt"/>
                  <a:ea typeface="ＭＳ Ｐゴシック" charset="-128"/>
                  <a:cs typeface="+mj-cs"/>
                </a:rPr>
                <a:t>Where p</a:t>
              </a:r>
              <a:r>
                <a:rPr lang="zh-CN" altLang="en-US" sz="2800" dirty="0">
                  <a:latin typeface="+mj-lt"/>
                  <a:ea typeface="ＭＳ Ｐゴシック" charset="-128"/>
                  <a:cs typeface="+mj-cs"/>
                </a:rPr>
                <a:t>、</a:t>
              </a:r>
              <a:r>
                <a:rPr lang="en-US" altLang="zh-CN" sz="2800" dirty="0">
                  <a:latin typeface="+mj-lt"/>
                  <a:ea typeface="ＭＳ Ｐゴシック" charset="-128"/>
                  <a:cs typeface="+mj-cs"/>
                </a:rPr>
                <a:t>q</a:t>
              </a:r>
              <a:r>
                <a:rPr lang="zh-CN" altLang="en-US" sz="2800" dirty="0">
                  <a:latin typeface="+mj-lt"/>
                  <a:ea typeface="ＭＳ Ｐゴシック" charset="-128"/>
                  <a:cs typeface="+mj-cs"/>
                </a:rPr>
                <a:t>、</a:t>
              </a:r>
              <a:r>
                <a:rPr lang="en-US" altLang="zh-CN" sz="2800" dirty="0">
                  <a:latin typeface="+mj-lt"/>
                  <a:ea typeface="ＭＳ Ｐゴシック" charset="-128"/>
                  <a:cs typeface="+mj-cs"/>
                </a:rPr>
                <a:t>r means </a:t>
              </a:r>
              <a:endParaRPr lang="zh-CN" altLang="en-US" sz="2800" dirty="0">
                <a:latin typeface="+mj-lt"/>
                <a:ea typeface="ＭＳ Ｐゴシック" charset="-128"/>
                <a:cs typeface="+mj-cs"/>
              </a:endParaRP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A31DFF56-DF27-446E-84F3-58C96B68A3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954284"/>
                </p:ext>
              </p:extLst>
            </p:nvPr>
          </p:nvGraphicFramePr>
          <p:xfrm>
            <a:off x="4494037" y="5531749"/>
            <a:ext cx="457724" cy="572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5" imgW="203040" imgH="253800" progId="Equation.DSMT4">
                    <p:embed/>
                  </p:oleObj>
                </mc:Choice>
                <mc:Fallback>
                  <p:oleObj name="Equation" r:id="rId5" imgW="20304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76A7D85C-774B-4E97-94FF-1CAC7C8A0A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494037" y="5531749"/>
                          <a:ext cx="457724" cy="5721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FB2628D4-2F69-40C7-AEDC-53BCB15F69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6428328"/>
                </p:ext>
              </p:extLst>
            </p:nvPr>
          </p:nvGraphicFramePr>
          <p:xfrm>
            <a:off x="5148426" y="5531749"/>
            <a:ext cx="457724" cy="572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7" imgW="203040" imgH="253800" progId="Equation.DSMT4">
                    <p:embed/>
                  </p:oleObj>
                </mc:Choice>
                <mc:Fallback>
                  <p:oleObj name="Equation" r:id="rId7" imgW="203040" imgH="2538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A31DFF56-DF27-446E-84F3-58C96B68A3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48426" y="5531749"/>
                          <a:ext cx="457724" cy="5721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84E31C15-87EA-4A7D-A440-5B477B145A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87611"/>
                </p:ext>
              </p:extLst>
            </p:nvPr>
          </p:nvGraphicFramePr>
          <p:xfrm>
            <a:off x="5801337" y="5537050"/>
            <a:ext cx="457724" cy="572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9" imgW="203040" imgH="253800" progId="Equation.DSMT4">
                    <p:embed/>
                  </p:oleObj>
                </mc:Choice>
                <mc:Fallback>
                  <p:oleObj name="Equation" r:id="rId9" imgW="203040" imgH="2538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FB2628D4-2F69-40C7-AEDC-53BCB15F695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801337" y="5537050"/>
                          <a:ext cx="457724" cy="5721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700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generate the </a:t>
            </a:r>
            <a:r>
              <a:rPr lang="en-US" sz="2800" dirty="0" err="1"/>
              <a:t>coe</a:t>
            </a:r>
            <a:r>
              <a:rPr lang="en-US" sz="2800" dirty="0"/>
              <a:t> in circuit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AD4026D-C869-4887-9F51-3F5C73522309}"/>
              </a:ext>
            </a:extLst>
          </p:cNvPr>
          <p:cNvGrpSpPr/>
          <p:nvPr/>
        </p:nvGrpSpPr>
        <p:grpSpPr>
          <a:xfrm>
            <a:off x="1257930" y="3054105"/>
            <a:ext cx="6176029" cy="1614280"/>
            <a:chOff x="1257931" y="2195298"/>
            <a:chExt cx="6176029" cy="161428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A6EC087-87A4-4066-B2A5-1E5113634066}"/>
                </a:ext>
              </a:extLst>
            </p:cNvPr>
            <p:cNvGrpSpPr/>
            <p:nvPr/>
          </p:nvGrpSpPr>
          <p:grpSpPr>
            <a:xfrm>
              <a:off x="1257931" y="2195298"/>
              <a:ext cx="4690382" cy="716202"/>
              <a:chOff x="1059968" y="4325755"/>
              <a:chExt cx="4690382" cy="71620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B7F764B-0BCB-4876-B852-4DEA8BBADD87}"/>
                  </a:ext>
                </a:extLst>
              </p:cNvPr>
              <p:cNvSpPr/>
              <p:nvPr/>
            </p:nvSpPr>
            <p:spPr>
              <a:xfrm>
                <a:off x="1059968" y="4500136"/>
                <a:ext cx="46903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+mj-lt"/>
                    <a:ea typeface="ＭＳ Ｐゴシック" charset="-128"/>
                    <a:cs typeface="+mj-cs"/>
                  </a:rPr>
                  <a:t>How to generate e.g.                    ?</a:t>
                </a:r>
                <a:endParaRPr lang="zh-CN" altLang="en-US" sz="2400" dirty="0">
                  <a:latin typeface="+mj-lt"/>
                  <a:ea typeface="ＭＳ Ｐゴシック" charset="-128"/>
                  <a:cs typeface="+mj-cs"/>
                </a:endParaRPr>
              </a:p>
            </p:txBody>
          </p:sp>
          <p:graphicFrame>
            <p:nvGraphicFramePr>
              <p:cNvPr id="3" name="对象 2">
                <a:extLst>
                  <a:ext uri="{FF2B5EF4-FFF2-40B4-BE49-F238E27FC236}">
                    <a16:creationId xmlns:a16="http://schemas.microsoft.com/office/drawing/2014/main" id="{E8B7CAD0-209F-4756-99A5-BAB3023153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2024198"/>
                  </p:ext>
                </p:extLst>
              </p:nvPr>
            </p:nvGraphicFramePr>
            <p:xfrm>
              <a:off x="4124087" y="4325755"/>
              <a:ext cx="1002683" cy="716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Equation" r:id="rId4" imgW="711000" imgH="507960" progId="Equation.DSMT4">
                      <p:embed/>
                    </p:oleObj>
                  </mc:Choice>
                  <mc:Fallback>
                    <p:oleObj name="Equation" r:id="rId4" imgW="711000" imgH="50796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124087" y="4325755"/>
                            <a:ext cx="1002683" cy="71620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7B4C58E-9D9D-4217-9329-C46FF2ED9728}"/>
                </a:ext>
              </a:extLst>
            </p:cNvPr>
            <p:cNvSpPr/>
            <p:nvPr/>
          </p:nvSpPr>
          <p:spPr>
            <a:xfrm>
              <a:off x="1606724" y="3228945"/>
              <a:ext cx="58272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+mj-lt"/>
                  <a:ea typeface="ＭＳ Ｐゴシック" charset="-128"/>
                  <a:cs typeface="+mj-cs"/>
                </a:rPr>
                <a:t>ans. </a:t>
              </a:r>
              <a:r>
                <a:rPr lang="en-US" altLang="zh-CN" sz="2000" dirty="0">
                  <a:latin typeface="+mj-lt"/>
                  <a:ea typeface="ＭＳ Ｐゴシック" charset="-128"/>
                  <a:cs typeface="+mj-cs"/>
                </a:rPr>
                <a:t>Generate         and        respectively and then sub.  </a:t>
              </a:r>
              <a:endParaRPr lang="zh-CN" altLang="en-US" sz="2000" dirty="0">
                <a:latin typeface="+mj-lt"/>
                <a:ea typeface="ＭＳ Ｐゴシック" charset="-128"/>
                <a:cs typeface="+mj-cs"/>
              </a:endParaRP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83B4AF57-1A8D-4FE5-A45E-6CFD8B49A2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7567801"/>
                </p:ext>
              </p:extLst>
            </p:nvPr>
          </p:nvGraphicFramePr>
          <p:xfrm>
            <a:off x="3224523" y="3048422"/>
            <a:ext cx="380578" cy="76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6" imgW="241200" imgH="482400" progId="Equation.DSMT4">
                    <p:embed/>
                  </p:oleObj>
                </mc:Choice>
                <mc:Fallback>
                  <p:oleObj name="Equation" r:id="rId6" imgW="24120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24523" y="3048422"/>
                          <a:ext cx="380578" cy="7611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4A89D95E-47EF-4AB0-B5B6-4067B69586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600586"/>
                </p:ext>
              </p:extLst>
            </p:nvPr>
          </p:nvGraphicFramePr>
          <p:xfrm>
            <a:off x="4157921" y="3017315"/>
            <a:ext cx="328258" cy="759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8" imgW="203040" imgH="469800" progId="Equation.DSMT4">
                    <p:embed/>
                  </p:oleObj>
                </mc:Choice>
                <mc:Fallback>
                  <p:oleObj name="Equation" r:id="rId8" imgW="20304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57921" y="3017315"/>
                          <a:ext cx="328258" cy="7590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8D3EB482-6D6B-4DF7-A2B7-D0FADAE3FF5F}"/>
              </a:ext>
            </a:extLst>
          </p:cNvPr>
          <p:cNvSpPr/>
          <p:nvPr/>
        </p:nvSpPr>
        <p:spPr>
          <a:xfrm>
            <a:off x="1257930" y="2009836"/>
            <a:ext cx="61760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lt"/>
                <a:ea typeface="ＭＳ Ｐゴシック" charset="-128"/>
                <a:cs typeface="+mj-cs"/>
              </a:rPr>
              <a:t>For every </a:t>
            </a:r>
            <a:r>
              <a:rPr lang="en-US" altLang="zh-CN" sz="2400" dirty="0" err="1">
                <a:latin typeface="+mj-lt"/>
                <a:ea typeface="ＭＳ Ｐゴシック" charset="-128"/>
                <a:cs typeface="+mj-cs"/>
              </a:rPr>
              <a:t>coe</a:t>
            </a:r>
            <a:r>
              <a:rPr lang="en-US" altLang="zh-CN" sz="2400" dirty="0">
                <a:latin typeface="+mj-lt"/>
                <a:ea typeface="ＭＳ Ｐゴシック" charset="-128"/>
                <a:cs typeface="+mj-cs"/>
              </a:rPr>
              <a:t>, we should design respectively.</a:t>
            </a:r>
            <a:endParaRPr lang="zh-CN" altLang="en-US" sz="2400" dirty="0">
              <a:latin typeface="+mj-lt"/>
              <a:ea typeface="ＭＳ Ｐゴシック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508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EEE01DBF-20EE-4B8D-917B-A047F843BC72}"/>
              </a:ext>
            </a:extLst>
          </p:cNvPr>
          <p:cNvSpPr/>
          <p:nvPr/>
        </p:nvSpPr>
        <p:spPr>
          <a:xfrm>
            <a:off x="1658382" y="2609126"/>
            <a:ext cx="583255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+mj-lt"/>
                <a:ea typeface="ＭＳ Ｐゴシック" charset="-128"/>
                <a:cs typeface="+mj-cs"/>
              </a:rPr>
              <a:t>ans.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+mj-lt"/>
                <a:ea typeface="ＭＳ Ｐゴシック" charset="-128"/>
                <a:cs typeface="+mj-cs"/>
              </a:rPr>
              <a:t>	generate        in the first and second 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i="1" dirty="0">
              <a:latin typeface="+mj-lt"/>
              <a:ea typeface="ＭＳ Ｐゴシック" charset="-128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i="1" dirty="0">
              <a:latin typeface="+mj-lt"/>
              <a:ea typeface="ＭＳ Ｐゴシック" charset="-128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+mj-lt"/>
                <a:ea typeface="ＭＳ Ｐゴシック" charset="-128"/>
                <a:cs typeface="+mj-cs"/>
              </a:rPr>
              <a:t>Generate         and</a:t>
            </a:r>
            <a:r>
              <a:rPr lang="zh-CN" altLang="en-US" sz="2000" i="1" dirty="0">
                <a:latin typeface="+mj-lt"/>
                <a:ea typeface="ＭＳ Ｐゴシック" charset="-128"/>
                <a:cs typeface="+mj-cs"/>
              </a:rPr>
              <a:t> </a:t>
            </a:r>
            <a:r>
              <a:rPr lang="en-US" altLang="zh-CN" sz="2000" i="1" dirty="0">
                <a:latin typeface="+mj-lt"/>
                <a:ea typeface="ＭＳ Ｐゴシック" charset="-128"/>
                <a:cs typeface="+mj-cs"/>
              </a:rPr>
              <a:t>      in the third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i="1" dirty="0">
              <a:latin typeface="+mj-lt"/>
              <a:ea typeface="ＭＳ Ｐゴシック" charset="-128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i="1" dirty="0">
              <a:latin typeface="+mj-lt"/>
              <a:ea typeface="ＭＳ Ｐゴシック" charset="-128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+mj-lt"/>
                <a:ea typeface="ＭＳ Ｐゴシック" charset="-128"/>
                <a:cs typeface="+mj-cs"/>
              </a:rPr>
              <a:t>Generate                          in the fourth cycle.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i="1" dirty="0">
              <a:latin typeface="+mj-lt"/>
              <a:ea typeface="ＭＳ Ｐゴシック" charset="-128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+mj-lt"/>
                <a:ea typeface="ＭＳ Ｐゴシック" charset="-128"/>
                <a:cs typeface="+mj-cs"/>
              </a:rPr>
              <a:t>Wait for other </a:t>
            </a:r>
            <a:r>
              <a:rPr lang="en-US" altLang="zh-CN" sz="2000" i="1" dirty="0" err="1">
                <a:latin typeface="+mj-lt"/>
                <a:ea typeface="ＭＳ Ｐゴシック" charset="-128"/>
                <a:cs typeface="+mj-cs"/>
              </a:rPr>
              <a:t>coe</a:t>
            </a:r>
            <a:r>
              <a:rPr lang="en-US" altLang="zh-CN" sz="2000" i="1" dirty="0">
                <a:latin typeface="+mj-lt"/>
                <a:ea typeface="ＭＳ Ｐゴシック" charset="-128"/>
                <a:cs typeface="+mj-cs"/>
              </a:rPr>
              <a:t> to finish generation and add/sub </a:t>
            </a:r>
          </a:p>
          <a:p>
            <a:r>
              <a:rPr lang="en-US" altLang="zh-CN" sz="2000" i="1" dirty="0">
                <a:latin typeface="+mj-lt"/>
                <a:ea typeface="ＭＳ Ｐゴシック" charset="-128"/>
                <a:cs typeface="+mj-cs"/>
              </a:rPr>
              <a:t>in the fifth(last) cycle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+mj-lt"/>
              <a:ea typeface="ＭＳ Ｐゴシック" charset="-128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generate the </a:t>
            </a:r>
            <a:r>
              <a:rPr lang="en-US" sz="2800" dirty="0" err="1"/>
              <a:t>coe</a:t>
            </a:r>
            <a:r>
              <a:rPr lang="en-US" sz="2800" dirty="0"/>
              <a:t> in circuit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C167844-1AB0-4B85-BA58-F0234B7622B1}"/>
              </a:ext>
            </a:extLst>
          </p:cNvPr>
          <p:cNvGrpSpPr/>
          <p:nvPr/>
        </p:nvGrpSpPr>
        <p:grpSpPr>
          <a:xfrm>
            <a:off x="1354834" y="1869560"/>
            <a:ext cx="4333238" cy="3464440"/>
            <a:chOff x="1515093" y="4059819"/>
            <a:chExt cx="4333238" cy="3464440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99841B77-E8E3-4D60-9804-3902D23DA9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9769324"/>
                </p:ext>
              </p:extLst>
            </p:nvPr>
          </p:nvGraphicFramePr>
          <p:xfrm>
            <a:off x="4237043" y="4059819"/>
            <a:ext cx="380578" cy="761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4" imgW="241200" imgH="482400" progId="Equation.DSMT4">
                    <p:embed/>
                  </p:oleObj>
                </mc:Choice>
                <mc:Fallback>
                  <p:oleObj name="Equation" r:id="rId4" imgW="241200" imgH="4824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99841B77-E8E3-4D60-9804-3902D23DA9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237043" y="4059819"/>
                          <a:ext cx="380578" cy="7611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BBE9B546-30D2-4699-B177-8B6168801F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8963" y="4061877"/>
            <a:ext cx="328258" cy="759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6" imgW="203040" imgH="469800" progId="Equation.DSMT4">
                    <p:embed/>
                  </p:oleObj>
                </mc:Choice>
                <mc:Fallback>
                  <p:oleObj name="Equation" r:id="rId6" imgW="203040" imgH="4698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BBE9B546-30D2-4699-B177-8B6168801F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18963" y="4061877"/>
                          <a:ext cx="328258" cy="7590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53B5B7A-F34E-4230-B9BF-2335077E80E7}"/>
                </a:ext>
              </a:extLst>
            </p:cNvPr>
            <p:cNvSpPr/>
            <p:nvPr/>
          </p:nvSpPr>
          <p:spPr>
            <a:xfrm>
              <a:off x="1515093" y="4240342"/>
              <a:ext cx="43332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sz="2000" dirty="0">
                  <a:latin typeface="+mj-lt"/>
                  <a:ea typeface="ＭＳ Ｐゴシック" charset="-128"/>
                  <a:cs typeface="+mj-cs"/>
                </a:rPr>
                <a:t>Then how to generate         and       ? </a:t>
              </a:r>
              <a:endParaRPr lang="zh-CN" altLang="en-US" sz="2000" dirty="0">
                <a:latin typeface="+mj-lt"/>
                <a:ea typeface="ＭＳ Ｐゴシック" charset="-128"/>
                <a:cs typeface="+mj-cs"/>
              </a:endParaRP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9C7B07E3-6386-4B30-8FD7-06A7141F08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4038671"/>
                </p:ext>
              </p:extLst>
            </p:nvPr>
          </p:nvGraphicFramePr>
          <p:xfrm>
            <a:off x="3266044" y="6763847"/>
            <a:ext cx="1538288" cy="76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8" imgW="977760" imgH="482400" progId="Equation.DSMT4">
                    <p:embed/>
                  </p:oleObj>
                </mc:Choice>
                <mc:Fallback>
                  <p:oleObj name="Equation" r:id="rId8" imgW="977760" imgH="4824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99841B77-E8E3-4D60-9804-3902D23DA9E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66044" y="6763847"/>
                          <a:ext cx="1538288" cy="760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7FB39F50-4997-446A-A979-4DFD020BB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81174"/>
              </p:ext>
            </p:extLst>
          </p:nvPr>
        </p:nvGraphicFramePr>
        <p:xfrm>
          <a:off x="3176588" y="2792904"/>
          <a:ext cx="3286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0" imgW="203040" imgH="457200" progId="Equation.DSMT4">
                  <p:embed/>
                </p:oleObj>
              </mc:Choice>
              <mc:Fallback>
                <p:oleObj name="Equation" r:id="rId10" imgW="203040" imgH="457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7FB39F50-4997-446A-A979-4DFD020BB7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76588" y="2792904"/>
                        <a:ext cx="328612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61449A54-1A0E-4CBA-BA3A-7975158DE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78032"/>
              </p:ext>
            </p:extLst>
          </p:nvPr>
        </p:nvGraphicFramePr>
        <p:xfrm>
          <a:off x="3162645" y="3672566"/>
          <a:ext cx="328258" cy="75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2" imgW="203040" imgH="469800" progId="Equation.DSMT4">
                  <p:embed/>
                </p:oleObj>
              </mc:Choice>
              <mc:Fallback>
                <p:oleObj name="Equation" r:id="rId12" imgW="203040" imgH="469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61449A54-1A0E-4CBA-BA3A-7975158DE9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2645" y="3672566"/>
                        <a:ext cx="328258" cy="759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A14397F-BDD8-4DF7-B0D2-7AB2FE1FA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8576"/>
              </p:ext>
            </p:extLst>
          </p:nvPr>
        </p:nvGraphicFramePr>
        <p:xfrm>
          <a:off x="4102944" y="3660738"/>
          <a:ext cx="328258" cy="759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3" imgW="203040" imgH="469800" progId="Equation.DSMT4">
                  <p:embed/>
                </p:oleObj>
              </mc:Choice>
              <mc:Fallback>
                <p:oleObj name="Equation" r:id="rId13" imgW="203040" imgH="4698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DA14397F-BDD8-4DF7-B0D2-7AB2FE1FA3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2944" y="3660738"/>
                        <a:ext cx="328258" cy="759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87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generate the </a:t>
            </a:r>
            <a:r>
              <a:rPr lang="en-US" sz="2800" dirty="0" err="1"/>
              <a:t>coe</a:t>
            </a:r>
            <a:r>
              <a:rPr lang="en-US" sz="2800" dirty="0"/>
              <a:t> in circuit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C34133-81B2-4CBE-B98D-5DDA4DD2F1C9}"/>
              </a:ext>
            </a:extLst>
          </p:cNvPr>
          <p:cNvSpPr/>
          <p:nvPr/>
        </p:nvSpPr>
        <p:spPr>
          <a:xfrm>
            <a:off x="1157477" y="1696140"/>
            <a:ext cx="68290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j-lt"/>
                <a:ea typeface="ＭＳ Ｐゴシック" charset="-128"/>
                <a:cs typeface="+mj-cs"/>
              </a:rPr>
              <a:t>Similar as the analysis above, we separate the generation process to groups, according to the cycles it need to finish generation.</a:t>
            </a:r>
          </a:p>
          <a:p>
            <a:r>
              <a:rPr lang="en-US" altLang="zh-CN" sz="2000" dirty="0">
                <a:latin typeface="+mj-lt"/>
                <a:ea typeface="ＭＳ Ｐゴシック" charset="-128"/>
                <a:cs typeface="+mj-cs"/>
              </a:rPr>
              <a:t>Every </a:t>
            </a:r>
            <a:r>
              <a:rPr lang="en-US" altLang="zh-CN" sz="2000" dirty="0" err="1">
                <a:latin typeface="+mj-lt"/>
                <a:ea typeface="ＭＳ Ｐゴシック" charset="-128"/>
                <a:cs typeface="+mj-cs"/>
              </a:rPr>
              <a:t>coe</a:t>
            </a:r>
            <a:r>
              <a:rPr lang="en-US" altLang="zh-CN" sz="2000" dirty="0">
                <a:latin typeface="+mj-lt"/>
                <a:ea typeface="ＭＳ Ｐゴシック" charset="-128"/>
                <a:cs typeface="+mj-cs"/>
              </a:rPr>
              <a:t> needs to be considered.</a:t>
            </a:r>
            <a:endParaRPr lang="zh-CN" altLang="en-US" sz="2000" dirty="0">
              <a:latin typeface="+mj-lt"/>
              <a:ea typeface="ＭＳ Ｐゴシック" charset="-128"/>
              <a:cs typeface="+mj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9EDFA19-F220-450E-8D5A-B8F31B3EE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" t="2673" r="820" b="31372"/>
          <a:stretch/>
        </p:blipFill>
        <p:spPr>
          <a:xfrm>
            <a:off x="653475" y="2790257"/>
            <a:ext cx="8173616" cy="37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1080"/>
      </p:ext>
    </p:extLst>
  </p:cSld>
  <p:clrMapOvr>
    <a:masterClrMapping/>
  </p:clrMapOvr>
</p:sld>
</file>

<file path=ppt/theme/theme1.xml><?xml version="1.0" encoding="utf-8"?>
<a:theme xmlns:a="http://schemas.openxmlformats.org/drawingml/2006/main" name="LU_PPT-mall_2012_ENG_121127">
  <a:themeElements>
    <a:clrScheme name="Anpassad 4">
      <a:dk1>
        <a:srgbClr val="9C6114"/>
      </a:dk1>
      <a:lt1>
        <a:srgbClr val="FFFFFF"/>
      </a:lt1>
      <a:dk2>
        <a:srgbClr val="000000"/>
      </a:dk2>
      <a:lt2>
        <a:srgbClr val="00008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000080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NIWeekTemplate2014</Template>
  <TotalTime>70667</TotalTime>
  <Words>175</Words>
  <Application>Microsoft Office PowerPoint</Application>
  <PresentationFormat>全屏显示(4:3)</PresentationFormat>
  <Paragraphs>54</Paragraphs>
  <Slides>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DejaVu Sans</vt:lpstr>
      <vt:lpstr>Frutiger 45 Light</vt:lpstr>
      <vt:lpstr>Lucida Grande</vt:lpstr>
      <vt:lpstr>ＭＳ Ｐゴシック</vt:lpstr>
      <vt:lpstr>Arial</vt:lpstr>
      <vt:lpstr>Calibri</vt:lpstr>
      <vt:lpstr>Times New Roman</vt:lpstr>
      <vt:lpstr>Wingdings</vt:lpstr>
      <vt:lpstr>LU_PPT-mall_2012_ENG_121127</vt:lpstr>
      <vt:lpstr>MathType 6.0 Equation</vt:lpstr>
      <vt:lpstr>Deconvolution Implementation output and coe generation #8   2019.2.9</vt:lpstr>
      <vt:lpstr>Outline</vt:lpstr>
      <vt:lpstr>Definitions </vt:lpstr>
      <vt:lpstr>Output generation</vt:lpstr>
      <vt:lpstr>PowerPoint 演示文稿</vt:lpstr>
      <vt:lpstr>coe generation</vt:lpstr>
      <vt:lpstr>How to generate the coe in circuit</vt:lpstr>
      <vt:lpstr>How to generate the coe in circuit</vt:lpstr>
      <vt:lpstr>How to generate the coe in circuit</vt:lpstr>
    </vt:vector>
  </TitlesOfParts>
  <Company>National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王一澎</dc:creator>
  <cp:lastModifiedBy>王 一澎</cp:lastModifiedBy>
  <cp:revision>2799</cp:revision>
  <cp:lastPrinted>2018-08-10T07:04:27Z</cp:lastPrinted>
  <dcterms:created xsi:type="dcterms:W3CDTF">2014-03-28T16:36:19Z</dcterms:created>
  <dcterms:modified xsi:type="dcterms:W3CDTF">2019-02-09T14:32:43Z</dcterms:modified>
</cp:coreProperties>
</file>