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8"/>
  </p:notesMasterIdLst>
  <p:sldIdLst>
    <p:sldId id="500" r:id="rId2"/>
    <p:sldId id="877" r:id="rId3"/>
    <p:sldId id="987" r:id="rId4"/>
    <p:sldId id="988" r:id="rId5"/>
    <p:sldId id="996" r:id="rId6"/>
    <p:sldId id="995" r:id="rId7"/>
    <p:sldId id="994" r:id="rId8"/>
    <p:sldId id="993" r:id="rId9"/>
    <p:sldId id="972" r:id="rId10"/>
    <p:sldId id="925" r:id="rId11"/>
    <p:sldId id="926" r:id="rId12"/>
    <p:sldId id="975" r:id="rId13"/>
    <p:sldId id="978" r:id="rId14"/>
    <p:sldId id="983" r:id="rId15"/>
    <p:sldId id="1003" r:id="rId16"/>
    <p:sldId id="1002" r:id="rId17"/>
    <p:sldId id="1005" r:id="rId18"/>
    <p:sldId id="1004" r:id="rId19"/>
    <p:sldId id="985" r:id="rId20"/>
    <p:sldId id="986" r:id="rId21"/>
    <p:sldId id="984" r:id="rId22"/>
    <p:sldId id="998" r:id="rId23"/>
    <p:sldId id="999" r:id="rId24"/>
    <p:sldId id="1000" r:id="rId25"/>
    <p:sldId id="1001" r:id="rId26"/>
    <p:sldId id="1007" r:id="rId27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Liu" initials="L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960E"/>
    <a:srgbClr val="36CB1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066" autoAdjust="0"/>
  </p:normalViewPr>
  <p:slideViewPr>
    <p:cSldViewPr snapToGrid="0" snapToObjects="1">
      <p:cViewPr varScale="1">
        <p:scale>
          <a:sx n="158" d="100"/>
          <a:sy n="158" d="100"/>
        </p:scale>
        <p:origin x="1854" y="54"/>
      </p:cViewPr>
      <p:guideLst>
        <p:guide orient="horz" pos="2160"/>
        <p:guide pos="2880"/>
        <p:guide orient="horz"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1B4D-8B2E-4E21-B764-79B152857B2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D00C-0BA3-4169-8942-7295A990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3117" y="1662592"/>
            <a:ext cx="4441370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431570" y="1662592"/>
            <a:ext cx="2964140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0461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93449" y="1785723"/>
            <a:ext cx="7582935" cy="359850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53474" y="284497"/>
            <a:ext cx="7709927" cy="114273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87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sv-SE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753" y="1284397"/>
            <a:ext cx="3159929" cy="41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" y="0"/>
            <a:ext cx="9144000" cy="971550"/>
          </a:xfrm>
          <a:prstGeom prst="rect">
            <a:avLst/>
          </a:prstGeom>
          <a:solidFill>
            <a:srgbClr val="9C6114"/>
          </a:solidFill>
          <a:ln w="9525">
            <a:noFill/>
            <a:round/>
            <a:headEnd/>
            <a:tailEnd/>
          </a:ln>
          <a:effectLst/>
        </p:spPr>
        <p:txBody>
          <a:bodyPr wrap="none" lIns="91421" tIns="45710" rIns="91421" bIns="45710" anchor="ctr"/>
          <a:lstStyle/>
          <a:p>
            <a:pPr defTabSz="91430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28602"/>
            <a:ext cx="80994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5351" rIns="90340" bIns="45351" numCol="1" anchor="b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9F2E7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52413" y="107951"/>
            <a:ext cx="2709862" cy="309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790" rIns="89982" bIns="46790">
            <a:spAutoFit/>
          </a:bodyPr>
          <a:lstStyle/>
          <a:p>
            <a:pPr defTabSz="914307" fontAlgn="base">
              <a:spcBef>
                <a:spcPts val="875"/>
              </a:spcBef>
              <a:spcAft>
                <a:spcPct val="0"/>
              </a:spcAft>
              <a:buClr>
                <a:srgbClr val="D0AF80"/>
              </a:buClr>
              <a:buFont typeface="Frutiger 45 Light" pitchFamily="32" charset="0"/>
              <a:buNone/>
              <a:tabLst>
                <a:tab pos="0" algn="l"/>
                <a:tab pos="914213" algn="l"/>
                <a:tab pos="1828426" algn="l"/>
                <a:tab pos="2742641" algn="l"/>
                <a:tab pos="3656854" algn="l"/>
                <a:tab pos="4571068" algn="l"/>
                <a:tab pos="5485280" algn="l"/>
                <a:tab pos="6399495" algn="l"/>
                <a:tab pos="7313707" algn="l"/>
                <a:tab pos="8227921" algn="l"/>
                <a:tab pos="9142135" algn="l"/>
                <a:tab pos="10056349" algn="l"/>
              </a:tabLst>
              <a:defRPr/>
            </a:pP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L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D 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2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V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E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R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S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T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295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26035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1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1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0597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40531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284163"/>
            <a:ext cx="77247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54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820154" y="6434690"/>
            <a:ext cx="6521761" cy="285150"/>
          </a:xfrm>
          <a:prstGeom prst="rect">
            <a:avLst/>
          </a:prstGeom>
        </p:spPr>
        <p:txBody>
          <a:bodyPr lIns="82933" tIns="41468" rIns="82933" bIns="41468"/>
          <a:lstStyle>
            <a:lvl1pPr>
              <a:defRPr/>
            </a:lvl1pPr>
          </a:lstStyle>
          <a:p>
            <a:pPr defTabSz="914307" fontAlgn="base">
              <a:spcBef>
                <a:spcPct val="0"/>
              </a:spcBef>
              <a:spcAft>
                <a:spcPct val="0"/>
              </a:spcAft>
            </a:pPr>
            <a:endParaRPr lang="en-US" altLang="sv-SE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5" name="Rectangle 25"/>
          <p:cNvSpPr txBox="1">
            <a:spLocks noChangeArrowheads="1"/>
          </p:cNvSpPr>
          <p:nvPr userDrawn="1"/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74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2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06B9E-5A98-41E4-AEFB-F9B2EA2CEE49}" type="slidenum">
              <a:rPr lang="ko-KR" altLang="en-US" sz="1600" b="1" kern="1200" smtClean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pPr/>
              <a:t>‹#›</a:t>
            </a:fld>
            <a:endParaRPr lang="en-US" altLang="ko-KR" sz="1600" b="1" kern="1200" dirty="0">
              <a:solidFill>
                <a:schemeClr val="tx1"/>
              </a:solidFill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98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67975" y="1853391"/>
            <a:ext cx="7707876" cy="3572255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2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1995" y="1670563"/>
            <a:ext cx="3181351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115608" y="1670562"/>
            <a:ext cx="4280102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10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marR="0" indent="0" algn="l" defTabSz="913920" rtl="0" eaLnBrk="1" fontAlgn="base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9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8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12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0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21163" y="-60121"/>
            <a:ext cx="9374826" cy="700260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3920" fontAlgn="base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rgbClr val="9C6114"/>
                </a:solidFill>
                <a:ea typeface="ＭＳ Ｐゴシック" charset="-128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3475" y="284497"/>
            <a:ext cx="7725825" cy="114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977" y="1848615"/>
            <a:ext cx="7710530" cy="357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l" defTabSz="913920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61771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23540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85312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47083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2490" indent="-232490" algn="l" defTabSz="913920" rtl="0" eaLnBrk="1" fontAlgn="base" hangingPunct="1">
        <a:spcBef>
          <a:spcPts val="101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7087" indent="-250125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99912" indent="-181182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66493" indent="-195611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57124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8895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8066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4243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0420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771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2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08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885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062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2394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4165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6.png"/><Relationship Id="rId4" Type="http://schemas.openxmlformats.org/officeDocument/2006/relationships/image" Target="../media/image21.emf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561234"/>
          </a:xfrm>
        </p:spPr>
        <p:txBody>
          <a:bodyPr lIns="0" tIns="98172" rIns="0" bIns="83627" anchor="t"/>
          <a:lstStyle/>
          <a:p>
            <a:r>
              <a:rPr lang="en-US" sz="2400" dirty="0"/>
              <a:t>Coordination in Distributed Multi-User </a:t>
            </a:r>
            <a:br>
              <a:rPr lang="en-US" sz="2400" dirty="0"/>
            </a:br>
            <a:r>
              <a:rPr lang="en-US" sz="2400" dirty="0"/>
              <a:t>High-Performance Dense Networks </a:t>
            </a:r>
            <a:br>
              <a:rPr lang="en-US" sz="2400" dirty="0"/>
            </a:br>
            <a:r>
              <a:rPr lang="en-US" sz="2400" dirty="0"/>
              <a:t>(5G Synchronization: October Update)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66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Overall </a:t>
            </a:r>
            <a:r>
              <a:rPr lang="sv-SE" dirty="0" err="1"/>
              <a:t>Architecture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7A0EF-5157-DA42-AB2F-DC9CAB78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7306"/>
            <a:ext cx="9144000" cy="40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C2C95-973C-EB4E-9F58-3F31F247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027"/>
            <a:ext cx="9144000" cy="40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2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816EBD-5A90-3645-858E-36064143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453"/>
            <a:ext cx="9144000" cy="48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2nd Step: Separation </a:t>
            </a:r>
            <a:r>
              <a:rPr lang="sv-SE" dirty="0" err="1"/>
              <a:t>of</a:t>
            </a:r>
            <a:r>
              <a:rPr lang="sv-SE" dirty="0"/>
              <a:t> CH and PN </a:t>
            </a:r>
            <a:r>
              <a:rPr lang="sv-SE" dirty="0" err="1"/>
              <a:t>components</a:t>
            </a:r>
            <a:r>
              <a:rPr lang="sv-SE" dirty="0"/>
              <a:t>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36572-C62E-144C-8B49-8118BAA6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86" y="1585729"/>
            <a:ext cx="8409002" cy="42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Time-domain</a:t>
            </a:r>
            <a:r>
              <a:rPr lang="sv-SE" dirty="0"/>
              <a:t> </a:t>
            </a:r>
            <a:r>
              <a:rPr lang="sv-SE" dirty="0" err="1"/>
              <a:t>compensation</a:t>
            </a:r>
            <a:endParaRPr lang="sv-SE" dirty="0"/>
          </a:p>
        </p:txBody>
      </p:sp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653474" y="1241506"/>
            <a:ext cx="8297238" cy="474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 err="1"/>
              <a:t>Very</a:t>
            </a:r>
            <a:r>
              <a:rPr lang="sv-SE" sz="2000" b="1" dirty="0"/>
              <a:t> long feedback </a:t>
            </a:r>
            <a:r>
              <a:rPr lang="sv-SE" sz="2000" b="1" dirty="0" err="1"/>
              <a:t>path</a:t>
            </a:r>
            <a:endParaRPr lang="sv-SE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1800" i="1" dirty="0"/>
              <a:t>Long </a:t>
            </a:r>
            <a:r>
              <a:rPr lang="sv-SE" sz="1800" i="1" dirty="0" err="1"/>
              <a:t>processing</a:t>
            </a:r>
            <a:r>
              <a:rPr lang="sv-SE" sz="1800" i="1" dirty="0"/>
              <a:t> </a:t>
            </a:r>
            <a:r>
              <a:rPr lang="sv-SE" sz="1800" i="1" dirty="0" err="1"/>
              <a:t>latency</a:t>
            </a:r>
            <a:endParaRPr lang="sv-SE" sz="1800" i="1" dirty="0"/>
          </a:p>
          <a:p>
            <a:pPr marL="456962" lvl="1" indent="0">
              <a:buNone/>
            </a:pPr>
            <a:r>
              <a:rPr lang="sv-SE" sz="1800" b="1" i="1" dirty="0"/>
              <a:t>+ </a:t>
            </a:r>
            <a:r>
              <a:rPr lang="sv-SE" sz="2000" b="1" dirty="0" err="1"/>
              <a:t>phase</a:t>
            </a:r>
            <a:r>
              <a:rPr lang="sv-SE" sz="2000" b="1" dirty="0"/>
              <a:t> </a:t>
            </a:r>
            <a:r>
              <a:rPr lang="sv-SE" sz="2000" b="1" dirty="0" err="1"/>
              <a:t>noise</a:t>
            </a:r>
            <a:r>
              <a:rPr lang="sv-SE" sz="2000" b="1" dirty="0"/>
              <a:t> </a:t>
            </a:r>
            <a:r>
              <a:rPr lang="sv-SE" sz="2000" b="1" dirty="0" err="1"/>
              <a:t>estimation</a:t>
            </a:r>
            <a:r>
              <a:rPr lang="sv-SE" sz="2000" b="1"/>
              <a:t> per </a:t>
            </a:r>
            <a:r>
              <a:rPr lang="sv-SE" sz="2000" b="1" dirty="0"/>
              <a:t>OFDM symbol</a:t>
            </a:r>
            <a:endParaRPr lang="sv-SE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1800" i="1" dirty="0" err="1"/>
              <a:t>Large</a:t>
            </a:r>
            <a:r>
              <a:rPr lang="sv-SE" sz="1800" i="1" dirty="0"/>
              <a:t> </a:t>
            </a:r>
            <a:r>
              <a:rPr lang="sv-SE" sz="1800" i="1" dirty="0" err="1"/>
              <a:t>memory</a:t>
            </a:r>
            <a:r>
              <a:rPr lang="sv-SE" sz="1800" i="1" dirty="0"/>
              <a:t> </a:t>
            </a:r>
            <a:r>
              <a:rPr lang="sv-SE" sz="1800" i="1" dirty="0" err="1"/>
              <a:t>consumption</a:t>
            </a:r>
            <a:endParaRPr lang="sv-SE" sz="1800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1800" i="1" dirty="0" err="1"/>
              <a:t>Low</a:t>
            </a:r>
            <a:r>
              <a:rPr lang="sv-SE" sz="1800" i="1" dirty="0"/>
              <a:t> </a:t>
            </a:r>
            <a:r>
              <a:rPr lang="sv-SE" sz="1800" i="1" dirty="0" err="1"/>
              <a:t>throughput</a:t>
            </a: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56468"/>
              </p:ext>
            </p:extLst>
          </p:nvPr>
        </p:nvGraphicFramePr>
        <p:xfrm>
          <a:off x="1170270" y="3986139"/>
          <a:ext cx="6091436" cy="234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3" imgW="5152907" imgH="1981064" progId="Visio.Drawing.15">
                  <p:embed/>
                </p:oleObj>
              </mc:Choice>
              <mc:Fallback>
                <p:oleObj name="Visio" r:id="rId3" imgW="5152907" imgH="19810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0270" y="3986139"/>
                        <a:ext cx="6091436" cy="234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94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Polynomial</a:t>
            </a:r>
            <a:r>
              <a:rPr lang="sv-SE" dirty="0"/>
              <a:t> division/</a:t>
            </a:r>
            <a:r>
              <a:rPr lang="sv-SE" dirty="0" err="1"/>
              <a:t>deconvolution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21CCF-400E-834F-85B8-5D7C4137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8" y="1613828"/>
            <a:ext cx="8343897" cy="43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4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Block </a:t>
            </a:r>
            <a:r>
              <a:rPr lang="sv-SE" dirty="0" smtClean="0"/>
              <a:t>diagram (3-tap ICI)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67993"/>
              </p:ext>
            </p:extLst>
          </p:nvPr>
        </p:nvGraphicFramePr>
        <p:xfrm>
          <a:off x="1642610" y="2429847"/>
          <a:ext cx="5083456" cy="400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3" imgW="4876800" imgH="3838439" progId="Visio.Drawing.15">
                  <p:embed/>
                </p:oleObj>
              </mc:Choice>
              <mc:Fallback>
                <p:oleObj name="Visio" r:id="rId3" imgW="4876800" imgH="3838439" progId="Visio.Drawing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2610" y="2429847"/>
                        <a:ext cx="5083456" cy="400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653475" y="1241506"/>
            <a:ext cx="8297238" cy="474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 err="1"/>
              <a:t>Limited</a:t>
            </a:r>
            <a:r>
              <a:rPr lang="sv-SE" sz="2000" b="1" dirty="0"/>
              <a:t> </a:t>
            </a:r>
            <a:r>
              <a:rPr lang="sv-SE" sz="2000" b="1" dirty="0" err="1"/>
              <a:t>throughput</a:t>
            </a:r>
            <a:r>
              <a:rPr lang="sv-SE" sz="2000" b="1" dirty="0"/>
              <a:t> </a:t>
            </a:r>
            <a:r>
              <a:rPr lang="sv-SE" sz="2000" b="1" dirty="0" err="1"/>
              <a:t>due</a:t>
            </a:r>
            <a:r>
              <a:rPr lang="sv-SE" sz="2000" b="1" dirty="0"/>
              <a:t> to the data </a:t>
            </a:r>
            <a:r>
              <a:rPr lang="sv-SE" sz="2000" b="1" dirty="0" err="1" smtClean="0"/>
              <a:t>dependency</a:t>
            </a:r>
            <a:r>
              <a:rPr lang="sv-SE" sz="2000" b="1" dirty="0" smtClean="0"/>
              <a:t> (</a:t>
            </a:r>
            <a:r>
              <a:rPr lang="sv-SE" sz="2000" b="1" dirty="0" err="1" smtClean="0"/>
              <a:t>better</a:t>
            </a:r>
            <a:r>
              <a:rPr lang="sv-SE" sz="2000" b="1" dirty="0" smtClean="0"/>
              <a:t> </a:t>
            </a:r>
            <a:r>
              <a:rPr lang="sv-SE" sz="2000" b="1" dirty="0" err="1" smtClean="0"/>
              <a:t>than</a:t>
            </a:r>
            <a:r>
              <a:rPr lang="sv-SE" sz="2000" b="1" dirty="0" smtClean="0"/>
              <a:t> </a:t>
            </a:r>
            <a:r>
              <a:rPr lang="sv-SE" sz="2000" b="1" dirty="0" err="1" smtClean="0"/>
              <a:t>feeding</a:t>
            </a:r>
            <a:r>
              <a:rPr lang="sv-SE" sz="2000" b="1" dirty="0" smtClean="0"/>
              <a:t> back to </a:t>
            </a:r>
            <a:r>
              <a:rPr lang="sv-SE" sz="2000" b="1" dirty="0" err="1" smtClean="0"/>
              <a:t>time</a:t>
            </a:r>
            <a:r>
              <a:rPr lang="sv-SE" sz="2000" b="1" dirty="0"/>
              <a:t> </a:t>
            </a:r>
            <a:r>
              <a:rPr lang="sv-SE" sz="2000" b="1" dirty="0" err="1" smtClean="0"/>
              <a:t>domain</a:t>
            </a:r>
            <a:r>
              <a:rPr lang="sv-SE" sz="2000" b="1" dirty="0" smtClean="0"/>
              <a:t>)</a:t>
            </a: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 err="1" smtClean="0"/>
              <a:t>Very</a:t>
            </a:r>
            <a:r>
              <a:rPr lang="sv-SE" sz="2000" b="1" dirty="0" smtClean="0"/>
              <a:t> </a:t>
            </a:r>
            <a:r>
              <a:rPr lang="sv-SE" sz="2000" b="1" dirty="0" err="1" smtClean="0"/>
              <a:t>low</a:t>
            </a:r>
            <a:r>
              <a:rPr lang="sv-SE" sz="2000" b="1" dirty="0" smtClean="0"/>
              <a:t> hardwar</a:t>
            </a:r>
            <a:r>
              <a:rPr lang="sv-SE" sz="2000" b="1" dirty="0" smtClean="0"/>
              <a:t>e </a:t>
            </a:r>
            <a:r>
              <a:rPr lang="sv-SE" sz="2000" b="1" dirty="0" err="1" smtClean="0"/>
              <a:t>cost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87254" y="2809206"/>
                <a:ext cx="533030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1200" b="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254" y="2809206"/>
                <a:ext cx="533030" cy="378245"/>
              </a:xfrm>
              <a:prstGeom prst="rect">
                <a:avLst/>
              </a:prstGeom>
              <a:blipFill>
                <a:blip r:embed="rId5"/>
                <a:stretch>
                  <a:fillRect l="-3448" t="-3226" b="-80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71445" y="5004916"/>
                <a:ext cx="2479268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v-SE" sz="1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200" b="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445" y="5004916"/>
                <a:ext cx="2479268" cy="208455"/>
              </a:xfrm>
              <a:prstGeom prst="rect">
                <a:avLst/>
              </a:prstGeom>
              <a:blipFill>
                <a:blip r:embed="rId6"/>
                <a:stretch>
                  <a:fillRect l="-985" b="-117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4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2FE0-F4DE-E04D-9E9D-1537123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model of deconvolution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D80C0-9C98-334B-BA7F-B465E470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4" y="1668987"/>
            <a:ext cx="8976506" cy="38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0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Parallel</a:t>
            </a:r>
            <a:r>
              <a:rPr lang="sv-SE" dirty="0"/>
              <a:t> </a:t>
            </a:r>
            <a:r>
              <a:rPr lang="sv-SE" dirty="0" err="1"/>
              <a:t>polynomial</a:t>
            </a:r>
            <a:r>
              <a:rPr lang="sv-SE" dirty="0"/>
              <a:t> 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077F2-B15E-2043-8541-4D83B8E1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1" y="1865376"/>
            <a:ext cx="8302751" cy="32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Block diagram </a:t>
            </a:r>
            <a:r>
              <a:rPr lang="sv-SE" dirty="0" smtClean="0"/>
              <a:t>(2-way </a:t>
            </a:r>
            <a:r>
              <a:rPr lang="sv-SE" dirty="0"/>
              <a:t>parallell)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71633"/>
              </p:ext>
            </p:extLst>
          </p:nvPr>
        </p:nvGraphicFramePr>
        <p:xfrm>
          <a:off x="2768821" y="3769685"/>
          <a:ext cx="5137758" cy="287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Visio" r:id="rId3" imgW="5839033" imgH="3262320" progId="Visio.Drawing.15">
                  <p:embed/>
                </p:oleObj>
              </mc:Choice>
              <mc:Fallback>
                <p:oleObj name="Visio" r:id="rId3" imgW="5839033" imgH="326232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8821" y="3769685"/>
                        <a:ext cx="5137758" cy="287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05368"/>
              </p:ext>
            </p:extLst>
          </p:nvPr>
        </p:nvGraphicFramePr>
        <p:xfrm>
          <a:off x="491984" y="1606841"/>
          <a:ext cx="3887926" cy="201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Visio" r:id="rId5" imgW="4509953" imgH="2342925" progId="Visio.Drawing.15">
                  <p:embed/>
                </p:oleObj>
              </mc:Choice>
              <mc:Fallback>
                <p:oleObj name="Visio" r:id="rId5" imgW="4509953" imgH="2342925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984" y="1606841"/>
                        <a:ext cx="3887926" cy="201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ent-Up Arrow 16"/>
          <p:cNvSpPr/>
          <p:nvPr/>
        </p:nvSpPr>
        <p:spPr bwMode="auto">
          <a:xfrm flipV="1">
            <a:off x="4313583" y="3042237"/>
            <a:ext cx="2151822" cy="655984"/>
          </a:xfrm>
          <a:prstGeom prst="bentUp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16387" y="1757172"/>
                <a:ext cx="533030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1200" b="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87" y="1757172"/>
                <a:ext cx="533030" cy="378245"/>
              </a:xfrm>
              <a:prstGeom prst="rect">
                <a:avLst/>
              </a:prstGeom>
              <a:blipFill>
                <a:blip r:embed="rId7"/>
                <a:stretch>
                  <a:fillRect l="-3448" t="-1613" b="-80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16387" y="2573150"/>
                <a:ext cx="552267" cy="391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v-SE" sz="1200" b="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87" y="2573150"/>
                <a:ext cx="552267" cy="391261"/>
              </a:xfrm>
              <a:prstGeom prst="rect">
                <a:avLst/>
              </a:prstGeom>
              <a:blipFill>
                <a:blip r:embed="rId8"/>
                <a:stretch>
                  <a:fillRect l="-3333" t="-3125" b="-93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1124" y="4204202"/>
                <a:ext cx="2362570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12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1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200" b="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4" y="4204202"/>
                <a:ext cx="2362570" cy="192873"/>
              </a:xfrm>
              <a:prstGeom prst="rect">
                <a:avLst/>
              </a:prstGeom>
              <a:blipFill>
                <a:blip r:embed="rId9"/>
                <a:stretch>
                  <a:fillRect l="-1034" t="-3226" r="-1809" b="-3548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3648" y="4719940"/>
                <a:ext cx="2549736" cy="38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v-SE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sv-SE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𝐼𝐹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𝐼𝐹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sv-SE" sz="1200" dirty="0">
                                <a:solidFill>
                                  <a:schemeClr val="tx2"/>
                                </a:solidFill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sv-SE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sv-SE" sz="1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v-SE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sv-SE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𝐼𝐹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v-SE" sz="12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sv-SE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sv-SE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sv-SE" sz="1200" dirty="0">
                                <a:solidFill>
                                  <a:schemeClr val="tx2"/>
                                </a:solidFill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sv-SE" sz="12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8" y="4719940"/>
                <a:ext cx="2549736" cy="382028"/>
              </a:xfrm>
              <a:prstGeom prst="rect">
                <a:avLst/>
              </a:prstGeom>
              <a:blipFill>
                <a:blip r:embed="rId10"/>
                <a:stretch>
                  <a:fillRect l="-716" t="-4762" b="-158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5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Outline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698500" y="1622425"/>
            <a:ext cx="7925110" cy="4879975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 Recap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 err="1"/>
              <a:t>Proposed</a:t>
            </a:r>
            <a:r>
              <a:rPr lang="sv-SE" sz="1800" dirty="0"/>
              <a:t> </a:t>
            </a:r>
            <a:r>
              <a:rPr lang="sv-SE" sz="1800" dirty="0" err="1"/>
              <a:t>phase</a:t>
            </a:r>
            <a:r>
              <a:rPr lang="sv-SE" sz="1800" dirty="0"/>
              <a:t> </a:t>
            </a:r>
            <a:r>
              <a:rPr lang="sv-SE" sz="1800" dirty="0" err="1"/>
              <a:t>noise</a:t>
            </a:r>
            <a:r>
              <a:rPr lang="sv-SE" sz="1800" dirty="0"/>
              <a:t> </a:t>
            </a:r>
            <a:r>
              <a:rPr lang="sv-SE" sz="1800" dirty="0" err="1"/>
              <a:t>estimation</a:t>
            </a:r>
            <a:r>
              <a:rPr lang="sv-SE" sz="1800" dirty="0"/>
              <a:t> and </a:t>
            </a:r>
            <a:r>
              <a:rPr lang="sv-SE" sz="1800" dirty="0" err="1"/>
              <a:t>cancellation</a:t>
            </a:r>
            <a:r>
              <a:rPr lang="sv-SE" sz="1800" dirty="0"/>
              <a:t> </a:t>
            </a:r>
            <a:r>
              <a:rPr lang="sv-SE" sz="1800" dirty="0" err="1"/>
              <a:t>methods</a:t>
            </a:r>
            <a:endParaRPr lang="sv-SE" sz="1800" dirty="0"/>
          </a:p>
          <a:p>
            <a:pPr marL="456962" lvl="1" indent="0">
              <a:spcBef>
                <a:spcPts val="0"/>
              </a:spcBef>
              <a:buNone/>
            </a:pPr>
            <a:r>
              <a:rPr lang="sv-SE" sz="2000" dirty="0"/>
              <a:t>   : </a:t>
            </a:r>
            <a:r>
              <a:rPr lang="sv-SE" sz="2000" dirty="0" err="1"/>
              <a:t>compleixty</a:t>
            </a:r>
            <a:r>
              <a:rPr lang="sv-SE" sz="2000" dirty="0"/>
              <a:t> </a:t>
            </a:r>
            <a:r>
              <a:rPr lang="sv-SE" sz="2000" dirty="0" err="1"/>
              <a:t>analysis</a:t>
            </a:r>
            <a:endParaRPr lang="sv-SE" sz="2000" dirty="0"/>
          </a:p>
          <a:p>
            <a:pPr marL="456962" lvl="1" indent="0">
              <a:spcBef>
                <a:spcPts val="0"/>
              </a:spcBef>
              <a:buNone/>
            </a:pPr>
            <a:endParaRPr lang="sv-SE" sz="1800" u="sng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dirty="0"/>
              <a:t> Initial Implementation </a:t>
            </a:r>
            <a:r>
              <a:rPr lang="sv-SE" sz="2000" b="1" dirty="0" err="1"/>
              <a:t>results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the </a:t>
            </a:r>
            <a:r>
              <a:rPr lang="sv-SE" sz="2000" b="1" dirty="0" err="1"/>
              <a:t>algorithm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 err="1"/>
              <a:t>Key</a:t>
            </a:r>
            <a:r>
              <a:rPr lang="sv-SE" sz="1800" dirty="0"/>
              <a:t> </a:t>
            </a:r>
            <a:r>
              <a:rPr lang="sv-SE" sz="1800" dirty="0" err="1"/>
              <a:t>function</a:t>
            </a:r>
            <a:r>
              <a:rPr lang="sv-SE" sz="1800" dirty="0"/>
              <a:t> blocks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 err="1"/>
              <a:t>Synthesis</a:t>
            </a:r>
            <a:r>
              <a:rPr lang="sv-SE" sz="1800" dirty="0"/>
              <a:t> </a:t>
            </a:r>
            <a:r>
              <a:rPr lang="sv-SE" sz="1800" dirty="0" err="1"/>
              <a:t>results</a:t>
            </a:r>
            <a:r>
              <a:rPr lang="sv-SE" sz="1800" dirty="0"/>
              <a:t> and </a:t>
            </a:r>
            <a:r>
              <a:rPr lang="sv-SE" sz="1800" dirty="0" err="1"/>
              <a:t>comparision</a:t>
            </a:r>
            <a:endParaRPr lang="sv-SE" sz="1800" dirty="0"/>
          </a:p>
          <a:p>
            <a:pPr marL="456962" lvl="1" indent="0">
              <a:spcBef>
                <a:spcPts val="0"/>
              </a:spcBef>
              <a:buNone/>
            </a:pPr>
            <a:endParaRPr lang="sv-SE" sz="18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dirty="0"/>
              <a:t>System-hardware co-design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 err="1"/>
              <a:t>Phase</a:t>
            </a:r>
            <a:r>
              <a:rPr lang="sv-SE" sz="1800" dirty="0"/>
              <a:t> </a:t>
            </a:r>
            <a:r>
              <a:rPr lang="sv-SE" sz="1800" dirty="0" err="1"/>
              <a:t>noise</a:t>
            </a:r>
            <a:r>
              <a:rPr lang="sv-SE" sz="1800" dirty="0"/>
              <a:t> in </a:t>
            </a:r>
            <a:r>
              <a:rPr lang="sv-SE" sz="1800" dirty="0" err="1"/>
              <a:t>distributed</a:t>
            </a:r>
            <a:r>
              <a:rPr lang="sv-SE" sz="1800" dirty="0"/>
              <a:t> massiv MIMO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  <a:p>
            <a:pPr lvl="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</a:rPr>
              <a:t>Discussion on post-silicon verification and </a:t>
            </a:r>
            <a:r>
              <a:rPr lang="en-US" sz="2000" b="1" dirty="0">
                <a:solidFill>
                  <a:srgbClr val="000000"/>
                </a:solidFill>
              </a:rPr>
              <a:t>future plan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10479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Throughput-complexity trade-off</a:t>
            </a:r>
            <a:endParaRPr lang="sv-SE" dirty="0"/>
          </a:p>
        </p:txBody>
      </p:sp>
      <p:sp>
        <p:nvSpPr>
          <p:cNvPr id="17" name="Platshållare för innehåll 2"/>
          <p:cNvSpPr txBox="1">
            <a:spLocks/>
          </p:cNvSpPr>
          <p:nvPr/>
        </p:nvSpPr>
        <p:spPr bwMode="auto">
          <a:xfrm>
            <a:off x="653474" y="1241506"/>
            <a:ext cx="8297238" cy="474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 err="1"/>
              <a:t>Synthesis</a:t>
            </a:r>
            <a:r>
              <a:rPr lang="sv-SE" sz="2000" b="1" dirty="0"/>
              <a:t> </a:t>
            </a:r>
            <a:r>
              <a:rPr lang="sv-SE" sz="2000" b="1" dirty="0" err="1"/>
              <a:t>results</a:t>
            </a:r>
            <a:r>
              <a:rPr lang="sv-SE" sz="2000" b="1" dirty="0"/>
              <a:t> </a:t>
            </a:r>
            <a:r>
              <a:rPr lang="sv-SE" sz="2000" b="1" dirty="0" err="1"/>
              <a:t>using</a:t>
            </a:r>
            <a:r>
              <a:rPr lang="sv-SE" sz="2000" b="1" dirty="0"/>
              <a:t> 28nm </a:t>
            </a:r>
            <a:r>
              <a:rPr lang="sv-SE" sz="2000" b="1" dirty="0" err="1"/>
              <a:t>technology</a:t>
            </a: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02557"/>
              </p:ext>
            </p:extLst>
          </p:nvPr>
        </p:nvGraphicFramePr>
        <p:xfrm>
          <a:off x="991107" y="2965291"/>
          <a:ext cx="6796435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87">
                  <a:extLst>
                    <a:ext uri="{9D8B030D-6E8A-4147-A177-3AD203B41FA5}">
                      <a16:colId xmlns:a16="http://schemas.microsoft.com/office/drawing/2014/main" val="634754913"/>
                    </a:ext>
                  </a:extLst>
                </a:gridCol>
                <a:gridCol w="1359287">
                  <a:extLst>
                    <a:ext uri="{9D8B030D-6E8A-4147-A177-3AD203B41FA5}">
                      <a16:colId xmlns:a16="http://schemas.microsoft.com/office/drawing/2014/main" val="1971270137"/>
                    </a:ext>
                  </a:extLst>
                </a:gridCol>
                <a:gridCol w="1359287">
                  <a:extLst>
                    <a:ext uri="{9D8B030D-6E8A-4147-A177-3AD203B41FA5}">
                      <a16:colId xmlns:a16="http://schemas.microsoft.com/office/drawing/2014/main" val="1010856570"/>
                    </a:ext>
                  </a:extLst>
                </a:gridCol>
                <a:gridCol w="1359287">
                  <a:extLst>
                    <a:ext uri="{9D8B030D-6E8A-4147-A177-3AD203B41FA5}">
                      <a16:colId xmlns:a16="http://schemas.microsoft.com/office/drawing/2014/main" val="2701830388"/>
                    </a:ext>
                  </a:extLst>
                </a:gridCol>
                <a:gridCol w="1359287">
                  <a:extLst>
                    <a:ext uri="{9D8B030D-6E8A-4147-A177-3AD203B41FA5}">
                      <a16:colId xmlns:a16="http://schemas.microsoft.com/office/drawing/2014/main" val="271858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Parallelism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Clock frequency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Throughput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Gate</a:t>
                      </a:r>
                      <a:r>
                        <a:rPr lang="en-US" sz="1600" baseline="0" dirty="0"/>
                        <a:t> count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Area efficiency</a:t>
                      </a:r>
                      <a:endParaRPr lang="sv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7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500MHz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250MS</a:t>
                      </a:r>
                      <a:r>
                        <a:rPr lang="sv-SE" sz="1600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18.8k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13.3MS/s/</a:t>
                      </a:r>
                      <a:r>
                        <a:rPr lang="sv-SE" sz="1600" dirty="0" err="1"/>
                        <a:t>kG</a:t>
                      </a:r>
                      <a:endParaRPr lang="sv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500MHz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500MS/s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44.7k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11.2MS/s/</a:t>
                      </a:r>
                      <a:r>
                        <a:rPr lang="sv-SE" sz="1600" dirty="0" err="1"/>
                        <a:t>kG</a:t>
                      </a:r>
                      <a:endParaRPr lang="sv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5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617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500MHz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1GS/s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104.2k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9.6MS/s/</a:t>
                      </a:r>
                      <a:r>
                        <a:rPr lang="sv-SE" sz="1600" dirty="0" err="1"/>
                        <a:t>kG</a:t>
                      </a:r>
                      <a:endParaRPr lang="sv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617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500MHz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2GS/s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211k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9.4MS/s/</a:t>
                      </a:r>
                      <a:r>
                        <a:rPr lang="sv-SE" sz="1600" dirty="0" err="1"/>
                        <a:t>kG</a:t>
                      </a:r>
                      <a:endParaRPr lang="sv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4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15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Timing diagram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7601" y="1656879"/>
            <a:ext cx="8012528" cy="2980098"/>
            <a:chOff x="107601" y="2062563"/>
            <a:chExt cx="8012528" cy="298009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468386" y="2451253"/>
            <a:ext cx="6651743" cy="2591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Visio" r:id="rId3" imgW="9925146" imgH="3867014" progId="Visio.Drawing.15">
                    <p:embed/>
                  </p:oleObj>
                </mc:Choice>
                <mc:Fallback>
                  <p:oleObj name="Visio" r:id="rId3" imgW="9925146" imgH="3867014" progId="Visio.Drawing.15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8386" y="2451253"/>
                          <a:ext cx="6651743" cy="2591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342442" y="2502765"/>
              <a:ext cx="9444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>
                  <a:solidFill>
                    <a:schemeClr val="tx2"/>
                  </a:solidFill>
                </a:rPr>
                <a:t>FFT Output</a:t>
              </a:r>
              <a:endParaRPr lang="sv-SE" sz="11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0690" y="2062563"/>
              <a:ext cx="6767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>
                  <a:solidFill>
                    <a:schemeClr val="tx2"/>
                  </a:solidFill>
                </a:rPr>
                <a:t>OFDM </a:t>
              </a:r>
              <a:r>
                <a:rPr lang="sv-SE" sz="1100" b="1" i="1" dirty="0">
                  <a:solidFill>
                    <a:schemeClr val="tx2"/>
                  </a:solidFill>
                </a:rPr>
                <a:t>i</a:t>
              </a:r>
              <a:endParaRPr lang="sv-SE" sz="1100" i="1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56369" y="2062563"/>
              <a:ext cx="8370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>
                  <a:solidFill>
                    <a:schemeClr val="tx2"/>
                  </a:solidFill>
                </a:rPr>
                <a:t>OFDM </a:t>
              </a:r>
              <a:r>
                <a:rPr lang="sv-SE" sz="1100" b="1" i="1" dirty="0">
                  <a:solidFill>
                    <a:schemeClr val="tx2"/>
                  </a:solidFill>
                </a:rPr>
                <a:t>i+1</a:t>
              </a:r>
              <a:endParaRPr lang="sv-SE" sz="1100" i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414" y="2977137"/>
              <a:ext cx="10935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>
                  <a:solidFill>
                    <a:schemeClr val="tx2"/>
                  </a:solidFill>
                </a:rPr>
                <a:t>PN-</a:t>
              </a:r>
              <a:r>
                <a:rPr lang="sv-SE" sz="1100" b="1" dirty="0" err="1">
                  <a:solidFill>
                    <a:schemeClr val="tx2"/>
                  </a:solidFill>
                </a:rPr>
                <a:t>chan</a:t>
              </a:r>
              <a:r>
                <a:rPr lang="sv-SE" sz="1100" b="1" dirty="0">
                  <a:solidFill>
                    <a:schemeClr val="tx2"/>
                  </a:solidFill>
                </a:rPr>
                <a:t>. Est.</a:t>
              </a:r>
              <a:endParaRPr lang="sv-SE" sz="1100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429" y="3449073"/>
              <a:ext cx="10855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 err="1">
                  <a:solidFill>
                    <a:schemeClr val="tx2"/>
                  </a:solidFill>
                </a:rPr>
                <a:t>Coe</a:t>
              </a:r>
              <a:r>
                <a:rPr lang="sv-SE" sz="1100" b="1" dirty="0">
                  <a:solidFill>
                    <a:schemeClr val="tx2"/>
                  </a:solidFill>
                </a:rPr>
                <a:t>. </a:t>
              </a:r>
              <a:r>
                <a:rPr lang="sv-SE" sz="1100" b="1" dirty="0" err="1">
                  <a:solidFill>
                    <a:schemeClr val="tx2"/>
                  </a:solidFill>
                </a:rPr>
                <a:t>preCalc</a:t>
              </a:r>
              <a:r>
                <a:rPr lang="sv-SE" sz="1100" b="1" dirty="0">
                  <a:solidFill>
                    <a:schemeClr val="tx2"/>
                  </a:solidFill>
                </a:rPr>
                <a:t>.</a:t>
              </a:r>
              <a:endParaRPr lang="sv-SE" sz="1100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759" y="3847218"/>
              <a:ext cx="8595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 err="1">
                  <a:solidFill>
                    <a:schemeClr val="tx2"/>
                  </a:solidFill>
                </a:rPr>
                <a:t>Deconvol</a:t>
              </a:r>
              <a:r>
                <a:rPr lang="sv-SE" sz="1100" b="1" dirty="0">
                  <a:solidFill>
                    <a:schemeClr val="tx2"/>
                  </a:solidFill>
                </a:rPr>
                <a:t>.</a:t>
              </a:r>
              <a:endParaRPr lang="sv-SE" sz="1100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601" y="4262768"/>
              <a:ext cx="14141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>
                  <a:solidFill>
                    <a:schemeClr val="tx2"/>
                  </a:solidFill>
                </a:rPr>
                <a:t>PN-</a:t>
              </a:r>
              <a:r>
                <a:rPr lang="sv-SE" sz="1100" b="1" dirty="0" err="1">
                  <a:solidFill>
                    <a:schemeClr val="tx2"/>
                  </a:solidFill>
                </a:rPr>
                <a:t>free</a:t>
              </a:r>
              <a:r>
                <a:rPr lang="sv-SE" sz="1100" b="1" dirty="0">
                  <a:solidFill>
                    <a:schemeClr val="tx2"/>
                  </a:solidFill>
                </a:rPr>
                <a:t> Chan. Est.</a:t>
              </a:r>
              <a:endParaRPr lang="sv-SE" sz="11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6433" y="4678318"/>
              <a:ext cx="4908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 b="1" dirty="0" err="1">
                  <a:solidFill>
                    <a:schemeClr val="tx2"/>
                  </a:solidFill>
                </a:rPr>
                <a:t>Equ</a:t>
              </a:r>
              <a:r>
                <a:rPr lang="sv-SE" sz="1100" b="1" dirty="0">
                  <a:solidFill>
                    <a:schemeClr val="tx2"/>
                  </a:solidFill>
                </a:rPr>
                <a:t>.</a:t>
              </a:r>
              <a:endParaRPr lang="sv-SE" sz="11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0C7A0EF-5157-DA42-AB2F-DC9CAB783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6" t="2613" r="1069" b="37989"/>
          <a:stretch/>
        </p:blipFill>
        <p:spPr>
          <a:xfrm>
            <a:off x="2105694" y="4971245"/>
            <a:ext cx="5286777" cy="14179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47730" y="3038778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</a:rPr>
              <a:t>5clk</a:t>
            </a:r>
            <a:endParaRPr lang="sv-SE" sz="1100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43375" y="3465482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</a:rPr>
              <a:t>2clk</a:t>
            </a:r>
            <a:endParaRPr lang="sv-SE" sz="11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3753" y="3873688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</a:rPr>
              <a:t>2clk</a:t>
            </a:r>
            <a:endParaRPr lang="sv-SE" sz="11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92607" y="4271031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</a:rPr>
              <a:t>2clk</a:t>
            </a:r>
            <a:endParaRPr lang="sv-SE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0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dirty="0"/>
              <a:t>System-level consideration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22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Correlated/un-correlated phase noise in distributed massive MIMO systems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73736" y="2238187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cluster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1454" y="226211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group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1" y="2552133"/>
            <a:ext cx="5075764" cy="30153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1762274">
            <a:off x="1651062" y="2571812"/>
            <a:ext cx="354353" cy="191103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2967726">
            <a:off x="3021233" y="2437047"/>
            <a:ext cx="166023" cy="704100"/>
          </a:xfrm>
          <a:prstGeom prst="down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218" y="2028459"/>
            <a:ext cx="39531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</a:rPr>
              <a:t>Three </a:t>
            </a:r>
            <a:r>
              <a:rPr lang="sv-SE" b="1" dirty="0" err="1">
                <a:solidFill>
                  <a:srgbClr val="000000"/>
                </a:solidFill>
              </a:rPr>
              <a:t>levels</a:t>
            </a:r>
            <a:r>
              <a:rPr lang="sv-SE" b="1" dirty="0">
                <a:solidFill>
                  <a:srgbClr val="000000"/>
                </a:solidFill>
              </a:rPr>
              <a:t> </a:t>
            </a:r>
            <a:r>
              <a:rPr lang="sv-SE" b="1" dirty="0" err="1">
                <a:solidFill>
                  <a:srgbClr val="000000"/>
                </a:solidFill>
              </a:rPr>
              <a:t>of</a:t>
            </a:r>
            <a:r>
              <a:rPr lang="sv-SE" b="1" dirty="0">
                <a:solidFill>
                  <a:srgbClr val="000000"/>
                </a:solidFill>
              </a:rPr>
              <a:t> </a:t>
            </a:r>
            <a:r>
              <a:rPr lang="sv-SE" b="1" dirty="0" err="1">
                <a:solidFill>
                  <a:srgbClr val="000000"/>
                </a:solidFill>
              </a:rPr>
              <a:t>cooperation</a:t>
            </a:r>
            <a:r>
              <a:rPr lang="sv-SE" b="1" dirty="0">
                <a:solidFill>
                  <a:srgbClr val="000000"/>
                </a:solidFill>
              </a:rPr>
              <a:t>:</a:t>
            </a: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rgbClr val="000000"/>
                </a:solidFill>
              </a:rPr>
              <a:t>Group: share both </a:t>
            </a:r>
            <a:r>
              <a:rPr lang="sv-SE" sz="1600" b="1" dirty="0">
                <a:solidFill>
                  <a:srgbClr val="00B0F0"/>
                </a:solidFill>
              </a:rPr>
              <a:t>receive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b="1" dirty="0">
                <a:solidFill>
                  <a:srgbClr val="00B0F0"/>
                </a:solidFill>
              </a:rPr>
              <a:t>symbols</a:t>
            </a:r>
            <a:r>
              <a:rPr lang="sv-SE" sz="1600" dirty="0">
                <a:solidFill>
                  <a:srgbClr val="000000"/>
                </a:solidFill>
              </a:rPr>
              <a:t> and </a:t>
            </a:r>
            <a:r>
              <a:rPr lang="sv-SE" sz="1600" b="1" dirty="0">
                <a:solidFill>
                  <a:srgbClr val="00B0F0"/>
                </a:solidFill>
              </a:rPr>
              <a:t>CSI</a:t>
            </a:r>
            <a:r>
              <a:rPr lang="sv-SE" sz="1600" dirty="0">
                <a:solidFill>
                  <a:srgbClr val="000000"/>
                </a:solidFill>
              </a:rPr>
              <a:t>, </a:t>
            </a:r>
            <a:r>
              <a:rPr lang="sv-SE" sz="1600" dirty="0" err="1">
                <a:solidFill>
                  <a:srgbClr val="000000"/>
                </a:solidFill>
              </a:rPr>
              <a:t>but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phase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noise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can</a:t>
            </a:r>
            <a:r>
              <a:rPr lang="sv-SE" sz="1600" dirty="0">
                <a:solidFill>
                  <a:srgbClr val="000000"/>
                </a:solidFill>
              </a:rPr>
              <a:t> be </a:t>
            </a:r>
            <a:r>
              <a:rPr lang="sv-SE" sz="1600" b="1" dirty="0" err="1">
                <a:solidFill>
                  <a:srgbClr val="C00000"/>
                </a:solidFill>
              </a:rPr>
              <a:t>correlated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</a:p>
          <a:p>
            <a:pPr marL="742903" lvl="1" indent="-285750">
              <a:buFont typeface="Arial" panose="020B0604020202020204" pitchFamily="34" charset="0"/>
              <a:buChar char="•"/>
            </a:pP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rgbClr val="000000"/>
                </a:solidFill>
              </a:rPr>
              <a:t>the total # </a:t>
            </a:r>
            <a:r>
              <a:rPr lang="sv-SE" sz="1600" dirty="0" err="1">
                <a:solidFill>
                  <a:srgbClr val="000000"/>
                </a:solidFill>
              </a:rPr>
              <a:t>nodes</a:t>
            </a:r>
            <a:r>
              <a:rPr lang="sv-SE" sz="1600" dirty="0">
                <a:solidFill>
                  <a:srgbClr val="000000"/>
                </a:solidFill>
              </a:rPr>
              <a:t> is128, K=2, </a:t>
            </a:r>
            <a:r>
              <a:rPr lang="sv-SE" sz="1600" dirty="0" err="1">
                <a:solidFill>
                  <a:srgbClr val="000000"/>
                </a:solidFill>
              </a:rPr>
              <a:t>chang</a:t>
            </a:r>
            <a:r>
              <a:rPr lang="sv-SE" sz="1600" dirty="0">
                <a:solidFill>
                  <a:srgbClr val="000000"/>
                </a:solidFill>
              </a:rPr>
              <a:t> the # </a:t>
            </a:r>
            <a:r>
              <a:rPr lang="sv-SE" sz="1600" dirty="0" err="1">
                <a:solidFill>
                  <a:srgbClr val="000000"/>
                </a:solidFill>
              </a:rPr>
              <a:t>nodes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within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each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group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</a:p>
          <a:p>
            <a:pPr marL="742903" lvl="1" indent="-285750">
              <a:buFont typeface="Arial" panose="020B0604020202020204" pitchFamily="34" charset="0"/>
              <a:buChar char="•"/>
            </a:pP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rgbClr val="000000"/>
                </a:solidFill>
              </a:rPr>
              <a:t>Phase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noise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uniformly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distributed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between</a:t>
            </a:r>
            <a:r>
              <a:rPr lang="sv-SE" sz="1600" dirty="0">
                <a:solidFill>
                  <a:srgbClr val="000000"/>
                </a:solidFill>
              </a:rPr>
              <a:t> [-</a:t>
            </a:r>
            <a:r>
              <a:rPr lang="sv-SE" sz="1600" dirty="0" err="1">
                <a:solidFill>
                  <a:srgbClr val="000000"/>
                </a:solidFill>
              </a:rPr>
              <a:t>phi</a:t>
            </a:r>
            <a:r>
              <a:rPr lang="sv-SE" sz="1600" dirty="0">
                <a:solidFill>
                  <a:srgbClr val="000000"/>
                </a:solidFill>
              </a:rPr>
              <a:t>/2,phi/2]</a:t>
            </a:r>
          </a:p>
          <a:p>
            <a:pPr marL="742903" lvl="1" indent="-285750">
              <a:buFont typeface="Arial" panose="020B0604020202020204" pitchFamily="34" charset="0"/>
              <a:buChar char="•"/>
            </a:pP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7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Correlated/un-correlated phase noise in distributed massive MIMO systems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84" y="3052675"/>
            <a:ext cx="5888740" cy="31186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3475" y="1646956"/>
            <a:ext cx="71789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b="1" dirty="0" err="1">
                <a:solidFill>
                  <a:srgbClr val="000000"/>
                </a:solidFill>
              </a:rPr>
              <a:t>With</a:t>
            </a:r>
            <a:r>
              <a:rPr lang="sv-SE" b="1" dirty="0">
                <a:solidFill>
                  <a:srgbClr val="000000"/>
                </a:solidFill>
              </a:rPr>
              <a:t> </a:t>
            </a:r>
            <a:r>
              <a:rPr lang="sv-SE" b="1" dirty="0" err="1">
                <a:solidFill>
                  <a:srgbClr val="000000"/>
                </a:solidFill>
              </a:rPr>
              <a:t>matched</a:t>
            </a:r>
            <a:r>
              <a:rPr lang="sv-SE" b="1" dirty="0">
                <a:solidFill>
                  <a:srgbClr val="000000"/>
                </a:solidFill>
              </a:rPr>
              <a:t> </a:t>
            </a:r>
            <a:r>
              <a:rPr lang="sv-SE" b="1" dirty="0" err="1">
                <a:solidFill>
                  <a:srgbClr val="000000"/>
                </a:solidFill>
              </a:rPr>
              <a:t>filtering</a:t>
            </a:r>
            <a:r>
              <a:rPr lang="sv-SE" b="1" dirty="0">
                <a:solidFill>
                  <a:srgbClr val="000000"/>
                </a:solidFill>
              </a:rPr>
              <a:t> </a:t>
            </a:r>
            <a:r>
              <a:rPr lang="sv-SE" b="1" dirty="0" err="1">
                <a:solidFill>
                  <a:srgbClr val="000000"/>
                </a:solidFill>
              </a:rPr>
              <a:t>processing</a:t>
            </a:r>
            <a:r>
              <a:rPr lang="sv-SE" b="1" dirty="0">
                <a:solidFill>
                  <a:srgbClr val="000000"/>
                </a:solidFill>
              </a:rPr>
              <a:t>, 12dB SNR</a:t>
            </a: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rgbClr val="000000"/>
                </a:solidFill>
              </a:rPr>
              <a:t>Uncorrelated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phase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noise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can</a:t>
            </a:r>
            <a:r>
              <a:rPr lang="sv-SE" sz="1600" dirty="0">
                <a:solidFill>
                  <a:srgbClr val="000000"/>
                </a:solidFill>
              </a:rPr>
              <a:t> be </a:t>
            </a:r>
            <a:r>
              <a:rPr lang="sv-SE" sz="1600" b="1" dirty="0" err="1">
                <a:solidFill>
                  <a:srgbClr val="000000"/>
                </a:solidFill>
              </a:rPr>
              <a:t>averaged</a:t>
            </a:r>
            <a:r>
              <a:rPr lang="sv-SE" sz="1600" b="1" dirty="0">
                <a:solidFill>
                  <a:srgbClr val="000000"/>
                </a:solidFill>
              </a:rPr>
              <a:t> </a:t>
            </a:r>
            <a:r>
              <a:rPr lang="sv-SE" sz="1600" b="1" dirty="0" err="1">
                <a:solidFill>
                  <a:srgbClr val="000000"/>
                </a:solidFill>
              </a:rPr>
              <a:t>out</a:t>
            </a:r>
            <a:r>
              <a:rPr lang="sv-SE" sz="1600" b="1" dirty="0">
                <a:solidFill>
                  <a:srgbClr val="000000"/>
                </a:solidFill>
              </a:rPr>
              <a:t> </a:t>
            </a:r>
            <a:r>
              <a:rPr lang="sv-SE" sz="1600" dirty="0">
                <a:solidFill>
                  <a:srgbClr val="000000"/>
                </a:solidFill>
              </a:rPr>
              <a:t>by </a:t>
            </a:r>
            <a:r>
              <a:rPr lang="sv-SE" sz="1600" dirty="0" err="1">
                <a:solidFill>
                  <a:srgbClr val="000000"/>
                </a:solidFill>
              </a:rPr>
              <a:t>distributed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array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processing</a:t>
            </a:r>
            <a:endParaRPr lang="sv-SE" sz="1600" dirty="0">
              <a:solidFill>
                <a:srgbClr val="000000"/>
              </a:solidFill>
            </a:endParaRPr>
          </a:p>
          <a:p>
            <a:pPr lvl="1"/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23775" y="3407062"/>
            <a:ext cx="2487853" cy="754198"/>
            <a:chOff x="1823775" y="3407062"/>
            <a:chExt cx="2487853" cy="754198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2018522" y="3748481"/>
              <a:ext cx="105170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015724" y="3407062"/>
              <a:ext cx="1295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b="1" dirty="0" err="1">
                  <a:solidFill>
                    <a:schemeClr val="tx2"/>
                  </a:solidFill>
                  <a:latin typeface="+mj-lt"/>
                </a:rPr>
                <a:t>Phi</a:t>
              </a:r>
              <a:r>
                <a:rPr lang="sv-SE" sz="1000" b="1" dirty="0">
                  <a:solidFill>
                    <a:schemeClr val="tx2"/>
                  </a:solidFill>
                  <a:latin typeface="+mj-lt"/>
                </a:rPr>
                <a:t>=pi/32</a:t>
              </a:r>
            </a:p>
            <a:p>
              <a:r>
                <a:rPr lang="sv-SE" sz="1000" b="1" dirty="0" err="1">
                  <a:solidFill>
                    <a:schemeClr val="tx2"/>
                  </a:solidFill>
                  <a:latin typeface="+mj-lt"/>
                </a:rPr>
                <a:t>GroupSize</a:t>
              </a:r>
              <a:r>
                <a:rPr lang="sv-SE" sz="1000" b="1" dirty="0">
                  <a:solidFill>
                    <a:schemeClr val="tx2"/>
                  </a:solidFill>
                  <a:latin typeface="+mj-lt"/>
                </a:rPr>
                <a:t>=32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3775" y="3761150"/>
              <a:ext cx="1295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b="1" dirty="0" err="1">
                  <a:solidFill>
                    <a:schemeClr val="tx2"/>
                  </a:solidFill>
                  <a:latin typeface="+mj-lt"/>
                </a:rPr>
                <a:t>Phi</a:t>
              </a:r>
              <a:r>
                <a:rPr lang="sv-SE" sz="1000" b="1" dirty="0">
                  <a:solidFill>
                    <a:schemeClr val="tx2"/>
                  </a:solidFill>
                  <a:latin typeface="+mj-lt"/>
                </a:rPr>
                <a:t>=pi/8</a:t>
              </a:r>
            </a:p>
            <a:p>
              <a:r>
                <a:rPr lang="sv-SE" sz="1000" b="1" dirty="0" err="1">
                  <a:solidFill>
                    <a:schemeClr val="tx2"/>
                  </a:solidFill>
                  <a:latin typeface="+mj-lt"/>
                </a:rPr>
                <a:t>GroupSize</a:t>
              </a:r>
              <a:r>
                <a:rPr lang="sv-SE" sz="1000" b="1" dirty="0">
                  <a:solidFill>
                    <a:schemeClr val="tx2"/>
                  </a:solidFill>
                  <a:latin typeface="+mj-lt"/>
                </a:rPr>
                <a:t>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8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Correlated/un-correlated phase noise in distributed massive MIMO systems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653475" y="1646956"/>
            <a:ext cx="71789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b="1" dirty="0" err="1">
                <a:solidFill>
                  <a:srgbClr val="000000"/>
                </a:solidFill>
              </a:rPr>
              <a:t>With</a:t>
            </a:r>
            <a:r>
              <a:rPr lang="sv-SE" b="1" dirty="0">
                <a:solidFill>
                  <a:srgbClr val="000000"/>
                </a:solidFill>
              </a:rPr>
              <a:t> </a:t>
            </a:r>
            <a:r>
              <a:rPr lang="sv-SE" b="1" dirty="0" err="1">
                <a:solidFill>
                  <a:srgbClr val="000000"/>
                </a:solidFill>
              </a:rPr>
              <a:t>zero-forcing</a:t>
            </a:r>
            <a:r>
              <a:rPr lang="sv-SE" b="1" dirty="0">
                <a:solidFill>
                  <a:srgbClr val="000000"/>
                </a:solidFill>
              </a:rPr>
              <a:t> </a:t>
            </a:r>
            <a:r>
              <a:rPr lang="sv-SE" b="1" dirty="0" err="1" smtClean="0">
                <a:solidFill>
                  <a:srgbClr val="000000"/>
                </a:solidFill>
              </a:rPr>
              <a:t>processing</a:t>
            </a:r>
            <a:r>
              <a:rPr lang="sv-SE" b="1" dirty="0" smtClean="0">
                <a:solidFill>
                  <a:srgbClr val="000000"/>
                </a:solidFill>
              </a:rPr>
              <a:t>, 12dB SNR</a:t>
            </a: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endParaRPr lang="sv-SE" sz="1600" dirty="0">
              <a:solidFill>
                <a:srgbClr val="000000"/>
              </a:solidFill>
            </a:endParaRPr>
          </a:p>
          <a:p>
            <a:pPr marL="742903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rgbClr val="000000"/>
                </a:solidFill>
              </a:rPr>
              <a:t>Trade</a:t>
            </a:r>
            <a:r>
              <a:rPr lang="sv-SE" sz="1600" dirty="0">
                <a:solidFill>
                  <a:srgbClr val="000000"/>
                </a:solidFill>
              </a:rPr>
              <a:t>-off </a:t>
            </a:r>
            <a:r>
              <a:rPr lang="sv-SE" sz="1600" dirty="0" err="1">
                <a:solidFill>
                  <a:srgbClr val="000000"/>
                </a:solidFill>
              </a:rPr>
              <a:t>between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b="1" dirty="0" err="1">
                <a:solidFill>
                  <a:srgbClr val="000000"/>
                </a:solidFill>
              </a:rPr>
              <a:t>phase</a:t>
            </a:r>
            <a:r>
              <a:rPr lang="sv-SE" sz="1600" b="1" dirty="0">
                <a:solidFill>
                  <a:srgbClr val="000000"/>
                </a:solidFill>
              </a:rPr>
              <a:t> </a:t>
            </a:r>
            <a:r>
              <a:rPr lang="sv-SE" sz="1600" b="1" dirty="0" err="1">
                <a:solidFill>
                  <a:srgbClr val="000000"/>
                </a:solidFill>
              </a:rPr>
              <a:t>noise</a:t>
            </a:r>
            <a:r>
              <a:rPr lang="sv-SE" sz="1600" b="1" dirty="0">
                <a:solidFill>
                  <a:srgbClr val="000000"/>
                </a:solidFill>
              </a:rPr>
              <a:t> </a:t>
            </a:r>
            <a:r>
              <a:rPr lang="sv-SE" sz="1600" b="1" dirty="0" err="1">
                <a:solidFill>
                  <a:srgbClr val="000000"/>
                </a:solidFill>
              </a:rPr>
              <a:t>mitigation</a:t>
            </a:r>
            <a:r>
              <a:rPr lang="sv-SE" sz="1600" dirty="0">
                <a:solidFill>
                  <a:srgbClr val="000000"/>
                </a:solidFill>
              </a:rPr>
              <a:t> and </a:t>
            </a:r>
            <a:r>
              <a:rPr lang="sv-SE" sz="1600" b="1" dirty="0">
                <a:solidFill>
                  <a:srgbClr val="000000"/>
                </a:solidFill>
              </a:rPr>
              <a:t>inter-UE </a:t>
            </a:r>
            <a:r>
              <a:rPr lang="sv-SE" sz="1600" b="1" dirty="0" err="1">
                <a:solidFill>
                  <a:srgbClr val="000000"/>
                </a:solidFill>
              </a:rPr>
              <a:t>inteference</a:t>
            </a:r>
            <a:r>
              <a:rPr lang="sv-SE" sz="1600" b="1" dirty="0">
                <a:solidFill>
                  <a:srgbClr val="000000"/>
                </a:solidFill>
              </a:rPr>
              <a:t> </a:t>
            </a:r>
            <a:r>
              <a:rPr lang="sv-SE" sz="1600" b="1" dirty="0" err="1">
                <a:solidFill>
                  <a:srgbClr val="000000"/>
                </a:solidFill>
              </a:rPr>
              <a:t>cancellation</a:t>
            </a:r>
            <a:endParaRPr lang="sv-SE" sz="1600" b="1" dirty="0">
              <a:solidFill>
                <a:srgbClr val="000000"/>
              </a:solidFill>
            </a:endParaRPr>
          </a:p>
          <a:p>
            <a:pPr lvl="1"/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1" y="3003305"/>
            <a:ext cx="6331738" cy="33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3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smtClean="0"/>
              <a:t>Discussion on tape-out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24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dirty="0"/>
              <a:t>Recap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3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r>
              <a:rPr lang="sv-SE" dirty="0"/>
              <a:t>: System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 (PN)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5894A-78C4-634B-86A2-71BA17CC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4" y="1527146"/>
            <a:ext cx="8379300" cy="51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4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8E50-B146-1540-B144-43DB9C8F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with Phase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8DB08-4147-F34B-A2D9-9BAFBCAC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5" y="1546303"/>
            <a:ext cx="8519307" cy="5259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4153" y="1924987"/>
            <a:ext cx="23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From [Waveform </a:t>
            </a:r>
            <a:r>
              <a:rPr lang="en-US" sz="900" dirty="0">
                <a:solidFill>
                  <a:schemeClr val="tx2"/>
                </a:solidFill>
              </a:rPr>
              <a:t>and Numerology to Support 5G Services and </a:t>
            </a:r>
            <a:r>
              <a:rPr lang="en-US" sz="900" dirty="0" smtClean="0">
                <a:solidFill>
                  <a:schemeClr val="tx2"/>
                </a:solidFill>
              </a:rPr>
              <a:t>Requirements]</a:t>
            </a:r>
            <a:endParaRPr lang="sv-SE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Resource</a:t>
            </a:r>
            <a:r>
              <a:rPr lang="sv-SE" dirty="0"/>
              <a:t> </a:t>
            </a:r>
            <a:r>
              <a:rPr lang="sv-SE" dirty="0" err="1"/>
              <a:t>Allocation</a:t>
            </a:r>
            <a:r>
              <a:rPr lang="sv-SE" dirty="0"/>
              <a:t> 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ACB73-A1D4-4D4F-98C2-C42CEB39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50" y="1538868"/>
            <a:ext cx="6314874" cy="53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4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Main steps in the </a:t>
            </a:r>
            <a:r>
              <a:rPr lang="sv-SE" dirty="0" err="1" smtClean="0"/>
              <a:t>algorithm</a:t>
            </a:r>
            <a:endParaRPr lang="sv-SE" dirty="0"/>
          </a:p>
        </p:txBody>
      </p:sp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56DEA5DF-5288-7A46-868E-1C0886C11452}"/>
              </a:ext>
            </a:extLst>
          </p:cNvPr>
          <p:cNvSpPr txBox="1">
            <a:spLocks/>
          </p:cNvSpPr>
          <p:nvPr/>
        </p:nvSpPr>
        <p:spPr bwMode="auto">
          <a:xfrm>
            <a:off x="653474" y="1516566"/>
            <a:ext cx="7725825" cy="444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0" indent="0">
              <a:buNone/>
            </a:pPr>
            <a:endParaRPr lang="sv-SE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sv-SE" sz="2000" b="1" dirty="0"/>
              <a:t>1st step: </a:t>
            </a:r>
            <a:r>
              <a:rPr lang="sv-SE" sz="2000" b="1" dirty="0" err="1"/>
              <a:t>Estimation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Phase-Noise</a:t>
            </a:r>
            <a:r>
              <a:rPr lang="sv-SE" sz="2000" b="1" dirty="0"/>
              <a:t> (PN)-</a:t>
            </a:r>
            <a:r>
              <a:rPr lang="sv-SE" sz="2000" b="1" dirty="0" err="1"/>
              <a:t>Affected</a:t>
            </a:r>
            <a:r>
              <a:rPr lang="sv-SE" sz="2000" b="1" dirty="0"/>
              <a:t> Channel</a:t>
            </a:r>
          </a:p>
          <a:p>
            <a:pPr marL="0" lvl="0" indent="0">
              <a:buNone/>
            </a:pPr>
            <a:r>
              <a:rPr lang="sv-SE" sz="2000" dirty="0"/>
              <a:t>   - </a:t>
            </a:r>
            <a:r>
              <a:rPr lang="sv-SE" sz="2000" dirty="0" err="1"/>
              <a:t>Estimation</a:t>
            </a:r>
            <a:r>
              <a:rPr lang="sv-SE" sz="2000" dirty="0"/>
              <a:t> by </a:t>
            </a:r>
            <a:r>
              <a:rPr lang="sv-SE" sz="2000" dirty="0" err="1"/>
              <a:t>using</a:t>
            </a:r>
            <a:r>
              <a:rPr lang="sv-SE" sz="2000" dirty="0"/>
              <a:t> PN-</a:t>
            </a:r>
            <a:r>
              <a:rPr lang="sv-SE" sz="2000" dirty="0" err="1"/>
              <a:t>dedicated</a:t>
            </a:r>
            <a:r>
              <a:rPr lang="sv-SE" sz="2000" dirty="0"/>
              <a:t> pilot</a:t>
            </a:r>
          </a:p>
          <a:p>
            <a:pPr marL="0" lvl="0" indent="0">
              <a:buNone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/>
              <a:t>2nd step: Separation </a:t>
            </a:r>
            <a:r>
              <a:rPr lang="sv-SE" sz="2000" b="1" dirty="0" err="1"/>
              <a:t>of</a:t>
            </a:r>
            <a:r>
              <a:rPr lang="sv-SE" sz="2000" b="1" dirty="0"/>
              <a:t> CH and PN </a:t>
            </a:r>
            <a:r>
              <a:rPr lang="sv-SE" sz="2000" b="1" dirty="0" err="1"/>
              <a:t>components</a:t>
            </a:r>
            <a:endParaRPr lang="sv-SE" sz="2000" b="1" dirty="0"/>
          </a:p>
          <a:p>
            <a:pPr marL="0" indent="0">
              <a:buNone/>
            </a:pPr>
            <a:r>
              <a:rPr lang="sv-SE" sz="2000" dirty="0"/>
              <a:t>   - </a:t>
            </a:r>
            <a:r>
              <a:rPr lang="sv-SE" sz="2000" dirty="0" err="1"/>
              <a:t>Deconvolution</a:t>
            </a:r>
            <a:endParaRPr lang="sv-SE" sz="2000" dirty="0"/>
          </a:p>
          <a:p>
            <a:pPr marL="0" indent="0">
              <a:buNone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/>
              <a:t>3rd step: </a:t>
            </a:r>
            <a:r>
              <a:rPr lang="sv-SE" sz="2000" b="1" dirty="0" err="1"/>
              <a:t>Estimation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Intercarrier</a:t>
            </a:r>
            <a:r>
              <a:rPr lang="sv-SE" sz="2000" b="1" dirty="0"/>
              <a:t> </a:t>
            </a:r>
            <a:r>
              <a:rPr lang="sv-SE" sz="2000" b="1" dirty="0" err="1"/>
              <a:t>Interference</a:t>
            </a:r>
            <a:r>
              <a:rPr lang="sv-SE" sz="2000" b="1" dirty="0"/>
              <a:t>(ICI)-</a:t>
            </a:r>
            <a:r>
              <a:rPr lang="sv-SE" sz="2000" b="1" dirty="0" err="1"/>
              <a:t>Free</a:t>
            </a:r>
            <a:r>
              <a:rPr lang="sv-SE" sz="2000" b="1" dirty="0"/>
              <a:t> Channel</a:t>
            </a:r>
          </a:p>
          <a:p>
            <a:pPr marL="0" indent="0">
              <a:buNone/>
            </a:pPr>
            <a:r>
              <a:rPr lang="sv-SE" sz="2000" dirty="0"/>
              <a:t>   - </a:t>
            </a:r>
            <a:r>
              <a:rPr lang="sv-SE" sz="2000" dirty="0" err="1"/>
              <a:t>Estimation</a:t>
            </a:r>
            <a:r>
              <a:rPr lang="sv-SE" sz="2000" dirty="0"/>
              <a:t> by </a:t>
            </a:r>
            <a:r>
              <a:rPr lang="sv-SE" sz="2000" dirty="0" err="1"/>
              <a:t>using</a:t>
            </a:r>
            <a:r>
              <a:rPr lang="sv-SE" sz="2000" dirty="0"/>
              <a:t> ICI-</a:t>
            </a:r>
            <a:r>
              <a:rPr lang="sv-SE" sz="2000" dirty="0" err="1"/>
              <a:t>dedicated</a:t>
            </a:r>
            <a:r>
              <a:rPr lang="sv-SE" sz="2000" dirty="0"/>
              <a:t> pilot</a:t>
            </a:r>
          </a:p>
          <a:p>
            <a:pPr marL="0" indent="0">
              <a:buNone/>
            </a:pPr>
            <a:endParaRPr lang="sv-SE" sz="2000" b="1" dirty="0"/>
          </a:p>
          <a:p>
            <a:pPr marL="0" indent="0">
              <a:buNone/>
            </a:pPr>
            <a:endParaRPr lang="sv-SE" sz="2000" b="1" dirty="0"/>
          </a:p>
          <a:p>
            <a:pPr marL="0" indent="0">
              <a:buNone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</p:txBody>
      </p:sp>
    </p:spTree>
    <p:extLst>
      <p:ext uri="{BB962C8B-B14F-4D97-AF65-F5344CB8AC3E}">
        <p14:creationId xmlns:p14="http://schemas.microsoft.com/office/powerpoint/2010/main" val="249138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8E50-B146-1540-B144-43DB9C8F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A04AE-2E40-2D48-9D86-8DF95501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17" y="1561171"/>
            <a:ext cx="6934839" cy="52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dirty="0"/>
              <a:t>Initial Implementation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694587"/>
      </p:ext>
    </p:extLst>
  </p:cSld>
  <p:clrMapOvr>
    <a:masterClrMapping/>
  </p:clrMapOvr>
</p:sld>
</file>

<file path=ppt/theme/theme1.xml><?xml version="1.0" encoding="utf-8"?>
<a:theme xmlns:a="http://schemas.openxmlformats.org/drawingml/2006/main" name="LU_PPT-mall_2012_ENG_121127">
  <a:themeElements>
    <a:clrScheme name="Anpassad 4">
      <a:dk1>
        <a:srgbClr val="9C6114"/>
      </a:dk1>
      <a:lt1>
        <a:srgbClr val="FFFFFF"/>
      </a:lt1>
      <a:dk2>
        <a:srgbClr val="000000"/>
      </a:dk2>
      <a:lt2>
        <a:srgbClr val="00008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000080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NIWeekTemplate2014</Template>
  <TotalTime>68161</TotalTime>
  <Words>404</Words>
  <Application>Microsoft Office PowerPoint</Application>
  <PresentationFormat>On-screen Show (4:3)</PresentationFormat>
  <Paragraphs>145</Paragraphs>
  <Slides>26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DejaVu Sans</vt:lpstr>
      <vt:lpstr>Lucida Grande</vt:lpstr>
      <vt:lpstr>ＭＳ Ｐゴシック</vt:lpstr>
      <vt:lpstr>ＭＳ Ｐゴシック</vt:lpstr>
      <vt:lpstr>Arial</vt:lpstr>
      <vt:lpstr>Calibri</vt:lpstr>
      <vt:lpstr>Cambria Math</vt:lpstr>
      <vt:lpstr>Frutiger 45 Light</vt:lpstr>
      <vt:lpstr>Times New Roman</vt:lpstr>
      <vt:lpstr>Wingdings</vt:lpstr>
      <vt:lpstr>LU_PPT-mall_2012_ENG_121127</vt:lpstr>
      <vt:lpstr>Visio</vt:lpstr>
      <vt:lpstr>Coordination in Distributed Multi-User  High-Performance Dense Networks  (5G Synchronization: October Update)  </vt:lpstr>
      <vt:lpstr>Outline</vt:lpstr>
      <vt:lpstr>Recap</vt:lpstr>
      <vt:lpstr>Background: System Model with Phase Noise (PN)</vt:lpstr>
      <vt:lpstr>5G NR with Phase Noise</vt:lpstr>
      <vt:lpstr>Resource Allocation </vt:lpstr>
      <vt:lpstr>Main steps in the algorithm</vt:lpstr>
      <vt:lpstr>Complexity Comparison</vt:lpstr>
      <vt:lpstr>Initial Implementation</vt:lpstr>
      <vt:lpstr>Overall Architecture</vt:lpstr>
      <vt:lpstr>1st Step: Estimation of PN-Affected Channel </vt:lpstr>
      <vt:lpstr>1st Step: Estimation of PN-Affected Channel</vt:lpstr>
      <vt:lpstr>2nd Step: Separation of CH and PN components </vt:lpstr>
      <vt:lpstr>Time-domain compensation</vt:lpstr>
      <vt:lpstr>Polynomial division/deconvolution</vt:lpstr>
      <vt:lpstr>Block diagram (3-tap ICI)</vt:lpstr>
      <vt:lpstr>Equivalent model of deconvolution</vt:lpstr>
      <vt:lpstr>Parallel polynomial division</vt:lpstr>
      <vt:lpstr>Block diagram (2-way parallell)</vt:lpstr>
      <vt:lpstr>Throughput-complexity trade-off</vt:lpstr>
      <vt:lpstr>Timing diagram</vt:lpstr>
      <vt:lpstr>System-level consideration</vt:lpstr>
      <vt:lpstr>Correlated/un-correlated phase noise in distributed massive MIMO systems</vt:lpstr>
      <vt:lpstr>Correlated/un-correlated phase noise in distributed massive MIMO systems</vt:lpstr>
      <vt:lpstr>Correlated/un-correlated phase noise in distributed massive MIMO systems</vt:lpstr>
      <vt:lpstr>Discussion on tape-out </vt:lpstr>
    </vt:vector>
  </TitlesOfParts>
  <Company>National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dcobb</dc:creator>
  <cp:lastModifiedBy>Liang Liu</cp:lastModifiedBy>
  <cp:revision>2815</cp:revision>
  <cp:lastPrinted>2018-08-10T07:04:27Z</cp:lastPrinted>
  <dcterms:created xsi:type="dcterms:W3CDTF">2014-03-28T16:36:19Z</dcterms:created>
  <dcterms:modified xsi:type="dcterms:W3CDTF">2019-01-28T13:36:08Z</dcterms:modified>
</cp:coreProperties>
</file>