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shuo" initials="Y" lastIdx="1" clrIdx="0">
    <p:extLst>
      <p:ext uri="{19B8F6BF-5375-455C-9EA6-DF929625EA0E}">
        <p15:presenceInfo xmlns:p15="http://schemas.microsoft.com/office/powerpoint/2012/main" userId="Yishu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7" d="100"/>
          <a:sy n="77" d="100"/>
        </p:scale>
        <p:origin x="7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7T02:36:22.981"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ltLang="zh-CN"/>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11/7/2016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ltLang="zh-CN"/>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ltLang="zh-CN"/>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zh-CN"/>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11/7/2016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zh-CN"/>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11/7/2016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11/7/2016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11/7/2016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11/7/2016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ltLang="zh-CN"/>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ltLang="zh-CN"/>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11/7/2016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4887" y="-167268"/>
            <a:ext cx="8825658" cy="2677648"/>
          </a:xfrm>
        </p:spPr>
        <p:txBody>
          <a:bodyPr/>
          <a:lstStyle/>
          <a:p>
            <a:r>
              <a:rPr lang="en-US" altLang="zh-CN" sz="4000" dirty="0"/>
              <a:t>Structure-Texture Decomposition of Image with Interval Gradient</a:t>
            </a:r>
            <a:endParaRPr lang="zh-CN" altLang="en-US" sz="4000" dirty="0"/>
          </a:p>
        </p:txBody>
      </p:sp>
      <p:sp>
        <p:nvSpPr>
          <p:cNvPr id="4" name="Text Placeholder 3"/>
          <p:cNvSpPr>
            <a:spLocks noGrp="1"/>
          </p:cNvSpPr>
          <p:nvPr>
            <p:ph type="subTitle" idx="1"/>
          </p:nvPr>
        </p:nvSpPr>
        <p:spPr>
          <a:xfrm>
            <a:off x="4479413" y="4326685"/>
            <a:ext cx="8825658" cy="861420"/>
          </a:xfrm>
        </p:spPr>
        <p:txBody>
          <a:bodyPr/>
          <a:lstStyle/>
          <a:p>
            <a:r>
              <a:rPr lang="en-US" altLang="zh-CN" dirty="0"/>
              <a:t>Yishuo Wang</a:t>
            </a:r>
          </a:p>
          <a:p>
            <a:r>
              <a:rPr lang="en-US" altLang="zh-CN" dirty="0"/>
              <a:t>108533945</a:t>
            </a:r>
            <a:endParaRPr lang="zh-CN" altLang="en-US" dirty="0"/>
          </a:p>
        </p:txBody>
      </p:sp>
    </p:spTree>
    <p:extLst>
      <p:ext uri="{BB962C8B-B14F-4D97-AF65-F5344CB8AC3E}">
        <p14:creationId xmlns:p14="http://schemas.microsoft.com/office/powerpoint/2010/main" val="200567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					     Thank you!</a:t>
            </a:r>
            <a:endParaRPr lang="zh-CN" altLang="en-US" dirty="0"/>
          </a:p>
        </p:txBody>
      </p:sp>
      <p:sp>
        <p:nvSpPr>
          <p:cNvPr id="6" name="Text Placeholder 5"/>
          <p:cNvSpPr>
            <a:spLocks noGrp="1"/>
          </p:cNvSpPr>
          <p:nvPr>
            <p:ph type="body" sz="half" idx="13"/>
          </p:nvPr>
        </p:nvSpPr>
        <p:spPr/>
        <p:txBody>
          <a:bodyPr/>
          <a:lstStyle/>
          <a:p>
            <a:endParaRPr lang="zh-CN" altLang="en-US"/>
          </a:p>
        </p:txBody>
      </p:sp>
      <p:sp>
        <p:nvSpPr>
          <p:cNvPr id="5" name="Text Placeholder 4"/>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83594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Project Description</a:t>
            </a:r>
            <a:endParaRPr lang="zh-CN" altLang="en-US" dirty="0"/>
          </a:p>
        </p:txBody>
      </p:sp>
      <p:sp>
        <p:nvSpPr>
          <p:cNvPr id="3" name="Content Placeholder 2"/>
          <p:cNvSpPr>
            <a:spLocks noGrp="1"/>
          </p:cNvSpPr>
          <p:nvPr>
            <p:ph idx="1"/>
          </p:nvPr>
        </p:nvSpPr>
        <p:spPr/>
        <p:txBody>
          <a:bodyPr/>
          <a:lstStyle/>
          <a:p>
            <a:r>
              <a:rPr lang="en-US" altLang="zh-CN" dirty="0"/>
              <a:t>IDE: Visual Studio 2015</a:t>
            </a:r>
          </a:p>
          <a:p>
            <a:r>
              <a:rPr lang="en-US" altLang="zh-CN" dirty="0"/>
              <a:t>Language: C++</a:t>
            </a:r>
          </a:p>
          <a:p>
            <a:r>
              <a:rPr lang="en-US" altLang="zh-CN" dirty="0"/>
              <a:t>Library: </a:t>
            </a:r>
            <a:r>
              <a:rPr lang="en-US" altLang="zh-CN" dirty="0" err="1"/>
              <a:t>opencv</a:t>
            </a:r>
            <a:r>
              <a:rPr lang="en-US" altLang="zh-CN" dirty="0"/>
              <a:t> 3.1</a:t>
            </a:r>
          </a:p>
          <a:p>
            <a:r>
              <a:rPr lang="en-US" altLang="zh-CN" dirty="0"/>
              <a:t>Given a image as an input, we will filter the texture of the image and save the structure. The new image will be the output. However, we can not move the texture completely, just try best to move.(next page has sample)</a:t>
            </a:r>
          </a:p>
          <a:p>
            <a:r>
              <a:rPr lang="en-US" altLang="zh-CN" dirty="0"/>
              <a:t>The project define a new gradient, named “Interval Gradient”</a:t>
            </a:r>
            <a:endParaRPr lang="zh-CN" altLang="en-US" dirty="0"/>
          </a:p>
        </p:txBody>
      </p:sp>
    </p:spTree>
    <p:extLst>
      <p:ext uri="{BB962C8B-B14F-4D97-AF65-F5344CB8AC3E}">
        <p14:creationId xmlns:p14="http://schemas.microsoft.com/office/powerpoint/2010/main" val="79865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Sample input and output of the project</a:t>
            </a:r>
            <a:endParaRPr lang="zh-CN" altLang="en-US" sz="3200" dirty="0"/>
          </a:p>
        </p:txBody>
      </p:sp>
      <p:pic>
        <p:nvPicPr>
          <p:cNvPr id="4" name="Content Placeholder 3"/>
          <p:cNvPicPr>
            <a:picLocks noGrp="1" noChangeAspect="1"/>
          </p:cNvPicPr>
          <p:nvPr>
            <p:ph idx="1"/>
          </p:nvPr>
        </p:nvPicPr>
        <p:blipFill>
          <a:blip r:embed="rId2"/>
          <a:stretch>
            <a:fillRect/>
          </a:stretch>
        </p:blipFill>
        <p:spPr>
          <a:xfrm>
            <a:off x="1443049" y="2412430"/>
            <a:ext cx="5450562" cy="4029075"/>
          </a:xfrm>
        </p:spPr>
      </p:pic>
      <p:pic>
        <p:nvPicPr>
          <p:cNvPr id="5" name="Picture 4"/>
          <p:cNvPicPr>
            <a:picLocks noChangeAspect="1"/>
          </p:cNvPicPr>
          <p:nvPr/>
        </p:nvPicPr>
        <p:blipFill>
          <a:blip r:embed="rId3"/>
          <a:stretch>
            <a:fillRect/>
          </a:stretch>
        </p:blipFill>
        <p:spPr>
          <a:xfrm>
            <a:off x="6989145" y="2412430"/>
            <a:ext cx="3590925" cy="4029075"/>
          </a:xfrm>
          <a:prstGeom prst="rect">
            <a:avLst/>
          </a:prstGeom>
        </p:spPr>
      </p:pic>
    </p:spTree>
    <p:extLst>
      <p:ext uri="{BB962C8B-B14F-4D97-AF65-F5344CB8AC3E}">
        <p14:creationId xmlns:p14="http://schemas.microsoft.com/office/powerpoint/2010/main" val="419246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Interval Gradient</a:t>
            </a:r>
            <a:endParaRPr lang="zh-CN" altLang="en-US" dirty="0"/>
          </a:p>
        </p:txBody>
      </p:sp>
      <p:pic>
        <p:nvPicPr>
          <p:cNvPr id="4" name="Content Placeholder 3"/>
          <p:cNvPicPr>
            <a:picLocks noGrp="1" noChangeAspect="1"/>
          </p:cNvPicPr>
          <p:nvPr>
            <p:ph idx="1"/>
          </p:nvPr>
        </p:nvPicPr>
        <p:blipFill>
          <a:blip r:embed="rId2"/>
          <a:stretch>
            <a:fillRect/>
          </a:stretch>
        </p:blipFill>
        <p:spPr>
          <a:xfrm>
            <a:off x="476083" y="2563879"/>
            <a:ext cx="2160896" cy="576239"/>
          </a:xfrm>
          <a:prstGeom prst="rect">
            <a:avLst/>
          </a:prstGeom>
        </p:spPr>
      </p:pic>
      <p:sp>
        <p:nvSpPr>
          <p:cNvPr id="6" name="TextBox 5"/>
          <p:cNvSpPr txBox="1"/>
          <p:nvPr/>
        </p:nvSpPr>
        <p:spPr>
          <a:xfrm>
            <a:off x="2876640" y="2667333"/>
            <a:ext cx="4376057" cy="369332"/>
          </a:xfrm>
          <a:prstGeom prst="rect">
            <a:avLst/>
          </a:prstGeom>
          <a:noFill/>
        </p:spPr>
        <p:txBody>
          <a:bodyPr wrap="square" rtlCol="0">
            <a:spAutoFit/>
          </a:bodyPr>
          <a:lstStyle/>
          <a:p>
            <a:r>
              <a:rPr lang="en-US" altLang="zh-CN" dirty="0">
                <a:solidFill>
                  <a:srgbClr val="FF0000"/>
                </a:solidFill>
              </a:rPr>
              <a:t>This is for get the normal gradient</a:t>
            </a:r>
            <a:endParaRPr lang="zh-CN" altLang="en-US" dirty="0">
              <a:solidFill>
                <a:srgbClr val="FF0000"/>
              </a:solidFill>
            </a:endParaRPr>
          </a:p>
        </p:txBody>
      </p:sp>
      <p:pic>
        <p:nvPicPr>
          <p:cNvPr id="7" name="Picture 6"/>
          <p:cNvPicPr>
            <a:picLocks noChangeAspect="1"/>
          </p:cNvPicPr>
          <p:nvPr/>
        </p:nvPicPr>
        <p:blipFill>
          <a:blip r:embed="rId3"/>
          <a:stretch>
            <a:fillRect/>
          </a:stretch>
        </p:blipFill>
        <p:spPr>
          <a:xfrm>
            <a:off x="525813" y="4674014"/>
            <a:ext cx="2651007" cy="454642"/>
          </a:xfrm>
          <a:prstGeom prst="rect">
            <a:avLst/>
          </a:prstGeom>
        </p:spPr>
      </p:pic>
      <p:pic>
        <p:nvPicPr>
          <p:cNvPr id="9" name="Picture 8"/>
          <p:cNvPicPr>
            <a:picLocks noChangeAspect="1"/>
          </p:cNvPicPr>
          <p:nvPr/>
        </p:nvPicPr>
        <p:blipFill>
          <a:blip r:embed="rId4"/>
          <a:stretch>
            <a:fillRect/>
          </a:stretch>
        </p:blipFill>
        <p:spPr>
          <a:xfrm>
            <a:off x="3169194" y="4741674"/>
            <a:ext cx="2752725" cy="752475"/>
          </a:xfrm>
          <a:prstGeom prst="rect">
            <a:avLst/>
          </a:prstGeom>
        </p:spPr>
      </p:pic>
      <p:pic>
        <p:nvPicPr>
          <p:cNvPr id="10" name="Picture 9"/>
          <p:cNvPicPr>
            <a:picLocks noChangeAspect="1"/>
          </p:cNvPicPr>
          <p:nvPr/>
        </p:nvPicPr>
        <p:blipFill>
          <a:blip r:embed="rId5"/>
          <a:stretch>
            <a:fillRect/>
          </a:stretch>
        </p:blipFill>
        <p:spPr>
          <a:xfrm>
            <a:off x="3169194" y="5753839"/>
            <a:ext cx="3790950" cy="533400"/>
          </a:xfrm>
          <a:prstGeom prst="rect">
            <a:avLst/>
          </a:prstGeom>
        </p:spPr>
      </p:pic>
      <p:pic>
        <p:nvPicPr>
          <p:cNvPr id="11" name="Picture 10"/>
          <p:cNvPicPr>
            <a:picLocks noChangeAspect="1"/>
          </p:cNvPicPr>
          <p:nvPr/>
        </p:nvPicPr>
        <p:blipFill>
          <a:blip r:embed="rId6"/>
          <a:stretch>
            <a:fillRect/>
          </a:stretch>
        </p:blipFill>
        <p:spPr>
          <a:xfrm>
            <a:off x="3169194" y="3479189"/>
            <a:ext cx="2714625" cy="1133475"/>
          </a:xfrm>
          <a:prstGeom prst="rect">
            <a:avLst/>
          </a:prstGeom>
        </p:spPr>
      </p:pic>
      <p:sp>
        <p:nvSpPr>
          <p:cNvPr id="14" name="Rounded Rectangle 13"/>
          <p:cNvSpPr/>
          <p:nvPr/>
        </p:nvSpPr>
        <p:spPr>
          <a:xfrm>
            <a:off x="2968026" y="3396385"/>
            <a:ext cx="3907972" cy="3009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159462" y="4280009"/>
            <a:ext cx="4818948" cy="923330"/>
          </a:xfrm>
          <a:prstGeom prst="rect">
            <a:avLst/>
          </a:prstGeom>
          <a:noFill/>
        </p:spPr>
        <p:txBody>
          <a:bodyPr wrap="none" rtlCol="0">
            <a:spAutoFit/>
          </a:bodyPr>
          <a:lstStyle/>
          <a:p>
            <a:r>
              <a:rPr lang="en-US" altLang="zh-CN" b="1" dirty="0">
                <a:solidFill>
                  <a:srgbClr val="0070C0"/>
                </a:solidFill>
              </a:rPr>
              <a:t>W function here is exponential weighting</a:t>
            </a:r>
          </a:p>
          <a:p>
            <a:r>
              <a:rPr lang="en-US" altLang="zh-CN" b="1" dirty="0">
                <a:solidFill>
                  <a:srgbClr val="0070C0"/>
                </a:solidFill>
              </a:rPr>
              <a:t>Function. Sigma is a scale parameter. The</a:t>
            </a:r>
          </a:p>
          <a:p>
            <a:r>
              <a:rPr lang="en-US" altLang="zh-CN" b="1" dirty="0">
                <a:solidFill>
                  <a:srgbClr val="0070C0"/>
                </a:solidFill>
              </a:rPr>
              <a:t>range in the paper is [2,5], I will use 3</a:t>
            </a:r>
            <a:endParaRPr lang="zh-CN" altLang="en-US" b="1" dirty="0">
              <a:solidFill>
                <a:srgbClr val="0070C0"/>
              </a:solidFill>
            </a:endParaRPr>
          </a:p>
        </p:txBody>
      </p:sp>
    </p:spTree>
    <p:extLst>
      <p:ext uri="{BB962C8B-B14F-4D97-AF65-F5344CB8AC3E}">
        <p14:creationId xmlns:p14="http://schemas.microsoft.com/office/powerpoint/2010/main" val="104645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Gradient rescaling with Interval gradient</a:t>
            </a:r>
            <a:endParaRPr lang="zh-CN" altLang="en-US" sz="3200" dirty="0"/>
          </a:p>
        </p:txBody>
      </p:sp>
      <p:pic>
        <p:nvPicPr>
          <p:cNvPr id="4" name="Content Placeholder 3"/>
          <p:cNvPicPr>
            <a:picLocks noGrp="1" noChangeAspect="1"/>
          </p:cNvPicPr>
          <p:nvPr>
            <p:ph idx="1"/>
          </p:nvPr>
        </p:nvPicPr>
        <p:blipFill>
          <a:blip r:embed="rId2"/>
          <a:stretch>
            <a:fillRect/>
          </a:stretch>
        </p:blipFill>
        <p:spPr>
          <a:xfrm>
            <a:off x="871537" y="3972281"/>
            <a:ext cx="3981450" cy="742950"/>
          </a:xfrm>
          <a:prstGeom prst="rect">
            <a:avLst/>
          </a:prstGeom>
        </p:spPr>
      </p:pic>
      <p:pic>
        <p:nvPicPr>
          <p:cNvPr id="5" name="Picture 4"/>
          <p:cNvPicPr>
            <a:picLocks noChangeAspect="1"/>
          </p:cNvPicPr>
          <p:nvPr/>
        </p:nvPicPr>
        <p:blipFill>
          <a:blip r:embed="rId3"/>
          <a:stretch>
            <a:fillRect/>
          </a:stretch>
        </p:blipFill>
        <p:spPr>
          <a:xfrm>
            <a:off x="871537" y="4715231"/>
            <a:ext cx="2486025" cy="838200"/>
          </a:xfrm>
          <a:prstGeom prst="rect">
            <a:avLst/>
          </a:prstGeom>
        </p:spPr>
      </p:pic>
      <p:pic>
        <p:nvPicPr>
          <p:cNvPr id="6" name="Picture 5"/>
          <p:cNvPicPr>
            <a:picLocks noChangeAspect="1"/>
          </p:cNvPicPr>
          <p:nvPr/>
        </p:nvPicPr>
        <p:blipFill>
          <a:blip r:embed="rId4"/>
          <a:stretch>
            <a:fillRect/>
          </a:stretch>
        </p:blipFill>
        <p:spPr>
          <a:xfrm>
            <a:off x="1154954" y="2497540"/>
            <a:ext cx="390525" cy="368489"/>
          </a:xfrm>
          <a:prstGeom prst="rect">
            <a:avLst/>
          </a:prstGeom>
        </p:spPr>
      </p:pic>
      <p:pic>
        <p:nvPicPr>
          <p:cNvPr id="7" name="Picture 6"/>
          <p:cNvPicPr>
            <a:picLocks noChangeAspect="1"/>
          </p:cNvPicPr>
          <p:nvPr/>
        </p:nvPicPr>
        <p:blipFill>
          <a:blip r:embed="rId5"/>
          <a:stretch>
            <a:fillRect/>
          </a:stretch>
        </p:blipFill>
        <p:spPr>
          <a:xfrm>
            <a:off x="1154954" y="2892543"/>
            <a:ext cx="514350" cy="333375"/>
          </a:xfrm>
          <a:prstGeom prst="rect">
            <a:avLst/>
          </a:prstGeom>
        </p:spPr>
      </p:pic>
      <p:pic>
        <p:nvPicPr>
          <p:cNvPr id="8" name="Picture 7"/>
          <p:cNvPicPr>
            <a:picLocks noChangeAspect="1"/>
          </p:cNvPicPr>
          <p:nvPr/>
        </p:nvPicPr>
        <p:blipFill>
          <a:blip r:embed="rId6"/>
          <a:stretch>
            <a:fillRect/>
          </a:stretch>
        </p:blipFill>
        <p:spPr>
          <a:xfrm>
            <a:off x="1141164" y="3294299"/>
            <a:ext cx="495300" cy="304800"/>
          </a:xfrm>
          <a:prstGeom prst="rect">
            <a:avLst/>
          </a:prstGeom>
        </p:spPr>
      </p:pic>
      <p:sp>
        <p:nvSpPr>
          <p:cNvPr id="9" name="TextBox 8"/>
          <p:cNvSpPr txBox="1"/>
          <p:nvPr/>
        </p:nvSpPr>
        <p:spPr>
          <a:xfrm>
            <a:off x="2288894" y="2523211"/>
            <a:ext cx="2137336" cy="307777"/>
          </a:xfrm>
          <a:prstGeom prst="rect">
            <a:avLst/>
          </a:prstGeom>
          <a:noFill/>
        </p:spPr>
        <p:txBody>
          <a:bodyPr wrap="square" rtlCol="0">
            <a:spAutoFit/>
          </a:bodyPr>
          <a:lstStyle/>
          <a:p>
            <a:r>
              <a:rPr lang="en-US" altLang="zh-CN" sz="1400" dirty="0">
                <a:solidFill>
                  <a:srgbClr val="FF0000"/>
                </a:solidFill>
              </a:rPr>
              <a:t>Normal gradient</a:t>
            </a:r>
            <a:endParaRPr lang="zh-CN" altLang="en-US" sz="1400" dirty="0">
              <a:solidFill>
                <a:srgbClr val="FF0000"/>
              </a:solidFill>
            </a:endParaRPr>
          </a:p>
        </p:txBody>
      </p:sp>
      <p:sp>
        <p:nvSpPr>
          <p:cNvPr id="10" name="Rectangle 9"/>
          <p:cNvSpPr/>
          <p:nvPr/>
        </p:nvSpPr>
        <p:spPr>
          <a:xfrm>
            <a:off x="2288893" y="2904243"/>
            <a:ext cx="1617751" cy="307777"/>
          </a:xfrm>
          <a:prstGeom prst="rect">
            <a:avLst/>
          </a:prstGeom>
        </p:spPr>
        <p:txBody>
          <a:bodyPr wrap="none">
            <a:spAutoFit/>
          </a:bodyPr>
          <a:lstStyle/>
          <a:p>
            <a:r>
              <a:rPr lang="en-US" altLang="zh-CN" sz="1400" dirty="0">
                <a:solidFill>
                  <a:srgbClr val="FF0000"/>
                </a:solidFill>
              </a:rPr>
              <a:t>Interval gradient</a:t>
            </a:r>
            <a:endParaRPr lang="zh-CN" altLang="en-US" sz="1400" dirty="0">
              <a:solidFill>
                <a:srgbClr val="FF0000"/>
              </a:solidFill>
            </a:endParaRPr>
          </a:p>
        </p:txBody>
      </p:sp>
      <p:sp>
        <p:nvSpPr>
          <p:cNvPr id="11" name="Rectangle 10"/>
          <p:cNvSpPr/>
          <p:nvPr/>
        </p:nvSpPr>
        <p:spPr>
          <a:xfrm>
            <a:off x="2288894" y="3291322"/>
            <a:ext cx="1787669" cy="307777"/>
          </a:xfrm>
          <a:prstGeom prst="rect">
            <a:avLst/>
          </a:prstGeom>
        </p:spPr>
        <p:txBody>
          <a:bodyPr wrap="none">
            <a:spAutoFit/>
          </a:bodyPr>
          <a:lstStyle/>
          <a:p>
            <a:r>
              <a:rPr lang="en-US" altLang="zh-CN" sz="1400" dirty="0">
                <a:solidFill>
                  <a:srgbClr val="FF0000"/>
                </a:solidFill>
              </a:rPr>
              <a:t>Rescaled gradient</a:t>
            </a:r>
            <a:endParaRPr lang="zh-CN" altLang="en-US" sz="1400" dirty="0">
              <a:solidFill>
                <a:srgbClr val="FF0000"/>
              </a:solidFill>
            </a:endParaRPr>
          </a:p>
        </p:txBody>
      </p:sp>
      <p:sp>
        <p:nvSpPr>
          <p:cNvPr id="12" name="Rounded Rectangle 11"/>
          <p:cNvSpPr/>
          <p:nvPr/>
        </p:nvSpPr>
        <p:spPr>
          <a:xfrm>
            <a:off x="5505417" y="2523211"/>
            <a:ext cx="4457426" cy="3191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Compare the sign of the normal gradient and the Interval gradient to do the gradient rescaling.</a:t>
            </a:r>
          </a:p>
          <a:p>
            <a:pPr algn="ctr"/>
            <a:endParaRPr lang="en-US" altLang="zh-CN" dirty="0"/>
          </a:p>
          <a:p>
            <a:pPr algn="ctr"/>
            <a:r>
              <a:rPr lang="en-US" altLang="zh-CN" dirty="0"/>
              <a:t>The size of the three gradient are same, and also same as the input image.</a:t>
            </a:r>
          </a:p>
        </p:txBody>
      </p:sp>
      <p:sp>
        <p:nvSpPr>
          <p:cNvPr id="13" name="Rectangle 12"/>
          <p:cNvSpPr/>
          <p:nvPr/>
        </p:nvSpPr>
        <p:spPr>
          <a:xfrm>
            <a:off x="3357562" y="4980442"/>
            <a:ext cx="1659429" cy="307777"/>
          </a:xfrm>
          <a:prstGeom prst="rect">
            <a:avLst/>
          </a:prstGeom>
        </p:spPr>
        <p:txBody>
          <a:bodyPr wrap="none">
            <a:spAutoFit/>
          </a:bodyPr>
          <a:lstStyle/>
          <a:p>
            <a:r>
              <a:rPr lang="en-US" altLang="zh-CN" sz="1400" dirty="0">
                <a:solidFill>
                  <a:srgbClr val="FF0000"/>
                </a:solidFill>
              </a:rPr>
              <a:t>Rescaling weight</a:t>
            </a:r>
            <a:endParaRPr lang="zh-CN" altLang="en-US" sz="1400" dirty="0">
              <a:solidFill>
                <a:srgbClr val="FF0000"/>
              </a:solidFill>
            </a:endParaRPr>
          </a:p>
        </p:txBody>
      </p:sp>
      <p:sp>
        <p:nvSpPr>
          <p:cNvPr id="14" name="TextBox 13"/>
          <p:cNvSpPr txBox="1"/>
          <p:nvPr/>
        </p:nvSpPr>
        <p:spPr>
          <a:xfrm>
            <a:off x="877739" y="5714443"/>
            <a:ext cx="3248005" cy="646331"/>
          </a:xfrm>
          <a:prstGeom prst="rect">
            <a:avLst/>
          </a:prstGeom>
          <a:noFill/>
        </p:spPr>
        <p:txBody>
          <a:bodyPr wrap="none" rtlCol="0">
            <a:spAutoFit/>
          </a:bodyPr>
          <a:lstStyle/>
          <a:p>
            <a:r>
              <a:rPr lang="en-US" altLang="zh-CN" b="1" dirty="0">
                <a:solidFill>
                  <a:srgbClr val="0070C0"/>
                </a:solidFill>
              </a:rPr>
              <a:t>Error is 10^-4 in the project. </a:t>
            </a:r>
          </a:p>
          <a:p>
            <a:r>
              <a:rPr lang="en-US" altLang="zh-CN" b="1" dirty="0">
                <a:solidFill>
                  <a:srgbClr val="0070C0"/>
                </a:solidFill>
              </a:rPr>
              <a:t>For not let the bot to be 0.</a:t>
            </a:r>
            <a:endParaRPr lang="zh-CN" altLang="en-US" b="1" dirty="0">
              <a:solidFill>
                <a:srgbClr val="0070C0"/>
              </a:solidFill>
            </a:endParaRPr>
          </a:p>
        </p:txBody>
      </p:sp>
    </p:spTree>
    <p:extLst>
      <p:ext uri="{BB962C8B-B14F-4D97-AF65-F5344CB8AC3E}">
        <p14:creationId xmlns:p14="http://schemas.microsoft.com/office/powerpoint/2010/main" val="9118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the new image</a:t>
            </a:r>
            <a:endParaRPr lang="zh-CN" altLang="en-US" dirty="0"/>
          </a:p>
        </p:txBody>
      </p:sp>
      <p:pic>
        <p:nvPicPr>
          <p:cNvPr id="4" name="Content Placeholder 3"/>
          <p:cNvPicPr>
            <a:picLocks noGrp="1" noChangeAspect="1"/>
          </p:cNvPicPr>
          <p:nvPr>
            <p:ph idx="1"/>
          </p:nvPr>
        </p:nvPicPr>
        <p:blipFill>
          <a:blip r:embed="rId2"/>
          <a:stretch>
            <a:fillRect/>
          </a:stretch>
        </p:blipFill>
        <p:spPr>
          <a:xfrm>
            <a:off x="771151" y="2501476"/>
            <a:ext cx="3505200" cy="704850"/>
          </a:xfrm>
          <a:prstGeom prst="rect">
            <a:avLst/>
          </a:prstGeom>
        </p:spPr>
      </p:pic>
      <p:pic>
        <p:nvPicPr>
          <p:cNvPr id="23" name="Picture 22"/>
          <p:cNvPicPr>
            <a:picLocks noChangeAspect="1"/>
          </p:cNvPicPr>
          <p:nvPr/>
        </p:nvPicPr>
        <p:blipFill>
          <a:blip r:embed="rId3"/>
          <a:stretch>
            <a:fillRect/>
          </a:stretch>
        </p:blipFill>
        <p:spPr>
          <a:xfrm>
            <a:off x="546117" y="3177066"/>
            <a:ext cx="3248025" cy="1504950"/>
          </a:xfrm>
          <a:prstGeom prst="rect">
            <a:avLst/>
          </a:prstGeom>
        </p:spPr>
      </p:pic>
      <p:pic>
        <p:nvPicPr>
          <p:cNvPr id="29" name="Picture 28"/>
          <p:cNvPicPr>
            <a:picLocks noChangeAspect="1"/>
          </p:cNvPicPr>
          <p:nvPr/>
        </p:nvPicPr>
        <p:blipFill>
          <a:blip r:embed="rId4"/>
          <a:stretch>
            <a:fillRect/>
          </a:stretch>
        </p:blipFill>
        <p:spPr>
          <a:xfrm>
            <a:off x="1154954" y="4936000"/>
            <a:ext cx="1704975" cy="533400"/>
          </a:xfrm>
          <a:prstGeom prst="rect">
            <a:avLst/>
          </a:prstGeom>
        </p:spPr>
      </p:pic>
      <p:sp>
        <p:nvSpPr>
          <p:cNvPr id="30" name="TextBox 29"/>
          <p:cNvSpPr txBox="1"/>
          <p:nvPr/>
        </p:nvSpPr>
        <p:spPr>
          <a:xfrm>
            <a:off x="5879809" y="2518296"/>
            <a:ext cx="5464958" cy="646331"/>
          </a:xfrm>
          <a:prstGeom prst="rect">
            <a:avLst/>
          </a:prstGeom>
          <a:noFill/>
        </p:spPr>
        <p:txBody>
          <a:bodyPr wrap="none" rtlCol="0">
            <a:spAutoFit/>
          </a:bodyPr>
          <a:lstStyle/>
          <a:p>
            <a:r>
              <a:rPr lang="en-US" altLang="zh-CN" dirty="0">
                <a:solidFill>
                  <a:srgbClr val="0070C0"/>
                </a:solidFill>
              </a:rPr>
              <a:t>Ps1: For the </a:t>
            </a:r>
            <a:r>
              <a:rPr lang="en-US" altLang="zh-CN" dirty="0" err="1">
                <a:solidFill>
                  <a:srgbClr val="0070C0"/>
                </a:solidFill>
              </a:rPr>
              <a:t>ap</a:t>
            </a:r>
            <a:r>
              <a:rPr lang="en-US" altLang="zh-CN" dirty="0">
                <a:solidFill>
                  <a:srgbClr val="0070C0"/>
                </a:solidFill>
              </a:rPr>
              <a:t> and </a:t>
            </a:r>
            <a:r>
              <a:rPr lang="en-US" altLang="zh-CN" dirty="0" err="1">
                <a:solidFill>
                  <a:srgbClr val="0070C0"/>
                </a:solidFill>
              </a:rPr>
              <a:t>bp</a:t>
            </a:r>
            <a:r>
              <a:rPr lang="en-US" altLang="zh-CN" dirty="0">
                <a:solidFill>
                  <a:srgbClr val="0070C0"/>
                </a:solidFill>
              </a:rPr>
              <a:t>, paper said they are for </a:t>
            </a:r>
          </a:p>
          <a:p>
            <a:r>
              <a:rPr lang="en-US" altLang="zh-CN" dirty="0">
                <a:solidFill>
                  <a:srgbClr val="0070C0"/>
                </a:solidFill>
              </a:rPr>
              <a:t>the equation to get the mini</a:t>
            </a:r>
            <a:endParaRPr lang="zh-CN" altLang="en-US" dirty="0">
              <a:solidFill>
                <a:srgbClr val="0070C0"/>
              </a:solidFill>
            </a:endParaRPr>
          </a:p>
        </p:txBody>
      </p:sp>
      <p:pic>
        <p:nvPicPr>
          <p:cNvPr id="31" name="Picture 30"/>
          <p:cNvPicPr>
            <a:picLocks noChangeAspect="1"/>
          </p:cNvPicPr>
          <p:nvPr/>
        </p:nvPicPr>
        <p:blipFill>
          <a:blip r:embed="rId5"/>
          <a:stretch>
            <a:fillRect/>
          </a:stretch>
        </p:blipFill>
        <p:spPr>
          <a:xfrm>
            <a:off x="5686846" y="3164627"/>
            <a:ext cx="3667125" cy="638175"/>
          </a:xfrm>
          <a:prstGeom prst="rect">
            <a:avLst/>
          </a:prstGeom>
        </p:spPr>
      </p:pic>
      <p:pic>
        <p:nvPicPr>
          <p:cNvPr id="32" name="Picture 31"/>
          <p:cNvPicPr>
            <a:picLocks noChangeAspect="1"/>
          </p:cNvPicPr>
          <p:nvPr/>
        </p:nvPicPr>
        <p:blipFill>
          <a:blip r:embed="rId6"/>
          <a:stretch>
            <a:fillRect/>
          </a:stretch>
        </p:blipFill>
        <p:spPr>
          <a:xfrm>
            <a:off x="5879809" y="4682016"/>
            <a:ext cx="1876425" cy="590550"/>
          </a:xfrm>
          <a:prstGeom prst="rect">
            <a:avLst/>
          </a:prstGeom>
        </p:spPr>
      </p:pic>
      <p:sp>
        <p:nvSpPr>
          <p:cNvPr id="33" name="TextBox 32"/>
          <p:cNvSpPr txBox="1"/>
          <p:nvPr/>
        </p:nvSpPr>
        <p:spPr>
          <a:xfrm>
            <a:off x="5879809" y="4002291"/>
            <a:ext cx="5016117" cy="646331"/>
          </a:xfrm>
          <a:prstGeom prst="rect">
            <a:avLst/>
          </a:prstGeom>
          <a:noFill/>
        </p:spPr>
        <p:txBody>
          <a:bodyPr wrap="none" rtlCol="0">
            <a:spAutoFit/>
          </a:bodyPr>
          <a:lstStyle/>
          <a:p>
            <a:r>
              <a:rPr lang="en-US" altLang="zh-CN" dirty="0">
                <a:solidFill>
                  <a:srgbClr val="00B050"/>
                </a:solidFill>
              </a:rPr>
              <a:t>Ps2: In the </a:t>
            </a:r>
            <a:r>
              <a:rPr lang="en-US" altLang="zh-CN" dirty="0" err="1">
                <a:solidFill>
                  <a:srgbClr val="00B050"/>
                </a:solidFill>
              </a:rPr>
              <a:t>ap</a:t>
            </a:r>
            <a:r>
              <a:rPr lang="en-US" altLang="zh-CN" dirty="0">
                <a:solidFill>
                  <a:srgbClr val="00B050"/>
                </a:solidFill>
              </a:rPr>
              <a:t>, </a:t>
            </a:r>
            <a:r>
              <a:rPr lang="en-US" altLang="zh-CN" dirty="0" err="1">
                <a:solidFill>
                  <a:srgbClr val="00B050"/>
                </a:solidFill>
              </a:rPr>
              <a:t>bp</a:t>
            </a:r>
            <a:r>
              <a:rPr lang="en-US" altLang="zh-CN" dirty="0">
                <a:solidFill>
                  <a:srgbClr val="00B050"/>
                </a:solidFill>
              </a:rPr>
              <a:t>, g function is the </a:t>
            </a:r>
            <a:r>
              <a:rPr lang="en-US" altLang="zh-CN" dirty="0" err="1">
                <a:solidFill>
                  <a:srgbClr val="00B050"/>
                </a:solidFill>
              </a:rPr>
              <a:t>gaussing</a:t>
            </a:r>
            <a:endParaRPr lang="en-US" altLang="zh-CN" dirty="0">
              <a:solidFill>
                <a:srgbClr val="00B050"/>
              </a:solidFill>
            </a:endParaRPr>
          </a:p>
          <a:p>
            <a:r>
              <a:rPr lang="en-US" altLang="zh-CN" dirty="0">
                <a:solidFill>
                  <a:srgbClr val="00B050"/>
                </a:solidFill>
              </a:rPr>
              <a:t>Smoothing function.</a:t>
            </a:r>
            <a:endParaRPr lang="zh-CN" altLang="en-US" dirty="0">
              <a:solidFill>
                <a:srgbClr val="00B050"/>
              </a:solidFill>
            </a:endParaRPr>
          </a:p>
        </p:txBody>
      </p:sp>
      <p:sp>
        <p:nvSpPr>
          <p:cNvPr id="34" name="TextBox 33"/>
          <p:cNvSpPr txBox="1"/>
          <p:nvPr/>
        </p:nvSpPr>
        <p:spPr>
          <a:xfrm>
            <a:off x="5879808" y="5305960"/>
            <a:ext cx="4583306" cy="369332"/>
          </a:xfrm>
          <a:prstGeom prst="rect">
            <a:avLst/>
          </a:prstGeom>
          <a:noFill/>
        </p:spPr>
        <p:txBody>
          <a:bodyPr wrap="none" rtlCol="0">
            <a:spAutoFit/>
          </a:bodyPr>
          <a:lstStyle/>
          <a:p>
            <a:r>
              <a:rPr lang="en-US" altLang="zh-CN" dirty="0">
                <a:solidFill>
                  <a:schemeClr val="accent6">
                    <a:lumMod val="75000"/>
                  </a:schemeClr>
                </a:solidFill>
              </a:rPr>
              <a:t>Ps3: </a:t>
            </a:r>
            <a:r>
              <a:rPr lang="en-US" altLang="zh-CN" dirty="0" err="1">
                <a:solidFill>
                  <a:schemeClr val="accent6">
                    <a:lumMod val="75000"/>
                  </a:schemeClr>
                </a:solidFill>
              </a:rPr>
              <a:t>opencv</a:t>
            </a:r>
            <a:r>
              <a:rPr lang="en-US" altLang="zh-CN" dirty="0">
                <a:solidFill>
                  <a:schemeClr val="accent6">
                    <a:lumMod val="75000"/>
                  </a:schemeClr>
                </a:solidFill>
              </a:rPr>
              <a:t> has the </a:t>
            </a:r>
            <a:r>
              <a:rPr lang="en-US" altLang="zh-CN" dirty="0" err="1">
                <a:solidFill>
                  <a:schemeClr val="accent6">
                    <a:lumMod val="75000"/>
                  </a:schemeClr>
                </a:solidFill>
              </a:rPr>
              <a:t>gaussing</a:t>
            </a:r>
            <a:r>
              <a:rPr lang="en-US" altLang="zh-CN" dirty="0">
                <a:solidFill>
                  <a:schemeClr val="accent6">
                    <a:lumMod val="75000"/>
                  </a:schemeClr>
                </a:solidFill>
              </a:rPr>
              <a:t> function. </a:t>
            </a:r>
            <a:endParaRPr lang="zh-CN" altLang="en-US" dirty="0">
              <a:solidFill>
                <a:schemeClr val="accent6">
                  <a:lumMod val="75000"/>
                </a:schemeClr>
              </a:solidFill>
            </a:endParaRPr>
          </a:p>
        </p:txBody>
      </p:sp>
      <p:sp>
        <p:nvSpPr>
          <p:cNvPr id="35" name="TextBox 34"/>
          <p:cNvSpPr txBox="1"/>
          <p:nvPr/>
        </p:nvSpPr>
        <p:spPr>
          <a:xfrm>
            <a:off x="682551" y="5515417"/>
            <a:ext cx="5197257" cy="646331"/>
          </a:xfrm>
          <a:prstGeom prst="rect">
            <a:avLst/>
          </a:prstGeom>
          <a:noFill/>
        </p:spPr>
        <p:txBody>
          <a:bodyPr wrap="none" rtlCol="0">
            <a:spAutoFit/>
          </a:bodyPr>
          <a:lstStyle/>
          <a:p>
            <a:r>
              <a:rPr lang="en-US" altLang="zh-CN" b="1" dirty="0">
                <a:solidFill>
                  <a:srgbClr val="0070C0"/>
                </a:solidFill>
              </a:rPr>
              <a:t>epsilon range in the paper is [0.01^2,0.03^2], </a:t>
            </a:r>
          </a:p>
          <a:p>
            <a:r>
              <a:rPr lang="en-US" altLang="zh-CN" b="1" dirty="0">
                <a:solidFill>
                  <a:srgbClr val="0070C0"/>
                </a:solidFill>
              </a:rPr>
              <a:t>I will use 0.03^2.</a:t>
            </a:r>
            <a:endParaRPr lang="zh-CN" altLang="en-US" b="1" dirty="0">
              <a:solidFill>
                <a:srgbClr val="0070C0"/>
              </a:solidFill>
            </a:endParaRPr>
          </a:p>
        </p:txBody>
      </p:sp>
    </p:spTree>
    <p:extLst>
      <p:ext uri="{BB962C8B-B14F-4D97-AF65-F5344CB8AC3E}">
        <p14:creationId xmlns:p14="http://schemas.microsoft.com/office/powerpoint/2010/main" val="151036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the new image</a:t>
            </a:r>
            <a:endParaRPr lang="zh-CN" altLang="en-US" dirty="0"/>
          </a:p>
        </p:txBody>
      </p:sp>
      <p:sp>
        <p:nvSpPr>
          <p:cNvPr id="5" name="TextBox 4"/>
          <p:cNvSpPr txBox="1"/>
          <p:nvPr/>
        </p:nvSpPr>
        <p:spPr>
          <a:xfrm>
            <a:off x="555333" y="2505610"/>
            <a:ext cx="4059125" cy="369332"/>
          </a:xfrm>
          <a:prstGeom prst="rect">
            <a:avLst/>
          </a:prstGeom>
          <a:noFill/>
        </p:spPr>
        <p:txBody>
          <a:bodyPr wrap="none" rtlCol="0">
            <a:spAutoFit/>
          </a:bodyPr>
          <a:lstStyle/>
          <a:p>
            <a:r>
              <a:rPr lang="en-US" altLang="zh-CN" dirty="0">
                <a:solidFill>
                  <a:srgbClr val="0070C0"/>
                </a:solidFill>
              </a:rPr>
              <a:t>Ps4: I think the </a:t>
            </a:r>
            <a:r>
              <a:rPr lang="en-US" altLang="zh-CN" dirty="0" err="1">
                <a:solidFill>
                  <a:srgbClr val="0070C0"/>
                </a:solidFill>
              </a:rPr>
              <a:t>Rp</a:t>
            </a:r>
            <a:r>
              <a:rPr lang="en-US" altLang="zh-CN" dirty="0">
                <a:solidFill>
                  <a:srgbClr val="0070C0"/>
                </a:solidFill>
              </a:rPr>
              <a:t> function is wrong</a:t>
            </a:r>
            <a:endParaRPr lang="zh-CN" altLang="en-US" dirty="0">
              <a:solidFill>
                <a:srgbClr val="0070C0"/>
              </a:solidFill>
            </a:endParaRPr>
          </a:p>
        </p:txBody>
      </p:sp>
      <p:pic>
        <p:nvPicPr>
          <p:cNvPr id="6" name="Picture 5"/>
          <p:cNvPicPr>
            <a:picLocks noChangeAspect="1"/>
          </p:cNvPicPr>
          <p:nvPr/>
        </p:nvPicPr>
        <p:blipFill>
          <a:blip r:embed="rId2"/>
          <a:stretch>
            <a:fillRect/>
          </a:stretch>
        </p:blipFill>
        <p:spPr>
          <a:xfrm>
            <a:off x="4279608" y="2990636"/>
            <a:ext cx="7182852" cy="3048425"/>
          </a:xfrm>
          <a:prstGeom prst="rect">
            <a:avLst/>
          </a:prstGeom>
        </p:spPr>
      </p:pic>
      <p:pic>
        <p:nvPicPr>
          <p:cNvPr id="7" name="Content Placeholder 3"/>
          <p:cNvPicPr>
            <a:picLocks noGrp="1" noChangeAspect="1"/>
          </p:cNvPicPr>
          <p:nvPr>
            <p:ph idx="1"/>
          </p:nvPr>
        </p:nvPicPr>
        <p:blipFill>
          <a:blip r:embed="rId3"/>
          <a:stretch>
            <a:fillRect/>
          </a:stretch>
        </p:blipFill>
        <p:spPr>
          <a:xfrm>
            <a:off x="555333" y="4162423"/>
            <a:ext cx="3505200" cy="704850"/>
          </a:xfrm>
          <a:prstGeom prst="rect">
            <a:avLst/>
          </a:prstGeom>
        </p:spPr>
      </p:pic>
    </p:spTree>
    <p:extLst>
      <p:ext uri="{BB962C8B-B14F-4D97-AF65-F5344CB8AC3E}">
        <p14:creationId xmlns:p14="http://schemas.microsoft.com/office/powerpoint/2010/main" val="380536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Algorithm</a:t>
            </a:r>
            <a:endParaRPr lang="zh-CN" altLang="en-US" dirty="0"/>
          </a:p>
        </p:txBody>
      </p:sp>
      <p:pic>
        <p:nvPicPr>
          <p:cNvPr id="4" name="Content Placeholder 3"/>
          <p:cNvPicPr>
            <a:picLocks noGrp="1" noChangeAspect="1"/>
          </p:cNvPicPr>
          <p:nvPr>
            <p:ph idx="1"/>
          </p:nvPr>
        </p:nvPicPr>
        <p:blipFill>
          <a:blip r:embed="rId2"/>
          <a:stretch>
            <a:fillRect/>
          </a:stretch>
        </p:blipFill>
        <p:spPr>
          <a:xfrm>
            <a:off x="768475" y="2555875"/>
            <a:ext cx="4093913" cy="3416300"/>
          </a:xfrm>
          <a:prstGeom prst="rect">
            <a:avLst/>
          </a:prstGeom>
        </p:spPr>
      </p:pic>
      <p:pic>
        <p:nvPicPr>
          <p:cNvPr id="5" name="Picture 4"/>
          <p:cNvPicPr>
            <a:picLocks noChangeAspect="1"/>
          </p:cNvPicPr>
          <p:nvPr/>
        </p:nvPicPr>
        <p:blipFill>
          <a:blip r:embed="rId3"/>
          <a:stretch>
            <a:fillRect/>
          </a:stretch>
        </p:blipFill>
        <p:spPr>
          <a:xfrm>
            <a:off x="5767387" y="2555875"/>
            <a:ext cx="4505325" cy="619125"/>
          </a:xfrm>
          <a:prstGeom prst="rect">
            <a:avLst/>
          </a:prstGeom>
        </p:spPr>
      </p:pic>
      <p:pic>
        <p:nvPicPr>
          <p:cNvPr id="6" name="Picture 5"/>
          <p:cNvPicPr>
            <a:picLocks noChangeAspect="1"/>
          </p:cNvPicPr>
          <p:nvPr/>
        </p:nvPicPr>
        <p:blipFill>
          <a:blip r:embed="rId4"/>
          <a:stretch>
            <a:fillRect/>
          </a:stretch>
        </p:blipFill>
        <p:spPr>
          <a:xfrm>
            <a:off x="5700712" y="3212043"/>
            <a:ext cx="2486025" cy="838200"/>
          </a:xfrm>
          <a:prstGeom prst="rect">
            <a:avLst/>
          </a:prstGeom>
        </p:spPr>
      </p:pic>
      <p:sp>
        <p:nvSpPr>
          <p:cNvPr id="7" name="TextBox 6"/>
          <p:cNvSpPr txBox="1"/>
          <p:nvPr/>
        </p:nvSpPr>
        <p:spPr>
          <a:xfrm>
            <a:off x="5767387" y="4087286"/>
            <a:ext cx="5716630" cy="584775"/>
          </a:xfrm>
          <a:prstGeom prst="rect">
            <a:avLst/>
          </a:prstGeom>
          <a:noFill/>
        </p:spPr>
        <p:txBody>
          <a:bodyPr wrap="none" rtlCol="0">
            <a:spAutoFit/>
          </a:bodyPr>
          <a:lstStyle/>
          <a:p>
            <a:r>
              <a:rPr lang="en-US" altLang="zh-CN" dirty="0">
                <a:solidFill>
                  <a:srgbClr val="0070C0"/>
                </a:solidFill>
              </a:rPr>
              <a:t>Sigma function is from the paper: (GO11)</a:t>
            </a:r>
          </a:p>
          <a:p>
            <a:r>
              <a:rPr lang="en-US" altLang="zh-CN" sz="1400" b="1" dirty="0"/>
              <a:t>Domain Transform for Edge-Aware Image and Video Processing</a:t>
            </a:r>
            <a:endParaRPr lang="zh-CN" altLang="en-US" sz="1400" dirty="0"/>
          </a:p>
        </p:txBody>
      </p:sp>
      <p:cxnSp>
        <p:nvCxnSpPr>
          <p:cNvPr id="11" name="Straight Arrow Connector 10"/>
          <p:cNvCxnSpPr/>
          <p:nvPr/>
        </p:nvCxnSpPr>
        <p:spPr>
          <a:xfrm>
            <a:off x="2398734" y="3927236"/>
            <a:ext cx="3629025" cy="101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028825" y="4263665"/>
            <a:ext cx="3987496" cy="117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619250" y="4325168"/>
            <a:ext cx="4352925" cy="168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27759" y="4818880"/>
            <a:ext cx="2537874" cy="307777"/>
          </a:xfrm>
          <a:prstGeom prst="rect">
            <a:avLst/>
          </a:prstGeom>
          <a:noFill/>
        </p:spPr>
        <p:txBody>
          <a:bodyPr wrap="none" rtlCol="0">
            <a:spAutoFit/>
          </a:bodyPr>
          <a:lstStyle/>
          <a:p>
            <a:r>
              <a:rPr lang="en-US" altLang="zh-CN" sz="1400" dirty="0">
                <a:solidFill>
                  <a:srgbClr val="FF0000"/>
                </a:solidFill>
              </a:rPr>
              <a:t>Iteration times, range is 3~5</a:t>
            </a:r>
            <a:endParaRPr lang="zh-CN" altLang="en-US" sz="1400" dirty="0">
              <a:solidFill>
                <a:srgbClr val="FF0000"/>
              </a:solidFill>
            </a:endParaRPr>
          </a:p>
        </p:txBody>
      </p:sp>
      <p:sp>
        <p:nvSpPr>
          <p:cNvPr id="17" name="Rectangle 16"/>
          <p:cNvSpPr/>
          <p:nvPr/>
        </p:nvSpPr>
        <p:spPr>
          <a:xfrm>
            <a:off x="6027759" y="5325837"/>
            <a:ext cx="6096000" cy="307777"/>
          </a:xfrm>
          <a:prstGeom prst="rect">
            <a:avLst/>
          </a:prstGeom>
        </p:spPr>
        <p:txBody>
          <a:bodyPr>
            <a:spAutoFit/>
          </a:bodyPr>
          <a:lstStyle/>
          <a:p>
            <a:r>
              <a:rPr lang="en-US" altLang="zh-CN" sz="1400" dirty="0">
                <a:solidFill>
                  <a:srgbClr val="FF0000"/>
                </a:solidFill>
                <a:latin typeface="+mj-lt"/>
              </a:rPr>
              <a:t>the standard deviation of the desired kernel</a:t>
            </a:r>
            <a:endParaRPr lang="zh-CN" altLang="en-US" sz="1400" dirty="0">
              <a:solidFill>
                <a:srgbClr val="FF0000"/>
              </a:solidFill>
              <a:latin typeface="+mj-lt"/>
            </a:endParaRPr>
          </a:p>
        </p:txBody>
      </p:sp>
      <p:sp>
        <p:nvSpPr>
          <p:cNvPr id="18" name="Rectangle 17"/>
          <p:cNvSpPr/>
          <p:nvPr/>
        </p:nvSpPr>
        <p:spPr>
          <a:xfrm>
            <a:off x="5972175" y="5891343"/>
            <a:ext cx="4968027" cy="307777"/>
          </a:xfrm>
          <a:prstGeom prst="rect">
            <a:avLst/>
          </a:prstGeom>
        </p:spPr>
        <p:txBody>
          <a:bodyPr wrap="none">
            <a:spAutoFit/>
          </a:bodyPr>
          <a:lstStyle/>
          <a:p>
            <a:r>
              <a:rPr lang="en-US" altLang="zh-CN" sz="1400" dirty="0">
                <a:solidFill>
                  <a:srgbClr val="FF0000"/>
                </a:solidFill>
                <a:latin typeface="+mj-lt"/>
              </a:rPr>
              <a:t>standard deviation for the kernel used in each iteration</a:t>
            </a:r>
            <a:endParaRPr lang="zh-CN" altLang="en-US" sz="1400" dirty="0">
              <a:solidFill>
                <a:srgbClr val="FF0000"/>
              </a:solidFill>
              <a:latin typeface="+mj-lt"/>
            </a:endParaRPr>
          </a:p>
        </p:txBody>
      </p:sp>
    </p:spTree>
    <p:extLst>
      <p:ext uri="{BB962C8B-B14F-4D97-AF65-F5344CB8AC3E}">
        <p14:creationId xmlns:p14="http://schemas.microsoft.com/office/powerpoint/2010/main" val="11676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85372" y="279330"/>
            <a:ext cx="4381500" cy="6578670"/>
          </a:xfrm>
          <a:prstGeom prst="rect">
            <a:avLst/>
          </a:prstGeom>
        </p:spPr>
      </p:pic>
    </p:spTree>
    <p:extLst>
      <p:ext uri="{BB962C8B-B14F-4D97-AF65-F5344CB8AC3E}">
        <p14:creationId xmlns:p14="http://schemas.microsoft.com/office/powerpoint/2010/main" val="2506488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339</TotalTime>
  <Words>310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宋体</vt:lpstr>
      <vt:lpstr>Arial</vt:lpstr>
      <vt:lpstr>Century Gothic</vt:lpstr>
      <vt:lpstr>Wingdings 3</vt:lpstr>
      <vt:lpstr>Ion Boardroom</vt:lpstr>
      <vt:lpstr>Structure-Texture Decomposition of Image with Interval Gradient</vt:lpstr>
      <vt:lpstr>Project Description</vt:lpstr>
      <vt:lpstr>Sample input and output of the project</vt:lpstr>
      <vt:lpstr>Get Interval Gradient</vt:lpstr>
      <vt:lpstr>Gradient rescaling with Interval gradient</vt:lpstr>
      <vt:lpstr>get the new image</vt:lpstr>
      <vt:lpstr>get the new image</vt:lpstr>
      <vt:lpstr>Algorithm</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Interval</dc:title>
  <dc:creator>Yishuo</dc:creator>
  <cp:lastModifiedBy>Yishuo Wang</cp:lastModifiedBy>
  <cp:revision>25</cp:revision>
  <dcterms:created xsi:type="dcterms:W3CDTF">2016-11-07T07:05:13Z</dcterms:created>
  <dcterms:modified xsi:type="dcterms:W3CDTF">2016-11-07T23:31:28Z</dcterms:modified>
</cp:coreProperties>
</file>