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6" r:id="rId10"/>
    <p:sldId id="273" r:id="rId11"/>
    <p:sldId id="267" r:id="rId12"/>
    <p:sldId id="27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Paper Presentation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Yishuo Wang</a:t>
            </a:r>
          </a:p>
          <a:p>
            <a:r>
              <a:rPr lang="en-US" altLang="zh-CN" dirty="0"/>
              <a:t>108533945</a:t>
            </a:r>
          </a:p>
        </p:txBody>
      </p:sp>
    </p:spTree>
    <p:extLst>
      <p:ext uri="{BB962C8B-B14F-4D97-AF65-F5344CB8AC3E}">
        <p14:creationId xmlns:p14="http://schemas.microsoft.com/office/powerpoint/2010/main" val="422364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Guided Image Filtering description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571999" cy="3318936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Paper performs edge-preserving smoothing on an image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using the content of guided image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to influence the filtering. The guided image can be the image itself, a different version of the image, or a completely different image. Guided image filtering is a neighborhood operation.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7" y="2556932"/>
            <a:ext cx="4981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0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" y="1292584"/>
            <a:ext cx="5511337" cy="4208912"/>
          </a:xfrm>
          <a:prstGeom prst="rect">
            <a:avLst/>
          </a:prstGeom>
        </p:spPr>
      </p:pic>
      <p:sp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>
            <a:solidFill>
              <a:srgbClr val="1177C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 flipH="1">
            <a:off x="6381382" y="2738128"/>
            <a:ext cx="5486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main model of the filter. </a:t>
            </a:r>
          </a:p>
          <a:p>
            <a:r>
              <a:rPr lang="en-US" altLang="zh-CN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pixel. </a:t>
            </a:r>
          </a:p>
          <a:p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 pixel. </a:t>
            </a:r>
          </a:p>
          <a:p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noise part of the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pixel, so it is the part of the Pi. </a:t>
            </a:r>
          </a:p>
          <a:p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pixel of the guide image.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370" y="1415544"/>
            <a:ext cx="2372638" cy="8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cases for the guided image I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Same as the input image p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the guided image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is same as the image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be filtered, the structures are the same—an edge in original image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 the same in the guidance image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Different image 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the guided image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is different, structures in the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will impact the filtered image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in effect, imprinting these structures on the original image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This effect is called 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structure transference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0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725733"/>
            <a:ext cx="2372638" cy="83117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020328" y="177966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980816"/>
            <a:ext cx="3032366" cy="45219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020328" y="365575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387" y="4856915"/>
            <a:ext cx="4691437" cy="6294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2508" y="3800108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Depends on 3, </a:t>
            </a:r>
          </a:p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9500" y="701160"/>
            <a:ext cx="4507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(4) explanation: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Our goal is filtering the noise (which is n here). So for the eq4, we need to minimize the equation. So we need to find a linear coefficients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to let the eq4 to be minimized. Author use linear regression  to get this.</a:t>
            </a:r>
          </a:p>
        </p:txBody>
      </p:sp>
      <p:sp>
        <p:nvSpPr>
          <p:cNvPr id="13" name="Down Arrow 12"/>
          <p:cNvSpPr/>
          <p:nvPr/>
        </p:nvSpPr>
        <p:spPr>
          <a:xfrm rot="14445300">
            <a:off x="6143896" y="404256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443" y="3563482"/>
            <a:ext cx="3896978" cy="946231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17214048">
            <a:off x="6137184" y="501085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694" y="5224476"/>
            <a:ext cx="3031728" cy="6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28" y="886827"/>
            <a:ext cx="3971085" cy="148740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43073" y="13882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141" y="1324819"/>
            <a:ext cx="3510714" cy="611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5241" y="2595799"/>
            <a:ext cx="965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(5) Here,          and           are the mean and variance of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in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(RGB divided). |w| is the number of pixels in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is the local window.(size is 3x3).</a:t>
            </a:r>
          </a:p>
          <a:p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(6)                                  Is the mean of p in wk.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174" y="2447855"/>
            <a:ext cx="514350" cy="4379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251" y="2419124"/>
            <a:ext cx="486186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704" y="3606719"/>
            <a:ext cx="2053640" cy="8418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5240" y="4942646"/>
            <a:ext cx="792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qi is the filtered image that that paper want!!!</a:t>
            </a:r>
          </a:p>
        </p:txBody>
      </p:sp>
    </p:spTree>
    <p:extLst>
      <p:ext uri="{BB962C8B-B14F-4D97-AF65-F5344CB8AC3E}">
        <p14:creationId xmlns:p14="http://schemas.microsoft.com/office/powerpoint/2010/main" val="397319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778" y="579219"/>
            <a:ext cx="9601196" cy="1303867"/>
          </a:xfrm>
        </p:spPr>
        <p:txBody>
          <a:bodyPr/>
          <a:lstStyle/>
          <a:p>
            <a:r>
              <a:rPr lang="en-US" altLang="zh-CN" dirty="0"/>
              <a:t>Relation between two paper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2440894"/>
            <a:ext cx="4718304" cy="576262"/>
          </a:xfrm>
        </p:spPr>
        <p:txBody>
          <a:bodyPr/>
          <a:lstStyle/>
          <a:p>
            <a:r>
              <a:rPr lang="en-US" altLang="zh-CN" dirty="0"/>
              <a:t>Main Paper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95400" y="2998876"/>
            <a:ext cx="4718304" cy="2632605"/>
          </a:xfrm>
        </p:spPr>
        <p:txBody>
          <a:bodyPr/>
          <a:lstStyle/>
          <a:p>
            <a:r>
              <a:rPr lang="en-US" altLang="zh-CN" dirty="0"/>
              <a:t>1. get Normal Gradient</a:t>
            </a:r>
          </a:p>
          <a:p>
            <a:r>
              <a:rPr lang="en-US" altLang="zh-CN" dirty="0"/>
              <a:t>2. get Interval Gradient</a:t>
            </a:r>
          </a:p>
          <a:p>
            <a:r>
              <a:rPr lang="en-US" altLang="zh-CN" dirty="0"/>
              <a:t>3. get the Rescaled Gradient</a:t>
            </a:r>
          </a:p>
          <a:p>
            <a:r>
              <a:rPr lang="en-US" altLang="zh-CN" dirty="0"/>
              <a:t>4 computing the temporary signal R(temporary image)</a:t>
            </a:r>
          </a:p>
          <a:p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80670" y="2485472"/>
            <a:ext cx="4718304" cy="576262"/>
          </a:xfrm>
        </p:spPr>
        <p:txBody>
          <a:bodyPr/>
          <a:lstStyle/>
          <a:p>
            <a:r>
              <a:rPr lang="en-US" altLang="zh-CN" dirty="0"/>
              <a:t>Related Paper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80670" y="3017156"/>
            <a:ext cx="4718304" cy="2632605"/>
          </a:xfrm>
        </p:spPr>
        <p:txBody>
          <a:bodyPr/>
          <a:lstStyle/>
          <a:p>
            <a:r>
              <a:rPr lang="en-US" altLang="zh-CN" dirty="0"/>
              <a:t>1. input image p</a:t>
            </a:r>
          </a:p>
          <a:p>
            <a:r>
              <a:rPr lang="en-US" altLang="zh-CN" dirty="0"/>
              <a:t>2 guided image I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0587" y="1997213"/>
            <a:ext cx="792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paper is motivated by the second paper’s theory.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70" y="4333458"/>
            <a:ext cx="5198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R did in main paper is kind same as the 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image I in the related paper!!!</a:t>
            </a:r>
          </a:p>
        </p:txBody>
      </p:sp>
    </p:spTree>
    <p:extLst>
      <p:ext uri="{BB962C8B-B14F-4D97-AF65-F5344CB8AC3E}">
        <p14:creationId xmlns:p14="http://schemas.microsoft.com/office/powerpoint/2010/main" val="220378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2" y="3512582"/>
            <a:ext cx="4008638" cy="1857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422" y="5404307"/>
            <a:ext cx="2434336" cy="761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933" y="2210187"/>
            <a:ext cx="4691437" cy="6294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812" y="3592674"/>
            <a:ext cx="3971085" cy="14874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56" y="5479388"/>
            <a:ext cx="3510714" cy="6114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051" y="671658"/>
            <a:ext cx="240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paper: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82310" y="635023"/>
            <a:ext cx="240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paper: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756157" y="13944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36406" y="1450944"/>
            <a:ext cx="240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image </a:t>
            </a:r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387" y="2210187"/>
            <a:ext cx="5098406" cy="887255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6200000">
            <a:off x="2781169" y="3005126"/>
            <a:ext cx="5396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52800" y="3112472"/>
            <a:ext cx="240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3051" y="5585401"/>
            <a:ext cx="176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Image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8469244" y="2927782"/>
            <a:ext cx="68496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079995" y="2992909"/>
            <a:ext cx="240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5816772" y="23780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ight Arrow 31"/>
          <p:cNvSpPr/>
          <p:nvPr/>
        </p:nvSpPr>
        <p:spPr>
          <a:xfrm>
            <a:off x="5328996" y="4156751"/>
            <a:ext cx="15533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ight Arrow 32"/>
          <p:cNvSpPr/>
          <p:nvPr/>
        </p:nvSpPr>
        <p:spPr>
          <a:xfrm>
            <a:off x="5040115" y="5630961"/>
            <a:ext cx="15533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6095" y="1559086"/>
            <a:ext cx="64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4117" y="2514452"/>
            <a:ext cx="64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117" y="4241273"/>
            <a:ext cx="64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485" y="5585401"/>
            <a:ext cx="64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387" y="1402892"/>
            <a:ext cx="4573736" cy="60751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222009" y="3317214"/>
            <a:ext cx="2576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is</a:t>
            </a:r>
          </a:p>
          <a:p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Different.</a:t>
            </a:r>
          </a:p>
          <a:p>
            <a:r>
              <a:rPr lang="en-US" altLang="zh-CN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         2D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47758" y="4871857"/>
            <a:ext cx="27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x 2*ceil(3*sigma)+1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98440" y="4790837"/>
            <a:ext cx="228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3x3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2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Topic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Main Paper:</a:t>
            </a:r>
          </a:p>
          <a:p>
            <a:pPr lvl="1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Structure-Texture Decomposition of Images with Interval Gradient</a:t>
            </a:r>
          </a:p>
          <a:p>
            <a:pPr lvl="1"/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Related Paper</a:t>
            </a:r>
          </a:p>
          <a:p>
            <a:pPr lvl="1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Guided Image Filtering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0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Structure-Texture Decomposition of Images with Interval Gradient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goal: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 a novel filtering-based method for structure –texture decomposition.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Input: an image (with structure and texture)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Output: an image that its texture has been suppressed, while preserving the structure of the original image.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1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57876"/>
            <a:ext cx="9601196" cy="1303867"/>
          </a:xfrm>
        </p:spPr>
        <p:txBody>
          <a:bodyPr/>
          <a:lstStyle/>
          <a:p>
            <a:r>
              <a:rPr lang="en-US" altLang="zh-CN" dirty="0"/>
              <a:t>Steps to do the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61743"/>
            <a:ext cx="9601196" cy="3318936"/>
          </a:xfrm>
        </p:spPr>
        <p:txBody>
          <a:bodyPr/>
          <a:lstStyle/>
          <a:p>
            <a:r>
              <a:rPr lang="en-US" altLang="zh-CN" b="1" dirty="0"/>
              <a:t>First Step: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data preparing</a:t>
            </a:r>
          </a:p>
          <a:p>
            <a:r>
              <a:rPr lang="en-US" altLang="zh-CN" dirty="0"/>
              <a:t>1. Computing the </a:t>
            </a:r>
            <a:r>
              <a:rPr lang="en-US" altLang="zh-CN" dirty="0">
                <a:solidFill>
                  <a:srgbClr val="FF0000"/>
                </a:solidFill>
              </a:rPr>
              <a:t>Normal Gradient </a:t>
            </a:r>
          </a:p>
          <a:p>
            <a:r>
              <a:rPr lang="en-US" altLang="zh-CN" dirty="0"/>
              <a:t>2. Computing the </a:t>
            </a:r>
            <a:r>
              <a:rPr lang="en-US" altLang="zh-CN" dirty="0">
                <a:solidFill>
                  <a:schemeClr val="accent1"/>
                </a:solidFill>
              </a:rPr>
              <a:t>Interval Gradient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74" y="2473409"/>
            <a:ext cx="2160896" cy="576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09" y="3621211"/>
            <a:ext cx="2651007" cy="45464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180993" y="25192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ight Arrow 17"/>
          <p:cNvSpPr/>
          <p:nvPr/>
        </p:nvSpPr>
        <p:spPr>
          <a:xfrm>
            <a:off x="1085753" y="35912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470" y="4727436"/>
            <a:ext cx="2714625" cy="11334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344" y="3555236"/>
            <a:ext cx="2752725" cy="752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381592"/>
            <a:ext cx="3790950" cy="53340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16200000">
            <a:off x="3272231" y="4123962"/>
            <a:ext cx="58084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ight Arrow 22"/>
          <p:cNvSpPr/>
          <p:nvPr/>
        </p:nvSpPr>
        <p:spPr>
          <a:xfrm rot="11797094">
            <a:off x="5232124" y="5342280"/>
            <a:ext cx="58084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ight Arrow 23"/>
          <p:cNvSpPr/>
          <p:nvPr/>
        </p:nvSpPr>
        <p:spPr>
          <a:xfrm rot="8323186">
            <a:off x="5098392" y="4349064"/>
            <a:ext cx="13269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20304" y="4346011"/>
            <a:ext cx="4818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W function here is exponential weighting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Function. Sigma is a scale parameter. The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range in the paper is [2,5], I will use 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69760"/>
          </a:xfrm>
        </p:spPr>
        <p:txBody>
          <a:bodyPr/>
          <a:lstStyle/>
          <a:p>
            <a:r>
              <a:rPr lang="en-US" altLang="zh-CN" dirty="0"/>
              <a:t>Steps to do the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30555"/>
            <a:ext cx="9601196" cy="3318936"/>
          </a:xfrm>
        </p:spPr>
        <p:txBody>
          <a:bodyPr/>
          <a:lstStyle/>
          <a:p>
            <a:r>
              <a:rPr lang="en-US" altLang="zh-CN" dirty="0"/>
              <a:t>3. Computing the </a:t>
            </a:r>
            <a:r>
              <a:rPr lang="en-US" altLang="zh-CN" dirty="0">
                <a:solidFill>
                  <a:srgbClr val="00B0F0"/>
                </a:solidFill>
              </a:rPr>
              <a:t>Rescaled Gradient </a:t>
            </a:r>
            <a:r>
              <a:rPr lang="en-US" altLang="zh-CN" dirty="0"/>
              <a:t>(Base on the NG and IG)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3024187"/>
            <a:ext cx="3390900" cy="13239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4727351"/>
            <a:ext cx="39814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4" y="4698776"/>
            <a:ext cx="4467225" cy="7715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524945" y="4856510"/>
            <a:ext cx="3801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524945" y="2927839"/>
            <a:ext cx="504341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sign of the normal gradient and the Interval gradient to do the gradient rescaling.</a:t>
            </a:r>
          </a:p>
          <a:p>
            <a:pPr algn="ctr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is 10^-4 in the project. For protecting the bot to be 0.</a:t>
            </a:r>
            <a:endParaRPr lang="zh-CN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8489320">
            <a:off x="8068033" y="4514638"/>
            <a:ext cx="978408" cy="1975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 rot="7703449">
            <a:off x="4307553" y="4062535"/>
            <a:ext cx="1591813" cy="1557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2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730" y="576254"/>
            <a:ext cx="9601196" cy="1303867"/>
          </a:xfrm>
        </p:spPr>
        <p:txBody>
          <a:bodyPr/>
          <a:lstStyle/>
          <a:p>
            <a:r>
              <a:rPr lang="en-US" altLang="zh-CN" dirty="0"/>
              <a:t>Second Step: Rebuild the new Image</a:t>
            </a:r>
            <a:endParaRPr lang="zh-CN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58" y="3280733"/>
            <a:ext cx="3248025" cy="15049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07" y="4924867"/>
            <a:ext cx="1704975" cy="5334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399551" y="2555712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Ps1: For the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paper said they satisfy</a:t>
            </a: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equation to get the min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021" y="3202043"/>
            <a:ext cx="3667125" cy="6381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540" y="4629592"/>
            <a:ext cx="1876425" cy="5905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399551" y="3937951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Ps2: In the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 function is the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gaussing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Smoothing function.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551" y="5515417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range in the paper is [0.01^2,0.03^2], I will use 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0.03^2. </a:t>
            </a:r>
            <a:r>
              <a:rPr lang="en-US" altLang="zh-CN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bigger than the range, will be too smooth.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0147" y="5006901"/>
            <a:ext cx="176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Image: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849" y="2668463"/>
            <a:ext cx="195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signal: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167" y="3767529"/>
            <a:ext cx="22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Computer process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335" y="2582238"/>
            <a:ext cx="3862388" cy="5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9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75" y="2555875"/>
            <a:ext cx="4093913" cy="341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87" y="2555875"/>
            <a:ext cx="4505325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12" y="3212043"/>
            <a:ext cx="2486025" cy="838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398734" y="3927236"/>
            <a:ext cx="3629025" cy="101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28825" y="4263665"/>
            <a:ext cx="3987496" cy="117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19250" y="4325168"/>
            <a:ext cx="4352925" cy="168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27759" y="4818880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Iteration times, range is 3~5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7759" y="532583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j-lt"/>
              </a:rPr>
              <a:t>the standard deviation of the desired kernel(We use </a:t>
            </a:r>
            <a:r>
              <a:rPr lang="en-US" altLang="zh-CN" sz="1400" dirty="0" err="1">
                <a:solidFill>
                  <a:srgbClr val="FF0000"/>
                </a:solidFill>
                <a:latin typeface="+mj-lt"/>
              </a:rPr>
              <a:t>gaussing</a:t>
            </a:r>
            <a:r>
              <a:rPr lang="en-US" altLang="zh-CN" sz="1400" dirty="0">
                <a:solidFill>
                  <a:srgbClr val="FF0000"/>
                </a:solidFill>
                <a:latin typeface="+mj-lt"/>
              </a:rPr>
              <a:t> smooth)</a:t>
            </a:r>
            <a:endParaRPr lang="zh-CN" altLang="en-US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72175" y="5891343"/>
            <a:ext cx="49680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j-lt"/>
              </a:rPr>
              <a:t>standard deviation for the kernel used in each iteration</a:t>
            </a:r>
            <a:endParaRPr lang="zh-CN" altLang="en-US" sz="1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38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Sample input and output of the project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1" y="1280583"/>
            <a:ext cx="8761413" cy="706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32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802" y="2505075"/>
            <a:ext cx="4419273" cy="35623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70" y="2505076"/>
            <a:ext cx="3145455" cy="35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5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91986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Guided Image Filtering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design a new edge-preserving filter using guidance image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</a:p>
          <a:p>
            <a:pPr lvl="1"/>
            <a:endParaRPr lang="en-US" altLang="zh-CN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Input: input image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guidance image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r>
              <a:rPr lang="zh-CN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can be same</a:t>
            </a:r>
            <a:r>
              <a:rPr lang="zh-CN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Output: output image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q,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assume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 linear transform of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30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272</TotalTime>
  <Words>759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方正舒体</vt:lpstr>
      <vt:lpstr>Arial</vt:lpstr>
      <vt:lpstr>Garamond</vt:lpstr>
      <vt:lpstr>Organic</vt:lpstr>
      <vt:lpstr>Paper Presentation</vt:lpstr>
      <vt:lpstr>Paper Topic</vt:lpstr>
      <vt:lpstr>Structure-Texture Decomposition of Images with Interval Gradient </vt:lpstr>
      <vt:lpstr>Steps to do the project</vt:lpstr>
      <vt:lpstr>Steps to do the project</vt:lpstr>
      <vt:lpstr>Second Step: Rebuild the new Image</vt:lpstr>
      <vt:lpstr>Algorithm</vt:lpstr>
      <vt:lpstr>Sample input and output of the project </vt:lpstr>
      <vt:lpstr>Guided Image Filtering</vt:lpstr>
      <vt:lpstr>Guided Image Filtering description</vt:lpstr>
      <vt:lpstr>PowerPoint Presentation</vt:lpstr>
      <vt:lpstr>Two cases for the guided image I</vt:lpstr>
      <vt:lpstr>PowerPoint Presentation</vt:lpstr>
      <vt:lpstr>PowerPoint Presentation</vt:lpstr>
      <vt:lpstr>Relation between two paper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Presentationn</dc:title>
  <dc:creator>Yishuo Wang</dc:creator>
  <cp:lastModifiedBy>Yishuo</cp:lastModifiedBy>
  <cp:revision>28</cp:revision>
  <dcterms:created xsi:type="dcterms:W3CDTF">2016-11-14T04:30:28Z</dcterms:created>
  <dcterms:modified xsi:type="dcterms:W3CDTF">2016-11-14T11:53:00Z</dcterms:modified>
</cp:coreProperties>
</file>