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endParaRPr lang="en-US"/>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om du vill redigera mall för underrubrikformat</a:t>
            </a:r>
            <a:endParaRPr lang="en-US"/>
          </a:p>
        </p:txBody>
      </p:sp>
      <p:sp>
        <p:nvSpPr>
          <p:cNvPr id="4" name="Platshållare för datum 3"/>
          <p:cNvSpPr>
            <a:spLocks noGrp="1"/>
          </p:cNvSpPr>
          <p:nvPr>
            <p:ph type="dt" sz="half" idx="10"/>
          </p:nvPr>
        </p:nvSpPr>
        <p:spPr/>
        <p:txBody>
          <a:bodyPr/>
          <a:lstStyle/>
          <a:p>
            <a:fld id="{0AF42BFF-9513-4202-814D-FAA3498F5A0D}" type="datetimeFigureOut">
              <a:rPr lang="en-US" smtClean="0"/>
              <a:t>5/12/2020</a:t>
            </a:fld>
            <a:endParaRPr lang="en-US"/>
          </a:p>
        </p:txBody>
      </p:sp>
      <p:sp>
        <p:nvSpPr>
          <p:cNvPr id="5" name="Platshållare för sidfot 4"/>
          <p:cNvSpPr>
            <a:spLocks noGrp="1"/>
          </p:cNvSpPr>
          <p:nvPr>
            <p:ph type="ftr" sz="quarter" idx="11"/>
          </p:nvPr>
        </p:nvSpPr>
        <p:spPr/>
        <p:txBody>
          <a:bodyPr/>
          <a:lstStyle/>
          <a:p>
            <a:endParaRPr lang="en-US"/>
          </a:p>
        </p:txBody>
      </p:sp>
      <p:sp>
        <p:nvSpPr>
          <p:cNvPr id="6" name="Platshållare för bildnummer 5"/>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25802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US"/>
          </a:p>
        </p:txBody>
      </p:sp>
      <p:sp>
        <p:nvSpPr>
          <p:cNvPr id="3" name="Platshållare för lodrät text 2"/>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p:cNvSpPr>
            <a:spLocks noGrp="1"/>
          </p:cNvSpPr>
          <p:nvPr>
            <p:ph type="dt" sz="half" idx="10"/>
          </p:nvPr>
        </p:nvSpPr>
        <p:spPr/>
        <p:txBody>
          <a:bodyPr/>
          <a:lstStyle/>
          <a:p>
            <a:fld id="{0AF42BFF-9513-4202-814D-FAA3498F5A0D}" type="datetimeFigureOut">
              <a:rPr lang="en-US" smtClean="0"/>
              <a:t>5/12/2020</a:t>
            </a:fld>
            <a:endParaRPr lang="en-US"/>
          </a:p>
        </p:txBody>
      </p:sp>
      <p:sp>
        <p:nvSpPr>
          <p:cNvPr id="5" name="Platshållare för sidfot 4"/>
          <p:cNvSpPr>
            <a:spLocks noGrp="1"/>
          </p:cNvSpPr>
          <p:nvPr>
            <p:ph type="ftr" sz="quarter" idx="11"/>
          </p:nvPr>
        </p:nvSpPr>
        <p:spPr/>
        <p:txBody>
          <a:bodyPr/>
          <a:lstStyle/>
          <a:p>
            <a:endParaRPr lang="en-US"/>
          </a:p>
        </p:txBody>
      </p:sp>
      <p:sp>
        <p:nvSpPr>
          <p:cNvPr id="6" name="Platshållare för bildnummer 5"/>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188263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endParaRPr lang="en-US"/>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p:cNvSpPr>
            <a:spLocks noGrp="1"/>
          </p:cNvSpPr>
          <p:nvPr>
            <p:ph type="dt" sz="half" idx="10"/>
          </p:nvPr>
        </p:nvSpPr>
        <p:spPr/>
        <p:txBody>
          <a:bodyPr/>
          <a:lstStyle/>
          <a:p>
            <a:fld id="{0AF42BFF-9513-4202-814D-FAA3498F5A0D}" type="datetimeFigureOut">
              <a:rPr lang="en-US" smtClean="0"/>
              <a:t>5/12/2020</a:t>
            </a:fld>
            <a:endParaRPr lang="en-US"/>
          </a:p>
        </p:txBody>
      </p:sp>
      <p:sp>
        <p:nvSpPr>
          <p:cNvPr id="5" name="Platshållare för sidfot 4"/>
          <p:cNvSpPr>
            <a:spLocks noGrp="1"/>
          </p:cNvSpPr>
          <p:nvPr>
            <p:ph type="ftr" sz="quarter" idx="11"/>
          </p:nvPr>
        </p:nvSpPr>
        <p:spPr/>
        <p:txBody>
          <a:bodyPr/>
          <a:lstStyle/>
          <a:p>
            <a:endParaRPr lang="en-US"/>
          </a:p>
        </p:txBody>
      </p:sp>
      <p:sp>
        <p:nvSpPr>
          <p:cNvPr id="6" name="Platshållare för bildnummer 5"/>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17934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US"/>
          </a:p>
        </p:txBody>
      </p:sp>
      <p:sp>
        <p:nvSpPr>
          <p:cNvPr id="3" name="Platshållare för innehåll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p:cNvSpPr>
            <a:spLocks noGrp="1"/>
          </p:cNvSpPr>
          <p:nvPr>
            <p:ph type="dt" sz="half" idx="10"/>
          </p:nvPr>
        </p:nvSpPr>
        <p:spPr/>
        <p:txBody>
          <a:bodyPr/>
          <a:lstStyle/>
          <a:p>
            <a:fld id="{0AF42BFF-9513-4202-814D-FAA3498F5A0D}" type="datetimeFigureOut">
              <a:rPr lang="en-US" smtClean="0"/>
              <a:t>5/12/2020</a:t>
            </a:fld>
            <a:endParaRPr lang="en-US"/>
          </a:p>
        </p:txBody>
      </p:sp>
      <p:sp>
        <p:nvSpPr>
          <p:cNvPr id="5" name="Platshållare för sidfot 4"/>
          <p:cNvSpPr>
            <a:spLocks noGrp="1"/>
          </p:cNvSpPr>
          <p:nvPr>
            <p:ph type="ftr" sz="quarter" idx="11"/>
          </p:nvPr>
        </p:nvSpPr>
        <p:spPr/>
        <p:txBody>
          <a:bodyPr/>
          <a:lstStyle/>
          <a:p>
            <a:endParaRPr lang="en-US"/>
          </a:p>
        </p:txBody>
      </p:sp>
      <p:sp>
        <p:nvSpPr>
          <p:cNvPr id="6" name="Platshållare för bildnummer 5"/>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370274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endParaRPr lang="en-US"/>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p:cNvSpPr>
            <a:spLocks noGrp="1"/>
          </p:cNvSpPr>
          <p:nvPr>
            <p:ph type="dt" sz="half" idx="10"/>
          </p:nvPr>
        </p:nvSpPr>
        <p:spPr/>
        <p:txBody>
          <a:bodyPr/>
          <a:lstStyle/>
          <a:p>
            <a:fld id="{0AF42BFF-9513-4202-814D-FAA3498F5A0D}" type="datetimeFigureOut">
              <a:rPr lang="en-US" smtClean="0"/>
              <a:t>5/12/2020</a:t>
            </a:fld>
            <a:endParaRPr lang="en-US"/>
          </a:p>
        </p:txBody>
      </p:sp>
      <p:sp>
        <p:nvSpPr>
          <p:cNvPr id="5" name="Platshållare för sidfot 4"/>
          <p:cNvSpPr>
            <a:spLocks noGrp="1"/>
          </p:cNvSpPr>
          <p:nvPr>
            <p:ph type="ftr" sz="quarter" idx="11"/>
          </p:nvPr>
        </p:nvSpPr>
        <p:spPr/>
        <p:txBody>
          <a:bodyPr/>
          <a:lstStyle/>
          <a:p>
            <a:endParaRPr lang="en-US"/>
          </a:p>
        </p:txBody>
      </p:sp>
      <p:sp>
        <p:nvSpPr>
          <p:cNvPr id="6" name="Platshållare för bildnummer 5"/>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198904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US"/>
          </a:p>
        </p:txBody>
      </p:sp>
      <p:sp>
        <p:nvSpPr>
          <p:cNvPr id="3" name="Platshållare för innehåll 2"/>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innehåll 3"/>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datum 4"/>
          <p:cNvSpPr>
            <a:spLocks noGrp="1"/>
          </p:cNvSpPr>
          <p:nvPr>
            <p:ph type="dt" sz="half" idx="10"/>
          </p:nvPr>
        </p:nvSpPr>
        <p:spPr/>
        <p:txBody>
          <a:bodyPr/>
          <a:lstStyle/>
          <a:p>
            <a:fld id="{0AF42BFF-9513-4202-814D-FAA3498F5A0D}" type="datetimeFigureOut">
              <a:rPr lang="en-US" smtClean="0"/>
              <a:t>5/12/2020</a:t>
            </a:fld>
            <a:endParaRPr lang="en-US"/>
          </a:p>
        </p:txBody>
      </p:sp>
      <p:sp>
        <p:nvSpPr>
          <p:cNvPr id="6" name="Platshållare för sidfot 5"/>
          <p:cNvSpPr>
            <a:spLocks noGrp="1"/>
          </p:cNvSpPr>
          <p:nvPr>
            <p:ph type="ftr" sz="quarter" idx="11"/>
          </p:nvPr>
        </p:nvSpPr>
        <p:spPr/>
        <p:txBody>
          <a:bodyPr/>
          <a:lstStyle/>
          <a:p>
            <a:endParaRPr lang="en-US"/>
          </a:p>
        </p:txBody>
      </p:sp>
      <p:sp>
        <p:nvSpPr>
          <p:cNvPr id="7" name="Platshållare för bildnummer 6"/>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52209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endParaRPr lang="en-US"/>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7" name="Platshållare för datum 6"/>
          <p:cNvSpPr>
            <a:spLocks noGrp="1"/>
          </p:cNvSpPr>
          <p:nvPr>
            <p:ph type="dt" sz="half" idx="10"/>
          </p:nvPr>
        </p:nvSpPr>
        <p:spPr/>
        <p:txBody>
          <a:bodyPr/>
          <a:lstStyle/>
          <a:p>
            <a:fld id="{0AF42BFF-9513-4202-814D-FAA3498F5A0D}" type="datetimeFigureOut">
              <a:rPr lang="en-US" smtClean="0"/>
              <a:t>5/12/2020</a:t>
            </a:fld>
            <a:endParaRPr lang="en-US"/>
          </a:p>
        </p:txBody>
      </p:sp>
      <p:sp>
        <p:nvSpPr>
          <p:cNvPr id="8" name="Platshållare för sidfot 7"/>
          <p:cNvSpPr>
            <a:spLocks noGrp="1"/>
          </p:cNvSpPr>
          <p:nvPr>
            <p:ph type="ftr" sz="quarter" idx="11"/>
          </p:nvPr>
        </p:nvSpPr>
        <p:spPr/>
        <p:txBody>
          <a:bodyPr/>
          <a:lstStyle/>
          <a:p>
            <a:endParaRPr lang="en-US"/>
          </a:p>
        </p:txBody>
      </p:sp>
      <p:sp>
        <p:nvSpPr>
          <p:cNvPr id="9" name="Platshållare för bildnummer 8"/>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340786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endParaRPr lang="en-US"/>
          </a:p>
        </p:txBody>
      </p:sp>
      <p:sp>
        <p:nvSpPr>
          <p:cNvPr id="3" name="Platshållare för datum 2"/>
          <p:cNvSpPr>
            <a:spLocks noGrp="1"/>
          </p:cNvSpPr>
          <p:nvPr>
            <p:ph type="dt" sz="half" idx="10"/>
          </p:nvPr>
        </p:nvSpPr>
        <p:spPr/>
        <p:txBody>
          <a:bodyPr/>
          <a:lstStyle/>
          <a:p>
            <a:fld id="{0AF42BFF-9513-4202-814D-FAA3498F5A0D}" type="datetimeFigureOut">
              <a:rPr lang="en-US" smtClean="0"/>
              <a:t>5/12/2020</a:t>
            </a:fld>
            <a:endParaRPr lang="en-US"/>
          </a:p>
        </p:txBody>
      </p:sp>
      <p:sp>
        <p:nvSpPr>
          <p:cNvPr id="4" name="Platshållare för sidfot 3"/>
          <p:cNvSpPr>
            <a:spLocks noGrp="1"/>
          </p:cNvSpPr>
          <p:nvPr>
            <p:ph type="ftr" sz="quarter" idx="11"/>
          </p:nvPr>
        </p:nvSpPr>
        <p:spPr/>
        <p:txBody>
          <a:bodyPr/>
          <a:lstStyle/>
          <a:p>
            <a:endParaRPr lang="en-US"/>
          </a:p>
        </p:txBody>
      </p:sp>
      <p:sp>
        <p:nvSpPr>
          <p:cNvPr id="5" name="Platshållare för bildnummer 4"/>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343228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AF42BFF-9513-4202-814D-FAA3498F5A0D}" type="datetimeFigureOut">
              <a:rPr lang="en-US" smtClean="0"/>
              <a:t>5/12/2020</a:t>
            </a:fld>
            <a:endParaRPr lang="en-US"/>
          </a:p>
        </p:txBody>
      </p:sp>
      <p:sp>
        <p:nvSpPr>
          <p:cNvPr id="3" name="Platshållare för sidfot 2"/>
          <p:cNvSpPr>
            <a:spLocks noGrp="1"/>
          </p:cNvSpPr>
          <p:nvPr>
            <p:ph type="ftr" sz="quarter" idx="11"/>
          </p:nvPr>
        </p:nvSpPr>
        <p:spPr/>
        <p:txBody>
          <a:bodyPr/>
          <a:lstStyle/>
          <a:p>
            <a:endParaRPr lang="en-US"/>
          </a:p>
        </p:txBody>
      </p:sp>
      <p:sp>
        <p:nvSpPr>
          <p:cNvPr id="4" name="Platshållare för bildnummer 3"/>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377376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endParaRPr lang="en-US"/>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0AF42BFF-9513-4202-814D-FAA3498F5A0D}" type="datetimeFigureOut">
              <a:rPr lang="en-US" smtClean="0"/>
              <a:t>5/12/2020</a:t>
            </a:fld>
            <a:endParaRPr lang="en-US"/>
          </a:p>
        </p:txBody>
      </p:sp>
      <p:sp>
        <p:nvSpPr>
          <p:cNvPr id="6" name="Platshållare för sidfot 5"/>
          <p:cNvSpPr>
            <a:spLocks noGrp="1"/>
          </p:cNvSpPr>
          <p:nvPr>
            <p:ph type="ftr" sz="quarter" idx="11"/>
          </p:nvPr>
        </p:nvSpPr>
        <p:spPr/>
        <p:txBody>
          <a:bodyPr/>
          <a:lstStyle/>
          <a:p>
            <a:endParaRPr lang="en-US"/>
          </a:p>
        </p:txBody>
      </p:sp>
      <p:sp>
        <p:nvSpPr>
          <p:cNvPr id="7" name="Platshållare för bildnummer 6"/>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7454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endParaRPr lang="en-US"/>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0AF42BFF-9513-4202-814D-FAA3498F5A0D}" type="datetimeFigureOut">
              <a:rPr lang="en-US" smtClean="0"/>
              <a:t>5/12/2020</a:t>
            </a:fld>
            <a:endParaRPr lang="en-US"/>
          </a:p>
        </p:txBody>
      </p:sp>
      <p:sp>
        <p:nvSpPr>
          <p:cNvPr id="6" name="Platshållare för sidfot 5"/>
          <p:cNvSpPr>
            <a:spLocks noGrp="1"/>
          </p:cNvSpPr>
          <p:nvPr>
            <p:ph type="ftr" sz="quarter" idx="11"/>
          </p:nvPr>
        </p:nvSpPr>
        <p:spPr/>
        <p:txBody>
          <a:bodyPr/>
          <a:lstStyle/>
          <a:p>
            <a:endParaRPr lang="en-US"/>
          </a:p>
        </p:txBody>
      </p:sp>
      <p:sp>
        <p:nvSpPr>
          <p:cNvPr id="7" name="Platshållare för bildnummer 6"/>
          <p:cNvSpPr>
            <a:spLocks noGrp="1"/>
          </p:cNvSpPr>
          <p:nvPr>
            <p:ph type="sldNum" sz="quarter" idx="12"/>
          </p:nvPr>
        </p:nvSpPr>
        <p:spPr/>
        <p:txBody>
          <a:bodyPr/>
          <a:lstStyle/>
          <a:p>
            <a:fld id="{CCE6C6A3-7760-4588-805E-B9EC074B58BB}" type="slidenum">
              <a:rPr lang="en-US" smtClean="0"/>
              <a:t>‹#›</a:t>
            </a:fld>
            <a:endParaRPr lang="en-US"/>
          </a:p>
        </p:txBody>
      </p:sp>
    </p:spTree>
    <p:extLst>
      <p:ext uri="{BB962C8B-B14F-4D97-AF65-F5344CB8AC3E}">
        <p14:creationId xmlns:p14="http://schemas.microsoft.com/office/powerpoint/2010/main" val="316942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endParaRPr lang="en-US"/>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42BFF-9513-4202-814D-FAA3498F5A0D}" type="datetimeFigureOut">
              <a:rPr lang="en-US" smtClean="0"/>
              <a:t>5/12/2020</a:t>
            </a:fld>
            <a:endParaRPr lang="en-US"/>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C6A3-7760-4588-805E-B9EC074B58BB}" type="slidenum">
              <a:rPr lang="en-US" smtClean="0"/>
              <a:t>‹#›</a:t>
            </a:fld>
            <a:endParaRPr lang="en-US"/>
          </a:p>
        </p:txBody>
      </p:sp>
    </p:spTree>
    <p:extLst>
      <p:ext uri="{BB962C8B-B14F-4D97-AF65-F5344CB8AC3E}">
        <p14:creationId xmlns:p14="http://schemas.microsoft.com/office/powerpoint/2010/main" val="86997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 3"/>
          <p:cNvGraphicFramePr>
            <a:graphicFrameLocks noGrp="1"/>
          </p:cNvGraphicFramePr>
          <p:nvPr>
            <p:extLst>
              <p:ext uri="{D42A27DB-BD31-4B8C-83A1-F6EECF244321}">
                <p14:modId xmlns:p14="http://schemas.microsoft.com/office/powerpoint/2010/main" val="673640779"/>
              </p:ext>
            </p:extLst>
          </p:nvPr>
        </p:nvGraphicFramePr>
        <p:xfrm>
          <a:off x="0" y="0"/>
          <a:ext cx="12192000" cy="6858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1556300726"/>
                    </a:ext>
                  </a:extLst>
                </a:gridCol>
                <a:gridCol w="6096000">
                  <a:extLst>
                    <a:ext uri="{9D8B030D-6E8A-4147-A177-3AD203B41FA5}">
                      <a16:colId xmlns:a16="http://schemas.microsoft.com/office/drawing/2014/main" val="729912537"/>
                    </a:ext>
                  </a:extLst>
                </a:gridCol>
              </a:tblGrid>
              <a:tr h="3429000">
                <a:tc>
                  <a:txBody>
                    <a:bodyPr/>
                    <a:lstStyle/>
                    <a:p>
                      <a:pPr lvl="1" eaLnBrk="0"/>
                      <a:r>
                        <a:rPr lang="sv-SE" sz="1800" b="1" dirty="0"/>
                        <a:t>Goals</a:t>
                      </a:r>
                    </a:p>
                    <a:p>
                      <a:pPr marL="742950" lvl="1" indent="-285750" eaLnBrk="0">
                        <a:buFont typeface="Arial" panose="020B0604020202020204" pitchFamily="34" charset="0"/>
                        <a:buChar char="•"/>
                      </a:pPr>
                      <a:r>
                        <a:rPr lang="sv-SE" sz="1800" b="0" dirty="0"/>
                        <a:t>Develop a program that generates corner test cases for autonomous fuel cell vehicles, which assists in verifying the safety of controllers and thus helps overcome one challenging difficulty that barriers autonomous vehicles from being marketed. </a:t>
                      </a:r>
                    </a:p>
                    <a:p>
                      <a:pPr marL="742950" lvl="1" indent="-285750" eaLnBrk="0">
                        <a:buFont typeface="Arial" panose="020B0604020202020204" pitchFamily="34" charset="0"/>
                        <a:buChar char="•"/>
                      </a:pPr>
                      <a:r>
                        <a:rPr lang="sv-SE" sz="1800" b="0" dirty="0"/>
                        <a:t>The program will be focused on fuel cell vehicles, which will gain increasing popularity due to its environmental-friendliness.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sv-SE" b="1" dirty="0"/>
                        <a:t>Technical difficulties</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Not familiar with how to describe fuel cell vehicle models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kern="1200" dirty="0">
                          <a:solidFill>
                            <a:schemeClr val="tx1"/>
                          </a:solidFill>
                          <a:effectLst/>
                          <a:latin typeface="+mn-lt"/>
                          <a:ea typeface="+mn-ea"/>
                          <a:cs typeface="+mn-cs"/>
                        </a:rPr>
                        <a:t>Not familiar with the concepts of controlled invariant sets and backward reachable sets.</a:t>
                      </a:r>
                      <a:endParaRPr lang="en-US" sz="1800" kern="1200" dirty="0">
                        <a:solidFill>
                          <a:schemeClr val="tx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Not familiar with using the SCOTS software.</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Not familiar with using the program generating corner cases.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795919"/>
                  </a:ext>
                </a:extLst>
              </a:tr>
              <a:tr h="3429000">
                <a:tc>
                  <a:txBody>
                    <a:bodyPr/>
                    <a:lstStyle/>
                    <a:p>
                      <a:pPr lvl="1"/>
                      <a:endParaRPr lang="sv-SE" b="1" dirty="0"/>
                    </a:p>
                    <a:p>
                      <a:pPr lvl="1"/>
                      <a:endParaRPr lang="sv-SE" b="1" dirty="0"/>
                    </a:p>
                    <a:p>
                      <a:pPr lvl="1"/>
                      <a:r>
                        <a:rPr lang="sv-SE" b="1" dirty="0"/>
                        <a:t>Objectives</a:t>
                      </a:r>
                      <a:endParaRPr lang="en-US" sz="1800" kern="1200" dirty="0">
                        <a:solidFill>
                          <a:schemeClr val="tx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kern="1200" dirty="0">
                          <a:solidFill>
                            <a:schemeClr val="tx1"/>
                          </a:solidFill>
                          <a:effectLst/>
                          <a:latin typeface="+mn-lt"/>
                          <a:ea typeface="+mn-ea"/>
                          <a:cs typeface="+mn-cs"/>
                        </a:rPr>
                        <a:t>Correctly derive the differential equation system for fuel cell vehicle models.</a:t>
                      </a:r>
                      <a:endParaRPr lang="en-US" sz="1800" kern="1200" dirty="0">
                        <a:solidFill>
                          <a:schemeClr val="tx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effectLst/>
                          <a:latin typeface="+mn-lt"/>
                          <a:ea typeface="+mn-ea"/>
                          <a:cs typeface="+mn-cs"/>
                        </a:rPr>
                        <a:t>Correctly use the SCOTS software to compute the symbolic models and controlled invariant sets via value iteration method.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effectLst/>
                          <a:latin typeface="+mn-lt"/>
                          <a:ea typeface="+mn-ea"/>
                          <a:cs typeface="+mn-cs"/>
                        </a:rPr>
                        <a:t>Correctly implement a program converting the outputs of SCOTS into .mat files.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r>
                        <a:rPr lang="sv-SE" b="1" dirty="0"/>
                        <a:t>Approach</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Read relevant papers describing fuel cell vehicle models.</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Read relevant papers concerning computing controlled invariant sets via value iteration and try examples mentioned in the paper.</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Read the manual of SCOTS and try examples in the git repository.</a:t>
                      </a:r>
                    </a:p>
                    <a:p>
                      <a:pPr marL="742950" lvl="1" indent="-285750">
                        <a:buFont typeface="Arial" panose="020B0604020202020204" pitchFamily="34" charset="0"/>
                        <a:buChar char="•"/>
                      </a:pPr>
                      <a:r>
                        <a:rPr lang="en-US" sz="1800" kern="1200" dirty="0">
                          <a:solidFill>
                            <a:schemeClr val="tx1"/>
                          </a:solidFill>
                          <a:effectLst/>
                          <a:latin typeface="+mn-lt"/>
                          <a:ea typeface="+mn-ea"/>
                          <a:cs typeface="+mn-cs"/>
                        </a:rPr>
                        <a:t>Read relevant papers concerning the algorithm of generating corner cases using controller synthesis.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172503"/>
                  </a:ext>
                </a:extLst>
              </a:tr>
            </a:tbl>
          </a:graphicData>
        </a:graphic>
      </p:graphicFrame>
      <p:pic>
        <p:nvPicPr>
          <p:cNvPr id="2" name="图片 1">
            <a:extLst>
              <a:ext uri="{FF2B5EF4-FFF2-40B4-BE49-F238E27FC236}">
                <a16:creationId xmlns:a16="http://schemas.microsoft.com/office/drawing/2014/main" id="{3ABC652D-FC09-400A-B1C3-498DE57BD2AE}"/>
              </a:ext>
            </a:extLst>
          </p:cNvPr>
          <p:cNvPicPr>
            <a:picLocks noChangeAspect="1"/>
          </p:cNvPicPr>
          <p:nvPr/>
        </p:nvPicPr>
        <p:blipFill>
          <a:blip r:embed="rId2"/>
          <a:stretch>
            <a:fillRect/>
          </a:stretch>
        </p:blipFill>
        <p:spPr>
          <a:xfrm>
            <a:off x="6236188" y="326404"/>
            <a:ext cx="3255328" cy="1572232"/>
          </a:xfrm>
          <a:prstGeom prst="rect">
            <a:avLst/>
          </a:prstGeom>
        </p:spPr>
      </p:pic>
      <p:pic>
        <p:nvPicPr>
          <p:cNvPr id="1026" name="Picture 2" descr="This Invention Could Make Fuel Cell Technology Greener and Cheaper ...">
            <a:extLst>
              <a:ext uri="{FF2B5EF4-FFF2-40B4-BE49-F238E27FC236}">
                <a16:creationId xmlns:a16="http://schemas.microsoft.com/office/drawing/2014/main" id="{4459D19B-D778-4DF4-99EB-FE0EE0ED0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192" y="2733847"/>
            <a:ext cx="3212636" cy="185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7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026"/>
                                        </p:tgtEl>
                                      </p:cBhvr>
                                    </p:animEffect>
                                    <p:set>
                                      <p:cBhvr>
                                        <p:cTn id="24"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41947" y="654550"/>
            <a:ext cx="10515600" cy="6035007"/>
          </a:xfrm>
          <a:ln>
            <a:solidFill>
              <a:schemeClr val="bg1"/>
            </a:solidFill>
          </a:ln>
        </p:spPr>
        <p:txBody>
          <a:bodyPr>
            <a:normAutofit/>
          </a:bodyPr>
          <a:lstStyle/>
          <a:p>
            <a:pPr marL="0" indent="0">
              <a:buNone/>
            </a:pPr>
            <a:r>
              <a:rPr lang="sv-SE" dirty="0"/>
              <a:t>(</a:t>
            </a:r>
            <a:r>
              <a:rPr lang="sv-SE" dirty="0" err="1"/>
              <a:t>Perhaps</a:t>
            </a:r>
            <a:r>
              <a:rPr lang="sv-SE" dirty="0"/>
              <a:t>) </a:t>
            </a:r>
            <a:r>
              <a:rPr lang="sv-SE" dirty="0" err="1"/>
              <a:t>helpful</a:t>
            </a:r>
            <a:r>
              <a:rPr lang="sv-SE" dirty="0"/>
              <a:t> </a:t>
            </a:r>
            <a:r>
              <a:rPr lang="sv-SE" dirty="0" err="1"/>
              <a:t>references</a:t>
            </a:r>
            <a:r>
              <a:rPr lang="sv-SE" dirty="0"/>
              <a:t>:	</a:t>
            </a:r>
          </a:p>
          <a:p>
            <a:pPr lvl="1"/>
            <a:r>
              <a:rPr lang="en-US" altLang="zh-CN" dirty="0"/>
              <a:t>G. Chou, Y. E. </a:t>
            </a:r>
            <a:r>
              <a:rPr lang="en-US" altLang="zh-CN" dirty="0" err="1"/>
              <a:t>Sahin</a:t>
            </a:r>
            <a:r>
              <a:rPr lang="en-US" altLang="zh-CN" dirty="0"/>
              <a:t>, L. Yang, K. J. Rutledge, P. Nilsson and N. </a:t>
            </a:r>
            <a:r>
              <a:rPr lang="en-US" altLang="zh-CN" dirty="0" err="1"/>
              <a:t>Ozay</a:t>
            </a:r>
            <a:r>
              <a:rPr lang="en-US" altLang="zh-CN" dirty="0"/>
              <a:t>, “Using Control Synthesis to Generate Corner Cases: A Case Study on Autonomous Driving”</a:t>
            </a:r>
          </a:p>
          <a:p>
            <a:pPr lvl="1"/>
            <a:r>
              <a:rPr lang="en-US" dirty="0"/>
              <a:t>P. Nilsson, O. </a:t>
            </a:r>
            <a:r>
              <a:rPr lang="en-US" dirty="0" err="1"/>
              <a:t>Hussien</a:t>
            </a:r>
            <a:r>
              <a:rPr lang="en-US" dirty="0"/>
              <a:t>, A. Balkan, Y. Chen, A. D. Ames, J. W. Grizzle, N. </a:t>
            </a:r>
            <a:r>
              <a:rPr lang="en-US" dirty="0" err="1"/>
              <a:t>Ozay</a:t>
            </a:r>
            <a:r>
              <a:rPr lang="en-US" dirty="0"/>
              <a:t>, H. Peng, and P. </a:t>
            </a:r>
            <a:r>
              <a:rPr lang="en-US" dirty="0" err="1"/>
              <a:t>Tabuada</a:t>
            </a:r>
            <a:r>
              <a:rPr lang="en-US" dirty="0"/>
              <a:t>. Correct-by-construction adaptive cruise control: Two approaches. IEEE Trans. on Control Systems Technology, 24(4):1294–1307, 2016.</a:t>
            </a:r>
          </a:p>
          <a:p>
            <a:pPr lvl="1"/>
            <a:r>
              <a:rPr lang="en-US" altLang="zh-CN" dirty="0"/>
              <a:t>L. Yang, D. Rizzo, M. </a:t>
            </a:r>
            <a:r>
              <a:rPr lang="en-US" altLang="zh-CN" dirty="0" err="1"/>
              <a:t>Castanier</a:t>
            </a:r>
            <a:r>
              <a:rPr lang="en-US" altLang="zh-CN" dirty="0"/>
              <a:t> and N. </a:t>
            </a:r>
            <a:r>
              <a:rPr lang="en-US" altLang="zh-CN" dirty="0" err="1"/>
              <a:t>Ozay</a:t>
            </a:r>
            <a:r>
              <a:rPr lang="en-US" altLang="zh-CN" dirty="0"/>
              <a:t>. “Parameter Sensitivity Analysis of Controlled Invariant Sets via Value Iteration”</a:t>
            </a:r>
          </a:p>
          <a:p>
            <a:pPr lvl="1"/>
            <a:r>
              <a:rPr lang="en-US" dirty="0"/>
              <a:t>M. </a:t>
            </a:r>
            <a:r>
              <a:rPr lang="en-US" dirty="0" err="1"/>
              <a:t>Rungger</a:t>
            </a:r>
            <a:r>
              <a:rPr lang="en-US" dirty="0"/>
              <a:t> and M. Zamani, “</a:t>
            </a:r>
            <a:r>
              <a:rPr lang="en-US" altLang="zh-CN" dirty="0"/>
              <a:t>SCOTS: A Tool for the Synthesis of Symbolic Controllers”</a:t>
            </a:r>
            <a:endParaRPr lang="en-US" dirty="0"/>
          </a:p>
          <a:p>
            <a:pPr lvl="1"/>
            <a:r>
              <a:rPr lang="en-US" dirty="0"/>
              <a:t>Siegel, J.B., </a:t>
            </a:r>
            <a:r>
              <a:rPr lang="en-US" dirty="0" err="1"/>
              <a:t>Stefanopoulou</a:t>
            </a:r>
            <a:r>
              <a:rPr lang="en-US" dirty="0"/>
              <a:t>, A.G., Rizzo, D., and Prakash, N., “Cooling Parasitic Considerations for Optimal Sizing and Power Split Strategy for Military Robot Powered by Hydrogen Fuel Cells,” SAE Technical Paper 2018-01-0798, 2018, doi:10.4271/2018-01-0798.</a:t>
            </a:r>
          </a:p>
          <a:p>
            <a:pPr lvl="1"/>
            <a:endParaRPr lang="sv-SE" dirty="0"/>
          </a:p>
          <a:p>
            <a:pPr lvl="1"/>
            <a:endParaRPr lang="en-US" dirty="0"/>
          </a:p>
        </p:txBody>
      </p:sp>
    </p:spTree>
    <p:extLst>
      <p:ext uri="{BB962C8B-B14F-4D97-AF65-F5344CB8AC3E}">
        <p14:creationId xmlns:p14="http://schemas.microsoft.com/office/powerpoint/2010/main" val="209011968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8207</TotalTime>
  <Words>418</Words>
  <Application>Microsoft Office PowerPoint</Application>
  <PresentationFormat>宽屏</PresentationFormat>
  <Paragraphs>25</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Arial</vt:lpstr>
      <vt:lpstr>Calibri</vt:lpstr>
      <vt:lpstr>Calibri Light</vt:lpstr>
      <vt:lpstr>Office-tema</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Oscar Lindvall Bulancea</dc:creator>
  <cp:lastModifiedBy>王 艺佟</cp:lastModifiedBy>
  <cp:revision>48</cp:revision>
  <dcterms:created xsi:type="dcterms:W3CDTF">2017-03-07T16:32:35Z</dcterms:created>
  <dcterms:modified xsi:type="dcterms:W3CDTF">2020-05-12T18:16:01Z</dcterms:modified>
</cp:coreProperties>
</file>