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4" r:id="rId9"/>
    <p:sldId id="267" r:id="rId10"/>
    <p:sldId id="265" r:id="rId11"/>
    <p:sldId id="266" r:id="rId12"/>
    <p:sldId id="268" r:id="rId13"/>
    <p:sldId id="269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6B1C736-FF27-400A-AE49-0B74E97BD717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49C9F02-8057-4089-92B6-887754A80E1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3290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C736-FF27-400A-AE49-0B74E97BD717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9F02-8057-4089-92B6-887754A80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39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C736-FF27-400A-AE49-0B74E97BD717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9F02-8057-4089-92B6-887754A80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66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C736-FF27-400A-AE49-0B74E97BD717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9F02-8057-4089-92B6-887754A80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97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C736-FF27-400A-AE49-0B74E97BD717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9F02-8057-4089-92B6-887754A80E1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333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C736-FF27-400A-AE49-0B74E97BD717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9F02-8057-4089-92B6-887754A80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28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C736-FF27-400A-AE49-0B74E97BD717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9F02-8057-4089-92B6-887754A80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13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C736-FF27-400A-AE49-0B74E97BD717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9F02-8057-4089-92B6-887754A80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5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C736-FF27-400A-AE49-0B74E97BD717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9F02-8057-4089-92B6-887754A80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37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C736-FF27-400A-AE49-0B74E97BD717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9F02-8057-4089-92B6-887754A80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96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C736-FF27-400A-AE49-0B74E97BD717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9F02-8057-4089-92B6-887754A80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79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6B1C736-FF27-400A-AE49-0B74E97BD717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49C9F02-8057-4089-92B6-887754A80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07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数据结构设计与实现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成员：王一云  张周宇  郑以慷  尹润  南伽</a:t>
            </a:r>
            <a:endParaRPr lang="en-US" altLang="zh-CN" dirty="0"/>
          </a:p>
          <a:p>
            <a:r>
              <a:rPr lang="zh-CN" altLang="en-US" dirty="0"/>
              <a:t>组名：仰望高端</a:t>
            </a:r>
            <a:r>
              <a:rPr lang="zh-CN" altLang="en-US" dirty="0" smtClean="0"/>
              <a:t>玩家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accent3"/>
                </a:solidFill>
              </a:rPr>
              <a:t>第二次汇报  </a:t>
            </a:r>
            <a:r>
              <a:rPr lang="en-US" altLang="zh-CN" dirty="0" smtClean="0">
                <a:solidFill>
                  <a:schemeClr val="accent3"/>
                </a:solidFill>
              </a:rPr>
              <a:t>2017.9.1  </a:t>
            </a:r>
            <a:r>
              <a:rPr lang="zh-CN" altLang="en-US" dirty="0" smtClean="0">
                <a:solidFill>
                  <a:schemeClr val="accent3"/>
                </a:solidFill>
              </a:rPr>
              <a:t>星期五</a:t>
            </a:r>
            <a:endParaRPr lang="zh-CN" altLang="en-US" dirty="0">
              <a:solidFill>
                <a:schemeClr val="accent3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248" y="4919870"/>
            <a:ext cx="2246242" cy="157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有限状态</a:t>
            </a:r>
            <a:r>
              <a:rPr lang="zh-CN" altLang="en-US" dirty="0" smtClean="0"/>
              <a:t>自动机（例）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039" y="2932293"/>
            <a:ext cx="3595473" cy="26671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026" y="1008214"/>
            <a:ext cx="2621137" cy="16657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1824769"/>
            <a:ext cx="5905592" cy="46413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08026" y="56523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词法</a:t>
            </a:r>
            <a:r>
              <a:rPr lang="zh-CN" altLang="en-US" dirty="0" smtClean="0"/>
              <a:t>单元的</a:t>
            </a:r>
            <a:r>
              <a:rPr lang="en-US" altLang="zh-CN" dirty="0" smtClean="0"/>
              <a:t>type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359039" y="567303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当前的</a:t>
            </a:r>
            <a:r>
              <a:rPr lang="en-US" altLang="zh-CN" dirty="0" err="1" smtClean="0"/>
              <a:t>chartype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89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</a:t>
            </a:r>
            <a:r>
              <a:rPr lang="zh-CN" altLang="en-US" dirty="0"/>
              <a:t>语法树</a:t>
            </a:r>
            <a:r>
              <a:rPr lang="en-US" altLang="zh-CN" dirty="0"/>
              <a:t>/</a:t>
            </a:r>
            <a:r>
              <a:rPr lang="zh-CN" altLang="en-US" dirty="0"/>
              <a:t>抽象语法树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语义分析：递归</a:t>
            </a:r>
            <a:r>
              <a:rPr lang="zh-CN" altLang="en-US" dirty="0"/>
              <a:t>对每个</a:t>
            </a:r>
            <a:r>
              <a:rPr lang="en-US" altLang="zh-CN" dirty="0"/>
              <a:t>node</a:t>
            </a:r>
            <a:r>
              <a:rPr lang="zh-CN" altLang="en-US" dirty="0"/>
              <a:t>分析语法树的返回值类型 修改隐式类型转换 支持报错</a:t>
            </a:r>
          </a:p>
          <a:p>
            <a:r>
              <a:rPr lang="zh-CN" altLang="en-US" dirty="0" smtClean="0"/>
              <a:t>数据结构：</a:t>
            </a:r>
            <a:endParaRPr lang="en-US" altLang="zh-CN" dirty="0"/>
          </a:p>
          <a:p>
            <a:pPr lvl="1"/>
            <a:r>
              <a:rPr lang="zh-CN" altLang="en-US" dirty="0" smtClean="0"/>
              <a:t>链表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::vector&lt;node</a:t>
            </a:r>
            <a:r>
              <a:rPr lang="en-US" altLang="zh-CN" dirty="0" smtClean="0"/>
              <a:t>*&gt;)</a:t>
            </a:r>
            <a:r>
              <a:rPr lang="zh-CN" altLang="en-US" dirty="0" smtClean="0"/>
              <a:t>：指向</a:t>
            </a:r>
            <a:r>
              <a:rPr lang="zh-CN" altLang="en-US" dirty="0"/>
              <a:t>儿子节点的指针链表 </a:t>
            </a:r>
            <a:r>
              <a:rPr lang="zh-CN" altLang="en-US" dirty="0" smtClean="0"/>
              <a:t>有序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token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/>
              <a:t>当前结点代表的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7641771" y="3476444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=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6830785" y="4260215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8469304" y="4260215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7641771" y="5047367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9280290" y="5047367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8469304" y="5799613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0099699" y="5799613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3" name="直接连接符 12"/>
          <p:cNvCxnSpPr>
            <a:stCxn id="5" idx="3"/>
            <a:endCxn id="6" idx="7"/>
          </p:cNvCxnSpPr>
          <p:nvPr/>
        </p:nvCxnSpPr>
        <p:spPr>
          <a:xfrm flipH="1">
            <a:off x="7416152" y="4061811"/>
            <a:ext cx="326052" cy="29883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5"/>
            <a:endCxn id="7" idx="1"/>
          </p:cNvCxnSpPr>
          <p:nvPr/>
        </p:nvCxnSpPr>
        <p:spPr>
          <a:xfrm>
            <a:off x="8227138" y="4061811"/>
            <a:ext cx="342599" cy="29883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7"/>
            <a:endCxn id="7" idx="3"/>
          </p:cNvCxnSpPr>
          <p:nvPr/>
        </p:nvCxnSpPr>
        <p:spPr>
          <a:xfrm flipV="1">
            <a:off x="8227138" y="4845582"/>
            <a:ext cx="342599" cy="3022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7" idx="5"/>
            <a:endCxn id="9" idx="1"/>
          </p:cNvCxnSpPr>
          <p:nvPr/>
        </p:nvCxnSpPr>
        <p:spPr>
          <a:xfrm>
            <a:off x="9054671" y="4845582"/>
            <a:ext cx="326052" cy="3022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0" idx="7"/>
            <a:endCxn id="9" idx="3"/>
          </p:cNvCxnSpPr>
          <p:nvPr/>
        </p:nvCxnSpPr>
        <p:spPr>
          <a:xfrm flipV="1">
            <a:off x="9054671" y="5632734"/>
            <a:ext cx="326052" cy="26731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9" idx="5"/>
            <a:endCxn id="11" idx="1"/>
          </p:cNvCxnSpPr>
          <p:nvPr/>
        </p:nvCxnSpPr>
        <p:spPr>
          <a:xfrm>
            <a:off x="9865657" y="5632734"/>
            <a:ext cx="334475" cy="26731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43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parser </a:t>
            </a:r>
            <a:r>
              <a:rPr lang="zh-CN" altLang="en-US" dirty="0"/>
              <a:t>语法分析器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input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token</a:t>
            </a:r>
            <a:r>
              <a:rPr lang="zh-CN" altLang="en-US" dirty="0"/>
              <a:t>链表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::vector&lt;token&gt;)</a:t>
            </a:r>
          </a:p>
          <a:p>
            <a:r>
              <a:rPr lang="en-US" altLang="zh-CN" dirty="0" smtClean="0"/>
              <a:t>output</a:t>
            </a:r>
            <a:r>
              <a:rPr lang="zh-CN" altLang="en-US" dirty="0"/>
              <a:t>：</a:t>
            </a:r>
            <a:r>
              <a:rPr lang="zh-CN" altLang="en-US" dirty="0" smtClean="0"/>
              <a:t>语法</a:t>
            </a:r>
            <a:r>
              <a:rPr lang="zh-CN" altLang="en-US" dirty="0"/>
              <a:t>树</a:t>
            </a:r>
            <a:r>
              <a:rPr lang="en-US" altLang="zh-CN" dirty="0"/>
              <a:t>(node)</a:t>
            </a:r>
          </a:p>
          <a:p>
            <a:r>
              <a:rPr lang="en-US" altLang="zh-CN" dirty="0" smtClean="0">
                <a:solidFill>
                  <a:schemeClr val="accent2"/>
                </a:solidFill>
              </a:rPr>
              <a:t>//</a:t>
            </a:r>
            <a:r>
              <a:rPr lang="zh-CN" altLang="en-US" dirty="0">
                <a:solidFill>
                  <a:schemeClr val="accent2"/>
                </a:solidFill>
              </a:rPr>
              <a:t>第一版采用</a:t>
            </a:r>
            <a:r>
              <a:rPr lang="en-US" altLang="zh-CN" dirty="0">
                <a:solidFill>
                  <a:schemeClr val="accent2"/>
                </a:solidFill>
              </a:rPr>
              <a:t>LL(1)</a:t>
            </a:r>
            <a:r>
              <a:rPr lang="zh-CN" altLang="en-US" dirty="0">
                <a:solidFill>
                  <a:schemeClr val="accent2"/>
                </a:solidFill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804774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mManager</a:t>
            </a:r>
            <a:r>
              <a:rPr lang="en-US" altLang="zh-CN" dirty="0"/>
              <a:t> </a:t>
            </a:r>
            <a:r>
              <a:rPr lang="zh-CN" altLang="en-US" dirty="0"/>
              <a:t>内存管理器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值解析</a:t>
            </a:r>
            <a:r>
              <a:rPr lang="en-US" altLang="zh-CN" dirty="0"/>
              <a:t>: </a:t>
            </a:r>
            <a:r>
              <a:rPr lang="zh-CN" altLang="en-US" dirty="0"/>
              <a:t>通过参数列表中给的 </a:t>
            </a:r>
            <a:r>
              <a:rPr lang="en-US" altLang="zh-CN" dirty="0"/>
              <a:t>void* </a:t>
            </a:r>
            <a:r>
              <a:rPr lang="zh-CN" altLang="en-US" dirty="0"/>
              <a:t>指针及解析类型解析出相应值并返回</a:t>
            </a:r>
          </a:p>
          <a:p>
            <a:r>
              <a:rPr lang="zh-CN" altLang="en-US" dirty="0" smtClean="0"/>
              <a:t>申请</a:t>
            </a:r>
            <a:r>
              <a:rPr lang="zh-CN" altLang="en-US" dirty="0"/>
              <a:t>内存</a:t>
            </a:r>
            <a:r>
              <a:rPr lang="en-US" altLang="zh-CN" dirty="0"/>
              <a:t>: </a:t>
            </a:r>
            <a:r>
              <a:rPr lang="zh-CN" altLang="en-US" dirty="0"/>
              <a:t>经过封装的</a:t>
            </a:r>
            <a:r>
              <a:rPr lang="en-US" altLang="zh-CN" dirty="0" err="1"/>
              <a:t>malloc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575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actuator </a:t>
            </a:r>
            <a:r>
              <a:rPr lang="zh-CN" altLang="en-US" dirty="0"/>
              <a:t>执行器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input: </a:t>
            </a:r>
            <a:r>
              <a:rPr lang="zh-CN" altLang="en-US" dirty="0"/>
              <a:t>语法树</a:t>
            </a:r>
            <a:r>
              <a:rPr lang="en-US" altLang="zh-CN" dirty="0"/>
              <a:t>(node root)/</a:t>
            </a:r>
            <a:r>
              <a:rPr lang="en-US" altLang="zh-CN" dirty="0" err="1"/>
              <a:t>stdin</a:t>
            </a:r>
            <a:r>
              <a:rPr lang="en-US" altLang="zh-CN" dirty="0"/>
              <a:t>/</a:t>
            </a:r>
            <a:r>
              <a:rPr lang="en-US" altLang="zh-CN" dirty="0" err="1"/>
              <a:t>argv</a:t>
            </a:r>
            <a:endParaRPr lang="en-US" altLang="zh-CN" dirty="0"/>
          </a:p>
          <a:p>
            <a:r>
              <a:rPr lang="en-US" altLang="zh-CN" dirty="0" smtClean="0"/>
              <a:t>output</a:t>
            </a:r>
            <a:r>
              <a:rPr lang="en-US" altLang="zh-CN" dirty="0"/>
              <a:t>: </a:t>
            </a:r>
            <a:r>
              <a:rPr lang="en-US" altLang="zh-CN" dirty="0" err="1"/>
              <a:t>stdout</a:t>
            </a:r>
            <a:endParaRPr lang="en-US" altLang="zh-CN" dirty="0"/>
          </a:p>
          <a:p>
            <a:r>
              <a:rPr lang="en-US" altLang="zh-CN" dirty="0" smtClean="0">
                <a:solidFill>
                  <a:schemeClr val="accent2"/>
                </a:solidFill>
              </a:rPr>
              <a:t>//</a:t>
            </a:r>
            <a:r>
              <a:rPr lang="zh-CN" altLang="en-US" dirty="0">
                <a:solidFill>
                  <a:schemeClr val="accent2"/>
                </a:solidFill>
              </a:rPr>
              <a:t>递归执行</a:t>
            </a:r>
            <a:r>
              <a:rPr lang="en-US" altLang="zh-CN" dirty="0">
                <a:solidFill>
                  <a:schemeClr val="accent2"/>
                </a:solidFill>
              </a:rPr>
              <a:t>node</a:t>
            </a:r>
            <a:r>
              <a:rPr lang="zh-CN" altLang="en-US" dirty="0">
                <a:solidFill>
                  <a:schemeClr val="accent2"/>
                </a:solidFill>
              </a:rPr>
              <a:t>的操作 对</a:t>
            </a:r>
            <a:r>
              <a:rPr lang="en-US" altLang="zh-CN" dirty="0">
                <a:solidFill>
                  <a:schemeClr val="accent2"/>
                </a:solidFill>
              </a:rPr>
              <a:t>runtime error</a:t>
            </a:r>
            <a:r>
              <a:rPr lang="zh-CN" altLang="en-US" dirty="0">
                <a:solidFill>
                  <a:schemeClr val="accent2"/>
                </a:solidFill>
              </a:rPr>
              <a:t>进行报错</a:t>
            </a:r>
          </a:p>
          <a:p>
            <a:r>
              <a:rPr lang="en-US" altLang="zh-CN" dirty="0" smtClean="0">
                <a:solidFill>
                  <a:schemeClr val="accent2"/>
                </a:solidFill>
              </a:rPr>
              <a:t>//</a:t>
            </a:r>
            <a:r>
              <a:rPr lang="zh-CN" altLang="en-US" dirty="0">
                <a:solidFill>
                  <a:schemeClr val="accent2"/>
                </a:solidFill>
              </a:rPr>
              <a:t>根据</a:t>
            </a:r>
            <a:r>
              <a:rPr lang="en-US" altLang="zh-CN" dirty="0" err="1">
                <a:solidFill>
                  <a:schemeClr val="accent2"/>
                </a:solidFill>
              </a:rPr>
              <a:t>argv</a:t>
            </a:r>
            <a:r>
              <a:rPr lang="zh-CN" altLang="en-US" dirty="0">
                <a:solidFill>
                  <a:schemeClr val="accent2"/>
                </a:solidFill>
              </a:rPr>
              <a:t>参数调整运行规则</a:t>
            </a:r>
          </a:p>
          <a:p>
            <a:r>
              <a:rPr lang="en-US" altLang="zh-CN" dirty="0" smtClean="0">
                <a:solidFill>
                  <a:schemeClr val="accent2"/>
                </a:solidFill>
              </a:rPr>
              <a:t>//</a:t>
            </a:r>
            <a:r>
              <a:rPr lang="zh-CN" altLang="en-US" dirty="0">
                <a:solidFill>
                  <a:schemeClr val="accent2"/>
                </a:solidFill>
              </a:rPr>
              <a:t>支持单步运行</a:t>
            </a:r>
          </a:p>
          <a:p>
            <a:r>
              <a:rPr lang="en-US" altLang="zh-CN" dirty="0" smtClean="0">
                <a:solidFill>
                  <a:schemeClr val="accent2"/>
                </a:solidFill>
              </a:rPr>
              <a:t>//</a:t>
            </a:r>
            <a:r>
              <a:rPr lang="zh-CN" altLang="en-US" dirty="0">
                <a:solidFill>
                  <a:schemeClr val="accent2"/>
                </a:solidFill>
              </a:rPr>
              <a:t>保留变量查询操作 该操作同时支持来自界面程序的需求 和 执行过程中对变量值的查询</a:t>
            </a:r>
          </a:p>
          <a:p>
            <a:r>
              <a:rPr lang="zh-CN" altLang="en-US" dirty="0" smtClean="0"/>
              <a:t>数据结构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 smtClean="0"/>
              <a:t>varTable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= </a:t>
            </a:r>
            <a:r>
              <a:rPr lang="zh-CN" altLang="en-US" dirty="0"/>
              <a:t>红黑树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::map&lt;</a:t>
            </a:r>
            <a:r>
              <a:rPr lang="en-US" altLang="zh-CN" dirty="0" err="1"/>
              <a:t>string,void</a:t>
            </a:r>
            <a:r>
              <a:rPr lang="en-US" altLang="zh-CN" dirty="0"/>
              <a:t>*&gt;): </a:t>
            </a:r>
            <a:r>
              <a:rPr lang="zh-CN" altLang="en-US" dirty="0"/>
              <a:t>根据变量名查询该变量所在内存起始位置指针 从而根据数据类型对该段内存进行解析并获取值</a:t>
            </a:r>
          </a:p>
          <a:p>
            <a:pPr lvl="1"/>
            <a:r>
              <a:rPr lang="zh-CN" altLang="en-US" dirty="0" smtClean="0"/>
              <a:t>栈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::vector&lt;</a:t>
            </a:r>
            <a:r>
              <a:rPr lang="en-US" altLang="zh-CN" dirty="0" err="1"/>
              <a:t>varTable</a:t>
            </a:r>
            <a:r>
              <a:rPr lang="en-US" altLang="zh-CN" dirty="0" smtClean="0"/>
              <a:t>&gt;)</a:t>
            </a:r>
            <a:r>
              <a:rPr lang="zh-CN" altLang="en-US" dirty="0" smtClean="0"/>
              <a:t>：对</a:t>
            </a:r>
            <a:r>
              <a:rPr lang="zh-CN" altLang="en-US" dirty="0"/>
              <a:t>每一层作用域有单独的变量空间 由于 </a:t>
            </a:r>
            <a:r>
              <a:rPr lang="en-US" altLang="zh-CN" dirty="0" err="1"/>
              <a:t>std</a:t>
            </a:r>
            <a:r>
              <a:rPr lang="en-US" altLang="zh-CN" dirty="0"/>
              <a:t>::stack&lt;&gt; </a:t>
            </a:r>
            <a:r>
              <a:rPr lang="zh-CN" altLang="en-US" dirty="0" smtClean="0"/>
              <a:t>不支持</a:t>
            </a:r>
            <a:r>
              <a:rPr lang="zh-CN" altLang="en-US" dirty="0"/>
              <a:t>读取非 </a:t>
            </a:r>
            <a:r>
              <a:rPr lang="en-US" altLang="zh-CN" dirty="0"/>
              <a:t>head </a:t>
            </a:r>
            <a:r>
              <a:rPr lang="zh-CN" altLang="en-US" dirty="0"/>
              <a:t>的数据， 故使用链表模拟栈操作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7230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r>
              <a:rPr lang="zh-CN" altLang="en-US" dirty="0" smtClean="0"/>
              <a:t>界面的部分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后续计划：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升级页面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实现一边输入一边检测并变色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accent2"/>
                </a:solidFill>
              </a:rPr>
              <a:t>当前是读取</a:t>
            </a:r>
            <a:r>
              <a:rPr lang="en-US" altLang="zh-CN" dirty="0" smtClean="0">
                <a:solidFill>
                  <a:schemeClr val="accent2"/>
                </a:solidFill>
              </a:rPr>
              <a:t>in.txt</a:t>
            </a:r>
          </a:p>
          <a:p>
            <a:pPr lvl="1"/>
            <a:r>
              <a:rPr lang="zh-CN" altLang="en-US" dirty="0"/>
              <a:t>制作</a:t>
            </a:r>
            <a:r>
              <a:rPr lang="zh-CN" altLang="en-US" dirty="0" smtClean="0"/>
              <a:t>菜单栏</a:t>
            </a:r>
            <a:endParaRPr lang="en-US" altLang="zh-CN" dirty="0" smtClean="0"/>
          </a:p>
          <a:p>
            <a:pPr lvl="1"/>
            <a:r>
              <a:rPr lang="en-US" altLang="zh-CN" dirty="0"/>
              <a:t>……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56" r="1671" b="1981"/>
          <a:stretch/>
        </p:blipFill>
        <p:spPr>
          <a:xfrm>
            <a:off x="6237401" y="3015144"/>
            <a:ext cx="3826565" cy="316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09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欢迎老师指点</a:t>
            </a:r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仰望高端玩家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248" y="4919870"/>
            <a:ext cx="2246242" cy="157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0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需要的类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token </a:t>
            </a:r>
            <a:r>
              <a:rPr lang="zh-CN" altLang="en-US" dirty="0" smtClean="0"/>
              <a:t>词法单元</a:t>
            </a:r>
            <a:endParaRPr lang="en-US" altLang="zh-CN" dirty="0" smtClean="0"/>
          </a:p>
          <a:p>
            <a:r>
              <a:rPr lang="en-US" altLang="zh-CN" b="1" dirty="0" err="1" smtClean="0"/>
              <a:t>lexAnalyzer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词法分析器</a:t>
            </a:r>
            <a:endParaRPr lang="en-US" altLang="zh-CN" b="1" dirty="0" smtClean="0"/>
          </a:p>
          <a:p>
            <a:r>
              <a:rPr lang="en-US" altLang="zh-CN" dirty="0" smtClean="0">
                <a:solidFill>
                  <a:schemeClr val="accent2"/>
                </a:solidFill>
              </a:rPr>
              <a:t>node </a:t>
            </a:r>
            <a:r>
              <a:rPr lang="zh-CN" altLang="en-US" dirty="0" smtClean="0">
                <a:solidFill>
                  <a:schemeClr val="accent2"/>
                </a:solidFill>
              </a:rPr>
              <a:t>语法树</a:t>
            </a:r>
            <a:r>
              <a:rPr lang="en-US" altLang="zh-CN" dirty="0" smtClean="0">
                <a:solidFill>
                  <a:schemeClr val="accent2"/>
                </a:solidFill>
              </a:rPr>
              <a:t>/</a:t>
            </a:r>
            <a:r>
              <a:rPr lang="zh-CN" altLang="en-US" dirty="0" smtClean="0">
                <a:solidFill>
                  <a:schemeClr val="accent2"/>
                </a:solidFill>
              </a:rPr>
              <a:t>抽象语法树节点 </a:t>
            </a:r>
            <a:r>
              <a:rPr lang="en-US" altLang="zh-CN" dirty="0" smtClean="0">
                <a:solidFill>
                  <a:schemeClr val="accent2"/>
                </a:solidFill>
              </a:rPr>
              <a:t>//</a:t>
            </a:r>
            <a:r>
              <a:rPr lang="zh-CN" altLang="en-US" dirty="0" smtClean="0">
                <a:solidFill>
                  <a:schemeClr val="accent2"/>
                </a:solidFill>
              </a:rPr>
              <a:t>待实现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b="1" dirty="0" smtClean="0">
                <a:solidFill>
                  <a:schemeClr val="accent2"/>
                </a:solidFill>
              </a:rPr>
              <a:t>parser </a:t>
            </a:r>
            <a:r>
              <a:rPr lang="zh-CN" altLang="en-US" b="1" dirty="0" smtClean="0">
                <a:solidFill>
                  <a:schemeClr val="accent2"/>
                </a:solidFill>
              </a:rPr>
              <a:t>语法分析</a:t>
            </a:r>
            <a:r>
              <a:rPr lang="zh-CN" altLang="en-US" b="1" dirty="0" smtClean="0">
                <a:solidFill>
                  <a:schemeClr val="accent2"/>
                </a:solidFill>
              </a:rPr>
              <a:t>器 </a:t>
            </a:r>
            <a:r>
              <a:rPr lang="en-US" altLang="zh-CN" b="1" dirty="0" smtClean="0">
                <a:solidFill>
                  <a:schemeClr val="accent2"/>
                </a:solidFill>
              </a:rPr>
              <a:t>//run</a:t>
            </a:r>
            <a:r>
              <a:rPr lang="zh-CN" altLang="en-US" b="1" dirty="0" smtClean="0">
                <a:solidFill>
                  <a:schemeClr val="accent2"/>
                </a:solidFill>
              </a:rPr>
              <a:t>的时候进行语义分析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r>
              <a:rPr lang="en-US" altLang="zh-CN" dirty="0" err="1" smtClean="0">
                <a:solidFill>
                  <a:schemeClr val="accent2"/>
                </a:solidFill>
              </a:rPr>
              <a:t>mManager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内存管理器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 err="1" smtClean="0">
                <a:solidFill>
                  <a:schemeClr val="accent2"/>
                </a:solidFill>
              </a:rPr>
              <a:t>actutor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执行器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chemeClr val="accent3"/>
                </a:solidFill>
              </a:rPr>
              <a:t>下面</a:t>
            </a:r>
            <a:r>
              <a:rPr lang="zh-CN" altLang="en-US" dirty="0" smtClean="0">
                <a:solidFill>
                  <a:schemeClr val="accent3"/>
                </a:solidFill>
              </a:rPr>
              <a:t>分别讲解类的功能和数据结构</a:t>
            </a:r>
            <a:endParaRPr lang="en-US" altLang="zh-CN" dirty="0" smtClean="0">
              <a:solidFill>
                <a:schemeClr val="accent3"/>
              </a:solidFill>
            </a:endParaRPr>
          </a:p>
          <a:p>
            <a:r>
              <a:rPr lang="zh-CN" altLang="en-US" dirty="0" smtClean="0">
                <a:solidFill>
                  <a:schemeClr val="accent3"/>
                </a:solidFill>
              </a:rPr>
              <a:t>详细讲解已经开始实现的类，实现过程，设计理由和遇到的问题</a:t>
            </a:r>
            <a:endParaRPr lang="en-US" altLang="zh-CN" dirty="0" smtClean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accent2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331529" y="832598"/>
            <a:ext cx="1779814" cy="3678545"/>
            <a:chOff x="7331529" y="832598"/>
            <a:chExt cx="1779814" cy="3678545"/>
          </a:xfrm>
        </p:grpSpPr>
        <p:sp>
          <p:nvSpPr>
            <p:cNvPr id="4" name="圆角矩形 3"/>
            <p:cNvSpPr/>
            <p:nvPr/>
          </p:nvSpPr>
          <p:spPr>
            <a:xfrm>
              <a:off x="7331529" y="832598"/>
              <a:ext cx="1779814" cy="58782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词法分析</a:t>
              </a:r>
              <a:endParaRPr lang="zh-CN" altLang="en-US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331529" y="1864245"/>
              <a:ext cx="1779814" cy="58782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语法分析</a:t>
              </a:r>
              <a:endParaRPr lang="zh-CN" altLang="en-US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331529" y="2892572"/>
              <a:ext cx="1779814" cy="5878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语义分析</a:t>
              </a:r>
              <a:endParaRPr lang="zh-CN" altLang="en-US" dirty="0"/>
            </a:p>
          </p:txBody>
        </p:sp>
        <p:cxnSp>
          <p:nvCxnSpPr>
            <p:cNvPr id="8" name="直接箭头连接符 7"/>
            <p:cNvCxnSpPr>
              <a:stCxn id="4" idx="2"/>
              <a:endCxn id="5" idx="0"/>
            </p:cNvCxnSpPr>
            <p:nvPr/>
          </p:nvCxnSpPr>
          <p:spPr>
            <a:xfrm>
              <a:off x="8221436" y="1420427"/>
              <a:ext cx="0" cy="4438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5" idx="2"/>
              <a:endCxn id="6" idx="0"/>
            </p:cNvCxnSpPr>
            <p:nvPr/>
          </p:nvCxnSpPr>
          <p:spPr>
            <a:xfrm>
              <a:off x="8221436" y="2452074"/>
              <a:ext cx="0" cy="4404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7331529" y="3923314"/>
              <a:ext cx="1779814" cy="58782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执行</a:t>
              </a:r>
              <a:endParaRPr lang="zh-CN" altLang="en-US" dirty="0"/>
            </a:p>
          </p:txBody>
        </p:sp>
        <p:cxnSp>
          <p:nvCxnSpPr>
            <p:cNvPr id="16" name="直接箭头连接符 15"/>
            <p:cNvCxnSpPr>
              <a:stCxn id="6" idx="2"/>
              <a:endCxn id="14" idx="0"/>
            </p:cNvCxnSpPr>
            <p:nvPr/>
          </p:nvCxnSpPr>
          <p:spPr>
            <a:xfrm>
              <a:off x="8221436" y="3480401"/>
              <a:ext cx="0" cy="4429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030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token </a:t>
            </a:r>
            <a:r>
              <a:rPr lang="zh-CN" altLang="en-US" dirty="0" smtClean="0"/>
              <a:t>词法单元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数据结构：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type 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val</a:t>
            </a:r>
            <a:r>
              <a:rPr lang="en-US" altLang="zh-CN" dirty="0" smtClean="0"/>
              <a:t> 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line </a:t>
            </a:r>
            <a:r>
              <a:rPr lang="zh-CN" altLang="en-US" dirty="0" smtClean="0"/>
              <a:t>行号 </a:t>
            </a:r>
            <a:r>
              <a:rPr lang="en-US" altLang="zh-CN" dirty="0" smtClean="0">
                <a:solidFill>
                  <a:schemeClr val="accent2"/>
                </a:solidFill>
              </a:rPr>
              <a:t>//</a:t>
            </a:r>
            <a:r>
              <a:rPr lang="zh-CN" altLang="en-US" dirty="0" smtClean="0">
                <a:solidFill>
                  <a:schemeClr val="accent2"/>
                </a:solidFill>
              </a:rPr>
              <a:t>方便报错时定位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lvl="1"/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 err="1" smtClean="0"/>
              <a:t>tokenList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758" y="3500206"/>
            <a:ext cx="4334026" cy="36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7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token</a:t>
            </a:r>
            <a:r>
              <a:rPr lang="zh-CN" altLang="en-US" dirty="0" smtClean="0"/>
              <a:t>的声明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815" y="1898098"/>
            <a:ext cx="3386934" cy="233859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86400" y="1898098"/>
            <a:ext cx="3118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</a:t>
            </a:r>
            <a:r>
              <a:rPr lang="zh-CN" altLang="en-US" dirty="0" smtClean="0"/>
              <a:t>类的</a:t>
            </a:r>
            <a:r>
              <a:rPr lang="zh-CN" altLang="en-US" dirty="0" smtClean="0"/>
              <a:t>声明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accent2"/>
                </a:solidFill>
              </a:rPr>
              <a:t>//</a:t>
            </a:r>
            <a:r>
              <a:rPr lang="zh-CN" altLang="en-US" dirty="0" smtClean="0">
                <a:solidFill>
                  <a:schemeClr val="accent2"/>
                </a:solidFill>
              </a:rPr>
              <a:t>未实现</a:t>
            </a:r>
            <a:r>
              <a:rPr lang="en-US" altLang="zh-CN" dirty="0" smtClean="0">
                <a:solidFill>
                  <a:schemeClr val="accent2"/>
                </a:solidFill>
              </a:rPr>
              <a:t>line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00257" y="4443471"/>
            <a:ext cx="311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</a:t>
            </a:r>
            <a:r>
              <a:rPr lang="zh-CN" altLang="en-US" dirty="0" smtClean="0"/>
              <a:t>的构造函数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3390" r="-1"/>
          <a:stretch/>
        </p:blipFill>
        <p:spPr>
          <a:xfrm>
            <a:off x="1600200" y="4443471"/>
            <a:ext cx="5601283" cy="169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7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lexAnalyzer</a:t>
            </a:r>
            <a:r>
              <a:rPr lang="en-US" altLang="zh-CN" dirty="0" smtClean="0"/>
              <a:t> </a:t>
            </a:r>
            <a:r>
              <a:rPr lang="zh-CN" altLang="en-US" dirty="0" smtClean="0"/>
              <a:t>词法分析器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input: </a:t>
            </a:r>
            <a:r>
              <a:rPr lang="zh-CN" altLang="en-US" dirty="0"/>
              <a:t>源代码</a:t>
            </a:r>
            <a:r>
              <a:rPr lang="en-US" altLang="zh-CN" dirty="0"/>
              <a:t>String</a:t>
            </a:r>
          </a:p>
          <a:p>
            <a:r>
              <a:rPr lang="en-US" altLang="zh-CN" dirty="0" smtClean="0"/>
              <a:t>output</a:t>
            </a:r>
            <a:r>
              <a:rPr lang="en-US" altLang="zh-CN" dirty="0"/>
              <a:t>: token</a:t>
            </a:r>
            <a:r>
              <a:rPr lang="zh-CN" altLang="en-US" dirty="0"/>
              <a:t>链表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::vector&lt;token</a:t>
            </a:r>
            <a:r>
              <a:rPr lang="en-US" altLang="zh-CN" dirty="0" smtClean="0"/>
              <a:t>&gt;)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chemeClr val="accent2"/>
                </a:solidFill>
              </a:rPr>
              <a:t>支持词法报错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定位报错位置（输出</a:t>
            </a:r>
            <a:r>
              <a:rPr lang="zh-CN" altLang="en-US" dirty="0">
                <a:solidFill>
                  <a:schemeClr val="accent2"/>
                </a:solidFill>
              </a:rPr>
              <a:t>行号</a:t>
            </a:r>
            <a:r>
              <a:rPr lang="zh-CN" altLang="en-US" dirty="0" smtClean="0">
                <a:solidFill>
                  <a:schemeClr val="accent2"/>
                </a:solidFill>
              </a:rPr>
              <a:t>）</a:t>
            </a:r>
            <a:endParaRPr lang="en-US" altLang="zh-CN" dirty="0" smtClean="0">
              <a:solidFill>
                <a:schemeClr val="accent2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705037" y="3095580"/>
            <a:ext cx="5709029" cy="2074057"/>
            <a:chOff x="2024744" y="2416628"/>
            <a:chExt cx="5709029" cy="2074057"/>
          </a:xfrm>
        </p:grpSpPr>
        <p:sp>
          <p:nvSpPr>
            <p:cNvPr id="4" name="椭圆 3"/>
            <p:cNvSpPr/>
            <p:nvPr/>
          </p:nvSpPr>
          <p:spPr>
            <a:xfrm>
              <a:off x="4408386" y="2416628"/>
              <a:ext cx="2074057" cy="207405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lexAnalyzer</a:t>
              </a:r>
              <a:endParaRPr lang="en-US" altLang="zh-CN" dirty="0" smtClean="0"/>
            </a:p>
            <a:p>
              <a:pPr algn="ctr"/>
              <a:endParaRPr lang="en-US" altLang="zh-CN" dirty="0" smtClean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024744" y="3143413"/>
              <a:ext cx="1215645" cy="6204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in.txt</a:t>
              </a:r>
              <a:endParaRPr lang="zh-CN" altLang="en-US" dirty="0"/>
            </a:p>
          </p:txBody>
        </p:sp>
        <p:cxnSp>
          <p:nvCxnSpPr>
            <p:cNvPr id="10" name="直接箭头连接符 9"/>
            <p:cNvCxnSpPr>
              <a:stCxn id="8" idx="3"/>
              <a:endCxn id="4" idx="2"/>
            </p:cNvCxnSpPr>
            <p:nvPr/>
          </p:nvCxnSpPr>
          <p:spPr>
            <a:xfrm>
              <a:off x="3240389" y="3453656"/>
              <a:ext cx="116799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4" idx="6"/>
            </p:cNvCxnSpPr>
            <p:nvPr/>
          </p:nvCxnSpPr>
          <p:spPr>
            <a:xfrm flipV="1">
              <a:off x="6482443" y="3453656"/>
              <a:ext cx="116799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3419262" y="2975076"/>
              <a:ext cx="1167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String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565776" y="2978352"/>
              <a:ext cx="1167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vector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058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lexAnalyzer</a:t>
            </a:r>
            <a:r>
              <a:rPr lang="en-US" altLang="zh-CN" dirty="0"/>
              <a:t> </a:t>
            </a:r>
            <a:r>
              <a:rPr lang="zh-CN" altLang="en-US" dirty="0" smtClean="0"/>
              <a:t>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链表</a:t>
            </a:r>
            <a:r>
              <a:rPr lang="en-US" altLang="zh-CN" dirty="0">
                <a:solidFill>
                  <a:schemeClr val="accent2"/>
                </a:solidFill>
              </a:rPr>
              <a:t>: </a:t>
            </a:r>
            <a:r>
              <a:rPr lang="zh-CN" altLang="en-US" dirty="0">
                <a:solidFill>
                  <a:schemeClr val="accent2"/>
                </a:solidFill>
              </a:rPr>
              <a:t>存放</a:t>
            </a:r>
            <a:r>
              <a:rPr lang="en-US" altLang="zh-CN" dirty="0">
                <a:solidFill>
                  <a:schemeClr val="accent2"/>
                </a:solidFill>
              </a:rPr>
              <a:t>token</a:t>
            </a:r>
          </a:p>
          <a:p>
            <a:r>
              <a:rPr lang="zh-CN" altLang="en-US" dirty="0" smtClean="0"/>
              <a:t>红</a:t>
            </a:r>
            <a:r>
              <a:rPr lang="zh-CN" altLang="en-US" dirty="0"/>
              <a:t>黑树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::set&lt;string&gt;): </a:t>
            </a:r>
            <a:r>
              <a:rPr lang="zh-CN" altLang="en-US" dirty="0" smtClean="0"/>
              <a:t>查询保留字</a:t>
            </a:r>
            <a:endParaRPr lang="zh-CN" altLang="en-US" dirty="0"/>
          </a:p>
          <a:p>
            <a:r>
              <a:rPr lang="zh-CN" altLang="en-US" dirty="0" smtClean="0"/>
              <a:t>有限</a:t>
            </a:r>
            <a:r>
              <a:rPr lang="zh-CN" altLang="en-US" dirty="0"/>
              <a:t>状态自动机</a:t>
            </a:r>
            <a:r>
              <a:rPr lang="en-US" altLang="zh-CN" dirty="0"/>
              <a:t>: </a:t>
            </a:r>
            <a:r>
              <a:rPr lang="zh-CN" altLang="en-US" dirty="0"/>
              <a:t>从字符解析至</a:t>
            </a:r>
            <a:r>
              <a:rPr lang="en-US" altLang="zh-CN" dirty="0"/>
              <a:t>token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466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自定义变量？保留字？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420119"/>
            <a:ext cx="8838538" cy="18160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2246010"/>
            <a:ext cx="6887589" cy="61942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31429" y="27734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用红黑树存放的保留字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977922" y="4866811"/>
            <a:ext cx="697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（）找到变量中的保留字，并将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改为保留字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261872" y="5513487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先都将字符型</a:t>
            </a:r>
            <a:r>
              <a:rPr lang="en-US" altLang="zh-CN" dirty="0" smtClean="0">
                <a:solidFill>
                  <a:schemeClr val="accent2"/>
                </a:solidFill>
              </a:rPr>
              <a:t>type</a:t>
            </a:r>
            <a:r>
              <a:rPr lang="zh-CN" altLang="en-US" dirty="0" smtClean="0">
                <a:solidFill>
                  <a:schemeClr val="accent2"/>
                </a:solidFill>
              </a:rPr>
              <a:t>标记为变量，然和再判断是否为保留字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42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有限状态自动机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概念：表示</a:t>
            </a:r>
            <a:r>
              <a:rPr lang="zh-CN" altLang="en-US" dirty="0"/>
              <a:t>有限个状态以及在这些状态之间的转移和动作等行为的</a:t>
            </a:r>
            <a:r>
              <a:rPr lang="zh-CN" altLang="en-US" dirty="0" smtClean="0"/>
              <a:t>数学模型</a:t>
            </a:r>
            <a:endParaRPr lang="en-US" altLang="zh-CN" dirty="0" smtClean="0"/>
          </a:p>
          <a:p>
            <a:r>
              <a:rPr lang="zh-CN" altLang="en-US" b="1" dirty="0"/>
              <a:t>有效边，结算边，爆炸</a:t>
            </a:r>
            <a:r>
              <a:rPr lang="zh-CN" altLang="en-US" b="1" dirty="0" smtClean="0"/>
              <a:t>边</a:t>
            </a:r>
            <a:endParaRPr lang="en-US" altLang="zh-CN" b="1" dirty="0" smtClean="0"/>
          </a:p>
          <a:p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有效边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：继续进行输入，直到遇到结算边或爆炸边，进行结算（写入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</a:rPr>
              <a:t>tokenList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）或报错（输出词法报错和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line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CN" altLang="en-US" b="1" dirty="0">
                <a:solidFill>
                  <a:schemeClr val="accent3">
                    <a:lumMod val="50000"/>
                  </a:schemeClr>
                </a:solidFill>
              </a:rPr>
              <a:t>结算边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：结束一个词法单元（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token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），开始操作：</a:t>
            </a:r>
          </a:p>
          <a:p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		查询当前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status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对应的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type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，将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type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计入</a:t>
            </a:r>
            <a:r>
              <a:rPr lang="en-US" altLang="zh-CN" dirty="0" err="1">
                <a:solidFill>
                  <a:schemeClr val="accent3">
                    <a:lumMod val="50000"/>
                  </a:schemeClr>
                </a:solidFill>
              </a:rPr>
              <a:t>tokenList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的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type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中；</a:t>
            </a:r>
          </a:p>
          <a:p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		将当前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save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计入</a:t>
            </a:r>
            <a:r>
              <a:rPr lang="en-US" altLang="zh-CN" dirty="0" err="1">
                <a:solidFill>
                  <a:schemeClr val="accent3">
                    <a:lumMod val="50000"/>
                  </a:schemeClr>
                </a:solidFill>
              </a:rPr>
              <a:t>tokenList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的</a:t>
            </a:r>
            <a:r>
              <a:rPr lang="en-US" altLang="zh-CN" dirty="0" err="1">
                <a:solidFill>
                  <a:schemeClr val="accent3">
                    <a:lumMod val="50000"/>
                  </a:schemeClr>
                </a:solidFill>
              </a:rPr>
              <a:t>val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中；</a:t>
            </a:r>
          </a:p>
          <a:p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		初始化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status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，以便下一个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token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的分析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；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爆炸边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：构成错误词法，输出词法报错和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line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；结束程序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；</a:t>
            </a:r>
            <a:endParaRPr lang="en-US" altLang="zh-CN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方法：写出所有有效边和爆炸边，剩余全为结算边；</a:t>
            </a:r>
            <a:endParaRPr lang="en-US" altLang="zh-C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94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有限状态</a:t>
            </a:r>
            <a:r>
              <a:rPr lang="zh-CN" altLang="en-US" dirty="0" smtClean="0"/>
              <a:t>自动机（实现）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通过两层</a:t>
            </a:r>
            <a:r>
              <a:rPr lang="en-US" altLang="zh-CN" dirty="0" smtClean="0"/>
              <a:t>switch</a:t>
            </a:r>
          </a:p>
          <a:p>
            <a:r>
              <a:rPr lang="zh-CN" altLang="en-US" dirty="0" smtClean="0"/>
              <a:t>得到当前字符的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和之前的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status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根据状态转换图进行操作</a:t>
            </a:r>
            <a:endParaRPr lang="en-US" altLang="zh-CN" dirty="0" smtClean="0"/>
          </a:p>
        </p:txBody>
      </p:sp>
      <p:sp>
        <p:nvSpPr>
          <p:cNvPr id="4" name="椭圆 3"/>
          <p:cNvSpPr/>
          <p:nvPr/>
        </p:nvSpPr>
        <p:spPr>
          <a:xfrm>
            <a:off x="3118758" y="4376058"/>
            <a:ext cx="865414" cy="865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239001" y="4384223"/>
            <a:ext cx="865414" cy="865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4" idx="6"/>
            <a:endCxn id="5" idx="2"/>
          </p:cNvCxnSpPr>
          <p:nvPr/>
        </p:nvCxnSpPr>
        <p:spPr>
          <a:xfrm>
            <a:off x="3984172" y="4808765"/>
            <a:ext cx="3254829" cy="816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4" idx="2"/>
          </p:cNvCxnSpPr>
          <p:nvPr/>
        </p:nvCxnSpPr>
        <p:spPr>
          <a:xfrm flipV="1">
            <a:off x="2269672" y="4808765"/>
            <a:ext cx="849086" cy="8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371049" y="43760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字母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984172" y="387632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字母</a:t>
            </a:r>
            <a:r>
              <a:rPr lang="en-US" altLang="zh-CN" dirty="0" smtClean="0"/>
              <a:t>/</a:t>
            </a:r>
            <a:r>
              <a:rPr lang="zh-CN" altLang="en-US" dirty="0" smtClean="0"/>
              <a:t>数字</a:t>
            </a:r>
            <a:endParaRPr lang="zh-CN" altLang="en-US" dirty="0"/>
          </a:p>
        </p:txBody>
      </p:sp>
      <p:cxnSp>
        <p:nvCxnSpPr>
          <p:cNvPr id="16" name="肘形连接符 15"/>
          <p:cNvCxnSpPr>
            <a:stCxn id="4" idx="7"/>
            <a:endCxn id="4" idx="1"/>
          </p:cNvCxnSpPr>
          <p:nvPr/>
        </p:nvCxnSpPr>
        <p:spPr>
          <a:xfrm rot="16200000" flipV="1">
            <a:off x="3551465" y="4196825"/>
            <a:ext cx="12700" cy="611940"/>
          </a:xfrm>
          <a:prstGeom prst="bentConnector3">
            <a:avLst>
              <a:gd name="adj1" fmla="val 62693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772985" y="53690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状态：关键字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70230" y="4353397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default</a:t>
            </a:r>
            <a:r>
              <a:rPr lang="zh-CN" altLang="en-US" dirty="0" smtClean="0"/>
              <a:t>：进行结算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853758" y="5369077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状态：导致结算的输入的</a:t>
            </a: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</a:rPr>
              <a:t>charType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6" name="肘形连接符 25"/>
          <p:cNvCxnSpPr>
            <a:stCxn id="4" idx="4"/>
            <a:endCxn id="28" idx="2"/>
          </p:cNvCxnSpPr>
          <p:nvPr/>
        </p:nvCxnSpPr>
        <p:spPr>
          <a:xfrm rot="16200000" flipH="1">
            <a:off x="3731069" y="5061867"/>
            <a:ext cx="835498" cy="1194707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4746172" y="5644263"/>
            <a:ext cx="865414" cy="86541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710237" y="61945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转义符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853758" y="594828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状态：词法错误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47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</TotalTime>
  <Words>650</Words>
  <Application>Microsoft Office PowerPoint</Application>
  <PresentationFormat>宽屏</PresentationFormat>
  <Paragraphs>114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Century Schoolbook</vt:lpstr>
      <vt:lpstr>Wingdings 2</vt:lpstr>
      <vt:lpstr>View</vt:lpstr>
      <vt:lpstr>数据结构设计与实现</vt:lpstr>
      <vt:lpstr>需要的类</vt:lpstr>
      <vt:lpstr>token 词法单元</vt:lpstr>
      <vt:lpstr>token的声明</vt:lpstr>
      <vt:lpstr>lexAnalyzer 词法分析器</vt:lpstr>
      <vt:lpstr>lexAnalyzer 数据结构</vt:lpstr>
      <vt:lpstr>自定义变量？保留字？</vt:lpstr>
      <vt:lpstr>有限状态自动机</vt:lpstr>
      <vt:lpstr>有限状态自动机（实现）</vt:lpstr>
      <vt:lpstr>有限状态自动机（例）</vt:lpstr>
      <vt:lpstr>node语法树/抽象语法树节点</vt:lpstr>
      <vt:lpstr>parser 语法分析器</vt:lpstr>
      <vt:lpstr>mManager 内存管理器</vt:lpstr>
      <vt:lpstr>actuator 执行器</vt:lpstr>
      <vt:lpstr>qt界面的部分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数据结构设计与实现</dc:title>
  <dc:creator>Yiyun Wang</dc:creator>
  <cp:lastModifiedBy>Yiyun Wang</cp:lastModifiedBy>
  <cp:revision>33</cp:revision>
  <dcterms:created xsi:type="dcterms:W3CDTF">2017-08-31T08:20:00Z</dcterms:created>
  <dcterms:modified xsi:type="dcterms:W3CDTF">2017-08-31T15:28:37Z</dcterms:modified>
</cp:coreProperties>
</file>