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62" r:id="rId6"/>
    <p:sldId id="263" r:id="rId7"/>
    <p:sldId id="264" r:id="rId8"/>
    <p:sldId id="265" r:id="rId9"/>
    <p:sldId id="266" r:id="rId10"/>
    <p:sldId id="267" r:id="rId11"/>
    <p:sldId id="269" r:id="rId12"/>
    <p:sldId id="270" r:id="rId13"/>
    <p:sldId id="268" r:id="rId14"/>
    <p:sldId id="273" r:id="rId15"/>
    <p:sldId id="272" r:id="rId16"/>
    <p:sldId id="274" r:id="rId17"/>
    <p:sldId id="276" r:id="rId18"/>
    <p:sldId id="275" r:id="rId19"/>
    <p:sldId id="25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5/6/16</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5/6/16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5/6/16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5/6/16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5/6/16</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hyperlink" Target="http://www.sohu.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nytimes.com/" TargetMode="Externa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2.png"/><Relationship Id="rId3" Type="http://schemas.openxmlformats.org/officeDocument/2006/relationships/hyperlink" Target="http://www.nytimes.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Main project</a:t>
            </a:r>
            <a:endParaRPr lang="en-US" dirty="0"/>
          </a:p>
        </p:txBody>
      </p:sp>
      <p:sp>
        <p:nvSpPr>
          <p:cNvPr id="3" name="Subtitle 2"/>
          <p:cNvSpPr>
            <a:spLocks noGrp="1"/>
          </p:cNvSpPr>
          <p:nvPr>
            <p:ph type="subTitle" idx="1"/>
          </p:nvPr>
        </p:nvSpPr>
        <p:spPr/>
        <p:txBody>
          <a:bodyPr>
            <a:normAutofit/>
          </a:bodyPr>
          <a:lstStyle/>
          <a:p>
            <a:r>
              <a:rPr lang="en-US" dirty="0" smtClean="0"/>
              <a:t>Trace route and delay analysis</a:t>
            </a:r>
          </a:p>
          <a:p>
            <a:endParaRPr lang="en-US" dirty="0"/>
          </a:p>
          <a:p>
            <a:r>
              <a:rPr lang="en-US" dirty="0" err="1" smtClean="0"/>
              <a:t>Yinglai</a:t>
            </a:r>
            <a:r>
              <a:rPr lang="en-US" dirty="0" smtClean="0"/>
              <a:t> </a:t>
            </a:r>
            <a:r>
              <a:rPr lang="en-US" dirty="0" err="1" smtClean="0"/>
              <a:t>wang</a:t>
            </a:r>
            <a:r>
              <a:rPr lang="en-US" dirty="0" smtClean="0"/>
              <a:t>, </a:t>
            </a:r>
            <a:r>
              <a:rPr lang="en-US" dirty="0" err="1" smtClean="0"/>
              <a:t>guangshi</a:t>
            </a:r>
            <a:r>
              <a:rPr lang="en-US" dirty="0" smtClean="0"/>
              <a:t> he</a:t>
            </a:r>
            <a:endParaRPr lang="en-US" dirty="0"/>
          </a:p>
        </p:txBody>
      </p:sp>
    </p:spTree>
    <p:extLst>
      <p:ext uri="{BB962C8B-B14F-4D97-AF65-F5344CB8AC3E}">
        <p14:creationId xmlns:p14="http://schemas.microsoft.com/office/powerpoint/2010/main" val="381282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623299"/>
          </a:xfrm>
        </p:spPr>
        <p:txBody>
          <a:bodyPr>
            <a:normAutofit fontScale="90000"/>
          </a:bodyPr>
          <a:lstStyle/>
          <a:p>
            <a:r>
              <a:rPr lang="en-US" cap="none" dirty="0" smtClean="0"/>
              <a:t>Delay data from ECN to CN servers</a:t>
            </a:r>
            <a:endParaRPr lang="en-US" cap="none"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9534" y="1401797"/>
            <a:ext cx="8920093" cy="5177371"/>
          </a:xfrm>
        </p:spPr>
      </p:pic>
    </p:spTree>
    <p:extLst>
      <p:ext uri="{BB962C8B-B14F-4D97-AF65-F5344CB8AC3E}">
        <p14:creationId xmlns:p14="http://schemas.microsoft.com/office/powerpoint/2010/main" val="6857389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623299"/>
          </a:xfrm>
        </p:spPr>
        <p:txBody>
          <a:bodyPr>
            <a:normAutofit fontScale="90000"/>
          </a:bodyPr>
          <a:lstStyle/>
          <a:p>
            <a:r>
              <a:rPr lang="en-US" cap="none" dirty="0" smtClean="0"/>
              <a:t>Delay variation data from ECN to US servers</a:t>
            </a:r>
            <a:endParaRPr lang="en-US" cap="none"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1111" y="1087269"/>
            <a:ext cx="9452224" cy="5486228"/>
          </a:xfrm>
        </p:spPr>
      </p:pic>
    </p:spTree>
    <p:extLst>
      <p:ext uri="{BB962C8B-B14F-4D97-AF65-F5344CB8AC3E}">
        <p14:creationId xmlns:p14="http://schemas.microsoft.com/office/powerpoint/2010/main" val="4786877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623299"/>
          </a:xfrm>
        </p:spPr>
        <p:txBody>
          <a:bodyPr>
            <a:normAutofit fontScale="90000"/>
          </a:bodyPr>
          <a:lstStyle/>
          <a:p>
            <a:r>
              <a:rPr lang="en-US" cap="none" dirty="0"/>
              <a:t>Delay variation data from </a:t>
            </a:r>
            <a:r>
              <a:rPr lang="en-US" cap="none" dirty="0" smtClean="0"/>
              <a:t>ECN </a:t>
            </a:r>
            <a:r>
              <a:rPr lang="en-US" cap="none" dirty="0"/>
              <a:t>to </a:t>
            </a:r>
            <a:r>
              <a:rPr lang="en-US" cap="none" dirty="0" smtClean="0"/>
              <a:t>CN servers</a:t>
            </a:r>
            <a:endParaRPr lang="en-US" cap="none"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9259" y="1232899"/>
            <a:ext cx="10348202" cy="5493426"/>
          </a:xfrm>
        </p:spPr>
      </p:pic>
    </p:spTree>
    <p:extLst>
      <p:ext uri="{BB962C8B-B14F-4D97-AF65-F5344CB8AC3E}">
        <p14:creationId xmlns:p14="http://schemas.microsoft.com/office/powerpoint/2010/main" val="10821553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73294"/>
            <a:ext cx="10131425" cy="623299"/>
          </a:xfrm>
        </p:spPr>
        <p:txBody>
          <a:bodyPr>
            <a:normAutofit fontScale="90000"/>
          </a:bodyPr>
          <a:lstStyle/>
          <a:p>
            <a:r>
              <a:rPr lang="en-US" cap="none" dirty="0" smtClean="0"/>
              <a:t>Analysis on specific site</a:t>
            </a:r>
            <a:endParaRPr lang="en-US" cap="none" dirty="0"/>
          </a:p>
        </p:txBody>
      </p:sp>
      <p:sp>
        <p:nvSpPr>
          <p:cNvPr id="3" name="Content Placeholder 2"/>
          <p:cNvSpPr>
            <a:spLocks noGrp="1"/>
          </p:cNvSpPr>
          <p:nvPr>
            <p:ph idx="1"/>
          </p:nvPr>
        </p:nvSpPr>
        <p:spPr>
          <a:xfrm>
            <a:off x="685801" y="1130157"/>
            <a:ext cx="10131425" cy="5383659"/>
          </a:xfrm>
        </p:spPr>
        <p:txBody>
          <a:bodyPr>
            <a:normAutofit fontScale="70000" lnSpcReduction="20000"/>
          </a:bodyPr>
          <a:lstStyle/>
          <a:p>
            <a:r>
              <a:rPr lang="en-US" dirty="0" smtClean="0"/>
              <a:t>We pick </a:t>
            </a:r>
            <a:r>
              <a:rPr lang="en-US" dirty="0" smtClean="0">
                <a:hlinkClick r:id="rId2"/>
              </a:rPr>
              <a:t>www.sohu.com</a:t>
            </a:r>
            <a:r>
              <a:rPr lang="en-US" dirty="0" smtClean="0"/>
              <a:t> as an example.</a:t>
            </a:r>
          </a:p>
          <a:p>
            <a:r>
              <a:rPr lang="en-US" dirty="0" smtClean="0"/>
              <a:t>In the plot, it is clear that tracing to </a:t>
            </a:r>
            <a:r>
              <a:rPr lang="en-US" dirty="0" smtClean="0">
                <a:hlinkClick r:id="rId2"/>
              </a:rPr>
              <a:t>www.sohu.com</a:t>
            </a:r>
            <a:r>
              <a:rPr lang="en-US" dirty="0" smtClean="0"/>
              <a:t> most of the time is stable, but it is also clear that contains anomaly links, which lead its max value very high.</a:t>
            </a:r>
          </a:p>
          <a:p>
            <a:r>
              <a:rPr lang="en-US" dirty="0" smtClean="0"/>
              <a:t>And we are able to detect the unstable links using the </a:t>
            </a:r>
            <a:r>
              <a:rPr lang="en-US" dirty="0" err="1" smtClean="0"/>
              <a:t>detect_problematic</a:t>
            </a:r>
            <a:r>
              <a:rPr lang="en-US" dirty="0" smtClean="0"/>
              <a:t> links algorithm we implemented.(will demo later)</a:t>
            </a:r>
          </a:p>
          <a:p>
            <a:r>
              <a:rPr lang="en-US" dirty="0" smtClean="0"/>
              <a:t>There are 3 unusual routing paths we detected, we chose one of them to explore:</a:t>
            </a:r>
          </a:p>
          <a:p>
            <a:pPr lvl="1"/>
            <a:r>
              <a:rPr lang="is-IS" dirty="0" smtClean="0"/>
              <a:t>1 (128.46.4.1</a:t>
            </a:r>
            <a:r>
              <a:rPr lang="is-IS" dirty="0"/>
              <a:t>) 0.802 </a:t>
            </a:r>
            <a:r>
              <a:rPr lang="is-IS" dirty="0" smtClean="0"/>
              <a:t> </a:t>
            </a:r>
          </a:p>
          <a:p>
            <a:pPr lvl="1"/>
            <a:r>
              <a:rPr lang="is-IS" dirty="0" smtClean="0"/>
              <a:t>2 (192.5.40.8</a:t>
            </a:r>
            <a:r>
              <a:rPr lang="is-IS" dirty="0"/>
              <a:t>) 4.899 </a:t>
            </a:r>
          </a:p>
          <a:p>
            <a:pPr lvl="1"/>
            <a:r>
              <a:rPr lang="is-IS" dirty="0" smtClean="0"/>
              <a:t>3 (192.5.40.82</a:t>
            </a:r>
            <a:r>
              <a:rPr lang="is-IS" dirty="0"/>
              <a:t>) 2.135 </a:t>
            </a:r>
          </a:p>
          <a:p>
            <a:pPr lvl="1"/>
            <a:r>
              <a:rPr lang="is-IS" dirty="0" smtClean="0"/>
              <a:t>4 (64.57.21.13</a:t>
            </a:r>
            <a:r>
              <a:rPr lang="is-IS" dirty="0"/>
              <a:t>) 6.913 </a:t>
            </a:r>
          </a:p>
          <a:p>
            <a:pPr lvl="1"/>
            <a:r>
              <a:rPr lang="is-IS" dirty="0" smtClean="0"/>
              <a:t>5 (64.57.20.150</a:t>
            </a:r>
            <a:r>
              <a:rPr lang="is-IS" dirty="0"/>
              <a:t>) 7.114 </a:t>
            </a:r>
          </a:p>
          <a:p>
            <a:pPr lvl="1"/>
            <a:r>
              <a:rPr lang="is-IS" dirty="0" smtClean="0"/>
              <a:t>6 (64.57.20.148</a:t>
            </a:r>
            <a:r>
              <a:rPr lang="is-IS" dirty="0"/>
              <a:t>) 17.941 </a:t>
            </a:r>
          </a:p>
          <a:p>
            <a:pPr lvl="1"/>
            <a:r>
              <a:rPr lang="is-IS" dirty="0" smtClean="0"/>
              <a:t>7 (64.57.20.146</a:t>
            </a:r>
            <a:r>
              <a:rPr lang="is-IS" dirty="0"/>
              <a:t>) 38.274 </a:t>
            </a:r>
          </a:p>
          <a:p>
            <a:pPr lvl="1"/>
            <a:r>
              <a:rPr lang="is-IS" dirty="0" smtClean="0"/>
              <a:t>8 (64.57.20.144</a:t>
            </a:r>
            <a:r>
              <a:rPr lang="is-IS" dirty="0"/>
              <a:t>) 50.569 </a:t>
            </a:r>
          </a:p>
          <a:p>
            <a:pPr lvl="1"/>
            <a:r>
              <a:rPr lang="is-IS" dirty="0" smtClean="0"/>
              <a:t>9 (64.57.20.127</a:t>
            </a:r>
            <a:r>
              <a:rPr lang="is-IS" dirty="0"/>
              <a:t>) 50.540 </a:t>
            </a:r>
          </a:p>
          <a:p>
            <a:pPr lvl="1"/>
            <a:r>
              <a:rPr lang="is-IS" dirty="0" smtClean="0"/>
              <a:t>10 (162.252.69.139</a:t>
            </a:r>
            <a:r>
              <a:rPr lang="is-IS" dirty="0"/>
              <a:t>) 55.001 </a:t>
            </a:r>
          </a:p>
          <a:p>
            <a:pPr lvl="1"/>
            <a:r>
              <a:rPr lang="is-IS" dirty="0" smtClean="0"/>
              <a:t>11 (202.97.50.29</a:t>
            </a:r>
            <a:r>
              <a:rPr lang="is-IS" dirty="0"/>
              <a:t>) 54.701 </a:t>
            </a:r>
            <a:r>
              <a:rPr lang="is-IS" dirty="0" smtClean="0"/>
              <a:t> </a:t>
            </a:r>
          </a:p>
          <a:p>
            <a:pPr lvl="1"/>
            <a:r>
              <a:rPr lang="is-IS" dirty="0" smtClean="0"/>
              <a:t>12 (202.97.35.217</a:t>
            </a:r>
            <a:r>
              <a:rPr lang="is-IS" dirty="0"/>
              <a:t>) 239.908 </a:t>
            </a:r>
            <a:endParaRPr lang="is-IS" dirty="0" smtClean="0"/>
          </a:p>
          <a:p>
            <a:pPr lvl="1"/>
            <a:r>
              <a:rPr lang="is-IS" dirty="0" smtClean="0"/>
              <a:t>13 (101.95.120.185</a:t>
            </a:r>
            <a:r>
              <a:rPr lang="is-IS" dirty="0"/>
              <a:t>) 262.176 </a:t>
            </a:r>
            <a:endParaRPr lang="is-IS" dirty="0" smtClean="0"/>
          </a:p>
          <a:p>
            <a:pPr lvl="1"/>
            <a:r>
              <a:rPr lang="is-IS" dirty="0" smtClean="0"/>
              <a:t>14 </a:t>
            </a:r>
            <a:r>
              <a:rPr lang="is-IS" dirty="0"/>
              <a:t>(101.95.207.50) 193.247 </a:t>
            </a:r>
            <a:r>
              <a:rPr lang="is-IS" dirty="0" smtClean="0"/>
              <a:t> </a:t>
            </a:r>
          </a:p>
          <a:p>
            <a:pPr lvl="1"/>
            <a:r>
              <a:rPr lang="is-IS" dirty="0" smtClean="0"/>
              <a:t>15 </a:t>
            </a:r>
            <a:r>
              <a:rPr lang="is-IS" dirty="0"/>
              <a:t>(101.95.225.230) </a:t>
            </a:r>
            <a:r>
              <a:rPr lang="is-IS" dirty="0" smtClean="0"/>
              <a:t>3977.932 </a:t>
            </a:r>
            <a:endParaRPr lang="en-US" dirty="0"/>
          </a:p>
        </p:txBody>
      </p:sp>
      <p:pic>
        <p:nvPicPr>
          <p:cNvPr id="4" name="Picture 3"/>
          <p:cNvPicPr>
            <a:picLocks noChangeAspect="1"/>
          </p:cNvPicPr>
          <p:nvPr/>
        </p:nvPicPr>
        <p:blipFill>
          <a:blip r:embed="rId3"/>
          <a:stretch>
            <a:fillRect/>
          </a:stretch>
        </p:blipFill>
        <p:spPr>
          <a:xfrm>
            <a:off x="2942761" y="3594171"/>
            <a:ext cx="5512870" cy="223599"/>
          </a:xfrm>
          <a:prstGeom prst="rect">
            <a:avLst/>
          </a:prstGeom>
        </p:spPr>
      </p:pic>
      <p:pic>
        <p:nvPicPr>
          <p:cNvPr id="5" name="Picture 4"/>
          <p:cNvPicPr>
            <a:picLocks noChangeAspect="1"/>
          </p:cNvPicPr>
          <p:nvPr/>
        </p:nvPicPr>
        <p:blipFill>
          <a:blip r:embed="rId4"/>
          <a:stretch>
            <a:fillRect/>
          </a:stretch>
        </p:blipFill>
        <p:spPr>
          <a:xfrm>
            <a:off x="3197260" y="5130989"/>
            <a:ext cx="5594743" cy="238103"/>
          </a:xfrm>
          <a:prstGeom prst="rect">
            <a:avLst/>
          </a:prstGeom>
        </p:spPr>
      </p:pic>
      <p:pic>
        <p:nvPicPr>
          <p:cNvPr id="6" name="Picture 5"/>
          <p:cNvPicPr>
            <a:picLocks noChangeAspect="1"/>
          </p:cNvPicPr>
          <p:nvPr/>
        </p:nvPicPr>
        <p:blipFill>
          <a:blip r:embed="rId5"/>
          <a:stretch>
            <a:fillRect/>
          </a:stretch>
        </p:blipFill>
        <p:spPr>
          <a:xfrm>
            <a:off x="3179888" y="4763168"/>
            <a:ext cx="5612116" cy="250621"/>
          </a:xfrm>
          <a:prstGeom prst="rect">
            <a:avLst/>
          </a:prstGeom>
        </p:spPr>
      </p:pic>
      <p:pic>
        <p:nvPicPr>
          <p:cNvPr id="7" name="Picture 6"/>
          <p:cNvPicPr>
            <a:picLocks noChangeAspect="1"/>
          </p:cNvPicPr>
          <p:nvPr/>
        </p:nvPicPr>
        <p:blipFill>
          <a:blip r:embed="rId6"/>
          <a:stretch>
            <a:fillRect/>
          </a:stretch>
        </p:blipFill>
        <p:spPr>
          <a:xfrm>
            <a:off x="3197261" y="5821154"/>
            <a:ext cx="6369264" cy="240600"/>
          </a:xfrm>
          <a:prstGeom prst="rect">
            <a:avLst/>
          </a:prstGeom>
        </p:spPr>
      </p:pic>
      <p:pic>
        <p:nvPicPr>
          <p:cNvPr id="8" name="Picture 7"/>
          <p:cNvPicPr>
            <a:picLocks noChangeAspect="1"/>
          </p:cNvPicPr>
          <p:nvPr/>
        </p:nvPicPr>
        <p:blipFill>
          <a:blip r:embed="rId7"/>
          <a:stretch>
            <a:fillRect/>
          </a:stretch>
        </p:blipFill>
        <p:spPr>
          <a:xfrm>
            <a:off x="3359791" y="6172511"/>
            <a:ext cx="6206733" cy="258264"/>
          </a:xfrm>
          <a:prstGeom prst="rect">
            <a:avLst/>
          </a:prstGeom>
        </p:spPr>
      </p:pic>
    </p:spTree>
    <p:extLst>
      <p:ext uri="{BB962C8B-B14F-4D97-AF65-F5344CB8AC3E}">
        <p14:creationId xmlns:p14="http://schemas.microsoft.com/office/powerpoint/2010/main" val="6125368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73294"/>
            <a:ext cx="10131425" cy="623299"/>
          </a:xfrm>
        </p:spPr>
        <p:txBody>
          <a:bodyPr>
            <a:normAutofit fontScale="90000"/>
          </a:bodyPr>
          <a:lstStyle/>
          <a:p>
            <a:r>
              <a:rPr lang="en-US" cap="none" dirty="0" smtClean="0"/>
              <a:t>Analysis on specific site(Ct.)</a:t>
            </a:r>
            <a:endParaRPr lang="en-US" cap="none"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109752"/>
            <a:ext cx="5458146" cy="5383213"/>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3946" y="1109752"/>
            <a:ext cx="5952246" cy="5383213"/>
          </a:xfrm>
          <a:prstGeom prst="rect">
            <a:avLst/>
          </a:prstGeom>
        </p:spPr>
      </p:pic>
    </p:spTree>
    <p:extLst>
      <p:ext uri="{BB962C8B-B14F-4D97-AF65-F5344CB8AC3E}">
        <p14:creationId xmlns:p14="http://schemas.microsoft.com/office/powerpoint/2010/main" val="10756932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623299"/>
          </a:xfrm>
        </p:spPr>
        <p:txBody>
          <a:bodyPr>
            <a:normAutofit fontScale="90000"/>
          </a:bodyPr>
          <a:lstStyle/>
          <a:p>
            <a:r>
              <a:rPr lang="en-US" cap="none" dirty="0"/>
              <a:t>Analysis on specific site(Ct.)</a:t>
            </a:r>
          </a:p>
        </p:txBody>
      </p:sp>
      <p:sp>
        <p:nvSpPr>
          <p:cNvPr id="3" name="Content Placeholder 2"/>
          <p:cNvSpPr>
            <a:spLocks noGrp="1"/>
          </p:cNvSpPr>
          <p:nvPr>
            <p:ph idx="1"/>
          </p:nvPr>
        </p:nvSpPr>
        <p:spPr>
          <a:xfrm>
            <a:off x="685801" y="1304819"/>
            <a:ext cx="3855377" cy="4486382"/>
          </a:xfrm>
        </p:spPr>
        <p:txBody>
          <a:bodyPr/>
          <a:lstStyle/>
          <a:p>
            <a:r>
              <a:rPr lang="en-US" dirty="0" smtClean="0"/>
              <a:t>From the box plot, we can tell that in all us servers, </a:t>
            </a:r>
            <a:r>
              <a:rPr lang="en-US" dirty="0" smtClean="0">
                <a:hlinkClick r:id="rId2"/>
              </a:rPr>
              <a:t>www.nytimes.com</a:t>
            </a:r>
            <a:r>
              <a:rPr lang="en-US" dirty="0" smtClean="0"/>
              <a:t> stands out.</a:t>
            </a:r>
          </a:p>
          <a:p>
            <a:r>
              <a:rPr lang="en-US" dirty="0" smtClean="0"/>
              <a:t>Normally, we will suspect that it might have problematic links.</a:t>
            </a:r>
          </a:p>
          <a:p>
            <a:r>
              <a:rPr lang="en-US" dirty="0" smtClean="0"/>
              <a:t>Now, a plot of delay over all hours in a day will explain.</a:t>
            </a:r>
          </a:p>
          <a:p>
            <a:r>
              <a:rPr lang="en-US" dirty="0" smtClean="0"/>
              <a:t>During day times, there is an extremely high delay point.</a:t>
            </a:r>
          </a:p>
          <a:p>
            <a:r>
              <a:rPr lang="en-US" dirty="0" smtClean="0"/>
              <a:t>We would need more data to explore this issue.</a:t>
            </a:r>
          </a:p>
          <a:p>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1178" y="1403279"/>
            <a:ext cx="7355734" cy="4387922"/>
          </a:xfrm>
          <a:prstGeom prst="rect">
            <a:avLst/>
          </a:prstGeom>
        </p:spPr>
      </p:pic>
    </p:spTree>
    <p:extLst>
      <p:ext uri="{BB962C8B-B14F-4D97-AF65-F5344CB8AC3E}">
        <p14:creationId xmlns:p14="http://schemas.microsoft.com/office/powerpoint/2010/main" val="7301879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4911" y="495698"/>
            <a:ext cx="7518701" cy="6007844"/>
          </a:xfrm>
        </p:spPr>
      </p:pic>
      <p:sp>
        <p:nvSpPr>
          <p:cNvPr id="4" name="Text Placeholder 3"/>
          <p:cNvSpPr>
            <a:spLocks noGrp="1"/>
          </p:cNvSpPr>
          <p:nvPr>
            <p:ph type="body" sz="half" idx="2"/>
          </p:nvPr>
        </p:nvSpPr>
        <p:spPr>
          <a:xfrm>
            <a:off x="685800" y="495698"/>
            <a:ext cx="3680885" cy="6007844"/>
          </a:xfrm>
        </p:spPr>
        <p:txBody>
          <a:bodyPr/>
          <a:lstStyle/>
          <a:p>
            <a:r>
              <a:rPr lang="en-US" dirty="0" smtClean="0"/>
              <a:t>Now, we can see there is an extreme high delay through one specific router.</a:t>
            </a:r>
          </a:p>
          <a:p>
            <a:r>
              <a:rPr lang="en-US" dirty="0" smtClean="0"/>
              <a:t>But the algorithm failed to pick up this problematic link.</a:t>
            </a:r>
          </a:p>
          <a:p>
            <a:r>
              <a:rPr lang="en-US" dirty="0" smtClean="0"/>
              <a:t>We combined the plot result with the path result, which is the total path of trace to </a:t>
            </a:r>
            <a:r>
              <a:rPr lang="en-US" dirty="0" smtClean="0">
                <a:hlinkClick r:id="rId3"/>
              </a:rPr>
              <a:t>www.nytimes.com</a:t>
            </a:r>
            <a:r>
              <a:rPr lang="en-US" dirty="0" smtClean="0"/>
              <a:t> takes and how many times each path appeared.</a:t>
            </a:r>
          </a:p>
          <a:p>
            <a:r>
              <a:rPr lang="en-US" dirty="0" smtClean="0"/>
              <a:t>A interesting fact is found, this link is actually belongs to the steady routing path. It explains why it is not counted as problematic link, because this link appears multiple times in the routing path and only one time has a higher delay than usual. </a:t>
            </a:r>
            <a:endParaRPr lang="en-US" dirty="0"/>
          </a:p>
        </p:txBody>
      </p:sp>
    </p:spTree>
    <p:extLst>
      <p:ext uri="{BB962C8B-B14F-4D97-AF65-F5344CB8AC3E}">
        <p14:creationId xmlns:p14="http://schemas.microsoft.com/office/powerpoint/2010/main" val="4313035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379" y="534257"/>
            <a:ext cx="10755194" cy="5907640"/>
          </a:xfrm>
        </p:spPr>
      </p:pic>
    </p:spTree>
    <p:extLst>
      <p:ext uri="{BB962C8B-B14F-4D97-AF65-F5344CB8AC3E}">
        <p14:creationId xmlns:p14="http://schemas.microsoft.com/office/powerpoint/2010/main" val="12641851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1085636"/>
          </a:xfrm>
        </p:spPr>
        <p:txBody>
          <a:bodyPr/>
          <a:lstStyle/>
          <a:p>
            <a:r>
              <a:rPr lang="en-US" cap="none" dirty="0" smtClean="0"/>
              <a:t>Additional Implementation</a:t>
            </a:r>
            <a:endParaRPr lang="en-US" cap="none" dirty="0"/>
          </a:p>
        </p:txBody>
      </p:sp>
      <p:sp>
        <p:nvSpPr>
          <p:cNvPr id="3" name="Content Placeholder 2"/>
          <p:cNvSpPr>
            <a:spLocks noGrp="1"/>
          </p:cNvSpPr>
          <p:nvPr>
            <p:ph idx="1"/>
          </p:nvPr>
        </p:nvSpPr>
        <p:spPr/>
        <p:txBody>
          <a:bodyPr/>
          <a:lstStyle/>
          <a:p>
            <a:r>
              <a:rPr lang="en-US" dirty="0" smtClean="0"/>
              <a:t>Many different kinds of statistical analysis</a:t>
            </a:r>
          </a:p>
          <a:p>
            <a:r>
              <a:rPr lang="en-US" dirty="0" smtClean="0"/>
              <a:t>Trace route prediction</a:t>
            </a:r>
          </a:p>
          <a:p>
            <a:r>
              <a:rPr lang="en-US" dirty="0" smtClean="0"/>
              <a:t>Given a steady routing path during a specific time period</a:t>
            </a:r>
          </a:p>
          <a:p>
            <a:r>
              <a:rPr lang="en-US" dirty="0" smtClean="0"/>
              <a:t>Detect problematic link</a:t>
            </a:r>
            <a:endParaRPr lang="en-US" dirty="0"/>
          </a:p>
        </p:txBody>
      </p:sp>
    </p:spTree>
    <p:extLst>
      <p:ext uri="{BB962C8B-B14F-4D97-AF65-F5344CB8AC3E}">
        <p14:creationId xmlns:p14="http://schemas.microsoft.com/office/powerpoint/2010/main" val="1806137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1065088"/>
          </a:xfrm>
        </p:spPr>
        <p:txBody>
          <a:bodyPr/>
          <a:lstStyle/>
          <a:p>
            <a:r>
              <a:rPr lang="en-US" cap="none" dirty="0" smtClean="0"/>
              <a:t>Work Distribution</a:t>
            </a:r>
            <a:endParaRPr lang="en-US" cap="none" dirty="0"/>
          </a:p>
        </p:txBody>
      </p:sp>
      <p:sp>
        <p:nvSpPr>
          <p:cNvPr id="3" name="Content Placeholder 2"/>
          <p:cNvSpPr>
            <a:spLocks noGrp="1"/>
          </p:cNvSpPr>
          <p:nvPr>
            <p:ph idx="1"/>
          </p:nvPr>
        </p:nvSpPr>
        <p:spPr>
          <a:xfrm>
            <a:off x="685801" y="1674689"/>
            <a:ext cx="10131425" cy="4116511"/>
          </a:xfrm>
        </p:spPr>
        <p:txBody>
          <a:bodyPr/>
          <a:lstStyle/>
          <a:p>
            <a:r>
              <a:rPr lang="en-US" dirty="0" smtClean="0"/>
              <a:t>Most data analysis and all result visualization is done by member </a:t>
            </a:r>
            <a:r>
              <a:rPr lang="en-US" dirty="0" err="1" smtClean="0"/>
              <a:t>Guanshi</a:t>
            </a:r>
            <a:r>
              <a:rPr lang="en-US" dirty="0" smtClean="0"/>
              <a:t> He.</a:t>
            </a:r>
          </a:p>
          <a:p>
            <a:pPr lvl="1"/>
            <a:r>
              <a:rPr lang="en-US" dirty="0" smtClean="0"/>
              <a:t>Path analysis and statistical analysis during different time period over nearly 200 servers</a:t>
            </a:r>
          </a:p>
          <a:p>
            <a:pPr lvl="1"/>
            <a:r>
              <a:rPr lang="en-US" dirty="0" smtClean="0"/>
              <a:t>Delay statistic over time and variation</a:t>
            </a:r>
          </a:p>
          <a:p>
            <a:pPr lvl="1"/>
            <a:r>
              <a:rPr lang="en-US" dirty="0" smtClean="0"/>
              <a:t>Detailed routing information of above</a:t>
            </a:r>
          </a:p>
          <a:p>
            <a:r>
              <a:rPr lang="en-US" dirty="0" smtClean="0"/>
              <a:t>All data collection and data frame work and some portion of the analysis is done by member </a:t>
            </a:r>
            <a:r>
              <a:rPr lang="en-US" dirty="0" err="1" smtClean="0"/>
              <a:t>Yinglai</a:t>
            </a:r>
            <a:r>
              <a:rPr lang="en-US" dirty="0" smtClean="0"/>
              <a:t> Wang.</a:t>
            </a:r>
          </a:p>
          <a:p>
            <a:pPr lvl="1"/>
            <a:r>
              <a:rPr lang="en-US" dirty="0" smtClean="0"/>
              <a:t>Set up </a:t>
            </a:r>
            <a:r>
              <a:rPr lang="en-US" dirty="0" err="1" smtClean="0"/>
              <a:t>crontab</a:t>
            </a:r>
            <a:r>
              <a:rPr lang="en-US" dirty="0" smtClean="0"/>
              <a:t> and shell script on all machines</a:t>
            </a:r>
          </a:p>
          <a:p>
            <a:pPr lvl="1"/>
            <a:r>
              <a:rPr lang="en-US" dirty="0" smtClean="0"/>
              <a:t>Import Data into SQL database, reorganize data for analysis using(include oath analysis)</a:t>
            </a:r>
          </a:p>
          <a:p>
            <a:pPr lvl="1"/>
            <a:r>
              <a:rPr lang="en-US" dirty="0" smtClean="0"/>
              <a:t>Detect problematic path, finding stable path, tracing prediction</a:t>
            </a:r>
          </a:p>
          <a:p>
            <a:pPr marL="457200" lvl="1" indent="0">
              <a:buNone/>
            </a:pPr>
            <a:endParaRPr lang="en-US" dirty="0"/>
          </a:p>
        </p:txBody>
      </p:sp>
    </p:spTree>
    <p:extLst>
      <p:ext uri="{BB962C8B-B14F-4D97-AF65-F5344CB8AC3E}">
        <p14:creationId xmlns:p14="http://schemas.microsoft.com/office/powerpoint/2010/main" val="16330272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1417835"/>
            <a:ext cx="10131425" cy="4373366"/>
          </a:xfrm>
        </p:spPr>
        <p:txBody>
          <a:bodyPr/>
          <a:lstStyle/>
          <a:p>
            <a:pPr marL="0" indent="0">
              <a:buNone/>
            </a:pPr>
            <a:r>
              <a:rPr lang="en-US" sz="2800" dirty="0" smtClean="0"/>
              <a:t>Data collection is done by using </a:t>
            </a:r>
            <a:r>
              <a:rPr lang="en-US" sz="2800" dirty="0" err="1" smtClean="0"/>
              <a:t>crontab</a:t>
            </a:r>
            <a:r>
              <a:rPr lang="en-US" sz="2800" dirty="0" smtClean="0"/>
              <a:t> running shell script on </a:t>
            </a:r>
            <a:r>
              <a:rPr lang="en-US" sz="2800" dirty="0" err="1" smtClean="0"/>
              <a:t>ecn</a:t>
            </a:r>
            <a:r>
              <a:rPr lang="en-US" sz="2800" dirty="0" smtClean="0"/>
              <a:t> machines.</a:t>
            </a:r>
          </a:p>
          <a:p>
            <a:pPr marL="0" indent="0">
              <a:buNone/>
            </a:pPr>
            <a:r>
              <a:rPr lang="en-US" sz="2800" dirty="0" smtClean="0"/>
              <a:t>Data frame work is implemented using MySQL and Java.</a:t>
            </a:r>
          </a:p>
          <a:p>
            <a:pPr marL="0" indent="0">
              <a:buNone/>
            </a:pPr>
            <a:r>
              <a:rPr lang="en-US" sz="2800" dirty="0" smtClean="0"/>
              <a:t>Data analysis is implemented by using Java and Python.</a:t>
            </a:r>
          </a:p>
          <a:p>
            <a:pPr marL="0" indent="0">
              <a:buNone/>
            </a:pPr>
            <a:r>
              <a:rPr lang="en-US" sz="2800" dirty="0" smtClean="0"/>
              <a:t>Result visualization is done by using Python.</a:t>
            </a:r>
          </a:p>
          <a:p>
            <a:pPr marL="0" indent="0">
              <a:buNone/>
            </a:pPr>
            <a:endParaRPr lang="en-US" dirty="0" smtClean="0"/>
          </a:p>
        </p:txBody>
      </p:sp>
      <p:sp>
        <p:nvSpPr>
          <p:cNvPr id="4" name="TextBox 3"/>
          <p:cNvSpPr txBox="1"/>
          <p:nvPr/>
        </p:nvSpPr>
        <p:spPr>
          <a:xfrm>
            <a:off x="685801" y="472611"/>
            <a:ext cx="7256123" cy="830997"/>
          </a:xfrm>
          <a:prstGeom prst="rect">
            <a:avLst/>
          </a:prstGeom>
          <a:noFill/>
        </p:spPr>
        <p:txBody>
          <a:bodyPr wrap="square" rtlCol="0">
            <a:spAutoFit/>
          </a:bodyPr>
          <a:lstStyle/>
          <a:p>
            <a:r>
              <a:rPr lang="en-US" sz="4800" dirty="0" smtClean="0"/>
              <a:t>Design and Implementation</a:t>
            </a:r>
            <a:endParaRPr lang="en-US" sz="4800" dirty="0"/>
          </a:p>
        </p:txBody>
      </p:sp>
    </p:spTree>
    <p:extLst>
      <p:ext uri="{BB962C8B-B14F-4D97-AF65-F5344CB8AC3E}">
        <p14:creationId xmlns:p14="http://schemas.microsoft.com/office/powerpoint/2010/main" val="286844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Main Setbacks</a:t>
            </a:r>
            <a:endParaRPr lang="en-US" cap="none" dirty="0"/>
          </a:p>
        </p:txBody>
      </p:sp>
      <p:sp>
        <p:nvSpPr>
          <p:cNvPr id="3" name="Content Placeholder 2"/>
          <p:cNvSpPr>
            <a:spLocks noGrp="1"/>
          </p:cNvSpPr>
          <p:nvPr>
            <p:ph idx="1"/>
          </p:nvPr>
        </p:nvSpPr>
        <p:spPr/>
        <p:txBody>
          <a:bodyPr/>
          <a:lstStyle/>
          <a:p>
            <a:r>
              <a:rPr lang="en-US" dirty="0" smtClean="0"/>
              <a:t>At the beginning of the project, we are planning use Apache Spark to do the data frame work and analysis. After 2 weeks of learning and trying, it turns out that Spark does not suite for our project.</a:t>
            </a:r>
          </a:p>
          <a:p>
            <a:r>
              <a:rPr lang="en-US" dirty="0" smtClean="0"/>
              <a:t>As an alternative, MySQL is used as database.</a:t>
            </a:r>
          </a:p>
          <a:p>
            <a:r>
              <a:rPr lang="en-US" dirty="0" smtClean="0"/>
              <a:t>The data collections is running on 2 ends, one in Purdue ECN, the other in Beijing China. But when the collection finished, the data from China shows some anomalies that causes it is not useable.</a:t>
            </a:r>
          </a:p>
          <a:p>
            <a:r>
              <a:rPr lang="en-US" dirty="0" smtClean="0"/>
              <a:t>The data should have this form in the database:</a:t>
            </a:r>
          </a:p>
          <a:p>
            <a:pPr marL="0" indent="0">
              <a:buNone/>
            </a:pPr>
            <a:endParaRPr lang="en-US" dirty="0"/>
          </a:p>
          <a:p>
            <a:pPr marL="0" indent="0">
              <a:buNone/>
            </a:pPr>
            <a:endParaRPr lang="en-US" dirty="0" smtClean="0"/>
          </a:p>
          <a:p>
            <a:pPr marL="0" indent="0">
              <a:buNone/>
            </a:pPr>
            <a:r>
              <a:rPr lang="en-US" dirty="0"/>
              <a:t>	</a:t>
            </a:r>
            <a:r>
              <a:rPr lang="en-US" dirty="0" smtClean="0"/>
              <a:t>But in the data from China, the server name has changed for some reason, now it has this form:</a:t>
            </a:r>
          </a:p>
          <a:p>
            <a:pPr marL="0"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1098335" y="4068351"/>
            <a:ext cx="7417351" cy="709132"/>
          </a:xfrm>
          <a:prstGeom prst="rect">
            <a:avLst/>
          </a:prstGeom>
        </p:spPr>
      </p:pic>
      <p:pic>
        <p:nvPicPr>
          <p:cNvPr id="5" name="Picture 4"/>
          <p:cNvPicPr>
            <a:picLocks noChangeAspect="1"/>
          </p:cNvPicPr>
          <p:nvPr/>
        </p:nvPicPr>
        <p:blipFill>
          <a:blip r:embed="rId3"/>
          <a:stretch>
            <a:fillRect/>
          </a:stretch>
        </p:blipFill>
        <p:spPr>
          <a:xfrm>
            <a:off x="1248524" y="5229546"/>
            <a:ext cx="7782675" cy="924674"/>
          </a:xfrm>
          <a:prstGeom prst="rect">
            <a:avLst/>
          </a:prstGeom>
        </p:spPr>
      </p:pic>
    </p:spTree>
    <p:extLst>
      <p:ext uri="{BB962C8B-B14F-4D97-AF65-F5344CB8AC3E}">
        <p14:creationId xmlns:p14="http://schemas.microsoft.com/office/powerpoint/2010/main" val="21038469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760590"/>
            <a:ext cx="10131427" cy="1468800"/>
          </a:xfrm>
        </p:spPr>
        <p:txBody>
          <a:bodyPr/>
          <a:lstStyle/>
          <a:p>
            <a:r>
              <a:rPr lang="en-US" cap="none" dirty="0" smtClean="0"/>
              <a:t>Now, some analysis result.</a:t>
            </a:r>
            <a:endParaRPr lang="en-US" cap="none"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2928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149" y="239731"/>
            <a:ext cx="10131425" cy="592476"/>
          </a:xfrm>
        </p:spPr>
        <p:txBody>
          <a:bodyPr>
            <a:normAutofit fontScale="90000"/>
          </a:bodyPr>
          <a:lstStyle/>
          <a:p>
            <a:r>
              <a:rPr lang="en-US" cap="none" dirty="0" smtClean="0"/>
              <a:t>Number of paths corresponding to servers</a:t>
            </a:r>
            <a:endParaRPr lang="en-US" cap="none"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4804" y="950113"/>
            <a:ext cx="11168009" cy="5575678"/>
          </a:xfrm>
        </p:spPr>
      </p:pic>
    </p:spTree>
    <p:extLst>
      <p:ext uri="{BB962C8B-B14F-4D97-AF65-F5344CB8AC3E}">
        <p14:creationId xmlns:p14="http://schemas.microsoft.com/office/powerpoint/2010/main" val="2657784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149" y="239731"/>
            <a:ext cx="10131425" cy="592476"/>
          </a:xfrm>
        </p:spPr>
        <p:txBody>
          <a:bodyPr>
            <a:normAutofit fontScale="90000"/>
          </a:bodyPr>
          <a:lstStyle/>
          <a:p>
            <a:r>
              <a:rPr lang="en-US" cap="none" dirty="0" smtClean="0"/>
              <a:t>Number of paths corresponding to servers(US)</a:t>
            </a:r>
            <a:endParaRPr lang="en-US" cap="none"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4713" y="914398"/>
            <a:ext cx="10631904" cy="5789721"/>
          </a:xfrm>
        </p:spPr>
      </p:pic>
    </p:spTree>
    <p:extLst>
      <p:ext uri="{BB962C8B-B14F-4D97-AF65-F5344CB8AC3E}">
        <p14:creationId xmlns:p14="http://schemas.microsoft.com/office/powerpoint/2010/main" val="771059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149" y="239731"/>
            <a:ext cx="10131425" cy="592476"/>
          </a:xfrm>
        </p:spPr>
        <p:txBody>
          <a:bodyPr>
            <a:normAutofit fontScale="90000"/>
          </a:bodyPr>
          <a:lstStyle/>
          <a:p>
            <a:r>
              <a:rPr lang="en-US" cap="none" dirty="0" smtClean="0"/>
              <a:t>Number of paths corresponding to servers(EU)</a:t>
            </a:r>
            <a:endParaRPr lang="en-US" cap="none"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5901" y="973965"/>
            <a:ext cx="8571034" cy="4974771"/>
          </a:xfrm>
        </p:spPr>
      </p:pic>
    </p:spTree>
    <p:extLst>
      <p:ext uri="{BB962C8B-B14F-4D97-AF65-F5344CB8AC3E}">
        <p14:creationId xmlns:p14="http://schemas.microsoft.com/office/powerpoint/2010/main" val="16053710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149" y="239731"/>
            <a:ext cx="10131425" cy="592476"/>
          </a:xfrm>
        </p:spPr>
        <p:txBody>
          <a:bodyPr>
            <a:normAutofit fontScale="90000"/>
          </a:bodyPr>
          <a:lstStyle/>
          <a:p>
            <a:r>
              <a:rPr lang="en-US" cap="none" dirty="0" smtClean="0"/>
              <a:t>Number of paths corresponding to servers(CN)</a:t>
            </a:r>
            <a:endParaRPr lang="en-US" cap="none"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5901" y="973966"/>
            <a:ext cx="9144000" cy="5307330"/>
          </a:xfrm>
        </p:spPr>
      </p:pic>
    </p:spTree>
    <p:extLst>
      <p:ext uri="{BB962C8B-B14F-4D97-AF65-F5344CB8AC3E}">
        <p14:creationId xmlns:p14="http://schemas.microsoft.com/office/powerpoint/2010/main" val="17119871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530831"/>
          </a:xfrm>
        </p:spPr>
        <p:txBody>
          <a:bodyPr>
            <a:normAutofit fontScale="90000"/>
          </a:bodyPr>
          <a:lstStyle/>
          <a:p>
            <a:r>
              <a:rPr lang="en-US" cap="none" dirty="0" smtClean="0"/>
              <a:t>Delay data from ECN to US servers</a:t>
            </a:r>
            <a:endParaRPr lang="en-US" cap="none"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1" y="1140431"/>
            <a:ext cx="10823941" cy="5167901"/>
          </a:xfrm>
        </p:spPr>
      </p:pic>
    </p:spTree>
    <p:extLst>
      <p:ext uri="{BB962C8B-B14F-4D97-AF65-F5344CB8AC3E}">
        <p14:creationId xmlns:p14="http://schemas.microsoft.com/office/powerpoint/2010/main" val="11233031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489</TotalTime>
  <Words>682</Words>
  <Application>Microsoft Macintosh PowerPoint</Application>
  <PresentationFormat>Widescreen</PresentationFormat>
  <Paragraphs>71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Celestial</vt:lpstr>
      <vt:lpstr>Main project</vt:lpstr>
      <vt:lpstr>PowerPoint Presentation</vt:lpstr>
      <vt:lpstr>Main Setbacks</vt:lpstr>
      <vt:lpstr>Now, some analysis result.</vt:lpstr>
      <vt:lpstr>Number of paths corresponding to servers</vt:lpstr>
      <vt:lpstr>Number of paths corresponding to servers(US)</vt:lpstr>
      <vt:lpstr>Number of paths corresponding to servers(EU)</vt:lpstr>
      <vt:lpstr>Number of paths corresponding to servers(CN)</vt:lpstr>
      <vt:lpstr>Delay data from ECN to US servers</vt:lpstr>
      <vt:lpstr>Delay data from ECN to CN servers</vt:lpstr>
      <vt:lpstr>Delay variation data from ECN to US servers</vt:lpstr>
      <vt:lpstr>Delay variation data from ECN to CN servers</vt:lpstr>
      <vt:lpstr>Analysis on specific site</vt:lpstr>
      <vt:lpstr>Analysis on specific site(Ct.)</vt:lpstr>
      <vt:lpstr>Analysis on specific site(Ct.)</vt:lpstr>
      <vt:lpstr>PowerPoint Presentation</vt:lpstr>
      <vt:lpstr>PowerPoint Presentation</vt:lpstr>
      <vt:lpstr>Additional Implementation</vt:lpstr>
      <vt:lpstr>Work Distribution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project</dc:title>
  <dc:creator>Yinglai Wang</dc:creator>
  <cp:lastModifiedBy>Yinglai Wang</cp:lastModifiedBy>
  <cp:revision>25</cp:revision>
  <dcterms:created xsi:type="dcterms:W3CDTF">2016-05-05T20:43:44Z</dcterms:created>
  <dcterms:modified xsi:type="dcterms:W3CDTF">2016-05-06T16:19:22Z</dcterms:modified>
</cp:coreProperties>
</file>