
<file path=[Content_Types].xml><?xml version="1.0" encoding="utf-8"?>
<Types xmlns="http://schemas.openxmlformats.org/package/2006/content-types">
  <Default Extension="xml" ContentType="application/xml"/>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3"/>
  </p:notesMasterIdLst>
  <p:handoutMasterIdLst>
    <p:handoutMasterId r:id="rId74"/>
  </p:handoutMasterIdLst>
  <p:sldIdLst>
    <p:sldId id="256" r:id="rId2"/>
    <p:sldId id="257" r:id="rId3"/>
    <p:sldId id="292" r:id="rId4"/>
    <p:sldId id="290" r:id="rId5"/>
    <p:sldId id="317" r:id="rId6"/>
    <p:sldId id="287" r:id="rId7"/>
    <p:sldId id="288" r:id="rId8"/>
    <p:sldId id="281" r:id="rId9"/>
    <p:sldId id="280" r:id="rId10"/>
    <p:sldId id="283" r:id="rId11"/>
    <p:sldId id="285" r:id="rId12"/>
    <p:sldId id="286" r:id="rId13"/>
    <p:sldId id="321" r:id="rId14"/>
    <p:sldId id="291" r:id="rId15"/>
    <p:sldId id="322" r:id="rId16"/>
    <p:sldId id="323" r:id="rId17"/>
    <p:sldId id="324" r:id="rId18"/>
    <p:sldId id="325" r:id="rId19"/>
    <p:sldId id="326" r:id="rId20"/>
    <p:sldId id="307" r:id="rId21"/>
    <p:sldId id="308" r:id="rId22"/>
    <p:sldId id="319" r:id="rId23"/>
    <p:sldId id="320" r:id="rId24"/>
    <p:sldId id="309" r:id="rId25"/>
    <p:sldId id="293" r:id="rId26"/>
    <p:sldId id="282" r:id="rId27"/>
    <p:sldId id="272" r:id="rId28"/>
    <p:sldId id="258" r:id="rId29"/>
    <p:sldId id="259" r:id="rId30"/>
    <p:sldId id="260" r:id="rId31"/>
    <p:sldId id="277" r:id="rId32"/>
    <p:sldId id="278" r:id="rId33"/>
    <p:sldId id="279" r:id="rId34"/>
    <p:sldId id="295" r:id="rId35"/>
    <p:sldId id="296" r:id="rId36"/>
    <p:sldId id="310" r:id="rId37"/>
    <p:sldId id="294" r:id="rId38"/>
    <p:sldId id="327" r:id="rId39"/>
    <p:sldId id="328" r:id="rId40"/>
    <p:sldId id="261" r:id="rId41"/>
    <p:sldId id="262" r:id="rId42"/>
    <p:sldId id="263" r:id="rId43"/>
    <p:sldId id="266" r:id="rId44"/>
    <p:sldId id="267" r:id="rId45"/>
    <p:sldId id="264" r:id="rId46"/>
    <p:sldId id="265" r:id="rId47"/>
    <p:sldId id="268" r:id="rId48"/>
    <p:sldId id="271" r:id="rId49"/>
    <p:sldId id="269" r:id="rId50"/>
    <p:sldId id="270" r:id="rId51"/>
    <p:sldId id="275" r:id="rId52"/>
    <p:sldId id="297" r:id="rId53"/>
    <p:sldId id="273" r:id="rId54"/>
    <p:sldId id="274" r:id="rId55"/>
    <p:sldId id="315" r:id="rId56"/>
    <p:sldId id="276" r:id="rId57"/>
    <p:sldId id="318" r:id="rId58"/>
    <p:sldId id="298" r:id="rId59"/>
    <p:sldId id="299" r:id="rId60"/>
    <p:sldId id="300" r:id="rId61"/>
    <p:sldId id="301" r:id="rId62"/>
    <p:sldId id="316" r:id="rId63"/>
    <p:sldId id="302" r:id="rId64"/>
    <p:sldId id="312" r:id="rId65"/>
    <p:sldId id="313" r:id="rId66"/>
    <p:sldId id="314" r:id="rId67"/>
    <p:sldId id="304" r:id="rId68"/>
    <p:sldId id="303" r:id="rId69"/>
    <p:sldId id="311" r:id="rId70"/>
    <p:sldId id="305" r:id="rId71"/>
    <p:sldId id="30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40" autoAdjust="0"/>
    <p:restoredTop sz="85582" autoAdjust="0"/>
  </p:normalViewPr>
  <p:slideViewPr>
    <p:cSldViewPr snapToGrid="0" snapToObjects="1">
      <p:cViewPr varScale="1">
        <p:scale>
          <a:sx n="121" d="100"/>
          <a:sy n="121" d="100"/>
        </p:scale>
        <p:origin x="-13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handoutMaster" Target="handoutMasters/handout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3BA93C-D246-AB41-92BA-D228AFCC5476}" type="datetime1">
              <a:rPr lang="en-US" smtClean="0"/>
              <a:pPr/>
              <a:t>8/24/11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B21FF5-C9BF-914D-B70B-1FA00F1385F2}" type="slidenum">
              <a:rPr lang="en-US" smtClean="0"/>
              <a:pPr/>
              <a:t>‹#›</a:t>
            </a:fld>
            <a:endParaRPr lang="en-US" dirty="0"/>
          </a:p>
        </p:txBody>
      </p:sp>
    </p:spTree>
    <p:extLst>
      <p:ext uri="{BB962C8B-B14F-4D97-AF65-F5344CB8AC3E}">
        <p14:creationId xmlns:p14="http://schemas.microsoft.com/office/powerpoint/2010/main" val="1961277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986E7C-C26F-E94F-A446-15FF46E04449}" type="datetime1">
              <a:rPr lang="en-US" smtClean="0"/>
              <a:pPr/>
              <a:t>8/24/11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DB999-4F08-2C4E-AEA6-3233990BF863}" type="slidenum">
              <a:rPr lang="en-US" smtClean="0"/>
              <a:pPr/>
              <a:t>‹#›</a:t>
            </a:fld>
            <a:endParaRPr lang="en-US" dirty="0"/>
          </a:p>
        </p:txBody>
      </p:sp>
    </p:spTree>
    <p:extLst>
      <p:ext uri="{BB962C8B-B14F-4D97-AF65-F5344CB8AC3E}">
        <p14:creationId xmlns:p14="http://schemas.microsoft.com/office/powerpoint/2010/main" val="16185481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BDB999-4F08-2C4E-AEA6-3233990BF863}"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BDB999-4F08-2C4E-AEA6-3233990BF86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BDB999-4F08-2C4E-AEA6-3233990BF863}" type="slidenum">
              <a:rPr lang="en-US" smtClean="0"/>
              <a:pPr/>
              <a:t>20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BDB999-4F08-2C4E-AEA6-3233990BF863}" type="slidenum">
              <a:rPr lang="en-US" smtClean="0"/>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BDB999-4F08-2C4E-AEA6-3233990BF863}" type="slidenum">
              <a:rPr lang="en-US" smtClean="0"/>
              <a:pPr/>
              <a:t>37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BDB999-4F08-2C4E-AEA6-3233990BF863}" type="slidenum">
              <a:rPr lang="en-US" smtClean="0"/>
              <a:pPr/>
              <a:t>67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BDB999-4F08-2C4E-AEA6-3233990BF863}" type="slidenum">
              <a:rPr lang="en-US" smtClean="0"/>
              <a:pPr/>
              <a:t>71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8/22/11</a:t>
            </a:r>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8/22/11</a:t>
            </a:r>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8/22/11</a:t>
            </a:r>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8/22/11</a:t>
            </a:r>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8/22/11</a:t>
            </a:r>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8/22/11</a:t>
            </a:r>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Slide Number Placeholder 6"/>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Footer Placeholder 7"/>
          <p:cNvSpPr>
            <a:spLocks noGrp="1"/>
          </p:cNvSpPr>
          <p:nvPr>
            <p:ph type="ftr" sz="quarter" idx="11"/>
          </p:nvPr>
        </p:nvSpPr>
        <p:spPr/>
        <p:txBody>
          <a:bodyPr/>
          <a:lstStyle/>
          <a:p>
            <a:r>
              <a:rPr lang="en-US" smtClean="0"/>
              <a:t>CS 180. Fall 2011. Week 1</a:t>
            </a:r>
            <a:endParaRPr lang="en-US" dirty="0"/>
          </a:p>
        </p:txBody>
      </p:sp>
      <p:sp>
        <p:nvSpPr>
          <p:cNvPr id="9" name="Slide Number Placeholder 8"/>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8/22/11</a:t>
            </a:r>
            <a:endParaRPr lang="en-US" dirty="0"/>
          </a:p>
        </p:txBody>
      </p:sp>
      <p:sp>
        <p:nvSpPr>
          <p:cNvPr id="4" name="Footer Placeholder 3"/>
          <p:cNvSpPr>
            <a:spLocks noGrp="1"/>
          </p:cNvSpPr>
          <p:nvPr>
            <p:ph type="ftr" sz="quarter" idx="11"/>
          </p:nvPr>
        </p:nvSpPr>
        <p:spPr/>
        <p:txBody>
          <a:bodyPr/>
          <a:lstStyle/>
          <a:p>
            <a:r>
              <a:rPr lang="en-US" smtClean="0"/>
              <a:t>CS 180. Fall 2011. Week 1</a:t>
            </a:r>
            <a:endParaRPr lang="en-US" dirty="0"/>
          </a:p>
        </p:txBody>
      </p:sp>
      <p:sp>
        <p:nvSpPr>
          <p:cNvPr id="5" name="Slide Number Placeholder 4"/>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8/22/11</a:t>
            </a:r>
            <a:endParaRPr lang="en-US" dirty="0"/>
          </a:p>
        </p:txBody>
      </p:sp>
      <p:sp>
        <p:nvSpPr>
          <p:cNvPr id="3" name="Footer Placeholder 2"/>
          <p:cNvSpPr>
            <a:spLocks noGrp="1"/>
          </p:cNvSpPr>
          <p:nvPr>
            <p:ph type="ftr" sz="quarter" idx="11"/>
          </p:nvPr>
        </p:nvSpPr>
        <p:spPr/>
        <p:txBody>
          <a:bodyPr/>
          <a:lstStyle/>
          <a:p>
            <a:r>
              <a:rPr lang="en-US" smtClean="0"/>
              <a:t>CS 180. Fall 2011. Week 1</a:t>
            </a:r>
            <a:endParaRPr lang="en-US"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8/22/11</a:t>
            </a:r>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Slide Number Placeholder 6"/>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8/22/11</a:t>
            </a:r>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Slide Number Placeholder 6"/>
          <p:cNvSpPr>
            <a:spLocks noGrp="1"/>
          </p:cNvSpPr>
          <p:nvPr>
            <p:ph type="sldNum" sz="quarter" idx="12"/>
          </p:nvPr>
        </p:nvSpPr>
        <p:spPr/>
        <p:txBody>
          <a:bodyPr/>
          <a:lstStyle/>
          <a:p>
            <a:fld id="{68E2A861-F3E9-FD41-B3BE-4E4F6A44421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8/22/11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8000"/>
                </a:solidFill>
              </a:defRPr>
            </a:lvl1pPr>
          </a:lstStyle>
          <a:p>
            <a:r>
              <a:rPr lang="en-US" smtClean="0"/>
              <a:t>CS 180. Fall 2011. Week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C0504D"/>
                </a:solidFill>
              </a:defRPr>
            </a:lvl1pPr>
          </a:lstStyle>
          <a:p>
            <a:fld id="{68E2A861-F3E9-FD41-B3BE-4E4F6A44421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cs.purdue.edu/homes/apm/courses/CS180Fall201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download.oracle.com/javase/1.4.2/docs/api/" TargetMode="External"/><Relationship Id="rId4" Type="http://schemas.openxmlformats.org/officeDocument/2006/relationships/hyperlink" Target="http://download.oracle.com/javase/tutorial/" TargetMode="External"/><Relationship Id="rId5" Type="http://schemas.openxmlformats.org/officeDocument/2006/relationships/hyperlink" Target="http://www.piazza.com"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5" Type="http://schemas.openxmlformats.org/officeDocument/2006/relationships/oleObject" Target="../embeddings/oleObject4.bin"/><Relationship Id="rId6"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30175"/>
            <a:ext cx="7772400" cy="1635782"/>
          </a:xfrm>
        </p:spPr>
        <p:txBody>
          <a:bodyPr>
            <a:noAutofit/>
          </a:bodyPr>
          <a:lstStyle/>
          <a:p>
            <a:r>
              <a:rPr lang="en-US" sz="3200" dirty="0" smtClean="0"/>
              <a:t>CS 180 Problem Solving and Object Oriented Programming </a:t>
            </a:r>
            <a:br>
              <a:rPr lang="en-US" sz="3200" dirty="0" smtClean="0"/>
            </a:br>
            <a:r>
              <a:rPr lang="en-US" sz="2400" dirty="0" smtClean="0"/>
              <a:t>Fall 2011</a:t>
            </a:r>
            <a:endParaRPr lang="en-US" sz="2400" dirty="0"/>
          </a:p>
        </p:txBody>
      </p:sp>
      <p:sp>
        <p:nvSpPr>
          <p:cNvPr id="3" name="Subtitle 2"/>
          <p:cNvSpPr>
            <a:spLocks noGrp="1"/>
          </p:cNvSpPr>
          <p:nvPr>
            <p:ph type="subTitle" idx="1"/>
          </p:nvPr>
        </p:nvSpPr>
        <p:spPr>
          <a:xfrm>
            <a:off x="1371600" y="3397849"/>
            <a:ext cx="6400800" cy="1097455"/>
          </a:xfrm>
        </p:spPr>
        <p:txBody>
          <a:bodyPr>
            <a:normAutofit fontScale="92500" lnSpcReduction="20000"/>
          </a:bodyPr>
          <a:lstStyle/>
          <a:p>
            <a:r>
              <a:rPr lang="en-US" sz="2400" dirty="0" smtClean="0"/>
              <a:t>Notes for Week 1:</a:t>
            </a:r>
          </a:p>
          <a:p>
            <a:r>
              <a:rPr lang="en-US" sz="2400" dirty="0" smtClean="0"/>
              <a:t>August 22-26, </a:t>
            </a:r>
            <a:r>
              <a:rPr lang="en-US" sz="2400" dirty="0" smtClean="0"/>
              <a:t>2011</a:t>
            </a:r>
          </a:p>
          <a:p>
            <a:r>
              <a:rPr lang="en-US" sz="2400" dirty="0" smtClean="0"/>
              <a:t>Revised: August 24, 2011</a:t>
            </a:r>
            <a:endParaRPr lang="en-US" sz="2400" dirty="0" smtClean="0"/>
          </a:p>
        </p:txBody>
      </p:sp>
      <p:sp>
        <p:nvSpPr>
          <p:cNvPr id="4" name="TextBox 3"/>
          <p:cNvSpPr txBox="1"/>
          <p:nvPr/>
        </p:nvSpPr>
        <p:spPr>
          <a:xfrm>
            <a:off x="2770482" y="4876585"/>
            <a:ext cx="3603036" cy="1292662"/>
          </a:xfrm>
          <a:prstGeom prst="rect">
            <a:avLst/>
          </a:prstGeom>
          <a:noFill/>
        </p:spPr>
        <p:txBody>
          <a:bodyPr wrap="square" rtlCol="0">
            <a:spAutoFit/>
          </a:bodyPr>
          <a:lstStyle/>
          <a:p>
            <a:pPr algn="ctr"/>
            <a:r>
              <a:rPr lang="en-US" sz="2400" dirty="0" smtClean="0"/>
              <a:t>Aditya Mathur</a:t>
            </a:r>
          </a:p>
          <a:p>
            <a:pPr algn="ctr"/>
            <a:r>
              <a:rPr lang="en-US" dirty="0" smtClean="0"/>
              <a:t>Department of Computer Science</a:t>
            </a:r>
          </a:p>
          <a:p>
            <a:pPr algn="ctr"/>
            <a:r>
              <a:rPr lang="en-US" dirty="0" smtClean="0"/>
              <a:t>Purdue University</a:t>
            </a:r>
          </a:p>
          <a:p>
            <a:pPr algn="ctr"/>
            <a:r>
              <a:rPr lang="en-US" dirty="0" smtClean="0"/>
              <a:t>West Lafayette, IN, USA</a:t>
            </a:r>
            <a:endParaRPr lang="en-US" dirty="0"/>
          </a:p>
        </p:txBody>
      </p:sp>
      <p:sp>
        <p:nvSpPr>
          <p:cNvPr id="5" name="Rectangle 4"/>
          <p:cNvSpPr/>
          <p:nvPr/>
        </p:nvSpPr>
        <p:spPr>
          <a:xfrm>
            <a:off x="1422888" y="2647237"/>
            <a:ext cx="6298224" cy="369332"/>
          </a:xfrm>
          <a:prstGeom prst="rect">
            <a:avLst/>
          </a:prstGeom>
        </p:spPr>
        <p:txBody>
          <a:bodyPr wrap="square">
            <a:spAutoFit/>
          </a:bodyPr>
          <a:lstStyle/>
          <a:p>
            <a:r>
              <a:rPr lang="en-US" dirty="0" smtClean="0"/>
              <a:t>http://www.cs.purdue.edu/homes/apm/courses/CS180Fall2011/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Textbook</a:t>
            </a:r>
            <a:endParaRPr lang="en-US" sz="3200" dirty="0"/>
          </a:p>
        </p:txBody>
      </p:sp>
      <p:sp>
        <p:nvSpPr>
          <p:cNvPr id="4" name="Rectangle 3"/>
          <p:cNvSpPr/>
          <p:nvPr/>
        </p:nvSpPr>
        <p:spPr>
          <a:xfrm>
            <a:off x="870654" y="1774185"/>
            <a:ext cx="7602027" cy="3139321"/>
          </a:xfrm>
          <a:prstGeom prst="rect">
            <a:avLst/>
          </a:prstGeom>
        </p:spPr>
        <p:txBody>
          <a:bodyPr wrap="square">
            <a:spAutoFit/>
          </a:bodyPr>
          <a:lstStyle/>
          <a:p>
            <a:r>
              <a:rPr lang="en-US" dirty="0" smtClean="0">
                <a:solidFill>
                  <a:srgbClr val="FF0000"/>
                </a:solidFill>
              </a:rPr>
              <a:t>Title</a:t>
            </a:r>
            <a:r>
              <a:rPr lang="en-US" dirty="0" smtClean="0"/>
              <a:t>  		A Gentle Introduction to Concurrent Programming.</a:t>
            </a:r>
          </a:p>
          <a:p>
            <a:endParaRPr lang="en-US" dirty="0" smtClean="0"/>
          </a:p>
          <a:p>
            <a:r>
              <a:rPr lang="en-US" dirty="0" smtClean="0">
                <a:solidFill>
                  <a:srgbClr val="FF0000"/>
                </a:solidFill>
              </a:rPr>
              <a:t>Authors</a:t>
            </a:r>
            <a:r>
              <a:rPr lang="en-US" dirty="0" smtClean="0"/>
              <a:t> 		Barry </a:t>
            </a:r>
            <a:r>
              <a:rPr lang="en-US" dirty="0" err="1" smtClean="0"/>
              <a:t>Wittman</a:t>
            </a:r>
            <a:r>
              <a:rPr lang="en-US" dirty="0" smtClean="0"/>
              <a:t>, Aditya Mathur, and Tim Korb</a:t>
            </a:r>
          </a:p>
          <a:p>
            <a:endParaRPr lang="en-US" dirty="0" smtClean="0"/>
          </a:p>
          <a:p>
            <a:r>
              <a:rPr lang="en-US" dirty="0" smtClean="0">
                <a:solidFill>
                  <a:srgbClr val="FF0000"/>
                </a:solidFill>
              </a:rPr>
              <a:t>Edition</a:t>
            </a:r>
            <a:r>
              <a:rPr lang="en-US" dirty="0" smtClean="0"/>
              <a:t> 		Custom. Draft 4.0, 2011, Pearson Education</a:t>
            </a:r>
          </a:p>
          <a:p>
            <a:endParaRPr lang="en-US" dirty="0" smtClean="0"/>
          </a:p>
          <a:p>
            <a:r>
              <a:rPr lang="en-US" dirty="0" err="1" smtClean="0">
                <a:solidFill>
                  <a:srgbClr val="FF0000"/>
                </a:solidFill>
              </a:rPr>
              <a:t>Avaialble</a:t>
            </a:r>
            <a:r>
              <a:rPr lang="en-US" dirty="0" smtClean="0">
                <a:solidFill>
                  <a:srgbClr val="FF0000"/>
                </a:solidFill>
              </a:rPr>
              <a:t> at </a:t>
            </a:r>
            <a:r>
              <a:rPr lang="en-US" dirty="0" smtClean="0"/>
              <a:t>	Bookstores</a:t>
            </a:r>
          </a:p>
          <a:p>
            <a:endParaRPr lang="en-US" dirty="0" smtClean="0"/>
          </a:p>
          <a:p>
            <a:r>
              <a:rPr lang="en-US" dirty="0" smtClean="0">
                <a:solidFill>
                  <a:srgbClr val="FF0000"/>
                </a:solidFill>
              </a:rPr>
              <a:t>Additional resource </a:t>
            </a:r>
            <a:r>
              <a:rPr lang="en-US" dirty="0" smtClean="0"/>
              <a:t>	Java Tutorials on the Web</a:t>
            </a:r>
          </a:p>
          <a:p>
            <a:endParaRPr lang="en-US" dirty="0" smtClean="0"/>
          </a:p>
          <a:p>
            <a:r>
              <a:rPr lang="en-US" dirty="0" err="1" smtClean="0">
                <a:solidFill>
                  <a:srgbClr val="FF0000"/>
                </a:solidFill>
              </a:rPr>
              <a:t>iClickers</a:t>
            </a:r>
            <a:r>
              <a:rPr lang="en-US" dirty="0" smtClean="0">
                <a:solidFill>
                  <a:srgbClr val="FF0000"/>
                </a:solidFill>
              </a:rPr>
              <a:t> </a:t>
            </a:r>
            <a:r>
              <a:rPr lang="en-US" dirty="0" smtClean="0"/>
              <a:t>		You may buy an </a:t>
            </a:r>
            <a:r>
              <a:rPr lang="en-US" dirty="0" err="1" smtClean="0"/>
              <a:t>iClicker</a:t>
            </a:r>
            <a:r>
              <a:rPr lang="en-US" dirty="0" smtClean="0"/>
              <a:t> from one of several local bookstores. </a:t>
            </a:r>
            <a:endParaRPr lang="en-US" dirty="0"/>
          </a:p>
        </p:txBody>
      </p:sp>
      <p:sp>
        <p:nvSpPr>
          <p:cNvPr id="5" name="Slide Number Placeholder 4"/>
          <p:cNvSpPr>
            <a:spLocks noGrp="1"/>
          </p:cNvSpPr>
          <p:nvPr>
            <p:ph type="sldNum" sz="quarter" idx="12"/>
          </p:nvPr>
        </p:nvSpPr>
        <p:spPr/>
        <p:txBody>
          <a:bodyPr/>
          <a:lstStyle/>
          <a:p>
            <a:fld id="{68E2A861-F3E9-FD41-B3BE-4E4F6A444211}" type="slidenum">
              <a:rPr lang="en-US" smtClean="0"/>
              <a:pPr/>
              <a:t>10</a:t>
            </a:fld>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103"/>
            <a:ext cx="8229600" cy="1143000"/>
          </a:xfrm>
        </p:spPr>
        <p:txBody>
          <a:bodyPr>
            <a:noAutofit/>
          </a:bodyPr>
          <a:lstStyle/>
          <a:p>
            <a:pPr algn="l"/>
            <a:r>
              <a:rPr lang="en-US" sz="3200" dirty="0" smtClean="0"/>
              <a:t>Grading</a:t>
            </a:r>
            <a:endParaRPr lang="en-US" sz="3200" dirty="0"/>
          </a:p>
        </p:txBody>
      </p:sp>
      <p:sp>
        <p:nvSpPr>
          <p:cNvPr id="5" name="Rectangle 4"/>
          <p:cNvSpPr/>
          <p:nvPr/>
        </p:nvSpPr>
        <p:spPr>
          <a:xfrm>
            <a:off x="1107535" y="1035181"/>
            <a:ext cx="7579265" cy="5105671"/>
          </a:xfrm>
          <a:prstGeom prst="rect">
            <a:avLst/>
          </a:prstGeom>
        </p:spPr>
        <p:txBody>
          <a:bodyPr wrap="square">
            <a:spAutoFit/>
          </a:bodyPr>
          <a:lstStyle/>
          <a:p>
            <a:pPr>
              <a:lnSpc>
                <a:spcPts val="2800"/>
              </a:lnSpc>
            </a:pPr>
            <a:r>
              <a:rPr lang="en-US" dirty="0" smtClean="0">
                <a:solidFill>
                  <a:srgbClr val="FF0000"/>
                </a:solidFill>
              </a:rPr>
              <a:t>Component								Weight (%) 		</a:t>
            </a:r>
          </a:p>
          <a:p>
            <a:pPr>
              <a:lnSpc>
                <a:spcPts val="2800"/>
              </a:lnSpc>
            </a:pPr>
            <a:r>
              <a:rPr lang="en-US" dirty="0" smtClean="0">
                <a:solidFill>
                  <a:srgbClr val="FF0000"/>
                </a:solidFill>
              </a:rPr>
              <a:t>Exam 1</a:t>
            </a:r>
            <a:r>
              <a:rPr lang="en-US" dirty="0" smtClean="0"/>
              <a:t>									10				 </a:t>
            </a:r>
            <a:br>
              <a:rPr lang="en-US" dirty="0" smtClean="0"/>
            </a:br>
            <a:r>
              <a:rPr lang="en-US" dirty="0" smtClean="0"/>
              <a:t> 	Mon 10/3 08:00pm - 10:00pm 			</a:t>
            </a:r>
          </a:p>
          <a:p>
            <a:pPr>
              <a:lnSpc>
                <a:spcPts val="2800"/>
              </a:lnSpc>
            </a:pPr>
            <a:r>
              <a:rPr lang="en-US" dirty="0" smtClean="0">
                <a:solidFill>
                  <a:srgbClr val="FF0000"/>
                </a:solidFill>
              </a:rPr>
              <a:t>Exam 2</a:t>
            </a:r>
            <a:r>
              <a:rPr lang="en-US" dirty="0" smtClean="0"/>
              <a:t>: 									15 				</a:t>
            </a:r>
          </a:p>
          <a:p>
            <a:pPr>
              <a:lnSpc>
                <a:spcPts val="2800"/>
              </a:lnSpc>
            </a:pPr>
            <a:r>
              <a:rPr lang="en-US" dirty="0" smtClean="0"/>
              <a:t>	Wed 11/09 08:00pm - 10:00pm</a:t>
            </a:r>
            <a:br>
              <a:rPr lang="en-US" dirty="0" smtClean="0"/>
            </a:br>
            <a:r>
              <a:rPr lang="en-US" dirty="0" smtClean="0">
                <a:solidFill>
                  <a:srgbClr val="FF0000"/>
                </a:solidFill>
              </a:rPr>
              <a:t>Lab exercises </a:t>
            </a:r>
            <a:r>
              <a:rPr lang="en-US" dirty="0" smtClean="0"/>
              <a:t>[14] 							15 				</a:t>
            </a:r>
          </a:p>
          <a:p>
            <a:pPr>
              <a:lnSpc>
                <a:spcPts val="2800"/>
              </a:lnSpc>
            </a:pPr>
            <a:r>
              <a:rPr lang="en-US" dirty="0" smtClean="0"/>
              <a:t>Homework [10]							5				</a:t>
            </a:r>
          </a:p>
          <a:p>
            <a:pPr>
              <a:lnSpc>
                <a:spcPts val="2800"/>
              </a:lnSpc>
            </a:pPr>
            <a:r>
              <a:rPr lang="en-US" dirty="0" smtClean="0"/>
              <a:t>Project 1 [Individual] 						3 				</a:t>
            </a:r>
          </a:p>
          <a:p>
            <a:pPr>
              <a:lnSpc>
                <a:spcPts val="2800"/>
              </a:lnSpc>
            </a:pPr>
            <a:r>
              <a:rPr lang="en-US" dirty="0" smtClean="0"/>
              <a:t>Project 2 [Individual] 						4				</a:t>
            </a:r>
          </a:p>
          <a:p>
            <a:pPr>
              <a:lnSpc>
                <a:spcPts val="2800"/>
              </a:lnSpc>
            </a:pPr>
            <a:r>
              <a:rPr lang="en-US" dirty="0" smtClean="0"/>
              <a:t>Project 3 [Individual] 						5 				</a:t>
            </a:r>
          </a:p>
          <a:p>
            <a:pPr>
              <a:lnSpc>
                <a:spcPts val="2800"/>
              </a:lnSpc>
            </a:pPr>
            <a:r>
              <a:rPr lang="en-US" dirty="0" smtClean="0"/>
              <a:t>Project 4 [Team of 3] 						8 				</a:t>
            </a:r>
          </a:p>
          <a:p>
            <a:pPr>
              <a:lnSpc>
                <a:spcPts val="2800"/>
              </a:lnSpc>
            </a:pPr>
            <a:r>
              <a:rPr lang="en-US" dirty="0" smtClean="0"/>
              <a:t>Project 5 [Team of 3] 						10 				</a:t>
            </a:r>
          </a:p>
          <a:p>
            <a:pPr>
              <a:lnSpc>
                <a:spcPts val="2800"/>
              </a:lnSpc>
            </a:pPr>
            <a:r>
              <a:rPr lang="en-US" dirty="0" smtClean="0"/>
              <a:t>Final Exam								25 				</a:t>
            </a:r>
          </a:p>
          <a:p>
            <a:pPr>
              <a:lnSpc>
                <a:spcPts val="2800"/>
              </a:lnSpc>
            </a:pPr>
            <a:r>
              <a:rPr lang="en-US" dirty="0" smtClean="0">
                <a:solidFill>
                  <a:srgbClr val="FF0000"/>
                </a:solidFill>
              </a:rPr>
              <a:t>TOTAL 									100 		</a:t>
            </a:r>
            <a:endParaRPr lang="en-US" dirty="0">
              <a:solidFill>
                <a:srgbClr val="FF0000"/>
              </a:solidFill>
            </a:endParaRPr>
          </a:p>
        </p:txBody>
      </p:sp>
      <p:sp>
        <p:nvSpPr>
          <p:cNvPr id="6" name="TextBox 5"/>
          <p:cNvSpPr txBox="1"/>
          <p:nvPr/>
        </p:nvSpPr>
        <p:spPr>
          <a:xfrm>
            <a:off x="915801" y="6140852"/>
            <a:ext cx="2571212" cy="369332"/>
          </a:xfrm>
          <a:prstGeom prst="rect">
            <a:avLst/>
          </a:prstGeom>
          <a:noFill/>
        </p:spPr>
        <p:txBody>
          <a:bodyPr wrap="none" rtlCol="0">
            <a:spAutoFit/>
          </a:bodyPr>
          <a:lstStyle/>
          <a:p>
            <a:r>
              <a:rPr lang="en-US" dirty="0" smtClean="0"/>
              <a:t>Relative grading (curved).</a:t>
            </a:r>
            <a:endParaRPr lang="en-US" dirty="0"/>
          </a:p>
        </p:txBody>
      </p:sp>
      <p:sp>
        <p:nvSpPr>
          <p:cNvPr id="7" name="Slide Number Placeholder 6"/>
          <p:cNvSpPr>
            <a:spLocks noGrp="1"/>
          </p:cNvSpPr>
          <p:nvPr>
            <p:ph type="sldNum" sz="quarter" idx="12"/>
          </p:nvPr>
        </p:nvSpPr>
        <p:spPr/>
        <p:txBody>
          <a:bodyPr/>
          <a:lstStyle/>
          <a:p>
            <a:fld id="{68E2A861-F3E9-FD41-B3BE-4E4F6A444211}"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Exams</a:t>
            </a:r>
            <a:endParaRPr lang="en-US" sz="3200" dirty="0"/>
          </a:p>
        </p:txBody>
      </p:sp>
      <p:sp>
        <p:nvSpPr>
          <p:cNvPr id="6" name="TextBox 5"/>
          <p:cNvSpPr txBox="1"/>
          <p:nvPr/>
        </p:nvSpPr>
        <p:spPr>
          <a:xfrm>
            <a:off x="1088595" y="2223706"/>
            <a:ext cx="6479748" cy="848950"/>
          </a:xfrm>
          <a:prstGeom prst="rect">
            <a:avLst/>
          </a:prstGeom>
          <a:noFill/>
        </p:spPr>
        <p:txBody>
          <a:bodyPr wrap="square" rtlCol="0">
            <a:spAutoFit/>
          </a:bodyPr>
          <a:lstStyle/>
          <a:p>
            <a:pPr>
              <a:lnSpc>
                <a:spcPts val="3000"/>
              </a:lnSpc>
            </a:pPr>
            <a:r>
              <a:rPr lang="en-US" sz="2000" dirty="0" smtClean="0"/>
              <a:t>You will be allowed to consult </a:t>
            </a:r>
            <a:r>
              <a:rPr lang="en-US" sz="2000" dirty="0" smtClean="0">
                <a:solidFill>
                  <a:srgbClr val="FF0000"/>
                </a:solidFill>
              </a:rPr>
              <a:t>one</a:t>
            </a:r>
            <a:r>
              <a:rPr lang="en-US" sz="2000" dirty="0" smtClean="0"/>
              <a:t> book of your choice during the exams.</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Want some challenge?</a:t>
            </a:r>
            <a:endParaRPr lang="en-US" sz="3200" dirty="0"/>
          </a:p>
        </p:txBody>
      </p:sp>
      <p:sp>
        <p:nvSpPr>
          <p:cNvPr id="6" name="TextBox 5"/>
          <p:cNvSpPr txBox="1"/>
          <p:nvPr/>
        </p:nvSpPr>
        <p:spPr>
          <a:xfrm>
            <a:off x="457200" y="1991591"/>
            <a:ext cx="6479748" cy="464230"/>
          </a:xfrm>
          <a:prstGeom prst="rect">
            <a:avLst/>
          </a:prstGeom>
          <a:noFill/>
        </p:spPr>
        <p:txBody>
          <a:bodyPr wrap="square" rtlCol="0">
            <a:spAutoFit/>
          </a:bodyPr>
          <a:lstStyle/>
          <a:p>
            <a:pPr>
              <a:lnSpc>
                <a:spcPts val="3000"/>
              </a:lnSpc>
            </a:pPr>
            <a:r>
              <a:rPr lang="en-US" sz="2000" dirty="0" smtClean="0"/>
              <a:t>Programming competition exclusively for CS 180 students.</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457200" y="3043574"/>
            <a:ext cx="6479748" cy="464230"/>
          </a:xfrm>
          <a:prstGeom prst="rect">
            <a:avLst/>
          </a:prstGeom>
          <a:noFill/>
        </p:spPr>
        <p:txBody>
          <a:bodyPr wrap="square" rtlCol="0">
            <a:spAutoFit/>
          </a:bodyPr>
          <a:lstStyle/>
          <a:p>
            <a:pPr>
              <a:lnSpc>
                <a:spcPts val="3000"/>
              </a:lnSpc>
            </a:pPr>
            <a:r>
              <a:rPr lang="en-US" sz="2000" dirty="0" smtClean="0"/>
              <a:t>For details visit:</a:t>
            </a:r>
          </a:p>
        </p:txBody>
      </p:sp>
      <p:sp>
        <p:nvSpPr>
          <p:cNvPr id="9" name="TextBox 8"/>
          <p:cNvSpPr txBox="1"/>
          <p:nvPr/>
        </p:nvSpPr>
        <p:spPr>
          <a:xfrm>
            <a:off x="457200" y="3892524"/>
            <a:ext cx="6291018" cy="646331"/>
          </a:xfrm>
          <a:prstGeom prst="rect">
            <a:avLst/>
          </a:prstGeom>
          <a:noFill/>
        </p:spPr>
        <p:txBody>
          <a:bodyPr wrap="none" rtlCol="0">
            <a:spAutoFit/>
          </a:bodyPr>
          <a:lstStyle/>
          <a:p>
            <a:r>
              <a:rPr lang="fr-FR" dirty="0">
                <a:hlinkClick r:id="rId2"/>
              </a:rPr>
              <a:t>http://www.cs.purdue.edu/homes/apm/courses/CS180Fall2011</a:t>
            </a:r>
            <a:r>
              <a:rPr lang="fr-FR" dirty="0" smtClean="0">
                <a:hlinkClick r:id="rId2"/>
              </a:rPr>
              <a:t>/</a:t>
            </a:r>
            <a:endParaRPr lang="fr-FR" dirty="0" smtClean="0"/>
          </a:p>
          <a:p>
            <a:r>
              <a:rPr lang="fr-FR" dirty="0" err="1" smtClean="0"/>
              <a:t>ProgrammingCompetition.html</a:t>
            </a:r>
            <a:endParaRPr lang="en-US" dirty="0"/>
          </a:p>
        </p:txBody>
      </p:sp>
    </p:spTree>
    <p:extLst>
      <p:ext uri="{BB962C8B-B14F-4D97-AF65-F5344CB8AC3E}">
        <p14:creationId xmlns:p14="http://schemas.microsoft.com/office/powerpoint/2010/main" val="19060728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Feedback</a:t>
            </a:r>
            <a:endParaRPr lang="en-US" sz="3200" dirty="0"/>
          </a:p>
        </p:txBody>
      </p:sp>
      <p:sp>
        <p:nvSpPr>
          <p:cNvPr id="6" name="TextBox 5"/>
          <p:cNvSpPr txBox="1"/>
          <p:nvPr/>
        </p:nvSpPr>
        <p:spPr>
          <a:xfrm>
            <a:off x="1088595" y="1828726"/>
            <a:ext cx="6479748" cy="1318310"/>
          </a:xfrm>
          <a:prstGeom prst="rect">
            <a:avLst/>
          </a:prstGeom>
          <a:noFill/>
        </p:spPr>
        <p:txBody>
          <a:bodyPr wrap="square" rtlCol="0">
            <a:spAutoFit/>
          </a:bodyPr>
          <a:lstStyle/>
          <a:p>
            <a:pPr>
              <a:lnSpc>
                <a:spcPts val="2400"/>
              </a:lnSpc>
            </a:pPr>
            <a:r>
              <a:rPr lang="en-US" sz="2000" dirty="0" smtClean="0">
                <a:solidFill>
                  <a:srgbClr val="FF0000"/>
                </a:solidFill>
              </a:rPr>
              <a:t>Weekly feedback: anonymous via </a:t>
            </a:r>
            <a:r>
              <a:rPr lang="en-US" sz="2000" dirty="0" err="1" smtClean="0">
                <a:solidFill>
                  <a:srgbClr val="FF0000"/>
                </a:solidFill>
              </a:rPr>
              <a:t>iClickers</a:t>
            </a:r>
            <a:r>
              <a:rPr lang="en-US" sz="2000" dirty="0" smtClean="0">
                <a:solidFill>
                  <a:srgbClr val="FF0000"/>
                </a:solidFill>
              </a:rPr>
              <a:t> </a:t>
            </a:r>
          </a:p>
          <a:p>
            <a:pPr>
              <a:lnSpc>
                <a:spcPts val="2400"/>
              </a:lnSpc>
            </a:pPr>
            <a:endParaRPr lang="en-US" dirty="0" smtClean="0"/>
          </a:p>
          <a:p>
            <a:pPr marL="342900" indent="-342900">
              <a:lnSpc>
                <a:spcPts val="2400"/>
              </a:lnSpc>
              <a:buFont typeface="Arial"/>
              <a:buChar char="•"/>
            </a:pPr>
            <a:r>
              <a:rPr lang="en-US" dirty="0" smtClean="0"/>
              <a:t>Tell us about the lectures, labs, recitations</a:t>
            </a:r>
          </a:p>
          <a:p>
            <a:pPr marL="342900" indent="-342900">
              <a:lnSpc>
                <a:spcPts val="2400"/>
              </a:lnSpc>
              <a:buFont typeface="Arial"/>
              <a:buChar char="•"/>
            </a:pPr>
            <a:r>
              <a:rPr lang="en-US" dirty="0" smtClean="0"/>
              <a:t>How are we doing?</a:t>
            </a:r>
            <a:endParaRPr lang="en-US"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1088595" y="3656315"/>
            <a:ext cx="6479748" cy="1318310"/>
          </a:xfrm>
          <a:prstGeom prst="rect">
            <a:avLst/>
          </a:prstGeom>
          <a:noFill/>
        </p:spPr>
        <p:txBody>
          <a:bodyPr wrap="square" rtlCol="0">
            <a:spAutoFit/>
          </a:bodyPr>
          <a:lstStyle/>
          <a:p>
            <a:pPr>
              <a:lnSpc>
                <a:spcPts val="2400"/>
              </a:lnSpc>
            </a:pPr>
            <a:r>
              <a:rPr lang="en-US" sz="2000" dirty="0" smtClean="0">
                <a:solidFill>
                  <a:srgbClr val="FF0000"/>
                </a:solidFill>
              </a:rPr>
              <a:t>Weekly feedback: open </a:t>
            </a:r>
          </a:p>
          <a:p>
            <a:pPr>
              <a:lnSpc>
                <a:spcPts val="2400"/>
              </a:lnSpc>
            </a:pPr>
            <a:endParaRPr lang="en-US" dirty="0" smtClean="0"/>
          </a:p>
          <a:p>
            <a:pPr marL="342900" indent="-342900">
              <a:lnSpc>
                <a:spcPts val="2400"/>
              </a:lnSpc>
              <a:buFont typeface="Arial"/>
              <a:buChar char="•"/>
            </a:pPr>
            <a:r>
              <a:rPr lang="en-US" dirty="0" smtClean="0"/>
              <a:t>Tell us in an open forum what needs to improve.</a:t>
            </a:r>
          </a:p>
          <a:p>
            <a:pPr marL="342900" indent="-342900">
              <a:lnSpc>
                <a:spcPts val="2400"/>
              </a:lnSpc>
              <a:buFont typeface="Arial"/>
              <a:buChar char="•"/>
            </a:pPr>
            <a:r>
              <a:rPr lang="en-US" dirty="0" smtClean="0"/>
              <a:t>Constructive criticism of the class is highly appreciated.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Suggestions from students in Fall 2010</a:t>
            </a:r>
            <a:endParaRPr lang="en-US" sz="3200" dirty="0"/>
          </a:p>
        </p:txBody>
      </p:sp>
      <p:sp>
        <p:nvSpPr>
          <p:cNvPr id="6" name="TextBox 5"/>
          <p:cNvSpPr txBox="1"/>
          <p:nvPr/>
        </p:nvSpPr>
        <p:spPr>
          <a:xfrm>
            <a:off x="1088595" y="1828726"/>
            <a:ext cx="6479748" cy="1010533"/>
          </a:xfrm>
          <a:prstGeom prst="rect">
            <a:avLst/>
          </a:prstGeom>
          <a:noFill/>
        </p:spPr>
        <p:txBody>
          <a:bodyPr wrap="square" rtlCol="0">
            <a:spAutoFit/>
          </a:bodyPr>
          <a:lstStyle/>
          <a:p>
            <a:pPr>
              <a:lnSpc>
                <a:spcPts val="2400"/>
              </a:lnSpc>
            </a:pPr>
            <a:r>
              <a:rPr lang="en-US" sz="2000" dirty="0"/>
              <a:t>There appeared to be major disconnects between lecture and </a:t>
            </a:r>
            <a:r>
              <a:rPr lang="en-US" sz="2000" dirty="0" smtClean="0"/>
              <a:t>labs.</a:t>
            </a:r>
          </a:p>
          <a:p>
            <a:pPr>
              <a:lnSpc>
                <a:spcPts val="2400"/>
              </a:lnSpc>
            </a:pPr>
            <a:r>
              <a:rPr lang="en-US" sz="2000" dirty="0" smtClean="0"/>
              <a:t>	</a:t>
            </a:r>
            <a:r>
              <a:rPr lang="en-US" sz="2000" dirty="0" smtClean="0">
                <a:solidFill>
                  <a:srgbClr val="FF0000"/>
                </a:solidFill>
              </a:rPr>
              <a:t>I </a:t>
            </a:r>
            <a:r>
              <a:rPr lang="en-US" dirty="0" smtClean="0">
                <a:solidFill>
                  <a:srgbClr val="FF0000"/>
                </a:solidFill>
              </a:rPr>
              <a:t>will try my best to ensure that this does not happen again.</a:t>
            </a:r>
          </a:p>
        </p:txBody>
      </p:sp>
      <p:sp>
        <p:nvSpPr>
          <p:cNvPr id="4" name="Slide Number Placeholder 3"/>
          <p:cNvSpPr>
            <a:spLocks noGrp="1"/>
          </p:cNvSpPr>
          <p:nvPr>
            <p:ph type="sldNum" sz="quarter" idx="12"/>
          </p:nvPr>
        </p:nvSpPr>
        <p:spPr/>
        <p:txBody>
          <a:bodyPr/>
          <a:lstStyle/>
          <a:p>
            <a:fld id="{68E2A861-F3E9-FD41-B3BE-4E4F6A444211}"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1088595" y="3100123"/>
            <a:ext cx="6479748" cy="1323439"/>
          </a:xfrm>
          <a:prstGeom prst="rect">
            <a:avLst/>
          </a:prstGeom>
          <a:noFill/>
        </p:spPr>
        <p:txBody>
          <a:bodyPr wrap="square" rtlCol="0">
            <a:spAutoFit/>
          </a:bodyPr>
          <a:lstStyle/>
          <a:p>
            <a:pPr>
              <a:lnSpc>
                <a:spcPts val="2400"/>
              </a:lnSpc>
            </a:pPr>
            <a:r>
              <a:rPr lang="en-US" sz="2000" dirty="0"/>
              <a:t>There were also issues with grading projects</a:t>
            </a:r>
            <a:r>
              <a:rPr lang="en-US" sz="2000" dirty="0" smtClean="0"/>
              <a:t>.</a:t>
            </a:r>
          </a:p>
          <a:p>
            <a:pPr>
              <a:lnSpc>
                <a:spcPts val="2400"/>
              </a:lnSpc>
            </a:pPr>
            <a:endParaRPr lang="en-US" sz="2000" dirty="0" smtClean="0"/>
          </a:p>
          <a:p>
            <a:pPr>
              <a:lnSpc>
                <a:spcPts val="2400"/>
              </a:lnSpc>
            </a:pPr>
            <a:r>
              <a:rPr lang="en-US" sz="2000" dirty="0"/>
              <a:t>	</a:t>
            </a:r>
            <a:r>
              <a:rPr lang="en-US" sz="2000" dirty="0" smtClean="0">
                <a:solidFill>
                  <a:srgbClr val="FF0000"/>
                </a:solidFill>
              </a:rPr>
              <a:t>We will ensure that project grading is standardized 	across projects/sections.</a:t>
            </a:r>
            <a:endParaRPr lang="en-US" dirty="0" smtClean="0">
              <a:solidFill>
                <a:srgbClr val="FF0000"/>
              </a:solidFill>
            </a:endParaRPr>
          </a:p>
        </p:txBody>
      </p:sp>
      <p:sp>
        <p:nvSpPr>
          <p:cNvPr id="9" name="TextBox 8"/>
          <p:cNvSpPr txBox="1"/>
          <p:nvPr/>
        </p:nvSpPr>
        <p:spPr>
          <a:xfrm>
            <a:off x="1088595" y="4684427"/>
            <a:ext cx="6479748" cy="1323439"/>
          </a:xfrm>
          <a:prstGeom prst="rect">
            <a:avLst/>
          </a:prstGeom>
          <a:noFill/>
        </p:spPr>
        <p:txBody>
          <a:bodyPr wrap="square" rtlCol="0">
            <a:spAutoFit/>
          </a:bodyPr>
          <a:lstStyle/>
          <a:p>
            <a:pPr>
              <a:lnSpc>
                <a:spcPts val="2400"/>
              </a:lnSpc>
            </a:pPr>
            <a:r>
              <a:rPr lang="en-US" sz="2000" dirty="0" smtClean="0"/>
              <a:t>I </a:t>
            </a:r>
            <a:r>
              <a:rPr lang="en-US" sz="2000" dirty="0"/>
              <a:t>feel that the lab content needs to be better prepared ahead of time.</a:t>
            </a:r>
            <a:endParaRPr lang="en-US" sz="2000" dirty="0" smtClean="0"/>
          </a:p>
          <a:p>
            <a:pPr>
              <a:lnSpc>
                <a:spcPts val="2400"/>
              </a:lnSpc>
            </a:pPr>
            <a:r>
              <a:rPr lang="en-US" sz="2000" dirty="0"/>
              <a:t>	</a:t>
            </a:r>
            <a:r>
              <a:rPr lang="en-US" sz="2000" dirty="0" smtClean="0">
                <a:solidFill>
                  <a:srgbClr val="FF0000"/>
                </a:solidFill>
              </a:rPr>
              <a:t>All 14 labs and 5 project have been prepared during 	summer.</a:t>
            </a:r>
            <a:endParaRPr lang="en-US" dirty="0" smtClean="0">
              <a:solidFill>
                <a:srgbClr val="FF0000"/>
              </a:solidFill>
            </a:endParaRPr>
          </a:p>
        </p:txBody>
      </p:sp>
    </p:spTree>
    <p:extLst>
      <p:ext uri="{BB962C8B-B14F-4D97-AF65-F5344CB8AC3E}">
        <p14:creationId xmlns:p14="http://schemas.microsoft.com/office/powerpoint/2010/main" val="9539673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Suggestions from students in Fall 2010…</a:t>
            </a:r>
            <a:endParaRPr lang="en-US" sz="3200" dirty="0"/>
          </a:p>
        </p:txBody>
      </p:sp>
      <p:sp>
        <p:nvSpPr>
          <p:cNvPr id="6" name="TextBox 5"/>
          <p:cNvSpPr txBox="1"/>
          <p:nvPr/>
        </p:nvSpPr>
        <p:spPr>
          <a:xfrm>
            <a:off x="1088595" y="1828726"/>
            <a:ext cx="6479748" cy="1318310"/>
          </a:xfrm>
          <a:prstGeom prst="rect">
            <a:avLst/>
          </a:prstGeom>
          <a:noFill/>
        </p:spPr>
        <p:txBody>
          <a:bodyPr wrap="square" rtlCol="0">
            <a:spAutoFit/>
          </a:bodyPr>
          <a:lstStyle/>
          <a:p>
            <a:pPr>
              <a:lnSpc>
                <a:spcPts val="2400"/>
              </a:lnSpc>
            </a:pPr>
            <a:r>
              <a:rPr lang="en-US" sz="2000" dirty="0"/>
              <a:t>I wish he was better at explaining complicated topics</a:t>
            </a:r>
            <a:r>
              <a:rPr lang="en-US" sz="2000" dirty="0" smtClean="0"/>
              <a:t>.</a:t>
            </a:r>
          </a:p>
          <a:p>
            <a:pPr>
              <a:lnSpc>
                <a:spcPts val="2400"/>
              </a:lnSpc>
            </a:pPr>
            <a:r>
              <a:rPr lang="en-US" sz="2000" dirty="0" smtClean="0"/>
              <a:t>	</a:t>
            </a:r>
            <a:r>
              <a:rPr lang="en-US" sz="2000" dirty="0" smtClean="0">
                <a:solidFill>
                  <a:srgbClr val="FF0000"/>
                </a:solidFill>
              </a:rPr>
              <a:t>Again, I </a:t>
            </a:r>
            <a:r>
              <a:rPr lang="en-US" dirty="0" smtClean="0">
                <a:solidFill>
                  <a:srgbClr val="FF0000"/>
                </a:solidFill>
              </a:rPr>
              <a:t>will try my best to explain complex topics in clear 	terms. Extra classes and my presence in recitation section 	might also help.</a:t>
            </a:r>
          </a:p>
        </p:txBody>
      </p:sp>
      <p:sp>
        <p:nvSpPr>
          <p:cNvPr id="4" name="Slide Number Placeholder 3"/>
          <p:cNvSpPr>
            <a:spLocks noGrp="1"/>
          </p:cNvSpPr>
          <p:nvPr>
            <p:ph type="sldNum" sz="quarter" idx="12"/>
          </p:nvPr>
        </p:nvSpPr>
        <p:spPr/>
        <p:txBody>
          <a:bodyPr/>
          <a:lstStyle/>
          <a:p>
            <a:fld id="{68E2A861-F3E9-FD41-B3BE-4E4F6A444211}"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1088595" y="3309938"/>
            <a:ext cx="6479748" cy="1015663"/>
          </a:xfrm>
          <a:prstGeom prst="rect">
            <a:avLst/>
          </a:prstGeom>
          <a:noFill/>
        </p:spPr>
        <p:txBody>
          <a:bodyPr wrap="square" rtlCol="0">
            <a:spAutoFit/>
          </a:bodyPr>
          <a:lstStyle/>
          <a:p>
            <a:pPr>
              <a:lnSpc>
                <a:spcPts val="2400"/>
              </a:lnSpc>
            </a:pPr>
            <a:r>
              <a:rPr lang="en-US" sz="2000" dirty="0" smtClean="0"/>
              <a:t>Give </a:t>
            </a:r>
            <a:r>
              <a:rPr lang="en-US" sz="2000" dirty="0"/>
              <a:t>students more time on the </a:t>
            </a:r>
            <a:r>
              <a:rPr lang="en-US" sz="2000" dirty="0" smtClean="0"/>
              <a:t>projects.</a:t>
            </a:r>
          </a:p>
          <a:p>
            <a:pPr>
              <a:lnSpc>
                <a:spcPts val="2400"/>
              </a:lnSpc>
            </a:pPr>
            <a:r>
              <a:rPr lang="en-US" sz="2000" dirty="0"/>
              <a:t>	</a:t>
            </a:r>
            <a:r>
              <a:rPr lang="en-US" sz="2000" dirty="0" smtClean="0">
                <a:solidFill>
                  <a:srgbClr val="FF0000"/>
                </a:solidFill>
              </a:rPr>
              <a:t>Will do but please make sure you start working on the 	project soon after it is assigned.</a:t>
            </a:r>
            <a:endParaRPr lang="en-US" dirty="0" smtClean="0">
              <a:solidFill>
                <a:srgbClr val="FF0000"/>
              </a:solidFill>
            </a:endParaRPr>
          </a:p>
        </p:txBody>
      </p:sp>
      <p:sp>
        <p:nvSpPr>
          <p:cNvPr id="9" name="TextBox 8"/>
          <p:cNvSpPr txBox="1"/>
          <p:nvPr/>
        </p:nvSpPr>
        <p:spPr>
          <a:xfrm>
            <a:off x="1088595" y="4684427"/>
            <a:ext cx="6479748" cy="707886"/>
          </a:xfrm>
          <a:prstGeom prst="rect">
            <a:avLst/>
          </a:prstGeom>
          <a:noFill/>
        </p:spPr>
        <p:txBody>
          <a:bodyPr wrap="square" rtlCol="0">
            <a:spAutoFit/>
          </a:bodyPr>
          <a:lstStyle/>
          <a:p>
            <a:pPr>
              <a:lnSpc>
                <a:spcPts val="2400"/>
              </a:lnSpc>
            </a:pPr>
            <a:r>
              <a:rPr lang="en-US" sz="2000" dirty="0"/>
              <a:t>Possibly give more assignments that are </a:t>
            </a:r>
            <a:r>
              <a:rPr lang="en-US" sz="2000" dirty="0" smtClean="0"/>
              <a:t>graded.</a:t>
            </a:r>
          </a:p>
          <a:p>
            <a:pPr>
              <a:lnSpc>
                <a:spcPts val="2400"/>
              </a:lnSpc>
            </a:pPr>
            <a:r>
              <a:rPr lang="en-US" sz="2000" dirty="0"/>
              <a:t>	</a:t>
            </a:r>
            <a:r>
              <a:rPr lang="en-US" sz="2000" dirty="0" smtClean="0">
                <a:solidFill>
                  <a:srgbClr val="FF0000"/>
                </a:solidFill>
              </a:rPr>
              <a:t>Yep! We have added homework to recitations.</a:t>
            </a:r>
            <a:endParaRPr lang="en-US" dirty="0" smtClean="0">
              <a:solidFill>
                <a:srgbClr val="FF0000"/>
              </a:solidFill>
            </a:endParaRPr>
          </a:p>
        </p:txBody>
      </p:sp>
    </p:spTree>
    <p:extLst>
      <p:ext uri="{BB962C8B-B14F-4D97-AF65-F5344CB8AC3E}">
        <p14:creationId xmlns:p14="http://schemas.microsoft.com/office/powerpoint/2010/main" val="36117969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Suggestions from students in Fall 2010…</a:t>
            </a:r>
            <a:endParaRPr lang="en-US" sz="3200" dirty="0"/>
          </a:p>
        </p:txBody>
      </p:sp>
      <p:sp>
        <p:nvSpPr>
          <p:cNvPr id="6" name="TextBox 5"/>
          <p:cNvSpPr txBox="1"/>
          <p:nvPr/>
        </p:nvSpPr>
        <p:spPr>
          <a:xfrm>
            <a:off x="1088595" y="1828726"/>
            <a:ext cx="6479748" cy="1631216"/>
          </a:xfrm>
          <a:prstGeom prst="rect">
            <a:avLst/>
          </a:prstGeom>
          <a:noFill/>
        </p:spPr>
        <p:txBody>
          <a:bodyPr wrap="square" rtlCol="0">
            <a:spAutoFit/>
          </a:bodyPr>
          <a:lstStyle/>
          <a:p>
            <a:pPr>
              <a:lnSpc>
                <a:spcPts val="2400"/>
              </a:lnSpc>
            </a:pPr>
            <a:r>
              <a:rPr lang="en-US" sz="2000" dirty="0"/>
              <a:t>It would be nice if students knew ahead of time that most of their classmates have had programming </a:t>
            </a:r>
            <a:r>
              <a:rPr lang="en-US" sz="2000" dirty="0" smtClean="0"/>
              <a:t>experience</a:t>
            </a:r>
          </a:p>
          <a:p>
            <a:pPr>
              <a:lnSpc>
                <a:spcPts val="2400"/>
              </a:lnSpc>
            </a:pPr>
            <a:r>
              <a:rPr lang="en-US" sz="2000" dirty="0" smtClean="0"/>
              <a:t>	</a:t>
            </a:r>
            <a:r>
              <a:rPr lang="en-US" sz="2000" dirty="0" smtClean="0">
                <a:solidFill>
                  <a:srgbClr val="FF0000"/>
                </a:solidFill>
              </a:rPr>
              <a:t>Yes. But this class is for students with no programming 	experience, those with a lot of experience have already 	tested out of CS 180.</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68E2A861-F3E9-FD41-B3BE-4E4F6A444211}"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1088595" y="3901922"/>
            <a:ext cx="6479748" cy="707886"/>
          </a:xfrm>
          <a:prstGeom prst="rect">
            <a:avLst/>
          </a:prstGeom>
          <a:noFill/>
        </p:spPr>
        <p:txBody>
          <a:bodyPr wrap="square" rtlCol="0">
            <a:spAutoFit/>
          </a:bodyPr>
          <a:lstStyle/>
          <a:p>
            <a:pPr>
              <a:lnSpc>
                <a:spcPts val="2400"/>
              </a:lnSpc>
            </a:pPr>
            <a:r>
              <a:rPr lang="en-US" sz="2000" dirty="0"/>
              <a:t>Make sure that the projectors work properly</a:t>
            </a:r>
            <a:r>
              <a:rPr lang="en-US" sz="2000" dirty="0" smtClean="0"/>
              <a:t>.</a:t>
            </a:r>
            <a:br>
              <a:rPr lang="en-US" sz="2000" dirty="0" smtClean="0"/>
            </a:br>
            <a:r>
              <a:rPr lang="en-US" sz="2000" dirty="0"/>
              <a:t>	</a:t>
            </a:r>
            <a:r>
              <a:rPr lang="en-US" sz="2000" dirty="0" smtClean="0">
                <a:solidFill>
                  <a:srgbClr val="FF0000"/>
                </a:solidFill>
              </a:rPr>
              <a:t>Will do.</a:t>
            </a:r>
            <a:endParaRPr lang="en-US" dirty="0" smtClean="0">
              <a:solidFill>
                <a:srgbClr val="FF0000"/>
              </a:solidFill>
            </a:endParaRPr>
          </a:p>
        </p:txBody>
      </p:sp>
      <p:sp>
        <p:nvSpPr>
          <p:cNvPr id="9" name="TextBox 8"/>
          <p:cNvSpPr txBox="1"/>
          <p:nvPr/>
        </p:nvSpPr>
        <p:spPr>
          <a:xfrm>
            <a:off x="1088595" y="5051787"/>
            <a:ext cx="6479748" cy="1323439"/>
          </a:xfrm>
          <a:prstGeom prst="rect">
            <a:avLst/>
          </a:prstGeom>
          <a:noFill/>
        </p:spPr>
        <p:txBody>
          <a:bodyPr wrap="square" rtlCol="0">
            <a:spAutoFit/>
          </a:bodyPr>
          <a:lstStyle/>
          <a:p>
            <a:pPr>
              <a:lnSpc>
                <a:spcPts val="2400"/>
              </a:lnSpc>
            </a:pPr>
            <a:r>
              <a:rPr lang="en-US" sz="2000" dirty="0"/>
              <a:t>The labs and projects seemed to be way too difficult for a beginner class</a:t>
            </a:r>
            <a:r>
              <a:rPr lang="en-US" sz="2000" dirty="0" smtClean="0"/>
              <a:t>.</a:t>
            </a:r>
            <a:br>
              <a:rPr lang="en-US" sz="2000" dirty="0" smtClean="0"/>
            </a:br>
            <a:r>
              <a:rPr lang="en-US" sz="2000" dirty="0"/>
              <a:t>	</a:t>
            </a:r>
            <a:r>
              <a:rPr lang="en-US" sz="2000" dirty="0" smtClean="0">
                <a:solidFill>
                  <a:srgbClr val="FF0000"/>
                </a:solidFill>
              </a:rPr>
              <a:t>I hope you will have a different opinion this time, except 	for Project 5!</a:t>
            </a:r>
            <a:endParaRPr lang="en-US" dirty="0" smtClean="0">
              <a:solidFill>
                <a:srgbClr val="FF0000"/>
              </a:solidFill>
            </a:endParaRPr>
          </a:p>
        </p:txBody>
      </p:sp>
    </p:spTree>
    <p:extLst>
      <p:ext uri="{BB962C8B-B14F-4D97-AF65-F5344CB8AC3E}">
        <p14:creationId xmlns:p14="http://schemas.microsoft.com/office/powerpoint/2010/main" val="9027982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Suggestions from students in Fall 2010…</a:t>
            </a:r>
            <a:endParaRPr lang="en-US" sz="3200" dirty="0"/>
          </a:p>
        </p:txBody>
      </p:sp>
      <p:sp>
        <p:nvSpPr>
          <p:cNvPr id="6" name="TextBox 5"/>
          <p:cNvSpPr txBox="1"/>
          <p:nvPr/>
        </p:nvSpPr>
        <p:spPr>
          <a:xfrm>
            <a:off x="989108" y="1471862"/>
            <a:ext cx="6479748" cy="1015663"/>
          </a:xfrm>
          <a:prstGeom prst="rect">
            <a:avLst/>
          </a:prstGeom>
          <a:noFill/>
        </p:spPr>
        <p:txBody>
          <a:bodyPr wrap="square" rtlCol="0">
            <a:spAutoFit/>
          </a:bodyPr>
          <a:lstStyle/>
          <a:p>
            <a:pPr>
              <a:lnSpc>
                <a:spcPts val="2400"/>
              </a:lnSpc>
            </a:pPr>
            <a:r>
              <a:rPr lang="en-US" sz="2000" dirty="0"/>
              <a:t>M</a:t>
            </a:r>
            <a:r>
              <a:rPr lang="en-US" sz="2000" dirty="0" smtClean="0"/>
              <a:t>ake </a:t>
            </a:r>
            <a:r>
              <a:rPr lang="en-US" sz="2000" dirty="0"/>
              <a:t>projects more </a:t>
            </a:r>
            <a:r>
              <a:rPr lang="en-US" sz="2000" dirty="0" smtClean="0"/>
              <a:t>difficult</a:t>
            </a:r>
          </a:p>
          <a:p>
            <a:pPr>
              <a:lnSpc>
                <a:spcPts val="2400"/>
              </a:lnSpc>
            </a:pPr>
            <a:r>
              <a:rPr lang="en-US" sz="2000" dirty="0"/>
              <a:t>	</a:t>
            </a:r>
            <a:r>
              <a:rPr lang="en-US" sz="2000" dirty="0" smtClean="0">
                <a:solidFill>
                  <a:srgbClr val="FF0000"/>
                </a:solidFill>
              </a:rPr>
              <a:t>Cannot do that, as this a beginning class. but one 	project (Project 5) is quite 	challenging.</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68E2A861-F3E9-FD41-B3BE-4E4F6A444211}"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989108" y="2864063"/>
            <a:ext cx="6479748" cy="707886"/>
          </a:xfrm>
          <a:prstGeom prst="rect">
            <a:avLst/>
          </a:prstGeom>
          <a:noFill/>
        </p:spPr>
        <p:txBody>
          <a:bodyPr wrap="square" rtlCol="0">
            <a:spAutoFit/>
          </a:bodyPr>
          <a:lstStyle/>
          <a:p>
            <a:pPr>
              <a:lnSpc>
                <a:spcPts val="2400"/>
              </a:lnSpc>
            </a:pPr>
            <a:r>
              <a:rPr lang="en-US" sz="2000" dirty="0"/>
              <a:t>Some of the directions on projects were </a:t>
            </a:r>
            <a:r>
              <a:rPr lang="en-US" sz="2000" dirty="0" smtClean="0"/>
              <a:t>unclear</a:t>
            </a:r>
            <a:br>
              <a:rPr lang="en-US" sz="2000" dirty="0" smtClean="0"/>
            </a:br>
            <a:r>
              <a:rPr lang="en-US" sz="2000" dirty="0"/>
              <a:t>	</a:t>
            </a:r>
            <a:r>
              <a:rPr lang="en-US" sz="2000" dirty="0" smtClean="0">
                <a:solidFill>
                  <a:srgbClr val="FF0000"/>
                </a:solidFill>
              </a:rPr>
              <a:t>It would be much better this time.</a:t>
            </a:r>
            <a:endParaRPr lang="en-US" dirty="0" smtClean="0">
              <a:solidFill>
                <a:srgbClr val="FF0000"/>
              </a:solidFill>
            </a:endParaRPr>
          </a:p>
        </p:txBody>
      </p:sp>
      <p:sp>
        <p:nvSpPr>
          <p:cNvPr id="9" name="TextBox 8"/>
          <p:cNvSpPr txBox="1"/>
          <p:nvPr/>
        </p:nvSpPr>
        <p:spPr>
          <a:xfrm>
            <a:off x="989108" y="3948487"/>
            <a:ext cx="6479748" cy="1015663"/>
          </a:xfrm>
          <a:prstGeom prst="rect">
            <a:avLst/>
          </a:prstGeom>
          <a:noFill/>
        </p:spPr>
        <p:txBody>
          <a:bodyPr wrap="square" rtlCol="0">
            <a:spAutoFit/>
          </a:bodyPr>
          <a:lstStyle/>
          <a:p>
            <a:pPr>
              <a:lnSpc>
                <a:spcPts val="2400"/>
              </a:lnSpc>
            </a:pPr>
            <a:r>
              <a:rPr lang="en-US" sz="2000" dirty="0"/>
              <a:t>There is only one thing that I want in this course to change and that is focusing little more on basics</a:t>
            </a:r>
            <a:r>
              <a:rPr lang="en-US" sz="2000" dirty="0" smtClean="0"/>
              <a:t>.</a:t>
            </a:r>
            <a:br>
              <a:rPr lang="en-US" sz="2000" dirty="0" smtClean="0"/>
            </a:br>
            <a:r>
              <a:rPr lang="en-US" sz="2000" dirty="0"/>
              <a:t>	</a:t>
            </a:r>
            <a:r>
              <a:rPr lang="en-US" sz="2000" dirty="0" smtClean="0">
                <a:solidFill>
                  <a:srgbClr val="FF0000"/>
                </a:solidFill>
              </a:rPr>
              <a:t>Sure! Will do.</a:t>
            </a:r>
            <a:endParaRPr lang="en-US" dirty="0" smtClean="0">
              <a:solidFill>
                <a:srgbClr val="FF0000"/>
              </a:solidFill>
            </a:endParaRPr>
          </a:p>
        </p:txBody>
      </p:sp>
      <p:sp>
        <p:nvSpPr>
          <p:cNvPr id="10" name="TextBox 9"/>
          <p:cNvSpPr txBox="1"/>
          <p:nvPr/>
        </p:nvSpPr>
        <p:spPr>
          <a:xfrm>
            <a:off x="989108" y="5340687"/>
            <a:ext cx="6479748" cy="707886"/>
          </a:xfrm>
          <a:prstGeom prst="rect">
            <a:avLst/>
          </a:prstGeom>
          <a:noFill/>
        </p:spPr>
        <p:txBody>
          <a:bodyPr wrap="square" rtlCol="0">
            <a:spAutoFit/>
          </a:bodyPr>
          <a:lstStyle/>
          <a:p>
            <a:pPr>
              <a:lnSpc>
                <a:spcPts val="2400"/>
              </a:lnSpc>
            </a:pPr>
            <a:r>
              <a:rPr lang="en-US" sz="2000" dirty="0"/>
              <a:t>I wish Aditya would use a higher visibility laser pointer...	</a:t>
            </a:r>
            <a:r>
              <a:rPr lang="en-US" sz="2000" dirty="0" smtClean="0">
                <a:solidFill>
                  <a:srgbClr val="FF0000"/>
                </a:solidFill>
              </a:rPr>
              <a:t> 	Let us try this one!</a:t>
            </a:r>
            <a:endParaRPr lang="en-US" dirty="0" smtClean="0">
              <a:solidFill>
                <a:srgbClr val="FF0000"/>
              </a:solidFill>
            </a:endParaRPr>
          </a:p>
        </p:txBody>
      </p:sp>
    </p:spTree>
    <p:extLst>
      <p:ext uri="{BB962C8B-B14F-4D97-AF65-F5344CB8AC3E}">
        <p14:creationId xmlns:p14="http://schemas.microsoft.com/office/powerpoint/2010/main" val="12979690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Suggestions from students in Fall 2010…</a:t>
            </a:r>
            <a:endParaRPr lang="en-US" sz="3200" dirty="0"/>
          </a:p>
        </p:txBody>
      </p:sp>
      <p:sp>
        <p:nvSpPr>
          <p:cNvPr id="6" name="TextBox 5"/>
          <p:cNvSpPr txBox="1"/>
          <p:nvPr/>
        </p:nvSpPr>
        <p:spPr>
          <a:xfrm>
            <a:off x="989108" y="1471862"/>
            <a:ext cx="6479748" cy="2246769"/>
          </a:xfrm>
          <a:prstGeom prst="rect">
            <a:avLst/>
          </a:prstGeom>
          <a:noFill/>
        </p:spPr>
        <p:txBody>
          <a:bodyPr wrap="square" rtlCol="0">
            <a:spAutoFit/>
          </a:bodyPr>
          <a:lstStyle/>
          <a:p>
            <a:r>
              <a:rPr lang="en-US" sz="2000" dirty="0"/>
              <a:t>Aditya has an fairly strong accent. There's no getting around that fact, however he was still very understandable due to his engaging personality and was </a:t>
            </a:r>
            <a:r>
              <a:rPr lang="en-US" sz="2000" dirty="0" smtClean="0"/>
              <a:t>still easily </a:t>
            </a:r>
            <a:r>
              <a:rPr lang="en-US" sz="2000" dirty="0"/>
              <a:t>the best lecturer I had this semester and one of the best overall.	</a:t>
            </a:r>
            <a:r>
              <a:rPr lang="en-US" sz="2000" dirty="0" smtClean="0"/>
              <a:t/>
            </a:r>
            <a:br>
              <a:rPr lang="en-US" sz="2000" dirty="0" smtClean="0"/>
            </a:br>
            <a:r>
              <a:rPr lang="en-US" sz="2000" dirty="0" smtClean="0"/>
              <a:t/>
            </a:r>
            <a:br>
              <a:rPr lang="en-US" sz="2000" dirty="0" smtClean="0"/>
            </a:br>
            <a:r>
              <a:rPr lang="en-US" sz="2000" dirty="0" smtClean="0">
                <a:solidFill>
                  <a:srgbClr val="FF0000"/>
                </a:solidFill>
              </a:rPr>
              <a:t>Please please please…Interrupt me when you cannot understand me!</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68E2A861-F3E9-FD41-B3BE-4E4F6A444211}"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extLst>
      <p:ext uri="{BB962C8B-B14F-4D97-AF65-F5344CB8AC3E}">
        <p14:creationId xmlns:p14="http://schemas.microsoft.com/office/powerpoint/2010/main" val="38036995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888" y="2837327"/>
            <a:ext cx="6298224" cy="877163"/>
          </a:xfrm>
          <a:prstGeom prst="rect">
            <a:avLst/>
          </a:prstGeom>
        </p:spPr>
        <p:txBody>
          <a:bodyPr wrap="square">
            <a:spAutoFit/>
          </a:bodyPr>
          <a:lstStyle/>
          <a:p>
            <a:pPr algn="ctr"/>
            <a:r>
              <a:rPr lang="en-US" sz="3100" dirty="0" smtClean="0">
                <a:solidFill>
                  <a:srgbClr val="FF0000"/>
                </a:solidFill>
              </a:rPr>
              <a:t>About CS 180</a:t>
            </a:r>
          </a:p>
          <a:p>
            <a:endParaRPr lang="en-US"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888" y="2837327"/>
            <a:ext cx="7043362" cy="1046440"/>
          </a:xfrm>
          <a:prstGeom prst="rect">
            <a:avLst/>
          </a:prstGeom>
        </p:spPr>
        <p:txBody>
          <a:bodyPr wrap="square">
            <a:spAutoFit/>
          </a:bodyPr>
          <a:lstStyle/>
          <a:p>
            <a:pPr algn="ctr"/>
            <a:r>
              <a:rPr lang="en-US" sz="3100" dirty="0" smtClean="0">
                <a:solidFill>
                  <a:srgbClr val="FF0000"/>
                </a:solidFill>
              </a:rPr>
              <a:t>Week 1: August 22-26, 2011</a:t>
            </a:r>
          </a:p>
          <a:p>
            <a:pPr algn="ctr"/>
            <a:r>
              <a:rPr lang="en-US" sz="3100" dirty="0" smtClean="0">
                <a:solidFill>
                  <a:srgbClr val="FF0000"/>
                </a:solidFill>
              </a:rPr>
              <a:t>What is Computer Science?</a:t>
            </a:r>
            <a:endParaRPr lang="en-US"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Computer Science...</a:t>
            </a:r>
            <a:endParaRPr lang="en-US" sz="3200" dirty="0"/>
          </a:p>
        </p:txBody>
      </p:sp>
      <p:sp>
        <p:nvSpPr>
          <p:cNvPr id="5" name="TextBox 4"/>
          <p:cNvSpPr txBox="1"/>
          <p:nvPr/>
        </p:nvSpPr>
        <p:spPr>
          <a:xfrm>
            <a:off x="708283" y="1434180"/>
            <a:ext cx="7313448" cy="801929"/>
          </a:xfrm>
          <a:prstGeom prst="rect">
            <a:avLst/>
          </a:prstGeom>
          <a:noFill/>
        </p:spPr>
        <p:txBody>
          <a:bodyPr wrap="square" rtlCol="0">
            <a:spAutoFit/>
          </a:bodyPr>
          <a:lstStyle/>
          <a:p>
            <a:pPr>
              <a:lnSpc>
                <a:spcPts val="2800"/>
              </a:lnSpc>
            </a:pPr>
            <a:r>
              <a:rPr lang="en-US" sz="2000" dirty="0" smtClean="0"/>
              <a:t>…started in the 60’s. Purdue claims to have the first CS department in the USA….Stanford started CS a few years later…</a:t>
            </a:r>
          </a:p>
        </p:txBody>
      </p:sp>
      <p:sp>
        <p:nvSpPr>
          <p:cNvPr id="6" name="Slide Number Placeholder 5"/>
          <p:cNvSpPr>
            <a:spLocks noGrp="1"/>
          </p:cNvSpPr>
          <p:nvPr>
            <p:ph type="sldNum" sz="quarter" idx="12"/>
          </p:nvPr>
        </p:nvSpPr>
        <p:spPr/>
        <p:txBody>
          <a:bodyPr/>
          <a:lstStyle/>
          <a:p>
            <a:fld id="{68E2A861-F3E9-FD41-B3BE-4E4F6A444211}"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708283" y="2457126"/>
            <a:ext cx="7313448" cy="801929"/>
          </a:xfrm>
          <a:prstGeom prst="rect">
            <a:avLst/>
          </a:prstGeom>
          <a:noFill/>
        </p:spPr>
        <p:txBody>
          <a:bodyPr wrap="square" rtlCol="0">
            <a:spAutoFit/>
          </a:bodyPr>
          <a:lstStyle/>
          <a:p>
            <a:pPr>
              <a:lnSpc>
                <a:spcPts val="2800"/>
              </a:lnSpc>
            </a:pPr>
            <a:r>
              <a:rPr lang="en-US" sz="2000" dirty="0" smtClean="0"/>
              <a:t>…Grew out of Mathematics….primarily numerical computing, or Electrical Engineering..</a:t>
            </a:r>
          </a:p>
        </p:txBody>
      </p:sp>
      <p:sp>
        <p:nvSpPr>
          <p:cNvPr id="9" name="TextBox 8"/>
          <p:cNvSpPr txBox="1"/>
          <p:nvPr/>
        </p:nvSpPr>
        <p:spPr>
          <a:xfrm>
            <a:off x="708283" y="3480072"/>
            <a:ext cx="7313448" cy="1161002"/>
          </a:xfrm>
          <a:prstGeom prst="rect">
            <a:avLst/>
          </a:prstGeom>
          <a:noFill/>
        </p:spPr>
        <p:txBody>
          <a:bodyPr wrap="square" rtlCol="0">
            <a:spAutoFit/>
          </a:bodyPr>
          <a:lstStyle/>
          <a:p>
            <a:pPr>
              <a:lnSpc>
                <a:spcPts val="2800"/>
              </a:lnSpc>
            </a:pPr>
            <a:r>
              <a:rPr lang="en-US" sz="2000" dirty="0" smtClean="0"/>
              <a:t>…since inception it has evolved into a new kind </a:t>
            </a:r>
            <a:r>
              <a:rPr lang="en-US" sz="2000" dirty="0" smtClean="0">
                <a:solidFill>
                  <a:srgbClr val="FF0000"/>
                </a:solidFill>
              </a:rPr>
              <a:t>of engineering discipline</a:t>
            </a:r>
            <a:r>
              <a:rPr lang="en-US" sz="2000" dirty="0" smtClean="0"/>
              <a:t> that, like other engineering, pervades nearly all fields of human activity..</a:t>
            </a:r>
          </a:p>
        </p:txBody>
      </p:sp>
      <p:sp>
        <p:nvSpPr>
          <p:cNvPr id="11" name="TextBox 10"/>
          <p:cNvSpPr txBox="1"/>
          <p:nvPr/>
        </p:nvSpPr>
        <p:spPr>
          <a:xfrm>
            <a:off x="708283" y="4862850"/>
            <a:ext cx="7313448" cy="1520074"/>
          </a:xfrm>
          <a:prstGeom prst="rect">
            <a:avLst/>
          </a:prstGeom>
          <a:noFill/>
        </p:spPr>
        <p:txBody>
          <a:bodyPr wrap="square" rtlCol="0">
            <a:spAutoFit/>
          </a:bodyPr>
          <a:lstStyle/>
          <a:p>
            <a:pPr>
              <a:lnSpc>
                <a:spcPts val="2800"/>
              </a:lnSpc>
            </a:pPr>
            <a:r>
              <a:rPr lang="en-US" sz="2000" dirty="0" smtClean="0"/>
              <a:t>…students learn both hardware and software [</a:t>
            </a:r>
            <a:r>
              <a:rPr lang="en-US" sz="2000" dirty="0" smtClean="0">
                <a:solidFill>
                  <a:srgbClr val="FF0000"/>
                </a:solidFill>
              </a:rPr>
              <a:t>Purdue is an exception</a:t>
            </a:r>
            <a:r>
              <a:rPr lang="en-US" sz="2000" dirty="0" smtClean="0"/>
              <a:t> where students learn CS only in the College of Science, but we are trying to change this by attempting to offer CS as an option to engineering students]…</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Computer </a:t>
            </a:r>
            <a:r>
              <a:rPr lang="en-US" sz="3200" dirty="0" smtClean="0">
                <a:solidFill>
                  <a:srgbClr val="FF0000"/>
                </a:solidFill>
              </a:rPr>
              <a:t>Science</a:t>
            </a:r>
            <a:r>
              <a:rPr lang="en-US" sz="3200" dirty="0" smtClean="0"/>
              <a:t> </a:t>
            </a:r>
            <a:r>
              <a:rPr lang="en-US" sz="3200" dirty="0" err="1" smtClean="0"/>
              <a:t>department(s</a:t>
            </a:r>
            <a:r>
              <a:rPr lang="en-US" sz="3200" dirty="0" smtClean="0"/>
              <a:t>)...</a:t>
            </a:r>
            <a:endParaRPr lang="en-US" sz="3200" dirty="0"/>
          </a:p>
        </p:txBody>
      </p:sp>
      <p:sp>
        <p:nvSpPr>
          <p:cNvPr id="5" name="TextBox 4"/>
          <p:cNvSpPr txBox="1"/>
          <p:nvPr/>
        </p:nvSpPr>
        <p:spPr>
          <a:xfrm>
            <a:off x="708283" y="1362124"/>
            <a:ext cx="7313448" cy="442856"/>
          </a:xfrm>
          <a:prstGeom prst="rect">
            <a:avLst/>
          </a:prstGeom>
          <a:noFill/>
        </p:spPr>
        <p:txBody>
          <a:bodyPr wrap="square" rtlCol="0">
            <a:spAutoFit/>
          </a:bodyPr>
          <a:lstStyle/>
          <a:p>
            <a:pPr>
              <a:lnSpc>
                <a:spcPts val="2800"/>
              </a:lnSpc>
            </a:pPr>
            <a:r>
              <a:rPr lang="en-US" sz="2000" dirty="0" smtClean="0"/>
              <a:t>…are at nearly all major universities and colleges</a:t>
            </a:r>
          </a:p>
        </p:txBody>
      </p:sp>
      <p:sp>
        <p:nvSpPr>
          <p:cNvPr id="6" name="Slide Number Placeholder 5"/>
          <p:cNvSpPr>
            <a:spLocks noGrp="1"/>
          </p:cNvSpPr>
          <p:nvPr>
            <p:ph type="sldNum" sz="quarter" idx="12"/>
          </p:nvPr>
        </p:nvSpPr>
        <p:spPr/>
        <p:txBody>
          <a:bodyPr/>
          <a:lstStyle/>
          <a:p>
            <a:fld id="{68E2A861-F3E9-FD41-B3BE-4E4F6A444211}"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708283" y="2263081"/>
            <a:ext cx="7313448" cy="1161002"/>
          </a:xfrm>
          <a:prstGeom prst="rect">
            <a:avLst/>
          </a:prstGeom>
          <a:noFill/>
        </p:spPr>
        <p:txBody>
          <a:bodyPr wrap="square" rtlCol="0">
            <a:spAutoFit/>
          </a:bodyPr>
          <a:lstStyle/>
          <a:p>
            <a:pPr>
              <a:lnSpc>
                <a:spcPts val="2800"/>
              </a:lnSpc>
            </a:pPr>
            <a:r>
              <a:rPr lang="en-US" sz="2000" dirty="0" smtClean="0"/>
              <a:t>…are mostly in Engineering colleges (MIT, Berkeley, Stanford, Princeton, Michigan, Illinois, etc.) and offer students opportunities to interact with other engineering and science disciplines….</a:t>
            </a:r>
          </a:p>
        </p:txBody>
      </p:sp>
      <p:sp>
        <p:nvSpPr>
          <p:cNvPr id="9" name="TextBox 8"/>
          <p:cNvSpPr txBox="1"/>
          <p:nvPr/>
        </p:nvSpPr>
        <p:spPr>
          <a:xfrm>
            <a:off x="708283" y="3882184"/>
            <a:ext cx="7313448" cy="1520074"/>
          </a:xfrm>
          <a:prstGeom prst="rect">
            <a:avLst/>
          </a:prstGeom>
          <a:noFill/>
        </p:spPr>
        <p:txBody>
          <a:bodyPr wrap="square" rtlCol="0">
            <a:spAutoFit/>
          </a:bodyPr>
          <a:lstStyle/>
          <a:p>
            <a:pPr>
              <a:lnSpc>
                <a:spcPts val="2800"/>
              </a:lnSpc>
            </a:pPr>
            <a:r>
              <a:rPr lang="en-US" sz="2000" dirty="0" smtClean="0"/>
              <a:t>…at Purdue is in the </a:t>
            </a:r>
            <a:r>
              <a:rPr lang="en-US" sz="2000" dirty="0" smtClean="0">
                <a:solidFill>
                  <a:srgbClr val="FF0000"/>
                </a:solidFill>
              </a:rPr>
              <a:t>College of Science </a:t>
            </a:r>
            <a:r>
              <a:rPr lang="en-US" sz="2000" dirty="0" smtClean="0"/>
              <a:t>that denies students opportunities available to students at top schools where engineering, science, and liberal arts students are able to learn Computer Science in the environment of heir choice… </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Computer Science...</a:t>
            </a:r>
            <a:endParaRPr lang="en-US" sz="3200" dirty="0"/>
          </a:p>
        </p:txBody>
      </p:sp>
      <p:sp>
        <p:nvSpPr>
          <p:cNvPr id="5" name="TextBox 4"/>
          <p:cNvSpPr txBox="1"/>
          <p:nvPr/>
        </p:nvSpPr>
        <p:spPr>
          <a:xfrm>
            <a:off x="708283" y="1434180"/>
            <a:ext cx="7313448" cy="801929"/>
          </a:xfrm>
          <a:prstGeom prst="rect">
            <a:avLst/>
          </a:prstGeom>
          <a:noFill/>
        </p:spPr>
        <p:txBody>
          <a:bodyPr wrap="square" rtlCol="0">
            <a:spAutoFit/>
          </a:bodyPr>
          <a:lstStyle/>
          <a:p>
            <a:pPr>
              <a:lnSpc>
                <a:spcPts val="2800"/>
              </a:lnSpc>
            </a:pPr>
            <a:r>
              <a:rPr lang="en-US" sz="2000" dirty="0" smtClean="0"/>
              <a:t>…is an </a:t>
            </a:r>
            <a:r>
              <a:rPr lang="en-US" sz="2000" dirty="0" smtClean="0">
                <a:solidFill>
                  <a:srgbClr val="FF0000"/>
                </a:solidFill>
              </a:rPr>
              <a:t>engineering discipline </a:t>
            </a:r>
            <a:r>
              <a:rPr lang="en-US" sz="2000" dirty="0" smtClean="0"/>
              <a:t>just as Mechanical Engineering, Electrical Engineering, Biomedical Engineering,… </a:t>
            </a:r>
          </a:p>
        </p:txBody>
      </p:sp>
      <p:sp>
        <p:nvSpPr>
          <p:cNvPr id="6" name="Slide Number Placeholder 5"/>
          <p:cNvSpPr>
            <a:spLocks noGrp="1"/>
          </p:cNvSpPr>
          <p:nvPr>
            <p:ph type="sldNum" sz="quarter" idx="12"/>
          </p:nvPr>
        </p:nvSpPr>
        <p:spPr/>
        <p:txBody>
          <a:bodyPr/>
          <a:lstStyle/>
          <a:p>
            <a:fld id="{68E2A861-F3E9-FD41-B3BE-4E4F6A444211}"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708283" y="2457126"/>
            <a:ext cx="7313448" cy="801929"/>
          </a:xfrm>
          <a:prstGeom prst="rect">
            <a:avLst/>
          </a:prstGeom>
          <a:noFill/>
        </p:spPr>
        <p:txBody>
          <a:bodyPr wrap="square" rtlCol="0">
            <a:spAutoFit/>
          </a:bodyPr>
          <a:lstStyle/>
          <a:p>
            <a:pPr>
              <a:lnSpc>
                <a:spcPts val="2800"/>
              </a:lnSpc>
            </a:pPr>
            <a:r>
              <a:rPr lang="en-US" sz="2000" dirty="0" smtClean="0"/>
              <a:t>…educates and trains students to work as software engineers, information security specialists, systems engineers,…. </a:t>
            </a:r>
          </a:p>
        </p:txBody>
      </p:sp>
      <p:sp>
        <p:nvSpPr>
          <p:cNvPr id="9" name="TextBox 8"/>
          <p:cNvSpPr txBox="1"/>
          <p:nvPr/>
        </p:nvSpPr>
        <p:spPr>
          <a:xfrm>
            <a:off x="708283" y="3480072"/>
            <a:ext cx="7313448" cy="801929"/>
          </a:xfrm>
          <a:prstGeom prst="rect">
            <a:avLst/>
          </a:prstGeom>
          <a:noFill/>
        </p:spPr>
        <p:txBody>
          <a:bodyPr wrap="square" rtlCol="0">
            <a:spAutoFit/>
          </a:bodyPr>
          <a:lstStyle/>
          <a:p>
            <a:pPr>
              <a:lnSpc>
                <a:spcPts val="2800"/>
              </a:lnSpc>
            </a:pPr>
            <a:r>
              <a:rPr lang="en-US" sz="2000" dirty="0" smtClean="0"/>
              <a:t>…deals with software that drives a large number of devices and systems that we use in our day to day lives,…</a:t>
            </a:r>
          </a:p>
        </p:txBody>
      </p:sp>
      <p:sp>
        <p:nvSpPr>
          <p:cNvPr id="11" name="TextBox 10"/>
          <p:cNvSpPr txBox="1"/>
          <p:nvPr/>
        </p:nvSpPr>
        <p:spPr>
          <a:xfrm>
            <a:off x="708283" y="4503017"/>
            <a:ext cx="7313448" cy="1879147"/>
          </a:xfrm>
          <a:prstGeom prst="rect">
            <a:avLst/>
          </a:prstGeom>
          <a:noFill/>
        </p:spPr>
        <p:txBody>
          <a:bodyPr wrap="square" rtlCol="0">
            <a:spAutoFit/>
          </a:bodyPr>
          <a:lstStyle/>
          <a:p>
            <a:pPr>
              <a:lnSpc>
                <a:spcPts val="2800"/>
              </a:lnSpc>
            </a:pPr>
            <a:r>
              <a:rPr lang="en-US" sz="2000" dirty="0" smtClean="0"/>
              <a:t>…consists of subfields such as algorithms, artificial intelligence, computational science and engineering, databases, graphics and visualization, information retrieval, information security, machine learning, modeling and simulation, networking, programming languages and compilers,  software engineering,…</a:t>
            </a:r>
          </a:p>
        </p:txBody>
      </p:sp>
    </p:spTree>
    <p:extLst>
      <p:ext uri="{BB962C8B-B14F-4D97-AF65-F5344CB8AC3E}">
        <p14:creationId xmlns:p14="http://schemas.microsoft.com/office/powerpoint/2010/main" val="21998648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Computer Scientists...</a:t>
            </a:r>
            <a:endParaRPr lang="en-US" sz="3200" dirty="0"/>
          </a:p>
        </p:txBody>
      </p:sp>
      <p:sp>
        <p:nvSpPr>
          <p:cNvPr id="5" name="TextBox 4"/>
          <p:cNvSpPr txBox="1"/>
          <p:nvPr/>
        </p:nvSpPr>
        <p:spPr>
          <a:xfrm>
            <a:off x="708283" y="1362124"/>
            <a:ext cx="7313448" cy="801929"/>
          </a:xfrm>
          <a:prstGeom prst="rect">
            <a:avLst/>
          </a:prstGeom>
          <a:noFill/>
        </p:spPr>
        <p:txBody>
          <a:bodyPr wrap="square" rtlCol="0">
            <a:spAutoFit/>
          </a:bodyPr>
          <a:lstStyle/>
          <a:p>
            <a:pPr>
              <a:lnSpc>
                <a:spcPts val="2800"/>
              </a:lnSpc>
            </a:pPr>
            <a:r>
              <a:rPr lang="en-US" sz="2000" dirty="0" smtClean="0"/>
              <a:t>…develop software that drives consumer devices such as smart phones, TVs, stereo systems,…</a:t>
            </a:r>
          </a:p>
        </p:txBody>
      </p:sp>
      <p:sp>
        <p:nvSpPr>
          <p:cNvPr id="6" name="Slide Number Placeholder 5"/>
          <p:cNvSpPr>
            <a:spLocks noGrp="1"/>
          </p:cNvSpPr>
          <p:nvPr>
            <p:ph type="sldNum" sz="quarter" idx="12"/>
          </p:nvPr>
        </p:nvSpPr>
        <p:spPr/>
        <p:txBody>
          <a:bodyPr/>
          <a:lstStyle/>
          <a:p>
            <a:fld id="{68E2A861-F3E9-FD41-B3BE-4E4F6A444211}"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708283" y="2498173"/>
            <a:ext cx="7313448" cy="1161002"/>
          </a:xfrm>
          <a:prstGeom prst="rect">
            <a:avLst/>
          </a:prstGeom>
          <a:noFill/>
        </p:spPr>
        <p:txBody>
          <a:bodyPr wrap="square" rtlCol="0">
            <a:spAutoFit/>
          </a:bodyPr>
          <a:lstStyle/>
          <a:p>
            <a:pPr>
              <a:lnSpc>
                <a:spcPts val="2800"/>
              </a:lnSpc>
            </a:pPr>
            <a:r>
              <a:rPr lang="en-US" sz="2000" dirty="0" smtClean="0"/>
              <a:t>…develop software systems that control and manage aircrafts, automobiles, health care networks, power grids, intelligent transportation systems,… </a:t>
            </a:r>
          </a:p>
        </p:txBody>
      </p:sp>
      <p:sp>
        <p:nvSpPr>
          <p:cNvPr id="9" name="TextBox 8"/>
          <p:cNvSpPr txBox="1"/>
          <p:nvPr/>
        </p:nvSpPr>
        <p:spPr>
          <a:xfrm>
            <a:off x="708283" y="3993295"/>
            <a:ext cx="7313448" cy="1161002"/>
          </a:xfrm>
          <a:prstGeom prst="rect">
            <a:avLst/>
          </a:prstGeom>
          <a:noFill/>
        </p:spPr>
        <p:txBody>
          <a:bodyPr wrap="square" rtlCol="0">
            <a:spAutoFit/>
          </a:bodyPr>
          <a:lstStyle/>
          <a:p>
            <a:pPr>
              <a:lnSpc>
                <a:spcPts val="2800"/>
              </a:lnSpc>
            </a:pPr>
            <a:r>
              <a:rPr lang="en-US" sz="2000" dirty="0" smtClean="0"/>
              <a:t>…develop systems software such as compilers, operating systems, databases,  and search engines on which are built a myriad of other user applications,….</a:t>
            </a:r>
          </a:p>
        </p:txBody>
      </p:sp>
      <p:sp>
        <p:nvSpPr>
          <p:cNvPr id="12" name="TextBox 11"/>
          <p:cNvSpPr txBox="1"/>
          <p:nvPr/>
        </p:nvSpPr>
        <p:spPr>
          <a:xfrm>
            <a:off x="708283" y="5488417"/>
            <a:ext cx="7313448" cy="801929"/>
          </a:xfrm>
          <a:prstGeom prst="rect">
            <a:avLst/>
          </a:prstGeom>
          <a:noFill/>
        </p:spPr>
        <p:txBody>
          <a:bodyPr wrap="square" rtlCol="0">
            <a:spAutoFit/>
          </a:bodyPr>
          <a:lstStyle/>
          <a:p>
            <a:pPr>
              <a:lnSpc>
                <a:spcPts val="2800"/>
              </a:lnSpc>
            </a:pPr>
            <a:r>
              <a:rPr lang="en-US" sz="2000" dirty="0" smtClean="0"/>
              <a:t>…work alongside engineers to develop software that drives devices such as smart phones or more complex systems such as aircrafts,…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888" y="2837327"/>
            <a:ext cx="6298224" cy="1046440"/>
          </a:xfrm>
          <a:prstGeom prst="rect">
            <a:avLst/>
          </a:prstGeom>
        </p:spPr>
        <p:txBody>
          <a:bodyPr wrap="square">
            <a:spAutoFit/>
          </a:bodyPr>
          <a:lstStyle/>
          <a:p>
            <a:pPr algn="ctr"/>
            <a:r>
              <a:rPr lang="en-US" sz="3100" dirty="0" smtClean="0">
                <a:solidFill>
                  <a:srgbClr val="FF0000"/>
                </a:solidFill>
              </a:rPr>
              <a:t>Week 1: August 22-26, 2011</a:t>
            </a:r>
          </a:p>
          <a:p>
            <a:pPr algn="ctr"/>
            <a:r>
              <a:rPr lang="en-US" sz="3100" dirty="0" smtClean="0">
                <a:solidFill>
                  <a:srgbClr val="FF0000"/>
                </a:solidFill>
              </a:rPr>
              <a:t>Readings And Learning Outcomes</a:t>
            </a:r>
            <a:endParaRPr lang="en-US"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Readings and Exercises from the textbook:</a:t>
            </a:r>
            <a:br>
              <a:rPr lang="en-US" sz="3200" dirty="0" smtClean="0"/>
            </a:br>
            <a:r>
              <a:rPr lang="en-US" sz="3200" dirty="0" smtClean="0">
                <a:solidFill>
                  <a:srgbClr val="FF0000"/>
                </a:solidFill>
              </a:rPr>
              <a:t>Week 1</a:t>
            </a:r>
            <a:endParaRPr lang="en-US" sz="3200" dirty="0">
              <a:solidFill>
                <a:srgbClr val="FF0000"/>
              </a:solidFill>
            </a:endParaRPr>
          </a:p>
        </p:txBody>
      </p:sp>
      <p:sp>
        <p:nvSpPr>
          <p:cNvPr id="6" name="TextBox 5"/>
          <p:cNvSpPr txBox="1"/>
          <p:nvPr/>
        </p:nvSpPr>
        <p:spPr>
          <a:xfrm>
            <a:off x="1305035" y="1874345"/>
            <a:ext cx="6060966" cy="3315438"/>
          </a:xfrm>
          <a:prstGeom prst="rect">
            <a:avLst/>
          </a:prstGeom>
          <a:noFill/>
        </p:spPr>
        <p:txBody>
          <a:bodyPr wrap="square" rtlCol="0">
            <a:spAutoFit/>
          </a:bodyPr>
          <a:lstStyle/>
          <a:p>
            <a:pPr>
              <a:lnSpc>
                <a:spcPts val="2800"/>
              </a:lnSpc>
            </a:pPr>
            <a:r>
              <a:rPr lang="en-US" sz="2000" dirty="0" smtClean="0"/>
              <a:t>Your are expected to know well different number systems. If you are not sure how much and how well you know this subject, please read through Chapter 1.</a:t>
            </a:r>
          </a:p>
          <a:p>
            <a:pPr>
              <a:lnSpc>
                <a:spcPts val="2800"/>
              </a:lnSpc>
            </a:pPr>
            <a:endParaRPr lang="en-US" sz="2000" dirty="0" smtClean="0"/>
          </a:p>
          <a:p>
            <a:pPr>
              <a:lnSpc>
                <a:spcPts val="2800"/>
              </a:lnSpc>
            </a:pPr>
            <a:r>
              <a:rPr lang="en-US" sz="2000" dirty="0" smtClean="0"/>
              <a:t>In addition, read:</a:t>
            </a:r>
          </a:p>
          <a:p>
            <a:pPr>
              <a:lnSpc>
                <a:spcPts val="2800"/>
              </a:lnSpc>
            </a:pPr>
            <a:r>
              <a:rPr lang="en-US" sz="2000" dirty="0" smtClean="0"/>
              <a:t>Chapter 2: 2.1, 2.2</a:t>
            </a:r>
          </a:p>
          <a:p>
            <a:pPr>
              <a:lnSpc>
                <a:spcPts val="2800"/>
              </a:lnSpc>
            </a:pPr>
            <a:r>
              <a:rPr lang="en-US" sz="2000" dirty="0" smtClean="0"/>
              <a:t>and</a:t>
            </a:r>
          </a:p>
          <a:p>
            <a:pPr>
              <a:lnSpc>
                <a:spcPts val="2800"/>
              </a:lnSpc>
            </a:pPr>
            <a:r>
              <a:rPr lang="en-US" sz="2000" dirty="0" smtClean="0"/>
              <a:t>Solve: 2.3, 2.4, 2.7, 2.11, 2.14, 2.26</a:t>
            </a:r>
          </a:p>
          <a:p>
            <a:pPr>
              <a:lnSpc>
                <a:spcPts val="2800"/>
              </a:lnSpc>
            </a:pP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Outcome-1</a:t>
            </a:r>
            <a:endParaRPr lang="en-US" sz="3200" dirty="0"/>
          </a:p>
        </p:txBody>
      </p:sp>
      <p:sp>
        <p:nvSpPr>
          <p:cNvPr id="6" name="TextBox 5"/>
          <p:cNvSpPr txBox="1"/>
          <p:nvPr/>
        </p:nvSpPr>
        <p:spPr>
          <a:xfrm>
            <a:off x="1436414" y="2434897"/>
            <a:ext cx="6060966" cy="1517509"/>
          </a:xfrm>
          <a:prstGeom prst="rect">
            <a:avLst/>
          </a:prstGeom>
          <a:noFill/>
        </p:spPr>
        <p:txBody>
          <a:bodyPr wrap="square" rtlCol="0">
            <a:spAutoFit/>
          </a:bodyPr>
          <a:lstStyle/>
          <a:p>
            <a:pPr>
              <a:lnSpc>
                <a:spcPts val="2800"/>
              </a:lnSpc>
            </a:pPr>
            <a:r>
              <a:rPr lang="en-US" sz="2000" dirty="0" smtClean="0"/>
              <a:t>Through a sequence of well defined steps </a:t>
            </a:r>
            <a:r>
              <a:rPr lang="en-US" sz="2000" dirty="0"/>
              <a:t>y</a:t>
            </a:r>
            <a:r>
              <a:rPr lang="en-US" sz="2000" dirty="0" smtClean="0"/>
              <a:t>ou will be able </a:t>
            </a:r>
            <a:r>
              <a:rPr lang="en-US" sz="2000" dirty="0"/>
              <a:t>t</a:t>
            </a:r>
            <a:r>
              <a:rPr lang="en-US" sz="2000" dirty="0" smtClean="0"/>
              <a:t>o map a problem statement presented in natural language to a  computer program written in the </a:t>
            </a:r>
            <a:r>
              <a:rPr lang="en-US" sz="2000" dirty="0" smtClean="0">
                <a:solidFill>
                  <a:srgbClr val="FF0000"/>
                </a:solidFill>
              </a:rPr>
              <a:t>Java</a:t>
            </a:r>
            <a:r>
              <a:rPr lang="en-US" sz="2000" dirty="0" smtClean="0"/>
              <a:t> programming language. </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Outcome-2</a:t>
            </a:r>
            <a:endParaRPr lang="en-US" sz="3200" dirty="0"/>
          </a:p>
        </p:txBody>
      </p:sp>
      <p:sp>
        <p:nvSpPr>
          <p:cNvPr id="6" name="TextBox 5"/>
          <p:cNvSpPr txBox="1"/>
          <p:nvPr/>
        </p:nvSpPr>
        <p:spPr>
          <a:xfrm>
            <a:off x="1436414" y="2434897"/>
            <a:ext cx="6060966" cy="1520074"/>
          </a:xfrm>
          <a:prstGeom prst="rect">
            <a:avLst/>
          </a:prstGeom>
          <a:noFill/>
        </p:spPr>
        <p:txBody>
          <a:bodyPr wrap="square" rtlCol="0">
            <a:spAutoFit/>
          </a:bodyPr>
          <a:lstStyle/>
          <a:p>
            <a:pPr>
              <a:lnSpc>
                <a:spcPts val="2800"/>
              </a:lnSpc>
            </a:pPr>
            <a:r>
              <a:rPr lang="en-US" sz="2000" dirty="0" smtClean="0"/>
              <a:t>You will learn the basics of computer programming that will aid you in learning programming languages other than Java. Some of these other languages include C#, Python, C, and C++.</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a:t>
            </a:r>
            <a:r>
              <a:rPr lang="en-US" sz="3200" dirty="0"/>
              <a:t>3</a:t>
            </a:r>
          </a:p>
        </p:txBody>
      </p:sp>
      <p:sp>
        <p:nvSpPr>
          <p:cNvPr id="6" name="TextBox 5"/>
          <p:cNvSpPr txBox="1"/>
          <p:nvPr/>
        </p:nvSpPr>
        <p:spPr>
          <a:xfrm>
            <a:off x="1436414" y="2434897"/>
            <a:ext cx="6060966" cy="1520074"/>
          </a:xfrm>
          <a:prstGeom prst="rect">
            <a:avLst/>
          </a:prstGeom>
          <a:noFill/>
        </p:spPr>
        <p:txBody>
          <a:bodyPr wrap="square" rtlCol="0">
            <a:spAutoFit/>
          </a:bodyPr>
          <a:lstStyle/>
          <a:p>
            <a:pPr>
              <a:lnSpc>
                <a:spcPts val="2800"/>
              </a:lnSpc>
            </a:pPr>
            <a:r>
              <a:rPr lang="en-US" sz="2000" dirty="0" smtClean="0"/>
              <a:t>You will learn the differences between </a:t>
            </a:r>
            <a:r>
              <a:rPr lang="en-US" sz="2000" dirty="0" smtClean="0">
                <a:solidFill>
                  <a:srgbClr val="FF0000"/>
                </a:solidFill>
              </a:rPr>
              <a:t>sequential</a:t>
            </a:r>
            <a:r>
              <a:rPr lang="en-US" sz="2000" dirty="0" smtClean="0"/>
              <a:t> and </a:t>
            </a:r>
            <a:r>
              <a:rPr lang="en-US" sz="2000" dirty="0" smtClean="0">
                <a:solidFill>
                  <a:srgbClr val="FF0000"/>
                </a:solidFill>
              </a:rPr>
              <a:t>concurrent</a:t>
            </a:r>
            <a:r>
              <a:rPr lang="en-US" sz="2000" dirty="0" smtClean="0"/>
              <a:t> solutions to given problem. This will allow you to write concurrent programs that exploit the power of multi-core microprocessors.</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Course Web Site and Other Resources</a:t>
            </a:r>
            <a:endParaRPr lang="en-US" sz="3200" dirty="0"/>
          </a:p>
        </p:txBody>
      </p:sp>
      <p:sp>
        <p:nvSpPr>
          <p:cNvPr id="5" name="Rectangle 4"/>
          <p:cNvSpPr/>
          <p:nvPr/>
        </p:nvSpPr>
        <p:spPr>
          <a:xfrm>
            <a:off x="1422888" y="1799293"/>
            <a:ext cx="6298224" cy="923330"/>
          </a:xfrm>
          <a:prstGeom prst="rect">
            <a:avLst/>
          </a:prstGeom>
        </p:spPr>
        <p:txBody>
          <a:bodyPr wrap="square">
            <a:spAutoFit/>
          </a:bodyPr>
          <a:lstStyle/>
          <a:p>
            <a:r>
              <a:rPr lang="en-US" dirty="0" smtClean="0">
                <a:solidFill>
                  <a:srgbClr val="FF0000"/>
                </a:solidFill>
              </a:rPr>
              <a:t>Course Web site:</a:t>
            </a:r>
          </a:p>
          <a:p>
            <a:endParaRPr lang="en-US" dirty="0" smtClean="0"/>
          </a:p>
          <a:p>
            <a:r>
              <a:rPr lang="en-US" dirty="0" smtClean="0"/>
              <a:t>http://www.cs.purdue.edu/homes/apm/courses/CS180Fall2011/</a:t>
            </a:r>
            <a:endParaRPr lang="en-US"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Rectangle 7"/>
          <p:cNvSpPr/>
          <p:nvPr/>
        </p:nvSpPr>
        <p:spPr>
          <a:xfrm>
            <a:off x="1422887" y="2782669"/>
            <a:ext cx="5937533" cy="3416320"/>
          </a:xfrm>
          <a:prstGeom prst="rect">
            <a:avLst/>
          </a:prstGeom>
        </p:spPr>
        <p:txBody>
          <a:bodyPr wrap="square">
            <a:spAutoFit/>
          </a:bodyPr>
          <a:lstStyle/>
          <a:p>
            <a:r>
              <a:rPr lang="en-US" dirty="0" smtClean="0">
                <a:solidFill>
                  <a:srgbClr val="FF0000"/>
                </a:solidFill>
              </a:rPr>
              <a:t>Java Resources</a:t>
            </a:r>
            <a:r>
              <a:rPr lang="en-US" dirty="0" smtClean="0"/>
              <a:t>:</a:t>
            </a:r>
          </a:p>
          <a:p>
            <a:endParaRPr lang="en-US" dirty="0" smtClean="0"/>
          </a:p>
          <a:p>
            <a:r>
              <a:rPr lang="en-US" dirty="0" smtClean="0">
                <a:hlinkClick r:id="rId3"/>
              </a:rPr>
              <a:t>http://download.oracle.com/javase/1.4.2/docs/api/</a:t>
            </a:r>
            <a:endParaRPr lang="en-US" dirty="0" smtClean="0"/>
          </a:p>
          <a:p>
            <a:endParaRPr lang="en-US" dirty="0" smtClean="0"/>
          </a:p>
          <a:p>
            <a:r>
              <a:rPr lang="en-US" dirty="0" smtClean="0">
                <a:hlinkClick r:id="rId4"/>
              </a:rPr>
              <a:t>http://download.oracle.com/javase/tutorial/</a:t>
            </a:r>
            <a:endParaRPr lang="en-US" dirty="0" smtClean="0"/>
          </a:p>
          <a:p>
            <a:endParaRPr lang="en-US" dirty="0" smtClean="0"/>
          </a:p>
          <a:p>
            <a:r>
              <a:rPr lang="en-US" dirty="0" smtClean="0"/>
              <a:t>Technical Q&amp;A via:  </a:t>
            </a:r>
            <a:r>
              <a:rPr lang="en-US" dirty="0" smtClean="0">
                <a:hlinkClick r:id="rId5"/>
              </a:rPr>
              <a:t>www.piazza.com</a:t>
            </a:r>
            <a:endParaRPr lang="en-US" dirty="0" smtClean="0"/>
          </a:p>
          <a:p>
            <a:endParaRPr lang="en-US" dirty="0"/>
          </a:p>
          <a:p>
            <a:r>
              <a:rPr lang="pl-PL" dirty="0" smtClean="0"/>
              <a:t>Register </a:t>
            </a:r>
            <a:r>
              <a:rPr lang="pl-PL" dirty="0" err="1" smtClean="0"/>
              <a:t>your</a:t>
            </a:r>
            <a:r>
              <a:rPr lang="pl-PL" dirty="0" smtClean="0"/>
              <a:t> </a:t>
            </a:r>
            <a:r>
              <a:rPr lang="pl-PL" dirty="0" err="1" smtClean="0"/>
              <a:t>iClicker</a:t>
            </a:r>
            <a:r>
              <a:rPr lang="pl-PL" dirty="0" smtClean="0"/>
              <a:t> </a:t>
            </a:r>
            <a:r>
              <a:rPr lang="pl-PL" dirty="0" err="1" smtClean="0"/>
              <a:t>at</a:t>
            </a:r>
            <a:endParaRPr lang="pl-PL" dirty="0" smtClean="0"/>
          </a:p>
          <a:p>
            <a:r>
              <a:rPr lang="pl-PL" dirty="0" smtClean="0"/>
              <a:t>	</a:t>
            </a:r>
            <a:r>
              <a:rPr lang="en-US" dirty="0" smtClean="0"/>
              <a:t>Blackboard by following the link “Register your </a:t>
            </a:r>
            <a:r>
              <a:rPr lang="en-US" dirty="0" err="1" smtClean="0"/>
              <a:t>iClicker</a:t>
            </a:r>
            <a:r>
              <a:rPr lang="en-US" smtClean="0"/>
              <a:t>”</a:t>
            </a:r>
            <a:endParaRPr lang="en-US" dirty="0" smtClean="0"/>
          </a:p>
          <a:p>
            <a:endParaRPr lang="en-US" dirty="0"/>
          </a:p>
          <a:p>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Outcome-4</a:t>
            </a:r>
            <a:endParaRPr lang="en-US" sz="3200" dirty="0"/>
          </a:p>
        </p:txBody>
      </p:sp>
      <p:sp>
        <p:nvSpPr>
          <p:cNvPr id="6" name="TextBox 5"/>
          <p:cNvSpPr txBox="1"/>
          <p:nvPr/>
        </p:nvSpPr>
        <p:spPr>
          <a:xfrm>
            <a:off x="1436414" y="2434897"/>
            <a:ext cx="6060966" cy="1161002"/>
          </a:xfrm>
          <a:prstGeom prst="rect">
            <a:avLst/>
          </a:prstGeom>
          <a:noFill/>
        </p:spPr>
        <p:txBody>
          <a:bodyPr wrap="square" rtlCol="0">
            <a:spAutoFit/>
          </a:bodyPr>
          <a:lstStyle/>
          <a:p>
            <a:pPr>
              <a:lnSpc>
                <a:spcPts val="2800"/>
              </a:lnSpc>
            </a:pPr>
            <a:r>
              <a:rPr lang="en-US" sz="2000" dirty="0" smtClean="0"/>
              <a:t>You will learn about Computer Science as a discipline. This will help you decide whether or not Computer Science is for you!</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Outcome-5</a:t>
            </a:r>
            <a:endParaRPr lang="en-US" sz="3200" dirty="0"/>
          </a:p>
        </p:txBody>
      </p:sp>
      <p:sp>
        <p:nvSpPr>
          <p:cNvPr id="6" name="TextBox 5"/>
          <p:cNvSpPr txBox="1"/>
          <p:nvPr/>
        </p:nvSpPr>
        <p:spPr>
          <a:xfrm>
            <a:off x="1174672" y="2033932"/>
            <a:ext cx="6060966" cy="801929"/>
          </a:xfrm>
          <a:prstGeom prst="rect">
            <a:avLst/>
          </a:prstGeom>
          <a:noFill/>
        </p:spPr>
        <p:txBody>
          <a:bodyPr wrap="square" rtlCol="0">
            <a:spAutoFit/>
          </a:bodyPr>
          <a:lstStyle/>
          <a:p>
            <a:pPr>
              <a:lnSpc>
                <a:spcPts val="2800"/>
              </a:lnSpc>
            </a:pPr>
            <a:r>
              <a:rPr lang="en-US" sz="2000" dirty="0" smtClean="0"/>
              <a:t>You will learn how to use </a:t>
            </a:r>
            <a:r>
              <a:rPr lang="en-US" sz="2000" dirty="0" smtClean="0">
                <a:solidFill>
                  <a:srgbClr val="FF0000"/>
                </a:solidFill>
              </a:rPr>
              <a:t>DrJava</a:t>
            </a:r>
            <a:r>
              <a:rPr lang="en-US" sz="2000" dirty="0" smtClean="0"/>
              <a:t> to edit, compile, debug, and execute Java programs.</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Outcome-6</a:t>
            </a:r>
            <a:endParaRPr lang="en-US" sz="3200" dirty="0"/>
          </a:p>
        </p:txBody>
      </p:sp>
      <p:sp>
        <p:nvSpPr>
          <p:cNvPr id="6" name="TextBox 5"/>
          <p:cNvSpPr txBox="1"/>
          <p:nvPr/>
        </p:nvSpPr>
        <p:spPr>
          <a:xfrm>
            <a:off x="1174672" y="2033932"/>
            <a:ext cx="6060966" cy="442856"/>
          </a:xfrm>
          <a:prstGeom prst="rect">
            <a:avLst/>
          </a:prstGeom>
          <a:noFill/>
        </p:spPr>
        <p:txBody>
          <a:bodyPr wrap="square" rtlCol="0">
            <a:spAutoFit/>
          </a:bodyPr>
          <a:lstStyle/>
          <a:p>
            <a:pPr>
              <a:lnSpc>
                <a:spcPts val="2800"/>
              </a:lnSpc>
            </a:pPr>
            <a:r>
              <a:rPr lang="en-US" sz="2000" dirty="0" smtClean="0"/>
              <a:t>You will learn how to program </a:t>
            </a:r>
            <a:r>
              <a:rPr lang="en-US" sz="2000" dirty="0" smtClean="0">
                <a:solidFill>
                  <a:srgbClr val="FF0000"/>
                </a:solidFill>
              </a:rPr>
              <a:t>Finch</a:t>
            </a:r>
            <a:r>
              <a:rPr lang="en-US" sz="2000" dirty="0" smtClean="0"/>
              <a:t> robots using Java.</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Outcome-7</a:t>
            </a:r>
            <a:endParaRPr lang="en-US" sz="3200" dirty="0"/>
          </a:p>
        </p:txBody>
      </p:sp>
      <p:sp>
        <p:nvSpPr>
          <p:cNvPr id="6" name="TextBox 5"/>
          <p:cNvSpPr txBox="1"/>
          <p:nvPr/>
        </p:nvSpPr>
        <p:spPr>
          <a:xfrm>
            <a:off x="1174672" y="2033932"/>
            <a:ext cx="6060966" cy="801929"/>
          </a:xfrm>
          <a:prstGeom prst="rect">
            <a:avLst/>
          </a:prstGeom>
          <a:noFill/>
        </p:spPr>
        <p:txBody>
          <a:bodyPr wrap="square" rtlCol="0">
            <a:spAutoFit/>
          </a:bodyPr>
          <a:lstStyle/>
          <a:p>
            <a:pPr>
              <a:lnSpc>
                <a:spcPts val="2800"/>
              </a:lnSpc>
            </a:pPr>
            <a:r>
              <a:rPr lang="en-US" sz="2000" dirty="0" smtClean="0"/>
              <a:t>You will learn the basics of how to program </a:t>
            </a:r>
            <a:r>
              <a:rPr lang="en-US" sz="2000" dirty="0" smtClean="0">
                <a:solidFill>
                  <a:srgbClr val="FF0000"/>
                </a:solidFill>
              </a:rPr>
              <a:t>Android</a:t>
            </a:r>
            <a:r>
              <a:rPr lang="en-US" sz="2000" dirty="0" smtClean="0"/>
              <a:t>-based smart phones using Java.</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Opportunities in CS 180</a:t>
            </a:r>
            <a:endParaRPr lang="en-US" sz="3200" dirty="0"/>
          </a:p>
        </p:txBody>
      </p:sp>
      <p:sp>
        <p:nvSpPr>
          <p:cNvPr id="6" name="TextBox 5"/>
          <p:cNvSpPr txBox="1"/>
          <p:nvPr/>
        </p:nvSpPr>
        <p:spPr>
          <a:xfrm>
            <a:off x="1174672" y="1745708"/>
            <a:ext cx="6060966" cy="442856"/>
          </a:xfrm>
          <a:prstGeom prst="rect">
            <a:avLst/>
          </a:prstGeom>
          <a:noFill/>
        </p:spPr>
        <p:txBody>
          <a:bodyPr wrap="square" rtlCol="0">
            <a:spAutoFit/>
          </a:bodyPr>
          <a:lstStyle/>
          <a:p>
            <a:pPr>
              <a:lnSpc>
                <a:spcPts val="2800"/>
              </a:lnSpc>
            </a:pPr>
            <a:r>
              <a:rPr lang="en-US" sz="2000" dirty="0" smtClean="0">
                <a:solidFill>
                  <a:srgbClr val="FF0000"/>
                </a:solidFill>
              </a:rPr>
              <a:t>Lectures</a:t>
            </a:r>
            <a:r>
              <a:rPr lang="en-US" sz="2000" dirty="0" smtClean="0"/>
              <a:t>: Basic concepts and techniques</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1174672" y="2539601"/>
            <a:ext cx="6060966" cy="801929"/>
          </a:xfrm>
          <a:prstGeom prst="rect">
            <a:avLst/>
          </a:prstGeom>
          <a:noFill/>
        </p:spPr>
        <p:txBody>
          <a:bodyPr wrap="square" rtlCol="0">
            <a:spAutoFit/>
          </a:bodyPr>
          <a:lstStyle/>
          <a:p>
            <a:pPr>
              <a:lnSpc>
                <a:spcPts val="2800"/>
              </a:lnSpc>
            </a:pPr>
            <a:r>
              <a:rPr lang="en-US" sz="2000" dirty="0" smtClean="0">
                <a:solidFill>
                  <a:srgbClr val="FF0000"/>
                </a:solidFill>
              </a:rPr>
              <a:t>Labs</a:t>
            </a:r>
            <a:r>
              <a:rPr lang="en-US" sz="2000" dirty="0" smtClean="0"/>
              <a:t>: Practice solving simple problems on the computer; use robots and smart phone in addition to desktops.</a:t>
            </a:r>
            <a:endParaRPr lang="en-US" sz="2000" dirty="0"/>
          </a:p>
        </p:txBody>
      </p:sp>
      <p:sp>
        <p:nvSpPr>
          <p:cNvPr id="9" name="TextBox 8"/>
          <p:cNvSpPr txBox="1"/>
          <p:nvPr/>
        </p:nvSpPr>
        <p:spPr>
          <a:xfrm>
            <a:off x="1174672" y="3692567"/>
            <a:ext cx="6060966" cy="801929"/>
          </a:xfrm>
          <a:prstGeom prst="rect">
            <a:avLst/>
          </a:prstGeom>
          <a:noFill/>
        </p:spPr>
        <p:txBody>
          <a:bodyPr wrap="square" rtlCol="0">
            <a:spAutoFit/>
          </a:bodyPr>
          <a:lstStyle/>
          <a:p>
            <a:pPr>
              <a:lnSpc>
                <a:spcPts val="2800"/>
              </a:lnSpc>
            </a:pPr>
            <a:r>
              <a:rPr lang="en-US" sz="2000" dirty="0" smtClean="0">
                <a:solidFill>
                  <a:srgbClr val="FF0000"/>
                </a:solidFill>
              </a:rPr>
              <a:t>Recitations</a:t>
            </a:r>
            <a:r>
              <a:rPr lang="en-US" sz="2000" dirty="0" smtClean="0"/>
              <a:t>: Practice solving simple problems by hand; lots of discussion and participation; work in small teams.</a:t>
            </a:r>
            <a:endParaRPr lang="en-US" sz="2000" dirty="0"/>
          </a:p>
        </p:txBody>
      </p:sp>
      <p:sp>
        <p:nvSpPr>
          <p:cNvPr id="10" name="TextBox 9"/>
          <p:cNvSpPr txBox="1"/>
          <p:nvPr/>
        </p:nvSpPr>
        <p:spPr>
          <a:xfrm>
            <a:off x="1174672" y="4845533"/>
            <a:ext cx="6060966" cy="801929"/>
          </a:xfrm>
          <a:prstGeom prst="rect">
            <a:avLst/>
          </a:prstGeom>
          <a:noFill/>
        </p:spPr>
        <p:txBody>
          <a:bodyPr wrap="square" rtlCol="0">
            <a:spAutoFit/>
          </a:bodyPr>
          <a:lstStyle/>
          <a:p>
            <a:pPr>
              <a:lnSpc>
                <a:spcPts val="2800"/>
              </a:lnSpc>
            </a:pPr>
            <a:r>
              <a:rPr lang="en-US" sz="2000" dirty="0" smtClean="0">
                <a:solidFill>
                  <a:srgbClr val="FF0000"/>
                </a:solidFill>
              </a:rPr>
              <a:t>Projects</a:t>
            </a:r>
            <a:r>
              <a:rPr lang="en-US" sz="2000" dirty="0" smtClean="0"/>
              <a:t>: Solve more complex problems; design, implement, test, document. </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in CS 180: Prerequisite</a:t>
            </a:r>
            <a:endParaRPr lang="en-US" sz="3200" dirty="0"/>
          </a:p>
        </p:txBody>
      </p:sp>
      <p:sp>
        <p:nvSpPr>
          <p:cNvPr id="6" name="TextBox 5"/>
          <p:cNvSpPr txBox="1"/>
          <p:nvPr/>
        </p:nvSpPr>
        <p:spPr>
          <a:xfrm>
            <a:off x="1516924" y="2765268"/>
            <a:ext cx="6060966" cy="442856"/>
          </a:xfrm>
          <a:prstGeom prst="rect">
            <a:avLst/>
          </a:prstGeom>
          <a:noFill/>
        </p:spPr>
        <p:txBody>
          <a:bodyPr wrap="square" rtlCol="0">
            <a:spAutoFit/>
          </a:bodyPr>
          <a:lstStyle/>
          <a:p>
            <a:pPr>
              <a:lnSpc>
                <a:spcPts val="2800"/>
              </a:lnSpc>
            </a:pPr>
            <a:r>
              <a:rPr lang="en-US" sz="2000" dirty="0" smtClean="0">
                <a:solidFill>
                  <a:srgbClr val="FF0000"/>
                </a:solidFill>
              </a:rPr>
              <a:t>Desire to learn and the ability to work hard.</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35</a:t>
            </a:fld>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Footer Placeholder 7"/>
          <p:cNvSpPr>
            <a:spLocks noGrp="1"/>
          </p:cNvSpPr>
          <p:nvPr>
            <p:ph type="ftr" sz="quarter" idx="11"/>
          </p:nvPr>
        </p:nvSpPr>
        <p:spPr/>
        <p:txBody>
          <a:bodyPr/>
          <a:lstStyle/>
          <a:p>
            <a:r>
              <a:rPr lang="en-US" smtClean="0"/>
              <a:t>CS 180. Fall 2011. Week 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Learning in CS 180</a:t>
            </a:r>
            <a:endParaRPr lang="en-US" sz="3200" dirty="0"/>
          </a:p>
        </p:txBody>
      </p:sp>
      <p:sp>
        <p:nvSpPr>
          <p:cNvPr id="6" name="TextBox 5"/>
          <p:cNvSpPr txBox="1"/>
          <p:nvPr/>
        </p:nvSpPr>
        <p:spPr>
          <a:xfrm>
            <a:off x="1174672" y="1403442"/>
            <a:ext cx="6060966" cy="442856"/>
          </a:xfrm>
          <a:prstGeom prst="rect">
            <a:avLst/>
          </a:prstGeom>
          <a:noFill/>
        </p:spPr>
        <p:txBody>
          <a:bodyPr wrap="square" rtlCol="0">
            <a:spAutoFit/>
          </a:bodyPr>
          <a:lstStyle/>
          <a:p>
            <a:pPr>
              <a:lnSpc>
                <a:spcPts val="2800"/>
              </a:lnSpc>
            </a:pPr>
            <a:r>
              <a:rPr lang="en-US" sz="2000" dirty="0" smtClean="0">
                <a:solidFill>
                  <a:srgbClr val="FF0000"/>
                </a:solidFill>
              </a:rPr>
              <a:t>Practice, practice and practice</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TextBox 7"/>
          <p:cNvSpPr txBox="1"/>
          <p:nvPr/>
        </p:nvSpPr>
        <p:spPr>
          <a:xfrm>
            <a:off x="1174672" y="2331637"/>
            <a:ext cx="6060966" cy="442856"/>
          </a:xfrm>
          <a:prstGeom prst="rect">
            <a:avLst/>
          </a:prstGeom>
          <a:noFill/>
        </p:spPr>
        <p:txBody>
          <a:bodyPr wrap="square" rtlCol="0">
            <a:spAutoFit/>
          </a:bodyPr>
          <a:lstStyle/>
          <a:p>
            <a:pPr>
              <a:lnSpc>
                <a:spcPts val="2800"/>
              </a:lnSpc>
            </a:pPr>
            <a:r>
              <a:rPr lang="en-US" sz="2000" dirty="0" smtClean="0">
                <a:solidFill>
                  <a:srgbClr val="FF0000"/>
                </a:solidFill>
              </a:rPr>
              <a:t>You will write programs that do not compile at first</a:t>
            </a:r>
            <a:endParaRPr lang="en-US" sz="2000" dirty="0"/>
          </a:p>
        </p:txBody>
      </p:sp>
      <p:sp>
        <p:nvSpPr>
          <p:cNvPr id="9" name="TextBox 8"/>
          <p:cNvSpPr txBox="1"/>
          <p:nvPr/>
        </p:nvSpPr>
        <p:spPr>
          <a:xfrm>
            <a:off x="1174672" y="3259832"/>
            <a:ext cx="6060966" cy="442856"/>
          </a:xfrm>
          <a:prstGeom prst="rect">
            <a:avLst/>
          </a:prstGeom>
          <a:noFill/>
        </p:spPr>
        <p:txBody>
          <a:bodyPr wrap="square" rtlCol="0">
            <a:spAutoFit/>
          </a:bodyPr>
          <a:lstStyle/>
          <a:p>
            <a:pPr>
              <a:lnSpc>
                <a:spcPts val="2800"/>
              </a:lnSpc>
            </a:pPr>
            <a:r>
              <a:rPr lang="en-US" sz="2000" dirty="0" smtClean="0">
                <a:solidFill>
                  <a:srgbClr val="FF0000"/>
                </a:solidFill>
              </a:rPr>
              <a:t>And when they compile they do not run as expected</a:t>
            </a:r>
            <a:endParaRPr lang="en-US" sz="2000" dirty="0"/>
          </a:p>
        </p:txBody>
      </p:sp>
      <p:sp>
        <p:nvSpPr>
          <p:cNvPr id="10" name="TextBox 9"/>
          <p:cNvSpPr txBox="1"/>
          <p:nvPr/>
        </p:nvSpPr>
        <p:spPr>
          <a:xfrm>
            <a:off x="1174672" y="4188027"/>
            <a:ext cx="6060966" cy="442856"/>
          </a:xfrm>
          <a:prstGeom prst="rect">
            <a:avLst/>
          </a:prstGeom>
          <a:noFill/>
        </p:spPr>
        <p:txBody>
          <a:bodyPr wrap="square" rtlCol="0">
            <a:spAutoFit/>
          </a:bodyPr>
          <a:lstStyle/>
          <a:p>
            <a:pPr>
              <a:lnSpc>
                <a:spcPts val="2800"/>
              </a:lnSpc>
            </a:pPr>
            <a:r>
              <a:rPr lang="en-US" sz="2000" dirty="0" smtClean="0">
                <a:solidFill>
                  <a:srgbClr val="008000"/>
                </a:solidFill>
              </a:rPr>
              <a:t>And when they run as expected, you scream Yippee! </a:t>
            </a:r>
            <a:endParaRPr lang="en-US" sz="2000" dirty="0">
              <a:solidFill>
                <a:srgbClr val="008000"/>
              </a:solidFill>
            </a:endParaRPr>
          </a:p>
        </p:txBody>
      </p:sp>
      <p:sp>
        <p:nvSpPr>
          <p:cNvPr id="11" name="TextBox 10"/>
          <p:cNvSpPr txBox="1"/>
          <p:nvPr/>
        </p:nvSpPr>
        <p:spPr>
          <a:xfrm>
            <a:off x="1174672" y="5116222"/>
            <a:ext cx="6060966" cy="1161002"/>
          </a:xfrm>
          <a:prstGeom prst="rect">
            <a:avLst/>
          </a:prstGeom>
          <a:noFill/>
        </p:spPr>
        <p:txBody>
          <a:bodyPr wrap="square" rtlCol="0">
            <a:spAutoFit/>
          </a:bodyPr>
          <a:lstStyle/>
          <a:p>
            <a:pPr>
              <a:lnSpc>
                <a:spcPts val="2800"/>
              </a:lnSpc>
            </a:pPr>
            <a:r>
              <a:rPr lang="en-US" sz="2000" dirty="0" smtClean="0">
                <a:solidFill>
                  <a:srgbClr val="0000FF"/>
                </a:solidFill>
              </a:rPr>
              <a:t>So do not be discouraged by errors, these are a part of life’s challenges; overcome them! We are here to help you.</a:t>
            </a:r>
            <a:endParaRPr lang="en-US" sz="2000" dirty="0">
              <a:solidFill>
                <a:srgbClr val="0000FF"/>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888" y="2837327"/>
            <a:ext cx="7043362" cy="1523494"/>
          </a:xfrm>
          <a:prstGeom prst="rect">
            <a:avLst/>
          </a:prstGeom>
        </p:spPr>
        <p:txBody>
          <a:bodyPr wrap="square">
            <a:spAutoFit/>
          </a:bodyPr>
          <a:lstStyle/>
          <a:p>
            <a:pPr algn="ctr"/>
            <a:r>
              <a:rPr lang="en-US" sz="3100" dirty="0" smtClean="0">
                <a:solidFill>
                  <a:srgbClr val="FF0000"/>
                </a:solidFill>
              </a:rPr>
              <a:t>Week 1: Lecture 2</a:t>
            </a:r>
            <a:br>
              <a:rPr lang="en-US" sz="3100" dirty="0" smtClean="0">
                <a:solidFill>
                  <a:srgbClr val="FF0000"/>
                </a:solidFill>
              </a:rPr>
            </a:br>
            <a:r>
              <a:rPr lang="en-US" sz="3100" dirty="0" smtClean="0">
                <a:solidFill>
                  <a:srgbClr val="FF0000"/>
                </a:solidFill>
              </a:rPr>
              <a:t>August 22-26, 2011</a:t>
            </a:r>
          </a:p>
          <a:p>
            <a:pPr algn="ctr"/>
            <a:r>
              <a:rPr lang="en-US" sz="3100" dirty="0" smtClean="0">
                <a:solidFill>
                  <a:srgbClr val="FF0000"/>
                </a:solidFill>
              </a:rPr>
              <a:t>Problem Solving and OO Programming</a:t>
            </a:r>
            <a:endParaRPr lang="en-US"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iClicker</a:t>
            </a:r>
            <a:r>
              <a:rPr lang="en-US" sz="3200" dirty="0" smtClean="0"/>
              <a:t> check</a:t>
            </a:r>
            <a:endParaRPr lang="en-US" sz="3200" dirty="0"/>
          </a:p>
        </p:txBody>
      </p:sp>
      <p:sp>
        <p:nvSpPr>
          <p:cNvPr id="5" name="TextBox 4"/>
          <p:cNvSpPr txBox="1"/>
          <p:nvPr/>
        </p:nvSpPr>
        <p:spPr>
          <a:xfrm>
            <a:off x="708283" y="1515243"/>
            <a:ext cx="7313448" cy="442856"/>
          </a:xfrm>
          <a:prstGeom prst="rect">
            <a:avLst/>
          </a:prstGeom>
          <a:noFill/>
        </p:spPr>
        <p:txBody>
          <a:bodyPr wrap="square" rtlCol="0">
            <a:spAutoFit/>
          </a:bodyPr>
          <a:lstStyle/>
          <a:p>
            <a:pPr>
              <a:lnSpc>
                <a:spcPts val="2800"/>
              </a:lnSpc>
            </a:pPr>
            <a:r>
              <a:rPr lang="en-US" sz="2000" dirty="0" smtClean="0"/>
              <a:t>Q: I am </a:t>
            </a:r>
            <a:r>
              <a:rPr lang="en-US" sz="2000" dirty="0" smtClean="0"/>
              <a:t>  </a:t>
            </a:r>
            <a:endParaRPr lang="en-US" sz="2000"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3" name="TextBox 2"/>
          <p:cNvSpPr txBox="1"/>
          <p:nvPr/>
        </p:nvSpPr>
        <p:spPr>
          <a:xfrm>
            <a:off x="1332898" y="2582082"/>
            <a:ext cx="3830772" cy="369332"/>
          </a:xfrm>
          <a:prstGeom prst="rect">
            <a:avLst/>
          </a:prstGeom>
          <a:noFill/>
        </p:spPr>
        <p:txBody>
          <a:bodyPr wrap="square" rtlCol="0">
            <a:spAutoFit/>
          </a:bodyPr>
          <a:lstStyle/>
          <a:p>
            <a:r>
              <a:rPr lang="en-US" dirty="0" smtClean="0"/>
              <a:t>(a) </a:t>
            </a:r>
            <a:r>
              <a:rPr lang="en-US" dirty="0" smtClean="0"/>
              <a:t>A CS </a:t>
            </a:r>
            <a:r>
              <a:rPr lang="en-US" dirty="0" smtClean="0"/>
              <a:t>major</a:t>
            </a:r>
            <a:endParaRPr lang="en-US" dirty="0"/>
          </a:p>
        </p:txBody>
      </p:sp>
      <p:sp>
        <p:nvSpPr>
          <p:cNvPr id="9" name="TextBox 8"/>
          <p:cNvSpPr txBox="1"/>
          <p:nvPr/>
        </p:nvSpPr>
        <p:spPr>
          <a:xfrm>
            <a:off x="1332898" y="3103814"/>
            <a:ext cx="3830772" cy="369332"/>
          </a:xfrm>
          <a:prstGeom prst="rect">
            <a:avLst/>
          </a:prstGeom>
          <a:noFill/>
        </p:spPr>
        <p:txBody>
          <a:bodyPr wrap="square" rtlCol="0">
            <a:spAutoFit/>
          </a:bodyPr>
          <a:lstStyle/>
          <a:p>
            <a:r>
              <a:rPr lang="en-US" dirty="0" smtClean="0"/>
              <a:t>(b) Not a CS major</a:t>
            </a:r>
            <a:endParaRPr lang="en-US" dirty="0"/>
          </a:p>
        </p:txBody>
      </p:sp>
    </p:spTree>
    <p:extLst>
      <p:ext uri="{BB962C8B-B14F-4D97-AF65-F5344CB8AC3E}">
        <p14:creationId xmlns:p14="http://schemas.microsoft.com/office/powerpoint/2010/main" val="342815200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err="1" smtClean="0"/>
              <a:t>iClicker</a:t>
            </a:r>
            <a:r>
              <a:rPr lang="en-US" sz="3200" dirty="0" smtClean="0"/>
              <a:t> check</a:t>
            </a:r>
            <a:endParaRPr lang="en-US" sz="3200" dirty="0"/>
          </a:p>
        </p:txBody>
      </p:sp>
      <p:sp>
        <p:nvSpPr>
          <p:cNvPr id="5" name="TextBox 4"/>
          <p:cNvSpPr txBox="1"/>
          <p:nvPr/>
        </p:nvSpPr>
        <p:spPr>
          <a:xfrm>
            <a:off x="708283" y="1515243"/>
            <a:ext cx="7313448" cy="1161002"/>
          </a:xfrm>
          <a:prstGeom prst="rect">
            <a:avLst/>
          </a:prstGeom>
          <a:noFill/>
        </p:spPr>
        <p:txBody>
          <a:bodyPr wrap="square" rtlCol="0">
            <a:spAutoFit/>
          </a:bodyPr>
          <a:lstStyle/>
          <a:p>
            <a:pPr>
              <a:lnSpc>
                <a:spcPts val="2800"/>
              </a:lnSpc>
            </a:pPr>
            <a:r>
              <a:rPr lang="en-US" sz="2000" dirty="0" smtClean="0"/>
              <a:t>Q2: Assuming that 1: I know very little and 10 I consider myself to be pretty good in programming </a:t>
            </a:r>
            <a:r>
              <a:rPr lang="en-US" sz="2000" dirty="0"/>
              <a:t>using Java, </a:t>
            </a:r>
            <a:r>
              <a:rPr lang="en-US" sz="2000" dirty="0" smtClean="0"/>
              <a:t>I </a:t>
            </a:r>
            <a:r>
              <a:rPr lang="en-US" sz="2000" dirty="0"/>
              <a:t>rate my proficiency in Java programming </a:t>
            </a:r>
            <a:r>
              <a:rPr lang="en-US" sz="2000" dirty="0" smtClean="0"/>
              <a:t>as </a:t>
            </a:r>
          </a:p>
        </p:txBody>
      </p:sp>
      <p:sp>
        <p:nvSpPr>
          <p:cNvPr id="6" name="Slide Number Placeholder 5"/>
          <p:cNvSpPr>
            <a:spLocks noGrp="1"/>
          </p:cNvSpPr>
          <p:nvPr>
            <p:ph type="sldNum" sz="quarter" idx="12"/>
          </p:nvPr>
        </p:nvSpPr>
        <p:spPr/>
        <p:txBody>
          <a:bodyPr/>
          <a:lstStyle/>
          <a:p>
            <a:fld id="{68E2A861-F3E9-FD41-B3BE-4E4F6A444211}"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3" name="TextBox 2"/>
          <p:cNvSpPr txBox="1"/>
          <p:nvPr/>
        </p:nvSpPr>
        <p:spPr>
          <a:xfrm>
            <a:off x="1868157" y="3064911"/>
            <a:ext cx="3830772" cy="369332"/>
          </a:xfrm>
          <a:prstGeom prst="rect">
            <a:avLst/>
          </a:prstGeom>
          <a:noFill/>
        </p:spPr>
        <p:txBody>
          <a:bodyPr wrap="square" rtlCol="0">
            <a:spAutoFit/>
          </a:bodyPr>
          <a:lstStyle/>
          <a:p>
            <a:r>
              <a:rPr lang="en-US" dirty="0" smtClean="0"/>
              <a:t>(a) 8-10</a:t>
            </a:r>
            <a:endParaRPr lang="en-US" dirty="0"/>
          </a:p>
        </p:txBody>
      </p:sp>
      <p:sp>
        <p:nvSpPr>
          <p:cNvPr id="9" name="TextBox 8"/>
          <p:cNvSpPr txBox="1"/>
          <p:nvPr/>
        </p:nvSpPr>
        <p:spPr>
          <a:xfrm>
            <a:off x="1868157" y="3641078"/>
            <a:ext cx="3830772" cy="369332"/>
          </a:xfrm>
          <a:prstGeom prst="rect">
            <a:avLst/>
          </a:prstGeom>
          <a:noFill/>
        </p:spPr>
        <p:txBody>
          <a:bodyPr wrap="square" rtlCol="0">
            <a:spAutoFit/>
          </a:bodyPr>
          <a:lstStyle/>
          <a:p>
            <a:r>
              <a:rPr lang="en-US" dirty="0" smtClean="0"/>
              <a:t>(b) 5-7</a:t>
            </a:r>
            <a:endParaRPr lang="en-US" dirty="0"/>
          </a:p>
        </p:txBody>
      </p:sp>
      <p:sp>
        <p:nvSpPr>
          <p:cNvPr id="10" name="TextBox 9"/>
          <p:cNvSpPr txBox="1"/>
          <p:nvPr/>
        </p:nvSpPr>
        <p:spPr>
          <a:xfrm>
            <a:off x="1868157" y="4217245"/>
            <a:ext cx="3830772" cy="369332"/>
          </a:xfrm>
          <a:prstGeom prst="rect">
            <a:avLst/>
          </a:prstGeom>
          <a:noFill/>
        </p:spPr>
        <p:txBody>
          <a:bodyPr wrap="square" rtlCol="0">
            <a:spAutoFit/>
          </a:bodyPr>
          <a:lstStyle/>
          <a:p>
            <a:r>
              <a:rPr lang="en-US" dirty="0" smtClean="0"/>
              <a:t>(c) 2-4</a:t>
            </a:r>
            <a:endParaRPr lang="en-US" dirty="0"/>
          </a:p>
        </p:txBody>
      </p:sp>
      <p:sp>
        <p:nvSpPr>
          <p:cNvPr id="11" name="TextBox 10"/>
          <p:cNvSpPr txBox="1"/>
          <p:nvPr/>
        </p:nvSpPr>
        <p:spPr>
          <a:xfrm>
            <a:off x="1868157" y="4793412"/>
            <a:ext cx="3830772" cy="369332"/>
          </a:xfrm>
          <a:prstGeom prst="rect">
            <a:avLst/>
          </a:prstGeom>
          <a:noFill/>
        </p:spPr>
        <p:txBody>
          <a:bodyPr wrap="square" rtlCol="0">
            <a:spAutoFit/>
          </a:bodyPr>
          <a:lstStyle/>
          <a:p>
            <a:r>
              <a:rPr lang="en-US" dirty="0" smtClean="0"/>
              <a:t>(d) 1</a:t>
            </a:r>
            <a:endParaRPr lang="en-US" dirty="0"/>
          </a:p>
        </p:txBody>
      </p:sp>
    </p:spTree>
    <p:extLst>
      <p:ext uri="{BB962C8B-B14F-4D97-AF65-F5344CB8AC3E}">
        <p14:creationId xmlns:p14="http://schemas.microsoft.com/office/powerpoint/2010/main" val="14494135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Please note….</a:t>
            </a:r>
            <a:endParaRPr lang="en-US" dirty="0"/>
          </a:p>
        </p:txBody>
      </p:sp>
      <p:sp>
        <p:nvSpPr>
          <p:cNvPr id="4" name="Rectangle 3"/>
          <p:cNvSpPr/>
          <p:nvPr/>
        </p:nvSpPr>
        <p:spPr>
          <a:xfrm>
            <a:off x="1281540" y="1892164"/>
            <a:ext cx="6915318" cy="1015663"/>
          </a:xfrm>
          <a:prstGeom prst="rect">
            <a:avLst/>
          </a:prstGeom>
        </p:spPr>
        <p:txBody>
          <a:bodyPr wrap="square">
            <a:spAutoFit/>
          </a:bodyPr>
          <a:lstStyle/>
          <a:p>
            <a:pPr>
              <a:lnSpc>
                <a:spcPts val="2400"/>
              </a:lnSpc>
            </a:pPr>
            <a:r>
              <a:rPr lang="en-US" sz="2000" dirty="0" smtClean="0"/>
              <a:t>Classes will begin at 3:30pm and end at 4:20pm. Please try to be in your seat a few minutes before the class begins and leave after the class ends.</a:t>
            </a:r>
            <a:endParaRPr lang="en-US" sz="2000" dirty="0"/>
          </a:p>
        </p:txBody>
      </p:sp>
      <p:sp>
        <p:nvSpPr>
          <p:cNvPr id="7" name="Rectangle 6"/>
          <p:cNvSpPr/>
          <p:nvPr/>
        </p:nvSpPr>
        <p:spPr>
          <a:xfrm>
            <a:off x="1281540" y="3087905"/>
            <a:ext cx="6915318" cy="707886"/>
          </a:xfrm>
          <a:prstGeom prst="rect">
            <a:avLst/>
          </a:prstGeom>
        </p:spPr>
        <p:txBody>
          <a:bodyPr wrap="square">
            <a:spAutoFit/>
          </a:bodyPr>
          <a:lstStyle/>
          <a:p>
            <a:pPr>
              <a:lnSpc>
                <a:spcPts val="2400"/>
              </a:lnSpc>
            </a:pPr>
            <a:r>
              <a:rPr lang="en-US" sz="2000" dirty="0" smtClean="0">
                <a:solidFill>
                  <a:srgbClr val="FF0000"/>
                </a:solidFill>
              </a:rPr>
              <a:t>All students are encouraged to ask questions. You may interrupt the instructor at any time.</a:t>
            </a:r>
            <a:endParaRPr lang="en-US" sz="2000" dirty="0">
              <a:solidFill>
                <a:srgbClr val="FF0000"/>
              </a:solidFill>
            </a:endParaRPr>
          </a:p>
        </p:txBody>
      </p:sp>
      <p:sp>
        <p:nvSpPr>
          <p:cNvPr id="8" name="Rectangle 7"/>
          <p:cNvSpPr/>
          <p:nvPr/>
        </p:nvSpPr>
        <p:spPr>
          <a:xfrm>
            <a:off x="1281540" y="3975869"/>
            <a:ext cx="6915318" cy="1015663"/>
          </a:xfrm>
          <a:prstGeom prst="rect">
            <a:avLst/>
          </a:prstGeom>
        </p:spPr>
        <p:txBody>
          <a:bodyPr wrap="square">
            <a:spAutoFit/>
          </a:bodyPr>
          <a:lstStyle/>
          <a:p>
            <a:pPr>
              <a:lnSpc>
                <a:spcPts val="2400"/>
              </a:lnSpc>
            </a:pPr>
            <a:r>
              <a:rPr lang="en-US" sz="2000" dirty="0" smtClean="0"/>
              <a:t>The instructor is here to help you learn. Make full use of the instructor. Make full use of the instructor’s  and GTAs office hours.</a:t>
            </a:r>
          </a:p>
        </p:txBody>
      </p:sp>
      <p:sp>
        <p:nvSpPr>
          <p:cNvPr id="9" name="Rectangle 8"/>
          <p:cNvSpPr/>
          <p:nvPr/>
        </p:nvSpPr>
        <p:spPr>
          <a:xfrm>
            <a:off x="1281540" y="5189219"/>
            <a:ext cx="6915318" cy="1015663"/>
          </a:xfrm>
          <a:prstGeom prst="rect">
            <a:avLst/>
          </a:prstGeom>
        </p:spPr>
        <p:txBody>
          <a:bodyPr wrap="square">
            <a:spAutoFit/>
          </a:bodyPr>
          <a:lstStyle/>
          <a:p>
            <a:pPr>
              <a:lnSpc>
                <a:spcPts val="2400"/>
              </a:lnSpc>
            </a:pPr>
            <a:r>
              <a:rPr lang="en-US" sz="2000" dirty="0" smtClean="0">
                <a:solidFill>
                  <a:srgbClr val="FF0000"/>
                </a:solidFill>
              </a:rPr>
              <a:t>I want you to succeed in this class and in your major. I will do all I can to help you succeed; this is my primary responsibility as a professor at Purdue.</a:t>
            </a:r>
            <a:endParaRPr lang="en-US" sz="2000" dirty="0">
              <a:solidFill>
                <a:srgbClr val="FF0000"/>
              </a:solidFill>
            </a:endParaRPr>
          </a:p>
        </p:txBody>
      </p:sp>
      <p:sp>
        <p:nvSpPr>
          <p:cNvPr id="13" name="Slide Number Placeholder 12"/>
          <p:cNvSpPr>
            <a:spLocks noGrp="1"/>
          </p:cNvSpPr>
          <p:nvPr>
            <p:ph type="sldNum" sz="quarter" idx="12"/>
          </p:nvPr>
        </p:nvSpPr>
        <p:spPr/>
        <p:txBody>
          <a:bodyPr/>
          <a:lstStyle/>
          <a:p>
            <a:fld id="{68E2A861-F3E9-FD41-B3BE-4E4F6A444211}" type="slidenum">
              <a:rPr lang="en-US" smtClean="0"/>
              <a:pPr/>
              <a:t>4</a:t>
            </a:fld>
            <a:endParaRPr lang="en-US" dirty="0"/>
          </a:p>
        </p:txBody>
      </p:sp>
      <p:sp>
        <p:nvSpPr>
          <p:cNvPr id="14" name="Footer Placeholder 13"/>
          <p:cNvSpPr>
            <a:spLocks noGrp="1"/>
          </p:cNvSpPr>
          <p:nvPr>
            <p:ph type="ftr" sz="quarter" idx="11"/>
          </p:nvPr>
        </p:nvSpPr>
        <p:spPr/>
        <p:txBody>
          <a:bodyPr/>
          <a:lstStyle/>
          <a:p>
            <a:r>
              <a:rPr lang="en-US" smtClean="0"/>
              <a:t>CS 180. Fall 2011. Week 1</a:t>
            </a:r>
            <a:endParaRPr lang="en-US" dirty="0"/>
          </a:p>
        </p:txBody>
      </p:sp>
      <p:sp>
        <p:nvSpPr>
          <p:cNvPr id="10" name="Date Placeholder 9"/>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“problem solving?”</a:t>
            </a:r>
            <a:endParaRPr lang="en-US" sz="3200" dirty="0"/>
          </a:p>
        </p:txBody>
      </p:sp>
      <p:sp>
        <p:nvSpPr>
          <p:cNvPr id="6" name="TextBox 5"/>
          <p:cNvSpPr txBox="1"/>
          <p:nvPr/>
        </p:nvSpPr>
        <p:spPr>
          <a:xfrm>
            <a:off x="438807" y="1417638"/>
            <a:ext cx="4947169" cy="2597292"/>
          </a:xfrm>
          <a:prstGeom prst="rect">
            <a:avLst/>
          </a:prstGeom>
          <a:noFill/>
        </p:spPr>
        <p:txBody>
          <a:bodyPr wrap="square" rtlCol="0">
            <a:spAutoFit/>
          </a:bodyPr>
          <a:lstStyle/>
          <a:p>
            <a:pPr>
              <a:lnSpc>
                <a:spcPts val="2800"/>
              </a:lnSpc>
            </a:pPr>
            <a:r>
              <a:rPr lang="en-US" sz="2000" dirty="0" smtClean="0"/>
              <a:t>“Problem solving” refers to a set of activities performed in order to solve a given problem. This is a generic term and applies to all disciplines, not only to Computer Science.</a:t>
            </a:r>
          </a:p>
          <a:p>
            <a:pPr>
              <a:lnSpc>
                <a:spcPts val="2800"/>
              </a:lnSpc>
            </a:pPr>
            <a:endParaRPr lang="en-US" sz="2000" dirty="0" smtClean="0"/>
          </a:p>
          <a:p>
            <a:pPr>
              <a:lnSpc>
                <a:spcPts val="2800"/>
              </a:lnSpc>
            </a:pPr>
            <a:r>
              <a:rPr lang="en-US" sz="2000" dirty="0" smtClean="0"/>
              <a:t>Sequence of steps for solving a problem as proposed by George </a:t>
            </a:r>
            <a:r>
              <a:rPr lang="en-US" sz="2000" dirty="0" err="1" smtClean="0"/>
              <a:t>Polya</a:t>
            </a:r>
            <a:r>
              <a:rPr lang="en-US" sz="2000" dirty="0" smtClean="0"/>
              <a:t> in the 1950’s :</a:t>
            </a:r>
          </a:p>
        </p:txBody>
      </p:sp>
      <p:sp>
        <p:nvSpPr>
          <p:cNvPr id="4" name="Slide Number Placeholder 3"/>
          <p:cNvSpPr>
            <a:spLocks noGrp="1"/>
          </p:cNvSpPr>
          <p:nvPr>
            <p:ph type="sldNum" sz="quarter" idx="12"/>
          </p:nvPr>
        </p:nvSpPr>
        <p:spPr/>
        <p:txBody>
          <a:bodyPr/>
          <a:lstStyle/>
          <a:p>
            <a:fld id="{68E2A861-F3E9-FD41-B3BE-4E4F6A444211}"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
        <p:nvSpPr>
          <p:cNvPr id="8" name="Rectangle 7"/>
          <p:cNvSpPr/>
          <p:nvPr/>
        </p:nvSpPr>
        <p:spPr>
          <a:xfrm>
            <a:off x="5511283" y="2134751"/>
            <a:ext cx="3062761" cy="558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5687472" y="2170779"/>
            <a:ext cx="3062947" cy="400110"/>
          </a:xfrm>
          <a:prstGeom prst="rect">
            <a:avLst/>
          </a:prstGeom>
          <a:noFill/>
        </p:spPr>
        <p:txBody>
          <a:bodyPr wrap="square" rtlCol="0">
            <a:spAutoFit/>
          </a:bodyPr>
          <a:lstStyle/>
          <a:p>
            <a:pPr marL="0" lvl="1"/>
            <a:r>
              <a:rPr lang="en-US" sz="2000" dirty="0" smtClean="0">
                <a:solidFill>
                  <a:srgbClr val="FF0000"/>
                </a:solidFill>
              </a:rPr>
              <a:t>Understand the problem</a:t>
            </a:r>
          </a:p>
        </p:txBody>
      </p:sp>
      <p:sp>
        <p:nvSpPr>
          <p:cNvPr id="10" name="Rectangle 9"/>
          <p:cNvSpPr/>
          <p:nvPr/>
        </p:nvSpPr>
        <p:spPr>
          <a:xfrm>
            <a:off x="5535258" y="3254186"/>
            <a:ext cx="3062761" cy="558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5711447" y="3254186"/>
            <a:ext cx="3062947" cy="400110"/>
          </a:xfrm>
          <a:prstGeom prst="rect">
            <a:avLst/>
          </a:prstGeom>
          <a:noFill/>
        </p:spPr>
        <p:txBody>
          <a:bodyPr wrap="square" rtlCol="0">
            <a:spAutoFit/>
          </a:bodyPr>
          <a:lstStyle/>
          <a:p>
            <a:pPr marL="0" lvl="1"/>
            <a:r>
              <a:rPr lang="en-US" sz="2000" dirty="0" smtClean="0">
                <a:solidFill>
                  <a:srgbClr val="FF0000"/>
                </a:solidFill>
              </a:rPr>
              <a:t>Devise a plan [Design</a:t>
            </a:r>
            <a:r>
              <a:rPr lang="en-US" sz="2000" dirty="0" smtClean="0">
                <a:solidFill>
                  <a:srgbClr val="C0504D"/>
                </a:solidFill>
              </a:rPr>
              <a:t>]</a:t>
            </a:r>
          </a:p>
        </p:txBody>
      </p:sp>
      <p:sp>
        <p:nvSpPr>
          <p:cNvPr id="12" name="Rectangle 11"/>
          <p:cNvSpPr/>
          <p:nvPr/>
        </p:nvSpPr>
        <p:spPr>
          <a:xfrm>
            <a:off x="5535258" y="4469007"/>
            <a:ext cx="3062761" cy="558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5687472" y="4373621"/>
            <a:ext cx="3062947" cy="707886"/>
          </a:xfrm>
          <a:prstGeom prst="rect">
            <a:avLst/>
          </a:prstGeom>
          <a:noFill/>
        </p:spPr>
        <p:txBody>
          <a:bodyPr wrap="square" rtlCol="0">
            <a:spAutoFit/>
          </a:bodyPr>
          <a:lstStyle/>
          <a:p>
            <a:pPr marL="0" lvl="1"/>
            <a:r>
              <a:rPr lang="en-US" sz="2000" dirty="0" smtClean="0">
                <a:solidFill>
                  <a:srgbClr val="FF0000"/>
                </a:solidFill>
              </a:rPr>
              <a:t>Execute the plan [Code,</a:t>
            </a:r>
            <a:br>
              <a:rPr lang="en-US" sz="2000" dirty="0" smtClean="0">
                <a:solidFill>
                  <a:srgbClr val="FF0000"/>
                </a:solidFill>
              </a:rPr>
            </a:br>
            <a:r>
              <a:rPr lang="en-US" sz="2000" dirty="0" smtClean="0">
                <a:solidFill>
                  <a:srgbClr val="FF0000"/>
                </a:solidFill>
              </a:rPr>
              <a:t>Test etc]</a:t>
            </a:r>
          </a:p>
        </p:txBody>
      </p:sp>
      <p:sp>
        <p:nvSpPr>
          <p:cNvPr id="14" name="Rectangle 13"/>
          <p:cNvSpPr/>
          <p:nvPr/>
        </p:nvSpPr>
        <p:spPr>
          <a:xfrm>
            <a:off x="5535258" y="5642485"/>
            <a:ext cx="3062761" cy="558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6143516" y="5721659"/>
            <a:ext cx="1846245" cy="400110"/>
          </a:xfrm>
          <a:prstGeom prst="rect">
            <a:avLst/>
          </a:prstGeom>
          <a:noFill/>
        </p:spPr>
        <p:txBody>
          <a:bodyPr wrap="square" rtlCol="0">
            <a:spAutoFit/>
          </a:bodyPr>
          <a:lstStyle/>
          <a:p>
            <a:pPr marL="0" lvl="1"/>
            <a:r>
              <a:rPr lang="en-US" sz="2000" dirty="0" smtClean="0">
                <a:solidFill>
                  <a:srgbClr val="FF0000"/>
                </a:solidFill>
              </a:rPr>
              <a:t>Review solution</a:t>
            </a:r>
          </a:p>
        </p:txBody>
      </p:sp>
      <p:cxnSp>
        <p:nvCxnSpPr>
          <p:cNvPr id="21" name="Straight Arrow Connector 20"/>
          <p:cNvCxnSpPr/>
          <p:nvPr/>
        </p:nvCxnSpPr>
        <p:spPr>
          <a:xfrm rot="5400000">
            <a:off x="6841454" y="2963428"/>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6843042" y="4111616"/>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6843042" y="5353459"/>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6839865" y="1908773"/>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OO programming?</a:t>
            </a:r>
            <a:endParaRPr lang="en-US" sz="3200" dirty="0"/>
          </a:p>
        </p:txBody>
      </p:sp>
      <p:sp>
        <p:nvSpPr>
          <p:cNvPr id="6" name="TextBox 5"/>
          <p:cNvSpPr txBox="1"/>
          <p:nvPr/>
        </p:nvSpPr>
        <p:spPr>
          <a:xfrm>
            <a:off x="1182414" y="1935655"/>
            <a:ext cx="6060966" cy="3315438"/>
          </a:xfrm>
          <a:prstGeom prst="rect">
            <a:avLst/>
          </a:prstGeom>
          <a:noFill/>
        </p:spPr>
        <p:txBody>
          <a:bodyPr wrap="square" rtlCol="0">
            <a:spAutoFit/>
          </a:bodyPr>
          <a:lstStyle/>
          <a:p>
            <a:pPr>
              <a:lnSpc>
                <a:spcPts val="2800"/>
              </a:lnSpc>
            </a:pPr>
            <a:r>
              <a:rPr lang="en-US" sz="2000" dirty="0" smtClean="0"/>
              <a:t>OO, or </a:t>
            </a:r>
            <a:r>
              <a:rPr lang="en-US" sz="2000" b="1" dirty="0" smtClean="0"/>
              <a:t>O</a:t>
            </a:r>
            <a:r>
              <a:rPr lang="en-US" sz="2000" dirty="0" smtClean="0"/>
              <a:t>bject </a:t>
            </a:r>
            <a:r>
              <a:rPr lang="en-US" sz="2000" b="1" dirty="0" smtClean="0"/>
              <a:t>O</a:t>
            </a:r>
            <a:r>
              <a:rPr lang="en-US" sz="2000" dirty="0" smtClean="0"/>
              <a:t>riented, programming refers to a set of activities that lead to a computer program, written in an </a:t>
            </a:r>
            <a:r>
              <a:rPr lang="en-US" sz="2000" dirty="0" smtClean="0">
                <a:solidFill>
                  <a:srgbClr val="FF0000"/>
                </a:solidFill>
              </a:rPr>
              <a:t>object-oriented language</a:t>
            </a:r>
            <a:r>
              <a:rPr lang="en-US" sz="2000" dirty="0" smtClean="0"/>
              <a:t>,  that when executed on a computer will solve a problem. </a:t>
            </a:r>
          </a:p>
          <a:p>
            <a:pPr>
              <a:lnSpc>
                <a:spcPts val="2800"/>
              </a:lnSpc>
            </a:pPr>
            <a:endParaRPr lang="en-US" sz="2000" dirty="0" smtClean="0"/>
          </a:p>
          <a:p>
            <a:pPr>
              <a:lnSpc>
                <a:spcPts val="2800"/>
              </a:lnSpc>
            </a:pPr>
            <a:r>
              <a:rPr lang="en-US" sz="2000" dirty="0" smtClean="0">
                <a:solidFill>
                  <a:srgbClr val="FF0000"/>
                </a:solidFill>
              </a:rPr>
              <a:t>Java</a:t>
            </a:r>
            <a:r>
              <a:rPr lang="en-US" sz="2000" dirty="0" smtClean="0"/>
              <a:t> is an OO language used in CS 180. </a:t>
            </a:r>
          </a:p>
          <a:p>
            <a:pPr>
              <a:lnSpc>
                <a:spcPts val="2800"/>
              </a:lnSpc>
            </a:pPr>
            <a:endParaRPr lang="en-US" sz="2000" dirty="0"/>
          </a:p>
          <a:p>
            <a:pPr>
              <a:lnSpc>
                <a:spcPts val="2800"/>
              </a:lnSpc>
            </a:pPr>
            <a:r>
              <a:rPr lang="en-US" sz="2000" dirty="0" smtClean="0"/>
              <a:t>Other OO languages include C++, C#,  Delphi, Modula, Oberon, Objective C, </a:t>
            </a:r>
            <a:r>
              <a:rPr lang="en-US" sz="2000" dirty="0" err="1" smtClean="0"/>
              <a:t>Simula</a:t>
            </a:r>
            <a:r>
              <a:rPr lang="en-US" sz="2000" dirty="0" smtClean="0"/>
              <a:t>, Smalltalk,  and many more!</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Problem solving and OO programming?</a:t>
            </a:r>
            <a:endParaRPr lang="en-US" sz="3200" dirty="0"/>
          </a:p>
        </p:txBody>
      </p:sp>
      <p:sp>
        <p:nvSpPr>
          <p:cNvPr id="6" name="TextBox 5"/>
          <p:cNvSpPr txBox="1"/>
          <p:nvPr/>
        </p:nvSpPr>
        <p:spPr>
          <a:xfrm>
            <a:off x="216850" y="1734641"/>
            <a:ext cx="3939275" cy="2597292"/>
          </a:xfrm>
          <a:prstGeom prst="rect">
            <a:avLst/>
          </a:prstGeom>
          <a:noFill/>
        </p:spPr>
        <p:txBody>
          <a:bodyPr wrap="square" rtlCol="0">
            <a:spAutoFit/>
          </a:bodyPr>
          <a:lstStyle/>
          <a:p>
            <a:pPr>
              <a:lnSpc>
                <a:spcPts val="2800"/>
              </a:lnSpc>
            </a:pPr>
            <a:r>
              <a:rPr lang="en-US" sz="2000" dirty="0" smtClean="0"/>
              <a:t>Problem solving and OO programming refers to a set of activities that allow the mapping of a problem to a computer program, written in an object-oriented language, that when executed on a computer will solves the problem.</a:t>
            </a:r>
          </a:p>
        </p:txBody>
      </p:sp>
      <p:sp>
        <p:nvSpPr>
          <p:cNvPr id="5" name="Slide Number Placeholder 4"/>
          <p:cNvSpPr>
            <a:spLocks noGrp="1"/>
          </p:cNvSpPr>
          <p:nvPr>
            <p:ph type="sldNum" sz="quarter" idx="12"/>
          </p:nvPr>
        </p:nvSpPr>
        <p:spPr>
          <a:xfrm>
            <a:off x="5198042" y="5920212"/>
            <a:ext cx="2133600" cy="365125"/>
          </a:xfrm>
        </p:spPr>
        <p:txBody>
          <a:bodyPr/>
          <a:lstStyle/>
          <a:p>
            <a:fld id="{68E2A861-F3E9-FD41-B3BE-4E4F6A444211}" type="slidenum">
              <a:rPr lang="en-US" smtClean="0"/>
              <a:pPr/>
              <a:t>42</a:t>
            </a:fld>
            <a:endParaRPr lang="en-US" dirty="0"/>
          </a:p>
        </p:txBody>
      </p:sp>
      <p:sp>
        <p:nvSpPr>
          <p:cNvPr id="8" name="Footer Placeholder 7"/>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grpSp>
        <p:nvGrpSpPr>
          <p:cNvPr id="3" name="Group 2"/>
          <p:cNvGrpSpPr/>
          <p:nvPr/>
        </p:nvGrpSpPr>
        <p:grpSpPr>
          <a:xfrm>
            <a:off x="4156125" y="1698612"/>
            <a:ext cx="3632717" cy="604287"/>
            <a:chOff x="4156125" y="1698612"/>
            <a:chExt cx="3632717" cy="604287"/>
          </a:xfrm>
        </p:grpSpPr>
        <p:sp>
          <p:nvSpPr>
            <p:cNvPr id="10" name="Rectangle 9"/>
            <p:cNvSpPr/>
            <p:nvPr/>
          </p:nvSpPr>
          <p:spPr>
            <a:xfrm>
              <a:off x="4156125" y="1698612"/>
              <a:ext cx="3632717" cy="6042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441010" y="1800700"/>
              <a:ext cx="3062947" cy="400110"/>
            </a:xfrm>
            <a:prstGeom prst="rect">
              <a:avLst/>
            </a:prstGeom>
            <a:noFill/>
          </p:spPr>
          <p:txBody>
            <a:bodyPr wrap="square" rtlCol="0">
              <a:spAutoFit/>
            </a:bodyPr>
            <a:lstStyle/>
            <a:p>
              <a:pPr marL="0" lvl="1"/>
              <a:r>
                <a:rPr lang="en-US" sz="2000" dirty="0" smtClean="0">
                  <a:solidFill>
                    <a:srgbClr val="FF0000"/>
                  </a:solidFill>
                </a:rPr>
                <a:t>Understand the problem</a:t>
              </a:r>
            </a:p>
          </p:txBody>
        </p:sp>
      </p:grpSp>
      <p:grpSp>
        <p:nvGrpSpPr>
          <p:cNvPr id="4" name="Group 3"/>
          <p:cNvGrpSpPr/>
          <p:nvPr/>
        </p:nvGrpSpPr>
        <p:grpSpPr>
          <a:xfrm>
            <a:off x="4180100" y="2818048"/>
            <a:ext cx="3632717" cy="633040"/>
            <a:chOff x="4180100" y="2818048"/>
            <a:chExt cx="3632717" cy="633040"/>
          </a:xfrm>
        </p:grpSpPr>
        <p:sp>
          <p:nvSpPr>
            <p:cNvPr id="12" name="Rectangle 11"/>
            <p:cNvSpPr/>
            <p:nvPr/>
          </p:nvSpPr>
          <p:spPr>
            <a:xfrm>
              <a:off x="4180100" y="2818048"/>
              <a:ext cx="3632717" cy="633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4280182" y="2913140"/>
              <a:ext cx="3432553" cy="442856"/>
            </a:xfrm>
            <a:prstGeom prst="rect">
              <a:avLst/>
            </a:prstGeom>
            <a:noFill/>
          </p:spPr>
          <p:txBody>
            <a:bodyPr wrap="square" rtlCol="0">
              <a:spAutoFit/>
            </a:bodyPr>
            <a:lstStyle/>
            <a:p>
              <a:pPr>
                <a:lnSpc>
                  <a:spcPts val="2800"/>
                </a:lnSpc>
              </a:pPr>
              <a:r>
                <a:rPr lang="en-US" sz="2000" dirty="0">
                  <a:solidFill>
                    <a:srgbClr val="FF0000"/>
                  </a:solidFill>
                </a:rPr>
                <a:t>Design a solution using objects</a:t>
              </a:r>
            </a:p>
          </p:txBody>
        </p:sp>
      </p:grpSp>
      <p:grpSp>
        <p:nvGrpSpPr>
          <p:cNvPr id="22" name="Group 21"/>
          <p:cNvGrpSpPr/>
          <p:nvPr/>
        </p:nvGrpSpPr>
        <p:grpSpPr>
          <a:xfrm>
            <a:off x="4180100" y="3961264"/>
            <a:ext cx="3632717" cy="707886"/>
            <a:chOff x="4180100" y="3961264"/>
            <a:chExt cx="3632717" cy="707886"/>
          </a:xfrm>
        </p:grpSpPr>
        <p:sp>
          <p:nvSpPr>
            <p:cNvPr id="14" name="Rectangle 13"/>
            <p:cNvSpPr/>
            <p:nvPr/>
          </p:nvSpPr>
          <p:spPr>
            <a:xfrm>
              <a:off x="4180100" y="3985176"/>
              <a:ext cx="3632717" cy="660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4464985" y="3961264"/>
              <a:ext cx="3062947" cy="707886"/>
            </a:xfrm>
            <a:prstGeom prst="rect">
              <a:avLst/>
            </a:prstGeom>
            <a:noFill/>
          </p:spPr>
          <p:txBody>
            <a:bodyPr wrap="square" rtlCol="0">
              <a:spAutoFit/>
            </a:bodyPr>
            <a:lstStyle/>
            <a:p>
              <a:pPr marL="0" lvl="1"/>
              <a:r>
                <a:rPr lang="en-US" sz="2000" dirty="0">
                  <a:solidFill>
                    <a:srgbClr val="FF0000"/>
                  </a:solidFill>
                </a:rPr>
                <a:t>Implement the </a:t>
              </a:r>
              <a:r>
                <a:rPr lang="en-US" sz="2000" dirty="0" smtClean="0">
                  <a:solidFill>
                    <a:srgbClr val="FF0000"/>
                  </a:solidFill>
                </a:rPr>
                <a:t>design in</a:t>
              </a:r>
            </a:p>
            <a:p>
              <a:pPr marL="0" lvl="1"/>
              <a:r>
                <a:rPr lang="en-US" sz="2000" dirty="0" smtClean="0">
                  <a:solidFill>
                    <a:srgbClr val="FF0000"/>
                  </a:solidFill>
                </a:rPr>
                <a:t>An OO language</a:t>
              </a:r>
            </a:p>
          </p:txBody>
        </p:sp>
      </p:grpSp>
      <p:grpSp>
        <p:nvGrpSpPr>
          <p:cNvPr id="23" name="Group 22"/>
          <p:cNvGrpSpPr/>
          <p:nvPr/>
        </p:nvGrpSpPr>
        <p:grpSpPr>
          <a:xfrm>
            <a:off x="4180100" y="5285521"/>
            <a:ext cx="3632717" cy="801929"/>
            <a:chOff x="4180100" y="5285521"/>
            <a:chExt cx="3632717" cy="801929"/>
          </a:xfrm>
        </p:grpSpPr>
        <p:sp>
          <p:nvSpPr>
            <p:cNvPr id="16" name="Rectangle 15"/>
            <p:cNvSpPr/>
            <p:nvPr/>
          </p:nvSpPr>
          <p:spPr>
            <a:xfrm>
              <a:off x="4180100" y="5324558"/>
              <a:ext cx="3632717" cy="723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4612976" y="5285521"/>
              <a:ext cx="2766964" cy="801929"/>
            </a:xfrm>
            <a:prstGeom prst="rect">
              <a:avLst/>
            </a:prstGeom>
            <a:noFill/>
          </p:spPr>
          <p:txBody>
            <a:bodyPr wrap="square" rtlCol="0">
              <a:spAutoFit/>
            </a:bodyPr>
            <a:lstStyle/>
            <a:p>
              <a:pPr>
                <a:lnSpc>
                  <a:spcPts val="2800"/>
                </a:lnSpc>
              </a:pPr>
              <a:r>
                <a:rPr lang="en-US" sz="2000" dirty="0">
                  <a:solidFill>
                    <a:srgbClr val="FF0000"/>
                  </a:solidFill>
                </a:rPr>
                <a:t>Test, debug, and correct the program</a:t>
              </a:r>
              <a:endParaRPr lang="en-US" sz="2000" dirty="0"/>
            </a:p>
          </p:txBody>
        </p:sp>
      </p:grpSp>
      <p:cxnSp>
        <p:nvCxnSpPr>
          <p:cNvPr id="18" name="Straight Arrow Connector 17"/>
          <p:cNvCxnSpPr/>
          <p:nvPr/>
        </p:nvCxnSpPr>
        <p:spPr>
          <a:xfrm rot="5400000">
            <a:off x="5486296" y="2527290"/>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5487884" y="3675478"/>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5487884" y="4917321"/>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a:off x="5484707" y="1472635"/>
            <a:ext cx="45036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a multi-core microprocessor?</a:t>
            </a:r>
            <a:endParaRPr lang="en-US" sz="3200" dirty="0"/>
          </a:p>
        </p:txBody>
      </p:sp>
      <p:sp>
        <p:nvSpPr>
          <p:cNvPr id="6" name="TextBox 5"/>
          <p:cNvSpPr txBox="1"/>
          <p:nvPr/>
        </p:nvSpPr>
        <p:spPr>
          <a:xfrm>
            <a:off x="1182414" y="1646621"/>
            <a:ext cx="7313448" cy="2238220"/>
          </a:xfrm>
          <a:prstGeom prst="rect">
            <a:avLst/>
          </a:prstGeom>
          <a:noFill/>
        </p:spPr>
        <p:txBody>
          <a:bodyPr wrap="square" rtlCol="0">
            <a:spAutoFit/>
          </a:bodyPr>
          <a:lstStyle/>
          <a:p>
            <a:pPr>
              <a:lnSpc>
                <a:spcPts val="2800"/>
              </a:lnSpc>
            </a:pPr>
            <a:r>
              <a:rPr lang="en-US" sz="2000" dirty="0" smtClean="0"/>
              <a:t>A multi-core microprocessor is a microprocessor chip that contains two or more </a:t>
            </a:r>
            <a:r>
              <a:rPr lang="en-US" sz="2000" dirty="0" smtClean="0">
                <a:solidFill>
                  <a:srgbClr val="FF0000"/>
                </a:solidFill>
              </a:rPr>
              <a:t>cores</a:t>
            </a:r>
            <a:r>
              <a:rPr lang="en-US" sz="2000" dirty="0" smtClean="0"/>
              <a:t>. Each core is capable of executing its own sequence of instructions.</a:t>
            </a:r>
          </a:p>
          <a:p>
            <a:pPr>
              <a:lnSpc>
                <a:spcPts val="2800"/>
              </a:lnSpc>
            </a:pPr>
            <a:endParaRPr lang="en-US" sz="2000" dirty="0" smtClean="0"/>
          </a:p>
          <a:p>
            <a:pPr>
              <a:lnSpc>
                <a:spcPts val="2800"/>
              </a:lnSpc>
            </a:pPr>
            <a:r>
              <a:rPr lang="en-US" sz="2000" dirty="0" smtClean="0"/>
              <a:t>A dual-core microprocessor contains 2-cores. A quad-core microprocessor contains 4-cores, and so on.</a:t>
            </a:r>
          </a:p>
        </p:txBody>
      </p:sp>
      <p:sp>
        <p:nvSpPr>
          <p:cNvPr id="4" name="Slide Number Placeholder 3"/>
          <p:cNvSpPr>
            <a:spLocks noGrp="1"/>
          </p:cNvSpPr>
          <p:nvPr>
            <p:ph type="sldNum" sz="quarter" idx="12"/>
          </p:nvPr>
        </p:nvSpPr>
        <p:spPr/>
        <p:txBody>
          <a:bodyPr/>
          <a:lstStyle/>
          <a:p>
            <a:fld id="{68E2A861-F3E9-FD41-B3BE-4E4F6A444211}"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a parallel computer?</a:t>
            </a:r>
            <a:endParaRPr lang="en-US" sz="3200" dirty="0"/>
          </a:p>
        </p:txBody>
      </p:sp>
      <p:sp>
        <p:nvSpPr>
          <p:cNvPr id="6" name="TextBox 5"/>
          <p:cNvSpPr txBox="1"/>
          <p:nvPr/>
        </p:nvSpPr>
        <p:spPr>
          <a:xfrm>
            <a:off x="1182414" y="1646621"/>
            <a:ext cx="7313448" cy="4033583"/>
          </a:xfrm>
          <a:prstGeom prst="rect">
            <a:avLst/>
          </a:prstGeom>
          <a:noFill/>
        </p:spPr>
        <p:txBody>
          <a:bodyPr wrap="square" rtlCol="0">
            <a:spAutoFit/>
          </a:bodyPr>
          <a:lstStyle/>
          <a:p>
            <a:pPr>
              <a:lnSpc>
                <a:spcPts val="2800"/>
              </a:lnSpc>
            </a:pPr>
            <a:r>
              <a:rPr lang="en-US" sz="2000" dirty="0" smtClean="0"/>
              <a:t>A computer capable of executing two or more programs in parallel is often referred to as a parallel computer. </a:t>
            </a:r>
          </a:p>
          <a:p>
            <a:pPr>
              <a:lnSpc>
                <a:spcPts val="2800"/>
              </a:lnSpc>
            </a:pPr>
            <a:endParaRPr lang="en-US" sz="2000" dirty="0"/>
          </a:p>
          <a:p>
            <a:pPr>
              <a:lnSpc>
                <a:spcPts val="2800"/>
              </a:lnSpc>
            </a:pPr>
            <a:r>
              <a:rPr lang="en-US" sz="2000" dirty="0" smtClean="0"/>
              <a:t>A computer containing a multi-core microprocessor is a parallel computer. </a:t>
            </a:r>
          </a:p>
          <a:p>
            <a:pPr>
              <a:lnSpc>
                <a:spcPts val="2800"/>
              </a:lnSpc>
            </a:pPr>
            <a:endParaRPr lang="en-US" sz="2000" dirty="0" smtClean="0"/>
          </a:p>
          <a:p>
            <a:pPr>
              <a:lnSpc>
                <a:spcPts val="2800"/>
              </a:lnSpc>
            </a:pPr>
            <a:r>
              <a:rPr lang="en-US" sz="2000" dirty="0" smtClean="0"/>
              <a:t>A computer containing two or more single-core microprocessors is also a parallel computer.</a:t>
            </a:r>
          </a:p>
          <a:p>
            <a:pPr>
              <a:lnSpc>
                <a:spcPts val="2800"/>
              </a:lnSpc>
            </a:pPr>
            <a:endParaRPr lang="en-US" sz="2000" dirty="0" smtClean="0"/>
          </a:p>
          <a:p>
            <a:pPr>
              <a:lnSpc>
                <a:spcPts val="2800"/>
              </a:lnSpc>
            </a:pPr>
            <a:r>
              <a:rPr lang="en-US" sz="2000" dirty="0" smtClean="0"/>
              <a:t>Nearly every desktop and laptop today is a parallel computer containing a multi-core microprocessor.</a:t>
            </a:r>
            <a:endParaRPr lang="en-US" sz="2000" dirty="0"/>
          </a:p>
        </p:txBody>
      </p:sp>
      <p:sp>
        <p:nvSpPr>
          <p:cNvPr id="4" name="Slide Number Placeholder 3"/>
          <p:cNvSpPr>
            <a:spLocks noGrp="1"/>
          </p:cNvSpPr>
          <p:nvPr>
            <p:ph type="sldNum" sz="quarter" idx="12"/>
          </p:nvPr>
        </p:nvSpPr>
        <p:spPr/>
        <p:txBody>
          <a:bodyPr/>
          <a:lstStyle/>
          <a:p>
            <a:fld id="{68E2A861-F3E9-FD41-B3BE-4E4F6A444211}"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a sequential program?</a:t>
            </a:r>
            <a:endParaRPr lang="en-US" sz="3200" dirty="0"/>
          </a:p>
        </p:txBody>
      </p:sp>
      <p:sp>
        <p:nvSpPr>
          <p:cNvPr id="6" name="TextBox 5"/>
          <p:cNvSpPr txBox="1"/>
          <p:nvPr/>
        </p:nvSpPr>
        <p:spPr>
          <a:xfrm>
            <a:off x="1182414" y="1646621"/>
            <a:ext cx="7313448" cy="1161002"/>
          </a:xfrm>
          <a:prstGeom prst="rect">
            <a:avLst/>
          </a:prstGeom>
          <a:noFill/>
        </p:spPr>
        <p:txBody>
          <a:bodyPr wrap="square" rtlCol="0">
            <a:spAutoFit/>
          </a:bodyPr>
          <a:lstStyle/>
          <a:p>
            <a:pPr>
              <a:lnSpc>
                <a:spcPts val="2800"/>
              </a:lnSpc>
            </a:pPr>
            <a:r>
              <a:rPr lang="en-US" sz="2000" dirty="0" smtClean="0"/>
              <a:t>A sequential program is one that is executed by a computer in a strict sequence, one instruction at a time. Thus, every instruction in the program is executed strictly in the specified sequence.</a:t>
            </a:r>
          </a:p>
        </p:txBody>
      </p:sp>
      <p:sp>
        <p:nvSpPr>
          <p:cNvPr id="4" name="Slide Number Placeholder 3"/>
          <p:cNvSpPr>
            <a:spLocks noGrp="1"/>
          </p:cNvSpPr>
          <p:nvPr>
            <p:ph type="sldNum" sz="quarter" idx="12"/>
          </p:nvPr>
        </p:nvSpPr>
        <p:spPr/>
        <p:txBody>
          <a:bodyPr/>
          <a:lstStyle/>
          <a:p>
            <a:fld id="{68E2A861-F3E9-FD41-B3BE-4E4F6A444211}"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What is a concurrent program?</a:t>
            </a:r>
            <a:endParaRPr lang="en-US" sz="3200" dirty="0"/>
          </a:p>
        </p:txBody>
      </p:sp>
      <p:sp>
        <p:nvSpPr>
          <p:cNvPr id="6" name="TextBox 5"/>
          <p:cNvSpPr txBox="1"/>
          <p:nvPr/>
        </p:nvSpPr>
        <p:spPr>
          <a:xfrm>
            <a:off x="1182414" y="1646621"/>
            <a:ext cx="7313448" cy="1879147"/>
          </a:xfrm>
          <a:prstGeom prst="rect">
            <a:avLst/>
          </a:prstGeom>
          <a:noFill/>
        </p:spPr>
        <p:txBody>
          <a:bodyPr wrap="square" rtlCol="0">
            <a:spAutoFit/>
          </a:bodyPr>
          <a:lstStyle/>
          <a:p>
            <a:pPr>
              <a:lnSpc>
                <a:spcPts val="2800"/>
              </a:lnSpc>
            </a:pPr>
            <a:r>
              <a:rPr lang="en-US" sz="2000" dirty="0" smtClean="0"/>
              <a:t>A concurrent program is one that contains instructions that may be executed in parallel, or concurrently, by a parallel computer. </a:t>
            </a:r>
          </a:p>
          <a:p>
            <a:pPr>
              <a:lnSpc>
                <a:spcPts val="2800"/>
              </a:lnSpc>
            </a:pPr>
            <a:endParaRPr lang="en-US" sz="2000" dirty="0" smtClean="0"/>
          </a:p>
          <a:p>
            <a:pPr>
              <a:lnSpc>
                <a:spcPts val="2800"/>
              </a:lnSpc>
            </a:pPr>
            <a:r>
              <a:rPr lang="en-US" sz="2000" dirty="0" smtClean="0"/>
              <a:t>A concurrent program written in Java contains two or more </a:t>
            </a:r>
            <a:r>
              <a:rPr lang="en-US" sz="2000" dirty="0" smtClean="0">
                <a:solidFill>
                  <a:srgbClr val="FF0000"/>
                </a:solidFill>
              </a:rPr>
              <a:t>threads</a:t>
            </a:r>
            <a:r>
              <a:rPr lang="en-US" sz="2000" dirty="0" smtClean="0"/>
              <a:t>. Each thread may be executed concurrently on a parallel computer.</a:t>
            </a:r>
          </a:p>
        </p:txBody>
      </p:sp>
      <p:sp>
        <p:nvSpPr>
          <p:cNvPr id="4" name="Slide Number Placeholder 3"/>
          <p:cNvSpPr>
            <a:spLocks noGrp="1"/>
          </p:cNvSpPr>
          <p:nvPr>
            <p:ph type="sldNum" sz="quarter" idx="12"/>
          </p:nvPr>
        </p:nvSpPr>
        <p:spPr/>
        <p:txBody>
          <a:bodyPr/>
          <a:lstStyle/>
          <a:p>
            <a:fld id="{68E2A861-F3E9-FD41-B3BE-4E4F6A444211}"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a:t>
            </a:r>
            <a:endParaRPr lang="en-US" sz="3200" dirty="0"/>
          </a:p>
        </p:txBody>
      </p:sp>
      <p:sp>
        <p:nvSpPr>
          <p:cNvPr id="6" name="TextBox 5"/>
          <p:cNvSpPr txBox="1"/>
          <p:nvPr/>
        </p:nvSpPr>
        <p:spPr>
          <a:xfrm>
            <a:off x="1001986" y="1646621"/>
            <a:ext cx="7313448" cy="801929"/>
          </a:xfrm>
          <a:prstGeom prst="rect">
            <a:avLst/>
          </a:prstGeom>
          <a:noFill/>
        </p:spPr>
        <p:txBody>
          <a:bodyPr wrap="square" rtlCol="0">
            <a:spAutoFit/>
          </a:bodyPr>
          <a:lstStyle/>
          <a:p>
            <a:pPr>
              <a:lnSpc>
                <a:spcPts val="2800"/>
              </a:lnSpc>
            </a:pPr>
            <a:r>
              <a:rPr lang="en-US" sz="2000" dirty="0" smtClean="0">
                <a:solidFill>
                  <a:srgbClr val="FF0000"/>
                </a:solidFill>
              </a:rPr>
              <a:t>Problem</a:t>
            </a:r>
            <a:r>
              <a:rPr lang="en-US" sz="2000" dirty="0" smtClean="0"/>
              <a:t>:</a:t>
            </a:r>
          </a:p>
          <a:p>
            <a:pPr lvl="1">
              <a:lnSpc>
                <a:spcPts val="2800"/>
              </a:lnSpc>
            </a:pPr>
            <a:r>
              <a:rPr lang="en-US" sz="2000" dirty="0" smtClean="0"/>
              <a:t>Find the maximum in a given set of N integers. </a:t>
            </a:r>
          </a:p>
        </p:txBody>
      </p:sp>
      <p:sp>
        <p:nvSpPr>
          <p:cNvPr id="4" name="TextBox 3"/>
          <p:cNvSpPr txBox="1"/>
          <p:nvPr/>
        </p:nvSpPr>
        <p:spPr>
          <a:xfrm>
            <a:off x="1001986" y="2945236"/>
            <a:ext cx="7313448" cy="2238220"/>
          </a:xfrm>
          <a:prstGeom prst="rect">
            <a:avLst/>
          </a:prstGeom>
          <a:noFill/>
        </p:spPr>
        <p:txBody>
          <a:bodyPr wrap="square" rtlCol="0">
            <a:spAutoFit/>
          </a:bodyPr>
          <a:lstStyle/>
          <a:p>
            <a:pPr>
              <a:lnSpc>
                <a:spcPts val="2800"/>
              </a:lnSpc>
            </a:pPr>
            <a:r>
              <a:rPr lang="en-US" sz="2000" dirty="0" smtClean="0"/>
              <a:t>Step 1: </a:t>
            </a:r>
            <a:r>
              <a:rPr lang="en-US" sz="2000" dirty="0" smtClean="0">
                <a:solidFill>
                  <a:srgbClr val="FF0000"/>
                </a:solidFill>
              </a:rPr>
              <a:t>Understand the problem</a:t>
            </a:r>
          </a:p>
          <a:p>
            <a:pPr marL="914400" lvl="1" indent="-457200">
              <a:lnSpc>
                <a:spcPts val="2800"/>
              </a:lnSpc>
              <a:buAutoNum type="arabicPeriod"/>
            </a:pPr>
            <a:r>
              <a:rPr lang="en-US" sz="2000" dirty="0" smtClean="0"/>
              <a:t> We know what is a set, an integer and what does “maximum” mean.</a:t>
            </a:r>
          </a:p>
          <a:p>
            <a:pPr marL="914400" lvl="1" indent="-457200">
              <a:lnSpc>
                <a:spcPts val="2800"/>
              </a:lnSpc>
              <a:buAutoNum type="arabicPeriod"/>
            </a:pPr>
            <a:r>
              <a:rPr lang="en-US" sz="2000" dirty="0" smtClean="0"/>
              <a:t>Can </a:t>
            </a:r>
            <a:r>
              <a:rPr lang="en-US" sz="2000" dirty="0" smtClean="0">
                <a:solidFill>
                  <a:srgbClr val="FF0000"/>
                </a:solidFill>
              </a:rPr>
              <a:t>N</a:t>
            </a:r>
            <a:r>
              <a:rPr lang="en-US" sz="2000" dirty="0" smtClean="0"/>
              <a:t> be zero? Can </a:t>
            </a:r>
            <a:r>
              <a:rPr lang="en-US" sz="2000" dirty="0" smtClean="0">
                <a:solidFill>
                  <a:srgbClr val="FF0000"/>
                </a:solidFill>
              </a:rPr>
              <a:t>N</a:t>
            </a:r>
            <a:r>
              <a:rPr lang="en-US" sz="2000" dirty="0" smtClean="0"/>
              <a:t> be negative? We assume that N&gt;0.</a:t>
            </a:r>
          </a:p>
          <a:p>
            <a:pPr marL="914400" lvl="1" indent="-457200">
              <a:lnSpc>
                <a:spcPts val="2800"/>
              </a:lnSpc>
              <a:buAutoNum type="arabicPeriod"/>
            </a:pPr>
            <a:r>
              <a:rPr lang="en-US" sz="2000" dirty="0" smtClean="0"/>
              <a:t>Suppose the given set is: {4, -5, 29, 4}. </a:t>
            </a:r>
            <a:r>
              <a:rPr lang="en-US" sz="2000" dirty="0" smtClean="0">
                <a:solidFill>
                  <a:srgbClr val="FF0000"/>
                </a:solidFill>
              </a:rPr>
              <a:t>N</a:t>
            </a:r>
            <a:r>
              <a:rPr lang="en-US" sz="2000" dirty="0" smtClean="0"/>
              <a:t>=4. </a:t>
            </a:r>
          </a:p>
          <a:p>
            <a:pPr marL="914400" lvl="1" indent="-457200">
              <a:lnSpc>
                <a:spcPts val="2800"/>
              </a:lnSpc>
              <a:buAutoNum type="arabicPeriod"/>
            </a:pPr>
            <a:r>
              <a:rPr lang="en-US" sz="2000" dirty="0" smtClean="0"/>
              <a:t>The maximum in this set is 29.</a:t>
            </a:r>
          </a:p>
        </p:txBody>
      </p:sp>
      <p:sp>
        <p:nvSpPr>
          <p:cNvPr id="5" name="Slide Number Placeholder 4"/>
          <p:cNvSpPr>
            <a:spLocks noGrp="1"/>
          </p:cNvSpPr>
          <p:nvPr>
            <p:ph type="sldNum" sz="quarter" idx="12"/>
          </p:nvPr>
        </p:nvSpPr>
        <p:spPr/>
        <p:txBody>
          <a:bodyPr/>
          <a:lstStyle/>
          <a:p>
            <a:fld id="{68E2A861-F3E9-FD41-B3BE-4E4F6A444211}" type="slidenum">
              <a:rPr lang="en-US" smtClean="0"/>
              <a:pPr/>
              <a:t>47</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 Sequential program</a:t>
            </a:r>
            <a:endParaRPr lang="en-US" sz="3200" dirty="0"/>
          </a:p>
        </p:txBody>
      </p:sp>
      <p:sp>
        <p:nvSpPr>
          <p:cNvPr id="28" name="TextBox 27"/>
          <p:cNvSpPr txBox="1"/>
          <p:nvPr/>
        </p:nvSpPr>
        <p:spPr>
          <a:xfrm>
            <a:off x="5864076" y="2994860"/>
            <a:ext cx="2318426" cy="369332"/>
          </a:xfrm>
          <a:prstGeom prst="rect">
            <a:avLst/>
          </a:prstGeom>
          <a:noFill/>
        </p:spPr>
        <p:txBody>
          <a:bodyPr wrap="square" rtlCol="0">
            <a:spAutoFit/>
          </a:bodyPr>
          <a:lstStyle/>
          <a:p>
            <a:r>
              <a:rPr lang="en-US" dirty="0" smtClean="0"/>
              <a:t>Find the maximum</a:t>
            </a:r>
            <a:endParaRPr lang="en-US" dirty="0"/>
          </a:p>
        </p:txBody>
      </p:sp>
      <p:sp>
        <p:nvSpPr>
          <p:cNvPr id="42" name="TextBox 41"/>
          <p:cNvSpPr txBox="1"/>
          <p:nvPr/>
        </p:nvSpPr>
        <p:spPr>
          <a:xfrm>
            <a:off x="685799" y="1330576"/>
            <a:ext cx="4812022" cy="369332"/>
          </a:xfrm>
          <a:prstGeom prst="rect">
            <a:avLst/>
          </a:prstGeom>
          <a:noFill/>
        </p:spPr>
        <p:txBody>
          <a:bodyPr wrap="none" rtlCol="0">
            <a:spAutoFit/>
          </a:bodyPr>
          <a:lstStyle/>
          <a:p>
            <a:r>
              <a:rPr lang="en-US" dirty="0" smtClean="0"/>
              <a:t>Pictorial representation of a sequential algorithm:</a:t>
            </a:r>
            <a:endParaRPr lang="en-US" dirty="0"/>
          </a:p>
        </p:txBody>
      </p:sp>
      <p:sp>
        <p:nvSpPr>
          <p:cNvPr id="54" name="TextBox 53"/>
          <p:cNvSpPr txBox="1"/>
          <p:nvPr/>
        </p:nvSpPr>
        <p:spPr>
          <a:xfrm>
            <a:off x="3894311" y="3900211"/>
            <a:ext cx="1121142" cy="369332"/>
          </a:xfrm>
          <a:prstGeom prst="rect">
            <a:avLst/>
          </a:prstGeom>
          <a:noFill/>
          <a:ln>
            <a:noFill/>
          </a:ln>
        </p:spPr>
        <p:txBody>
          <a:bodyPr wrap="square" rtlCol="0">
            <a:spAutoFit/>
          </a:bodyPr>
          <a:lstStyle/>
          <a:p>
            <a:pPr algn="ctr"/>
            <a:r>
              <a:rPr lang="en-US" dirty="0" err="1" smtClean="0">
                <a:ln>
                  <a:solidFill>
                    <a:srgbClr val="008000"/>
                  </a:solidFill>
                </a:ln>
              </a:rPr>
              <a:t>m</a:t>
            </a:r>
            <a:endParaRPr lang="en-US" dirty="0">
              <a:ln>
                <a:solidFill>
                  <a:srgbClr val="008000"/>
                </a:solidFill>
              </a:ln>
            </a:endParaRPr>
          </a:p>
        </p:txBody>
      </p:sp>
      <p:sp>
        <p:nvSpPr>
          <p:cNvPr id="68" name="TextBox 67"/>
          <p:cNvSpPr txBox="1"/>
          <p:nvPr/>
        </p:nvSpPr>
        <p:spPr>
          <a:xfrm>
            <a:off x="5864076" y="3729033"/>
            <a:ext cx="2463460" cy="369332"/>
          </a:xfrm>
          <a:prstGeom prst="rect">
            <a:avLst/>
          </a:prstGeom>
          <a:noFill/>
        </p:spPr>
        <p:txBody>
          <a:bodyPr wrap="none" rtlCol="0">
            <a:spAutoFit/>
          </a:bodyPr>
          <a:lstStyle/>
          <a:p>
            <a:r>
              <a:rPr lang="en-US" dirty="0" smtClean="0"/>
              <a:t>Output: max integer in S</a:t>
            </a:r>
            <a:endParaRPr lang="en-US" dirty="0"/>
          </a:p>
        </p:txBody>
      </p:sp>
      <p:sp>
        <p:nvSpPr>
          <p:cNvPr id="8" name="TextBox 7"/>
          <p:cNvSpPr txBox="1"/>
          <p:nvPr/>
        </p:nvSpPr>
        <p:spPr>
          <a:xfrm>
            <a:off x="3894308" y="2339258"/>
            <a:ext cx="1121142" cy="369332"/>
          </a:xfrm>
          <a:prstGeom prst="rect">
            <a:avLst/>
          </a:prstGeom>
          <a:noFill/>
          <a:ln>
            <a:noFill/>
          </a:ln>
        </p:spPr>
        <p:txBody>
          <a:bodyPr wrap="square" rtlCol="0">
            <a:spAutoFit/>
          </a:bodyPr>
          <a:lstStyle/>
          <a:p>
            <a:pPr algn="ctr"/>
            <a:r>
              <a:rPr lang="en-US" dirty="0" smtClean="0">
                <a:ln>
                  <a:solidFill>
                    <a:srgbClr val="008000"/>
                  </a:solidFill>
                </a:ln>
              </a:rPr>
              <a:t>S</a:t>
            </a:r>
            <a:endParaRPr lang="en-US" dirty="0">
              <a:ln>
                <a:solidFill>
                  <a:srgbClr val="008000"/>
                </a:solidFill>
              </a:ln>
            </a:endParaRPr>
          </a:p>
        </p:txBody>
      </p:sp>
      <p:sp>
        <p:nvSpPr>
          <p:cNvPr id="27" name="TextBox 26"/>
          <p:cNvSpPr txBox="1"/>
          <p:nvPr/>
        </p:nvSpPr>
        <p:spPr>
          <a:xfrm>
            <a:off x="5864076" y="2303715"/>
            <a:ext cx="1672253" cy="369332"/>
          </a:xfrm>
          <a:prstGeom prst="rect">
            <a:avLst/>
          </a:prstGeom>
          <a:noFill/>
        </p:spPr>
        <p:txBody>
          <a:bodyPr wrap="none" rtlCol="0">
            <a:spAutoFit/>
          </a:bodyPr>
          <a:lstStyle/>
          <a:p>
            <a:r>
              <a:rPr lang="en-US" dirty="0" smtClean="0"/>
              <a:t>Input: Given set</a:t>
            </a:r>
            <a:endParaRPr lang="en-US" dirty="0"/>
          </a:p>
        </p:txBody>
      </p:sp>
      <p:cxnSp>
        <p:nvCxnSpPr>
          <p:cNvPr id="67" name="Straight Arrow Connector 66"/>
          <p:cNvCxnSpPr/>
          <p:nvPr/>
        </p:nvCxnSpPr>
        <p:spPr>
          <a:xfrm rot="16200000" flipH="1">
            <a:off x="4231426" y="2133821"/>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312284" y="2134492"/>
            <a:ext cx="1385716" cy="646331"/>
          </a:xfrm>
          <a:prstGeom prst="rect">
            <a:avLst/>
          </a:prstGeom>
          <a:noFill/>
        </p:spPr>
        <p:txBody>
          <a:bodyPr wrap="none" rtlCol="0">
            <a:spAutoFit/>
          </a:bodyPr>
          <a:lstStyle/>
          <a:p>
            <a:r>
              <a:rPr lang="en-US" dirty="0" smtClean="0"/>
              <a:t>Sequential </a:t>
            </a:r>
          </a:p>
          <a:p>
            <a:r>
              <a:rPr lang="en-US" dirty="0" smtClean="0"/>
              <a:t>computation</a:t>
            </a:r>
            <a:endParaRPr lang="en-US" dirty="0"/>
          </a:p>
        </p:txBody>
      </p:sp>
      <p:sp>
        <p:nvSpPr>
          <p:cNvPr id="20" name="TextBox 19"/>
          <p:cNvSpPr txBox="1"/>
          <p:nvPr/>
        </p:nvSpPr>
        <p:spPr>
          <a:xfrm>
            <a:off x="3698000" y="3055672"/>
            <a:ext cx="1513753" cy="369332"/>
          </a:xfrm>
          <a:prstGeom prst="rect">
            <a:avLst/>
          </a:prstGeom>
          <a:noFill/>
          <a:ln>
            <a:solidFill>
              <a:srgbClr val="FF0000"/>
            </a:solidFill>
          </a:ln>
        </p:spPr>
        <p:txBody>
          <a:bodyPr wrap="square" rtlCol="0">
            <a:spAutoFit/>
          </a:bodyPr>
          <a:lstStyle/>
          <a:p>
            <a:pPr algn="ctr"/>
            <a:r>
              <a:rPr lang="en-US" dirty="0" err="1" smtClean="0">
                <a:ln>
                  <a:solidFill>
                    <a:srgbClr val="008000"/>
                  </a:solidFill>
                </a:ln>
              </a:rPr>
              <a:t>m</a:t>
            </a:r>
            <a:r>
              <a:rPr lang="en-US" dirty="0" smtClean="0">
                <a:ln>
                  <a:solidFill>
                    <a:srgbClr val="008000"/>
                  </a:solidFill>
                </a:ln>
              </a:rPr>
              <a:t>=</a:t>
            </a:r>
            <a:r>
              <a:rPr lang="en-US" dirty="0" err="1" smtClean="0">
                <a:ln>
                  <a:solidFill>
                    <a:srgbClr val="008000"/>
                  </a:solidFill>
                </a:ln>
              </a:rPr>
              <a:t>max(S</a:t>
            </a:r>
            <a:r>
              <a:rPr lang="en-US" dirty="0" smtClean="0">
                <a:ln>
                  <a:solidFill>
                    <a:srgbClr val="008000"/>
                  </a:solidFill>
                </a:ln>
              </a:rPr>
              <a:t>)</a:t>
            </a:r>
            <a:endParaRPr lang="en-US" dirty="0">
              <a:ln>
                <a:solidFill>
                  <a:srgbClr val="008000"/>
                </a:solidFill>
              </a:ln>
            </a:endParaRPr>
          </a:p>
        </p:txBody>
      </p:sp>
      <p:cxnSp>
        <p:nvCxnSpPr>
          <p:cNvPr id="23" name="Straight Arrow Connector 22"/>
          <p:cNvCxnSpPr/>
          <p:nvPr/>
        </p:nvCxnSpPr>
        <p:spPr>
          <a:xfrm rot="16200000" flipH="1">
            <a:off x="4293969" y="2833954"/>
            <a:ext cx="321814"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16200000" flipH="1">
            <a:off x="4226291" y="3671620"/>
            <a:ext cx="457175" cy="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Slide Number Placeholder 36"/>
          <p:cNvSpPr>
            <a:spLocks noGrp="1"/>
          </p:cNvSpPr>
          <p:nvPr>
            <p:ph type="sldNum" sz="quarter" idx="12"/>
          </p:nvPr>
        </p:nvSpPr>
        <p:spPr/>
        <p:txBody>
          <a:bodyPr/>
          <a:lstStyle/>
          <a:p>
            <a:fld id="{68E2A861-F3E9-FD41-B3BE-4E4F6A444211}" type="slidenum">
              <a:rPr lang="en-US" smtClean="0"/>
              <a:pPr/>
              <a:t>48</a:t>
            </a:fld>
            <a:endParaRPr lang="en-US" dirty="0"/>
          </a:p>
        </p:txBody>
      </p:sp>
      <p:sp>
        <p:nvSpPr>
          <p:cNvPr id="38" name="Footer Placeholder 37"/>
          <p:cNvSpPr>
            <a:spLocks noGrp="1"/>
          </p:cNvSpPr>
          <p:nvPr>
            <p:ph type="ftr" sz="quarter" idx="11"/>
          </p:nvPr>
        </p:nvSpPr>
        <p:spPr/>
        <p:txBody>
          <a:bodyPr/>
          <a:lstStyle/>
          <a:p>
            <a:r>
              <a:rPr lang="en-US" smtClean="0"/>
              <a:t>CS 180. Fall 2011. Week 1</a:t>
            </a:r>
            <a:endParaRPr lang="en-US" dirty="0"/>
          </a:p>
        </p:txBody>
      </p:sp>
      <p:sp>
        <p:nvSpPr>
          <p:cNvPr id="39" name="Date Placeholder 3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Sequential program</a:t>
            </a:r>
            <a:endParaRPr lang="en-US" sz="3200" dirty="0"/>
          </a:p>
        </p:txBody>
      </p:sp>
      <p:sp>
        <p:nvSpPr>
          <p:cNvPr id="4" name="TextBox 3"/>
          <p:cNvSpPr txBox="1"/>
          <p:nvPr/>
        </p:nvSpPr>
        <p:spPr>
          <a:xfrm>
            <a:off x="1001986" y="1417638"/>
            <a:ext cx="7313448" cy="4392656"/>
          </a:xfrm>
          <a:prstGeom prst="rect">
            <a:avLst/>
          </a:prstGeom>
          <a:noFill/>
        </p:spPr>
        <p:txBody>
          <a:bodyPr wrap="square" rtlCol="0">
            <a:spAutoFit/>
          </a:bodyPr>
          <a:lstStyle/>
          <a:p>
            <a:pPr>
              <a:lnSpc>
                <a:spcPts val="2800"/>
              </a:lnSpc>
            </a:pPr>
            <a:r>
              <a:rPr lang="en-US" sz="2000" dirty="0" smtClean="0"/>
              <a:t>Step 2: Design a sequential solution</a:t>
            </a:r>
          </a:p>
          <a:p>
            <a:pPr marL="914400" lvl="1" indent="-457200">
              <a:lnSpc>
                <a:spcPts val="2800"/>
              </a:lnSpc>
              <a:buAutoNum type="arabicPeriod"/>
            </a:pPr>
            <a:r>
              <a:rPr lang="en-US" sz="2000" dirty="0" smtClean="0"/>
              <a:t>Let </a:t>
            </a:r>
            <a:r>
              <a:rPr lang="en-US" sz="2000" dirty="0" smtClean="0">
                <a:solidFill>
                  <a:srgbClr val="FF0000"/>
                </a:solidFill>
              </a:rPr>
              <a:t>S </a:t>
            </a:r>
            <a:r>
              <a:rPr lang="en-US" sz="2000" dirty="0" smtClean="0"/>
              <a:t>denote the given set.</a:t>
            </a:r>
          </a:p>
          <a:p>
            <a:pPr marL="914400" lvl="1" indent="-457200">
              <a:lnSpc>
                <a:spcPts val="2800"/>
              </a:lnSpc>
              <a:buAutoNum type="arabicPeriod"/>
            </a:pPr>
            <a:r>
              <a:rPr lang="en-US" sz="2000" dirty="0" smtClean="0"/>
              <a:t>Let </a:t>
            </a:r>
            <a:r>
              <a:rPr lang="en-US" sz="2000" dirty="0" err="1" smtClean="0">
                <a:solidFill>
                  <a:srgbClr val="FF0000"/>
                </a:solidFill>
              </a:rPr>
              <a:t>S.next</a:t>
            </a:r>
            <a:r>
              <a:rPr lang="en-US" sz="2000" dirty="0" smtClean="0">
                <a:solidFill>
                  <a:srgbClr val="FF0000"/>
                </a:solidFill>
              </a:rPr>
              <a:t>() </a:t>
            </a:r>
            <a:r>
              <a:rPr lang="en-US" sz="2000" dirty="0" smtClean="0"/>
              <a:t>denote the next element from the set. </a:t>
            </a:r>
            <a:r>
              <a:rPr lang="en-US" sz="2000" dirty="0" err="1" smtClean="0">
                <a:solidFill>
                  <a:srgbClr val="FF0000"/>
                </a:solidFill>
              </a:rPr>
              <a:t>S.next</a:t>
            </a:r>
            <a:r>
              <a:rPr lang="en-US" sz="2000" dirty="0" smtClean="0">
                <a:solidFill>
                  <a:srgbClr val="FF0000"/>
                </a:solidFill>
              </a:rPr>
              <a:t>(</a:t>
            </a:r>
            <a:r>
              <a:rPr lang="en-US" sz="2000" dirty="0" smtClean="0"/>
              <a:t>) is empty if we have examined all elements of </a:t>
            </a:r>
            <a:r>
              <a:rPr lang="en-US" sz="2000" dirty="0" smtClean="0">
                <a:solidFill>
                  <a:srgbClr val="FF0000"/>
                </a:solidFill>
              </a:rPr>
              <a:t>S</a:t>
            </a:r>
            <a:r>
              <a:rPr lang="en-US" sz="2000" dirty="0" smtClean="0"/>
              <a:t>.</a:t>
            </a:r>
          </a:p>
          <a:p>
            <a:pPr marL="914400" lvl="1" indent="-457200">
              <a:lnSpc>
                <a:spcPts val="2800"/>
              </a:lnSpc>
              <a:buAutoNum type="arabicPeriod"/>
            </a:pPr>
            <a:r>
              <a:rPr lang="en-US" sz="2000" dirty="0" smtClean="0"/>
              <a:t>Let </a:t>
            </a:r>
            <a:r>
              <a:rPr lang="en-US" sz="2000" dirty="0" err="1" smtClean="0">
                <a:solidFill>
                  <a:srgbClr val="FF0000"/>
                </a:solidFill>
              </a:rPr>
              <a:t>currentMax</a:t>
            </a:r>
            <a:r>
              <a:rPr lang="en-US" sz="2000" dirty="0" smtClean="0">
                <a:solidFill>
                  <a:srgbClr val="FF0000"/>
                </a:solidFill>
              </a:rPr>
              <a:t>=</a:t>
            </a:r>
            <a:r>
              <a:rPr lang="en-US" sz="2000" dirty="0" err="1" smtClean="0">
                <a:solidFill>
                  <a:srgbClr val="FF0000"/>
                </a:solidFill>
              </a:rPr>
              <a:t>S.next</a:t>
            </a:r>
            <a:r>
              <a:rPr lang="en-US" sz="2000" dirty="0" smtClean="0">
                <a:solidFill>
                  <a:srgbClr val="FF0000"/>
                </a:solidFill>
              </a:rPr>
              <a:t>(); </a:t>
            </a:r>
          </a:p>
          <a:p>
            <a:pPr marL="914400" lvl="1" indent="-457200">
              <a:lnSpc>
                <a:spcPts val="2800"/>
              </a:lnSpc>
              <a:buAutoNum type="arabicPeriod"/>
            </a:pPr>
            <a:r>
              <a:rPr lang="en-US" sz="2000" dirty="0" smtClean="0"/>
              <a:t>Scan each element of </a:t>
            </a:r>
            <a:r>
              <a:rPr lang="en-US" sz="2000" dirty="0" smtClean="0">
                <a:solidFill>
                  <a:srgbClr val="FF0000"/>
                </a:solidFill>
              </a:rPr>
              <a:t>S</a:t>
            </a:r>
            <a:r>
              <a:rPr lang="en-US" sz="2000" dirty="0" smtClean="0"/>
              <a:t> until we have scanned all. The following two steps are performed for each element in </a:t>
            </a:r>
            <a:r>
              <a:rPr lang="en-US" sz="2000" dirty="0" smtClean="0">
                <a:solidFill>
                  <a:srgbClr val="FF0000"/>
                </a:solidFill>
              </a:rPr>
              <a:t>S</a:t>
            </a:r>
            <a:r>
              <a:rPr lang="en-US" sz="2000" dirty="0" smtClean="0"/>
              <a:t> starting from the second.</a:t>
            </a:r>
          </a:p>
          <a:p>
            <a:pPr marL="1371600" lvl="2" indent="-457200">
              <a:lnSpc>
                <a:spcPts val="2800"/>
              </a:lnSpc>
              <a:buFont typeface="+mj-lt"/>
              <a:buAutoNum type="alphaLcParenR"/>
            </a:pPr>
            <a:r>
              <a:rPr lang="en-US" sz="2000" dirty="0" smtClean="0"/>
              <a:t>Let </a:t>
            </a:r>
            <a:r>
              <a:rPr lang="en-US" sz="2000" dirty="0" err="1" smtClean="0">
                <a:solidFill>
                  <a:srgbClr val="FF0000"/>
                </a:solidFill>
              </a:rPr>
              <a:t>newElement</a:t>
            </a:r>
            <a:r>
              <a:rPr lang="en-US" sz="2000" dirty="0" smtClean="0">
                <a:solidFill>
                  <a:srgbClr val="FF0000"/>
                </a:solidFill>
              </a:rPr>
              <a:t>=</a:t>
            </a:r>
            <a:r>
              <a:rPr lang="en-US" sz="2000" dirty="0" err="1" smtClean="0">
                <a:solidFill>
                  <a:srgbClr val="FF0000"/>
                </a:solidFill>
              </a:rPr>
              <a:t>S.next</a:t>
            </a:r>
            <a:r>
              <a:rPr lang="en-US" sz="2000" dirty="0" smtClean="0">
                <a:solidFill>
                  <a:srgbClr val="FF0000"/>
                </a:solidFill>
              </a:rPr>
              <a:t>()</a:t>
            </a:r>
            <a:r>
              <a:rPr lang="en-US" sz="2000" dirty="0" smtClean="0"/>
              <a:t>;</a:t>
            </a:r>
          </a:p>
          <a:p>
            <a:pPr marL="1371600" lvl="2" indent="-457200">
              <a:lnSpc>
                <a:spcPts val="2800"/>
              </a:lnSpc>
              <a:buFont typeface="+mj-lt"/>
              <a:buAutoNum type="alphaLcParenR"/>
            </a:pPr>
            <a:r>
              <a:rPr lang="en-US" sz="2000" dirty="0" smtClean="0"/>
              <a:t>If </a:t>
            </a:r>
            <a:r>
              <a:rPr lang="en-US" sz="2000" dirty="0" err="1" smtClean="0">
                <a:solidFill>
                  <a:srgbClr val="FF0000"/>
                </a:solidFill>
              </a:rPr>
              <a:t>currentMax</a:t>
            </a:r>
            <a:r>
              <a:rPr lang="en-US" sz="2000" dirty="0" smtClean="0">
                <a:solidFill>
                  <a:srgbClr val="FF0000"/>
                </a:solidFill>
              </a:rPr>
              <a:t>&lt;</a:t>
            </a:r>
            <a:r>
              <a:rPr lang="en-US" sz="2000" dirty="0" err="1" smtClean="0">
                <a:solidFill>
                  <a:srgbClr val="FF0000"/>
                </a:solidFill>
              </a:rPr>
              <a:t>newElement</a:t>
            </a:r>
            <a:r>
              <a:rPr lang="en-US" sz="2000" dirty="0" smtClean="0">
                <a:solidFill>
                  <a:srgbClr val="FF0000"/>
                </a:solidFill>
              </a:rPr>
              <a:t> </a:t>
            </a:r>
            <a:r>
              <a:rPr lang="en-US" sz="2000" dirty="0" smtClean="0"/>
              <a:t>then reset </a:t>
            </a:r>
            <a:r>
              <a:rPr lang="en-US" sz="2000" dirty="0" err="1" smtClean="0">
                <a:solidFill>
                  <a:srgbClr val="FF0000"/>
                </a:solidFill>
              </a:rPr>
              <a:t>currentMax</a:t>
            </a:r>
            <a:r>
              <a:rPr lang="en-US" sz="2000" dirty="0" smtClean="0"/>
              <a:t> to </a:t>
            </a:r>
            <a:r>
              <a:rPr lang="en-US" sz="2000" dirty="0" err="1" smtClean="0">
                <a:solidFill>
                  <a:srgbClr val="FF0000"/>
                </a:solidFill>
              </a:rPr>
              <a:t>newElement</a:t>
            </a:r>
            <a:r>
              <a:rPr lang="en-US" sz="2000" dirty="0" smtClean="0"/>
              <a:t>;</a:t>
            </a:r>
          </a:p>
          <a:p>
            <a:pPr marL="914400" lvl="1" indent="-457200">
              <a:lnSpc>
                <a:spcPts val="2800"/>
              </a:lnSpc>
              <a:buFont typeface="+mj-lt"/>
              <a:buAutoNum type="arabicPeriod"/>
            </a:pPr>
            <a:r>
              <a:rPr lang="en-US" sz="2000" dirty="0" smtClean="0"/>
              <a:t>Display </a:t>
            </a:r>
            <a:r>
              <a:rPr lang="en-US" sz="2000" dirty="0" err="1" smtClean="0">
                <a:solidFill>
                  <a:srgbClr val="FF0000"/>
                </a:solidFill>
              </a:rPr>
              <a:t>currentMax</a:t>
            </a:r>
            <a:r>
              <a:rPr lang="en-US" sz="2000" dirty="0" smtClean="0">
                <a:solidFill>
                  <a:srgbClr val="FF0000"/>
                </a:solidFill>
              </a:rPr>
              <a:t>,</a:t>
            </a:r>
            <a:r>
              <a:rPr lang="en-US" sz="2000" dirty="0" smtClean="0"/>
              <a:t> it is the desired maximum.</a:t>
            </a:r>
          </a:p>
        </p:txBody>
      </p:sp>
      <p:sp>
        <p:nvSpPr>
          <p:cNvPr id="5" name="Slide Number Placeholder 4"/>
          <p:cNvSpPr>
            <a:spLocks noGrp="1"/>
          </p:cNvSpPr>
          <p:nvPr>
            <p:ph type="sldNum" sz="quarter" idx="12"/>
          </p:nvPr>
        </p:nvSpPr>
        <p:spPr/>
        <p:txBody>
          <a:bodyPr/>
          <a:lstStyle/>
          <a:p>
            <a:fld id="{68E2A861-F3E9-FD41-B3BE-4E4F6A444211}" type="slidenum">
              <a:rPr lang="en-US" smtClean="0"/>
              <a:pPr/>
              <a:t>49</a:t>
            </a:fld>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More “Please notes”….</a:t>
            </a:r>
            <a:endParaRPr lang="en-US" dirty="0"/>
          </a:p>
        </p:txBody>
      </p:sp>
      <p:sp>
        <p:nvSpPr>
          <p:cNvPr id="7" name="Rectangle 6"/>
          <p:cNvSpPr/>
          <p:nvPr/>
        </p:nvSpPr>
        <p:spPr>
          <a:xfrm>
            <a:off x="879355" y="1855522"/>
            <a:ext cx="6915318" cy="400110"/>
          </a:xfrm>
          <a:prstGeom prst="rect">
            <a:avLst/>
          </a:prstGeom>
        </p:spPr>
        <p:txBody>
          <a:bodyPr wrap="square">
            <a:spAutoFit/>
          </a:bodyPr>
          <a:lstStyle/>
          <a:p>
            <a:pPr>
              <a:lnSpc>
                <a:spcPts val="2400"/>
              </a:lnSpc>
            </a:pPr>
            <a:r>
              <a:rPr lang="en-US" sz="2000" dirty="0" smtClean="0"/>
              <a:t>College of Science has a </a:t>
            </a:r>
            <a:r>
              <a:rPr lang="en-US" sz="2000" dirty="0" smtClean="0">
                <a:solidFill>
                  <a:srgbClr val="FF0000"/>
                </a:solidFill>
              </a:rPr>
              <a:t>Feast with Faculty</a:t>
            </a:r>
            <a:r>
              <a:rPr lang="en-US" sz="2000" dirty="0" smtClean="0"/>
              <a:t> program. </a:t>
            </a:r>
            <a:endParaRPr lang="en-US" sz="2000" dirty="0"/>
          </a:p>
        </p:txBody>
      </p:sp>
      <p:sp>
        <p:nvSpPr>
          <p:cNvPr id="8" name="Rectangle 7"/>
          <p:cNvSpPr/>
          <p:nvPr/>
        </p:nvSpPr>
        <p:spPr>
          <a:xfrm>
            <a:off x="879355" y="2619625"/>
            <a:ext cx="6915318" cy="1015663"/>
          </a:xfrm>
          <a:prstGeom prst="rect">
            <a:avLst/>
          </a:prstGeom>
        </p:spPr>
        <p:txBody>
          <a:bodyPr wrap="square">
            <a:spAutoFit/>
          </a:bodyPr>
          <a:lstStyle/>
          <a:p>
            <a:pPr>
              <a:lnSpc>
                <a:spcPts val="2400"/>
              </a:lnSpc>
            </a:pPr>
            <a:r>
              <a:rPr lang="en-US" sz="2000" dirty="0" smtClean="0"/>
              <a:t>I will be available to have dinner with CS 180 students every Wednesday at 6pm in Ford Dining Court, in the room on the second floor.  </a:t>
            </a:r>
          </a:p>
        </p:txBody>
      </p:sp>
      <p:sp>
        <p:nvSpPr>
          <p:cNvPr id="13" name="Slide Number Placeholder 12"/>
          <p:cNvSpPr>
            <a:spLocks noGrp="1"/>
          </p:cNvSpPr>
          <p:nvPr>
            <p:ph type="sldNum" sz="quarter" idx="12"/>
          </p:nvPr>
        </p:nvSpPr>
        <p:spPr/>
        <p:txBody>
          <a:bodyPr/>
          <a:lstStyle/>
          <a:p>
            <a:fld id="{68E2A861-F3E9-FD41-B3BE-4E4F6A444211}" type="slidenum">
              <a:rPr lang="en-US" smtClean="0"/>
              <a:pPr/>
              <a:t>5</a:t>
            </a:fld>
            <a:endParaRPr lang="en-US" dirty="0"/>
          </a:p>
        </p:txBody>
      </p:sp>
      <p:sp>
        <p:nvSpPr>
          <p:cNvPr id="14" name="Footer Placeholder 13"/>
          <p:cNvSpPr>
            <a:spLocks noGrp="1"/>
          </p:cNvSpPr>
          <p:nvPr>
            <p:ph type="ftr" sz="quarter" idx="11"/>
          </p:nvPr>
        </p:nvSpPr>
        <p:spPr/>
        <p:txBody>
          <a:bodyPr/>
          <a:lstStyle/>
          <a:p>
            <a:r>
              <a:rPr lang="en-US" smtClean="0"/>
              <a:t>CS 180. Fall 2011. Week 1</a:t>
            </a:r>
            <a:endParaRPr lang="en-US" dirty="0"/>
          </a:p>
        </p:txBody>
      </p:sp>
      <p:sp>
        <p:nvSpPr>
          <p:cNvPr id="10" name="Date Placeholder 9"/>
          <p:cNvSpPr>
            <a:spLocks noGrp="1"/>
          </p:cNvSpPr>
          <p:nvPr>
            <p:ph type="dt" sz="half" idx="10"/>
          </p:nvPr>
        </p:nvSpPr>
        <p:spPr/>
        <p:txBody>
          <a:bodyPr/>
          <a:lstStyle/>
          <a:p>
            <a:r>
              <a:rPr lang="en-US" smtClean="0"/>
              <a:t>8/22/11</a:t>
            </a:r>
            <a:endParaRPr lang="en-US" dirty="0"/>
          </a:p>
        </p:txBody>
      </p:sp>
      <p:sp>
        <p:nvSpPr>
          <p:cNvPr id="11" name="Rectangle 10"/>
          <p:cNvSpPr/>
          <p:nvPr/>
        </p:nvSpPr>
        <p:spPr>
          <a:xfrm>
            <a:off x="879355" y="3999281"/>
            <a:ext cx="6915318" cy="707886"/>
          </a:xfrm>
          <a:prstGeom prst="rect">
            <a:avLst/>
          </a:prstGeom>
        </p:spPr>
        <p:txBody>
          <a:bodyPr wrap="square">
            <a:spAutoFit/>
          </a:bodyPr>
          <a:lstStyle/>
          <a:p>
            <a:pPr>
              <a:lnSpc>
                <a:spcPts val="2400"/>
              </a:lnSpc>
            </a:pPr>
            <a:r>
              <a:rPr lang="en-US" sz="2000" dirty="0" smtClean="0"/>
              <a:t>Please join me when you have the time and we can discuss CS 180,  Computer Science, Purdue, etc.</a:t>
            </a:r>
            <a:endParaRPr lang="en-US" sz="2000" dirty="0"/>
          </a:p>
        </p:txBody>
      </p:sp>
      <p:sp>
        <p:nvSpPr>
          <p:cNvPr id="12" name="Rectangle 11"/>
          <p:cNvSpPr/>
          <p:nvPr/>
        </p:nvSpPr>
        <p:spPr>
          <a:xfrm>
            <a:off x="879355" y="5071159"/>
            <a:ext cx="6915318" cy="707886"/>
          </a:xfrm>
          <a:prstGeom prst="rect">
            <a:avLst/>
          </a:prstGeom>
        </p:spPr>
        <p:txBody>
          <a:bodyPr wrap="square">
            <a:spAutoFit/>
          </a:bodyPr>
          <a:lstStyle/>
          <a:p>
            <a:pPr>
              <a:lnSpc>
                <a:spcPts val="2400"/>
              </a:lnSpc>
            </a:pPr>
            <a:r>
              <a:rPr lang="en-US" sz="2000" dirty="0" smtClean="0"/>
              <a:t>Sign-up sheets will be passed in recitation sections week-by-week.</a:t>
            </a:r>
            <a:endParaRPr lang="en-US" sz="2000" dirty="0"/>
          </a:p>
        </p:txBody>
      </p:sp>
      <p:pic>
        <p:nvPicPr>
          <p:cNvPr id="15" name="Picture 14"/>
          <p:cNvPicPr>
            <a:picLocks noChangeAspect="1"/>
          </p:cNvPicPr>
          <p:nvPr/>
        </p:nvPicPr>
        <p:blipFill>
          <a:blip r:embed="rId2"/>
          <a:stretch>
            <a:fillRect/>
          </a:stretch>
        </p:blipFill>
        <p:spPr>
          <a:xfrm>
            <a:off x="6553200" y="987605"/>
            <a:ext cx="2020677" cy="173583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Sequential program</a:t>
            </a:r>
            <a:endParaRPr lang="en-US" sz="3200" dirty="0"/>
          </a:p>
        </p:txBody>
      </p:sp>
      <p:sp>
        <p:nvSpPr>
          <p:cNvPr id="4" name="TextBox 3"/>
          <p:cNvSpPr txBox="1"/>
          <p:nvPr/>
        </p:nvSpPr>
        <p:spPr>
          <a:xfrm>
            <a:off x="1001986" y="1961931"/>
            <a:ext cx="7313448" cy="1520074"/>
          </a:xfrm>
          <a:prstGeom prst="rect">
            <a:avLst/>
          </a:prstGeom>
          <a:noFill/>
        </p:spPr>
        <p:txBody>
          <a:bodyPr wrap="square" rtlCol="0">
            <a:spAutoFit/>
          </a:bodyPr>
          <a:lstStyle/>
          <a:p>
            <a:pPr marL="0" lvl="1">
              <a:lnSpc>
                <a:spcPts val="2800"/>
              </a:lnSpc>
            </a:pPr>
            <a:r>
              <a:rPr lang="en-US" sz="2000" dirty="0" smtClean="0"/>
              <a:t>Step 3: </a:t>
            </a:r>
            <a:r>
              <a:rPr lang="en-US" sz="2000" dirty="0" smtClean="0">
                <a:solidFill>
                  <a:srgbClr val="FF0000"/>
                </a:solidFill>
              </a:rPr>
              <a:t>Implement the design as a well documented program in an OO language</a:t>
            </a:r>
          </a:p>
          <a:p>
            <a:pPr marL="914400" lvl="1" indent="-457200">
              <a:lnSpc>
                <a:spcPts val="2800"/>
              </a:lnSpc>
            </a:pPr>
            <a:r>
              <a:rPr lang="en-US" sz="2000" dirty="0" smtClean="0"/>
              <a:t>	</a:t>
            </a:r>
            <a:br>
              <a:rPr lang="en-US" sz="2000" dirty="0" smtClean="0"/>
            </a:br>
            <a:r>
              <a:rPr lang="en-US" sz="2000" dirty="0" smtClean="0"/>
              <a:t>We will write a Java program later in this course.</a:t>
            </a:r>
          </a:p>
        </p:txBody>
      </p:sp>
      <p:sp>
        <p:nvSpPr>
          <p:cNvPr id="5" name="TextBox 4"/>
          <p:cNvSpPr txBox="1"/>
          <p:nvPr/>
        </p:nvSpPr>
        <p:spPr>
          <a:xfrm>
            <a:off x="1001986" y="3582287"/>
            <a:ext cx="7313448" cy="1161002"/>
          </a:xfrm>
          <a:prstGeom prst="rect">
            <a:avLst/>
          </a:prstGeom>
          <a:noFill/>
        </p:spPr>
        <p:txBody>
          <a:bodyPr wrap="square" rtlCol="0">
            <a:spAutoFit/>
          </a:bodyPr>
          <a:lstStyle/>
          <a:p>
            <a:pPr marL="0" lvl="1">
              <a:lnSpc>
                <a:spcPts val="2800"/>
              </a:lnSpc>
            </a:pPr>
            <a:r>
              <a:rPr lang="en-US" sz="2000" dirty="0" smtClean="0"/>
              <a:t>Step 4: </a:t>
            </a:r>
            <a:r>
              <a:rPr lang="en-US" sz="2000" dirty="0" smtClean="0">
                <a:solidFill>
                  <a:srgbClr val="FF0000"/>
                </a:solidFill>
              </a:rPr>
              <a:t>Test, debug, and correct the program</a:t>
            </a:r>
            <a:endParaRPr lang="en-US" dirty="0" smtClean="0"/>
          </a:p>
          <a:p>
            <a:pPr marL="914400" lvl="1" indent="-457200">
              <a:lnSpc>
                <a:spcPts val="2800"/>
              </a:lnSpc>
            </a:pPr>
            <a:r>
              <a:rPr lang="en-US" sz="2000" dirty="0" smtClean="0"/>
              <a:t/>
            </a:r>
            <a:br>
              <a:rPr lang="en-US" sz="2000" dirty="0" smtClean="0"/>
            </a:br>
            <a:r>
              <a:rPr lang="en-US" sz="2000" dirty="0" smtClean="0"/>
              <a:t>We will do this after we have written the program.</a:t>
            </a:r>
          </a:p>
        </p:txBody>
      </p:sp>
      <p:sp>
        <p:nvSpPr>
          <p:cNvPr id="6" name="Slide Number Placeholder 5"/>
          <p:cNvSpPr>
            <a:spLocks noGrp="1"/>
          </p:cNvSpPr>
          <p:nvPr>
            <p:ph type="sldNum" sz="quarter" idx="12"/>
          </p:nvPr>
        </p:nvSpPr>
        <p:spPr/>
        <p:txBody>
          <a:bodyPr/>
          <a:lstStyle/>
          <a:p>
            <a:fld id="{68E2A861-F3E9-FD41-B3BE-4E4F6A444211}"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 Parallel program</a:t>
            </a:r>
            <a:endParaRPr lang="en-US" sz="3200" dirty="0"/>
          </a:p>
        </p:txBody>
      </p:sp>
      <p:sp>
        <p:nvSpPr>
          <p:cNvPr id="6" name="TextBox 5"/>
          <p:cNvSpPr txBox="1"/>
          <p:nvPr/>
        </p:nvSpPr>
        <p:spPr>
          <a:xfrm>
            <a:off x="1001986" y="1577174"/>
            <a:ext cx="7313448" cy="801929"/>
          </a:xfrm>
          <a:prstGeom prst="rect">
            <a:avLst/>
          </a:prstGeom>
          <a:noFill/>
        </p:spPr>
        <p:txBody>
          <a:bodyPr wrap="square" rtlCol="0">
            <a:spAutoFit/>
          </a:bodyPr>
          <a:lstStyle/>
          <a:p>
            <a:pPr>
              <a:lnSpc>
                <a:spcPts val="2800"/>
              </a:lnSpc>
            </a:pPr>
            <a:r>
              <a:rPr lang="en-US" sz="2000" dirty="0" smtClean="0">
                <a:solidFill>
                  <a:srgbClr val="FF0000"/>
                </a:solidFill>
              </a:rPr>
              <a:t>Problem</a:t>
            </a:r>
            <a:r>
              <a:rPr lang="en-US" sz="2000" dirty="0" smtClean="0"/>
              <a:t>:</a:t>
            </a:r>
          </a:p>
          <a:p>
            <a:pPr lvl="1">
              <a:lnSpc>
                <a:spcPts val="2800"/>
              </a:lnSpc>
            </a:pPr>
            <a:r>
              <a:rPr lang="en-US" sz="2000" dirty="0" smtClean="0"/>
              <a:t>Find the maximum in a given set of N integers. </a:t>
            </a:r>
          </a:p>
        </p:txBody>
      </p:sp>
      <p:sp>
        <p:nvSpPr>
          <p:cNvPr id="7" name="TextBox 6"/>
          <p:cNvSpPr txBox="1"/>
          <p:nvPr/>
        </p:nvSpPr>
        <p:spPr>
          <a:xfrm>
            <a:off x="1001986" y="2484627"/>
            <a:ext cx="7313448" cy="4033583"/>
          </a:xfrm>
          <a:prstGeom prst="rect">
            <a:avLst/>
          </a:prstGeom>
          <a:noFill/>
        </p:spPr>
        <p:txBody>
          <a:bodyPr wrap="square" rtlCol="0">
            <a:spAutoFit/>
          </a:bodyPr>
          <a:lstStyle/>
          <a:p>
            <a:pPr>
              <a:lnSpc>
                <a:spcPts val="2800"/>
              </a:lnSpc>
            </a:pPr>
            <a:r>
              <a:rPr lang="en-US" sz="2000" dirty="0" smtClean="0"/>
              <a:t>Step 1: </a:t>
            </a:r>
            <a:r>
              <a:rPr lang="en-US" sz="2000" dirty="0" smtClean="0">
                <a:solidFill>
                  <a:srgbClr val="FF0000"/>
                </a:solidFill>
              </a:rPr>
              <a:t>Understand the problem</a:t>
            </a:r>
          </a:p>
          <a:p>
            <a:pPr marL="914400" lvl="1" indent="-457200">
              <a:lnSpc>
                <a:spcPts val="2800"/>
              </a:lnSpc>
              <a:buAutoNum type="arabicPeriod"/>
            </a:pPr>
            <a:r>
              <a:rPr lang="en-US" sz="2000" dirty="0" smtClean="0"/>
              <a:t> We know what is a set, an integer and what does “maximum” mean.</a:t>
            </a:r>
          </a:p>
          <a:p>
            <a:pPr marL="914400" lvl="1" indent="-457200">
              <a:lnSpc>
                <a:spcPts val="2800"/>
              </a:lnSpc>
              <a:buAutoNum type="arabicPeriod"/>
            </a:pPr>
            <a:r>
              <a:rPr lang="en-US" sz="2000" dirty="0" smtClean="0"/>
              <a:t>Can N be zero? Can N be negative? We assume that N&gt;0.</a:t>
            </a:r>
          </a:p>
          <a:p>
            <a:pPr marL="914400" lvl="1" indent="-457200">
              <a:lnSpc>
                <a:spcPts val="2800"/>
              </a:lnSpc>
              <a:buAutoNum type="arabicPeriod"/>
            </a:pPr>
            <a:r>
              <a:rPr lang="en-US" sz="2000" dirty="0" smtClean="0"/>
              <a:t>Suppose the given set is: {4, -5, 29, 4}.  N=4.</a:t>
            </a:r>
          </a:p>
          <a:p>
            <a:pPr marL="914400" lvl="1" indent="-457200">
              <a:lnSpc>
                <a:spcPts val="2800"/>
              </a:lnSpc>
              <a:buAutoNum type="arabicPeriod"/>
            </a:pPr>
            <a:r>
              <a:rPr lang="en-US" sz="2000" dirty="0" smtClean="0"/>
              <a:t>The maximum in this set is 29.</a:t>
            </a:r>
          </a:p>
          <a:p>
            <a:pPr marL="914400" lvl="1" indent="-457200">
              <a:lnSpc>
                <a:spcPts val="2800"/>
              </a:lnSpc>
              <a:buAutoNum type="arabicPeriod"/>
            </a:pPr>
            <a:r>
              <a:rPr lang="en-US" sz="2000" dirty="0" smtClean="0"/>
              <a:t>We can divide S into disjoint sets S1 and S2 such that their union is S.</a:t>
            </a:r>
          </a:p>
          <a:p>
            <a:pPr marL="914400" lvl="1" indent="-457200">
              <a:lnSpc>
                <a:spcPts val="2800"/>
              </a:lnSpc>
              <a:buAutoNum type="arabicPeriod"/>
            </a:pPr>
            <a:r>
              <a:rPr lang="en-US" sz="2000" dirty="0" smtClean="0"/>
              <a:t>For example, S1={4, -5}, S2={29, 4}. Maximum of S1 is 4 and of S2 is 29. The maximum of these two maximums is 29 which is the desired maximum.</a:t>
            </a:r>
          </a:p>
        </p:txBody>
      </p:sp>
      <p:sp>
        <p:nvSpPr>
          <p:cNvPr id="5" name="Slide Number Placeholder 4"/>
          <p:cNvSpPr>
            <a:spLocks noGrp="1"/>
          </p:cNvSpPr>
          <p:nvPr>
            <p:ph type="sldNum" sz="quarter" idx="12"/>
          </p:nvPr>
        </p:nvSpPr>
        <p:spPr/>
        <p:txBody>
          <a:bodyPr/>
          <a:lstStyle/>
          <a:p>
            <a:fld id="{68E2A861-F3E9-FD41-B3BE-4E4F6A444211}" type="slidenum">
              <a:rPr lang="en-US" smtClean="0"/>
              <a:pPr/>
              <a:t>51</a:t>
            </a:fld>
            <a:endParaRPr lang="en-US" dirty="0"/>
          </a:p>
        </p:txBody>
      </p:sp>
      <p:sp>
        <p:nvSpPr>
          <p:cNvPr id="8" name="Footer Placeholder 7"/>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 Parallel program</a:t>
            </a:r>
            <a:endParaRPr lang="en-US" sz="3200" dirty="0"/>
          </a:p>
        </p:txBody>
      </p:sp>
      <p:grpSp>
        <p:nvGrpSpPr>
          <p:cNvPr id="3" name="Group 80"/>
          <p:cNvGrpSpPr/>
          <p:nvPr/>
        </p:nvGrpSpPr>
        <p:grpSpPr>
          <a:xfrm>
            <a:off x="2170181" y="2436294"/>
            <a:ext cx="6012321" cy="1078799"/>
            <a:chOff x="2170181" y="2562392"/>
            <a:chExt cx="6012321" cy="1078799"/>
          </a:xfrm>
        </p:grpSpPr>
        <p:cxnSp>
          <p:nvCxnSpPr>
            <p:cNvPr id="12" name="Straight Arrow Connector 11"/>
            <p:cNvCxnSpPr>
              <a:stCxn id="8" idx="2"/>
            </p:cNvCxnSpPr>
            <p:nvPr/>
          </p:nvCxnSpPr>
          <p:spPr>
            <a:xfrm rot="5400000">
              <a:off x="3045950" y="2247195"/>
              <a:ext cx="388675" cy="10190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2"/>
            </p:cNvCxnSpPr>
            <p:nvPr/>
          </p:nvCxnSpPr>
          <p:spPr>
            <a:xfrm rot="16200000" flipH="1">
              <a:off x="3987520" y="2324693"/>
              <a:ext cx="388674" cy="864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 name="Group 76"/>
            <p:cNvGrpSpPr/>
            <p:nvPr/>
          </p:nvGrpSpPr>
          <p:grpSpPr>
            <a:xfrm>
              <a:off x="2170181" y="2994860"/>
              <a:ext cx="6012321" cy="646331"/>
              <a:chOff x="2170181" y="2994860"/>
              <a:chExt cx="6012321" cy="646331"/>
            </a:xfrm>
          </p:grpSpPr>
          <p:sp>
            <p:nvSpPr>
              <p:cNvPr id="9" name="TextBox 8"/>
              <p:cNvSpPr txBox="1"/>
              <p:nvPr/>
            </p:nvSpPr>
            <p:spPr>
              <a:xfrm>
                <a:off x="2170181" y="3077165"/>
                <a:ext cx="1121142"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S1</a:t>
                </a:r>
                <a:endParaRPr lang="en-US" dirty="0">
                  <a:ln>
                    <a:solidFill>
                      <a:srgbClr val="008000"/>
                    </a:solidFill>
                  </a:ln>
                </a:endParaRPr>
              </a:p>
            </p:txBody>
          </p:sp>
          <p:sp>
            <p:nvSpPr>
              <p:cNvPr id="10" name="TextBox 9"/>
              <p:cNvSpPr txBox="1"/>
              <p:nvPr/>
            </p:nvSpPr>
            <p:spPr>
              <a:xfrm>
                <a:off x="4234193" y="3077165"/>
                <a:ext cx="1121142"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S2</a:t>
                </a:r>
                <a:endParaRPr lang="en-US" dirty="0">
                  <a:ln>
                    <a:solidFill>
                      <a:srgbClr val="008000"/>
                    </a:solidFill>
                  </a:ln>
                </a:endParaRPr>
              </a:p>
            </p:txBody>
          </p:sp>
          <p:sp>
            <p:nvSpPr>
              <p:cNvPr id="28" name="TextBox 27"/>
              <p:cNvSpPr txBox="1"/>
              <p:nvPr/>
            </p:nvSpPr>
            <p:spPr>
              <a:xfrm>
                <a:off x="5864076" y="2994860"/>
                <a:ext cx="2318426" cy="646331"/>
              </a:xfrm>
              <a:prstGeom prst="rect">
                <a:avLst/>
              </a:prstGeom>
              <a:noFill/>
            </p:spPr>
            <p:txBody>
              <a:bodyPr wrap="square" rtlCol="0">
                <a:spAutoFit/>
              </a:bodyPr>
              <a:lstStyle/>
              <a:p>
                <a:r>
                  <a:rPr lang="en-US" dirty="0" smtClean="0"/>
                  <a:t>Split into S1 and S2 such that S=S1 U S2</a:t>
                </a:r>
                <a:endParaRPr lang="en-US" dirty="0"/>
              </a:p>
            </p:txBody>
          </p:sp>
        </p:grpSp>
      </p:grpSp>
      <p:sp>
        <p:nvSpPr>
          <p:cNvPr id="42" name="TextBox 41"/>
          <p:cNvSpPr txBox="1"/>
          <p:nvPr/>
        </p:nvSpPr>
        <p:spPr>
          <a:xfrm>
            <a:off x="685799" y="1389144"/>
            <a:ext cx="4764120" cy="369332"/>
          </a:xfrm>
          <a:prstGeom prst="rect">
            <a:avLst/>
          </a:prstGeom>
          <a:noFill/>
        </p:spPr>
        <p:txBody>
          <a:bodyPr wrap="none" rtlCol="0">
            <a:spAutoFit/>
          </a:bodyPr>
          <a:lstStyle/>
          <a:p>
            <a:r>
              <a:rPr lang="en-US" dirty="0" smtClean="0"/>
              <a:t>Pictorial representation of the parallel algorithm:</a:t>
            </a:r>
            <a:endParaRPr lang="en-US" dirty="0"/>
          </a:p>
        </p:txBody>
      </p:sp>
      <p:grpSp>
        <p:nvGrpSpPr>
          <p:cNvPr id="5" name="Group 79"/>
          <p:cNvGrpSpPr/>
          <p:nvPr/>
        </p:nvGrpSpPr>
        <p:grpSpPr>
          <a:xfrm>
            <a:off x="3113051" y="5554241"/>
            <a:ext cx="5214485" cy="816232"/>
            <a:chOff x="3113051" y="5680339"/>
            <a:chExt cx="5214485" cy="816232"/>
          </a:xfrm>
        </p:grpSpPr>
        <p:sp>
          <p:nvSpPr>
            <p:cNvPr id="54" name="TextBox 53"/>
            <p:cNvSpPr txBox="1"/>
            <p:nvPr/>
          </p:nvSpPr>
          <p:spPr>
            <a:xfrm>
              <a:off x="3113051" y="6127239"/>
              <a:ext cx="1121142" cy="369332"/>
            </a:xfrm>
            <a:prstGeom prst="rect">
              <a:avLst/>
            </a:prstGeom>
            <a:noFill/>
            <a:ln>
              <a:noFill/>
            </a:ln>
          </p:spPr>
          <p:txBody>
            <a:bodyPr wrap="square" rtlCol="0">
              <a:spAutoFit/>
            </a:bodyPr>
            <a:lstStyle/>
            <a:p>
              <a:pPr algn="ctr"/>
              <a:r>
                <a:rPr lang="en-US" dirty="0" smtClean="0">
                  <a:ln>
                    <a:solidFill>
                      <a:srgbClr val="008000"/>
                    </a:solidFill>
                  </a:ln>
                </a:rPr>
                <a:t>max</a:t>
              </a:r>
              <a:endParaRPr lang="en-US" dirty="0">
                <a:ln>
                  <a:solidFill>
                    <a:srgbClr val="008000"/>
                  </a:solidFill>
                </a:ln>
              </a:endParaRPr>
            </a:p>
          </p:txBody>
        </p:sp>
        <p:cxnSp>
          <p:nvCxnSpPr>
            <p:cNvPr id="66" name="Straight Arrow Connector 65"/>
            <p:cNvCxnSpPr/>
            <p:nvPr/>
          </p:nvCxnSpPr>
          <p:spPr>
            <a:xfrm rot="16200000" flipH="1">
              <a:off x="3450172" y="5903788"/>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864076" y="6127239"/>
              <a:ext cx="2463460" cy="369332"/>
            </a:xfrm>
            <a:prstGeom prst="rect">
              <a:avLst/>
            </a:prstGeom>
            <a:noFill/>
          </p:spPr>
          <p:txBody>
            <a:bodyPr wrap="none" rtlCol="0">
              <a:spAutoFit/>
            </a:bodyPr>
            <a:lstStyle/>
            <a:p>
              <a:r>
                <a:rPr lang="en-US" dirty="0" smtClean="0"/>
                <a:t>Output: max integer in S</a:t>
              </a:r>
              <a:endParaRPr lang="en-US" dirty="0"/>
            </a:p>
          </p:txBody>
        </p:sp>
      </p:grpSp>
      <p:grpSp>
        <p:nvGrpSpPr>
          <p:cNvPr id="6" name="Group 75"/>
          <p:cNvGrpSpPr/>
          <p:nvPr/>
        </p:nvGrpSpPr>
        <p:grpSpPr>
          <a:xfrm>
            <a:off x="237256" y="1784274"/>
            <a:ext cx="7299073" cy="870451"/>
            <a:chOff x="237256" y="1910372"/>
            <a:chExt cx="7299073" cy="870451"/>
          </a:xfrm>
        </p:grpSpPr>
        <p:sp>
          <p:nvSpPr>
            <p:cNvPr id="8" name="TextBox 7"/>
            <p:cNvSpPr txBox="1"/>
            <p:nvPr/>
          </p:nvSpPr>
          <p:spPr>
            <a:xfrm>
              <a:off x="3189250" y="2319158"/>
              <a:ext cx="1121142" cy="369332"/>
            </a:xfrm>
            <a:prstGeom prst="rect">
              <a:avLst/>
            </a:prstGeom>
            <a:noFill/>
            <a:ln>
              <a:noFill/>
            </a:ln>
          </p:spPr>
          <p:txBody>
            <a:bodyPr wrap="square" rtlCol="0">
              <a:spAutoFit/>
            </a:bodyPr>
            <a:lstStyle/>
            <a:p>
              <a:pPr algn="ctr"/>
              <a:r>
                <a:rPr lang="en-US" dirty="0" smtClean="0">
                  <a:ln>
                    <a:solidFill>
                      <a:srgbClr val="008000"/>
                    </a:solidFill>
                  </a:ln>
                </a:rPr>
                <a:t>S</a:t>
              </a:r>
              <a:endParaRPr lang="en-US" dirty="0">
                <a:ln>
                  <a:solidFill>
                    <a:srgbClr val="008000"/>
                  </a:solidFill>
                </a:ln>
              </a:endParaRPr>
            </a:p>
          </p:txBody>
        </p:sp>
        <p:sp>
          <p:nvSpPr>
            <p:cNvPr id="27" name="TextBox 26"/>
            <p:cNvSpPr txBox="1"/>
            <p:nvPr/>
          </p:nvSpPr>
          <p:spPr>
            <a:xfrm>
              <a:off x="5864076" y="2303715"/>
              <a:ext cx="1672253" cy="369332"/>
            </a:xfrm>
            <a:prstGeom prst="rect">
              <a:avLst/>
            </a:prstGeom>
            <a:noFill/>
          </p:spPr>
          <p:txBody>
            <a:bodyPr wrap="none" rtlCol="0">
              <a:spAutoFit/>
            </a:bodyPr>
            <a:lstStyle/>
            <a:p>
              <a:r>
                <a:rPr lang="en-US" dirty="0" smtClean="0"/>
                <a:t>Input: Given set</a:t>
              </a:r>
              <a:endParaRPr lang="en-US" dirty="0"/>
            </a:p>
          </p:txBody>
        </p:sp>
        <p:cxnSp>
          <p:nvCxnSpPr>
            <p:cNvPr id="67" name="Straight Arrow Connector 66"/>
            <p:cNvCxnSpPr/>
            <p:nvPr/>
          </p:nvCxnSpPr>
          <p:spPr>
            <a:xfrm rot="16200000" flipH="1">
              <a:off x="3526373" y="2133821"/>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37256" y="2134492"/>
              <a:ext cx="1385716" cy="646331"/>
            </a:xfrm>
            <a:prstGeom prst="rect">
              <a:avLst/>
            </a:prstGeom>
            <a:noFill/>
          </p:spPr>
          <p:txBody>
            <a:bodyPr wrap="none" rtlCol="0">
              <a:spAutoFit/>
            </a:bodyPr>
            <a:lstStyle/>
            <a:p>
              <a:r>
                <a:rPr lang="en-US" dirty="0" smtClean="0"/>
                <a:t>Sequential </a:t>
              </a:r>
            </a:p>
            <a:p>
              <a:r>
                <a:rPr lang="en-US" dirty="0" smtClean="0"/>
                <a:t>computation</a:t>
              </a:r>
              <a:endParaRPr lang="en-US" dirty="0"/>
            </a:p>
          </p:txBody>
        </p:sp>
      </p:grpSp>
      <p:grpSp>
        <p:nvGrpSpPr>
          <p:cNvPr id="7" name="Group 77"/>
          <p:cNvGrpSpPr/>
          <p:nvPr/>
        </p:nvGrpSpPr>
        <p:grpSpPr>
          <a:xfrm>
            <a:off x="237256" y="2868761"/>
            <a:ext cx="7945246" cy="1872647"/>
            <a:chOff x="237256" y="2994859"/>
            <a:chExt cx="7945246" cy="1872647"/>
          </a:xfrm>
        </p:grpSpPr>
        <p:sp>
          <p:nvSpPr>
            <p:cNvPr id="20" name="TextBox 19"/>
            <p:cNvSpPr txBox="1"/>
            <p:nvPr/>
          </p:nvSpPr>
          <p:spPr>
            <a:xfrm>
              <a:off x="1973876" y="4027275"/>
              <a:ext cx="1513753"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m1=max(S1)</a:t>
              </a:r>
              <a:endParaRPr lang="en-US" dirty="0">
                <a:ln>
                  <a:solidFill>
                    <a:srgbClr val="008000"/>
                  </a:solidFill>
                </a:ln>
              </a:endParaRPr>
            </a:p>
          </p:txBody>
        </p:sp>
        <p:cxnSp>
          <p:nvCxnSpPr>
            <p:cNvPr id="23" name="Straight Arrow Connector 22"/>
            <p:cNvCxnSpPr>
              <a:stCxn id="9" idx="2"/>
              <a:endCxn id="20" idx="0"/>
            </p:cNvCxnSpPr>
            <p:nvPr/>
          </p:nvCxnSpPr>
          <p:spPr>
            <a:xfrm rot="16200000" flipH="1">
              <a:off x="2435860" y="3732381"/>
              <a:ext cx="58978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63761" y="4027275"/>
              <a:ext cx="1462006"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m2=max(S2)</a:t>
              </a:r>
              <a:endParaRPr lang="en-US" dirty="0">
                <a:ln>
                  <a:solidFill>
                    <a:srgbClr val="008000"/>
                  </a:solidFill>
                </a:ln>
              </a:endParaRPr>
            </a:p>
          </p:txBody>
        </p:sp>
        <p:cxnSp>
          <p:nvCxnSpPr>
            <p:cNvPr id="26" name="Straight Arrow Connector 25"/>
            <p:cNvCxnSpPr/>
            <p:nvPr/>
          </p:nvCxnSpPr>
          <p:spPr>
            <a:xfrm rot="5400000">
              <a:off x="4504375" y="3736886"/>
              <a:ext cx="58077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64076" y="3944176"/>
              <a:ext cx="2318426" cy="923330"/>
            </a:xfrm>
            <a:prstGeom prst="rect">
              <a:avLst/>
            </a:prstGeom>
            <a:noFill/>
          </p:spPr>
          <p:txBody>
            <a:bodyPr wrap="square" rtlCol="0">
              <a:spAutoFit/>
            </a:bodyPr>
            <a:lstStyle/>
            <a:p>
              <a:r>
                <a:rPr lang="en-US" dirty="0" smtClean="0"/>
                <a:t>Find max of each set using sequential method.</a:t>
              </a:r>
              <a:endParaRPr lang="en-US" dirty="0"/>
            </a:p>
          </p:txBody>
        </p:sp>
        <p:grpSp>
          <p:nvGrpSpPr>
            <p:cNvPr id="11" name="Group 73"/>
            <p:cNvGrpSpPr/>
            <p:nvPr/>
          </p:nvGrpSpPr>
          <p:grpSpPr>
            <a:xfrm>
              <a:off x="237256" y="2994859"/>
              <a:ext cx="1385716" cy="1595648"/>
              <a:chOff x="237256" y="2994859"/>
              <a:chExt cx="1385716" cy="1595648"/>
            </a:xfrm>
          </p:grpSpPr>
          <p:sp>
            <p:nvSpPr>
              <p:cNvPr id="70" name="TextBox 69"/>
              <p:cNvSpPr txBox="1"/>
              <p:nvPr/>
            </p:nvSpPr>
            <p:spPr>
              <a:xfrm>
                <a:off x="237256" y="3944176"/>
                <a:ext cx="1385716" cy="646331"/>
              </a:xfrm>
              <a:prstGeom prst="rect">
                <a:avLst/>
              </a:prstGeom>
              <a:noFill/>
            </p:spPr>
            <p:txBody>
              <a:bodyPr wrap="none" rtlCol="0">
                <a:spAutoFit/>
              </a:bodyPr>
              <a:lstStyle/>
              <a:p>
                <a:r>
                  <a:rPr lang="en-US" dirty="0" smtClean="0"/>
                  <a:t>Parallel </a:t>
                </a:r>
              </a:p>
              <a:p>
                <a:r>
                  <a:rPr lang="en-US" dirty="0" smtClean="0"/>
                  <a:t>computation</a:t>
                </a:r>
                <a:endParaRPr lang="en-US" dirty="0"/>
              </a:p>
            </p:txBody>
          </p:sp>
          <p:cxnSp>
            <p:nvCxnSpPr>
              <p:cNvPr id="72" name="Straight Arrow Connector 71"/>
              <p:cNvCxnSpPr/>
              <p:nvPr/>
            </p:nvCxnSpPr>
            <p:spPr>
              <a:xfrm rot="16200000" flipH="1">
                <a:off x="668411" y="3218308"/>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nvGrpSpPr>
          <p:cNvPr id="13" name="Group 78"/>
          <p:cNvGrpSpPr/>
          <p:nvPr/>
        </p:nvGrpSpPr>
        <p:grpSpPr>
          <a:xfrm>
            <a:off x="237256" y="4270509"/>
            <a:ext cx="7945246" cy="1730632"/>
            <a:chOff x="237256" y="4396607"/>
            <a:chExt cx="7945246" cy="1730632"/>
          </a:xfrm>
        </p:grpSpPr>
        <p:cxnSp>
          <p:nvCxnSpPr>
            <p:cNvPr id="31" name="Straight Arrow Connector 30"/>
            <p:cNvCxnSpPr/>
            <p:nvPr/>
          </p:nvCxnSpPr>
          <p:spPr>
            <a:xfrm>
              <a:off x="2535242" y="4396607"/>
              <a:ext cx="1081406"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endCxn id="35" idx="0"/>
            </p:cNvCxnSpPr>
            <p:nvPr/>
          </p:nvCxnSpPr>
          <p:spPr>
            <a:xfrm rot="5400000">
              <a:off x="3815093" y="4331336"/>
              <a:ext cx="914400" cy="10449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601905" y="5311007"/>
              <a:ext cx="2295832"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max=max(m1, m2)</a:t>
              </a:r>
              <a:endParaRPr lang="en-US" dirty="0">
                <a:ln>
                  <a:solidFill>
                    <a:srgbClr val="008000"/>
                  </a:solidFill>
                </a:ln>
              </a:endParaRPr>
            </a:p>
          </p:txBody>
        </p:sp>
        <p:sp>
          <p:nvSpPr>
            <p:cNvPr id="41" name="TextBox 40"/>
            <p:cNvSpPr txBox="1"/>
            <p:nvPr/>
          </p:nvSpPr>
          <p:spPr>
            <a:xfrm>
              <a:off x="5864076" y="5203386"/>
              <a:ext cx="2318426" cy="646331"/>
            </a:xfrm>
            <a:prstGeom prst="rect">
              <a:avLst/>
            </a:prstGeom>
            <a:noFill/>
          </p:spPr>
          <p:txBody>
            <a:bodyPr wrap="square" rtlCol="0">
              <a:spAutoFit/>
            </a:bodyPr>
            <a:lstStyle/>
            <a:p>
              <a:r>
                <a:rPr lang="en-US" dirty="0" smtClean="0"/>
                <a:t>Find max of max of each set.</a:t>
              </a:r>
              <a:endParaRPr lang="en-US" dirty="0"/>
            </a:p>
          </p:txBody>
        </p:sp>
        <p:grpSp>
          <p:nvGrpSpPr>
            <p:cNvPr id="14" name="Group 74"/>
            <p:cNvGrpSpPr/>
            <p:nvPr/>
          </p:nvGrpSpPr>
          <p:grpSpPr>
            <a:xfrm>
              <a:off x="237256" y="4864106"/>
              <a:ext cx="1385716" cy="1263133"/>
              <a:chOff x="237256" y="4864106"/>
              <a:chExt cx="1385716" cy="1263133"/>
            </a:xfrm>
          </p:grpSpPr>
          <p:sp>
            <p:nvSpPr>
              <p:cNvPr id="71" name="TextBox 70"/>
              <p:cNvSpPr txBox="1"/>
              <p:nvPr/>
            </p:nvSpPr>
            <p:spPr>
              <a:xfrm>
                <a:off x="237256" y="5480908"/>
                <a:ext cx="1385716" cy="646331"/>
              </a:xfrm>
              <a:prstGeom prst="rect">
                <a:avLst/>
              </a:prstGeom>
              <a:noFill/>
            </p:spPr>
            <p:txBody>
              <a:bodyPr wrap="none" rtlCol="0">
                <a:spAutoFit/>
              </a:bodyPr>
              <a:lstStyle/>
              <a:p>
                <a:r>
                  <a:rPr lang="en-US" dirty="0" smtClean="0"/>
                  <a:t>Sequential </a:t>
                </a:r>
              </a:p>
              <a:p>
                <a:r>
                  <a:rPr lang="en-US" dirty="0" smtClean="0"/>
                  <a:t>computation</a:t>
                </a:r>
                <a:endParaRPr lang="en-US" dirty="0"/>
              </a:p>
            </p:txBody>
          </p:sp>
          <p:cxnSp>
            <p:nvCxnSpPr>
              <p:cNvPr id="73" name="Straight Arrow Connector 72"/>
              <p:cNvCxnSpPr/>
              <p:nvPr/>
            </p:nvCxnSpPr>
            <p:spPr>
              <a:xfrm rot="16200000" flipH="1">
                <a:off x="668408" y="5087555"/>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sp>
        <p:nvSpPr>
          <p:cNvPr id="37" name="Slide Number Placeholder 36"/>
          <p:cNvSpPr>
            <a:spLocks noGrp="1"/>
          </p:cNvSpPr>
          <p:nvPr>
            <p:ph type="sldNum" sz="quarter" idx="12"/>
          </p:nvPr>
        </p:nvSpPr>
        <p:spPr>
          <a:xfrm>
            <a:off x="6553200" y="6230252"/>
            <a:ext cx="2133600" cy="365125"/>
          </a:xfrm>
        </p:spPr>
        <p:txBody>
          <a:bodyPr/>
          <a:lstStyle/>
          <a:p>
            <a:fld id="{68E2A861-F3E9-FD41-B3BE-4E4F6A444211}" type="slidenum">
              <a:rPr lang="en-US" smtClean="0"/>
              <a:pPr/>
              <a:t>52</a:t>
            </a:fld>
            <a:endParaRPr lang="en-US" dirty="0"/>
          </a:p>
        </p:txBody>
      </p:sp>
      <p:sp>
        <p:nvSpPr>
          <p:cNvPr id="38" name="Footer Placeholder 37"/>
          <p:cNvSpPr>
            <a:spLocks noGrp="1"/>
          </p:cNvSpPr>
          <p:nvPr>
            <p:ph type="ftr" sz="quarter" idx="11"/>
          </p:nvPr>
        </p:nvSpPr>
        <p:spPr>
          <a:xfrm>
            <a:off x="3124200" y="6230252"/>
            <a:ext cx="2895600" cy="365125"/>
          </a:xfrm>
        </p:spPr>
        <p:txBody>
          <a:bodyPr/>
          <a:lstStyle/>
          <a:p>
            <a:r>
              <a:rPr lang="en-US" smtClean="0"/>
              <a:t>CS 180. Fall 2011. Week 1</a:t>
            </a:r>
            <a:endParaRPr lang="en-US" dirty="0"/>
          </a:p>
        </p:txBody>
      </p:sp>
      <p:sp>
        <p:nvSpPr>
          <p:cNvPr id="39" name="Date Placeholder 38"/>
          <p:cNvSpPr>
            <a:spLocks noGrp="1"/>
          </p:cNvSpPr>
          <p:nvPr>
            <p:ph type="dt" sz="half" idx="10"/>
          </p:nvPr>
        </p:nvSpPr>
        <p:spPr>
          <a:xfrm>
            <a:off x="457200" y="6230252"/>
            <a:ext cx="2133600" cy="365125"/>
          </a:xfrm>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 Parallel program</a:t>
            </a:r>
            <a:endParaRPr lang="en-US" sz="3200" dirty="0"/>
          </a:p>
        </p:txBody>
      </p:sp>
      <p:sp>
        <p:nvSpPr>
          <p:cNvPr id="5" name="TextBox 4"/>
          <p:cNvSpPr txBox="1"/>
          <p:nvPr/>
        </p:nvSpPr>
        <p:spPr>
          <a:xfrm>
            <a:off x="853162" y="1515242"/>
            <a:ext cx="7313448" cy="3674510"/>
          </a:xfrm>
          <a:prstGeom prst="rect">
            <a:avLst/>
          </a:prstGeom>
          <a:noFill/>
        </p:spPr>
        <p:txBody>
          <a:bodyPr wrap="square" rtlCol="0">
            <a:spAutoFit/>
          </a:bodyPr>
          <a:lstStyle/>
          <a:p>
            <a:pPr>
              <a:lnSpc>
                <a:spcPts val="2800"/>
              </a:lnSpc>
            </a:pPr>
            <a:r>
              <a:rPr lang="en-US" sz="2000" dirty="0" smtClean="0"/>
              <a:t>Step 2a: Design a concurrent solution assuming a dual core machine is to be used for executing this solution.</a:t>
            </a:r>
          </a:p>
          <a:p>
            <a:pPr>
              <a:lnSpc>
                <a:spcPts val="2800"/>
              </a:lnSpc>
            </a:pPr>
            <a:endParaRPr lang="en-US" sz="2000" dirty="0" smtClean="0"/>
          </a:p>
          <a:p>
            <a:pPr marL="914400" lvl="1" indent="-457200">
              <a:lnSpc>
                <a:spcPts val="2800"/>
              </a:lnSpc>
              <a:buAutoNum type="arabicPeriod"/>
            </a:pPr>
            <a:r>
              <a:rPr lang="en-US" sz="2000" dirty="0" smtClean="0"/>
              <a:t>Let </a:t>
            </a:r>
            <a:r>
              <a:rPr lang="en-US" sz="2000" dirty="0" smtClean="0">
                <a:solidFill>
                  <a:srgbClr val="FF0000"/>
                </a:solidFill>
              </a:rPr>
              <a:t>S </a:t>
            </a:r>
            <a:r>
              <a:rPr lang="en-US" sz="2000" dirty="0" smtClean="0"/>
              <a:t>denote the given set.</a:t>
            </a:r>
          </a:p>
          <a:p>
            <a:pPr marL="914400" lvl="1" indent="-457200">
              <a:lnSpc>
                <a:spcPts val="2800"/>
              </a:lnSpc>
              <a:buAutoNum type="arabicPeriod"/>
            </a:pPr>
            <a:r>
              <a:rPr lang="en-US" sz="2000" dirty="0" smtClean="0"/>
              <a:t>Let </a:t>
            </a:r>
            <a:r>
              <a:rPr lang="en-US" sz="2000" dirty="0" err="1" smtClean="0">
                <a:solidFill>
                  <a:srgbClr val="FF0000"/>
                </a:solidFill>
              </a:rPr>
              <a:t>S.next</a:t>
            </a:r>
            <a:r>
              <a:rPr lang="en-US" sz="2000" dirty="0" smtClean="0">
                <a:solidFill>
                  <a:srgbClr val="FF0000"/>
                </a:solidFill>
              </a:rPr>
              <a:t>() </a:t>
            </a:r>
            <a:r>
              <a:rPr lang="en-US" sz="2000" dirty="0" smtClean="0"/>
              <a:t>denote the next element from the set. </a:t>
            </a:r>
            <a:r>
              <a:rPr lang="en-US" sz="2000" dirty="0" err="1" smtClean="0">
                <a:solidFill>
                  <a:srgbClr val="FF0000"/>
                </a:solidFill>
              </a:rPr>
              <a:t>S.next</a:t>
            </a:r>
            <a:r>
              <a:rPr lang="en-US" sz="2000" dirty="0" smtClean="0">
                <a:solidFill>
                  <a:srgbClr val="FF0000"/>
                </a:solidFill>
              </a:rPr>
              <a:t>(</a:t>
            </a:r>
            <a:r>
              <a:rPr lang="en-US" sz="2000" dirty="0" smtClean="0"/>
              <a:t>) is empty if we have examined all elements of </a:t>
            </a:r>
            <a:r>
              <a:rPr lang="en-US" sz="2000" dirty="0" smtClean="0">
                <a:solidFill>
                  <a:srgbClr val="FF0000"/>
                </a:solidFill>
              </a:rPr>
              <a:t>S</a:t>
            </a:r>
            <a:r>
              <a:rPr lang="en-US" sz="2000" dirty="0" smtClean="0"/>
              <a:t>.</a:t>
            </a:r>
          </a:p>
          <a:p>
            <a:pPr marL="914400" lvl="1" indent="-457200">
              <a:lnSpc>
                <a:spcPts val="2800"/>
              </a:lnSpc>
              <a:buAutoNum type="arabicPeriod"/>
            </a:pPr>
            <a:r>
              <a:rPr lang="en-US" sz="2000" dirty="0" smtClean="0"/>
              <a:t>Divide </a:t>
            </a:r>
            <a:r>
              <a:rPr lang="en-US" sz="2000" dirty="0" smtClean="0">
                <a:solidFill>
                  <a:srgbClr val="FF0000"/>
                </a:solidFill>
              </a:rPr>
              <a:t>S</a:t>
            </a:r>
            <a:r>
              <a:rPr lang="en-US" sz="2000" dirty="0" smtClean="0"/>
              <a:t> into sets </a:t>
            </a:r>
            <a:r>
              <a:rPr lang="en-US" sz="2000" dirty="0" smtClean="0">
                <a:solidFill>
                  <a:srgbClr val="FF0000"/>
                </a:solidFill>
              </a:rPr>
              <a:t>S1</a:t>
            </a:r>
            <a:r>
              <a:rPr lang="en-US" sz="2000" dirty="0" smtClean="0"/>
              <a:t> and </a:t>
            </a:r>
            <a:r>
              <a:rPr lang="en-US" sz="2000" dirty="0" smtClean="0">
                <a:solidFill>
                  <a:srgbClr val="FF0000"/>
                </a:solidFill>
              </a:rPr>
              <a:t>S2</a:t>
            </a:r>
            <a:r>
              <a:rPr lang="en-US" sz="2000" dirty="0" smtClean="0"/>
              <a:t> such that </a:t>
            </a:r>
            <a:r>
              <a:rPr lang="en-US" sz="2000" dirty="0" smtClean="0">
                <a:solidFill>
                  <a:srgbClr val="FF0000"/>
                </a:solidFill>
              </a:rPr>
              <a:t>S=S1 U S2</a:t>
            </a:r>
          </a:p>
          <a:p>
            <a:pPr marL="914400" lvl="1" indent="-457200">
              <a:lnSpc>
                <a:spcPts val="2800"/>
              </a:lnSpc>
              <a:buAutoNum type="arabicPeriod"/>
            </a:pPr>
            <a:r>
              <a:rPr lang="en-US" sz="2000" dirty="0" smtClean="0"/>
              <a:t>Let </a:t>
            </a:r>
            <a:r>
              <a:rPr lang="en-US" sz="2000" dirty="0" smtClean="0">
                <a:solidFill>
                  <a:srgbClr val="FF0000"/>
                </a:solidFill>
              </a:rPr>
              <a:t>maxS1= max(S1) </a:t>
            </a:r>
            <a:r>
              <a:rPr lang="en-US" sz="2000" dirty="0" smtClean="0"/>
              <a:t>and </a:t>
            </a:r>
            <a:r>
              <a:rPr lang="en-US" sz="2000" dirty="0" smtClean="0">
                <a:solidFill>
                  <a:srgbClr val="FF0000"/>
                </a:solidFill>
              </a:rPr>
              <a:t>maxS2=max(S2)</a:t>
            </a:r>
            <a:r>
              <a:rPr lang="en-US" sz="2000" dirty="0" smtClean="0"/>
              <a:t>. </a:t>
            </a:r>
          </a:p>
          <a:p>
            <a:pPr marL="914400" lvl="1" indent="-457200">
              <a:lnSpc>
                <a:spcPts val="2800"/>
              </a:lnSpc>
              <a:buFont typeface="+mj-lt"/>
              <a:buAutoNum type="arabicPeriod"/>
            </a:pPr>
            <a:r>
              <a:rPr lang="en-US" sz="2000" dirty="0" smtClean="0"/>
              <a:t>Let </a:t>
            </a:r>
            <a:r>
              <a:rPr lang="en-US" sz="2000" dirty="0" smtClean="0">
                <a:solidFill>
                  <a:srgbClr val="FF0000"/>
                </a:solidFill>
              </a:rPr>
              <a:t>max</a:t>
            </a:r>
            <a:r>
              <a:rPr lang="en-US" sz="2000" dirty="0" smtClean="0"/>
              <a:t> be the larger of </a:t>
            </a:r>
            <a:r>
              <a:rPr lang="en-US" sz="2000" dirty="0" smtClean="0">
                <a:solidFill>
                  <a:srgbClr val="FF0000"/>
                </a:solidFill>
              </a:rPr>
              <a:t>maxS1</a:t>
            </a:r>
            <a:r>
              <a:rPr lang="en-US" sz="2000" dirty="0" smtClean="0"/>
              <a:t> and </a:t>
            </a:r>
            <a:r>
              <a:rPr lang="en-US" sz="2000" dirty="0" smtClean="0">
                <a:solidFill>
                  <a:srgbClr val="FF0000"/>
                </a:solidFill>
              </a:rPr>
              <a:t>maxS2</a:t>
            </a:r>
          </a:p>
          <a:p>
            <a:pPr marL="914400" lvl="1" indent="-457200">
              <a:lnSpc>
                <a:spcPts val="2800"/>
              </a:lnSpc>
              <a:buFont typeface="+mj-lt"/>
              <a:buAutoNum type="arabicPeriod"/>
            </a:pPr>
            <a:r>
              <a:rPr lang="en-US" sz="2000" dirty="0" smtClean="0"/>
              <a:t> </a:t>
            </a:r>
            <a:r>
              <a:rPr lang="en-US" sz="2000" dirty="0" smtClean="0">
                <a:solidFill>
                  <a:srgbClr val="FF0000"/>
                </a:solidFill>
              </a:rPr>
              <a:t>max</a:t>
            </a:r>
            <a:r>
              <a:rPr lang="en-US" sz="2000" dirty="0" smtClean="0"/>
              <a:t> is the desired maximum.</a:t>
            </a:r>
          </a:p>
        </p:txBody>
      </p:sp>
      <p:sp>
        <p:nvSpPr>
          <p:cNvPr id="4" name="Slide Number Placeholder 3"/>
          <p:cNvSpPr>
            <a:spLocks noGrp="1"/>
          </p:cNvSpPr>
          <p:nvPr>
            <p:ph type="sldNum" sz="quarter" idx="12"/>
          </p:nvPr>
        </p:nvSpPr>
        <p:spPr/>
        <p:txBody>
          <a:bodyPr/>
          <a:lstStyle/>
          <a:p>
            <a:fld id="{68E2A861-F3E9-FD41-B3BE-4E4F6A444211}"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 Parallel program</a:t>
            </a:r>
            <a:endParaRPr lang="en-US" sz="3200" dirty="0"/>
          </a:p>
        </p:txBody>
      </p:sp>
      <p:sp>
        <p:nvSpPr>
          <p:cNvPr id="5" name="TextBox 4"/>
          <p:cNvSpPr txBox="1"/>
          <p:nvPr/>
        </p:nvSpPr>
        <p:spPr>
          <a:xfrm>
            <a:off x="853162" y="1515242"/>
            <a:ext cx="7313448" cy="4392656"/>
          </a:xfrm>
          <a:prstGeom prst="rect">
            <a:avLst/>
          </a:prstGeom>
          <a:noFill/>
        </p:spPr>
        <p:txBody>
          <a:bodyPr wrap="square" rtlCol="0">
            <a:spAutoFit/>
          </a:bodyPr>
          <a:lstStyle/>
          <a:p>
            <a:pPr>
              <a:lnSpc>
                <a:spcPts val="2800"/>
              </a:lnSpc>
            </a:pPr>
            <a:r>
              <a:rPr lang="en-US" sz="2000" dirty="0" smtClean="0"/>
              <a:t>Step 2b: Design a concurrent solution: </a:t>
            </a:r>
            <a:r>
              <a:rPr lang="en-US" sz="2000" dirty="0" err="1" smtClean="0">
                <a:solidFill>
                  <a:srgbClr val="FF0000"/>
                </a:solidFill>
              </a:rPr>
              <a:t>max(S</a:t>
            </a:r>
            <a:r>
              <a:rPr lang="en-US" sz="2000" dirty="0" smtClean="0">
                <a:solidFill>
                  <a:srgbClr val="FF0000"/>
                </a:solidFill>
              </a:rPr>
              <a:t>) </a:t>
            </a:r>
            <a:r>
              <a:rPr lang="en-US" sz="2000" dirty="0" smtClean="0"/>
              <a:t>denotes the maximum of integers in set </a:t>
            </a:r>
            <a:r>
              <a:rPr lang="en-US" sz="2000" dirty="0" smtClean="0">
                <a:solidFill>
                  <a:srgbClr val="FF0000"/>
                </a:solidFill>
              </a:rPr>
              <a:t>S</a:t>
            </a:r>
            <a:r>
              <a:rPr lang="en-US" sz="2000" dirty="0" smtClean="0"/>
              <a:t>.</a:t>
            </a:r>
          </a:p>
          <a:p>
            <a:pPr marL="914400" lvl="1" indent="-457200">
              <a:lnSpc>
                <a:spcPts val="2800"/>
              </a:lnSpc>
              <a:buAutoNum type="arabicPeriod"/>
            </a:pPr>
            <a:r>
              <a:rPr lang="en-US" sz="2000" dirty="0" smtClean="0"/>
              <a:t>Let </a:t>
            </a:r>
            <a:r>
              <a:rPr lang="en-US" sz="2000" dirty="0" err="1" smtClean="0">
                <a:solidFill>
                  <a:srgbClr val="FF0000"/>
                </a:solidFill>
              </a:rPr>
              <a:t>S.next</a:t>
            </a:r>
            <a:r>
              <a:rPr lang="en-US" sz="2000" dirty="0" smtClean="0">
                <a:solidFill>
                  <a:srgbClr val="FF0000"/>
                </a:solidFill>
              </a:rPr>
              <a:t>() </a:t>
            </a:r>
            <a:r>
              <a:rPr lang="en-US" sz="2000" dirty="0" smtClean="0"/>
              <a:t>denote the next element from the set. </a:t>
            </a:r>
            <a:r>
              <a:rPr lang="en-US" sz="2000" dirty="0" err="1" smtClean="0">
                <a:solidFill>
                  <a:srgbClr val="FF0000"/>
                </a:solidFill>
              </a:rPr>
              <a:t>S.next</a:t>
            </a:r>
            <a:r>
              <a:rPr lang="en-US" sz="2000" dirty="0" smtClean="0">
                <a:solidFill>
                  <a:srgbClr val="FF0000"/>
                </a:solidFill>
              </a:rPr>
              <a:t>(</a:t>
            </a:r>
            <a:r>
              <a:rPr lang="en-US" sz="2000" dirty="0" smtClean="0"/>
              <a:t>) is empty if we have examined all elements of </a:t>
            </a:r>
            <a:r>
              <a:rPr lang="en-US" sz="2000" dirty="0" smtClean="0">
                <a:solidFill>
                  <a:srgbClr val="FF0000"/>
                </a:solidFill>
              </a:rPr>
              <a:t>S</a:t>
            </a:r>
            <a:r>
              <a:rPr lang="en-US" sz="2000" dirty="0" smtClean="0"/>
              <a:t>.</a:t>
            </a:r>
          </a:p>
          <a:p>
            <a:pPr marL="914400" lvl="1" indent="-457200">
              <a:lnSpc>
                <a:spcPts val="2800"/>
              </a:lnSpc>
              <a:buAutoNum type="arabicPeriod"/>
            </a:pPr>
            <a:r>
              <a:rPr lang="en-US" sz="2000" dirty="0" smtClean="0"/>
              <a:t>Let </a:t>
            </a:r>
            <a:r>
              <a:rPr lang="en-US" sz="2000" dirty="0" err="1" smtClean="0">
                <a:solidFill>
                  <a:srgbClr val="FF0000"/>
                </a:solidFill>
              </a:rPr>
              <a:t>currentMax</a:t>
            </a:r>
            <a:r>
              <a:rPr lang="en-US" sz="2000" dirty="0" smtClean="0">
                <a:solidFill>
                  <a:srgbClr val="FF0000"/>
                </a:solidFill>
              </a:rPr>
              <a:t>=</a:t>
            </a:r>
            <a:r>
              <a:rPr lang="en-US" sz="2000" dirty="0" err="1" smtClean="0">
                <a:solidFill>
                  <a:srgbClr val="FF0000"/>
                </a:solidFill>
              </a:rPr>
              <a:t>S.next</a:t>
            </a:r>
            <a:r>
              <a:rPr lang="en-US" sz="2000" dirty="0" smtClean="0">
                <a:solidFill>
                  <a:srgbClr val="FF0000"/>
                </a:solidFill>
              </a:rPr>
              <a:t>(); </a:t>
            </a:r>
          </a:p>
          <a:p>
            <a:pPr marL="914400" lvl="1" indent="-457200">
              <a:lnSpc>
                <a:spcPts val="2800"/>
              </a:lnSpc>
              <a:buAutoNum type="arabicPeriod"/>
            </a:pPr>
            <a:r>
              <a:rPr lang="en-US" sz="2000" dirty="0" smtClean="0"/>
              <a:t>Scan each element of </a:t>
            </a:r>
            <a:r>
              <a:rPr lang="en-US" sz="2000" dirty="0" smtClean="0">
                <a:solidFill>
                  <a:srgbClr val="FF0000"/>
                </a:solidFill>
              </a:rPr>
              <a:t>S</a:t>
            </a:r>
            <a:r>
              <a:rPr lang="en-US" sz="2000" dirty="0" smtClean="0"/>
              <a:t> until we have scanned all. The following two steps are performed for each element in </a:t>
            </a:r>
            <a:r>
              <a:rPr lang="en-US" sz="2000" dirty="0" smtClean="0">
                <a:solidFill>
                  <a:srgbClr val="FF0000"/>
                </a:solidFill>
              </a:rPr>
              <a:t>S</a:t>
            </a:r>
            <a:r>
              <a:rPr lang="en-US" sz="2000" dirty="0" smtClean="0"/>
              <a:t> starting from the second.</a:t>
            </a:r>
          </a:p>
          <a:p>
            <a:pPr marL="1371600" lvl="2" indent="-457200">
              <a:lnSpc>
                <a:spcPts val="2800"/>
              </a:lnSpc>
              <a:buFont typeface="+mj-lt"/>
              <a:buAutoNum type="alphaLcParenR"/>
            </a:pPr>
            <a:r>
              <a:rPr lang="en-US" sz="2000" dirty="0" smtClean="0"/>
              <a:t>Let </a:t>
            </a:r>
            <a:r>
              <a:rPr lang="en-US" sz="2000" dirty="0" err="1" smtClean="0">
                <a:solidFill>
                  <a:srgbClr val="FF0000"/>
                </a:solidFill>
              </a:rPr>
              <a:t>newElement</a:t>
            </a:r>
            <a:r>
              <a:rPr lang="en-US" sz="2000" dirty="0" smtClean="0">
                <a:solidFill>
                  <a:srgbClr val="FF0000"/>
                </a:solidFill>
              </a:rPr>
              <a:t>=</a:t>
            </a:r>
            <a:r>
              <a:rPr lang="en-US" sz="2000" dirty="0" err="1" smtClean="0">
                <a:solidFill>
                  <a:srgbClr val="FF0000"/>
                </a:solidFill>
              </a:rPr>
              <a:t>S.next</a:t>
            </a:r>
            <a:r>
              <a:rPr lang="en-US" sz="2000" dirty="0" smtClean="0">
                <a:solidFill>
                  <a:srgbClr val="FF0000"/>
                </a:solidFill>
              </a:rPr>
              <a:t>()</a:t>
            </a:r>
            <a:r>
              <a:rPr lang="en-US" sz="2000" dirty="0" smtClean="0"/>
              <a:t>;</a:t>
            </a:r>
          </a:p>
          <a:p>
            <a:pPr marL="1371600" lvl="2" indent="-457200">
              <a:lnSpc>
                <a:spcPts val="2800"/>
              </a:lnSpc>
              <a:buFont typeface="+mj-lt"/>
              <a:buAutoNum type="alphaLcParenR"/>
            </a:pPr>
            <a:r>
              <a:rPr lang="en-US" sz="2000" dirty="0" smtClean="0"/>
              <a:t>If </a:t>
            </a:r>
            <a:r>
              <a:rPr lang="en-US" sz="2000" dirty="0" err="1" smtClean="0">
                <a:solidFill>
                  <a:srgbClr val="FF0000"/>
                </a:solidFill>
              </a:rPr>
              <a:t>currentMax</a:t>
            </a:r>
            <a:r>
              <a:rPr lang="en-US" sz="2000" dirty="0" smtClean="0">
                <a:solidFill>
                  <a:srgbClr val="FF0000"/>
                </a:solidFill>
              </a:rPr>
              <a:t>&lt;</a:t>
            </a:r>
            <a:r>
              <a:rPr lang="en-US" sz="2000" dirty="0" err="1" smtClean="0">
                <a:solidFill>
                  <a:srgbClr val="FF0000"/>
                </a:solidFill>
              </a:rPr>
              <a:t>newElement</a:t>
            </a:r>
            <a:r>
              <a:rPr lang="en-US" sz="2000" dirty="0" smtClean="0">
                <a:solidFill>
                  <a:srgbClr val="FF0000"/>
                </a:solidFill>
              </a:rPr>
              <a:t> </a:t>
            </a:r>
            <a:r>
              <a:rPr lang="en-US" sz="2000" dirty="0" smtClean="0"/>
              <a:t>then reset </a:t>
            </a:r>
            <a:r>
              <a:rPr lang="en-US" sz="2000" dirty="0" err="1" smtClean="0">
                <a:solidFill>
                  <a:srgbClr val="FF0000"/>
                </a:solidFill>
              </a:rPr>
              <a:t>currentMax</a:t>
            </a:r>
            <a:r>
              <a:rPr lang="en-US" sz="2000" dirty="0" smtClean="0"/>
              <a:t> to </a:t>
            </a:r>
            <a:r>
              <a:rPr lang="en-US" sz="2000" dirty="0" err="1" smtClean="0">
                <a:solidFill>
                  <a:srgbClr val="FF0000"/>
                </a:solidFill>
              </a:rPr>
              <a:t>newElement</a:t>
            </a:r>
            <a:r>
              <a:rPr lang="en-US" sz="2000" dirty="0" smtClean="0"/>
              <a:t>;</a:t>
            </a:r>
          </a:p>
          <a:p>
            <a:pPr marL="914400" lvl="1" indent="-457200">
              <a:lnSpc>
                <a:spcPts val="2800"/>
              </a:lnSpc>
              <a:buFont typeface="+mj-lt"/>
              <a:buAutoNum type="arabicPeriod"/>
            </a:pPr>
            <a:r>
              <a:rPr lang="en-US" sz="2000" dirty="0" smtClean="0"/>
              <a:t> </a:t>
            </a:r>
            <a:r>
              <a:rPr lang="en-US" sz="2000" dirty="0" err="1" smtClean="0">
                <a:solidFill>
                  <a:srgbClr val="FF0000"/>
                </a:solidFill>
              </a:rPr>
              <a:t>currentMax</a:t>
            </a:r>
            <a:r>
              <a:rPr lang="en-US" sz="2000" dirty="0" smtClean="0">
                <a:solidFill>
                  <a:srgbClr val="FF0000"/>
                </a:solidFill>
              </a:rPr>
              <a:t>,</a:t>
            </a:r>
            <a:r>
              <a:rPr lang="en-US" sz="2000" dirty="0" smtClean="0"/>
              <a:t>  is the desired maximum.</a:t>
            </a:r>
          </a:p>
        </p:txBody>
      </p:sp>
      <p:sp>
        <p:nvSpPr>
          <p:cNvPr id="4" name="Slide Number Placeholder 3"/>
          <p:cNvSpPr>
            <a:spLocks noGrp="1"/>
          </p:cNvSpPr>
          <p:nvPr>
            <p:ph type="sldNum" sz="quarter" idx="12"/>
          </p:nvPr>
        </p:nvSpPr>
        <p:spPr/>
        <p:txBody>
          <a:bodyPr/>
          <a:lstStyle/>
          <a:p>
            <a:fld id="{68E2A861-F3E9-FD41-B3BE-4E4F6A444211}" type="slidenum">
              <a:rPr lang="en-US" smtClean="0"/>
              <a:pPr/>
              <a:t>54</a:t>
            </a:fld>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1: Problem solving: Parallel program</a:t>
            </a:r>
            <a:endParaRPr lang="en-US" sz="3200" dirty="0"/>
          </a:p>
        </p:txBody>
      </p:sp>
      <p:sp>
        <p:nvSpPr>
          <p:cNvPr id="5" name="TextBox 4"/>
          <p:cNvSpPr txBox="1"/>
          <p:nvPr/>
        </p:nvSpPr>
        <p:spPr>
          <a:xfrm>
            <a:off x="853162" y="2489427"/>
            <a:ext cx="7313448" cy="1879147"/>
          </a:xfrm>
          <a:prstGeom prst="rect">
            <a:avLst/>
          </a:prstGeom>
          <a:noFill/>
        </p:spPr>
        <p:txBody>
          <a:bodyPr wrap="square" rtlCol="0">
            <a:spAutoFit/>
          </a:bodyPr>
          <a:lstStyle/>
          <a:p>
            <a:pPr marL="457200" indent="-457200">
              <a:lnSpc>
                <a:spcPts val="2800"/>
              </a:lnSpc>
              <a:buFont typeface="Arial"/>
              <a:buChar char="•"/>
            </a:pPr>
            <a:r>
              <a:rPr lang="en-US" sz="2000" dirty="0" smtClean="0"/>
              <a:t>How many threads of computation do you see in our solution?</a:t>
            </a:r>
          </a:p>
          <a:p>
            <a:pPr marL="457200" indent="-457200">
              <a:lnSpc>
                <a:spcPts val="2800"/>
              </a:lnSpc>
              <a:buFont typeface="Arial"/>
              <a:buChar char="•"/>
            </a:pPr>
            <a:endParaRPr lang="en-US" sz="2000" dirty="0" smtClean="0"/>
          </a:p>
          <a:p>
            <a:pPr marL="457200" indent="-457200">
              <a:lnSpc>
                <a:spcPts val="2800"/>
              </a:lnSpc>
              <a:buFont typeface="Arial"/>
              <a:buChar char="•"/>
            </a:pPr>
            <a:r>
              <a:rPr lang="en-US" sz="2000" dirty="0" smtClean="0"/>
              <a:t>What does each thread do?</a:t>
            </a:r>
          </a:p>
          <a:p>
            <a:pPr marL="457200" indent="-457200">
              <a:lnSpc>
                <a:spcPts val="2800"/>
              </a:lnSpc>
              <a:buFont typeface="Arial"/>
              <a:buChar char="•"/>
            </a:pPr>
            <a:endParaRPr lang="en-US" sz="2000" dirty="0" smtClean="0"/>
          </a:p>
          <a:p>
            <a:pPr marL="457200" indent="-457200">
              <a:lnSpc>
                <a:spcPts val="2800"/>
              </a:lnSpc>
              <a:buFont typeface="Arial"/>
              <a:buChar char="•"/>
            </a:pPr>
            <a:r>
              <a:rPr lang="en-US" sz="2000" dirty="0" smtClean="0"/>
              <a:t>Will a thread wait? Why and when?</a:t>
            </a:r>
          </a:p>
        </p:txBody>
      </p:sp>
      <p:sp>
        <p:nvSpPr>
          <p:cNvPr id="4" name="Slide Number Placeholder 3"/>
          <p:cNvSpPr>
            <a:spLocks noGrp="1"/>
          </p:cNvSpPr>
          <p:nvPr>
            <p:ph type="sldNum" sz="quarter" idx="12"/>
          </p:nvPr>
        </p:nvSpPr>
        <p:spPr/>
        <p:txBody>
          <a:bodyPr/>
          <a:lstStyle/>
          <a:p>
            <a:fld id="{68E2A861-F3E9-FD41-B3BE-4E4F6A444211}" type="slidenum">
              <a:rPr lang="en-US" smtClean="0"/>
              <a:pPr/>
              <a:t>55</a:t>
            </a:fld>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Why parallel program?</a:t>
            </a:r>
            <a:endParaRPr lang="en-US" sz="3200" dirty="0"/>
          </a:p>
        </p:txBody>
      </p:sp>
      <p:sp>
        <p:nvSpPr>
          <p:cNvPr id="5" name="TextBox 4"/>
          <p:cNvSpPr txBox="1"/>
          <p:nvPr/>
        </p:nvSpPr>
        <p:spPr>
          <a:xfrm>
            <a:off x="853162" y="1515242"/>
            <a:ext cx="7313448" cy="801929"/>
          </a:xfrm>
          <a:prstGeom prst="rect">
            <a:avLst/>
          </a:prstGeom>
          <a:noFill/>
        </p:spPr>
        <p:txBody>
          <a:bodyPr wrap="square" rtlCol="0">
            <a:spAutoFit/>
          </a:bodyPr>
          <a:lstStyle/>
          <a:p>
            <a:pPr>
              <a:lnSpc>
                <a:spcPts val="2800"/>
              </a:lnSpc>
            </a:pPr>
            <a:r>
              <a:rPr lang="en-US" sz="2000" dirty="0" smtClean="0"/>
              <a:t>For faster solution to a problem. </a:t>
            </a:r>
          </a:p>
          <a:p>
            <a:pPr>
              <a:lnSpc>
                <a:spcPts val="2800"/>
              </a:lnSpc>
            </a:pPr>
            <a:r>
              <a:rPr lang="en-US" sz="2000" dirty="0" smtClean="0"/>
              <a:t>	Example: search the entire internet for a keyword.</a:t>
            </a:r>
          </a:p>
        </p:txBody>
      </p:sp>
      <p:sp>
        <p:nvSpPr>
          <p:cNvPr id="4" name="TextBox 3"/>
          <p:cNvSpPr txBox="1"/>
          <p:nvPr/>
        </p:nvSpPr>
        <p:spPr>
          <a:xfrm>
            <a:off x="853162" y="2530395"/>
            <a:ext cx="7313448" cy="801929"/>
          </a:xfrm>
          <a:prstGeom prst="rect">
            <a:avLst/>
          </a:prstGeom>
          <a:noFill/>
        </p:spPr>
        <p:txBody>
          <a:bodyPr wrap="square" rtlCol="0">
            <a:spAutoFit/>
          </a:bodyPr>
          <a:lstStyle/>
          <a:p>
            <a:pPr>
              <a:lnSpc>
                <a:spcPts val="2800"/>
              </a:lnSpc>
            </a:pPr>
            <a:r>
              <a:rPr lang="en-US" sz="2000" dirty="0" smtClean="0"/>
              <a:t>For quick response to a request.</a:t>
            </a:r>
          </a:p>
          <a:p>
            <a:pPr>
              <a:lnSpc>
                <a:spcPts val="2800"/>
              </a:lnSpc>
            </a:pPr>
            <a:r>
              <a:rPr lang="en-US" sz="2000" dirty="0" smtClean="0"/>
              <a:t>	 Example: Customer request for bank balance.</a:t>
            </a:r>
          </a:p>
        </p:txBody>
      </p:sp>
      <p:sp>
        <p:nvSpPr>
          <p:cNvPr id="6" name="Slide Number Placeholder 5"/>
          <p:cNvSpPr>
            <a:spLocks noGrp="1"/>
          </p:cNvSpPr>
          <p:nvPr>
            <p:ph type="sldNum" sz="quarter" idx="12"/>
          </p:nvPr>
        </p:nvSpPr>
        <p:spPr/>
        <p:txBody>
          <a:bodyPr/>
          <a:lstStyle/>
          <a:p>
            <a:fld id="{68E2A861-F3E9-FD41-B3BE-4E4F6A444211}" type="slidenum">
              <a:rPr lang="en-US" smtClean="0"/>
              <a:pPr/>
              <a:t>56</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2: Manipulating music</a:t>
            </a:r>
            <a:endParaRPr lang="en-US" sz="3200" dirty="0"/>
          </a:p>
        </p:txBody>
      </p:sp>
      <p:sp>
        <p:nvSpPr>
          <p:cNvPr id="5" name="TextBox 4"/>
          <p:cNvSpPr txBox="1"/>
          <p:nvPr/>
        </p:nvSpPr>
        <p:spPr>
          <a:xfrm>
            <a:off x="947871" y="4809945"/>
            <a:ext cx="7313448" cy="801929"/>
          </a:xfrm>
          <a:prstGeom prst="rect">
            <a:avLst/>
          </a:prstGeom>
          <a:noFill/>
        </p:spPr>
        <p:txBody>
          <a:bodyPr wrap="square" rtlCol="0">
            <a:spAutoFit/>
          </a:bodyPr>
          <a:lstStyle/>
          <a:p>
            <a:pPr>
              <a:lnSpc>
                <a:spcPts val="2800"/>
              </a:lnSpc>
            </a:pPr>
            <a:r>
              <a:rPr lang="en-US" sz="2000" dirty="0" smtClean="0"/>
              <a:t>For faster solution to transposition to a different key. Each core transposes one or more tracks.</a:t>
            </a:r>
          </a:p>
        </p:txBody>
      </p:sp>
      <p:sp>
        <p:nvSpPr>
          <p:cNvPr id="4" name="TextBox 3"/>
          <p:cNvSpPr txBox="1"/>
          <p:nvPr/>
        </p:nvSpPr>
        <p:spPr>
          <a:xfrm>
            <a:off x="947871" y="5645561"/>
            <a:ext cx="7313448" cy="801929"/>
          </a:xfrm>
          <a:prstGeom prst="rect">
            <a:avLst/>
          </a:prstGeom>
          <a:noFill/>
        </p:spPr>
        <p:txBody>
          <a:bodyPr wrap="square" rtlCol="0">
            <a:spAutoFit/>
          </a:bodyPr>
          <a:lstStyle/>
          <a:p>
            <a:pPr>
              <a:lnSpc>
                <a:spcPts val="2800"/>
              </a:lnSpc>
            </a:pPr>
            <a:r>
              <a:rPr lang="en-US" sz="2000" dirty="0" smtClean="0"/>
              <a:t>For playing multiple tracks at the same time. Each core plays one of more tracks and the audio is combined by one core.</a:t>
            </a:r>
          </a:p>
        </p:txBody>
      </p:sp>
      <p:sp>
        <p:nvSpPr>
          <p:cNvPr id="6" name="Slide Number Placeholder 5"/>
          <p:cNvSpPr>
            <a:spLocks noGrp="1"/>
          </p:cNvSpPr>
          <p:nvPr>
            <p:ph type="sldNum" sz="quarter" idx="12"/>
          </p:nvPr>
        </p:nvSpPr>
        <p:spPr/>
        <p:txBody>
          <a:bodyPr/>
          <a:lstStyle/>
          <a:p>
            <a:fld id="{68E2A861-F3E9-FD41-B3BE-4E4F6A444211}" type="slidenum">
              <a:rPr lang="en-US" smtClean="0"/>
              <a:pPr/>
              <a:t>57</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pic>
        <p:nvPicPr>
          <p:cNvPr id="9" name="Picture 8" descr="MozartQuartettSCore.tiff"/>
          <p:cNvPicPr>
            <a:picLocks noChangeAspect="1"/>
          </p:cNvPicPr>
          <p:nvPr/>
        </p:nvPicPr>
        <p:blipFill>
          <a:blip r:embed="rId2"/>
          <a:stretch>
            <a:fillRect/>
          </a:stretch>
        </p:blipFill>
        <p:spPr>
          <a:xfrm>
            <a:off x="614625" y="1417638"/>
            <a:ext cx="6881859" cy="317547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3: Problem Solving</a:t>
            </a:r>
            <a:endParaRPr lang="en-US" sz="3200" dirty="0"/>
          </a:p>
        </p:txBody>
      </p:sp>
      <p:sp>
        <p:nvSpPr>
          <p:cNvPr id="5" name="TextBox 4"/>
          <p:cNvSpPr txBox="1"/>
          <p:nvPr/>
        </p:nvSpPr>
        <p:spPr>
          <a:xfrm>
            <a:off x="853162" y="1515242"/>
            <a:ext cx="7313448" cy="1879147"/>
          </a:xfrm>
          <a:prstGeom prst="rect">
            <a:avLst/>
          </a:prstGeom>
          <a:noFill/>
        </p:spPr>
        <p:txBody>
          <a:bodyPr wrap="square" rtlCol="0">
            <a:spAutoFit/>
          </a:bodyPr>
          <a:lstStyle/>
          <a:p>
            <a:pPr>
              <a:lnSpc>
                <a:spcPts val="2800"/>
              </a:lnSpc>
            </a:pPr>
            <a:r>
              <a:rPr lang="en-US" sz="2000" dirty="0" smtClean="0">
                <a:solidFill>
                  <a:srgbClr val="FF0000"/>
                </a:solidFill>
              </a:rPr>
              <a:t>Problem</a:t>
            </a:r>
            <a:r>
              <a:rPr lang="en-US" sz="2000" dirty="0" smtClean="0"/>
              <a:t>:</a:t>
            </a:r>
          </a:p>
          <a:p>
            <a:pPr>
              <a:lnSpc>
                <a:spcPts val="2800"/>
              </a:lnSpc>
            </a:pPr>
            <a:endParaRPr lang="en-US" sz="2000" dirty="0" smtClean="0"/>
          </a:p>
          <a:p>
            <a:pPr>
              <a:lnSpc>
                <a:spcPts val="2800"/>
              </a:lnSpc>
            </a:pPr>
            <a:r>
              <a:rPr lang="en-US" sz="2000" dirty="0" smtClean="0"/>
              <a:t>Given real numbers a, </a:t>
            </a:r>
            <a:r>
              <a:rPr lang="en-US" sz="2000" dirty="0" err="1" smtClean="0"/>
              <a:t>b</a:t>
            </a:r>
            <a:r>
              <a:rPr lang="en-US" sz="2000" dirty="0" smtClean="0"/>
              <a:t>, and </a:t>
            </a:r>
            <a:r>
              <a:rPr lang="en-US" sz="2000" dirty="0" err="1" smtClean="0"/>
              <a:t>c</a:t>
            </a:r>
            <a:r>
              <a:rPr lang="en-US" sz="2000" dirty="0" smtClean="0"/>
              <a:t>, compute the value of the following expression:</a:t>
            </a:r>
          </a:p>
          <a:p>
            <a:pPr>
              <a:lnSpc>
                <a:spcPts val="2800"/>
              </a:lnSpc>
            </a:pPr>
            <a:endParaRPr lang="en-US" sz="2000"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58</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graphicFrame>
        <p:nvGraphicFramePr>
          <p:cNvPr id="9" name="Object 8"/>
          <p:cNvGraphicFramePr>
            <a:graphicFrameLocks noChangeAspect="1"/>
          </p:cNvGraphicFramePr>
          <p:nvPr/>
        </p:nvGraphicFramePr>
        <p:xfrm>
          <a:off x="3124200" y="3076889"/>
          <a:ext cx="1816100" cy="317500"/>
        </p:xfrm>
        <a:graphic>
          <a:graphicData uri="http://schemas.openxmlformats.org/presentationml/2006/ole">
            <mc:AlternateContent xmlns:mc="http://schemas.openxmlformats.org/markup-compatibility/2006">
              <mc:Choice xmlns:v="urn:schemas-microsoft-com:vml" Requires="v">
                <p:oleObj spid="_x0000_s61467" name="Equation" r:id="rId3" imgW="1816100" imgH="317500" progId="Equation.3">
                  <p:embed/>
                </p:oleObj>
              </mc:Choice>
              <mc:Fallback>
                <p:oleObj name="Equation" r:id="rId3" imgW="1816100" imgH="317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076889"/>
                        <a:ext cx="18161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853162" y="3512677"/>
            <a:ext cx="7313448" cy="1161002"/>
          </a:xfrm>
          <a:prstGeom prst="rect">
            <a:avLst/>
          </a:prstGeom>
          <a:noFill/>
        </p:spPr>
        <p:txBody>
          <a:bodyPr wrap="square" rtlCol="0">
            <a:spAutoFit/>
          </a:bodyPr>
          <a:lstStyle/>
          <a:p>
            <a:pPr>
              <a:lnSpc>
                <a:spcPts val="2800"/>
              </a:lnSpc>
            </a:pPr>
            <a:r>
              <a:rPr lang="en-US" sz="2000" dirty="0" smtClean="0"/>
              <a:t>Step 1: </a:t>
            </a:r>
            <a:r>
              <a:rPr lang="en-US" sz="2000" dirty="0" smtClean="0">
                <a:solidFill>
                  <a:srgbClr val="FF0000"/>
                </a:solidFill>
              </a:rPr>
              <a:t>Understand the problem</a:t>
            </a:r>
          </a:p>
          <a:p>
            <a:pPr>
              <a:lnSpc>
                <a:spcPts val="2800"/>
              </a:lnSpc>
            </a:pPr>
            <a:endParaRPr lang="en-US" sz="2000" dirty="0" smtClean="0"/>
          </a:p>
          <a:p>
            <a:pPr>
              <a:lnSpc>
                <a:spcPts val="2800"/>
              </a:lnSpc>
            </a:pPr>
            <a:r>
              <a:rPr lang="en-US" sz="2000" dirty="0" smtClean="0"/>
              <a:t>This one is easy! So let us say we have understood the problem!</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3: Problem Solving: Sequential Solution</a:t>
            </a:r>
            <a:endParaRPr lang="en-US" sz="3200"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59</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1596426" y="2584300"/>
            <a:ext cx="7313448" cy="2238220"/>
          </a:xfrm>
          <a:prstGeom prst="rect">
            <a:avLst/>
          </a:prstGeom>
          <a:noFill/>
        </p:spPr>
        <p:txBody>
          <a:bodyPr wrap="square" rtlCol="0">
            <a:spAutoFit/>
          </a:bodyPr>
          <a:lstStyle/>
          <a:p>
            <a:pPr>
              <a:lnSpc>
                <a:spcPts val="2800"/>
              </a:lnSpc>
            </a:pPr>
            <a:r>
              <a:rPr lang="en-US" sz="2000" dirty="0" smtClean="0">
                <a:solidFill>
                  <a:srgbClr val="000000"/>
                </a:solidFill>
              </a:rPr>
              <a:t>1: Get a, </a:t>
            </a:r>
            <a:r>
              <a:rPr lang="en-US" sz="2000" dirty="0" err="1" smtClean="0">
                <a:solidFill>
                  <a:srgbClr val="000000"/>
                </a:solidFill>
              </a:rPr>
              <a:t>b</a:t>
            </a:r>
            <a:r>
              <a:rPr lang="en-US" sz="2000" dirty="0" smtClean="0">
                <a:solidFill>
                  <a:srgbClr val="000000"/>
                </a:solidFill>
              </a:rPr>
              <a:t>, and </a:t>
            </a:r>
            <a:r>
              <a:rPr lang="en-US" sz="2000" dirty="0" err="1" smtClean="0">
                <a:solidFill>
                  <a:srgbClr val="000000"/>
                </a:solidFill>
              </a:rPr>
              <a:t>c</a:t>
            </a:r>
            <a:r>
              <a:rPr lang="en-US" sz="2000" dirty="0" smtClean="0">
                <a:solidFill>
                  <a:srgbClr val="000000"/>
                </a:solidFill>
              </a:rPr>
              <a:t>.</a:t>
            </a:r>
          </a:p>
          <a:p>
            <a:pPr>
              <a:lnSpc>
                <a:spcPts val="2800"/>
              </a:lnSpc>
            </a:pPr>
            <a:r>
              <a:rPr lang="en-US" sz="2000" dirty="0" smtClean="0">
                <a:solidFill>
                  <a:srgbClr val="000000"/>
                </a:solidFill>
              </a:rPr>
              <a:t>2: Compute </a:t>
            </a:r>
            <a:r>
              <a:rPr lang="en-US" sz="2000" dirty="0" err="1" smtClean="0">
                <a:solidFill>
                  <a:srgbClr val="000000"/>
                </a:solidFill>
              </a:rPr>
              <a:t>x</a:t>
            </a:r>
            <a:r>
              <a:rPr lang="en-US" sz="2000" dirty="0" smtClean="0">
                <a:solidFill>
                  <a:srgbClr val="000000"/>
                </a:solidFill>
              </a:rPr>
              <a:t>=</a:t>
            </a:r>
            <a:r>
              <a:rPr lang="en-US" sz="2000" dirty="0" err="1" smtClean="0">
                <a:solidFill>
                  <a:srgbClr val="000000"/>
                </a:solidFill>
              </a:rPr>
              <a:t>b</a:t>
            </a:r>
            <a:r>
              <a:rPr lang="en-US" sz="2000" dirty="0" smtClean="0">
                <a:solidFill>
                  <a:srgbClr val="000000"/>
                </a:solidFill>
              </a:rPr>
              <a:t>*</a:t>
            </a:r>
            <a:r>
              <a:rPr lang="en-US" sz="2000" dirty="0" err="1" smtClean="0">
                <a:solidFill>
                  <a:srgbClr val="000000"/>
                </a:solidFill>
              </a:rPr>
              <a:t>b</a:t>
            </a:r>
            <a:endParaRPr lang="en-US" sz="2000" dirty="0" smtClean="0">
              <a:solidFill>
                <a:srgbClr val="000000"/>
              </a:solidFill>
            </a:endParaRPr>
          </a:p>
          <a:p>
            <a:pPr>
              <a:lnSpc>
                <a:spcPts val="2800"/>
              </a:lnSpc>
            </a:pPr>
            <a:r>
              <a:rPr lang="en-US" sz="2000" dirty="0" smtClean="0">
                <a:solidFill>
                  <a:srgbClr val="000000"/>
                </a:solidFill>
              </a:rPr>
              <a:t>3: Compute </a:t>
            </a:r>
            <a:r>
              <a:rPr lang="en-US" sz="2000" dirty="0" err="1" smtClean="0">
                <a:solidFill>
                  <a:srgbClr val="000000"/>
                </a:solidFill>
              </a:rPr>
              <a:t>y</a:t>
            </a:r>
            <a:r>
              <a:rPr lang="en-US" sz="2000" dirty="0" smtClean="0">
                <a:solidFill>
                  <a:srgbClr val="000000"/>
                </a:solidFill>
              </a:rPr>
              <a:t>=4*a*</a:t>
            </a:r>
            <a:r>
              <a:rPr lang="en-US" sz="2000" dirty="0" err="1" smtClean="0">
                <a:solidFill>
                  <a:srgbClr val="000000"/>
                </a:solidFill>
              </a:rPr>
              <a:t>c</a:t>
            </a:r>
            <a:endParaRPr lang="en-US" sz="2000" dirty="0" smtClean="0">
              <a:solidFill>
                <a:srgbClr val="000000"/>
              </a:solidFill>
            </a:endParaRPr>
          </a:p>
          <a:p>
            <a:pPr>
              <a:lnSpc>
                <a:spcPts val="2800"/>
              </a:lnSpc>
            </a:pPr>
            <a:r>
              <a:rPr lang="en-US" sz="2000" dirty="0" smtClean="0">
                <a:solidFill>
                  <a:srgbClr val="000000"/>
                </a:solidFill>
              </a:rPr>
              <a:t>4: Compute </a:t>
            </a:r>
            <a:r>
              <a:rPr lang="en-US" sz="2000" dirty="0" err="1" smtClean="0">
                <a:solidFill>
                  <a:srgbClr val="000000"/>
                </a:solidFill>
              </a:rPr>
              <a:t>z</a:t>
            </a:r>
            <a:r>
              <a:rPr lang="en-US" sz="2000" dirty="0" smtClean="0">
                <a:solidFill>
                  <a:srgbClr val="000000"/>
                </a:solidFill>
              </a:rPr>
              <a:t>=</a:t>
            </a:r>
            <a:r>
              <a:rPr lang="en-US" sz="2000" dirty="0" err="1" smtClean="0">
                <a:solidFill>
                  <a:srgbClr val="000000"/>
                </a:solidFill>
              </a:rPr>
              <a:t>x-y</a:t>
            </a:r>
            <a:endParaRPr lang="en-US" sz="2000" dirty="0" smtClean="0">
              <a:solidFill>
                <a:srgbClr val="000000"/>
              </a:solidFill>
            </a:endParaRPr>
          </a:p>
          <a:p>
            <a:pPr>
              <a:lnSpc>
                <a:spcPts val="2800"/>
              </a:lnSpc>
            </a:pPr>
            <a:r>
              <a:rPr lang="en-US" sz="2000" dirty="0" smtClean="0">
                <a:solidFill>
                  <a:srgbClr val="000000"/>
                </a:solidFill>
              </a:rPr>
              <a:t>5: Compute </a:t>
            </a:r>
            <a:r>
              <a:rPr lang="en-US" sz="2000" dirty="0" err="1" smtClean="0">
                <a:solidFill>
                  <a:srgbClr val="000000"/>
                </a:solidFill>
              </a:rPr>
              <a:t>p</a:t>
            </a:r>
            <a:r>
              <a:rPr lang="en-US" sz="2000" dirty="0" smtClean="0">
                <a:solidFill>
                  <a:srgbClr val="000000"/>
                </a:solidFill>
              </a:rPr>
              <a:t>= </a:t>
            </a:r>
          </a:p>
          <a:p>
            <a:pPr>
              <a:lnSpc>
                <a:spcPts val="2800"/>
              </a:lnSpc>
            </a:pPr>
            <a:r>
              <a:rPr lang="en-US" sz="2000" dirty="0" smtClean="0"/>
              <a:t>6: Output </a:t>
            </a:r>
            <a:r>
              <a:rPr lang="en-US" sz="2000" dirty="0" err="1" smtClean="0"/>
              <a:t>p</a:t>
            </a:r>
            <a:endParaRPr lang="en-US" sz="2000" dirty="0" smtClean="0"/>
          </a:p>
        </p:txBody>
      </p:sp>
      <p:graphicFrame>
        <p:nvGraphicFramePr>
          <p:cNvPr id="62467" name="Object 3"/>
          <p:cNvGraphicFramePr>
            <a:graphicFrameLocks noChangeAspect="1"/>
          </p:cNvGraphicFramePr>
          <p:nvPr/>
        </p:nvGraphicFramePr>
        <p:xfrm>
          <a:off x="3268312" y="4143398"/>
          <a:ext cx="330200" cy="292100"/>
        </p:xfrm>
        <a:graphic>
          <a:graphicData uri="http://schemas.openxmlformats.org/presentationml/2006/ole">
            <mc:AlternateContent xmlns:mc="http://schemas.openxmlformats.org/markup-compatibility/2006">
              <mc:Choice xmlns:v="urn:schemas-microsoft-com:vml" Requires="v">
                <p:oleObj spid="_x0000_s62492" name="Equation" r:id="rId3" imgW="330200" imgH="292100" progId="Equation.3">
                  <p:embed/>
                </p:oleObj>
              </mc:Choice>
              <mc:Fallback>
                <p:oleObj name="Equation" r:id="rId3" imgW="330200" imgH="292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312" y="4143398"/>
                        <a:ext cx="330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708283" y="1990633"/>
            <a:ext cx="3515844" cy="437727"/>
          </a:xfrm>
          <a:prstGeom prst="rect">
            <a:avLst/>
          </a:prstGeom>
        </p:spPr>
        <p:txBody>
          <a:bodyPr wrap="none">
            <a:spAutoFit/>
          </a:bodyPr>
          <a:lstStyle/>
          <a:p>
            <a:pPr>
              <a:lnSpc>
                <a:spcPts val="2800"/>
              </a:lnSpc>
            </a:pPr>
            <a:r>
              <a:rPr lang="en-US" dirty="0" smtClean="0"/>
              <a:t>Step 2: Design a sequential solution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Assumptions</a:t>
            </a:r>
            <a:endParaRPr lang="en-US" sz="3200" dirty="0"/>
          </a:p>
        </p:txBody>
      </p:sp>
      <p:sp>
        <p:nvSpPr>
          <p:cNvPr id="5" name="Rectangle 4"/>
          <p:cNvSpPr/>
          <p:nvPr/>
        </p:nvSpPr>
        <p:spPr>
          <a:xfrm>
            <a:off x="1281539" y="1667520"/>
            <a:ext cx="7435877" cy="400110"/>
          </a:xfrm>
          <a:prstGeom prst="rect">
            <a:avLst/>
          </a:prstGeom>
        </p:spPr>
        <p:txBody>
          <a:bodyPr wrap="square">
            <a:spAutoFit/>
          </a:bodyPr>
          <a:lstStyle/>
          <a:p>
            <a:pPr>
              <a:lnSpc>
                <a:spcPts val="2400"/>
              </a:lnSpc>
            </a:pPr>
            <a:r>
              <a:rPr lang="en-US" sz="2000" dirty="0" smtClean="0">
                <a:solidFill>
                  <a:srgbClr val="FF0000"/>
                </a:solidFill>
              </a:rPr>
              <a:t>You have little or no expertise in computer programming using Java.</a:t>
            </a:r>
            <a:endParaRPr lang="en-US" sz="2000" dirty="0">
              <a:solidFill>
                <a:srgbClr val="FF0000"/>
              </a:solidFill>
            </a:endParaRPr>
          </a:p>
        </p:txBody>
      </p:sp>
      <p:sp>
        <p:nvSpPr>
          <p:cNvPr id="4" name="Rectangle 3"/>
          <p:cNvSpPr/>
          <p:nvPr/>
        </p:nvSpPr>
        <p:spPr>
          <a:xfrm>
            <a:off x="1281540" y="2277044"/>
            <a:ext cx="6915318" cy="400110"/>
          </a:xfrm>
          <a:prstGeom prst="rect">
            <a:avLst/>
          </a:prstGeom>
        </p:spPr>
        <p:txBody>
          <a:bodyPr wrap="square">
            <a:spAutoFit/>
          </a:bodyPr>
          <a:lstStyle/>
          <a:p>
            <a:pPr>
              <a:lnSpc>
                <a:spcPts val="2400"/>
              </a:lnSpc>
            </a:pPr>
            <a:r>
              <a:rPr lang="en-US" sz="2000" dirty="0" smtClean="0"/>
              <a:t>You are hard working.</a:t>
            </a:r>
            <a:endParaRPr lang="en-US" sz="2000" dirty="0"/>
          </a:p>
        </p:txBody>
      </p:sp>
      <p:sp>
        <p:nvSpPr>
          <p:cNvPr id="6" name="Rectangle 5"/>
          <p:cNvSpPr/>
          <p:nvPr/>
        </p:nvSpPr>
        <p:spPr>
          <a:xfrm>
            <a:off x="1281540" y="2886568"/>
            <a:ext cx="6915318" cy="400110"/>
          </a:xfrm>
          <a:prstGeom prst="rect">
            <a:avLst/>
          </a:prstGeom>
        </p:spPr>
        <p:txBody>
          <a:bodyPr wrap="square">
            <a:spAutoFit/>
          </a:bodyPr>
          <a:lstStyle/>
          <a:p>
            <a:pPr>
              <a:lnSpc>
                <a:spcPts val="2400"/>
              </a:lnSpc>
            </a:pPr>
            <a:r>
              <a:rPr lang="en-US" sz="2000" dirty="0" smtClean="0"/>
              <a:t>You will not sleep during classes, an if you do, you will not snore!</a:t>
            </a:r>
            <a:endParaRPr lang="en-US" sz="2000" dirty="0"/>
          </a:p>
        </p:txBody>
      </p:sp>
      <p:sp>
        <p:nvSpPr>
          <p:cNvPr id="7" name="Rectangle 6"/>
          <p:cNvSpPr/>
          <p:nvPr/>
        </p:nvSpPr>
        <p:spPr>
          <a:xfrm>
            <a:off x="1281540" y="3496092"/>
            <a:ext cx="6915318" cy="702756"/>
          </a:xfrm>
          <a:prstGeom prst="rect">
            <a:avLst/>
          </a:prstGeom>
        </p:spPr>
        <p:txBody>
          <a:bodyPr wrap="square">
            <a:spAutoFit/>
          </a:bodyPr>
          <a:lstStyle/>
          <a:p>
            <a:pPr>
              <a:lnSpc>
                <a:spcPts val="2400"/>
              </a:lnSpc>
            </a:pPr>
            <a:r>
              <a:rPr lang="en-US" sz="2000" dirty="0" smtClean="0"/>
              <a:t>You will not use phones during class and turn them off when you enter the class and leave them off until the class is adjourned.</a:t>
            </a:r>
            <a:endParaRPr lang="en-US" sz="2000" dirty="0"/>
          </a:p>
        </p:txBody>
      </p:sp>
      <p:sp>
        <p:nvSpPr>
          <p:cNvPr id="8" name="Rectangle 7"/>
          <p:cNvSpPr/>
          <p:nvPr/>
        </p:nvSpPr>
        <p:spPr>
          <a:xfrm>
            <a:off x="1281540" y="4408262"/>
            <a:ext cx="6915318" cy="400110"/>
          </a:xfrm>
          <a:prstGeom prst="rect">
            <a:avLst/>
          </a:prstGeom>
        </p:spPr>
        <p:txBody>
          <a:bodyPr wrap="square">
            <a:spAutoFit/>
          </a:bodyPr>
          <a:lstStyle/>
          <a:p>
            <a:pPr>
              <a:lnSpc>
                <a:spcPts val="2400"/>
              </a:lnSpc>
            </a:pPr>
            <a:r>
              <a:rPr lang="en-US" sz="2000" dirty="0" smtClean="0"/>
              <a:t>You will not disturb others by talking to your neighbors. </a:t>
            </a:r>
            <a:endParaRPr lang="en-US" sz="2000" dirty="0"/>
          </a:p>
        </p:txBody>
      </p:sp>
      <p:sp>
        <p:nvSpPr>
          <p:cNvPr id="9" name="Rectangle 8"/>
          <p:cNvSpPr/>
          <p:nvPr/>
        </p:nvSpPr>
        <p:spPr>
          <a:xfrm>
            <a:off x="1281540" y="5017786"/>
            <a:ext cx="6915318" cy="702756"/>
          </a:xfrm>
          <a:prstGeom prst="rect">
            <a:avLst/>
          </a:prstGeom>
        </p:spPr>
        <p:txBody>
          <a:bodyPr wrap="square">
            <a:spAutoFit/>
          </a:bodyPr>
          <a:lstStyle/>
          <a:p>
            <a:pPr>
              <a:lnSpc>
                <a:spcPts val="2400"/>
              </a:lnSpc>
            </a:pPr>
            <a:r>
              <a:rPr lang="en-US" sz="2000" dirty="0" smtClean="0"/>
              <a:t>You will try to participate in the class by asking questions and responding to questions asked by the instructor.</a:t>
            </a:r>
            <a:endParaRPr lang="en-US" sz="2000" dirty="0"/>
          </a:p>
        </p:txBody>
      </p:sp>
      <p:sp>
        <p:nvSpPr>
          <p:cNvPr id="10" name="Rectangle 9"/>
          <p:cNvSpPr/>
          <p:nvPr/>
        </p:nvSpPr>
        <p:spPr>
          <a:xfrm>
            <a:off x="1281540" y="5929956"/>
            <a:ext cx="6915318" cy="400110"/>
          </a:xfrm>
          <a:prstGeom prst="rect">
            <a:avLst/>
          </a:prstGeom>
        </p:spPr>
        <p:txBody>
          <a:bodyPr wrap="square">
            <a:spAutoFit/>
          </a:bodyPr>
          <a:lstStyle/>
          <a:p>
            <a:pPr>
              <a:lnSpc>
                <a:spcPts val="2400"/>
              </a:lnSpc>
            </a:pPr>
            <a:r>
              <a:rPr lang="en-US" sz="2000" dirty="0" smtClean="0"/>
              <a:t>You will use </a:t>
            </a:r>
            <a:r>
              <a:rPr lang="en-US" sz="2000" dirty="0" err="1" smtClean="0"/>
              <a:t>iClickers</a:t>
            </a:r>
            <a:r>
              <a:rPr lang="en-US" sz="2000" dirty="0" smtClean="0"/>
              <a:t> in the class when requested.</a:t>
            </a:r>
            <a:endParaRPr lang="en-US" sz="2000" dirty="0"/>
          </a:p>
        </p:txBody>
      </p:sp>
      <p:sp>
        <p:nvSpPr>
          <p:cNvPr id="11" name="Slide Number Placeholder 10"/>
          <p:cNvSpPr>
            <a:spLocks noGrp="1"/>
          </p:cNvSpPr>
          <p:nvPr>
            <p:ph type="sldNum" sz="quarter" idx="12"/>
          </p:nvPr>
        </p:nvSpPr>
        <p:spPr/>
        <p:txBody>
          <a:bodyPr/>
          <a:lstStyle/>
          <a:p>
            <a:fld id="{68E2A861-F3E9-FD41-B3BE-4E4F6A444211}" type="slidenum">
              <a:rPr lang="en-US" smtClean="0"/>
              <a:pPr/>
              <a:t>6</a:t>
            </a:fld>
            <a:endParaRPr lang="en-US" dirty="0"/>
          </a:p>
        </p:txBody>
      </p:sp>
      <p:sp>
        <p:nvSpPr>
          <p:cNvPr id="12" name="Footer Placeholder 11"/>
          <p:cNvSpPr>
            <a:spLocks noGrp="1"/>
          </p:cNvSpPr>
          <p:nvPr>
            <p:ph type="ftr" sz="quarter" idx="11"/>
          </p:nvPr>
        </p:nvSpPr>
        <p:spPr/>
        <p:txBody>
          <a:bodyPr/>
          <a:lstStyle/>
          <a:p>
            <a:r>
              <a:rPr lang="en-US" smtClean="0"/>
              <a:t>CS 180. Fall 2011. Week 1</a:t>
            </a:r>
            <a:endParaRPr lang="en-US" dirty="0"/>
          </a:p>
        </p:txBody>
      </p:sp>
      <p:sp>
        <p:nvSpPr>
          <p:cNvPr id="13" name="Date Placeholder 12"/>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3: Problem Solving: Parallel Solution</a:t>
            </a:r>
            <a:endParaRPr lang="en-US" sz="3200" dirty="0"/>
          </a:p>
        </p:txBody>
      </p:sp>
      <p:sp>
        <p:nvSpPr>
          <p:cNvPr id="5" name="TextBox 4"/>
          <p:cNvSpPr txBox="1"/>
          <p:nvPr/>
        </p:nvSpPr>
        <p:spPr>
          <a:xfrm>
            <a:off x="853162" y="1515242"/>
            <a:ext cx="7313448" cy="1520074"/>
          </a:xfrm>
          <a:prstGeom prst="rect">
            <a:avLst/>
          </a:prstGeom>
          <a:noFill/>
        </p:spPr>
        <p:txBody>
          <a:bodyPr wrap="square" rtlCol="0">
            <a:spAutoFit/>
          </a:bodyPr>
          <a:lstStyle/>
          <a:p>
            <a:pPr>
              <a:lnSpc>
                <a:spcPts val="2800"/>
              </a:lnSpc>
            </a:pPr>
            <a:r>
              <a:rPr lang="en-US" sz="2000" dirty="0" smtClean="0">
                <a:solidFill>
                  <a:srgbClr val="FF0000"/>
                </a:solidFill>
              </a:rPr>
              <a:t>Problem</a:t>
            </a:r>
            <a:r>
              <a:rPr lang="en-US" sz="2000" dirty="0" smtClean="0"/>
              <a:t>:</a:t>
            </a:r>
          </a:p>
          <a:p>
            <a:pPr>
              <a:lnSpc>
                <a:spcPts val="2800"/>
              </a:lnSpc>
            </a:pPr>
            <a:r>
              <a:rPr lang="en-US" sz="2000" dirty="0" smtClean="0"/>
              <a:t>Given real numbers a, </a:t>
            </a:r>
            <a:r>
              <a:rPr lang="en-US" sz="2000" dirty="0" err="1" smtClean="0"/>
              <a:t>b</a:t>
            </a:r>
            <a:r>
              <a:rPr lang="en-US" sz="2000" dirty="0" smtClean="0"/>
              <a:t>, and </a:t>
            </a:r>
            <a:r>
              <a:rPr lang="en-US" sz="2000" dirty="0" err="1" smtClean="0"/>
              <a:t>c</a:t>
            </a:r>
            <a:r>
              <a:rPr lang="en-US" sz="2000" dirty="0" smtClean="0"/>
              <a:t>, compute the value of the following expression:</a:t>
            </a:r>
          </a:p>
          <a:p>
            <a:pPr>
              <a:lnSpc>
                <a:spcPts val="2800"/>
              </a:lnSpc>
            </a:pPr>
            <a:endParaRPr lang="en-US" sz="2000"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60</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graphicFrame>
        <p:nvGraphicFramePr>
          <p:cNvPr id="9" name="Object 8"/>
          <p:cNvGraphicFramePr>
            <a:graphicFrameLocks noChangeAspect="1"/>
          </p:cNvGraphicFramePr>
          <p:nvPr/>
        </p:nvGraphicFramePr>
        <p:xfrm>
          <a:off x="3303684" y="2585120"/>
          <a:ext cx="1816100" cy="317500"/>
        </p:xfrm>
        <a:graphic>
          <a:graphicData uri="http://schemas.openxmlformats.org/presentationml/2006/ole">
            <mc:AlternateContent xmlns:mc="http://schemas.openxmlformats.org/markup-compatibility/2006">
              <mc:Choice xmlns:v="urn:schemas-microsoft-com:vml" Requires="v">
                <p:oleObj spid="_x0000_s63535" name="Equation" r:id="rId3" imgW="1816100" imgH="317500" progId="Equation.3">
                  <p:embed/>
                </p:oleObj>
              </mc:Choice>
              <mc:Fallback>
                <p:oleObj name="Equation" r:id="rId3" imgW="1816100" imgH="317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684" y="2585120"/>
                        <a:ext cx="18161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001986" y="3089348"/>
            <a:ext cx="7313448" cy="1520074"/>
          </a:xfrm>
          <a:prstGeom prst="rect">
            <a:avLst/>
          </a:prstGeom>
          <a:noFill/>
        </p:spPr>
        <p:txBody>
          <a:bodyPr wrap="square" rtlCol="0">
            <a:spAutoFit/>
          </a:bodyPr>
          <a:lstStyle/>
          <a:p>
            <a:pPr>
              <a:lnSpc>
                <a:spcPts val="2800"/>
              </a:lnSpc>
            </a:pPr>
            <a:r>
              <a:rPr lang="en-US" sz="2000" dirty="0" smtClean="0">
                <a:solidFill>
                  <a:srgbClr val="000000"/>
                </a:solidFill>
              </a:rPr>
              <a:t>1: Compute </a:t>
            </a:r>
            <a:r>
              <a:rPr lang="en-US" sz="2000" dirty="0" err="1" smtClean="0">
                <a:solidFill>
                  <a:srgbClr val="000000"/>
                </a:solidFill>
              </a:rPr>
              <a:t>x</a:t>
            </a:r>
            <a:r>
              <a:rPr lang="en-US" sz="2000" dirty="0" smtClean="0">
                <a:solidFill>
                  <a:srgbClr val="000000"/>
                </a:solidFill>
              </a:rPr>
              <a:t>=</a:t>
            </a:r>
            <a:r>
              <a:rPr lang="en-US" sz="2000" dirty="0" err="1" smtClean="0">
                <a:solidFill>
                  <a:srgbClr val="000000"/>
                </a:solidFill>
              </a:rPr>
              <a:t>b</a:t>
            </a:r>
            <a:r>
              <a:rPr lang="en-US" sz="2000" dirty="0" smtClean="0">
                <a:solidFill>
                  <a:srgbClr val="000000"/>
                </a:solidFill>
              </a:rPr>
              <a:t>*</a:t>
            </a:r>
            <a:r>
              <a:rPr lang="en-US" sz="2000" dirty="0" err="1" smtClean="0">
                <a:solidFill>
                  <a:srgbClr val="000000"/>
                </a:solidFill>
              </a:rPr>
              <a:t>b</a:t>
            </a:r>
            <a:r>
              <a:rPr lang="en-US" sz="2000" dirty="0" smtClean="0">
                <a:solidFill>
                  <a:srgbClr val="000000"/>
                </a:solidFill>
              </a:rPr>
              <a:t> and  </a:t>
            </a:r>
            <a:r>
              <a:rPr lang="en-US" sz="2000" dirty="0" err="1" smtClean="0">
                <a:solidFill>
                  <a:srgbClr val="000000"/>
                </a:solidFill>
              </a:rPr>
              <a:t>y</a:t>
            </a:r>
            <a:r>
              <a:rPr lang="en-US" sz="2000" dirty="0" smtClean="0">
                <a:solidFill>
                  <a:srgbClr val="000000"/>
                </a:solidFill>
              </a:rPr>
              <a:t>=4*a*</a:t>
            </a:r>
            <a:r>
              <a:rPr lang="en-US" sz="2000" dirty="0" err="1" smtClean="0">
                <a:solidFill>
                  <a:srgbClr val="000000"/>
                </a:solidFill>
              </a:rPr>
              <a:t>c</a:t>
            </a:r>
            <a:r>
              <a:rPr lang="en-US" sz="2000" dirty="0" smtClean="0">
                <a:solidFill>
                  <a:srgbClr val="000000"/>
                </a:solidFill>
              </a:rPr>
              <a:t> in parallel.</a:t>
            </a:r>
          </a:p>
          <a:p>
            <a:pPr>
              <a:lnSpc>
                <a:spcPts val="2800"/>
              </a:lnSpc>
            </a:pPr>
            <a:r>
              <a:rPr lang="en-US" sz="2000" dirty="0" smtClean="0">
                <a:solidFill>
                  <a:srgbClr val="000000"/>
                </a:solidFill>
              </a:rPr>
              <a:t>3: Compute </a:t>
            </a:r>
            <a:r>
              <a:rPr lang="en-US" sz="2000" dirty="0" err="1" smtClean="0">
                <a:solidFill>
                  <a:srgbClr val="000000"/>
                </a:solidFill>
              </a:rPr>
              <a:t>z</a:t>
            </a:r>
            <a:r>
              <a:rPr lang="en-US" sz="2000" dirty="0" smtClean="0">
                <a:solidFill>
                  <a:srgbClr val="000000"/>
                </a:solidFill>
              </a:rPr>
              <a:t>=</a:t>
            </a:r>
            <a:r>
              <a:rPr lang="en-US" sz="2000" dirty="0" err="1" smtClean="0">
                <a:solidFill>
                  <a:srgbClr val="000000"/>
                </a:solidFill>
              </a:rPr>
              <a:t>x-y</a:t>
            </a:r>
            <a:endParaRPr lang="en-US" sz="2000" dirty="0" smtClean="0">
              <a:solidFill>
                <a:srgbClr val="000000"/>
              </a:solidFill>
            </a:endParaRPr>
          </a:p>
          <a:p>
            <a:pPr>
              <a:lnSpc>
                <a:spcPts val="2800"/>
              </a:lnSpc>
            </a:pPr>
            <a:r>
              <a:rPr lang="en-US" sz="2000" dirty="0" smtClean="0">
                <a:solidFill>
                  <a:srgbClr val="000000"/>
                </a:solidFill>
              </a:rPr>
              <a:t>4: Compute </a:t>
            </a:r>
            <a:r>
              <a:rPr lang="en-US" sz="2000" dirty="0" err="1" smtClean="0">
                <a:solidFill>
                  <a:srgbClr val="000000"/>
                </a:solidFill>
              </a:rPr>
              <a:t>p</a:t>
            </a:r>
            <a:r>
              <a:rPr lang="en-US" sz="2000" dirty="0" smtClean="0">
                <a:solidFill>
                  <a:srgbClr val="000000"/>
                </a:solidFill>
              </a:rPr>
              <a:t>= </a:t>
            </a:r>
          </a:p>
          <a:p>
            <a:pPr>
              <a:lnSpc>
                <a:spcPts val="2800"/>
              </a:lnSpc>
            </a:pPr>
            <a:r>
              <a:rPr lang="en-US" sz="2000" dirty="0" smtClean="0"/>
              <a:t>5: Output </a:t>
            </a:r>
            <a:r>
              <a:rPr lang="en-US" sz="2000" dirty="0" err="1" smtClean="0"/>
              <a:t>p</a:t>
            </a:r>
            <a:endParaRPr lang="en-US" sz="2000" dirty="0" smtClean="0"/>
          </a:p>
        </p:txBody>
      </p:sp>
      <p:graphicFrame>
        <p:nvGraphicFramePr>
          <p:cNvPr id="62467" name="Object 3"/>
          <p:cNvGraphicFramePr>
            <a:graphicFrameLocks noChangeAspect="1"/>
          </p:cNvGraphicFramePr>
          <p:nvPr/>
        </p:nvGraphicFramePr>
        <p:xfrm>
          <a:off x="2733925" y="3896334"/>
          <a:ext cx="330200" cy="292100"/>
        </p:xfrm>
        <a:graphic>
          <a:graphicData uri="http://schemas.openxmlformats.org/presentationml/2006/ole">
            <mc:AlternateContent xmlns:mc="http://schemas.openxmlformats.org/markup-compatibility/2006">
              <mc:Choice xmlns:v="urn:schemas-microsoft-com:vml" Requires="v">
                <p:oleObj spid="_x0000_s63536" name="Equation" r:id="rId5" imgW="330200" imgH="292100" progId="Equation.3">
                  <p:embed/>
                </p:oleObj>
              </mc:Choice>
              <mc:Fallback>
                <p:oleObj name="Equation" r:id="rId5" imgW="330200" imgH="292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925" y="3896334"/>
                        <a:ext cx="330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3: Problem solving: Parallel program</a:t>
            </a:r>
            <a:endParaRPr lang="en-US" sz="3200" dirty="0"/>
          </a:p>
        </p:txBody>
      </p:sp>
      <p:cxnSp>
        <p:nvCxnSpPr>
          <p:cNvPr id="12" name="Straight Arrow Connector 11"/>
          <p:cNvCxnSpPr>
            <a:stCxn id="8" idx="2"/>
          </p:cNvCxnSpPr>
          <p:nvPr/>
        </p:nvCxnSpPr>
        <p:spPr>
          <a:xfrm rot="5400000">
            <a:off x="3045950" y="2373293"/>
            <a:ext cx="388675" cy="10190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2"/>
          </p:cNvCxnSpPr>
          <p:nvPr/>
        </p:nvCxnSpPr>
        <p:spPr>
          <a:xfrm rot="16200000" flipH="1">
            <a:off x="3987520" y="2450791"/>
            <a:ext cx="388674" cy="864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170181" y="3077165"/>
            <a:ext cx="1121142"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x=</a:t>
            </a:r>
            <a:r>
              <a:rPr lang="en-US" dirty="0" err="1" smtClean="0">
                <a:ln>
                  <a:solidFill>
                    <a:srgbClr val="008000"/>
                  </a:solidFill>
                </a:ln>
              </a:rPr>
              <a:t>b</a:t>
            </a:r>
            <a:r>
              <a:rPr lang="en-US" dirty="0" smtClean="0">
                <a:ln>
                  <a:solidFill>
                    <a:srgbClr val="008000"/>
                  </a:solidFill>
                </a:ln>
              </a:rPr>
              <a:t>*</a:t>
            </a:r>
            <a:r>
              <a:rPr lang="en-US" dirty="0" err="1" smtClean="0">
                <a:ln>
                  <a:solidFill>
                    <a:srgbClr val="008000"/>
                  </a:solidFill>
                </a:ln>
              </a:rPr>
              <a:t>b</a:t>
            </a:r>
            <a:endParaRPr lang="en-US" dirty="0">
              <a:ln>
                <a:solidFill>
                  <a:srgbClr val="008000"/>
                </a:solidFill>
              </a:ln>
            </a:endParaRPr>
          </a:p>
        </p:txBody>
      </p:sp>
      <p:sp>
        <p:nvSpPr>
          <p:cNvPr id="10" name="TextBox 9"/>
          <p:cNvSpPr txBox="1"/>
          <p:nvPr/>
        </p:nvSpPr>
        <p:spPr>
          <a:xfrm>
            <a:off x="4135817" y="3077959"/>
            <a:ext cx="1121142"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y=4*a*</a:t>
            </a:r>
            <a:r>
              <a:rPr lang="en-US" dirty="0" err="1" smtClean="0">
                <a:ln>
                  <a:solidFill>
                    <a:srgbClr val="008000"/>
                  </a:solidFill>
                </a:ln>
              </a:rPr>
              <a:t>c</a:t>
            </a:r>
            <a:endParaRPr lang="en-US" dirty="0">
              <a:ln>
                <a:solidFill>
                  <a:srgbClr val="008000"/>
                </a:solidFill>
              </a:ln>
            </a:endParaRPr>
          </a:p>
        </p:txBody>
      </p:sp>
      <p:sp>
        <p:nvSpPr>
          <p:cNvPr id="28" name="TextBox 27"/>
          <p:cNvSpPr txBox="1"/>
          <p:nvPr/>
        </p:nvSpPr>
        <p:spPr>
          <a:xfrm>
            <a:off x="5864076" y="2994860"/>
            <a:ext cx="2318426" cy="646331"/>
          </a:xfrm>
          <a:prstGeom prst="rect">
            <a:avLst/>
          </a:prstGeom>
          <a:noFill/>
        </p:spPr>
        <p:txBody>
          <a:bodyPr wrap="square" rtlCol="0">
            <a:spAutoFit/>
          </a:bodyPr>
          <a:lstStyle/>
          <a:p>
            <a:r>
              <a:rPr lang="en-US" dirty="0" smtClean="0"/>
              <a:t>Compute sub-expressions</a:t>
            </a:r>
            <a:endParaRPr lang="en-US" dirty="0"/>
          </a:p>
        </p:txBody>
      </p:sp>
      <p:sp>
        <p:nvSpPr>
          <p:cNvPr id="42" name="TextBox 41"/>
          <p:cNvSpPr txBox="1"/>
          <p:nvPr/>
        </p:nvSpPr>
        <p:spPr>
          <a:xfrm>
            <a:off x="685799" y="1330576"/>
            <a:ext cx="4764120" cy="369332"/>
          </a:xfrm>
          <a:prstGeom prst="rect">
            <a:avLst/>
          </a:prstGeom>
          <a:noFill/>
        </p:spPr>
        <p:txBody>
          <a:bodyPr wrap="none" rtlCol="0">
            <a:spAutoFit/>
          </a:bodyPr>
          <a:lstStyle/>
          <a:p>
            <a:r>
              <a:rPr lang="en-US" dirty="0" smtClean="0"/>
              <a:t>Pictorial representation of the parallel algorithm:</a:t>
            </a:r>
            <a:endParaRPr lang="en-US" dirty="0"/>
          </a:p>
        </p:txBody>
      </p:sp>
      <p:sp>
        <p:nvSpPr>
          <p:cNvPr id="54" name="TextBox 53"/>
          <p:cNvSpPr txBox="1"/>
          <p:nvPr/>
        </p:nvSpPr>
        <p:spPr>
          <a:xfrm>
            <a:off x="3124200" y="5650286"/>
            <a:ext cx="1121142" cy="369332"/>
          </a:xfrm>
          <a:prstGeom prst="rect">
            <a:avLst/>
          </a:prstGeom>
          <a:noFill/>
          <a:ln>
            <a:noFill/>
          </a:ln>
        </p:spPr>
        <p:txBody>
          <a:bodyPr wrap="square" rtlCol="0">
            <a:spAutoFit/>
          </a:bodyPr>
          <a:lstStyle/>
          <a:p>
            <a:pPr algn="ctr"/>
            <a:r>
              <a:rPr lang="en-US" dirty="0" err="1" smtClean="0">
                <a:ln>
                  <a:solidFill>
                    <a:srgbClr val="008000"/>
                  </a:solidFill>
                </a:ln>
              </a:rPr>
              <a:t>p</a:t>
            </a:r>
            <a:endParaRPr lang="en-US" dirty="0">
              <a:ln>
                <a:solidFill>
                  <a:srgbClr val="008000"/>
                </a:solidFill>
              </a:ln>
            </a:endParaRPr>
          </a:p>
        </p:txBody>
      </p:sp>
      <p:cxnSp>
        <p:nvCxnSpPr>
          <p:cNvPr id="66" name="Straight Arrow Connector 65"/>
          <p:cNvCxnSpPr/>
          <p:nvPr/>
        </p:nvCxnSpPr>
        <p:spPr>
          <a:xfrm rot="16200000" flipH="1">
            <a:off x="3461321" y="5426835"/>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864076" y="5503514"/>
            <a:ext cx="2811575" cy="646331"/>
          </a:xfrm>
          <a:prstGeom prst="rect">
            <a:avLst/>
          </a:prstGeom>
          <a:noFill/>
        </p:spPr>
        <p:txBody>
          <a:bodyPr wrap="square" rtlCol="0">
            <a:spAutoFit/>
          </a:bodyPr>
          <a:lstStyle/>
          <a:p>
            <a:r>
              <a:rPr lang="en-US" dirty="0" smtClean="0"/>
              <a:t>Output: value of the given expression</a:t>
            </a:r>
            <a:endParaRPr lang="en-US" dirty="0"/>
          </a:p>
        </p:txBody>
      </p:sp>
      <p:sp>
        <p:nvSpPr>
          <p:cNvPr id="8" name="TextBox 7"/>
          <p:cNvSpPr txBox="1"/>
          <p:nvPr/>
        </p:nvSpPr>
        <p:spPr>
          <a:xfrm>
            <a:off x="3189250" y="2319158"/>
            <a:ext cx="1121142" cy="369332"/>
          </a:xfrm>
          <a:prstGeom prst="rect">
            <a:avLst/>
          </a:prstGeom>
          <a:noFill/>
          <a:ln>
            <a:noFill/>
          </a:ln>
        </p:spPr>
        <p:txBody>
          <a:bodyPr wrap="square" rtlCol="0">
            <a:spAutoFit/>
          </a:bodyPr>
          <a:lstStyle/>
          <a:p>
            <a:pPr algn="ctr"/>
            <a:r>
              <a:rPr lang="en-US" dirty="0" smtClean="0">
                <a:ln>
                  <a:solidFill>
                    <a:srgbClr val="008000"/>
                  </a:solidFill>
                </a:ln>
              </a:rPr>
              <a:t>a, </a:t>
            </a:r>
            <a:r>
              <a:rPr lang="en-US" dirty="0" err="1" smtClean="0">
                <a:ln>
                  <a:solidFill>
                    <a:srgbClr val="008000"/>
                  </a:solidFill>
                </a:ln>
              </a:rPr>
              <a:t>b</a:t>
            </a:r>
            <a:r>
              <a:rPr lang="en-US" dirty="0" smtClean="0">
                <a:ln>
                  <a:solidFill>
                    <a:srgbClr val="008000"/>
                  </a:solidFill>
                </a:ln>
              </a:rPr>
              <a:t>, </a:t>
            </a:r>
            <a:r>
              <a:rPr lang="en-US" dirty="0" err="1" smtClean="0">
                <a:ln>
                  <a:solidFill>
                    <a:srgbClr val="008000"/>
                  </a:solidFill>
                </a:ln>
              </a:rPr>
              <a:t>c</a:t>
            </a:r>
            <a:endParaRPr lang="en-US" dirty="0">
              <a:ln>
                <a:solidFill>
                  <a:srgbClr val="008000"/>
                </a:solidFill>
              </a:ln>
            </a:endParaRPr>
          </a:p>
        </p:txBody>
      </p:sp>
      <p:sp>
        <p:nvSpPr>
          <p:cNvPr id="27" name="TextBox 26"/>
          <p:cNvSpPr txBox="1"/>
          <p:nvPr/>
        </p:nvSpPr>
        <p:spPr>
          <a:xfrm>
            <a:off x="5864076" y="2285701"/>
            <a:ext cx="2216735" cy="369332"/>
          </a:xfrm>
          <a:prstGeom prst="rect">
            <a:avLst/>
          </a:prstGeom>
          <a:noFill/>
        </p:spPr>
        <p:txBody>
          <a:bodyPr wrap="none" rtlCol="0">
            <a:spAutoFit/>
          </a:bodyPr>
          <a:lstStyle/>
          <a:p>
            <a:r>
              <a:rPr lang="en-US" dirty="0" smtClean="0"/>
              <a:t>Input: Given numbers</a:t>
            </a:r>
            <a:endParaRPr lang="en-US" dirty="0"/>
          </a:p>
        </p:txBody>
      </p:sp>
      <p:cxnSp>
        <p:nvCxnSpPr>
          <p:cNvPr id="67" name="Straight Arrow Connector 66"/>
          <p:cNvCxnSpPr/>
          <p:nvPr/>
        </p:nvCxnSpPr>
        <p:spPr>
          <a:xfrm rot="16200000" flipH="1">
            <a:off x="3526373" y="2133821"/>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18127" y="2026408"/>
            <a:ext cx="1385716" cy="646331"/>
          </a:xfrm>
          <a:prstGeom prst="rect">
            <a:avLst/>
          </a:prstGeom>
          <a:noFill/>
        </p:spPr>
        <p:txBody>
          <a:bodyPr wrap="none" rtlCol="0">
            <a:spAutoFit/>
          </a:bodyPr>
          <a:lstStyle/>
          <a:p>
            <a:r>
              <a:rPr lang="en-US" dirty="0" smtClean="0"/>
              <a:t>Sequential </a:t>
            </a:r>
          </a:p>
          <a:p>
            <a:r>
              <a:rPr lang="en-US" dirty="0" smtClean="0"/>
              <a:t>computation</a:t>
            </a:r>
            <a:endParaRPr lang="en-US" dirty="0"/>
          </a:p>
        </p:txBody>
      </p:sp>
      <p:sp>
        <p:nvSpPr>
          <p:cNvPr id="20" name="TextBox 19"/>
          <p:cNvSpPr txBox="1"/>
          <p:nvPr/>
        </p:nvSpPr>
        <p:spPr>
          <a:xfrm>
            <a:off x="2992947" y="4027275"/>
            <a:ext cx="1513753"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z=</a:t>
            </a:r>
            <a:r>
              <a:rPr lang="en-US" dirty="0" err="1" smtClean="0">
                <a:ln>
                  <a:solidFill>
                    <a:srgbClr val="008000"/>
                  </a:solidFill>
                </a:ln>
              </a:rPr>
              <a:t>x-y</a:t>
            </a:r>
            <a:endParaRPr lang="en-US" dirty="0">
              <a:ln>
                <a:solidFill>
                  <a:srgbClr val="008000"/>
                </a:solidFill>
              </a:ln>
            </a:endParaRPr>
          </a:p>
        </p:txBody>
      </p:sp>
      <p:cxnSp>
        <p:nvCxnSpPr>
          <p:cNvPr id="23" name="Straight Arrow Connector 22"/>
          <p:cNvCxnSpPr>
            <a:stCxn id="9" idx="2"/>
            <a:endCxn id="20" idx="0"/>
          </p:cNvCxnSpPr>
          <p:nvPr/>
        </p:nvCxnSpPr>
        <p:spPr>
          <a:xfrm rot="16200000" flipH="1">
            <a:off x="2949899" y="3227350"/>
            <a:ext cx="580778" cy="1019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64076" y="3791057"/>
            <a:ext cx="2935420" cy="646331"/>
          </a:xfrm>
          <a:prstGeom prst="rect">
            <a:avLst/>
          </a:prstGeom>
          <a:noFill/>
        </p:spPr>
        <p:txBody>
          <a:bodyPr wrap="square" rtlCol="0">
            <a:spAutoFit/>
          </a:bodyPr>
          <a:lstStyle/>
          <a:p>
            <a:r>
              <a:rPr lang="en-US" dirty="0" smtClean="0"/>
              <a:t>Compute another, dependent, sub-expression</a:t>
            </a:r>
            <a:endParaRPr lang="en-US" dirty="0"/>
          </a:p>
        </p:txBody>
      </p:sp>
      <p:sp>
        <p:nvSpPr>
          <p:cNvPr id="70" name="TextBox 69"/>
          <p:cNvSpPr txBox="1"/>
          <p:nvPr/>
        </p:nvSpPr>
        <p:spPr>
          <a:xfrm>
            <a:off x="218127" y="2978087"/>
            <a:ext cx="1385716" cy="646331"/>
          </a:xfrm>
          <a:prstGeom prst="rect">
            <a:avLst/>
          </a:prstGeom>
          <a:noFill/>
        </p:spPr>
        <p:txBody>
          <a:bodyPr wrap="square" rtlCol="0">
            <a:spAutoFit/>
          </a:bodyPr>
          <a:lstStyle/>
          <a:p>
            <a:r>
              <a:rPr lang="en-US" dirty="0" smtClean="0"/>
              <a:t>Parallel </a:t>
            </a:r>
          </a:p>
          <a:p>
            <a:r>
              <a:rPr lang="en-US" dirty="0" smtClean="0"/>
              <a:t>computation</a:t>
            </a:r>
            <a:endParaRPr lang="en-US" dirty="0"/>
          </a:p>
        </p:txBody>
      </p:sp>
      <p:cxnSp>
        <p:nvCxnSpPr>
          <p:cNvPr id="72" name="Straight Arrow Connector 71"/>
          <p:cNvCxnSpPr/>
          <p:nvPr/>
        </p:nvCxnSpPr>
        <p:spPr>
          <a:xfrm rot="5400000">
            <a:off x="743605" y="2827479"/>
            <a:ext cx="33476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3454446" y="4632453"/>
            <a:ext cx="47010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590800" y="4868300"/>
            <a:ext cx="2295832" cy="369332"/>
          </a:xfrm>
          <a:prstGeom prst="rect">
            <a:avLst/>
          </a:prstGeom>
          <a:noFill/>
          <a:ln>
            <a:solidFill>
              <a:srgbClr val="FF0000"/>
            </a:solidFill>
          </a:ln>
        </p:spPr>
        <p:txBody>
          <a:bodyPr wrap="square" rtlCol="0">
            <a:spAutoFit/>
          </a:bodyPr>
          <a:lstStyle/>
          <a:p>
            <a:pPr algn="ctr"/>
            <a:r>
              <a:rPr lang="en-US" dirty="0" smtClean="0">
                <a:ln>
                  <a:solidFill>
                    <a:srgbClr val="008000"/>
                  </a:solidFill>
                </a:ln>
              </a:rPr>
              <a:t>p=</a:t>
            </a:r>
            <a:endParaRPr lang="en-US" dirty="0">
              <a:ln>
                <a:solidFill>
                  <a:srgbClr val="008000"/>
                </a:solidFill>
              </a:ln>
            </a:endParaRPr>
          </a:p>
        </p:txBody>
      </p:sp>
      <p:sp>
        <p:nvSpPr>
          <p:cNvPr id="41" name="TextBox 40"/>
          <p:cNvSpPr txBox="1"/>
          <p:nvPr/>
        </p:nvSpPr>
        <p:spPr>
          <a:xfrm>
            <a:off x="5864076" y="4796289"/>
            <a:ext cx="2935420" cy="369332"/>
          </a:xfrm>
          <a:prstGeom prst="rect">
            <a:avLst/>
          </a:prstGeom>
          <a:noFill/>
        </p:spPr>
        <p:txBody>
          <a:bodyPr wrap="square" rtlCol="0">
            <a:spAutoFit/>
          </a:bodyPr>
          <a:lstStyle/>
          <a:p>
            <a:r>
              <a:rPr lang="en-US" dirty="0" smtClean="0"/>
              <a:t>Compute the square root</a:t>
            </a:r>
            <a:endParaRPr lang="en-US" dirty="0"/>
          </a:p>
        </p:txBody>
      </p:sp>
      <p:sp>
        <p:nvSpPr>
          <p:cNvPr id="71" name="TextBox 70"/>
          <p:cNvSpPr txBox="1"/>
          <p:nvPr/>
        </p:nvSpPr>
        <p:spPr>
          <a:xfrm>
            <a:off x="218127" y="4110628"/>
            <a:ext cx="1385716" cy="646331"/>
          </a:xfrm>
          <a:prstGeom prst="rect">
            <a:avLst/>
          </a:prstGeom>
          <a:noFill/>
        </p:spPr>
        <p:txBody>
          <a:bodyPr wrap="none" rtlCol="0">
            <a:spAutoFit/>
          </a:bodyPr>
          <a:lstStyle/>
          <a:p>
            <a:r>
              <a:rPr lang="en-US" dirty="0" smtClean="0"/>
              <a:t>Sequential </a:t>
            </a:r>
          </a:p>
          <a:p>
            <a:r>
              <a:rPr lang="en-US" dirty="0" smtClean="0"/>
              <a:t>computation</a:t>
            </a:r>
            <a:endParaRPr lang="en-US" dirty="0"/>
          </a:p>
        </p:txBody>
      </p:sp>
      <p:cxnSp>
        <p:nvCxnSpPr>
          <p:cNvPr id="73" name="Straight Arrow Connector 72"/>
          <p:cNvCxnSpPr/>
          <p:nvPr/>
        </p:nvCxnSpPr>
        <p:spPr>
          <a:xfrm rot="16200000" flipH="1">
            <a:off x="687535" y="3852380"/>
            <a:ext cx="44690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Slide Number Placeholder 36"/>
          <p:cNvSpPr>
            <a:spLocks noGrp="1"/>
          </p:cNvSpPr>
          <p:nvPr>
            <p:ph type="sldNum" sz="quarter" idx="12"/>
          </p:nvPr>
        </p:nvSpPr>
        <p:spPr/>
        <p:txBody>
          <a:bodyPr/>
          <a:lstStyle/>
          <a:p>
            <a:fld id="{68E2A861-F3E9-FD41-B3BE-4E4F6A444211}" type="slidenum">
              <a:rPr lang="en-US" smtClean="0"/>
              <a:pPr/>
              <a:t>61</a:t>
            </a:fld>
            <a:endParaRPr lang="en-US" dirty="0"/>
          </a:p>
        </p:txBody>
      </p:sp>
      <p:sp>
        <p:nvSpPr>
          <p:cNvPr id="38" name="Footer Placeholder 37"/>
          <p:cNvSpPr>
            <a:spLocks noGrp="1"/>
          </p:cNvSpPr>
          <p:nvPr>
            <p:ph type="ftr" sz="quarter" idx="11"/>
          </p:nvPr>
        </p:nvSpPr>
        <p:spPr>
          <a:xfrm>
            <a:off x="2992947" y="6356350"/>
            <a:ext cx="2895600" cy="365125"/>
          </a:xfrm>
        </p:spPr>
        <p:txBody>
          <a:bodyPr/>
          <a:lstStyle/>
          <a:p>
            <a:r>
              <a:rPr lang="en-US" smtClean="0"/>
              <a:t>CS 180. Fall 2011. Week 1</a:t>
            </a:r>
            <a:endParaRPr lang="en-US" dirty="0"/>
          </a:p>
        </p:txBody>
      </p:sp>
      <p:sp>
        <p:nvSpPr>
          <p:cNvPr id="39" name="Date Placeholder 38"/>
          <p:cNvSpPr>
            <a:spLocks noGrp="1"/>
          </p:cNvSpPr>
          <p:nvPr>
            <p:ph type="dt" sz="half" idx="10"/>
          </p:nvPr>
        </p:nvSpPr>
        <p:spPr/>
        <p:txBody>
          <a:bodyPr/>
          <a:lstStyle/>
          <a:p>
            <a:r>
              <a:rPr lang="en-US" smtClean="0"/>
              <a:t>8/22/11</a:t>
            </a:r>
            <a:endParaRPr lang="en-US" dirty="0"/>
          </a:p>
        </p:txBody>
      </p:sp>
      <p:cxnSp>
        <p:nvCxnSpPr>
          <p:cNvPr id="49" name="Straight Arrow Connector 48"/>
          <p:cNvCxnSpPr>
            <a:endCxn id="20" idx="0"/>
          </p:cNvCxnSpPr>
          <p:nvPr/>
        </p:nvCxnSpPr>
        <p:spPr>
          <a:xfrm rot="10800000" flipV="1">
            <a:off x="3749824" y="3446497"/>
            <a:ext cx="997600" cy="580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64514" name="Object 2"/>
          <p:cNvGraphicFramePr>
            <a:graphicFrameLocks noChangeAspect="1"/>
          </p:cNvGraphicFramePr>
          <p:nvPr/>
        </p:nvGraphicFramePr>
        <p:xfrm>
          <a:off x="3903993" y="4909504"/>
          <a:ext cx="330200" cy="292100"/>
        </p:xfrm>
        <a:graphic>
          <a:graphicData uri="http://schemas.openxmlformats.org/presentationml/2006/ole">
            <mc:AlternateContent xmlns:mc="http://schemas.openxmlformats.org/markup-compatibility/2006">
              <mc:Choice xmlns:v="urn:schemas-microsoft-com:vml" Requires="v">
                <p:oleObj spid="_x0000_s64539" name="Equation" r:id="rId3" imgW="330200" imgH="292100" progId="Equation.3">
                  <p:embed/>
                </p:oleObj>
              </mc:Choice>
              <mc:Fallback>
                <p:oleObj name="Equation" r:id="rId3" imgW="330200" imgH="292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993" y="4909504"/>
                        <a:ext cx="3302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3: Problem solving: Parallel program</a:t>
            </a:r>
            <a:endParaRPr lang="en-US" sz="3200" dirty="0"/>
          </a:p>
        </p:txBody>
      </p:sp>
      <p:sp>
        <p:nvSpPr>
          <p:cNvPr id="5" name="TextBox 4"/>
          <p:cNvSpPr txBox="1"/>
          <p:nvPr/>
        </p:nvSpPr>
        <p:spPr>
          <a:xfrm>
            <a:off x="853162" y="2489427"/>
            <a:ext cx="7313448" cy="1879147"/>
          </a:xfrm>
          <a:prstGeom prst="rect">
            <a:avLst/>
          </a:prstGeom>
          <a:noFill/>
        </p:spPr>
        <p:txBody>
          <a:bodyPr wrap="square" rtlCol="0">
            <a:spAutoFit/>
          </a:bodyPr>
          <a:lstStyle/>
          <a:p>
            <a:pPr marL="457200" indent="-457200">
              <a:lnSpc>
                <a:spcPts val="2800"/>
              </a:lnSpc>
              <a:buFont typeface="Arial"/>
              <a:buChar char="•"/>
            </a:pPr>
            <a:r>
              <a:rPr lang="en-US" sz="2000" dirty="0" smtClean="0"/>
              <a:t>How many threads of computation do you see in our solution?</a:t>
            </a:r>
          </a:p>
          <a:p>
            <a:pPr marL="457200" indent="-457200">
              <a:lnSpc>
                <a:spcPts val="2800"/>
              </a:lnSpc>
              <a:buFont typeface="Arial"/>
              <a:buChar char="•"/>
            </a:pPr>
            <a:endParaRPr lang="en-US" sz="2000" dirty="0" smtClean="0"/>
          </a:p>
          <a:p>
            <a:pPr marL="457200" indent="-457200">
              <a:lnSpc>
                <a:spcPts val="2800"/>
              </a:lnSpc>
              <a:buFont typeface="Arial"/>
              <a:buChar char="•"/>
            </a:pPr>
            <a:r>
              <a:rPr lang="en-US" sz="2000" dirty="0" smtClean="0"/>
              <a:t>What does each thread do?</a:t>
            </a:r>
          </a:p>
          <a:p>
            <a:pPr marL="457200" indent="-457200">
              <a:lnSpc>
                <a:spcPts val="2800"/>
              </a:lnSpc>
              <a:buFont typeface="Arial"/>
              <a:buChar char="•"/>
            </a:pPr>
            <a:endParaRPr lang="en-US" sz="2000" dirty="0" smtClean="0"/>
          </a:p>
          <a:p>
            <a:pPr marL="457200" indent="-457200">
              <a:lnSpc>
                <a:spcPts val="2800"/>
              </a:lnSpc>
              <a:buFont typeface="Arial"/>
              <a:buChar char="•"/>
            </a:pPr>
            <a:r>
              <a:rPr lang="en-US" sz="2000" dirty="0" smtClean="0"/>
              <a:t>Will a thread wait? Why and when?</a:t>
            </a:r>
          </a:p>
        </p:txBody>
      </p:sp>
      <p:sp>
        <p:nvSpPr>
          <p:cNvPr id="4" name="Slide Number Placeholder 3"/>
          <p:cNvSpPr>
            <a:spLocks noGrp="1"/>
          </p:cNvSpPr>
          <p:nvPr>
            <p:ph type="sldNum" sz="quarter" idx="12"/>
          </p:nvPr>
        </p:nvSpPr>
        <p:spPr/>
        <p:txBody>
          <a:bodyPr/>
          <a:lstStyle/>
          <a:p>
            <a:fld id="{68E2A861-F3E9-FD41-B3BE-4E4F6A444211}" type="slidenum">
              <a:rPr lang="en-US" smtClean="0"/>
              <a:pPr/>
              <a:t>62</a:t>
            </a:fld>
            <a:endParaRPr lang="en-US" dirty="0"/>
          </a:p>
        </p:txBody>
      </p:sp>
      <p:sp>
        <p:nvSpPr>
          <p:cNvPr id="6" name="Footer Placeholder 5"/>
          <p:cNvSpPr>
            <a:spLocks noGrp="1"/>
          </p:cNvSpPr>
          <p:nvPr>
            <p:ph type="ftr" sz="quarter" idx="11"/>
          </p:nvPr>
        </p:nvSpPr>
        <p:spPr/>
        <p:txBody>
          <a:bodyPr/>
          <a:lstStyle/>
          <a:p>
            <a:r>
              <a:rPr lang="en-US" smtClean="0"/>
              <a:t>CS 180. Fall 2011. Week 1</a:t>
            </a:r>
            <a:endParaRPr lang="en-US" dirty="0"/>
          </a:p>
        </p:txBody>
      </p:sp>
      <p:sp>
        <p:nvSpPr>
          <p:cNvPr id="7" name="Date Placeholder 6"/>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Discussion</a:t>
            </a:r>
            <a:endParaRPr lang="en-US" sz="3200" dirty="0"/>
          </a:p>
        </p:txBody>
      </p:sp>
      <p:sp>
        <p:nvSpPr>
          <p:cNvPr id="5" name="TextBox 4"/>
          <p:cNvSpPr txBox="1"/>
          <p:nvPr/>
        </p:nvSpPr>
        <p:spPr>
          <a:xfrm>
            <a:off x="708283" y="1515243"/>
            <a:ext cx="7313448" cy="442856"/>
          </a:xfrm>
          <a:prstGeom prst="rect">
            <a:avLst/>
          </a:prstGeom>
          <a:noFill/>
        </p:spPr>
        <p:txBody>
          <a:bodyPr wrap="square" rtlCol="0">
            <a:spAutoFit/>
          </a:bodyPr>
          <a:lstStyle/>
          <a:p>
            <a:pPr>
              <a:lnSpc>
                <a:spcPts val="2800"/>
              </a:lnSpc>
            </a:pPr>
            <a:r>
              <a:rPr lang="en-US" sz="2000" dirty="0" smtClean="0"/>
              <a:t>What differences do you notice in the two problems?</a:t>
            </a:r>
          </a:p>
        </p:txBody>
      </p:sp>
      <p:sp>
        <p:nvSpPr>
          <p:cNvPr id="6" name="Slide Number Placeholder 5"/>
          <p:cNvSpPr>
            <a:spLocks noGrp="1"/>
          </p:cNvSpPr>
          <p:nvPr>
            <p:ph type="sldNum" sz="quarter" idx="12"/>
          </p:nvPr>
        </p:nvSpPr>
        <p:spPr/>
        <p:txBody>
          <a:bodyPr/>
          <a:lstStyle/>
          <a:p>
            <a:fld id="{68E2A861-F3E9-FD41-B3BE-4E4F6A444211}" type="slidenum">
              <a:rPr lang="en-US" smtClean="0"/>
              <a:pPr/>
              <a:t>63</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2" name="TextBox 11"/>
          <p:cNvSpPr txBox="1"/>
          <p:nvPr/>
        </p:nvSpPr>
        <p:spPr>
          <a:xfrm>
            <a:off x="708283" y="2463761"/>
            <a:ext cx="7313448" cy="442856"/>
          </a:xfrm>
          <a:prstGeom prst="rect">
            <a:avLst/>
          </a:prstGeom>
          <a:noFill/>
        </p:spPr>
        <p:txBody>
          <a:bodyPr wrap="square" rtlCol="0">
            <a:spAutoFit/>
          </a:bodyPr>
          <a:lstStyle/>
          <a:p>
            <a:pPr>
              <a:lnSpc>
                <a:spcPts val="2800"/>
              </a:lnSpc>
            </a:pPr>
            <a:r>
              <a:rPr lang="en-US" sz="2000" dirty="0" smtClean="0"/>
              <a:t>What impact would these differences have on a concurrent solution?</a:t>
            </a:r>
          </a:p>
        </p:txBody>
      </p:sp>
      <p:sp>
        <p:nvSpPr>
          <p:cNvPr id="13" name="TextBox 12"/>
          <p:cNvSpPr txBox="1"/>
          <p:nvPr/>
        </p:nvSpPr>
        <p:spPr>
          <a:xfrm>
            <a:off x="708283" y="3412279"/>
            <a:ext cx="7313448" cy="801929"/>
          </a:xfrm>
          <a:prstGeom prst="rect">
            <a:avLst/>
          </a:prstGeom>
          <a:noFill/>
        </p:spPr>
        <p:txBody>
          <a:bodyPr wrap="square" rtlCol="0">
            <a:spAutoFit/>
          </a:bodyPr>
          <a:lstStyle/>
          <a:p>
            <a:pPr>
              <a:lnSpc>
                <a:spcPts val="2800"/>
              </a:lnSpc>
            </a:pPr>
            <a:r>
              <a:rPr lang="en-US" sz="2000" dirty="0" smtClean="0"/>
              <a:t>We solved the problem assuming a dual core computer. Would your solution be different of it were to for a quad-core computer?</a:t>
            </a:r>
          </a:p>
        </p:txBody>
      </p:sp>
      <p:sp>
        <p:nvSpPr>
          <p:cNvPr id="14" name="TextBox 13"/>
          <p:cNvSpPr txBox="1"/>
          <p:nvPr/>
        </p:nvSpPr>
        <p:spPr>
          <a:xfrm>
            <a:off x="708283" y="4719871"/>
            <a:ext cx="7313448" cy="1161002"/>
          </a:xfrm>
          <a:prstGeom prst="rect">
            <a:avLst/>
          </a:prstGeom>
          <a:noFill/>
        </p:spPr>
        <p:txBody>
          <a:bodyPr wrap="square" rtlCol="0">
            <a:spAutoFit/>
          </a:bodyPr>
          <a:lstStyle/>
          <a:p>
            <a:pPr>
              <a:lnSpc>
                <a:spcPts val="2800"/>
              </a:lnSpc>
            </a:pPr>
            <a:r>
              <a:rPr lang="en-US" sz="2000" dirty="0" smtClean="0"/>
              <a:t>A concurrent program consists of sequential and concurrent steps. Why? What impact do these steps have on the total time to solve a problem on a multi-core computer?</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Two types of parallelism</a:t>
            </a:r>
            <a:endParaRPr lang="en-US" sz="3200" dirty="0"/>
          </a:p>
        </p:txBody>
      </p:sp>
      <p:sp>
        <p:nvSpPr>
          <p:cNvPr id="5" name="TextBox 4"/>
          <p:cNvSpPr txBox="1"/>
          <p:nvPr/>
        </p:nvSpPr>
        <p:spPr>
          <a:xfrm>
            <a:off x="708283" y="1515243"/>
            <a:ext cx="7313448" cy="1161002"/>
          </a:xfrm>
          <a:prstGeom prst="rect">
            <a:avLst/>
          </a:prstGeom>
          <a:noFill/>
        </p:spPr>
        <p:txBody>
          <a:bodyPr wrap="square" rtlCol="0">
            <a:spAutoFit/>
          </a:bodyPr>
          <a:lstStyle/>
          <a:p>
            <a:pPr>
              <a:lnSpc>
                <a:spcPts val="2800"/>
              </a:lnSpc>
            </a:pPr>
            <a:r>
              <a:rPr lang="en-US" sz="2000" dirty="0" smtClean="0">
                <a:solidFill>
                  <a:srgbClr val="FF0000"/>
                </a:solidFill>
              </a:rPr>
              <a:t>Data parallelism</a:t>
            </a:r>
            <a:r>
              <a:rPr lang="en-US" sz="2000" dirty="0" smtClean="0"/>
              <a:t>: </a:t>
            </a:r>
          </a:p>
          <a:p>
            <a:pPr>
              <a:lnSpc>
                <a:spcPts val="2800"/>
              </a:lnSpc>
            </a:pPr>
            <a:r>
              <a:rPr lang="en-US" sz="2000" dirty="0" smtClean="0"/>
              <a:t>	Distribute data across cores; all cores perform the same 	computation</a:t>
            </a:r>
          </a:p>
        </p:txBody>
      </p:sp>
      <p:sp>
        <p:nvSpPr>
          <p:cNvPr id="6" name="Slide Number Placeholder 5"/>
          <p:cNvSpPr>
            <a:spLocks noGrp="1"/>
          </p:cNvSpPr>
          <p:nvPr>
            <p:ph type="sldNum" sz="quarter" idx="12"/>
          </p:nvPr>
        </p:nvSpPr>
        <p:spPr/>
        <p:txBody>
          <a:bodyPr/>
          <a:lstStyle/>
          <a:p>
            <a:fld id="{68E2A861-F3E9-FD41-B3BE-4E4F6A444211}"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2" name="TextBox 11"/>
          <p:cNvSpPr txBox="1"/>
          <p:nvPr/>
        </p:nvSpPr>
        <p:spPr>
          <a:xfrm>
            <a:off x="708283" y="3212134"/>
            <a:ext cx="7313448" cy="1161002"/>
          </a:xfrm>
          <a:prstGeom prst="rect">
            <a:avLst/>
          </a:prstGeom>
          <a:noFill/>
        </p:spPr>
        <p:txBody>
          <a:bodyPr wrap="square" rtlCol="0">
            <a:spAutoFit/>
          </a:bodyPr>
          <a:lstStyle/>
          <a:p>
            <a:pPr>
              <a:lnSpc>
                <a:spcPts val="2800"/>
              </a:lnSpc>
            </a:pPr>
            <a:r>
              <a:rPr lang="en-US" sz="2000" dirty="0" smtClean="0">
                <a:solidFill>
                  <a:srgbClr val="FF0000"/>
                </a:solidFill>
              </a:rPr>
              <a:t>Task Parallelism</a:t>
            </a:r>
            <a:r>
              <a:rPr lang="en-US" sz="2000" dirty="0" smtClean="0"/>
              <a:t>:</a:t>
            </a:r>
          </a:p>
          <a:p>
            <a:pPr>
              <a:lnSpc>
                <a:spcPts val="2800"/>
              </a:lnSpc>
            </a:pPr>
            <a:r>
              <a:rPr lang="en-US" sz="2000" dirty="0" smtClean="0"/>
              <a:t>	Distribute tasks across cores; tasks might act on the same or 	data. </a:t>
            </a:r>
          </a:p>
        </p:txBody>
      </p:sp>
      <p:sp>
        <p:nvSpPr>
          <p:cNvPr id="9" name="TextBox 8"/>
          <p:cNvSpPr txBox="1"/>
          <p:nvPr/>
        </p:nvSpPr>
        <p:spPr>
          <a:xfrm>
            <a:off x="708283" y="4909026"/>
            <a:ext cx="7313448" cy="801929"/>
          </a:xfrm>
          <a:prstGeom prst="rect">
            <a:avLst/>
          </a:prstGeom>
          <a:noFill/>
        </p:spPr>
        <p:txBody>
          <a:bodyPr wrap="square" rtlCol="0">
            <a:spAutoFit/>
          </a:bodyPr>
          <a:lstStyle/>
          <a:p>
            <a:pPr>
              <a:lnSpc>
                <a:spcPts val="2800"/>
              </a:lnSpc>
            </a:pPr>
            <a:r>
              <a:rPr lang="en-US" sz="2000" dirty="0" smtClean="0">
                <a:solidFill>
                  <a:srgbClr val="FF0000"/>
                </a:solidFill>
              </a:rPr>
              <a:t>Data and Task Parallelism</a:t>
            </a:r>
            <a:r>
              <a:rPr lang="en-US" sz="2000" dirty="0" smtClean="0"/>
              <a:t>:</a:t>
            </a:r>
          </a:p>
          <a:p>
            <a:pPr>
              <a:lnSpc>
                <a:spcPts val="2800"/>
              </a:lnSpc>
            </a:pPr>
            <a:r>
              <a:rPr lang="en-US" sz="2000" dirty="0" smtClean="0"/>
              <a:t>	Distribute tasks across cores; tasks might act on different data. </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4: Rental car reservation</a:t>
            </a:r>
            <a:endParaRPr lang="en-US" sz="3200" dirty="0"/>
          </a:p>
        </p:txBody>
      </p:sp>
      <p:sp>
        <p:nvSpPr>
          <p:cNvPr id="5" name="TextBox 4"/>
          <p:cNvSpPr txBox="1"/>
          <p:nvPr/>
        </p:nvSpPr>
        <p:spPr>
          <a:xfrm>
            <a:off x="853162" y="1515242"/>
            <a:ext cx="7313448" cy="1161002"/>
          </a:xfrm>
          <a:prstGeom prst="rect">
            <a:avLst/>
          </a:prstGeom>
          <a:noFill/>
        </p:spPr>
        <p:txBody>
          <a:bodyPr wrap="square" rtlCol="0">
            <a:spAutoFit/>
          </a:bodyPr>
          <a:lstStyle/>
          <a:p>
            <a:pPr>
              <a:lnSpc>
                <a:spcPts val="2800"/>
              </a:lnSpc>
            </a:pPr>
            <a:r>
              <a:rPr lang="en-US" sz="2000" dirty="0" smtClean="0">
                <a:solidFill>
                  <a:srgbClr val="FF0000"/>
                </a:solidFill>
              </a:rPr>
              <a:t>Problem</a:t>
            </a:r>
            <a:r>
              <a:rPr lang="en-US" sz="2000" dirty="0" smtClean="0"/>
              <a:t>:</a:t>
            </a:r>
          </a:p>
          <a:p>
            <a:pPr>
              <a:lnSpc>
                <a:spcPts val="2800"/>
              </a:lnSpc>
            </a:pPr>
            <a:r>
              <a:rPr lang="en-US" sz="2000" dirty="0" smtClean="0"/>
              <a:t>Develop a program that will allow customers to reserve rental car.</a:t>
            </a:r>
          </a:p>
          <a:p>
            <a:pPr>
              <a:lnSpc>
                <a:spcPts val="2800"/>
              </a:lnSpc>
            </a:pPr>
            <a:endParaRPr lang="en-US" sz="2000"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65</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1" name="TextBox 10"/>
          <p:cNvSpPr txBox="1"/>
          <p:nvPr/>
        </p:nvSpPr>
        <p:spPr>
          <a:xfrm>
            <a:off x="853162" y="3071519"/>
            <a:ext cx="7313448" cy="1879147"/>
          </a:xfrm>
          <a:prstGeom prst="rect">
            <a:avLst/>
          </a:prstGeom>
          <a:noFill/>
        </p:spPr>
        <p:txBody>
          <a:bodyPr wrap="square" rtlCol="0">
            <a:spAutoFit/>
          </a:bodyPr>
          <a:lstStyle/>
          <a:p>
            <a:pPr>
              <a:lnSpc>
                <a:spcPts val="2800"/>
              </a:lnSpc>
            </a:pPr>
            <a:r>
              <a:rPr lang="en-US" sz="2000" dirty="0" smtClean="0">
                <a:solidFill>
                  <a:srgbClr val="FF0000"/>
                </a:solidFill>
              </a:rPr>
              <a:t>Question</a:t>
            </a:r>
            <a:r>
              <a:rPr lang="en-US" sz="2000" dirty="0" smtClean="0"/>
              <a:t>:</a:t>
            </a:r>
          </a:p>
          <a:p>
            <a:pPr>
              <a:lnSpc>
                <a:spcPts val="2800"/>
              </a:lnSpc>
            </a:pPr>
            <a:r>
              <a:rPr lang="en-US" sz="2000" dirty="0" smtClean="0"/>
              <a:t>Should this be a sequential or a concurrent program? Why?</a:t>
            </a:r>
          </a:p>
          <a:p>
            <a:pPr>
              <a:lnSpc>
                <a:spcPts val="2800"/>
              </a:lnSpc>
            </a:pPr>
            <a:endParaRPr lang="en-US" sz="2000" dirty="0" smtClean="0"/>
          </a:p>
          <a:p>
            <a:pPr>
              <a:lnSpc>
                <a:spcPts val="2800"/>
              </a:lnSpc>
            </a:pPr>
            <a:r>
              <a:rPr lang="en-US" sz="2000" dirty="0" smtClean="0"/>
              <a:t>In case it is a concurrent program, what form of parallelism do you think it will use?</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Example 4: Sorting data</a:t>
            </a:r>
            <a:endParaRPr lang="en-US" sz="3200" dirty="0"/>
          </a:p>
        </p:txBody>
      </p:sp>
      <p:sp>
        <p:nvSpPr>
          <p:cNvPr id="5" name="TextBox 4"/>
          <p:cNvSpPr txBox="1"/>
          <p:nvPr/>
        </p:nvSpPr>
        <p:spPr>
          <a:xfrm>
            <a:off x="853162" y="1515242"/>
            <a:ext cx="7313448" cy="1161002"/>
          </a:xfrm>
          <a:prstGeom prst="rect">
            <a:avLst/>
          </a:prstGeom>
          <a:noFill/>
        </p:spPr>
        <p:txBody>
          <a:bodyPr wrap="square" rtlCol="0">
            <a:spAutoFit/>
          </a:bodyPr>
          <a:lstStyle/>
          <a:p>
            <a:pPr>
              <a:lnSpc>
                <a:spcPts val="2800"/>
              </a:lnSpc>
            </a:pPr>
            <a:r>
              <a:rPr lang="en-US" sz="2000" dirty="0" smtClean="0">
                <a:solidFill>
                  <a:srgbClr val="FF0000"/>
                </a:solidFill>
              </a:rPr>
              <a:t>Problem</a:t>
            </a:r>
            <a:r>
              <a:rPr lang="en-US" sz="2000" dirty="0" smtClean="0"/>
              <a:t>:</a:t>
            </a:r>
          </a:p>
          <a:p>
            <a:pPr>
              <a:lnSpc>
                <a:spcPts val="2800"/>
              </a:lnSpc>
            </a:pPr>
            <a:r>
              <a:rPr lang="en-US" sz="2000" dirty="0" smtClean="0"/>
              <a:t>Develop a program that will sort a given set of data.</a:t>
            </a:r>
          </a:p>
          <a:p>
            <a:pPr>
              <a:lnSpc>
                <a:spcPts val="2800"/>
              </a:lnSpc>
            </a:pPr>
            <a:endParaRPr lang="en-US" sz="2000"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66</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1" name="TextBox 10"/>
          <p:cNvSpPr txBox="1"/>
          <p:nvPr/>
        </p:nvSpPr>
        <p:spPr>
          <a:xfrm>
            <a:off x="853162" y="3071519"/>
            <a:ext cx="7313448" cy="1879147"/>
          </a:xfrm>
          <a:prstGeom prst="rect">
            <a:avLst/>
          </a:prstGeom>
          <a:noFill/>
        </p:spPr>
        <p:txBody>
          <a:bodyPr wrap="square" rtlCol="0">
            <a:spAutoFit/>
          </a:bodyPr>
          <a:lstStyle/>
          <a:p>
            <a:pPr>
              <a:lnSpc>
                <a:spcPts val="2800"/>
              </a:lnSpc>
            </a:pPr>
            <a:r>
              <a:rPr lang="en-US" sz="2000" dirty="0" smtClean="0">
                <a:solidFill>
                  <a:srgbClr val="FF0000"/>
                </a:solidFill>
              </a:rPr>
              <a:t>Question</a:t>
            </a:r>
            <a:r>
              <a:rPr lang="en-US" sz="2000" dirty="0" smtClean="0"/>
              <a:t>:</a:t>
            </a:r>
          </a:p>
          <a:p>
            <a:pPr>
              <a:lnSpc>
                <a:spcPts val="2800"/>
              </a:lnSpc>
            </a:pPr>
            <a:r>
              <a:rPr lang="en-US" sz="2000" dirty="0" smtClean="0"/>
              <a:t>Should this be a sequential or a concurrent program? Why?</a:t>
            </a:r>
          </a:p>
          <a:p>
            <a:pPr>
              <a:lnSpc>
                <a:spcPts val="2800"/>
              </a:lnSpc>
            </a:pPr>
            <a:endParaRPr lang="en-US" sz="2000" dirty="0" smtClean="0"/>
          </a:p>
          <a:p>
            <a:pPr>
              <a:lnSpc>
                <a:spcPts val="2800"/>
              </a:lnSpc>
            </a:pPr>
            <a:r>
              <a:rPr lang="en-US" sz="2000" dirty="0" smtClean="0"/>
              <a:t>In case it is </a:t>
            </a:r>
            <a:r>
              <a:rPr lang="en-US" sz="2000" smtClean="0"/>
              <a:t>a concurrent </a:t>
            </a:r>
            <a:r>
              <a:rPr lang="en-US" sz="2000" dirty="0" smtClean="0"/>
              <a:t>program, what form of parallelism do you think it will use?</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888" y="2837327"/>
            <a:ext cx="7043362" cy="1046440"/>
          </a:xfrm>
          <a:prstGeom prst="rect">
            <a:avLst/>
          </a:prstGeom>
        </p:spPr>
        <p:txBody>
          <a:bodyPr wrap="square">
            <a:spAutoFit/>
          </a:bodyPr>
          <a:lstStyle/>
          <a:p>
            <a:pPr algn="ctr"/>
            <a:r>
              <a:rPr lang="en-US" sz="3100" dirty="0" smtClean="0">
                <a:solidFill>
                  <a:srgbClr val="FF0000"/>
                </a:solidFill>
              </a:rPr>
              <a:t>Week 1: August 22-26, 2011</a:t>
            </a:r>
          </a:p>
          <a:p>
            <a:pPr algn="ctr"/>
            <a:r>
              <a:rPr lang="en-US" sz="3100" dirty="0" smtClean="0">
                <a:solidFill>
                  <a:srgbClr val="FF0000"/>
                </a:solidFill>
              </a:rPr>
              <a:t>Java program compilation</a:t>
            </a:r>
            <a:endParaRPr lang="en-US"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67</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The edit, compile, execute cycle</a:t>
            </a:r>
            <a:endParaRPr lang="en-US" sz="3200" dirty="0"/>
          </a:p>
        </p:txBody>
      </p:sp>
      <p:sp>
        <p:nvSpPr>
          <p:cNvPr id="6" name="Slide Number Placeholder 5"/>
          <p:cNvSpPr>
            <a:spLocks noGrp="1"/>
          </p:cNvSpPr>
          <p:nvPr>
            <p:ph type="sldNum" sz="quarter" idx="12"/>
          </p:nvPr>
        </p:nvSpPr>
        <p:spPr/>
        <p:txBody>
          <a:bodyPr/>
          <a:lstStyle/>
          <a:p>
            <a:fld id="{68E2A861-F3E9-FD41-B3BE-4E4F6A444211}" type="slidenum">
              <a:rPr lang="en-US" smtClean="0"/>
              <a:pPr/>
              <a:t>68</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grpSp>
        <p:nvGrpSpPr>
          <p:cNvPr id="47" name="Group 46"/>
          <p:cNvGrpSpPr/>
          <p:nvPr/>
        </p:nvGrpSpPr>
        <p:grpSpPr>
          <a:xfrm>
            <a:off x="457200" y="1760221"/>
            <a:ext cx="8187312" cy="2260550"/>
            <a:chOff x="491002" y="2428830"/>
            <a:chExt cx="8187312" cy="2260550"/>
          </a:xfrm>
        </p:grpSpPr>
        <p:sp>
          <p:nvSpPr>
            <p:cNvPr id="9" name="TextBox 8"/>
            <p:cNvSpPr txBox="1"/>
            <p:nvPr/>
          </p:nvSpPr>
          <p:spPr>
            <a:xfrm>
              <a:off x="491002" y="2887101"/>
              <a:ext cx="1427757" cy="646331"/>
            </a:xfrm>
            <a:prstGeom prst="rect">
              <a:avLst/>
            </a:prstGeom>
            <a:noFill/>
            <a:ln>
              <a:solidFill>
                <a:schemeClr val="tx2"/>
              </a:solidFill>
            </a:ln>
          </p:spPr>
          <p:txBody>
            <a:bodyPr wrap="none" rtlCol="0">
              <a:spAutoFit/>
            </a:bodyPr>
            <a:lstStyle/>
            <a:p>
              <a:r>
                <a:rPr lang="en-US" dirty="0" smtClean="0"/>
                <a:t>Edit a</a:t>
              </a:r>
            </a:p>
            <a:p>
              <a:r>
                <a:rPr lang="en-US" dirty="0" smtClean="0"/>
                <a:t>Java program</a:t>
              </a:r>
            </a:p>
          </p:txBody>
        </p:sp>
        <p:sp>
          <p:nvSpPr>
            <p:cNvPr id="11" name="TextBox 10"/>
            <p:cNvSpPr txBox="1"/>
            <p:nvPr/>
          </p:nvSpPr>
          <p:spPr>
            <a:xfrm>
              <a:off x="2940635" y="2890496"/>
              <a:ext cx="1433393" cy="646331"/>
            </a:xfrm>
            <a:prstGeom prst="rect">
              <a:avLst/>
            </a:prstGeom>
            <a:noFill/>
            <a:ln>
              <a:solidFill>
                <a:schemeClr val="tx2"/>
              </a:solidFill>
            </a:ln>
          </p:spPr>
          <p:txBody>
            <a:bodyPr wrap="none" rtlCol="0">
              <a:spAutoFit/>
            </a:bodyPr>
            <a:lstStyle/>
            <a:p>
              <a:r>
                <a:rPr lang="en-US" dirty="0" smtClean="0"/>
                <a:t>Compile your </a:t>
              </a:r>
            </a:p>
            <a:p>
              <a:r>
                <a:rPr lang="en-US" dirty="0" smtClean="0"/>
                <a:t>program</a:t>
              </a:r>
            </a:p>
          </p:txBody>
        </p:sp>
        <p:sp>
          <p:nvSpPr>
            <p:cNvPr id="12" name="TextBox 11"/>
            <p:cNvSpPr txBox="1"/>
            <p:nvPr/>
          </p:nvSpPr>
          <p:spPr>
            <a:xfrm>
              <a:off x="5395904" y="2890496"/>
              <a:ext cx="1444326" cy="646331"/>
            </a:xfrm>
            <a:prstGeom prst="rect">
              <a:avLst/>
            </a:prstGeom>
            <a:noFill/>
            <a:ln>
              <a:solidFill>
                <a:schemeClr val="tx2"/>
              </a:solidFill>
            </a:ln>
          </p:spPr>
          <p:txBody>
            <a:bodyPr wrap="none" rtlCol="0">
              <a:spAutoFit/>
            </a:bodyPr>
            <a:lstStyle/>
            <a:p>
              <a:r>
                <a:rPr lang="en-US" dirty="0" smtClean="0"/>
                <a:t>Execute your </a:t>
              </a:r>
            </a:p>
            <a:p>
              <a:r>
                <a:rPr lang="en-US" dirty="0" smtClean="0"/>
                <a:t>program</a:t>
              </a:r>
            </a:p>
          </p:txBody>
        </p:sp>
        <p:cxnSp>
          <p:nvCxnSpPr>
            <p:cNvPr id="14" name="Straight Arrow Connector 13"/>
            <p:cNvCxnSpPr>
              <a:endCxn id="11" idx="1"/>
            </p:cNvCxnSpPr>
            <p:nvPr/>
          </p:nvCxnSpPr>
          <p:spPr>
            <a:xfrm>
              <a:off x="1918759" y="3213659"/>
              <a:ext cx="1021876" cy="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374028" y="3213660"/>
              <a:ext cx="102187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1" idx="2"/>
            </p:cNvCxnSpPr>
            <p:nvPr/>
          </p:nvCxnSpPr>
          <p:spPr>
            <a:xfrm rot="16200000" flipH="1">
              <a:off x="3065445" y="4110693"/>
              <a:ext cx="1151757" cy="40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hape 27"/>
            <p:cNvCxnSpPr>
              <a:endCxn id="9" idx="2"/>
            </p:cNvCxnSpPr>
            <p:nvPr/>
          </p:nvCxnSpPr>
          <p:spPr>
            <a:xfrm rot="10800000">
              <a:off x="1204882" y="3533433"/>
              <a:ext cx="2434437" cy="114612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5400000">
              <a:off x="5690315" y="4112706"/>
              <a:ext cx="115176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0800000">
              <a:off x="3657332" y="4679559"/>
              <a:ext cx="2608862" cy="1588"/>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2759520" y="3675326"/>
              <a:ext cx="800219" cy="646331"/>
            </a:xfrm>
            <a:prstGeom prst="rect">
              <a:avLst/>
            </a:prstGeom>
            <a:noFill/>
          </p:spPr>
          <p:txBody>
            <a:bodyPr wrap="none" rtlCol="0">
              <a:spAutoFit/>
            </a:bodyPr>
            <a:lstStyle/>
            <a:p>
              <a:r>
                <a:rPr lang="en-US" dirty="0" smtClean="0">
                  <a:solidFill>
                    <a:srgbClr val="FF0000"/>
                  </a:solidFill>
                </a:rPr>
                <a:t>Syntax </a:t>
              </a:r>
            </a:p>
            <a:p>
              <a:r>
                <a:rPr lang="en-US" dirty="0" smtClean="0">
                  <a:solidFill>
                    <a:srgbClr val="FF0000"/>
                  </a:solidFill>
                </a:rPr>
                <a:t>error</a:t>
              </a:r>
              <a:endParaRPr lang="en-US" dirty="0">
                <a:solidFill>
                  <a:srgbClr val="FF0000"/>
                </a:solidFill>
              </a:endParaRPr>
            </a:p>
          </p:txBody>
        </p:sp>
        <p:sp>
          <p:nvSpPr>
            <p:cNvPr id="38" name="TextBox 37"/>
            <p:cNvSpPr txBox="1"/>
            <p:nvPr/>
          </p:nvSpPr>
          <p:spPr>
            <a:xfrm>
              <a:off x="4379164" y="3675326"/>
              <a:ext cx="1802747" cy="923330"/>
            </a:xfrm>
            <a:prstGeom prst="rect">
              <a:avLst/>
            </a:prstGeom>
            <a:noFill/>
          </p:spPr>
          <p:txBody>
            <a:bodyPr wrap="none" rtlCol="0">
              <a:spAutoFit/>
            </a:bodyPr>
            <a:lstStyle/>
            <a:p>
              <a:r>
                <a:rPr lang="en-US" dirty="0" smtClean="0">
                  <a:solidFill>
                    <a:srgbClr val="FF0000"/>
                  </a:solidFill>
                </a:rPr>
                <a:t>Run time </a:t>
              </a:r>
            </a:p>
            <a:p>
              <a:r>
                <a:rPr lang="en-US" dirty="0" smtClean="0">
                  <a:solidFill>
                    <a:srgbClr val="FF0000"/>
                  </a:solidFill>
                </a:rPr>
                <a:t>Error or incorrect</a:t>
              </a:r>
            </a:p>
            <a:p>
              <a:r>
                <a:rPr lang="en-US" dirty="0" smtClean="0">
                  <a:solidFill>
                    <a:srgbClr val="FF0000"/>
                  </a:solidFill>
                </a:rPr>
                <a:t>output</a:t>
              </a:r>
              <a:endParaRPr lang="en-US" dirty="0">
                <a:solidFill>
                  <a:srgbClr val="FF0000"/>
                </a:solidFill>
              </a:endParaRPr>
            </a:p>
          </p:txBody>
        </p:sp>
        <p:sp>
          <p:nvSpPr>
            <p:cNvPr id="39" name="TextBox 38"/>
            <p:cNvSpPr txBox="1"/>
            <p:nvPr/>
          </p:nvSpPr>
          <p:spPr>
            <a:xfrm>
              <a:off x="4374028" y="2428830"/>
              <a:ext cx="1107996" cy="646331"/>
            </a:xfrm>
            <a:prstGeom prst="rect">
              <a:avLst/>
            </a:prstGeom>
            <a:noFill/>
          </p:spPr>
          <p:txBody>
            <a:bodyPr wrap="none" rtlCol="0">
              <a:spAutoFit/>
            </a:bodyPr>
            <a:lstStyle/>
            <a:p>
              <a:r>
                <a:rPr lang="en-US" dirty="0" smtClean="0">
                  <a:solidFill>
                    <a:srgbClr val="FF0000"/>
                  </a:solidFill>
                </a:rPr>
                <a:t>No syntax</a:t>
              </a:r>
            </a:p>
            <a:p>
              <a:r>
                <a:rPr lang="en-US" dirty="0" smtClean="0">
                  <a:solidFill>
                    <a:srgbClr val="FF0000"/>
                  </a:solidFill>
                </a:rPr>
                <a:t>error</a:t>
              </a:r>
              <a:endParaRPr lang="en-US" dirty="0">
                <a:solidFill>
                  <a:srgbClr val="FF0000"/>
                </a:solidFill>
              </a:endParaRPr>
            </a:p>
          </p:txBody>
        </p:sp>
        <p:cxnSp>
          <p:nvCxnSpPr>
            <p:cNvPr id="40" name="Straight Arrow Connector 39"/>
            <p:cNvCxnSpPr/>
            <p:nvPr/>
          </p:nvCxnSpPr>
          <p:spPr>
            <a:xfrm>
              <a:off x="6840230" y="3213659"/>
              <a:ext cx="102187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979261" y="2428830"/>
              <a:ext cx="1699053" cy="369332"/>
            </a:xfrm>
            <a:prstGeom prst="rect">
              <a:avLst/>
            </a:prstGeom>
            <a:noFill/>
          </p:spPr>
          <p:txBody>
            <a:bodyPr wrap="none" rtlCol="0">
              <a:spAutoFit/>
            </a:bodyPr>
            <a:lstStyle/>
            <a:p>
              <a:r>
                <a:rPr lang="en-US" dirty="0" smtClean="0">
                  <a:solidFill>
                    <a:srgbClr val="FF0000"/>
                  </a:solidFill>
                </a:rPr>
                <a:t>Program correct</a:t>
              </a:r>
              <a:endParaRPr lang="en-US" dirty="0">
                <a:solidFill>
                  <a:srgbClr val="FF0000"/>
                </a:solidFill>
              </a:endParaRPr>
            </a:p>
          </p:txBody>
        </p:sp>
      </p:grpSp>
      <p:sp>
        <p:nvSpPr>
          <p:cNvPr id="46" name="TextBox 45"/>
          <p:cNvSpPr txBox="1"/>
          <p:nvPr/>
        </p:nvSpPr>
        <p:spPr>
          <a:xfrm>
            <a:off x="457200" y="5147618"/>
            <a:ext cx="7990848" cy="1010533"/>
          </a:xfrm>
          <a:prstGeom prst="rect">
            <a:avLst/>
          </a:prstGeom>
          <a:noFill/>
        </p:spPr>
        <p:txBody>
          <a:bodyPr wrap="square" rtlCol="0">
            <a:spAutoFit/>
          </a:bodyPr>
          <a:lstStyle/>
          <a:p>
            <a:pPr>
              <a:lnSpc>
                <a:spcPts val="2400"/>
              </a:lnSpc>
            </a:pPr>
            <a:r>
              <a:rPr lang="en-US" dirty="0" smtClean="0"/>
              <a:t>In CS 180 we shall use DrJava for editing, compiling and execution. DrJava is an Integrated Development Environment also known as an IDE. Eclipse, JBuilder,  and IntelliJ IDEA are a few other Java  IDEs. </a:t>
            </a:r>
            <a:endParaRPr lang="en-US" dirty="0"/>
          </a:p>
        </p:txBody>
      </p:sp>
      <p:sp>
        <p:nvSpPr>
          <p:cNvPr id="22" name="TextBox 21"/>
          <p:cNvSpPr txBox="1"/>
          <p:nvPr/>
        </p:nvSpPr>
        <p:spPr>
          <a:xfrm>
            <a:off x="574717" y="1444976"/>
            <a:ext cx="1188810" cy="369332"/>
          </a:xfrm>
          <a:prstGeom prst="rect">
            <a:avLst/>
          </a:prstGeom>
          <a:noFill/>
        </p:spPr>
        <p:txBody>
          <a:bodyPr wrap="none" rtlCol="0">
            <a:spAutoFit/>
          </a:bodyPr>
          <a:lstStyle/>
          <a:p>
            <a:r>
              <a:rPr lang="en-US" dirty="0" smtClean="0">
                <a:solidFill>
                  <a:srgbClr val="008000"/>
                </a:solidFill>
              </a:rPr>
              <a:t>.java file(s)</a:t>
            </a:r>
            <a:endParaRPr lang="en-US" dirty="0">
              <a:solidFill>
                <a:srgbClr val="008000"/>
              </a:solidFill>
            </a:endParaRPr>
          </a:p>
        </p:txBody>
      </p:sp>
      <p:sp>
        <p:nvSpPr>
          <p:cNvPr id="23" name="TextBox 22"/>
          <p:cNvSpPr txBox="1"/>
          <p:nvPr/>
        </p:nvSpPr>
        <p:spPr>
          <a:xfrm>
            <a:off x="2965603" y="1444976"/>
            <a:ext cx="1257113" cy="369332"/>
          </a:xfrm>
          <a:prstGeom prst="rect">
            <a:avLst/>
          </a:prstGeom>
          <a:noFill/>
        </p:spPr>
        <p:txBody>
          <a:bodyPr wrap="none" rtlCol="0">
            <a:spAutoFit/>
          </a:bodyPr>
          <a:lstStyle/>
          <a:p>
            <a:r>
              <a:rPr lang="en-US" dirty="0" smtClean="0">
                <a:solidFill>
                  <a:srgbClr val="008000"/>
                </a:solidFill>
              </a:rPr>
              <a:t>.class file(s)</a:t>
            </a:r>
            <a:endParaRPr lang="en-US" dirty="0">
              <a:solidFill>
                <a:srgbClr val="008000"/>
              </a:solidFill>
            </a:endParaRPr>
          </a:p>
        </p:txBody>
      </p:sp>
      <p:cxnSp>
        <p:nvCxnSpPr>
          <p:cNvPr id="27" name="Straight Arrow Connector 26"/>
          <p:cNvCxnSpPr/>
          <p:nvPr/>
        </p:nvCxnSpPr>
        <p:spPr>
          <a:xfrm rot="16200000" flipV="1">
            <a:off x="967030" y="2015421"/>
            <a:ext cx="404184" cy="1957"/>
          </a:xfrm>
          <a:prstGeom prst="straightConnector1">
            <a:avLst/>
          </a:prstGeom>
          <a:ln w="25400" cap="flat" cmpd="sng" algn="ctr">
            <a:solidFill>
              <a:schemeClr val="accent1"/>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3392067" y="2009809"/>
            <a:ext cx="404184" cy="1957"/>
          </a:xfrm>
          <a:prstGeom prst="straightConnector1">
            <a:avLst/>
          </a:prstGeom>
          <a:ln w="25400" cap="flat" cmpd="sng" algn="ctr">
            <a:solidFill>
              <a:schemeClr val="accent1"/>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Elements of a Sequential Java Program</a:t>
            </a:r>
            <a:endParaRPr lang="en-US" sz="3200" dirty="0"/>
          </a:p>
        </p:txBody>
      </p:sp>
      <p:sp>
        <p:nvSpPr>
          <p:cNvPr id="5" name="TextBox 4"/>
          <p:cNvSpPr txBox="1"/>
          <p:nvPr/>
        </p:nvSpPr>
        <p:spPr>
          <a:xfrm>
            <a:off x="708283" y="1515243"/>
            <a:ext cx="7313448" cy="442856"/>
          </a:xfrm>
          <a:prstGeom prst="rect">
            <a:avLst/>
          </a:prstGeom>
          <a:noFill/>
        </p:spPr>
        <p:txBody>
          <a:bodyPr wrap="square" rtlCol="0">
            <a:spAutoFit/>
          </a:bodyPr>
          <a:lstStyle/>
          <a:p>
            <a:pPr>
              <a:lnSpc>
                <a:spcPts val="2800"/>
              </a:lnSpc>
            </a:pPr>
            <a:r>
              <a:rPr lang="en-US" sz="2000" dirty="0" smtClean="0"/>
              <a:t>Program to be dissected: Program 2.4 in Chapter 2 pages 45-46.</a:t>
            </a:r>
          </a:p>
        </p:txBody>
      </p:sp>
      <p:sp>
        <p:nvSpPr>
          <p:cNvPr id="6" name="Slide Number Placeholder 5"/>
          <p:cNvSpPr>
            <a:spLocks noGrp="1"/>
          </p:cNvSpPr>
          <p:nvPr>
            <p:ph type="sldNum" sz="quarter" idx="12"/>
          </p:nvPr>
        </p:nvSpPr>
        <p:spPr/>
        <p:txBody>
          <a:bodyPr/>
          <a:lstStyle/>
          <a:p>
            <a:fld id="{68E2A861-F3E9-FD41-B3BE-4E4F6A444211}" type="slidenum">
              <a:rPr lang="en-US" smtClean="0"/>
              <a:pPr/>
              <a:t>69</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708283" y="2693209"/>
            <a:ext cx="7313448" cy="801929"/>
          </a:xfrm>
          <a:prstGeom prst="rect">
            <a:avLst/>
          </a:prstGeom>
          <a:noFill/>
        </p:spPr>
        <p:txBody>
          <a:bodyPr wrap="square" rtlCol="0">
            <a:spAutoFit/>
          </a:bodyPr>
          <a:lstStyle/>
          <a:p>
            <a:pPr>
              <a:lnSpc>
                <a:spcPts val="2800"/>
              </a:lnSpc>
            </a:pPr>
            <a:r>
              <a:rPr lang="en-US" sz="2000" dirty="0" smtClean="0"/>
              <a:t>Go through this program line by line and understand the meaning of each line.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Impact of Assumptions</a:t>
            </a:r>
            <a:endParaRPr lang="en-US" sz="3200" dirty="0"/>
          </a:p>
        </p:txBody>
      </p:sp>
      <p:sp>
        <p:nvSpPr>
          <p:cNvPr id="5" name="Rectangle 4"/>
          <p:cNvSpPr/>
          <p:nvPr/>
        </p:nvSpPr>
        <p:spPr>
          <a:xfrm>
            <a:off x="685799" y="1689364"/>
            <a:ext cx="6915318" cy="394980"/>
          </a:xfrm>
          <a:prstGeom prst="rect">
            <a:avLst/>
          </a:prstGeom>
        </p:spPr>
        <p:txBody>
          <a:bodyPr wrap="square">
            <a:spAutoFit/>
          </a:bodyPr>
          <a:lstStyle/>
          <a:p>
            <a:pPr>
              <a:lnSpc>
                <a:spcPts val="2400"/>
              </a:lnSpc>
            </a:pPr>
            <a:r>
              <a:rPr lang="en-US" dirty="0" smtClean="0"/>
              <a:t>Some of you may get bored during the first four weeks of classes,</a:t>
            </a:r>
            <a:endParaRPr lang="en-US" dirty="0"/>
          </a:p>
        </p:txBody>
      </p:sp>
      <p:sp>
        <p:nvSpPr>
          <p:cNvPr id="4" name="Rectangle 3"/>
          <p:cNvSpPr/>
          <p:nvPr/>
        </p:nvSpPr>
        <p:spPr>
          <a:xfrm>
            <a:off x="685799" y="2428593"/>
            <a:ext cx="6915318" cy="394980"/>
          </a:xfrm>
          <a:prstGeom prst="rect">
            <a:avLst/>
          </a:prstGeom>
        </p:spPr>
        <p:txBody>
          <a:bodyPr wrap="square">
            <a:spAutoFit/>
          </a:bodyPr>
          <a:lstStyle/>
          <a:p>
            <a:pPr>
              <a:lnSpc>
                <a:spcPts val="2400"/>
              </a:lnSpc>
            </a:pPr>
            <a:r>
              <a:rPr lang="en-US" dirty="0" smtClean="0"/>
              <a:t>but others may find appealing the slow pace.</a:t>
            </a:r>
            <a:endParaRPr lang="en-US" dirty="0"/>
          </a:p>
        </p:txBody>
      </p:sp>
      <p:sp>
        <p:nvSpPr>
          <p:cNvPr id="6" name="Rectangle 5"/>
          <p:cNvSpPr/>
          <p:nvPr/>
        </p:nvSpPr>
        <p:spPr>
          <a:xfrm>
            <a:off x="685799" y="3167822"/>
            <a:ext cx="6915318" cy="702756"/>
          </a:xfrm>
          <a:prstGeom prst="rect">
            <a:avLst/>
          </a:prstGeom>
        </p:spPr>
        <p:txBody>
          <a:bodyPr wrap="square">
            <a:spAutoFit/>
          </a:bodyPr>
          <a:lstStyle/>
          <a:p>
            <a:pPr>
              <a:lnSpc>
                <a:spcPts val="2400"/>
              </a:lnSpc>
            </a:pPr>
            <a:r>
              <a:rPr lang="en-US" dirty="0" smtClean="0"/>
              <a:t>For those with some Java experience, we recommend participating in the programming competition. Refer to the course web site for details.</a:t>
            </a:r>
            <a:endParaRPr lang="en-US" dirty="0"/>
          </a:p>
        </p:txBody>
      </p:sp>
      <p:sp>
        <p:nvSpPr>
          <p:cNvPr id="7" name="Rectangle 6"/>
          <p:cNvSpPr/>
          <p:nvPr/>
        </p:nvSpPr>
        <p:spPr>
          <a:xfrm>
            <a:off x="685799" y="4214826"/>
            <a:ext cx="6915318" cy="394980"/>
          </a:xfrm>
          <a:prstGeom prst="rect">
            <a:avLst/>
          </a:prstGeom>
        </p:spPr>
        <p:txBody>
          <a:bodyPr wrap="square">
            <a:spAutoFit/>
          </a:bodyPr>
          <a:lstStyle/>
          <a:p>
            <a:pPr>
              <a:lnSpc>
                <a:spcPts val="2400"/>
              </a:lnSpc>
            </a:pPr>
            <a:r>
              <a:rPr lang="en-US" dirty="0" smtClean="0"/>
              <a:t>Please buy an </a:t>
            </a:r>
            <a:r>
              <a:rPr lang="en-US" dirty="0" err="1" smtClean="0"/>
              <a:t>iClicker</a:t>
            </a:r>
            <a:r>
              <a:rPr lang="en-US" dirty="0" smtClean="0"/>
              <a:t>.</a:t>
            </a:r>
            <a:endParaRPr lang="en-US" dirty="0"/>
          </a:p>
        </p:txBody>
      </p:sp>
      <p:sp>
        <p:nvSpPr>
          <p:cNvPr id="8" name="Rectangle 7"/>
          <p:cNvSpPr/>
          <p:nvPr/>
        </p:nvSpPr>
        <p:spPr>
          <a:xfrm>
            <a:off x="685799" y="4954054"/>
            <a:ext cx="7386610" cy="1010533"/>
          </a:xfrm>
          <a:prstGeom prst="rect">
            <a:avLst/>
          </a:prstGeom>
        </p:spPr>
        <p:txBody>
          <a:bodyPr wrap="square">
            <a:spAutoFit/>
          </a:bodyPr>
          <a:lstStyle/>
          <a:p>
            <a:pPr>
              <a:lnSpc>
                <a:spcPts val="2400"/>
              </a:lnSpc>
            </a:pPr>
            <a:r>
              <a:rPr lang="en-US" dirty="0" smtClean="0"/>
              <a:t>You should skip the class if you need to discuss important matters with your friends. </a:t>
            </a:r>
            <a:r>
              <a:rPr lang="en-US" dirty="0" smtClean="0">
                <a:solidFill>
                  <a:srgbClr val="FF0000"/>
                </a:solidFill>
              </a:rPr>
              <a:t>But skipping a class is not a good idea</a:t>
            </a:r>
            <a:r>
              <a:rPr lang="en-US" dirty="0" smtClean="0"/>
              <a:t>! So maybe you might consider rescheduling the important matters with your friend.</a:t>
            </a:r>
            <a:endParaRPr lang="en-US" dirty="0"/>
          </a:p>
        </p:txBody>
      </p:sp>
      <p:sp>
        <p:nvSpPr>
          <p:cNvPr id="9" name="Slide Number Placeholder 8"/>
          <p:cNvSpPr>
            <a:spLocks noGrp="1"/>
          </p:cNvSpPr>
          <p:nvPr>
            <p:ph type="sldNum" sz="quarter" idx="12"/>
          </p:nvPr>
        </p:nvSpPr>
        <p:spPr/>
        <p:txBody>
          <a:bodyPr/>
          <a:lstStyle/>
          <a:p>
            <a:fld id="{68E2A861-F3E9-FD41-B3BE-4E4F6A444211}" type="slidenum">
              <a:rPr lang="en-US" smtClean="0"/>
              <a:pPr/>
              <a:t>7</a:t>
            </a:fld>
            <a:endParaRPr lang="en-US" dirty="0"/>
          </a:p>
        </p:txBody>
      </p:sp>
      <p:sp>
        <p:nvSpPr>
          <p:cNvPr id="10" name="Footer Placeholder 9"/>
          <p:cNvSpPr>
            <a:spLocks noGrp="1"/>
          </p:cNvSpPr>
          <p:nvPr>
            <p:ph type="ftr" sz="quarter" idx="11"/>
          </p:nvPr>
        </p:nvSpPr>
        <p:spPr/>
        <p:txBody>
          <a:bodyPr/>
          <a:lstStyle/>
          <a:p>
            <a:r>
              <a:rPr lang="en-US" smtClean="0"/>
              <a:t>CS 180. Fall 2011. Week 1</a:t>
            </a:r>
            <a:endParaRPr lang="en-US" dirty="0"/>
          </a:p>
        </p:txBody>
      </p:sp>
      <p:sp>
        <p:nvSpPr>
          <p:cNvPr id="11" name="Date Placeholder 10"/>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Elements of a Concurrent Java Program</a:t>
            </a:r>
            <a:endParaRPr lang="en-US" sz="3200" dirty="0"/>
          </a:p>
        </p:txBody>
      </p:sp>
      <p:sp>
        <p:nvSpPr>
          <p:cNvPr id="5" name="TextBox 4"/>
          <p:cNvSpPr txBox="1"/>
          <p:nvPr/>
        </p:nvSpPr>
        <p:spPr>
          <a:xfrm>
            <a:off x="708283" y="1515243"/>
            <a:ext cx="7313448" cy="442856"/>
          </a:xfrm>
          <a:prstGeom prst="rect">
            <a:avLst/>
          </a:prstGeom>
          <a:noFill/>
        </p:spPr>
        <p:txBody>
          <a:bodyPr wrap="square" rtlCol="0">
            <a:spAutoFit/>
          </a:bodyPr>
          <a:lstStyle/>
          <a:p>
            <a:pPr>
              <a:lnSpc>
                <a:spcPts val="2800"/>
              </a:lnSpc>
            </a:pPr>
            <a:r>
              <a:rPr lang="en-US" sz="2000" dirty="0" smtClean="0"/>
              <a:t>Program to be dissected: Program 2.7 in Chapter 1 pages 58-59.</a:t>
            </a:r>
          </a:p>
        </p:txBody>
      </p:sp>
      <p:sp>
        <p:nvSpPr>
          <p:cNvPr id="6" name="Slide Number Placeholder 5"/>
          <p:cNvSpPr>
            <a:spLocks noGrp="1"/>
          </p:cNvSpPr>
          <p:nvPr>
            <p:ph type="sldNum" sz="quarter" idx="12"/>
          </p:nvPr>
        </p:nvSpPr>
        <p:spPr/>
        <p:txBody>
          <a:bodyPr/>
          <a:lstStyle/>
          <a:p>
            <a:fld id="{68E2A861-F3E9-FD41-B3BE-4E4F6A444211}" type="slidenum">
              <a:rPr lang="en-US" smtClean="0"/>
              <a:pPr/>
              <a:t>70</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
        <p:nvSpPr>
          <p:cNvPr id="10" name="TextBox 9"/>
          <p:cNvSpPr txBox="1"/>
          <p:nvPr/>
        </p:nvSpPr>
        <p:spPr>
          <a:xfrm>
            <a:off x="708283" y="2693209"/>
            <a:ext cx="7313448" cy="801929"/>
          </a:xfrm>
          <a:prstGeom prst="rect">
            <a:avLst/>
          </a:prstGeom>
          <a:noFill/>
        </p:spPr>
        <p:txBody>
          <a:bodyPr wrap="square" rtlCol="0">
            <a:spAutoFit/>
          </a:bodyPr>
          <a:lstStyle/>
          <a:p>
            <a:pPr>
              <a:lnSpc>
                <a:spcPts val="2800"/>
              </a:lnSpc>
            </a:pPr>
            <a:r>
              <a:rPr lang="en-US" sz="2000" dirty="0" smtClean="0"/>
              <a:t>Go through this program line by line and understand the meaning of each line. </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2888" y="2837327"/>
            <a:ext cx="7043362" cy="1046440"/>
          </a:xfrm>
          <a:prstGeom prst="rect">
            <a:avLst/>
          </a:prstGeom>
        </p:spPr>
        <p:txBody>
          <a:bodyPr wrap="square">
            <a:spAutoFit/>
          </a:bodyPr>
          <a:lstStyle/>
          <a:p>
            <a:pPr algn="ctr"/>
            <a:r>
              <a:rPr lang="en-US" sz="3100" dirty="0" smtClean="0">
                <a:solidFill>
                  <a:srgbClr val="FF0000"/>
                </a:solidFill>
              </a:rPr>
              <a:t>Week 1: August 22-26</a:t>
            </a:r>
            <a:r>
              <a:rPr lang="en-US" sz="3100" smtClean="0">
                <a:solidFill>
                  <a:srgbClr val="FF0000"/>
                </a:solidFill>
              </a:rPr>
              <a:t>, 2011</a:t>
            </a:r>
            <a:br>
              <a:rPr lang="en-US" sz="3100" smtClean="0">
                <a:solidFill>
                  <a:srgbClr val="FF0000"/>
                </a:solidFill>
              </a:rPr>
            </a:br>
            <a:r>
              <a:rPr lang="en-US" sz="3100" smtClean="0">
                <a:solidFill>
                  <a:srgbClr val="FF0000"/>
                </a:solidFill>
              </a:rPr>
              <a:t>Hope </a:t>
            </a:r>
            <a:r>
              <a:rPr lang="en-US" sz="3100" dirty="0" smtClean="0">
                <a:solidFill>
                  <a:srgbClr val="FF0000"/>
                </a:solidFill>
              </a:rPr>
              <a:t>you enjoyed this week!</a:t>
            </a:r>
            <a:endParaRPr lang="en-US" dirty="0" smtClean="0"/>
          </a:p>
        </p:txBody>
      </p:sp>
      <p:sp>
        <p:nvSpPr>
          <p:cNvPr id="6" name="Slide Number Placeholder 5"/>
          <p:cNvSpPr>
            <a:spLocks noGrp="1"/>
          </p:cNvSpPr>
          <p:nvPr>
            <p:ph type="sldNum" sz="quarter" idx="12"/>
          </p:nvPr>
        </p:nvSpPr>
        <p:spPr/>
        <p:txBody>
          <a:bodyPr/>
          <a:lstStyle/>
          <a:p>
            <a:fld id="{68E2A861-F3E9-FD41-B3BE-4E4F6A444211}" type="slidenum">
              <a:rPr lang="en-US" smtClean="0"/>
              <a:pPr/>
              <a:t>71</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Expectations: Academic Honesty</a:t>
            </a:r>
            <a:endParaRPr lang="en-US" sz="3200" dirty="0"/>
          </a:p>
        </p:txBody>
      </p:sp>
      <p:sp>
        <p:nvSpPr>
          <p:cNvPr id="6" name="TextBox 5"/>
          <p:cNvSpPr txBox="1"/>
          <p:nvPr/>
        </p:nvSpPr>
        <p:spPr>
          <a:xfrm>
            <a:off x="1024165" y="2033932"/>
            <a:ext cx="6060966" cy="1520074"/>
          </a:xfrm>
          <a:prstGeom prst="rect">
            <a:avLst/>
          </a:prstGeom>
          <a:noFill/>
        </p:spPr>
        <p:txBody>
          <a:bodyPr wrap="square" rtlCol="0">
            <a:spAutoFit/>
          </a:bodyPr>
          <a:lstStyle/>
          <a:p>
            <a:pPr>
              <a:lnSpc>
                <a:spcPts val="2800"/>
              </a:lnSpc>
            </a:pPr>
            <a:r>
              <a:rPr lang="en-US" sz="2000" dirty="0" smtClean="0"/>
              <a:t>Unless specified otherwise, all labs, projects, and exams are to be completed by you without assistance from anyone else other than the course instructor and the graders.</a:t>
            </a:r>
            <a:endParaRPr lang="en-US" sz="2000" dirty="0"/>
          </a:p>
        </p:txBody>
      </p:sp>
      <p:sp>
        <p:nvSpPr>
          <p:cNvPr id="4" name="TextBox 3"/>
          <p:cNvSpPr txBox="1"/>
          <p:nvPr/>
        </p:nvSpPr>
        <p:spPr>
          <a:xfrm>
            <a:off x="1024165" y="3699431"/>
            <a:ext cx="6060966" cy="442856"/>
          </a:xfrm>
          <a:prstGeom prst="rect">
            <a:avLst/>
          </a:prstGeom>
          <a:noFill/>
        </p:spPr>
        <p:txBody>
          <a:bodyPr wrap="square" rtlCol="0">
            <a:spAutoFit/>
          </a:bodyPr>
          <a:lstStyle/>
          <a:p>
            <a:pPr>
              <a:lnSpc>
                <a:spcPts val="2800"/>
              </a:lnSpc>
            </a:pPr>
            <a:r>
              <a:rPr lang="en-US" sz="2000" dirty="0" smtClean="0"/>
              <a:t>Read the Policies page on the course web site.</a:t>
            </a:r>
            <a:endParaRPr lang="en-US" sz="2000" dirty="0"/>
          </a:p>
        </p:txBody>
      </p:sp>
      <p:sp>
        <p:nvSpPr>
          <p:cNvPr id="5" name="Slide Number Placeholder 4"/>
          <p:cNvSpPr>
            <a:spLocks noGrp="1"/>
          </p:cNvSpPr>
          <p:nvPr>
            <p:ph type="sldNum" sz="quarter" idx="12"/>
          </p:nvPr>
        </p:nvSpPr>
        <p:spPr/>
        <p:txBody>
          <a:bodyPr/>
          <a:lstStyle/>
          <a:p>
            <a:fld id="{68E2A861-F3E9-FD41-B3BE-4E4F6A444211}" type="slidenum">
              <a:rPr lang="en-US" smtClean="0"/>
              <a:pPr/>
              <a:t>8</a:t>
            </a:fld>
            <a:endParaRPr lang="en-US" dirty="0"/>
          </a:p>
        </p:txBody>
      </p:sp>
      <p:sp>
        <p:nvSpPr>
          <p:cNvPr id="7" name="Footer Placeholder 6"/>
          <p:cNvSpPr>
            <a:spLocks noGrp="1"/>
          </p:cNvSpPr>
          <p:nvPr>
            <p:ph type="ftr" sz="quarter" idx="11"/>
          </p:nvPr>
        </p:nvSpPr>
        <p:spPr/>
        <p:txBody>
          <a:bodyPr/>
          <a:lstStyle/>
          <a:p>
            <a:r>
              <a:rPr lang="en-US" smtClean="0"/>
              <a:t>CS 180. Fall 2011. Week 1</a:t>
            </a:r>
            <a:endParaRPr lang="en-US" dirty="0"/>
          </a:p>
        </p:txBody>
      </p:sp>
      <p:sp>
        <p:nvSpPr>
          <p:cNvPr id="8" name="Date Placeholder 7"/>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t>Expectations: Attendance</a:t>
            </a:r>
            <a:endParaRPr lang="en-US" sz="3200" dirty="0"/>
          </a:p>
        </p:txBody>
      </p:sp>
      <p:sp>
        <p:nvSpPr>
          <p:cNvPr id="6" name="TextBox 5"/>
          <p:cNvSpPr txBox="1"/>
          <p:nvPr/>
        </p:nvSpPr>
        <p:spPr>
          <a:xfrm>
            <a:off x="1174672" y="1812504"/>
            <a:ext cx="6060966" cy="442856"/>
          </a:xfrm>
          <a:prstGeom prst="rect">
            <a:avLst/>
          </a:prstGeom>
          <a:noFill/>
        </p:spPr>
        <p:txBody>
          <a:bodyPr wrap="square" rtlCol="0">
            <a:spAutoFit/>
          </a:bodyPr>
          <a:lstStyle/>
          <a:p>
            <a:pPr>
              <a:lnSpc>
                <a:spcPts val="2800"/>
              </a:lnSpc>
            </a:pPr>
            <a:r>
              <a:rPr lang="en-US" sz="2000" dirty="0" smtClean="0"/>
              <a:t>You will attend all lectures, labs, and recitations.</a:t>
            </a:r>
            <a:endParaRPr lang="en-US" sz="2000" dirty="0"/>
          </a:p>
        </p:txBody>
      </p:sp>
      <p:sp>
        <p:nvSpPr>
          <p:cNvPr id="4" name="TextBox 3"/>
          <p:cNvSpPr txBox="1"/>
          <p:nvPr/>
        </p:nvSpPr>
        <p:spPr>
          <a:xfrm>
            <a:off x="1174672" y="2880972"/>
            <a:ext cx="6060966" cy="442856"/>
          </a:xfrm>
          <a:prstGeom prst="rect">
            <a:avLst/>
          </a:prstGeom>
          <a:noFill/>
        </p:spPr>
        <p:txBody>
          <a:bodyPr wrap="square" rtlCol="0">
            <a:spAutoFit/>
          </a:bodyPr>
          <a:lstStyle/>
          <a:p>
            <a:pPr>
              <a:lnSpc>
                <a:spcPts val="2800"/>
              </a:lnSpc>
            </a:pPr>
            <a:r>
              <a:rPr lang="en-US" sz="2000" dirty="0" smtClean="0">
                <a:solidFill>
                  <a:srgbClr val="FF0000"/>
                </a:solidFill>
              </a:rPr>
              <a:t>Attendance is not mandatory but highly recommended.</a:t>
            </a:r>
            <a:endParaRPr lang="en-US" sz="2000" dirty="0">
              <a:solidFill>
                <a:srgbClr val="FF0000"/>
              </a:solidFill>
            </a:endParaRPr>
          </a:p>
        </p:txBody>
      </p:sp>
      <p:sp>
        <p:nvSpPr>
          <p:cNvPr id="5" name="TextBox 4"/>
          <p:cNvSpPr txBox="1"/>
          <p:nvPr/>
        </p:nvSpPr>
        <p:spPr>
          <a:xfrm>
            <a:off x="1174672" y="3995897"/>
            <a:ext cx="6060966" cy="1520074"/>
          </a:xfrm>
          <a:prstGeom prst="rect">
            <a:avLst/>
          </a:prstGeom>
          <a:noFill/>
        </p:spPr>
        <p:txBody>
          <a:bodyPr wrap="square" rtlCol="0">
            <a:spAutoFit/>
          </a:bodyPr>
          <a:lstStyle/>
          <a:p>
            <a:pPr>
              <a:lnSpc>
                <a:spcPts val="2800"/>
              </a:lnSpc>
            </a:pPr>
            <a:r>
              <a:rPr lang="en-US" sz="2000" dirty="0" smtClean="0"/>
              <a:t>If you miss a lecture, lab or recitation then it is your responsibility to (a)  learn on your own the material covered (</a:t>
            </a:r>
            <a:r>
              <a:rPr lang="en-US" sz="2000" dirty="0" err="1" smtClean="0"/>
              <a:t>b</a:t>
            </a:r>
            <a:r>
              <a:rPr lang="en-US" sz="2000" dirty="0" smtClean="0"/>
              <a:t>) find out if there were any announcements that might affect your course grade.</a:t>
            </a:r>
            <a:endParaRPr lang="en-US" sz="2000" dirty="0"/>
          </a:p>
        </p:txBody>
      </p:sp>
      <p:sp>
        <p:nvSpPr>
          <p:cNvPr id="7" name="Slide Number Placeholder 6"/>
          <p:cNvSpPr>
            <a:spLocks noGrp="1"/>
          </p:cNvSpPr>
          <p:nvPr>
            <p:ph type="sldNum" sz="quarter" idx="12"/>
          </p:nvPr>
        </p:nvSpPr>
        <p:spPr/>
        <p:txBody>
          <a:bodyPr/>
          <a:lstStyle/>
          <a:p>
            <a:fld id="{68E2A861-F3E9-FD41-B3BE-4E4F6A444211}" type="slidenum">
              <a:rPr lang="en-US" smtClean="0"/>
              <a:pPr/>
              <a:t>9</a:t>
            </a:fld>
            <a:endParaRPr lang="en-US" dirty="0"/>
          </a:p>
        </p:txBody>
      </p:sp>
      <p:sp>
        <p:nvSpPr>
          <p:cNvPr id="8" name="Footer Placeholder 7"/>
          <p:cNvSpPr>
            <a:spLocks noGrp="1"/>
          </p:cNvSpPr>
          <p:nvPr>
            <p:ph type="ftr" sz="quarter" idx="11"/>
          </p:nvPr>
        </p:nvSpPr>
        <p:spPr/>
        <p:txBody>
          <a:bodyPr/>
          <a:lstStyle/>
          <a:p>
            <a:r>
              <a:rPr lang="en-US" smtClean="0"/>
              <a:t>CS 180. Fall 2011. Week 1</a:t>
            </a:r>
            <a:endParaRPr lang="en-US" dirty="0"/>
          </a:p>
        </p:txBody>
      </p:sp>
      <p:sp>
        <p:nvSpPr>
          <p:cNvPr id="9" name="Date Placeholder 8"/>
          <p:cNvSpPr>
            <a:spLocks noGrp="1"/>
          </p:cNvSpPr>
          <p:nvPr>
            <p:ph type="dt" sz="half" idx="10"/>
          </p:nvPr>
        </p:nvSpPr>
        <p:spPr/>
        <p:txBody>
          <a:bodyPr/>
          <a:lstStyle/>
          <a:p>
            <a:r>
              <a:rPr lang="en-US" smtClean="0"/>
              <a:t>8/22/11</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744</TotalTime>
  <Words>4819</Words>
  <Application>Microsoft Macintosh PowerPoint</Application>
  <PresentationFormat>On-screen Show (4:3)</PresentationFormat>
  <Paragraphs>643</Paragraphs>
  <Slides>71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Office Theme</vt:lpstr>
      <vt:lpstr>Equation</vt:lpstr>
      <vt:lpstr>CS 180 Problem Solving and Object Oriented Programming  Fall 2011</vt:lpstr>
      <vt:lpstr>PowerPoint Presentation</vt:lpstr>
      <vt:lpstr>Course Web Site and Other Resources</vt:lpstr>
      <vt:lpstr>Please note….</vt:lpstr>
      <vt:lpstr>More “Please notes”….</vt:lpstr>
      <vt:lpstr>Assumptions</vt:lpstr>
      <vt:lpstr>Impact of Assumptions</vt:lpstr>
      <vt:lpstr>Expectations: Academic Honesty</vt:lpstr>
      <vt:lpstr>Expectations: Attendance</vt:lpstr>
      <vt:lpstr>Textbook</vt:lpstr>
      <vt:lpstr>Grading</vt:lpstr>
      <vt:lpstr>Exams</vt:lpstr>
      <vt:lpstr>Want some challenge?</vt:lpstr>
      <vt:lpstr>Feedback</vt:lpstr>
      <vt:lpstr>Suggestions from students in Fall 2010</vt:lpstr>
      <vt:lpstr>Suggestions from students in Fall 2010…</vt:lpstr>
      <vt:lpstr>Suggestions from students in Fall 2010…</vt:lpstr>
      <vt:lpstr>Suggestions from students in Fall 2010…</vt:lpstr>
      <vt:lpstr>Suggestions from students in Fall 2010…</vt:lpstr>
      <vt:lpstr>PowerPoint Presentation</vt:lpstr>
      <vt:lpstr>Computer Science...</vt:lpstr>
      <vt:lpstr>Computer Science department(s)...</vt:lpstr>
      <vt:lpstr>Computer Science...</vt:lpstr>
      <vt:lpstr>Computer Scientists...</vt:lpstr>
      <vt:lpstr>PowerPoint Presentation</vt:lpstr>
      <vt:lpstr>Readings and Exercises from the textbook: Week 1</vt:lpstr>
      <vt:lpstr>Learning Outcome-1</vt:lpstr>
      <vt:lpstr>Learning Outcome-2</vt:lpstr>
      <vt:lpstr>Learning Outcome-3</vt:lpstr>
      <vt:lpstr>Learning Outcome-4</vt:lpstr>
      <vt:lpstr>Learning Outcome-5</vt:lpstr>
      <vt:lpstr>Learning Outcome-6</vt:lpstr>
      <vt:lpstr>Learning Outcome-7</vt:lpstr>
      <vt:lpstr>Learning Opportunities in CS 180</vt:lpstr>
      <vt:lpstr>Learning in CS 180: Prerequisite</vt:lpstr>
      <vt:lpstr>Learning in CS 180</vt:lpstr>
      <vt:lpstr>PowerPoint Presentation</vt:lpstr>
      <vt:lpstr>iClicker check</vt:lpstr>
      <vt:lpstr>iClicker check</vt:lpstr>
      <vt:lpstr>What is “problem solving?”</vt:lpstr>
      <vt:lpstr>What is OO programming?</vt:lpstr>
      <vt:lpstr>What is Problem solving and OO programming?</vt:lpstr>
      <vt:lpstr>What is a multi-core microprocessor?</vt:lpstr>
      <vt:lpstr>What is a parallel computer?</vt:lpstr>
      <vt:lpstr>What is a sequential program?</vt:lpstr>
      <vt:lpstr>What is a concurrent program?</vt:lpstr>
      <vt:lpstr>Example 1: Problem solving</vt:lpstr>
      <vt:lpstr>Example 1: Problem solving: Sequential program</vt:lpstr>
      <vt:lpstr>Example 1: Sequential program</vt:lpstr>
      <vt:lpstr>Example 1: Sequential program</vt:lpstr>
      <vt:lpstr>Example 1: Problem solving: Parallel program</vt:lpstr>
      <vt:lpstr>Example 1: Problem solving: Parallel program</vt:lpstr>
      <vt:lpstr>Example 1: Problem solving: Parallel program</vt:lpstr>
      <vt:lpstr>Example 1: Problem solving: Parallel program</vt:lpstr>
      <vt:lpstr>Example 1: Problem solving: Parallel program</vt:lpstr>
      <vt:lpstr>Why parallel program?</vt:lpstr>
      <vt:lpstr>Example 2: Manipulating music</vt:lpstr>
      <vt:lpstr>Example 3: Problem Solving</vt:lpstr>
      <vt:lpstr>Example 3: Problem Solving: Sequential Solution</vt:lpstr>
      <vt:lpstr>Example 3: Problem Solving: Parallel Solution</vt:lpstr>
      <vt:lpstr>Example 3: Problem solving: Parallel program</vt:lpstr>
      <vt:lpstr>Example 3: Problem solving: Parallel program</vt:lpstr>
      <vt:lpstr>Discussion</vt:lpstr>
      <vt:lpstr>Two types of parallelism</vt:lpstr>
      <vt:lpstr>Example 4: Rental car reservation</vt:lpstr>
      <vt:lpstr>Example 4: Sorting data</vt:lpstr>
      <vt:lpstr>PowerPoint Presentation</vt:lpstr>
      <vt:lpstr>The edit, compile, execute cycle</vt:lpstr>
      <vt:lpstr>Elements of a Sequential Java Program</vt:lpstr>
      <vt:lpstr>Elements of a Concurrent Java Program</vt:lpstr>
      <vt:lpstr>PowerPoint Presentation</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180 Problem Solving and OO Programming Fall 2010</dc:title>
  <dc:creator>Aditya Mathur</dc:creator>
  <cp:lastModifiedBy>Aditya P. Mathur</cp:lastModifiedBy>
  <cp:revision>112</cp:revision>
  <dcterms:created xsi:type="dcterms:W3CDTF">2011-08-22T14:24:18Z</dcterms:created>
  <dcterms:modified xsi:type="dcterms:W3CDTF">2011-08-24T16:49:51Z</dcterms:modified>
</cp:coreProperties>
</file>