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2" r:id="rId3"/>
    <p:sldId id="589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429" r:id="rId20"/>
    <p:sldId id="563" r:id="rId21"/>
    <p:sldId id="531" r:id="rId22"/>
    <p:sldId id="566" r:id="rId23"/>
    <p:sldId id="567" r:id="rId24"/>
    <p:sldId id="530" r:id="rId25"/>
    <p:sldId id="532" r:id="rId26"/>
    <p:sldId id="570" r:id="rId27"/>
    <p:sldId id="533" r:id="rId28"/>
    <p:sldId id="571" r:id="rId29"/>
    <p:sldId id="572" r:id="rId30"/>
    <p:sldId id="573" r:id="rId31"/>
    <p:sldId id="534" r:id="rId32"/>
    <p:sldId id="535" r:id="rId33"/>
    <p:sldId id="541" r:id="rId34"/>
    <p:sldId id="542" r:id="rId35"/>
    <p:sldId id="543" r:id="rId36"/>
    <p:sldId id="544" r:id="rId37"/>
    <p:sldId id="564" r:id="rId38"/>
    <p:sldId id="540" r:id="rId39"/>
    <p:sldId id="545" r:id="rId40"/>
    <p:sldId id="546" r:id="rId41"/>
    <p:sldId id="547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12" d="100"/>
          <a:sy n="112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2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4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j.cs.purdue.edu:60080/ss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10:</a:t>
            </a:r>
          </a:p>
          <a:p>
            <a:pPr algn="l"/>
            <a:r>
              <a:rPr lang="en-US" sz="2400" dirty="0" smtClean="0"/>
              <a:t>Oct 24-28,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8836" y="3213182"/>
            <a:ext cx="4663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A</a:t>
            </a:r>
            <a:r>
              <a:rPr lang="en-US" sz="2000" dirty="0" smtClean="0">
                <a:solidFill>
                  <a:srgbClr val="008000"/>
                </a:solidFill>
              </a:rPr>
              <a:t>gain: Multidimensional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Menus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08000"/>
                </a:solidFill>
              </a:rPr>
              <a:t>MenuListener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08000"/>
                </a:solidFill>
              </a:rPr>
              <a:t>KeyListener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Quiz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608" y="3240203"/>
            <a:ext cx="10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10/24-28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727" y="2755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signatures: return type: Not included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981" y="1647460"/>
            <a:ext cx="49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move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 </a:t>
            </a:r>
            <a:r>
              <a:rPr lang="en-US" sz="2400" dirty="0" err="1" smtClean="0"/>
              <a:t>dx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 </a:t>
            </a:r>
            <a:r>
              <a:rPr lang="en-US" sz="2400" dirty="0" err="1" smtClean="0"/>
              <a:t>dy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82981" y="3345782"/>
            <a:ext cx="424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move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 </a:t>
            </a:r>
            <a:r>
              <a:rPr lang="en-US" sz="2400" dirty="0" err="1" smtClean="0"/>
              <a:t>dx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double </a:t>
            </a:r>
            <a:r>
              <a:rPr lang="en-US" sz="2400" dirty="0" err="1" smtClean="0"/>
              <a:t>dy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54393" y="2109125"/>
            <a:ext cx="163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Not distinct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6295647" y="1972619"/>
            <a:ext cx="612454" cy="410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120516" y="2558196"/>
            <a:ext cx="962718" cy="61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646653"/>
            <a:ext cx="334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 though return types</a:t>
            </a:r>
          </a:p>
          <a:p>
            <a:r>
              <a:rPr lang="en-US" sz="2400" dirty="0" smtClean="0"/>
              <a:t>are different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-216808" y="2946865"/>
            <a:ext cx="2537528" cy="86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575144" y="3738818"/>
            <a:ext cx="953625" cy="86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 flipV="1">
            <a:off x="3806044" y="2570790"/>
            <a:ext cx="4056762" cy="2374266"/>
          </a:xfrm>
          <a:prstGeom prst="curvedConnector3">
            <a:avLst>
              <a:gd name="adj1" fmla="val 37345"/>
            </a:avLst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5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Classes, Interface, and Abstract Classes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390500"/>
            <a:ext cx="6719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endParaRPr lang="en-US" sz="2400" dirty="0" smtClean="0"/>
          </a:p>
          <a:p>
            <a:r>
              <a:rPr lang="en-US" sz="2400" dirty="0" smtClean="0"/>
              <a:t>		Constructor, methods; used to create objects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522069"/>
            <a:ext cx="85404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Interface</a:t>
            </a:r>
            <a:r>
              <a:rPr lang="en-US" sz="2400" dirty="0" smtClean="0"/>
              <a:t>: </a:t>
            </a: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Class with only method </a:t>
            </a:r>
            <a:r>
              <a:rPr lang="en-US" sz="2400" dirty="0" smtClean="0">
                <a:solidFill>
                  <a:srgbClr val="008000"/>
                </a:solidFill>
              </a:rPr>
              <a:t>signatures , no code</a:t>
            </a: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An interface does not implement any method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Methods are implemented by a class that uses the interface</a:t>
            </a: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Thus, multiple implementations could exist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20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Interface: Example 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2170780"/>
            <a:ext cx="7223251" cy="3365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interface </a:t>
            </a:r>
            <a:r>
              <a:rPr lang="en-US" sz="2400" dirty="0" smtClean="0">
                <a:solidFill>
                  <a:srgbClr val="008000"/>
                </a:solidFill>
              </a:rPr>
              <a:t>Car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void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cruise(</a:t>
            </a:r>
            <a:r>
              <a:rPr lang="en-US" sz="2400" dirty="0" err="1" smtClean="0">
                <a:solidFill>
                  <a:srgbClr val="FF0000"/>
                </a:solidFill>
              </a:rPr>
              <a:t>double</a:t>
            </a:r>
            <a:r>
              <a:rPr lang="en-US" sz="2400" dirty="0" smtClean="0">
                <a:solidFill>
                  <a:srgbClr val="008000"/>
                </a:solidFill>
              </a:rPr>
              <a:t> speed); // cruise at speed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startEngine</a:t>
            </a:r>
            <a:r>
              <a:rPr lang="en-US" sz="2400" dirty="0" smtClean="0">
                <a:solidFill>
                  <a:srgbClr val="008000"/>
                </a:solidFill>
              </a:rPr>
              <a:t>(); // Start car engine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slowDown(</a:t>
            </a:r>
            <a:r>
              <a:rPr lang="en-US" sz="2400" dirty="0" err="1" smtClean="0">
                <a:solidFill>
                  <a:srgbClr val="FF0000"/>
                </a:solidFill>
              </a:rPr>
              <a:t>double</a:t>
            </a:r>
            <a:r>
              <a:rPr lang="en-US" sz="2400" dirty="0" smtClean="0">
                <a:solidFill>
                  <a:srgbClr val="008000"/>
                </a:solidFill>
              </a:rPr>
              <a:t> speed); // Slow down to speed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getSpeed</a:t>
            </a:r>
            <a:r>
              <a:rPr lang="en-US" sz="2400" dirty="0" smtClean="0">
                <a:solidFill>
                  <a:srgbClr val="008000"/>
                </a:solidFill>
              </a:rPr>
              <a:t>(); // Returns current speed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String </a:t>
            </a:r>
            <a:r>
              <a:rPr lang="en-US" sz="2400" dirty="0" err="1" smtClean="0">
                <a:solidFill>
                  <a:srgbClr val="008000"/>
                </a:solidFill>
              </a:rPr>
              <a:t>getLicense</a:t>
            </a:r>
            <a:r>
              <a:rPr lang="en-US" sz="2400" dirty="0" smtClean="0">
                <a:solidFill>
                  <a:srgbClr val="008000"/>
                </a:solidFill>
              </a:rPr>
              <a:t>(); // Returns license plate number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7354" y="927761"/>
            <a:ext cx="307169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Methods with signatures; not implemented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737759" y="1758757"/>
            <a:ext cx="1134838" cy="844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0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Interface: Example 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1468204"/>
            <a:ext cx="4934314" cy="141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interface </a:t>
            </a:r>
            <a:r>
              <a:rPr lang="en-US" sz="2400" dirty="0" err="1" smtClean="0">
                <a:solidFill>
                  <a:srgbClr val="008000"/>
                </a:solidFill>
              </a:rPr>
              <a:t>ActionListener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void </a:t>
            </a:r>
            <a:r>
              <a:rPr lang="en-US" sz="2400" dirty="0" err="1" smtClean="0">
                <a:solidFill>
                  <a:srgbClr val="008000"/>
                </a:solidFill>
              </a:rPr>
              <a:t>actionPerformed(ActionEvent</a:t>
            </a:r>
            <a:r>
              <a:rPr lang="en-US" sz="2400" dirty="0" smtClean="0">
                <a:solidFill>
                  <a:srgbClr val="008000"/>
                </a:solidFill>
              </a:rPr>
              <a:t>);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917490"/>
            <a:ext cx="7873462" cy="104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 smtClean="0"/>
              <a:t>A user class </a:t>
            </a:r>
            <a:r>
              <a:rPr lang="en-US" sz="2400" dirty="0" smtClean="0">
                <a:solidFill>
                  <a:srgbClr val="FF0000"/>
                </a:solidFill>
              </a:rPr>
              <a:t>implements </a:t>
            </a:r>
            <a:r>
              <a:rPr lang="en-US" sz="2400" dirty="0" smtClean="0">
                <a:solidFill>
                  <a:srgbClr val="000000"/>
                </a:solidFill>
              </a:rPr>
              <a:t>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and thus implements the </a:t>
            </a:r>
            <a:r>
              <a:rPr lang="en-US" sz="2400" dirty="0" err="1" smtClean="0">
                <a:solidFill>
                  <a:srgbClr val="008000"/>
                </a:solidFill>
              </a:rPr>
              <a:t>actionPerformed</a:t>
            </a:r>
            <a:r>
              <a:rPr lang="en-US" sz="2400" dirty="0" smtClean="0">
                <a:solidFill>
                  <a:srgbClr val="008000"/>
                </a:solidFill>
              </a:rPr>
              <a:t>() </a:t>
            </a:r>
            <a:r>
              <a:rPr lang="en-US" sz="2400" dirty="0" smtClean="0"/>
              <a:t>method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Interface: Example 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1468204"/>
            <a:ext cx="6998876" cy="336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interface </a:t>
            </a:r>
            <a:r>
              <a:rPr lang="en-US" sz="2400" dirty="0" err="1" smtClean="0">
                <a:solidFill>
                  <a:srgbClr val="008000"/>
                </a:solidFill>
              </a:rPr>
              <a:t>MouseListener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mouseClicked(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mouseEntered(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mouseExited(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mousePressed(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mouseReleased(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  <a:r>
              <a:rPr lang="en-US" sz="2400" dirty="0" smtClean="0"/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932" y="4942768"/>
            <a:ext cx="6894684" cy="104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 smtClean="0"/>
              <a:t>A user class </a:t>
            </a:r>
            <a:r>
              <a:rPr lang="en-US" sz="2400" dirty="0" smtClean="0">
                <a:solidFill>
                  <a:srgbClr val="FF0000"/>
                </a:solidFill>
              </a:rPr>
              <a:t>implements </a:t>
            </a:r>
            <a:r>
              <a:rPr lang="en-US" sz="2400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MouseListener</a:t>
            </a:r>
            <a:r>
              <a:rPr lang="en-US" sz="2400" dirty="0" smtClean="0"/>
              <a:t>. It should implement all of the above methods.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79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Interface: Example 1 : Implementation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1468204"/>
            <a:ext cx="6864079" cy="43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8000"/>
                </a:solidFill>
              </a:rPr>
              <a:t>MyCar</a:t>
            </a:r>
            <a:r>
              <a:rPr lang="en-US" sz="2400" dirty="0" smtClean="0">
                <a:solidFill>
                  <a:srgbClr val="FF0000"/>
                </a:solidFill>
              </a:rPr>
              <a:t> implements </a:t>
            </a:r>
            <a:r>
              <a:rPr lang="en-US" sz="2400" dirty="0" smtClean="0">
                <a:solidFill>
                  <a:srgbClr val="008000"/>
                </a:solidFill>
              </a:rPr>
              <a:t>Car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public void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cruise(double</a:t>
            </a:r>
            <a:r>
              <a:rPr lang="en-US" sz="2400" dirty="0" smtClean="0">
                <a:solidFill>
                  <a:srgbClr val="008000"/>
                </a:solidFill>
              </a:rPr>
              <a:t> speed){ // cruise at speed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// Code to get car into cruise mode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public void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err="1" smtClean="0">
                <a:solidFill>
                  <a:srgbClr val="008000"/>
                </a:solidFill>
              </a:rPr>
              <a:t>startEngine</a:t>
            </a:r>
            <a:r>
              <a:rPr lang="en-US" sz="2400" dirty="0" smtClean="0">
                <a:solidFill>
                  <a:srgbClr val="008000"/>
                </a:solidFill>
              </a:rPr>
              <a:t>(){ // Start   car engine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// Code to start the engine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……  // Other methods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2801298"/>
            <a:ext cx="307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Methods implemented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953658" y="2450011"/>
            <a:ext cx="1066142" cy="715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344563" y="3165027"/>
            <a:ext cx="1675237" cy="195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3035485" y="3165028"/>
            <a:ext cx="2984315" cy="1826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Interface: When and why?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1315079"/>
            <a:ext cx="8065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Use an interface to specify a </a:t>
            </a:r>
            <a:r>
              <a:rPr lang="en-US" sz="2400" dirty="0" smtClean="0">
                <a:solidFill>
                  <a:srgbClr val="FF0000"/>
                </a:solidFill>
              </a:rPr>
              <a:t>contract</a:t>
            </a:r>
            <a:r>
              <a:rPr lang="en-US" sz="2400" dirty="0" smtClean="0">
                <a:solidFill>
                  <a:srgbClr val="008000"/>
                </a:solidFill>
              </a:rPr>
              <a:t> between two parties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When a team is developing an application, a core group of people can specify interfaces while other groups are free to implement these as they consider appropriate.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Example: A car manufacturer can specify an interface that will be used by software developers of all models made by this manufacturer.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Interfaces allow  specification of uniform and contractual obligations across several products.</a:t>
            </a:r>
          </a:p>
        </p:txBody>
      </p:sp>
    </p:spTree>
    <p:extLst>
      <p:ext uri="{BB962C8B-B14F-4D97-AF65-F5344CB8AC3E}">
        <p14:creationId xmlns:p14="http://schemas.microsoft.com/office/powerpoint/2010/main" val="138480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Abstract class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932" y="1315079"/>
            <a:ext cx="8065868" cy="385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>
                <a:solidFill>
                  <a:srgbClr val="008000"/>
                </a:solidFill>
              </a:rPr>
              <a:t>Similar to interface but </a:t>
            </a:r>
            <a:r>
              <a:rPr lang="en-US" sz="2400" dirty="0" smtClean="0">
                <a:solidFill>
                  <a:srgbClr val="FF0000"/>
                </a:solidFill>
              </a:rPr>
              <a:t>may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 marL="914400" lvl="1" indent="-457200">
              <a:lnSpc>
                <a:spcPts val="3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Implement zero or more methods</a:t>
            </a:r>
          </a:p>
          <a:p>
            <a:pPr marL="914400" lvl="1" indent="-457200">
              <a:lnSpc>
                <a:spcPts val="3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Provides </a:t>
            </a:r>
            <a:r>
              <a:rPr lang="en-US" sz="2400" dirty="0" smtClean="0">
                <a:solidFill>
                  <a:srgbClr val="FF0000"/>
                </a:solidFill>
              </a:rPr>
              <a:t>abstract </a:t>
            </a:r>
            <a:r>
              <a:rPr lang="en-US" sz="2400" dirty="0" smtClean="0">
                <a:solidFill>
                  <a:srgbClr val="008000"/>
                </a:solidFill>
              </a:rPr>
              <a:t>methods</a:t>
            </a:r>
          </a:p>
          <a:p>
            <a:pPr marL="914400" lvl="1" indent="-457200">
              <a:lnSpc>
                <a:spcPts val="3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abstract</a:t>
            </a:r>
            <a:r>
              <a:rPr lang="en-US" sz="2400" dirty="0" smtClean="0">
                <a:solidFill>
                  <a:srgbClr val="008000"/>
                </a:solidFill>
              </a:rPr>
              <a:t> method is one with only a </a:t>
            </a:r>
            <a:r>
              <a:rPr lang="en-US" sz="2400" dirty="0" smtClean="0">
                <a:solidFill>
                  <a:srgbClr val="FF0000"/>
                </a:solidFill>
              </a:rPr>
              <a:t>signature</a:t>
            </a:r>
            <a:r>
              <a:rPr lang="en-US" sz="2400" dirty="0" smtClean="0">
                <a:solidFill>
                  <a:srgbClr val="008000"/>
                </a:solidFill>
              </a:rPr>
              <a:t> but no implementation</a:t>
            </a:r>
          </a:p>
          <a:p>
            <a:pPr marL="914400" lvl="1" indent="-457200">
              <a:lnSpc>
                <a:spcPts val="3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A Java class can extend an abstract class by implementing one or more of its abstract methods.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4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Abstract class: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846515"/>
            <a:ext cx="6350214" cy="363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>
                <a:solidFill>
                  <a:srgbClr val="FF0000"/>
                </a:solidFill>
              </a:rPr>
              <a:t>public abstract class </a:t>
            </a:r>
            <a:r>
              <a:rPr lang="en-US" sz="2400" dirty="0" err="1" smtClean="0"/>
              <a:t>MouseAdapter</a:t>
            </a:r>
            <a:r>
              <a:rPr lang="en-US" sz="2400" dirty="0" smtClean="0"/>
              <a:t>{</a:t>
            </a:r>
            <a:endParaRPr lang="en-US" sz="2400" b="1" dirty="0" smtClean="0"/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mouseClicked(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){}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mouseEntered(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){}</a:t>
            </a:r>
            <a:r>
              <a:rPr lang="en-US" sz="2400" dirty="0" smtClean="0"/>
              <a:t>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mouseExited(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){}</a:t>
            </a:r>
            <a:r>
              <a:rPr lang="en-US" sz="2400" dirty="0" smtClean="0"/>
              <a:t> 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mousePressed(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{}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void </a:t>
            </a:r>
            <a:r>
              <a:rPr lang="en-US" sz="2400" dirty="0" err="1" smtClean="0">
                <a:solidFill>
                  <a:srgbClr val="008000"/>
                </a:solidFill>
              </a:rPr>
              <a:t>mouseReleased(</a:t>
            </a:r>
            <a:r>
              <a:rPr lang="en-US" sz="2400" dirty="0" err="1" smtClean="0">
                <a:solidFill>
                  <a:srgbClr val="FF0000"/>
                </a:solidFill>
              </a:rPr>
              <a:t>MouseEvent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{}</a:t>
            </a:r>
          </a:p>
          <a:p>
            <a:pPr marL="457200" indent="-457200"/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b="1" dirty="0" smtClean="0"/>
              <a:t>}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05050" y="646187"/>
            <a:ext cx="347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Empty implementations that may be overridden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505050" y="1477183"/>
            <a:ext cx="1302364" cy="9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390590" y="1591644"/>
            <a:ext cx="1531284" cy="1302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056329" y="1797825"/>
            <a:ext cx="2071727" cy="1430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975250" y="2158107"/>
            <a:ext cx="2513091" cy="1151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86" y="5404433"/>
            <a:ext cx="489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user class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</a:rPr>
              <a:t> a </a:t>
            </a:r>
            <a:r>
              <a:rPr lang="en-US" sz="2400" dirty="0" err="1" smtClean="0"/>
              <a:t>MouseAdapter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904857" y="2592127"/>
            <a:ext cx="3017503" cy="787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909867"/>
            <a:ext cx="30258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Back to GUIs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25142" cy="4389120"/>
          </a:xfrm>
          <a:prstGeom prst="rect">
            <a:avLst/>
          </a:prstGeom>
        </p:spPr>
      </p:pic>
      <p:pic>
        <p:nvPicPr>
          <p:cNvPr id="21" name="Picture 20" descr="iPhonePictur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984" y="374904"/>
            <a:ext cx="1933816" cy="3639312"/>
          </a:xfrm>
          <a:prstGeom prst="rect">
            <a:avLst/>
          </a:prstGeom>
        </p:spPr>
      </p:pic>
      <p:pic>
        <p:nvPicPr>
          <p:cNvPr id="23" name="Picture 22" descr="DroidXPictur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916" y="2833122"/>
            <a:ext cx="1910392" cy="3547872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10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295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Interfaces: 10.2, 10.3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Methods: 8.2, 8.3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GUI: 13.2, 13.3, 13.4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Exercises</a:t>
            </a:r>
            <a:r>
              <a:rPr lang="en-US" sz="2000" dirty="0" smtClean="0"/>
              <a:t>: 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13.16, 13.17, 13.22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Review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1025278"/>
            <a:ext cx="7612131" cy="440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Widgets: frame, panel, button, text field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err="1" smtClean="0"/>
              <a:t>ActionListener</a:t>
            </a:r>
            <a:r>
              <a:rPr lang="en-US" sz="2400" dirty="0" smtClean="0"/>
              <a:t> and </a:t>
            </a:r>
            <a:r>
              <a:rPr lang="en-US" sz="2400" dirty="0" err="1" smtClean="0"/>
              <a:t>MouseListener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action Performed()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err="1" smtClean="0"/>
              <a:t>mouseEntered</a:t>
            </a:r>
            <a:r>
              <a:rPr lang="en-US" sz="2400" dirty="0" smtClean="0"/>
              <a:t>(), </a:t>
            </a:r>
            <a:r>
              <a:rPr lang="en-US" sz="2400" dirty="0" err="1" smtClean="0"/>
              <a:t>mouseExited</a:t>
            </a:r>
            <a:r>
              <a:rPr lang="en-US" sz="2400" dirty="0" smtClean="0"/>
              <a:t>(), </a:t>
            </a:r>
            <a:r>
              <a:rPr lang="en-US" sz="2400" dirty="0" err="1" smtClean="0"/>
              <a:t>mouseClicked</a:t>
            </a:r>
            <a:r>
              <a:rPr lang="en-US" sz="2400" dirty="0" smtClean="0"/>
              <a:t>(), </a:t>
            </a:r>
            <a:r>
              <a:rPr lang="en-US" sz="2400" dirty="0" err="1" smtClean="0"/>
              <a:t>mousePressed</a:t>
            </a:r>
            <a:r>
              <a:rPr lang="en-US" sz="2400" dirty="0" smtClean="0"/>
              <a:t>(), </a:t>
            </a:r>
            <a:r>
              <a:rPr lang="en-US" sz="2400" dirty="0" err="1" smtClean="0"/>
              <a:t>mouseReleased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err="1" smtClean="0"/>
              <a:t>getSource</a:t>
            </a:r>
            <a:r>
              <a:rPr lang="en-US" sz="2400" dirty="0" smtClean="0"/>
              <a:t>()</a:t>
            </a:r>
          </a:p>
          <a:p>
            <a:pPr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Interface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51755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932" y="744253"/>
            <a:ext cx="8523068" cy="263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Write a program to generate the GUI shown next.  It has a menu bar with two menus labeled </a:t>
            </a:r>
            <a:r>
              <a:rPr lang="en-US" sz="2400" dirty="0" smtClean="0">
                <a:solidFill>
                  <a:srgbClr val="FF0000"/>
                </a:solidFill>
              </a:rPr>
              <a:t>College</a:t>
            </a:r>
            <a:r>
              <a:rPr lang="en-US" sz="2400" dirty="0" smtClean="0"/>
              <a:t>  and </a:t>
            </a:r>
            <a:r>
              <a:rPr lang="en-US" sz="2400" dirty="0" smtClean="0">
                <a:solidFill>
                  <a:srgbClr val="FF0000"/>
                </a:solidFill>
              </a:rPr>
              <a:t>Major</a:t>
            </a:r>
            <a:r>
              <a:rPr lang="en-US" sz="2400" dirty="0" smtClean="0"/>
              <a:t> and one </a:t>
            </a:r>
            <a:r>
              <a:rPr lang="en-US" sz="2400" dirty="0" smtClean="0">
                <a:solidFill>
                  <a:srgbClr val="FF0000"/>
                </a:solidFill>
              </a:rPr>
              <a:t>text box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College</a:t>
            </a:r>
            <a:r>
              <a:rPr lang="en-US" sz="2400" dirty="0" smtClean="0"/>
              <a:t> has three menu  items: Purdue, IU, and Notre Dame. </a:t>
            </a:r>
            <a:r>
              <a:rPr lang="en-US" sz="2400" dirty="0" smtClean="0">
                <a:solidFill>
                  <a:srgbClr val="FF0000"/>
                </a:solidFill>
              </a:rPr>
              <a:t>Major</a:t>
            </a:r>
            <a:r>
              <a:rPr lang="en-US" sz="2400" dirty="0" smtClean="0"/>
              <a:t> has two menu items: CS and History. The text box must display the item and the major selected. </a:t>
            </a:r>
            <a:endParaRPr lang="en-US" sz="2400" dirty="0"/>
          </a:p>
        </p:txBody>
      </p:sp>
      <p:pic>
        <p:nvPicPr>
          <p:cNvPr id="10" name="Picture 9" descr="menuDemo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04" y="2872486"/>
            <a:ext cx="3244696" cy="3483864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GUI: Menu Items: College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11" name="Picture 10" descr="menuDemo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07" y="869950"/>
            <a:ext cx="5156200" cy="511810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GUI: Menu Items: Major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12" name="Picture 11" descr="menuDemo3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2" y="889000"/>
            <a:ext cx="4954037" cy="480974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9544" y="2479320"/>
            <a:ext cx="550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Live demo: Example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744253"/>
            <a:ext cx="8232034" cy="46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Modify the previous program so that the GUI now responds to menu selection events. The detected event is displayed in a message text field. The selected college is displayed in the College choice text field and the selected major in the Major choice text field.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If Purdue is selected then add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Computer Engineering to Majors.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Delete this major if IU or 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Notre Dame are selected.</a:t>
            </a:r>
            <a:endParaRPr lang="en-US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  <p:pic>
        <p:nvPicPr>
          <p:cNvPr id="14" name="Picture 13" descr="GuiPicture5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15" y="2881630"/>
            <a:ext cx="3474720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MenuListener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932" y="1325609"/>
            <a:ext cx="8232034" cy="212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The following methods must be implemented: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/>
              <a:t>menuSelected(</a:t>
            </a:r>
            <a:r>
              <a:rPr lang="en-US" sz="2400" dirty="0" err="1" smtClean="0">
                <a:solidFill>
                  <a:srgbClr val="FF0000"/>
                </a:solidFill>
              </a:rPr>
              <a:t>MenuEvent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/>
              <a:t>menuDeselected(</a:t>
            </a:r>
            <a:r>
              <a:rPr lang="en-US" sz="2400" dirty="0" err="1" smtClean="0">
                <a:solidFill>
                  <a:srgbClr val="FF0000"/>
                </a:solidFill>
              </a:rPr>
              <a:t>MenuEvent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/>
              <a:t>menuCanceled(</a:t>
            </a:r>
            <a:r>
              <a:rPr lang="en-US" sz="2400" dirty="0" err="1" smtClean="0">
                <a:solidFill>
                  <a:srgbClr val="FF0000"/>
                </a:solidFill>
              </a:rPr>
              <a:t>MenuEvent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9544" y="2479320"/>
            <a:ext cx="550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Live demo: Example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744253"/>
            <a:ext cx="8232034" cy="263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Write a program that creates three text boxes. Box 1 has the initial focus. When a string is typed in box 1 and enter pressed, the typed string is echoed in box 3 and the focus moves to box 2 When a string is typed  in box 3, it is echoed in box 3 an the focus switches to box 1.</a:t>
            </a:r>
            <a:endParaRPr lang="en-US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KeyListener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932" y="1325609"/>
            <a:ext cx="8232034" cy="417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The following methods must be implemented: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keyTyped(</a:t>
            </a:r>
            <a:r>
              <a:rPr lang="en-US" sz="2400" dirty="0" err="1" smtClean="0">
                <a:solidFill>
                  <a:srgbClr val="FF0000"/>
                </a:solidFill>
              </a:rPr>
              <a:t>KeyEvent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keyPressed(</a:t>
            </a:r>
            <a:r>
              <a:rPr lang="en-US" sz="2400" dirty="0" err="1" smtClean="0">
                <a:solidFill>
                  <a:srgbClr val="FF0000"/>
                </a:solidFill>
              </a:rPr>
              <a:t>KeyEvent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keyReleased(</a:t>
            </a:r>
            <a:r>
              <a:rPr lang="en-US" sz="2400" dirty="0" err="1" smtClean="0">
                <a:solidFill>
                  <a:srgbClr val="FF0000"/>
                </a:solidFill>
              </a:rPr>
              <a:t>KeyEvent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/>
              <a:t>If </a:t>
            </a:r>
            <a:r>
              <a:rPr lang="en-US" sz="2400" dirty="0" err="1" smtClean="0"/>
              <a:t>k</a:t>
            </a:r>
            <a:r>
              <a:rPr lang="en-US" sz="2400" dirty="0" smtClean="0"/>
              <a:t> is a </a:t>
            </a:r>
            <a:r>
              <a:rPr lang="en-US" sz="2400" dirty="0" err="1" smtClean="0">
                <a:solidFill>
                  <a:srgbClr val="FF0000"/>
                </a:solidFill>
              </a:rPr>
              <a:t>KeyEvent</a:t>
            </a:r>
            <a:r>
              <a:rPr lang="en-US" sz="2400" dirty="0" smtClean="0"/>
              <a:t> object then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/>
              <a:t>k.getChar</a:t>
            </a:r>
            <a:r>
              <a:rPr lang="en-US" sz="2400" dirty="0" smtClean="0"/>
              <a:t>() returns the character typed.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/>
              <a:t>k.</a:t>
            </a:r>
            <a:r>
              <a:rPr lang="en-US" sz="2400" dirty="0" err="1" smtClean="0">
                <a:solidFill>
                  <a:srgbClr val="FF0000"/>
                </a:solidFill>
              </a:rPr>
              <a:t>VK_ENTER</a:t>
            </a:r>
            <a:r>
              <a:rPr lang="en-US" sz="2400" dirty="0" smtClean="0"/>
              <a:t> is the code for the enter key.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64392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9837"/>
            <a:ext cx="7313448" cy="494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AutoNum type="arabicPeriod"/>
            </a:pPr>
            <a:r>
              <a:rPr lang="en-US" sz="2400" dirty="0" smtClean="0"/>
              <a:t>No Feast with Faculty on Wednesday October 26, will resume next week.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en-US" sz="2400" dirty="0" smtClean="0"/>
              <a:t>No office hours on Wednesday Oct 26. 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en-US" sz="2400" dirty="0" smtClean="0"/>
              <a:t>Wednesday lecture by Dr </a:t>
            </a:r>
            <a:r>
              <a:rPr lang="hr-HR" sz="2400" dirty="0"/>
              <a:t>Gustavo Rodriguez-</a:t>
            </a:r>
            <a:r>
              <a:rPr lang="hr-HR" sz="2400" dirty="0" smtClean="0"/>
              <a:t>Rivera.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hr-HR" sz="2400" dirty="0" smtClean="0"/>
              <a:t>Homework 7 on the course site.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hr-HR" sz="2400" dirty="0" smtClean="0"/>
              <a:t>Extended offie hours on F</a:t>
            </a:r>
            <a:r>
              <a:rPr lang="en-US" sz="2400" dirty="0" smtClean="0"/>
              <a:t>r</a:t>
            </a:r>
            <a:r>
              <a:rPr lang="hr-HR" sz="2400" dirty="0" smtClean="0"/>
              <a:t>iday 2-5pm.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hr-HR" sz="2400" dirty="0" smtClean="0"/>
              <a:t>This week’s lab will be an extended version of last week’s </a:t>
            </a:r>
            <a:r>
              <a:rPr lang="hr-HR" sz="2400" dirty="0" smtClean="0"/>
              <a:t>lab.</a:t>
            </a:r>
          </a:p>
          <a:p>
            <a:pPr marL="457200" indent="-457200">
              <a:lnSpc>
                <a:spcPts val="3800"/>
              </a:lnSpc>
              <a:buAutoNum type="arabicPeriod"/>
            </a:pPr>
            <a:r>
              <a:rPr lang="hr-HR" sz="2400" dirty="0" smtClean="0"/>
              <a:t>Try this for fun:</a:t>
            </a:r>
            <a:r>
              <a:rPr lang="nl-NL" sz="2400" dirty="0"/>
              <a:t> </a:t>
            </a:r>
            <a:r>
              <a:rPr lang="nl-NL" sz="2400" dirty="0" smtClean="0"/>
              <a:t>tic</a:t>
            </a:r>
            <a:r>
              <a:rPr lang="nl-NL" sz="2400" dirty="0"/>
              <a:t>-</a:t>
            </a:r>
            <a:r>
              <a:rPr lang="nl-NL" sz="2400" dirty="0" err="1"/>
              <a:t>tac</a:t>
            </a:r>
            <a:r>
              <a:rPr lang="nl-NL" sz="2400" dirty="0"/>
              <a:t>-toe data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: </a:t>
            </a:r>
            <a:r>
              <a:rPr lang="nl-NL" sz="2400" u="sng" dirty="0">
                <a:hlinkClick r:id="rId2"/>
              </a:rPr>
              <a:t>http://oj.cs.purdue.edu:60080/sss</a:t>
            </a:r>
            <a:r>
              <a:rPr lang="nl-NL" sz="2400" u="sng" dirty="0" smtClean="0">
                <a:hlinkClick r:id="rId2"/>
              </a:rPr>
              <a:t>/</a:t>
            </a: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9544" y="2479320"/>
            <a:ext cx="550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Live demo: Example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Quiz: 10/26/2011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60" y="423348"/>
            <a:ext cx="6096000" cy="1594308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Q1.  	</a:t>
            </a:r>
            <a:r>
              <a:rPr lang="en-US" sz="2800" dirty="0" err="1" smtClean="0">
                <a:solidFill>
                  <a:srgbClr val="FF0000"/>
                </a:solidFill>
              </a:rPr>
              <a:t>ActionListener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91824" y="2017656"/>
            <a:ext cx="4094566" cy="296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 object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 variable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 interface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 method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57" y="423348"/>
            <a:ext cx="8421543" cy="98640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Q2.   When using </a:t>
            </a:r>
            <a:r>
              <a:rPr lang="en-US" sz="2800" dirty="0" smtClean="0">
                <a:solidFill>
                  <a:srgbClr val="000000"/>
                </a:solidFill>
              </a:rPr>
              <a:t>an</a:t>
            </a:r>
            <a:r>
              <a:rPr lang="en-US" sz="2800" dirty="0" smtClean="0">
                <a:solidFill>
                  <a:srgbClr val="FF0000"/>
                </a:solidFill>
              </a:rPr>
              <a:t> interface </a:t>
            </a:r>
            <a:r>
              <a:rPr lang="en-US" sz="2800" dirty="0" smtClean="0"/>
              <a:t>we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must  implement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58633" y="1689378"/>
            <a:ext cx="5709502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all methods in the interface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Only the methods needed by the class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Only the </a:t>
            </a:r>
            <a:r>
              <a:rPr lang="en-US" sz="2400" dirty="0" err="1" smtClean="0">
                <a:solidFill>
                  <a:srgbClr val="FF0000"/>
                </a:solidFill>
              </a:rPr>
              <a:t>actionPerformed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method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Any one method in the interface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23348"/>
            <a:ext cx="6957623" cy="671835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Q3.  	</a:t>
            </a:r>
            <a:r>
              <a:rPr lang="en-US" sz="2800" dirty="0" err="1" smtClean="0">
                <a:solidFill>
                  <a:srgbClr val="FF0000"/>
                </a:solidFill>
              </a:rPr>
              <a:t>MouseListener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8634" y="1770934"/>
            <a:ext cx="4094566" cy="296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 object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 variable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 interface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 method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5" y="423347"/>
            <a:ext cx="7924748" cy="1306071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Q4.  	</a:t>
            </a:r>
            <a:r>
              <a:rPr lang="en-US" sz="2800" dirty="0" smtClean="0"/>
              <a:t>A method used to </a:t>
            </a:r>
            <a:r>
              <a:rPr lang="en-US" sz="2800" dirty="0" smtClean="0">
                <a:solidFill>
                  <a:srgbClr val="FF0000"/>
                </a:solidFill>
              </a:rPr>
              <a:t>find</a:t>
            </a:r>
            <a:r>
              <a:rPr lang="en-US" sz="2800" dirty="0" smtClean="0"/>
              <a:t> the object that generated an </a:t>
            </a:r>
            <a:r>
              <a:rPr lang="en-US" sz="2800" dirty="0" err="1" smtClean="0">
                <a:solidFill>
                  <a:srgbClr val="FF0000"/>
                </a:solidFill>
              </a:rPr>
              <a:t>ActionEvent</a:t>
            </a:r>
            <a:r>
              <a:rPr lang="en-US" sz="2800" dirty="0" smtClean="0"/>
              <a:t> is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11691" y="2594128"/>
            <a:ext cx="4094566" cy="332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err="1" smtClean="0"/>
              <a:t>actionPerformed</a:t>
            </a:r>
            <a:r>
              <a:rPr lang="en-US" sz="2400" dirty="0" smtClean="0"/>
              <a:t>()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err="1" smtClean="0"/>
              <a:t>addActionListener</a:t>
            </a:r>
            <a:r>
              <a:rPr lang="en-US" sz="2400" dirty="0" smtClean="0"/>
              <a:t>()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err="1" smtClean="0"/>
              <a:t>getSource</a:t>
            </a:r>
            <a:r>
              <a:rPr lang="en-US" sz="2400" dirty="0" smtClean="0"/>
              <a:t>()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err="1" smtClean="0"/>
              <a:t>addMouseListener</a:t>
            </a:r>
            <a:r>
              <a:rPr lang="en-US" sz="2400" dirty="0" smtClean="0"/>
              <a:t>()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55" y="423347"/>
            <a:ext cx="8136275" cy="1261035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Q5.  	</a:t>
            </a:r>
            <a:r>
              <a:rPr lang="en-US" sz="2800" dirty="0" err="1" smtClean="0">
                <a:solidFill>
                  <a:srgbClr val="FF0000"/>
                </a:solidFill>
              </a:rPr>
              <a:t>JTextField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message</a:t>
            </a:r>
            <a:r>
              <a:rPr lang="en-US" sz="2800" dirty="0" smtClean="0">
                <a:solidFill>
                  <a:srgbClr val="FF0000"/>
                </a:solidFill>
              </a:rPr>
              <a:t>=new JTextField(</a:t>
            </a:r>
            <a:r>
              <a:rPr lang="en-US" sz="2800" dirty="0" smtClean="0">
                <a:solidFill>
                  <a:srgbClr val="000000"/>
                </a:solidFill>
              </a:rPr>
              <a:t>“10”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;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creates a text field named </a:t>
            </a:r>
            <a:r>
              <a:rPr lang="en-US" sz="2800" dirty="0" smtClean="0">
                <a:solidFill>
                  <a:srgbClr val="008000"/>
                </a:solidFill>
              </a:rPr>
              <a:t>message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09564" y="2225318"/>
            <a:ext cx="6481875" cy="332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with 10 columns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with the default number of columns and displays an empty string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with 10 columns and displays 10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with 10 columns and displays a string consisting of 10 spaces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57" y="423348"/>
            <a:ext cx="8421543" cy="98640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Q6.   When using an </a:t>
            </a:r>
            <a:r>
              <a:rPr lang="en-US" sz="2800" dirty="0" smtClean="0">
                <a:solidFill>
                  <a:srgbClr val="FF0000"/>
                </a:solidFill>
              </a:rPr>
              <a:t>abstract class </a:t>
            </a:r>
            <a:r>
              <a:rPr lang="en-US" sz="2800" dirty="0" smtClean="0">
                <a:solidFill>
                  <a:srgbClr val="000000"/>
                </a:solidFill>
              </a:rPr>
              <a:t>we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must  implement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58633" y="2528241"/>
            <a:ext cx="5709502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All methods in the abstract class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Only the methods needed by the class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Only the </a:t>
            </a:r>
            <a:r>
              <a:rPr lang="en-US" sz="2400" dirty="0" err="1" smtClean="0">
                <a:solidFill>
                  <a:srgbClr val="FF0000"/>
                </a:solidFill>
              </a:rPr>
              <a:t>actionPerformed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method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Any one method in the abstract class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End of Quiz: 10/26/2011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4 [Try on your own]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933" y="744253"/>
            <a:ext cx="8232034" cy="36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Write a math game program to generate a GUI shown below.  The GUI has two </a:t>
            </a:r>
            <a:r>
              <a:rPr lang="en-US" sz="2400" dirty="0" smtClean="0">
                <a:solidFill>
                  <a:srgbClr val="FF0000"/>
                </a:solidFill>
              </a:rPr>
              <a:t>buttons</a:t>
            </a:r>
            <a:r>
              <a:rPr lang="en-US" sz="2400" dirty="0" smtClean="0"/>
              <a:t> labeled </a:t>
            </a:r>
            <a:r>
              <a:rPr lang="en-US" sz="2400" dirty="0" smtClean="0">
                <a:solidFill>
                  <a:srgbClr val="008000"/>
                </a:solidFill>
              </a:rPr>
              <a:t>Div by 3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8000"/>
                </a:solidFill>
              </a:rPr>
              <a:t>Not Div By 3 </a:t>
            </a:r>
            <a:r>
              <a:rPr lang="en-US" sz="2400" dirty="0" smtClean="0"/>
              <a:t>and two </a:t>
            </a:r>
            <a:r>
              <a:rPr lang="en-US" sz="2400" dirty="0" smtClean="0">
                <a:solidFill>
                  <a:srgbClr val="FF0000"/>
                </a:solidFill>
              </a:rPr>
              <a:t>text boxes</a:t>
            </a:r>
            <a:r>
              <a:rPr lang="en-US" sz="2400" dirty="0" smtClean="0"/>
              <a:t>.  A random integer is displayed in one </a:t>
            </a:r>
            <a:r>
              <a:rPr lang="en-US" sz="2400" dirty="0" smtClean="0">
                <a:solidFill>
                  <a:srgbClr val="FF0000"/>
                </a:solidFill>
              </a:rPr>
              <a:t>textbox</a:t>
            </a:r>
            <a:r>
              <a:rPr lang="en-US" sz="2400" dirty="0" smtClean="0"/>
              <a:t> and the player must decide whether or not it is divisible by 3. Score is displayed in the other </a:t>
            </a:r>
            <a:r>
              <a:rPr lang="en-US" sz="2400" dirty="0" smtClean="0">
                <a:solidFill>
                  <a:srgbClr val="FF0000"/>
                </a:solidFill>
              </a:rPr>
              <a:t>text box</a:t>
            </a:r>
            <a:r>
              <a:rPr lang="en-US" sz="2400" dirty="0" smtClean="0"/>
              <a:t>.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The game never ends unless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the program is forcefully terminated.</a:t>
            </a:r>
            <a:endParaRPr lang="en-US" sz="2400" dirty="0"/>
          </a:p>
        </p:txBody>
      </p:sp>
      <p:pic>
        <p:nvPicPr>
          <p:cNvPr id="12" name="Picture 11" descr="GUIExample3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76" y="2864491"/>
            <a:ext cx="2909346" cy="3557071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4332" y="2720231"/>
            <a:ext cx="7059732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Methods, method signatures, Interfaces and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8399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9544" y="2479320"/>
            <a:ext cx="550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Live demo: Example 4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4 based exercise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932" y="1729418"/>
            <a:ext cx="8232034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Modify the Divide by 3 game so that it displays the total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d</a:t>
            </a:r>
            <a:r>
              <a:rPr lang="en-US" sz="2400" smtClean="0"/>
              <a:t>uration </a:t>
            </a:r>
            <a:r>
              <a:rPr lang="en-US" sz="2400" dirty="0" smtClean="0"/>
              <a:t>of the game in minutes and seconds in a separate text box.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10: </a:t>
            </a:r>
            <a:r>
              <a:rPr lang="en-US" sz="3100" smtClean="0">
                <a:solidFill>
                  <a:schemeClr val="tx2"/>
                </a:solidFill>
              </a:rPr>
              <a:t>October 24-28, 2011</a:t>
            </a:r>
            <a:endParaRPr lang="en-US" sz="3100" dirty="0" smtClean="0">
              <a:solidFill>
                <a:schemeClr val="tx2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declaration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11" y="1047941"/>
            <a:ext cx="8062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Syntax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modifier  type </a:t>
            </a:r>
            <a:r>
              <a:rPr lang="en-US" sz="2400" dirty="0" smtClean="0">
                <a:solidFill>
                  <a:srgbClr val="008000"/>
                </a:solidFill>
              </a:rPr>
              <a:t>name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parameters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	 body consisting of 0 or more statements.</a:t>
            </a:r>
          </a:p>
          <a:p>
            <a:r>
              <a:rPr lang="en-US" sz="2400" dirty="0" smtClean="0"/>
              <a:t>	};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511" y="2716568"/>
            <a:ext cx="836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public String </a:t>
            </a:r>
            <a:r>
              <a:rPr lang="en-US" sz="2400" dirty="0" err="1" smtClean="0">
                <a:solidFill>
                  <a:srgbClr val="008000"/>
                </a:solidFill>
              </a:rPr>
              <a:t>getModel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(); // return string, no parameters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	public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[]a,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n)</a:t>
            </a:r>
            <a:r>
              <a:rPr lang="en-US" sz="2400" dirty="0"/>
              <a:t>; // return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/>
              <a:t>two 			parameters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private void </a:t>
            </a:r>
            <a:r>
              <a:rPr lang="en-US" sz="2400" dirty="0" err="1" smtClean="0">
                <a:solidFill>
                  <a:srgbClr val="008000"/>
                </a:solidFill>
              </a:rPr>
              <a:t>doIt</a:t>
            </a:r>
            <a:r>
              <a:rPr lang="en-US" sz="2400" dirty="0" smtClean="0"/>
              <a:t>(); // No return value, no parameter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66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call: Examples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476" y="1169213"/>
            <a:ext cx="86014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Declaration: </a:t>
            </a: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>
                <a:solidFill>
                  <a:srgbClr val="008000"/>
                </a:solidFill>
              </a:rPr>
              <a:t>getModel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(){ …. } 	</a:t>
            </a:r>
          </a:p>
          <a:p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s=</a:t>
            </a:r>
            <a:r>
              <a:rPr lang="en-US" sz="2400" dirty="0" err="1" smtClean="0"/>
              <a:t>getModel</a:t>
            </a:r>
            <a:r>
              <a:rPr lang="en-US" sz="2400" dirty="0" smtClean="0"/>
              <a:t>();// Return value assigned to 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476" y="3139320"/>
            <a:ext cx="86014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Declaration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[]a,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n){….}</a:t>
            </a:r>
          </a:p>
          <a:p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ound=search(b, 15); // Return value assigned to found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476" y="4901207"/>
            <a:ext cx="86014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Declaration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>
                <a:solidFill>
                  <a:srgbClr val="008000"/>
                </a:solidFill>
              </a:rPr>
              <a:t>doIt</a:t>
            </a:r>
            <a:r>
              <a:rPr lang="en-US" sz="2400" dirty="0" smtClean="0"/>
              <a:t>();{ ….. }</a:t>
            </a:r>
          </a:p>
          <a:p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doIt</a:t>
            </a:r>
            <a:r>
              <a:rPr lang="en-US" sz="2400" dirty="0" smtClean="0"/>
              <a:t>(); // No return value.</a:t>
            </a:r>
          </a:p>
        </p:txBody>
      </p:sp>
    </p:spTree>
    <p:extLst>
      <p:ext uri="{BB962C8B-B14F-4D97-AF65-F5344CB8AC3E}">
        <p14:creationId xmlns:p14="http://schemas.microsoft.com/office/powerpoint/2010/main" val="413043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call: Parameter correspondence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0" y="2198082"/>
            <a:ext cx="8601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Declaration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[]a,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n){….}</a:t>
            </a:r>
          </a:p>
          <a:p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	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ound=search(b, 15); // Return value assigned to found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194" y="1120306"/>
            <a:ext cx="217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Formal</a:t>
            </a:r>
            <a:r>
              <a:rPr lang="en-US" sz="2000" dirty="0" smtClean="0"/>
              <a:t> parameters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05894" y="1520416"/>
            <a:ext cx="0" cy="60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4787439"/>
            <a:ext cx="290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Actual </a:t>
            </a:r>
            <a:r>
              <a:rPr lang="en-US" sz="2000" dirty="0" smtClean="0"/>
              <a:t>parameters: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05374" y="4182669"/>
            <a:ext cx="0" cy="732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02419" y="2633099"/>
            <a:ext cx="1887643" cy="768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91808" y="2633099"/>
            <a:ext cx="2458597" cy="768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5400000" flipH="1" flipV="1">
            <a:off x="3567151" y="3627836"/>
            <a:ext cx="331940" cy="5271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 flipH="1">
            <a:off x="5639924" y="1478045"/>
            <a:ext cx="331940" cy="1293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call: Parameter passing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98082"/>
            <a:ext cx="86014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Declaration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[]a,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n){….}</a:t>
            </a:r>
          </a:p>
          <a:p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ound=search(b, 15); // Return value assigned to found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1013" y="1320361"/>
            <a:ext cx="217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Formal parameters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05894" y="1720471"/>
            <a:ext cx="213906" cy="60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087" y="3932049"/>
            <a:ext cx="74367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Actual parameters: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eference to array b is passed to search; thus, inside search a reference to a is actually a reference to b.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15 is passed to search for n. Thus, inside search n is 15.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22600" y="3398411"/>
            <a:ext cx="1596566" cy="62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7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932" y="282588"/>
            <a:ext cx="653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Method signatures: name and parameters: Yes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82981" y="1146406"/>
            <a:ext cx="4536819" cy="962719"/>
            <a:chOff x="978365" y="1486219"/>
            <a:chExt cx="4536819" cy="962719"/>
          </a:xfrm>
        </p:grpSpPr>
        <p:sp>
          <p:nvSpPr>
            <p:cNvPr id="13" name="TextBox 12"/>
            <p:cNvSpPr txBox="1"/>
            <p:nvPr/>
          </p:nvSpPr>
          <p:spPr>
            <a:xfrm>
              <a:off x="978365" y="1987273"/>
              <a:ext cx="4536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void </a:t>
              </a:r>
              <a:r>
                <a:rPr lang="en-US" sz="2400" dirty="0" smtClean="0">
                  <a:solidFill>
                    <a:srgbClr val="008000"/>
                  </a:solidFill>
                </a:rPr>
                <a:t>move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/>
                <a:t>(</a:t>
              </a:r>
              <a:r>
                <a:rPr lang="en-US" sz="2400" dirty="0" smtClean="0">
                  <a:solidFill>
                    <a:srgbClr val="FF0000"/>
                  </a:solidFill>
                </a:rPr>
                <a:t>double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dx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rgbClr val="FF0000"/>
                  </a:solidFill>
                </a:rPr>
                <a:t>double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dy</a:t>
              </a:r>
              <a:r>
                <a:rPr lang="en-US" sz="2400" dirty="0" smtClean="0"/>
                <a:t>);</a:t>
              </a:r>
              <a:endParaRPr lang="en-US" sz="2400" dirty="0"/>
            </a:p>
          </p:txBody>
        </p:sp>
        <p:sp>
          <p:nvSpPr>
            <p:cNvPr id="14" name="Left Bracket 13"/>
            <p:cNvSpPr/>
            <p:nvPr/>
          </p:nvSpPr>
          <p:spPr>
            <a:xfrm rot="16200000" flipH="1" flipV="1">
              <a:off x="3418552" y="321832"/>
              <a:ext cx="121849" cy="345273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7952" y="1486219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signature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82981" y="2383063"/>
            <a:ext cx="3366276" cy="962719"/>
            <a:chOff x="978365" y="2747253"/>
            <a:chExt cx="3366276" cy="962719"/>
          </a:xfrm>
        </p:grpSpPr>
        <p:sp>
          <p:nvSpPr>
            <p:cNvPr id="16" name="TextBox 15"/>
            <p:cNvSpPr txBox="1"/>
            <p:nvPr/>
          </p:nvSpPr>
          <p:spPr>
            <a:xfrm>
              <a:off x="978365" y="3248307"/>
              <a:ext cx="336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void </a:t>
              </a:r>
              <a:r>
                <a:rPr lang="en-US" sz="2400" dirty="0" smtClean="0">
                  <a:solidFill>
                    <a:srgbClr val="008000"/>
                  </a:solidFill>
                </a:rPr>
                <a:t>move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/>
                <a:t>(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dx</a:t>
              </a:r>
              <a:r>
                <a:rPr lang="en-US" sz="2400" dirty="0" smtClean="0"/>
                <a:t>,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dy</a:t>
              </a:r>
              <a:r>
                <a:rPr lang="en-US" sz="2400" dirty="0" smtClean="0"/>
                <a:t>);</a:t>
              </a:r>
              <a:endParaRPr lang="en-US" sz="2400" dirty="0"/>
            </a:p>
          </p:txBody>
        </p:sp>
        <p:sp>
          <p:nvSpPr>
            <p:cNvPr id="17" name="Left Bracket 16"/>
            <p:cNvSpPr/>
            <p:nvPr/>
          </p:nvSpPr>
          <p:spPr>
            <a:xfrm rot="16200000" flipH="1" flipV="1">
              <a:off x="2888606" y="2112813"/>
              <a:ext cx="121850" cy="239283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952" y="2747253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signature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82981" y="3619720"/>
            <a:ext cx="2355032" cy="962719"/>
            <a:chOff x="1114814" y="4233472"/>
            <a:chExt cx="2355032" cy="962719"/>
          </a:xfrm>
        </p:grpSpPr>
        <p:sp>
          <p:nvSpPr>
            <p:cNvPr id="23" name="TextBox 22"/>
            <p:cNvSpPr txBox="1"/>
            <p:nvPr/>
          </p:nvSpPr>
          <p:spPr>
            <a:xfrm>
              <a:off x="1114814" y="4734526"/>
              <a:ext cx="2355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void </a:t>
              </a:r>
              <a:r>
                <a:rPr lang="en-US" sz="2400" dirty="0" smtClean="0">
                  <a:solidFill>
                    <a:srgbClr val="008000"/>
                  </a:solidFill>
                </a:rPr>
                <a:t>sort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/>
                <a:t>(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2400" dirty="0" smtClean="0">
                  <a:solidFill>
                    <a:srgbClr val="FF0000"/>
                  </a:solidFill>
                </a:rPr>
                <a:t>[] a</a:t>
              </a:r>
              <a:r>
                <a:rPr lang="en-US" sz="2400" dirty="0" smtClean="0"/>
                <a:t>);</a:t>
              </a:r>
              <a:endParaRPr lang="en-US" sz="2400" dirty="0"/>
            </a:p>
          </p:txBody>
        </p:sp>
        <p:sp>
          <p:nvSpPr>
            <p:cNvPr id="24" name="Left Bracket 23"/>
            <p:cNvSpPr/>
            <p:nvPr/>
          </p:nvSpPr>
          <p:spPr>
            <a:xfrm rot="16200000" flipH="1" flipV="1">
              <a:off x="2514058" y="4110029"/>
              <a:ext cx="121852" cy="1370845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6802" y="4233472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signature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82981" y="4856378"/>
            <a:ext cx="2893641" cy="962719"/>
            <a:chOff x="1319863" y="5196191"/>
            <a:chExt cx="2893641" cy="962719"/>
          </a:xfrm>
        </p:grpSpPr>
        <p:sp>
          <p:nvSpPr>
            <p:cNvPr id="26" name="TextBox 25"/>
            <p:cNvSpPr txBox="1"/>
            <p:nvPr/>
          </p:nvSpPr>
          <p:spPr>
            <a:xfrm>
              <a:off x="1319863" y="5697245"/>
              <a:ext cx="2893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void </a:t>
              </a:r>
              <a:r>
                <a:rPr lang="en-US" sz="2400" dirty="0" smtClean="0">
                  <a:solidFill>
                    <a:srgbClr val="008000"/>
                  </a:solidFill>
                </a:rPr>
                <a:t>sort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/>
                <a:t>(</a:t>
              </a:r>
              <a:r>
                <a:rPr lang="en-US" sz="2400" dirty="0" smtClean="0">
                  <a:solidFill>
                    <a:srgbClr val="FF0000"/>
                  </a:solidFill>
                </a:rPr>
                <a:t>double[] a</a:t>
              </a:r>
              <a:r>
                <a:rPr lang="en-US" sz="2400" dirty="0" smtClean="0"/>
                <a:t>);</a:t>
              </a:r>
              <a:endParaRPr lang="en-US" sz="2400" dirty="0"/>
            </a:p>
          </p:txBody>
        </p:sp>
        <p:sp>
          <p:nvSpPr>
            <p:cNvPr id="27" name="Left Bracket 26"/>
            <p:cNvSpPr/>
            <p:nvPr/>
          </p:nvSpPr>
          <p:spPr>
            <a:xfrm rot="16200000" flipH="1" flipV="1">
              <a:off x="2719107" y="5072748"/>
              <a:ext cx="121852" cy="1370845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1851" y="5196191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signature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54393" y="2109125"/>
            <a:ext cx="110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distinct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5836309" y="1972619"/>
            <a:ext cx="1071791" cy="410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849258" y="2383064"/>
            <a:ext cx="2058843" cy="74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5701" y="4394713"/>
            <a:ext cx="110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distinct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38013" y="4394713"/>
            <a:ext cx="2871396" cy="27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3"/>
          </p:cNvCxnSpPr>
          <p:nvPr/>
        </p:nvCxnSpPr>
        <p:spPr>
          <a:xfrm rot="10800000" flipV="1">
            <a:off x="4376622" y="4668651"/>
            <a:ext cx="2332788" cy="91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6339</TotalTime>
  <Words>1975</Words>
  <Application>Microsoft Macintosh PowerPoint</Application>
  <PresentationFormat>On-screen Show (4:3)</PresentationFormat>
  <Paragraphs>357</Paragraphs>
  <Slides>42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 180 Problem Solving and Object Oriented Programming  Fall 2011</vt:lpstr>
      <vt:lpstr>Readings and Exercises for Week 10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Q1.   ActionListener is </vt:lpstr>
      <vt:lpstr>Q2.   When using an interface we must  implement</vt:lpstr>
      <vt:lpstr>Q3.   MouseListener is </vt:lpstr>
      <vt:lpstr>Q4.   A method used to find the object that generated an ActionEvent is    </vt:lpstr>
      <vt:lpstr>Q5.   JTextField message=new JTextField(“10”); creates a text field named message    </vt:lpstr>
      <vt:lpstr>Q6.   When using an abstract class we must  implement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663</cp:revision>
  <dcterms:created xsi:type="dcterms:W3CDTF">2010-10-27T19:55:56Z</dcterms:created>
  <dcterms:modified xsi:type="dcterms:W3CDTF">2011-10-24T18:53:12Z</dcterms:modified>
</cp:coreProperties>
</file>