
<file path=[Content_Types].xml><?xml version="1.0" encoding="utf-8"?>
<Types xmlns="http://schemas.openxmlformats.org/package/2006/content-types">
  <Default Extension="xml" ContentType="application/xml"/>
  <Default Extension="au" ContentType="audio/unknown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22" r:id="rId3"/>
    <p:sldId id="517" r:id="rId4"/>
    <p:sldId id="608" r:id="rId5"/>
    <p:sldId id="609" r:id="rId6"/>
    <p:sldId id="610" r:id="rId7"/>
    <p:sldId id="612" r:id="rId8"/>
    <p:sldId id="613" r:id="rId9"/>
    <p:sldId id="429" r:id="rId10"/>
    <p:sldId id="614" r:id="rId11"/>
    <p:sldId id="611" r:id="rId12"/>
    <p:sldId id="563" r:id="rId13"/>
    <p:sldId id="615" r:id="rId14"/>
    <p:sldId id="575" r:id="rId15"/>
    <p:sldId id="576" r:id="rId16"/>
    <p:sldId id="577" r:id="rId17"/>
    <p:sldId id="578" r:id="rId18"/>
    <p:sldId id="579" r:id="rId19"/>
    <p:sldId id="581" r:id="rId20"/>
    <p:sldId id="582" r:id="rId21"/>
    <p:sldId id="616" r:id="rId22"/>
    <p:sldId id="618" r:id="rId23"/>
    <p:sldId id="617" r:id="rId24"/>
    <p:sldId id="619" r:id="rId25"/>
    <p:sldId id="620" r:id="rId26"/>
    <p:sldId id="621" r:id="rId27"/>
    <p:sldId id="622" r:id="rId28"/>
    <p:sldId id="604" r:id="rId29"/>
    <p:sldId id="590" r:id="rId30"/>
    <p:sldId id="580" r:id="rId31"/>
    <p:sldId id="623" r:id="rId32"/>
    <p:sldId id="596" r:id="rId33"/>
    <p:sldId id="583" r:id="rId34"/>
    <p:sldId id="591" r:id="rId35"/>
    <p:sldId id="606" r:id="rId36"/>
    <p:sldId id="592" r:id="rId37"/>
    <p:sldId id="607" r:id="rId38"/>
    <p:sldId id="594" r:id="rId39"/>
    <p:sldId id="593" r:id="rId40"/>
    <p:sldId id="306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40" autoAdjust="0"/>
    <p:restoredTop sz="85582" autoAdjust="0"/>
  </p:normalViewPr>
  <p:slideViewPr>
    <p:cSldViewPr snapToGrid="0" snapToObjects="1">
      <p:cViewPr varScale="1">
        <p:scale>
          <a:sx n="105" d="100"/>
          <a:sy n="105" d="100"/>
        </p:scale>
        <p:origin x="-7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46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BA93C-D246-AB41-92BA-D228AFCC5476}" type="datetime1">
              <a:rPr lang="en-US" smtClean="0"/>
              <a:pPr/>
              <a:t>11/2/11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21FF5-C9BF-914D-B70B-1FA00F1385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595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86E7C-C26F-E94F-A446-15FF46E04449}" type="datetime1">
              <a:rPr lang="en-US" smtClean="0"/>
              <a:pPr/>
              <a:t>11/2/11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DB999-4F08-2C4E-AEA6-3233990BF8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23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11/5/2010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11/5/2010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11/5/2010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11/5/2010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11/5/2010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11/5/2010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11/5/2010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11/5/2010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11/5/2010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11/5/2010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11/5/2010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11/5/2010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8000"/>
                </a:solidFill>
              </a:defRPr>
            </a:lvl1pPr>
          </a:lstStyle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504D"/>
                </a:solidFill>
              </a:defRPr>
            </a:lvl1pPr>
          </a:lstStyle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3.tiff"/><Relationship Id="rId5" Type="http://schemas.openxmlformats.org/officeDocument/2006/relationships/image" Target="../media/image4.png"/><Relationship Id="rId1" Type="http://schemas.microsoft.com/office/2007/relationships/media" Target="../media/media1.au"/><Relationship Id="rId2" Type="http://schemas.openxmlformats.org/officeDocument/2006/relationships/audio" Target="../media/media1.au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0175"/>
            <a:ext cx="7772400" cy="163578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CS 180 Problem Solving and Object Oriented Programming </a:t>
            </a:r>
            <a:br>
              <a:rPr lang="en-US" sz="3200" dirty="0" smtClean="0"/>
            </a:br>
            <a:r>
              <a:rPr lang="en-US" sz="2400" dirty="0" smtClean="0"/>
              <a:t>Fall 2011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97849"/>
            <a:ext cx="3092841" cy="109745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Notes for Week 11:</a:t>
            </a:r>
          </a:p>
          <a:p>
            <a:pPr algn="l"/>
            <a:r>
              <a:rPr lang="en-US" sz="2400" dirty="0" smtClean="0"/>
              <a:t>Oct 31-Nov 4, 2011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4876585"/>
            <a:ext cx="36030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Aditya Mathur</a:t>
            </a:r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Purdue University</a:t>
            </a:r>
          </a:p>
          <a:p>
            <a:r>
              <a:rPr lang="en-US" dirty="0" smtClean="0"/>
              <a:t>West Lafayette, IN, USA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277905"/>
            <a:ext cx="6298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http://www.cs.purdue.edu/homes/apm/courses/CS180Fall2011/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28834" y="3528209"/>
            <a:ext cx="41693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Layouts, menus, listeners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Methods </a:t>
            </a:r>
            <a:r>
              <a:rPr lang="en-US" sz="2000" dirty="0">
                <a:solidFill>
                  <a:srgbClr val="FF0000"/>
                </a:solidFill>
              </a:rPr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parameters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Inheritance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Thread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Concurrency:</a:t>
            </a:r>
          </a:p>
          <a:p>
            <a:pPr marL="1371600" lvl="2" indent="-457200"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Task decomposition</a:t>
            </a:r>
          </a:p>
          <a:p>
            <a:pPr marL="1371600" lvl="2" indent="-457200"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Data decomposition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8641" y="3131347"/>
            <a:ext cx="125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10/31-11/1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4064" y="2755306"/>
            <a:ext cx="120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This Week:</a:t>
            </a:r>
            <a:endParaRPr 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38238" cy="950368"/>
          </a:xfrm>
        </p:spPr>
        <p:txBody>
          <a:bodyPr anchor="t">
            <a:noAutofit/>
          </a:bodyPr>
          <a:lstStyle/>
          <a:p>
            <a:pPr algn="l"/>
            <a:r>
              <a:rPr lang="en-US" sz="3200" dirty="0" smtClean="0"/>
              <a:t>Announcements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84533"/>
            <a:ext cx="8630000" cy="3320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200" dirty="0" smtClean="0">
                <a:solidFill>
                  <a:srgbClr val="FF0000"/>
                </a:solidFill>
              </a:rPr>
              <a:t>Feast with faculty: </a:t>
            </a:r>
            <a:r>
              <a:rPr lang="en-US" sz="2200" dirty="0" smtClean="0">
                <a:solidFill>
                  <a:srgbClr val="000000"/>
                </a:solidFill>
              </a:rPr>
              <a:t>Wednesday </a:t>
            </a:r>
            <a:r>
              <a:rPr lang="en-US" sz="2200" dirty="0" smtClean="0"/>
              <a:t>Nov 2, 2011. 6:30pm. Ford Dining Hall</a:t>
            </a:r>
          </a:p>
          <a:p>
            <a:pPr marL="457200" indent="-457200">
              <a:lnSpc>
                <a:spcPts val="2800"/>
              </a:lnSpc>
            </a:pPr>
            <a:endParaRPr lang="en-US" sz="2200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ts val="2800"/>
              </a:lnSpc>
            </a:pPr>
            <a:r>
              <a:rPr lang="en-US" sz="2200" dirty="0" smtClean="0">
                <a:solidFill>
                  <a:srgbClr val="FF0000"/>
                </a:solidFill>
              </a:rPr>
              <a:t>Exam 2: </a:t>
            </a:r>
            <a:r>
              <a:rPr lang="en-US" sz="2200" dirty="0" smtClean="0">
                <a:solidFill>
                  <a:srgbClr val="000000"/>
                </a:solidFill>
              </a:rPr>
              <a:t>Wednesday November 9, 8-10pm. WTHR 200.</a:t>
            </a:r>
          </a:p>
          <a:p>
            <a:pPr marL="457200" indent="-457200">
              <a:lnSpc>
                <a:spcPts val="2800"/>
              </a:lnSpc>
            </a:pPr>
            <a:endParaRPr lang="en-US" sz="22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ts val="2800"/>
              </a:lnSpc>
            </a:pPr>
            <a:r>
              <a:rPr lang="en-US" sz="2200" dirty="0" smtClean="0">
                <a:solidFill>
                  <a:srgbClr val="FF0000"/>
                </a:solidFill>
              </a:rPr>
              <a:t>Review for Exam </a:t>
            </a:r>
            <a:r>
              <a:rPr lang="en-US" sz="2200" dirty="0">
                <a:solidFill>
                  <a:srgbClr val="FF0000"/>
                </a:solidFill>
              </a:rPr>
              <a:t>2: </a:t>
            </a:r>
            <a:r>
              <a:rPr lang="en-US" sz="2200" dirty="0" smtClean="0">
                <a:solidFill>
                  <a:srgbClr val="000000"/>
                </a:solidFill>
              </a:rPr>
              <a:t>Monday November 7, 2011</a:t>
            </a:r>
          </a:p>
          <a:p>
            <a:pPr marL="457200" indent="-457200">
              <a:lnSpc>
                <a:spcPts val="2800"/>
              </a:lnSpc>
            </a:pPr>
            <a:endParaRPr lang="en-US" sz="22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ts val="2800"/>
              </a:lnSpc>
            </a:pPr>
            <a:r>
              <a:rPr lang="en-US" sz="2200" dirty="0" smtClean="0">
                <a:solidFill>
                  <a:srgbClr val="FF0000"/>
                </a:solidFill>
              </a:rPr>
              <a:t>Special class: </a:t>
            </a:r>
            <a:r>
              <a:rPr lang="en-US" sz="2200" dirty="0" smtClean="0">
                <a:solidFill>
                  <a:srgbClr val="000000"/>
                </a:solidFill>
              </a:rPr>
              <a:t>Sunday </a:t>
            </a:r>
            <a:r>
              <a:rPr lang="en-US" sz="2200" dirty="0">
                <a:solidFill>
                  <a:srgbClr val="000000"/>
                </a:solidFill>
              </a:rPr>
              <a:t>November </a:t>
            </a:r>
            <a:r>
              <a:rPr lang="en-US" sz="2200" dirty="0" smtClean="0">
                <a:solidFill>
                  <a:srgbClr val="000000"/>
                </a:solidFill>
              </a:rPr>
              <a:t>6, 2011. 4pm. LWSN </a:t>
            </a:r>
            <a:r>
              <a:rPr lang="en-US" sz="2200" dirty="0" smtClean="0">
                <a:solidFill>
                  <a:srgbClr val="000000"/>
                </a:solidFill>
              </a:rPr>
              <a:t>3102AB</a:t>
            </a:r>
            <a:endParaRPr lang="en-US" sz="2200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ts val="2800"/>
              </a:lnSpc>
            </a:pPr>
            <a:endParaRPr lang="en-US" sz="2200" dirty="0">
              <a:solidFill>
                <a:srgbClr val="FF0000"/>
              </a:solidFill>
            </a:endParaRPr>
          </a:p>
          <a:p>
            <a:pPr marL="457200" indent="-457200">
              <a:lnSpc>
                <a:spcPts val="2800"/>
              </a:lnSpc>
            </a:pPr>
            <a:r>
              <a:rPr lang="en-US" sz="2200" dirty="0" smtClean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89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2007" y="2454392"/>
            <a:ext cx="745884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>Back to </a:t>
            </a:r>
            <a:r>
              <a:rPr lang="en-US" sz="3100" dirty="0" smtClean="0">
                <a:solidFill>
                  <a:srgbClr val="FF0000"/>
                </a:solidFill>
              </a:rPr>
              <a:t>GUIs, Classes</a:t>
            </a:r>
            <a:r>
              <a:rPr lang="en-US" sz="3100" dirty="0" smtClean="0">
                <a:solidFill>
                  <a:srgbClr val="FF0000"/>
                </a:solidFill>
              </a:rPr>
              <a:t>, objects, methods!</a:t>
            </a:r>
            <a:endParaRPr lang="en-US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94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GUIs: What have we covered so far?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5742" y="1821439"/>
            <a:ext cx="7612131" cy="404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Font typeface="Arial"/>
              <a:buChar char="•"/>
            </a:pPr>
            <a:r>
              <a:rPr lang="en-US" sz="2400" dirty="0">
                <a:solidFill>
                  <a:srgbClr val="008000"/>
                </a:solidFill>
              </a:rPr>
              <a:t>Widgets</a:t>
            </a:r>
            <a:r>
              <a:rPr lang="en-US" sz="2400" dirty="0"/>
              <a:t>: Frame, panel, button, text field, label, menu bar, menu, menu item</a:t>
            </a:r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endParaRPr lang="en-US" sz="2400" dirty="0" smtClean="0">
              <a:solidFill>
                <a:srgbClr val="008000"/>
              </a:solidFill>
            </a:endParaRPr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8000"/>
                </a:solidFill>
              </a:rPr>
              <a:t>Listeners</a:t>
            </a:r>
            <a:r>
              <a:rPr lang="en-US" sz="2400" dirty="0" smtClean="0"/>
              <a:t>: </a:t>
            </a:r>
            <a:r>
              <a:rPr lang="en-US" sz="2400" dirty="0" err="1" smtClean="0"/>
              <a:t>ActionLsitener</a:t>
            </a:r>
            <a:r>
              <a:rPr lang="en-US" sz="2400" dirty="0" smtClean="0"/>
              <a:t>, </a:t>
            </a:r>
            <a:r>
              <a:rPr lang="en-US" sz="2400" dirty="0" err="1" smtClean="0"/>
              <a:t>MouseListener</a:t>
            </a:r>
            <a:r>
              <a:rPr lang="en-US" sz="2400" dirty="0" smtClean="0"/>
              <a:t>, </a:t>
            </a:r>
            <a:r>
              <a:rPr lang="en-US" sz="2400" dirty="0" err="1" smtClean="0"/>
              <a:t>KeyListener</a:t>
            </a:r>
            <a:endParaRPr lang="en-US" sz="2400" dirty="0" smtClean="0"/>
          </a:p>
          <a:p>
            <a:pPr>
              <a:lnSpc>
                <a:spcPts val="2800"/>
              </a:lnSpc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8000"/>
                </a:solidFill>
              </a:rPr>
              <a:t>Layouts</a:t>
            </a:r>
            <a:r>
              <a:rPr lang="en-US" sz="2400" dirty="0" smtClean="0"/>
              <a:t>: </a:t>
            </a:r>
            <a:r>
              <a:rPr lang="en-US" sz="2400" dirty="0" err="1" smtClean="0"/>
              <a:t>FlowLayout</a:t>
            </a:r>
            <a:r>
              <a:rPr lang="en-US" sz="2400" dirty="0" smtClean="0"/>
              <a:t>, </a:t>
            </a:r>
            <a:r>
              <a:rPr lang="en-US" sz="2400" dirty="0" err="1" smtClean="0"/>
              <a:t>BorderLayout</a:t>
            </a:r>
            <a:r>
              <a:rPr lang="en-US" sz="2400" dirty="0" smtClean="0"/>
              <a:t>, </a:t>
            </a:r>
            <a:r>
              <a:rPr lang="en-US" sz="2400" dirty="0" err="1" smtClean="0"/>
              <a:t>GridLayout</a:t>
            </a:r>
            <a:endParaRPr lang="en-US" sz="2400" dirty="0" smtClean="0"/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8000"/>
                </a:solidFill>
              </a:rPr>
              <a:t>Incremental development: </a:t>
            </a:r>
            <a:r>
              <a:rPr lang="en-US" sz="2400" dirty="0" smtClean="0"/>
              <a:t>Layout the GUI in steps starting </a:t>
            </a:r>
            <a:r>
              <a:rPr lang="en-US" sz="2400" dirty="0" smtClean="0"/>
              <a:t>with the </a:t>
            </a:r>
            <a:r>
              <a:rPr lang="en-US" sz="2400" dirty="0" smtClean="0"/>
              <a:t>frame and ending with the listeners.</a:t>
            </a:r>
            <a:endParaRPr lang="en-US" sz="2400" dirty="0" smtClean="0"/>
          </a:p>
          <a:p>
            <a:pPr>
              <a:lnSpc>
                <a:spcPts val="2800"/>
              </a:lnSpc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GUIs: What have we not covered?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5742" y="1821439"/>
            <a:ext cx="7612131" cy="404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8000"/>
                </a:solidFill>
              </a:rPr>
              <a:t>A LOT!</a:t>
            </a:r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endParaRPr lang="en-US" sz="2400" dirty="0">
              <a:solidFill>
                <a:srgbClr val="008000"/>
              </a:solidFill>
            </a:endParaRPr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8000"/>
                </a:solidFill>
              </a:rPr>
              <a:t>There </a:t>
            </a:r>
            <a:r>
              <a:rPr lang="en-US" sz="2400" dirty="0" smtClean="0">
                <a:solidFill>
                  <a:srgbClr val="008000"/>
                </a:solidFill>
              </a:rPr>
              <a:t>are other widgets, layouts,  and listeners that we have not covered and will not be able to cover.</a:t>
            </a:r>
            <a:br>
              <a:rPr lang="en-US" sz="2400" dirty="0" smtClean="0">
                <a:solidFill>
                  <a:srgbClr val="008000"/>
                </a:solidFill>
              </a:rPr>
            </a:br>
            <a:endParaRPr lang="en-US" sz="2400" dirty="0" smtClean="0">
              <a:solidFill>
                <a:srgbClr val="008000"/>
              </a:solidFill>
            </a:endParaRPr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8000"/>
                </a:solidFill>
              </a:rPr>
              <a:t>There are many methods available with each widget that we have not covered and will not be able to cover.</a:t>
            </a:r>
            <a:br>
              <a:rPr lang="en-US" sz="2400" dirty="0" smtClean="0">
                <a:solidFill>
                  <a:srgbClr val="008000"/>
                </a:solidFill>
              </a:rPr>
            </a:br>
            <a:endParaRPr lang="en-US" sz="2400" dirty="0"/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8000"/>
                </a:solidFill>
              </a:rPr>
              <a:t>Given what you now know, it should not be difficult to learn more about GUIs on your own!</a:t>
            </a:r>
            <a:endParaRPr lang="en-US" sz="2400" dirty="0" smtClean="0">
              <a:solidFill>
                <a:srgbClr val="008000"/>
              </a:solidFill>
            </a:endParaRPr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54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Instance variables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398106"/>
            <a:ext cx="2667000" cy="2607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class </a:t>
            </a:r>
            <a:r>
              <a:rPr lang="en-US" sz="2400" dirty="0" smtClean="0"/>
              <a:t>Fruit{</a:t>
            </a:r>
          </a:p>
          <a:p>
            <a:pPr marL="457200" indent="-457200">
              <a:lnSpc>
                <a:spcPts val="2800"/>
              </a:lnSpc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String</a:t>
            </a:r>
            <a:r>
              <a:rPr lang="en-US" sz="2400" dirty="0" smtClean="0"/>
              <a:t> name;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String</a:t>
            </a:r>
            <a:r>
              <a:rPr lang="en-US" sz="2400" dirty="0" smtClean="0"/>
              <a:t> color;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type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} </a:t>
            </a:r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410977" y="1398106"/>
            <a:ext cx="5397525" cy="4287844"/>
            <a:chOff x="3410977" y="1398106"/>
            <a:chExt cx="5397525" cy="4287844"/>
          </a:xfrm>
        </p:grpSpPr>
        <p:sp>
          <p:nvSpPr>
            <p:cNvPr id="6" name="TextBox 5"/>
            <p:cNvSpPr txBox="1"/>
            <p:nvPr/>
          </p:nvSpPr>
          <p:spPr>
            <a:xfrm>
              <a:off x="3410977" y="1398106"/>
              <a:ext cx="5397525" cy="2607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2800"/>
                </a:lnSpc>
              </a:pPr>
              <a:r>
                <a:rPr lang="en-US" sz="2400" dirty="0" smtClean="0">
                  <a:solidFill>
                    <a:srgbClr val="FF0000"/>
                  </a:solidFill>
                </a:rPr>
                <a:t>public class </a:t>
              </a:r>
              <a:r>
                <a:rPr lang="en-US" sz="2400" dirty="0" smtClean="0"/>
                <a:t>Market{</a:t>
              </a:r>
            </a:p>
            <a:p>
              <a:pPr marL="457200" indent="-457200">
                <a:lnSpc>
                  <a:spcPts val="2800"/>
                </a:lnSpc>
              </a:pPr>
              <a:endParaRPr lang="en-US" sz="2400" dirty="0" smtClean="0"/>
            </a:p>
            <a:p>
              <a:pPr marL="457200" indent="-457200">
                <a:lnSpc>
                  <a:spcPts val="2800"/>
                </a:lnSpc>
              </a:pPr>
              <a:r>
                <a:rPr lang="en-US" sz="2400" dirty="0" smtClean="0">
                  <a:solidFill>
                    <a:srgbClr val="FF0000"/>
                  </a:solidFill>
                </a:rPr>
                <a:t>public static void </a:t>
              </a:r>
              <a:r>
                <a:rPr lang="en-US" sz="2400" dirty="0" err="1" smtClean="0"/>
                <a:t>main(String</a:t>
              </a:r>
              <a:r>
                <a:rPr lang="en-US" sz="2400" dirty="0" smtClean="0"/>
                <a:t> [] </a:t>
              </a:r>
              <a:r>
                <a:rPr lang="en-US" sz="2400" dirty="0" err="1" smtClean="0"/>
                <a:t>args</a:t>
              </a:r>
              <a:r>
                <a:rPr lang="en-US" sz="2400" dirty="0" smtClean="0"/>
                <a:t>){</a:t>
              </a:r>
            </a:p>
            <a:p>
              <a:pPr marL="457200" indent="-457200">
                <a:lnSpc>
                  <a:spcPts val="2800"/>
                </a:lnSpc>
              </a:pPr>
              <a:endParaRPr lang="en-US" sz="2400" dirty="0" smtClean="0"/>
            </a:p>
            <a:p>
              <a:pPr marL="457200" indent="-457200">
                <a:lnSpc>
                  <a:spcPts val="2800"/>
                </a:lnSpc>
              </a:pPr>
              <a:r>
                <a:rPr lang="en-US" sz="2400" dirty="0" err="1" smtClean="0"/>
                <a:t>System.out.println(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Fruit</a:t>
              </a:r>
              <a:r>
                <a:rPr lang="en-US" sz="2400" dirty="0" err="1" smtClean="0"/>
                <a:t>.color</a:t>
              </a:r>
              <a:r>
                <a:rPr lang="en-US" sz="2400" dirty="0" smtClean="0"/>
                <a:t>);</a:t>
              </a:r>
            </a:p>
            <a:p>
              <a:pPr marL="457200" indent="-457200">
                <a:lnSpc>
                  <a:spcPts val="2800"/>
                </a:lnSpc>
              </a:pPr>
              <a:r>
                <a:rPr lang="en-US" sz="2400" dirty="0" smtClean="0"/>
                <a:t>    }</a:t>
              </a:r>
            </a:p>
            <a:p>
              <a:pPr marL="457200" indent="-457200">
                <a:lnSpc>
                  <a:spcPts val="2800"/>
                </a:lnSpc>
              </a:pPr>
              <a:r>
                <a:rPr lang="en-US" sz="2400" dirty="0" smtClean="0"/>
                <a:t>}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03324" y="5224285"/>
              <a:ext cx="3962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Will this compile</a:t>
              </a:r>
              <a:r>
                <a:rPr lang="en-US" sz="2400" dirty="0" smtClean="0">
                  <a:solidFill>
                    <a:srgbClr val="FF0000"/>
                  </a:solidFill>
                </a:rPr>
                <a:t>?</a:t>
              </a:r>
              <a:endParaRPr lang="en-US" sz="2400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5243512" y="4764910"/>
              <a:ext cx="900739" cy="180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Instance variables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98146" y="1398106"/>
            <a:ext cx="3575640" cy="4402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class </a:t>
            </a:r>
            <a:r>
              <a:rPr lang="en-US" sz="2400" dirty="0" smtClean="0"/>
              <a:t>Fruit{</a:t>
            </a:r>
          </a:p>
          <a:p>
            <a:pPr marL="457200" indent="-457200">
              <a:lnSpc>
                <a:spcPts val="2800"/>
              </a:lnSpc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String</a:t>
            </a:r>
            <a:r>
              <a:rPr lang="en-US" sz="2400" dirty="0" smtClean="0"/>
              <a:t> name;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String</a:t>
            </a:r>
            <a:r>
              <a:rPr lang="en-US" sz="2400" dirty="0" smtClean="0"/>
              <a:t> color=“Red”;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type;</a:t>
            </a:r>
          </a:p>
          <a:p>
            <a:pPr marL="457200" indent="-457200">
              <a:lnSpc>
                <a:spcPts val="2800"/>
              </a:lnSpc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void </a:t>
            </a:r>
            <a:r>
              <a:rPr lang="en-US" sz="2400" dirty="0" err="1" smtClean="0"/>
              <a:t>changeColor(String</a:t>
            </a:r>
            <a:r>
              <a:rPr lang="en-US" sz="2400" dirty="0" smtClean="0"/>
              <a:t> </a:t>
            </a:r>
            <a:r>
              <a:rPr lang="en-US" sz="2400" dirty="0" err="1" smtClean="0"/>
              <a:t>c</a:t>
            </a:r>
            <a:r>
              <a:rPr lang="en-US" sz="2400" dirty="0" smtClean="0"/>
              <a:t>){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		color=</a:t>
            </a:r>
            <a:r>
              <a:rPr lang="en-US" sz="2400" dirty="0" err="1" smtClean="0"/>
              <a:t>c</a:t>
            </a:r>
            <a:r>
              <a:rPr lang="en-US" sz="2400" dirty="0" smtClean="0"/>
              <a:t>;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        } 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}</a:t>
            </a:r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917603" y="1398106"/>
            <a:ext cx="5016994" cy="4219581"/>
            <a:chOff x="3917603" y="1398106"/>
            <a:chExt cx="5016994" cy="4219581"/>
          </a:xfrm>
        </p:grpSpPr>
        <p:grpSp>
          <p:nvGrpSpPr>
            <p:cNvPr id="12" name="Group 11"/>
            <p:cNvGrpSpPr/>
            <p:nvPr/>
          </p:nvGrpSpPr>
          <p:grpSpPr>
            <a:xfrm>
              <a:off x="3917603" y="1398106"/>
              <a:ext cx="5016994" cy="4219581"/>
              <a:chOff x="3917603" y="1398106"/>
              <a:chExt cx="5016994" cy="4219581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917603" y="1398106"/>
                <a:ext cx="5016994" cy="4043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ts val="2800"/>
                  </a:lnSpc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public class </a:t>
                </a:r>
                <a:r>
                  <a:rPr lang="en-US" sz="2400" dirty="0" smtClean="0"/>
                  <a:t>Market{</a:t>
                </a:r>
              </a:p>
              <a:p>
                <a:pPr marL="457200" indent="-457200">
                  <a:lnSpc>
                    <a:spcPts val="2800"/>
                  </a:lnSpc>
                </a:pPr>
                <a:endParaRPr lang="en-US" sz="2400" dirty="0" smtClean="0"/>
              </a:p>
              <a:p>
                <a:pPr marL="457200" indent="-457200">
                  <a:lnSpc>
                    <a:spcPts val="2800"/>
                  </a:lnSpc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public static void </a:t>
                </a:r>
                <a:r>
                  <a:rPr lang="en-US" sz="2400" dirty="0" err="1" smtClean="0"/>
                  <a:t>main(String</a:t>
                </a:r>
                <a:r>
                  <a:rPr lang="en-US" sz="2400" dirty="0" smtClean="0"/>
                  <a:t> [] </a:t>
                </a:r>
                <a:r>
                  <a:rPr lang="en-US" sz="2400" dirty="0" err="1" smtClean="0"/>
                  <a:t>args</a:t>
                </a:r>
                <a:r>
                  <a:rPr lang="en-US" sz="2400" dirty="0" smtClean="0"/>
                  <a:t>){</a:t>
                </a:r>
              </a:p>
              <a:p>
                <a:pPr marL="457200" indent="-457200">
                  <a:lnSpc>
                    <a:spcPts val="2800"/>
                  </a:lnSpc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Fruit</a:t>
                </a:r>
                <a:r>
                  <a:rPr lang="en-US" sz="2400" dirty="0" smtClean="0"/>
                  <a:t>  apple=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new</a:t>
                </a:r>
                <a:r>
                  <a:rPr lang="en-US" sz="2400" dirty="0" smtClean="0"/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Fruit</a:t>
                </a:r>
                <a:r>
                  <a:rPr lang="en-US" sz="2400" dirty="0" smtClean="0"/>
                  <a:t>();</a:t>
                </a:r>
              </a:p>
              <a:p>
                <a:pPr marL="457200" indent="-457200">
                  <a:lnSpc>
                    <a:spcPts val="2800"/>
                  </a:lnSpc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Fruit</a:t>
                </a:r>
                <a:r>
                  <a:rPr lang="en-US" sz="2400" dirty="0" smtClean="0"/>
                  <a:t> pear=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new</a:t>
                </a:r>
                <a:r>
                  <a:rPr lang="en-US" sz="2400" dirty="0" smtClean="0"/>
                  <a:t> Fruit();</a:t>
                </a:r>
              </a:p>
              <a:p>
                <a:pPr marL="457200" indent="-457200">
                  <a:lnSpc>
                    <a:spcPts val="2800"/>
                  </a:lnSpc>
                </a:pPr>
                <a:r>
                  <a:rPr lang="en-US" sz="2400" dirty="0" err="1" smtClean="0"/>
                  <a:t>pear.changeColor(“Green</a:t>
                </a:r>
                <a:r>
                  <a:rPr lang="en-US" sz="2400" dirty="0" smtClean="0"/>
                  <a:t>”);</a:t>
                </a:r>
              </a:p>
              <a:p>
                <a:pPr marL="457200" indent="-457200">
                  <a:lnSpc>
                    <a:spcPts val="2800"/>
                  </a:lnSpc>
                </a:pPr>
                <a:r>
                  <a:rPr lang="en-US" sz="2400" dirty="0" err="1" smtClean="0"/>
                  <a:t>System.out.println(apple.color</a:t>
                </a:r>
                <a:r>
                  <a:rPr lang="en-US" sz="2400" dirty="0" smtClean="0"/>
                  <a:t>);</a:t>
                </a:r>
              </a:p>
              <a:p>
                <a:pPr marL="457200" indent="-457200">
                  <a:lnSpc>
                    <a:spcPts val="2800"/>
                  </a:lnSpc>
                </a:pPr>
                <a:r>
                  <a:rPr lang="en-US" sz="2400" dirty="0" err="1" smtClean="0"/>
                  <a:t>System.out.println(pear.color</a:t>
                </a:r>
                <a:r>
                  <a:rPr lang="en-US" sz="2400" dirty="0" smtClean="0"/>
                  <a:t>);</a:t>
                </a:r>
              </a:p>
              <a:p>
                <a:pPr marL="457200" indent="-457200">
                  <a:lnSpc>
                    <a:spcPts val="2800"/>
                  </a:lnSpc>
                </a:pPr>
                <a:r>
                  <a:rPr lang="en-US" sz="2400" dirty="0" smtClean="0"/>
                  <a:t>   } </a:t>
                </a:r>
              </a:p>
              <a:p>
                <a:pPr marL="457200" indent="-457200">
                  <a:lnSpc>
                    <a:spcPts val="2800"/>
                  </a:lnSpc>
                </a:pPr>
                <a:r>
                  <a:rPr lang="en-US" sz="2400" dirty="0" smtClean="0"/>
                  <a:t>}</a:t>
                </a:r>
              </a:p>
              <a:p>
                <a:pPr marL="457200" indent="-457200">
                  <a:lnSpc>
                    <a:spcPts val="2800"/>
                  </a:lnSpc>
                  <a:buFont typeface="Arial"/>
                  <a:buChar char="•"/>
                </a:pPr>
                <a:endParaRPr lang="en-US" sz="2400" dirty="0" smtClean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337563" y="5156022"/>
                <a:ext cx="44312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Will this compile? 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5243512" y="4764910"/>
              <a:ext cx="900739" cy="180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Class variables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16159" y="1398106"/>
            <a:ext cx="3383958" cy="2607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class </a:t>
            </a:r>
            <a:r>
              <a:rPr lang="en-US" sz="2400" dirty="0" smtClean="0"/>
              <a:t>Fruit{</a:t>
            </a:r>
          </a:p>
          <a:p>
            <a:pPr marL="457200" indent="-457200">
              <a:lnSpc>
                <a:spcPts val="2800"/>
              </a:lnSpc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String</a:t>
            </a:r>
            <a:r>
              <a:rPr lang="en-US" sz="2400" dirty="0" smtClean="0"/>
              <a:t> name;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static String</a:t>
            </a:r>
            <a:r>
              <a:rPr lang="en-US" sz="2400" dirty="0" smtClean="0"/>
              <a:t> color;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type;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} </a:t>
            </a:r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591111" y="1398106"/>
            <a:ext cx="5397525" cy="4855374"/>
            <a:chOff x="3591111" y="1398106"/>
            <a:chExt cx="5397525" cy="4855374"/>
          </a:xfrm>
        </p:grpSpPr>
        <p:sp>
          <p:nvSpPr>
            <p:cNvPr id="6" name="TextBox 5"/>
            <p:cNvSpPr txBox="1"/>
            <p:nvPr/>
          </p:nvSpPr>
          <p:spPr>
            <a:xfrm>
              <a:off x="3591111" y="1398106"/>
              <a:ext cx="5397525" cy="2966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2800"/>
                </a:lnSpc>
              </a:pPr>
              <a:r>
                <a:rPr lang="en-US" sz="2400" dirty="0" smtClean="0">
                  <a:solidFill>
                    <a:srgbClr val="FF0000"/>
                  </a:solidFill>
                </a:rPr>
                <a:t>public class </a:t>
              </a:r>
              <a:r>
                <a:rPr lang="en-US" sz="2400" dirty="0" smtClean="0"/>
                <a:t>Market{</a:t>
              </a:r>
            </a:p>
            <a:p>
              <a:pPr marL="457200" indent="-457200">
                <a:lnSpc>
                  <a:spcPts val="2800"/>
                </a:lnSpc>
              </a:pPr>
              <a:endParaRPr lang="en-US" sz="2400" dirty="0" smtClean="0"/>
            </a:p>
            <a:p>
              <a:pPr marL="457200" indent="-457200">
                <a:lnSpc>
                  <a:spcPts val="2800"/>
                </a:lnSpc>
              </a:pPr>
              <a:r>
                <a:rPr lang="en-US" sz="2400" dirty="0" smtClean="0">
                  <a:solidFill>
                    <a:srgbClr val="FF0000"/>
                  </a:solidFill>
                </a:rPr>
                <a:t>public static void </a:t>
              </a:r>
              <a:r>
                <a:rPr lang="en-US" sz="2400" dirty="0" err="1" smtClean="0"/>
                <a:t>main(Strings</a:t>
              </a:r>
              <a:r>
                <a:rPr lang="en-US" sz="2400" dirty="0" smtClean="0"/>
                <a:t>[] </a:t>
              </a:r>
              <a:r>
                <a:rPr lang="en-US" sz="2400" dirty="0" err="1" smtClean="0"/>
                <a:t>args</a:t>
              </a:r>
              <a:r>
                <a:rPr lang="en-US" sz="2400" dirty="0" smtClean="0"/>
                <a:t>){</a:t>
              </a:r>
            </a:p>
            <a:p>
              <a:pPr marL="457200" indent="-457200">
                <a:lnSpc>
                  <a:spcPts val="2800"/>
                </a:lnSpc>
              </a:pPr>
              <a:endParaRPr lang="en-US" sz="2400" dirty="0" smtClean="0"/>
            </a:p>
            <a:p>
              <a:pPr marL="457200" indent="-457200">
                <a:lnSpc>
                  <a:spcPts val="2800"/>
                </a:lnSpc>
              </a:pPr>
              <a:r>
                <a:rPr lang="en-US" sz="2400" dirty="0" err="1" smtClean="0"/>
                <a:t>System.out.println(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Fruit</a:t>
              </a:r>
              <a:r>
                <a:rPr lang="en-US" sz="2400" dirty="0" err="1" smtClean="0"/>
                <a:t>.color</a:t>
              </a:r>
              <a:r>
                <a:rPr lang="en-US" sz="2400" dirty="0" smtClean="0"/>
                <a:t>);</a:t>
              </a:r>
            </a:p>
            <a:p>
              <a:pPr marL="457200" indent="-457200">
                <a:lnSpc>
                  <a:spcPts val="2800"/>
                </a:lnSpc>
              </a:pPr>
              <a:endParaRPr lang="en-US" sz="2400" dirty="0" smtClean="0"/>
            </a:p>
            <a:p>
              <a:pPr marL="457200" indent="-457200">
                <a:lnSpc>
                  <a:spcPts val="2800"/>
                </a:lnSpc>
              </a:pPr>
              <a:r>
                <a:rPr lang="en-US" sz="2400" dirty="0" smtClean="0"/>
                <a:t>   }</a:t>
              </a:r>
            </a:p>
            <a:p>
              <a:pPr marL="457200" indent="-457200">
                <a:lnSpc>
                  <a:spcPts val="2800"/>
                </a:lnSpc>
              </a:pPr>
              <a:r>
                <a:rPr lang="en-US" sz="2400" dirty="0" smtClean="0"/>
                <a:t>}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4318" y="5053152"/>
              <a:ext cx="4052992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Will this compile?</a:t>
              </a:r>
            </a:p>
            <a:p>
              <a:r>
                <a:rPr lang="en-US" sz="2400" dirty="0" smtClean="0"/>
                <a:t>Yes, because color is </a:t>
              </a:r>
              <a:r>
                <a:rPr lang="en-US" sz="2400" dirty="0" smtClean="0">
                  <a:solidFill>
                    <a:srgbClr val="FF0000"/>
                  </a:solidFill>
                </a:rPr>
                <a:t>static </a:t>
              </a:r>
              <a:r>
                <a:rPr lang="en-US" sz="2400" dirty="0" smtClean="0"/>
                <a:t>and</a:t>
              </a:r>
              <a:r>
                <a:rPr lang="en-US" sz="2400" dirty="0" smtClean="0">
                  <a:solidFill>
                    <a:srgbClr val="FF0000"/>
                  </a:solidFill>
                </a:rPr>
                <a:t> public</a:t>
              </a:r>
              <a:r>
                <a:rPr lang="en-US" sz="2400" dirty="0" smtClean="0"/>
                <a:t>.</a:t>
              </a:r>
              <a:endParaRPr lang="en-US" sz="24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5234506" y="4593777"/>
              <a:ext cx="900739" cy="180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Class: variables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44106" y="1398106"/>
            <a:ext cx="3296434" cy="2607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class </a:t>
            </a:r>
            <a:r>
              <a:rPr lang="en-US" sz="2400" dirty="0" smtClean="0"/>
              <a:t>Fruit{</a:t>
            </a:r>
          </a:p>
          <a:p>
            <a:pPr marL="457200" indent="-457200">
              <a:lnSpc>
                <a:spcPts val="2800"/>
              </a:lnSpc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String</a:t>
            </a:r>
            <a:r>
              <a:rPr lang="en-US" sz="2400" dirty="0" smtClean="0"/>
              <a:t> name;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static String</a:t>
            </a:r>
            <a:r>
              <a:rPr lang="en-US" sz="2400" dirty="0" smtClean="0"/>
              <a:t> color;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type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}</a:t>
            </a:r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64090" y="1398106"/>
            <a:ext cx="5397525" cy="5077950"/>
            <a:chOff x="3564090" y="1398106"/>
            <a:chExt cx="5397525" cy="5077950"/>
          </a:xfrm>
        </p:grpSpPr>
        <p:sp>
          <p:nvSpPr>
            <p:cNvPr id="6" name="TextBox 5"/>
            <p:cNvSpPr txBox="1"/>
            <p:nvPr/>
          </p:nvSpPr>
          <p:spPr>
            <a:xfrm>
              <a:off x="3564090" y="1398106"/>
              <a:ext cx="5397525" cy="3325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2800"/>
                </a:lnSpc>
              </a:pPr>
              <a:r>
                <a:rPr lang="en-US" sz="2400" dirty="0" smtClean="0">
                  <a:solidFill>
                    <a:srgbClr val="FF0000"/>
                  </a:solidFill>
                </a:rPr>
                <a:t>public class </a:t>
              </a:r>
              <a:r>
                <a:rPr lang="en-US" sz="2400" dirty="0" smtClean="0"/>
                <a:t>Market{</a:t>
              </a:r>
            </a:p>
            <a:p>
              <a:pPr marL="457200" indent="-457200">
                <a:lnSpc>
                  <a:spcPts val="2800"/>
                </a:lnSpc>
              </a:pPr>
              <a:endParaRPr lang="en-US" sz="2400" dirty="0" smtClean="0"/>
            </a:p>
            <a:p>
              <a:pPr marL="457200" indent="-457200">
                <a:lnSpc>
                  <a:spcPts val="2800"/>
                </a:lnSpc>
              </a:pPr>
              <a:r>
                <a:rPr lang="en-US" sz="2400" dirty="0" smtClean="0">
                  <a:solidFill>
                    <a:srgbClr val="FF0000"/>
                  </a:solidFill>
                </a:rPr>
                <a:t>public static void </a:t>
              </a:r>
              <a:r>
                <a:rPr lang="en-US" sz="2400" dirty="0" err="1" smtClean="0"/>
                <a:t>main(Strings</a:t>
              </a:r>
              <a:r>
                <a:rPr lang="en-US" sz="2400" dirty="0" smtClean="0"/>
                <a:t>[] </a:t>
              </a:r>
              <a:r>
                <a:rPr lang="en-US" sz="2400" dirty="0" err="1" smtClean="0"/>
                <a:t>args</a:t>
              </a:r>
              <a:r>
                <a:rPr lang="en-US" sz="2400" dirty="0" smtClean="0"/>
                <a:t>){</a:t>
              </a:r>
            </a:p>
            <a:p>
              <a:pPr marL="457200" indent="-457200">
                <a:lnSpc>
                  <a:spcPts val="2800"/>
                </a:lnSpc>
              </a:pPr>
              <a:r>
                <a:rPr lang="en-US" sz="2400" dirty="0" smtClean="0">
                  <a:solidFill>
                    <a:srgbClr val="FF0000"/>
                  </a:solidFill>
                </a:rPr>
                <a:t>Fruit</a:t>
              </a:r>
              <a:r>
                <a:rPr lang="en-US" sz="2400" dirty="0" smtClean="0"/>
                <a:t>  apple=</a:t>
              </a:r>
              <a:r>
                <a:rPr lang="en-US" sz="2400" dirty="0" smtClean="0">
                  <a:solidFill>
                    <a:srgbClr val="FF0000"/>
                  </a:solidFill>
                </a:rPr>
                <a:t>new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olidFill>
                    <a:srgbClr val="FF0000"/>
                  </a:solidFill>
                </a:rPr>
                <a:t>Fruit</a:t>
              </a:r>
              <a:r>
                <a:rPr lang="en-US" sz="2400" dirty="0" smtClean="0"/>
                <a:t>();</a:t>
              </a:r>
            </a:p>
            <a:p>
              <a:pPr marL="457200" indent="-457200">
                <a:lnSpc>
                  <a:spcPts val="2800"/>
                </a:lnSpc>
              </a:pPr>
              <a:endParaRPr lang="en-US" sz="2400" dirty="0" smtClean="0"/>
            </a:p>
            <a:p>
              <a:pPr marL="457200" indent="-457200">
                <a:lnSpc>
                  <a:spcPts val="2800"/>
                </a:lnSpc>
              </a:pPr>
              <a:r>
                <a:rPr lang="en-US" sz="2400" dirty="0" err="1" smtClean="0"/>
                <a:t>System.out.println(apple.color</a:t>
              </a:r>
              <a:r>
                <a:rPr lang="en-US" sz="2400" dirty="0" smtClean="0"/>
                <a:t>);</a:t>
              </a:r>
            </a:p>
            <a:p>
              <a:pPr marL="457200" indent="-457200">
                <a:lnSpc>
                  <a:spcPts val="2800"/>
                </a:lnSpc>
              </a:pPr>
              <a:endParaRPr lang="en-US" sz="2400" dirty="0" smtClean="0"/>
            </a:p>
            <a:p>
              <a:pPr marL="457200" indent="-457200">
                <a:lnSpc>
                  <a:spcPts val="2800"/>
                </a:lnSpc>
              </a:pPr>
              <a:r>
                <a:rPr lang="en-US" sz="2400" dirty="0" smtClean="0"/>
                <a:t>} </a:t>
              </a:r>
            </a:p>
            <a:p>
              <a:pPr marL="457200" indent="-457200">
                <a:lnSpc>
                  <a:spcPts val="2800"/>
                </a:lnSpc>
                <a:buFont typeface="Arial"/>
                <a:buChar char="•"/>
              </a:pPr>
              <a:endParaRPr lang="en-US" sz="2400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8023" y="4906396"/>
              <a:ext cx="4746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Will this compile?</a:t>
              </a:r>
            </a:p>
            <a:p>
              <a:r>
                <a:rPr lang="en-US" sz="2400" dirty="0" smtClean="0"/>
                <a:t>Yes, because color will be obtained from </a:t>
              </a:r>
              <a:r>
                <a:rPr lang="en-US" sz="2400" dirty="0" smtClean="0">
                  <a:solidFill>
                    <a:srgbClr val="FF0000"/>
                  </a:solidFill>
                </a:rPr>
                <a:t>Fruit</a:t>
              </a:r>
              <a:r>
                <a:rPr lang="en-US" sz="2400" dirty="0" smtClean="0"/>
                <a:t> which is the parent class of apple.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5225499" y="4447020"/>
              <a:ext cx="900739" cy="180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Private/Public variables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98146" y="1398106"/>
            <a:ext cx="3575640" cy="2607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class </a:t>
            </a:r>
            <a:r>
              <a:rPr lang="en-US" sz="2400" dirty="0" smtClean="0"/>
              <a:t>Fruit{</a:t>
            </a:r>
          </a:p>
          <a:p>
            <a:pPr marL="457200" indent="-457200">
              <a:lnSpc>
                <a:spcPts val="2800"/>
              </a:lnSpc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String</a:t>
            </a:r>
            <a:r>
              <a:rPr lang="en-US" sz="2400" dirty="0" smtClean="0"/>
              <a:t> name;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private String</a:t>
            </a:r>
            <a:r>
              <a:rPr lang="en-US" sz="2400" dirty="0" smtClean="0"/>
              <a:t> color=“Red”;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type;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}</a:t>
            </a:r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917603" y="1398106"/>
            <a:ext cx="5016994" cy="4152739"/>
            <a:chOff x="3917603" y="1398106"/>
            <a:chExt cx="5016994" cy="4152739"/>
          </a:xfrm>
        </p:grpSpPr>
        <p:grpSp>
          <p:nvGrpSpPr>
            <p:cNvPr id="12" name="Group 11"/>
            <p:cNvGrpSpPr/>
            <p:nvPr/>
          </p:nvGrpSpPr>
          <p:grpSpPr>
            <a:xfrm>
              <a:off x="3917603" y="1398106"/>
              <a:ext cx="5016994" cy="4152739"/>
              <a:chOff x="3917603" y="1398106"/>
              <a:chExt cx="5016994" cy="415273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917603" y="1398106"/>
                <a:ext cx="5016994" cy="4043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ts val="2800"/>
                  </a:lnSpc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public class </a:t>
                </a:r>
                <a:r>
                  <a:rPr lang="en-US" sz="2400" dirty="0" smtClean="0"/>
                  <a:t>Market{</a:t>
                </a:r>
              </a:p>
              <a:p>
                <a:pPr marL="457200" indent="-457200">
                  <a:lnSpc>
                    <a:spcPts val="2800"/>
                  </a:lnSpc>
                </a:pPr>
                <a:endParaRPr lang="en-US" sz="2400" dirty="0" smtClean="0"/>
              </a:p>
              <a:p>
                <a:pPr marL="457200" indent="-457200">
                  <a:lnSpc>
                    <a:spcPts val="2800"/>
                  </a:lnSpc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public static void </a:t>
                </a:r>
                <a:r>
                  <a:rPr lang="en-US" sz="2400" dirty="0" err="1" smtClean="0"/>
                  <a:t>main(String</a:t>
                </a:r>
                <a:r>
                  <a:rPr lang="en-US" sz="2400" dirty="0" smtClean="0"/>
                  <a:t> [] </a:t>
                </a:r>
                <a:r>
                  <a:rPr lang="en-US" sz="2400" dirty="0" err="1" smtClean="0"/>
                  <a:t>args</a:t>
                </a:r>
                <a:r>
                  <a:rPr lang="en-US" sz="2400" dirty="0" smtClean="0"/>
                  <a:t>){</a:t>
                </a:r>
              </a:p>
              <a:p>
                <a:pPr marL="457200" indent="-457200">
                  <a:lnSpc>
                    <a:spcPts val="2800"/>
                  </a:lnSpc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Fruit</a:t>
                </a:r>
                <a:r>
                  <a:rPr lang="en-US" sz="2400" dirty="0" smtClean="0"/>
                  <a:t>  apple=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new</a:t>
                </a:r>
                <a:r>
                  <a:rPr lang="en-US" sz="2400" dirty="0" smtClean="0"/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Fruit</a:t>
                </a:r>
                <a:r>
                  <a:rPr lang="en-US" sz="2400" dirty="0" smtClean="0"/>
                  <a:t>();</a:t>
                </a:r>
              </a:p>
              <a:p>
                <a:pPr marL="457200" indent="-457200">
                  <a:lnSpc>
                    <a:spcPts val="2800"/>
                  </a:lnSpc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Fruit</a:t>
                </a:r>
                <a:r>
                  <a:rPr lang="en-US" sz="2400" dirty="0" smtClean="0"/>
                  <a:t>  pear=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new</a:t>
                </a:r>
                <a:r>
                  <a:rPr lang="en-US" sz="2400" dirty="0" smtClean="0"/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Fruit</a:t>
                </a:r>
                <a:r>
                  <a:rPr lang="en-US" sz="2400" dirty="0" smtClean="0"/>
                  <a:t>();</a:t>
                </a:r>
              </a:p>
              <a:p>
                <a:pPr marL="457200" indent="-457200">
                  <a:lnSpc>
                    <a:spcPts val="2800"/>
                  </a:lnSpc>
                </a:pPr>
                <a:r>
                  <a:rPr lang="en-US" sz="2400" dirty="0" err="1" smtClean="0"/>
                  <a:t>System.out.println(apple.color</a:t>
                </a:r>
                <a:r>
                  <a:rPr lang="en-US" sz="2400" dirty="0" smtClean="0"/>
                  <a:t>);</a:t>
                </a:r>
              </a:p>
              <a:p>
                <a:pPr marL="457200" indent="-457200">
                  <a:lnSpc>
                    <a:spcPts val="2800"/>
                  </a:lnSpc>
                </a:pPr>
                <a:r>
                  <a:rPr lang="en-US" sz="2400" dirty="0" err="1" smtClean="0"/>
                  <a:t>System.out.println(pear.color</a:t>
                </a:r>
                <a:r>
                  <a:rPr lang="en-US" sz="2400" dirty="0" smtClean="0"/>
                  <a:t>);</a:t>
                </a:r>
              </a:p>
              <a:p>
                <a:pPr marL="457200" indent="-457200">
                  <a:lnSpc>
                    <a:spcPts val="2800"/>
                  </a:lnSpc>
                </a:pPr>
                <a:endParaRPr lang="en-US" sz="2400" dirty="0" smtClean="0"/>
              </a:p>
              <a:p>
                <a:pPr marL="457200" indent="-457200">
                  <a:lnSpc>
                    <a:spcPts val="2800"/>
                  </a:lnSpc>
                </a:pPr>
                <a:r>
                  <a:rPr lang="en-US" sz="2400" dirty="0" smtClean="0"/>
                  <a:t>   } </a:t>
                </a:r>
              </a:p>
              <a:p>
                <a:pPr marL="457200" indent="-457200">
                  <a:lnSpc>
                    <a:spcPts val="2800"/>
                  </a:lnSpc>
                </a:pPr>
                <a:r>
                  <a:rPr lang="en-US" sz="2400" dirty="0" smtClean="0"/>
                  <a:t>}</a:t>
                </a:r>
              </a:p>
              <a:p>
                <a:pPr marL="457200" indent="-457200">
                  <a:lnSpc>
                    <a:spcPts val="2800"/>
                  </a:lnSpc>
                  <a:buFont typeface="Arial"/>
                  <a:buChar char="•"/>
                </a:pPr>
                <a:endParaRPr lang="en-US" sz="2400" dirty="0" smtClean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503324" y="5089180"/>
                <a:ext cx="40439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8000"/>
                    </a:solidFill>
                  </a:rPr>
                  <a:t>Will this compile</a:t>
                </a:r>
                <a:r>
                  <a:rPr lang="en-US" sz="2400" dirty="0" smtClean="0">
                    <a:solidFill>
                      <a:srgbClr val="008000"/>
                    </a:solidFill>
                  </a:rPr>
                  <a:t>?</a:t>
                </a:r>
                <a:endParaRPr lang="en-US" sz="2400" dirty="0" smtClean="0">
                  <a:solidFill>
                    <a:srgbClr val="008000"/>
                  </a:solidFill>
                </a:endParaRP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5243512" y="4629805"/>
              <a:ext cx="900739" cy="180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Private/Public variables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98146" y="1398107"/>
            <a:ext cx="3575640" cy="5121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class </a:t>
            </a:r>
            <a:r>
              <a:rPr lang="en-US" sz="2400" dirty="0" smtClean="0"/>
              <a:t>Fruit{</a:t>
            </a:r>
          </a:p>
          <a:p>
            <a:pPr marL="457200" indent="-457200">
              <a:lnSpc>
                <a:spcPts val="2800"/>
              </a:lnSpc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String</a:t>
            </a:r>
            <a:r>
              <a:rPr lang="en-US" sz="2400" dirty="0" smtClean="0"/>
              <a:t> name;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private String</a:t>
            </a:r>
            <a:r>
              <a:rPr lang="en-US" sz="2400" dirty="0" smtClean="0"/>
              <a:t> color=“Red”;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type;</a:t>
            </a:r>
          </a:p>
          <a:p>
            <a:pPr marL="457200" indent="-457200">
              <a:lnSpc>
                <a:spcPts val="2800"/>
              </a:lnSpc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void </a:t>
            </a:r>
            <a:r>
              <a:rPr lang="en-US" sz="2400" dirty="0" err="1" smtClean="0"/>
              <a:t>changeColor(String</a:t>
            </a:r>
            <a:r>
              <a:rPr lang="en-US" sz="2400" dirty="0" smtClean="0"/>
              <a:t> </a:t>
            </a:r>
            <a:r>
              <a:rPr lang="en-US" sz="2400" dirty="0" err="1" smtClean="0"/>
              <a:t>c</a:t>
            </a:r>
            <a:r>
              <a:rPr lang="en-US" sz="2400" dirty="0" smtClean="0"/>
              <a:t>){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		color=</a:t>
            </a:r>
            <a:r>
              <a:rPr lang="en-US" sz="2400" dirty="0" err="1" smtClean="0"/>
              <a:t>c</a:t>
            </a:r>
            <a:r>
              <a:rPr lang="en-US" sz="2400" dirty="0" smtClean="0"/>
              <a:t>;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        } 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String </a:t>
            </a:r>
            <a:r>
              <a:rPr lang="en-US" sz="2400" dirty="0" err="1" smtClean="0"/>
              <a:t>getColor</a:t>
            </a:r>
            <a:r>
              <a:rPr lang="en-US" sz="2400" dirty="0" smtClean="0"/>
              <a:t>(){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		return color;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        }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}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917603" y="1398106"/>
            <a:ext cx="5016994" cy="4043842"/>
            <a:chOff x="3917603" y="1398106"/>
            <a:chExt cx="5016994" cy="4043842"/>
          </a:xfrm>
        </p:grpSpPr>
        <p:grpSp>
          <p:nvGrpSpPr>
            <p:cNvPr id="3" name="Group 11"/>
            <p:cNvGrpSpPr/>
            <p:nvPr/>
          </p:nvGrpSpPr>
          <p:grpSpPr>
            <a:xfrm>
              <a:off x="3917603" y="1398106"/>
              <a:ext cx="5016994" cy="4043842"/>
              <a:chOff x="3917603" y="1398106"/>
              <a:chExt cx="5016994" cy="404384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917603" y="1398106"/>
                <a:ext cx="5016994" cy="4043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ts val="2800"/>
                  </a:lnSpc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public class </a:t>
                </a:r>
                <a:r>
                  <a:rPr lang="en-US" sz="2400" dirty="0" smtClean="0"/>
                  <a:t>Market{</a:t>
                </a:r>
              </a:p>
              <a:p>
                <a:pPr marL="457200" indent="-457200">
                  <a:lnSpc>
                    <a:spcPts val="2800"/>
                  </a:lnSpc>
                </a:pPr>
                <a:endParaRPr lang="en-US" sz="2400" dirty="0" smtClean="0"/>
              </a:p>
              <a:p>
                <a:pPr marL="457200" indent="-457200">
                  <a:lnSpc>
                    <a:spcPts val="2800"/>
                  </a:lnSpc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public static void </a:t>
                </a:r>
                <a:r>
                  <a:rPr lang="en-US" sz="2400" dirty="0" err="1" smtClean="0"/>
                  <a:t>main(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String</a:t>
                </a:r>
                <a:r>
                  <a:rPr lang="en-US" sz="2400" dirty="0" smtClean="0"/>
                  <a:t> [] </a:t>
                </a:r>
                <a:r>
                  <a:rPr lang="en-US" sz="2400" dirty="0" err="1" smtClean="0"/>
                  <a:t>args</a:t>
                </a:r>
                <a:r>
                  <a:rPr lang="en-US" sz="2400" dirty="0" smtClean="0"/>
                  <a:t>){</a:t>
                </a:r>
              </a:p>
              <a:p>
                <a:pPr marL="457200" indent="-457200">
                  <a:lnSpc>
                    <a:spcPts val="2800"/>
                  </a:lnSpc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Fruit</a:t>
                </a:r>
                <a:r>
                  <a:rPr lang="en-US" sz="2400" dirty="0" smtClean="0"/>
                  <a:t>  apple=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new</a:t>
                </a:r>
                <a:r>
                  <a:rPr lang="en-US" sz="2400" dirty="0" smtClean="0"/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Fruit</a:t>
                </a:r>
                <a:r>
                  <a:rPr lang="en-US" sz="2400" dirty="0" smtClean="0"/>
                  <a:t>();</a:t>
                </a:r>
              </a:p>
              <a:p>
                <a:pPr marL="457200" indent="-457200">
                  <a:lnSpc>
                    <a:spcPts val="2800"/>
                  </a:lnSpc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Fruit</a:t>
                </a:r>
                <a:r>
                  <a:rPr lang="en-US" sz="2400" dirty="0" smtClean="0"/>
                  <a:t> pear=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new</a:t>
                </a:r>
                <a:r>
                  <a:rPr lang="en-US" sz="2400" dirty="0" smtClean="0"/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Fruit</a:t>
                </a:r>
                <a:r>
                  <a:rPr lang="en-US" sz="2400" dirty="0" smtClean="0"/>
                  <a:t>();</a:t>
                </a:r>
              </a:p>
              <a:p>
                <a:pPr marL="457200" indent="-457200">
                  <a:lnSpc>
                    <a:spcPts val="2800"/>
                  </a:lnSpc>
                </a:pPr>
                <a:r>
                  <a:rPr lang="en-US" sz="2400" dirty="0" err="1" smtClean="0"/>
                  <a:t>pear.changeColor(“Green</a:t>
                </a:r>
                <a:r>
                  <a:rPr lang="en-US" sz="2400" dirty="0" smtClean="0"/>
                  <a:t>”);</a:t>
                </a:r>
              </a:p>
              <a:p>
                <a:pPr marL="457200" indent="-457200">
                  <a:lnSpc>
                    <a:spcPts val="2800"/>
                  </a:lnSpc>
                </a:pPr>
                <a:r>
                  <a:rPr lang="en-US" sz="2400" dirty="0" err="1" smtClean="0"/>
                  <a:t>System.out.println(apple.getColor</a:t>
                </a:r>
                <a:r>
                  <a:rPr lang="en-US" sz="2400" dirty="0" smtClean="0"/>
                  <a:t>());</a:t>
                </a:r>
              </a:p>
              <a:p>
                <a:pPr marL="457200" indent="-457200">
                  <a:lnSpc>
                    <a:spcPts val="2800"/>
                  </a:lnSpc>
                </a:pPr>
                <a:r>
                  <a:rPr lang="en-US" sz="2400" dirty="0" err="1" smtClean="0"/>
                  <a:t>System.out.println(pear.getColor</a:t>
                </a:r>
                <a:r>
                  <a:rPr lang="en-US" sz="2400" dirty="0" smtClean="0"/>
                  <a:t>());</a:t>
                </a:r>
              </a:p>
              <a:p>
                <a:pPr marL="457200" indent="-457200">
                  <a:lnSpc>
                    <a:spcPts val="2800"/>
                  </a:lnSpc>
                </a:pPr>
                <a:r>
                  <a:rPr lang="en-US" sz="2400" dirty="0" smtClean="0"/>
                  <a:t>   } </a:t>
                </a:r>
              </a:p>
              <a:p>
                <a:pPr marL="457200" indent="-457200">
                  <a:lnSpc>
                    <a:spcPts val="2800"/>
                  </a:lnSpc>
                </a:pPr>
                <a:r>
                  <a:rPr lang="en-US" sz="2400" dirty="0" smtClean="0"/>
                  <a:t>}</a:t>
                </a:r>
              </a:p>
              <a:p>
                <a:pPr marL="457200" indent="-457200">
                  <a:lnSpc>
                    <a:spcPts val="2800"/>
                  </a:lnSpc>
                  <a:buFont typeface="Arial"/>
                  <a:buChar char="•"/>
                </a:pPr>
                <a:endParaRPr lang="en-US" sz="2400" dirty="0" smtClean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255527" y="4786690"/>
                <a:ext cx="44312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Will this compile</a:t>
                </a:r>
                <a:r>
                  <a:rPr lang="en-US" sz="2400" dirty="0" smtClean="0"/>
                  <a:t>?</a:t>
                </a:r>
                <a:endParaRPr lang="en-US" sz="2400" dirty="0" smtClean="0"/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 rot="16200000" flipV="1">
              <a:off x="5437173" y="4589264"/>
              <a:ext cx="531433" cy="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538238" cy="2180179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Readings and Exercises for Week 11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73352" y="2454816"/>
            <a:ext cx="7313448" cy="2956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Readings</a:t>
            </a:r>
            <a:r>
              <a:rPr lang="en-US" sz="2000" dirty="0" smtClean="0"/>
              <a:t>:</a:t>
            </a:r>
          </a:p>
          <a:p>
            <a:pPr marL="914400" lvl="1" indent="-457200">
              <a:lnSpc>
                <a:spcPts val="2800"/>
              </a:lnSpc>
            </a:pPr>
            <a:r>
              <a:rPr lang="en-US" sz="2000" dirty="0" smtClean="0"/>
              <a:t>GUI: 13.2, 13.3</a:t>
            </a:r>
          </a:p>
          <a:p>
            <a:pPr marL="914400" lvl="1" indent="-457200">
              <a:lnSpc>
                <a:spcPts val="2800"/>
              </a:lnSpc>
            </a:pPr>
            <a:r>
              <a:rPr lang="en-US" sz="2000" dirty="0" smtClean="0"/>
              <a:t>Concurrency: 14.1, 14.2, 14.3, 14.4</a:t>
            </a:r>
          </a:p>
          <a:p>
            <a:pPr marL="914400" lvl="1" indent="-457200">
              <a:lnSpc>
                <a:spcPts val="2800"/>
              </a:lnSpc>
            </a:pPr>
            <a:r>
              <a:rPr lang="en-US" sz="2000" dirty="0" smtClean="0"/>
              <a:t>Method and data hiding: 8.2, 8.3 </a:t>
            </a:r>
          </a:p>
          <a:p>
            <a:pPr marL="914400" lvl="1" indent="-457200">
              <a:lnSpc>
                <a:spcPts val="2800"/>
              </a:lnSpc>
            </a:pPr>
            <a:r>
              <a:rPr lang="en-US" sz="2000" dirty="0" smtClean="0"/>
              <a:t>Inheritance: 11.2, 11.3</a:t>
            </a:r>
          </a:p>
          <a:p>
            <a:pPr marL="457200" indent="-457200">
              <a:lnSpc>
                <a:spcPts val="28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Exercises</a:t>
            </a:r>
            <a:r>
              <a:rPr lang="en-US" sz="2000" dirty="0" smtClean="0"/>
              <a:t>: </a:t>
            </a:r>
          </a:p>
          <a:p>
            <a:pPr marL="457200" indent="-457200">
              <a:lnSpc>
                <a:spcPts val="2800"/>
              </a:lnSpc>
            </a:pPr>
            <a:r>
              <a:rPr lang="en-US" sz="2000" dirty="0" smtClean="0"/>
              <a:t>	 </a:t>
            </a:r>
            <a:r>
              <a:rPr lang="en-US" sz="2000" dirty="0"/>
              <a:t>9</a:t>
            </a:r>
            <a:r>
              <a:rPr lang="en-US" sz="2000" dirty="0" smtClean="0"/>
              <a:t>.1, 9.2, 9.3</a:t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err="1" smtClean="0">
                <a:solidFill>
                  <a:srgbClr val="FF0000"/>
                </a:solidFill>
              </a:rPr>
              <a:t>Accessor</a:t>
            </a:r>
            <a:r>
              <a:rPr lang="en-US" sz="3200" dirty="0" smtClean="0">
                <a:solidFill>
                  <a:srgbClr val="FF0000"/>
                </a:solidFill>
              </a:rPr>
              <a:t> (get) and </a:t>
            </a:r>
            <a:r>
              <a:rPr lang="en-US" sz="3200" dirty="0" err="1" smtClean="0">
                <a:solidFill>
                  <a:srgbClr val="FF0000"/>
                </a:solidFill>
              </a:rPr>
              <a:t>mutator</a:t>
            </a:r>
            <a:r>
              <a:rPr lang="en-US" sz="3200" dirty="0" smtClean="0">
                <a:solidFill>
                  <a:srgbClr val="FF0000"/>
                </a:solidFill>
              </a:rPr>
              <a:t> (set) methods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91220" y="1241342"/>
            <a:ext cx="4470900" cy="5121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class </a:t>
            </a:r>
            <a:r>
              <a:rPr lang="en-US" sz="2400" dirty="0" smtClean="0"/>
              <a:t>Fruit{</a:t>
            </a:r>
          </a:p>
          <a:p>
            <a:pPr marL="457200" indent="-457200">
              <a:lnSpc>
                <a:spcPts val="2800"/>
              </a:lnSpc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String</a:t>
            </a:r>
            <a:r>
              <a:rPr lang="en-US" sz="2400" dirty="0" smtClean="0"/>
              <a:t> name;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private String</a:t>
            </a:r>
            <a:r>
              <a:rPr lang="en-US" sz="2400" dirty="0" smtClean="0"/>
              <a:t> color=“Red”;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type;</a:t>
            </a:r>
          </a:p>
          <a:p>
            <a:pPr marL="457200" indent="-457200">
              <a:lnSpc>
                <a:spcPts val="2800"/>
              </a:lnSpc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void </a:t>
            </a:r>
            <a:r>
              <a:rPr lang="en-US" sz="2400" dirty="0" err="1" smtClean="0"/>
              <a:t>changeColor(String</a:t>
            </a:r>
            <a:r>
              <a:rPr lang="en-US" sz="2400" dirty="0" smtClean="0"/>
              <a:t> </a:t>
            </a:r>
            <a:r>
              <a:rPr lang="en-US" sz="2400" dirty="0" err="1" smtClean="0"/>
              <a:t>c</a:t>
            </a:r>
            <a:r>
              <a:rPr lang="en-US" sz="2400" dirty="0" smtClean="0"/>
              <a:t>){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		color=</a:t>
            </a:r>
            <a:r>
              <a:rPr lang="en-US" sz="2400" dirty="0" err="1" smtClean="0"/>
              <a:t>c</a:t>
            </a:r>
            <a:r>
              <a:rPr lang="en-US" sz="2400" dirty="0" smtClean="0"/>
              <a:t>;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        } 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String </a:t>
            </a:r>
            <a:r>
              <a:rPr lang="en-US" sz="2400" dirty="0" smtClean="0"/>
              <a:t>get Color(){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		return color;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        }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}</a:t>
            </a:r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87153" y="5009629"/>
            <a:ext cx="2342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Accessor</a:t>
            </a:r>
            <a:r>
              <a:rPr lang="en-US" sz="2400" dirty="0" smtClean="0"/>
              <a:t> method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187153" y="3779901"/>
            <a:ext cx="2278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Mutator</a:t>
            </a:r>
            <a:r>
              <a:rPr lang="en-US" sz="2400" dirty="0" smtClean="0"/>
              <a:t> method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5062121" y="4031894"/>
            <a:ext cx="85238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5062121" y="5320511"/>
            <a:ext cx="85238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2007" y="2454392"/>
            <a:ext cx="745884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>Inheritance</a:t>
            </a:r>
            <a:endParaRPr lang="en-US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85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150" y="446582"/>
            <a:ext cx="745884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Inheritance: What and Why?</a:t>
            </a:r>
            <a:endParaRPr lang="en-US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3333" y="1693333"/>
            <a:ext cx="8156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What</a:t>
            </a:r>
            <a:r>
              <a:rPr lang="en-US" sz="2400" dirty="0" smtClean="0"/>
              <a:t>: A mechanism to create new classes from existing classes.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23333" y="2873828"/>
            <a:ext cx="815619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Why</a:t>
            </a:r>
            <a:r>
              <a:rPr lang="en-US" sz="2400" dirty="0" smtClean="0"/>
              <a:t>: Commonly used stat (</a:t>
            </a:r>
            <a:r>
              <a:rPr lang="en-US" sz="2400" dirty="0" smtClean="0">
                <a:solidFill>
                  <a:srgbClr val="008000"/>
                </a:solidFill>
              </a:rPr>
              <a:t>variables, objects</a:t>
            </a:r>
            <a:r>
              <a:rPr lang="en-US" sz="2400" dirty="0" smtClean="0"/>
              <a:t>) and behavior (</a:t>
            </a:r>
            <a:r>
              <a:rPr lang="en-US" sz="2400" dirty="0" smtClean="0">
                <a:solidFill>
                  <a:srgbClr val="008000"/>
                </a:solidFill>
              </a:rPr>
              <a:t>methods</a:t>
            </a:r>
            <a:r>
              <a:rPr lang="en-US" sz="2400" dirty="0" smtClean="0"/>
              <a:t>) is  encapsulated in one class and can be used by other classes.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23333" y="4209178"/>
            <a:ext cx="8156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Example: </a:t>
            </a:r>
            <a:r>
              <a:rPr lang="en-US" sz="2400" dirty="0" err="1" smtClean="0">
                <a:solidFill>
                  <a:srgbClr val="008000"/>
                </a:solidFill>
              </a:rPr>
              <a:t>J</a:t>
            </a:r>
            <a:r>
              <a:rPr lang="en-US" sz="2400" dirty="0" err="1" smtClean="0">
                <a:solidFill>
                  <a:srgbClr val="FF0000"/>
                </a:solidFill>
              </a:rPr>
              <a:t>Applet</a:t>
            </a:r>
            <a:r>
              <a:rPr lang="en-US" sz="2400" dirty="0" smtClean="0"/>
              <a:t>: Your class can </a:t>
            </a:r>
            <a:r>
              <a:rPr lang="en-US" sz="2400" dirty="0" smtClean="0">
                <a:solidFill>
                  <a:srgbClr val="FF0000"/>
                </a:solidFill>
              </a:rPr>
              <a:t>extend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JApplet</a:t>
            </a:r>
            <a:r>
              <a:rPr lang="en-US" sz="2400" dirty="0" smtClean="0"/>
              <a:t> and inherit all state and behavior methods in </a:t>
            </a:r>
            <a:r>
              <a:rPr lang="en-US" sz="2400" dirty="0" err="1" smtClean="0">
                <a:solidFill>
                  <a:srgbClr val="FF0000"/>
                </a:solidFill>
              </a:rPr>
              <a:t>JApplet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9067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6768" y="367508"/>
            <a:ext cx="745884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Simple inheritance</a:t>
            </a:r>
            <a:endParaRPr lang="en-US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80455" y="1682983"/>
            <a:ext cx="2165047" cy="786190"/>
            <a:chOff x="2987524" y="1511905"/>
            <a:chExt cx="2165047" cy="786190"/>
          </a:xfrm>
        </p:grpSpPr>
        <p:sp>
          <p:nvSpPr>
            <p:cNvPr id="2" name="Rectangle 1"/>
            <p:cNvSpPr/>
            <p:nvPr/>
          </p:nvSpPr>
          <p:spPr>
            <a:xfrm>
              <a:off x="2987524" y="1511905"/>
              <a:ext cx="2165047" cy="786190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07634" y="1674168"/>
              <a:ext cx="11248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 A</a:t>
              </a:r>
              <a:endParaRPr lang="en-US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880455" y="3291114"/>
            <a:ext cx="2165047" cy="786190"/>
            <a:chOff x="2987524" y="1511905"/>
            <a:chExt cx="2165047" cy="786190"/>
          </a:xfrm>
        </p:grpSpPr>
        <p:sp>
          <p:nvSpPr>
            <p:cNvPr id="8" name="Rectangle 7"/>
            <p:cNvSpPr/>
            <p:nvPr/>
          </p:nvSpPr>
          <p:spPr>
            <a:xfrm>
              <a:off x="2987524" y="1511905"/>
              <a:ext cx="2165047" cy="786190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7634" y="1674168"/>
              <a:ext cx="11248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 B</a:t>
              </a:r>
              <a:endParaRPr lang="en-US" sz="2400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2962978" y="2472964"/>
            <a:ext cx="0" cy="805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66901" y="2690354"/>
            <a:ext cx="230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B inherits from A</a:t>
            </a:r>
            <a:endParaRPr lang="en-US" sz="2400" dirty="0">
              <a:solidFill>
                <a:srgbClr val="008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880455" y="4908062"/>
            <a:ext cx="2165047" cy="786190"/>
            <a:chOff x="2987524" y="1511905"/>
            <a:chExt cx="2165047" cy="786190"/>
          </a:xfrm>
        </p:grpSpPr>
        <p:sp>
          <p:nvSpPr>
            <p:cNvPr id="16" name="Rectangle 15"/>
            <p:cNvSpPr/>
            <p:nvPr/>
          </p:nvSpPr>
          <p:spPr>
            <a:xfrm>
              <a:off x="2987524" y="1511905"/>
              <a:ext cx="2165047" cy="786190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7634" y="1674168"/>
              <a:ext cx="11108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 C</a:t>
              </a:r>
              <a:endParaRPr lang="en-US" sz="2400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V="1">
            <a:off x="2962978" y="4089910"/>
            <a:ext cx="0" cy="805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6901" y="4233707"/>
            <a:ext cx="2282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C</a:t>
            </a:r>
            <a:r>
              <a:rPr lang="en-US" sz="2400" dirty="0" smtClean="0">
                <a:solidFill>
                  <a:srgbClr val="008000"/>
                </a:solidFill>
              </a:rPr>
              <a:t> inherits from B</a:t>
            </a:r>
            <a:endParaRPr lang="en-US" sz="2400" dirty="0">
              <a:solidFill>
                <a:srgbClr val="008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044570" y="1695803"/>
            <a:ext cx="2165047" cy="786190"/>
            <a:chOff x="2987524" y="1511905"/>
            <a:chExt cx="2165047" cy="786190"/>
          </a:xfrm>
        </p:grpSpPr>
        <p:sp>
          <p:nvSpPr>
            <p:cNvPr id="21" name="Rectangle 20"/>
            <p:cNvSpPr/>
            <p:nvPr/>
          </p:nvSpPr>
          <p:spPr>
            <a:xfrm>
              <a:off x="2987524" y="1511905"/>
              <a:ext cx="2165047" cy="786190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7634" y="1674168"/>
              <a:ext cx="1136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 D</a:t>
              </a:r>
              <a:endParaRPr lang="en-US" sz="24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H="1">
            <a:off x="4076953" y="2088898"/>
            <a:ext cx="9676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46750" y="1096203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D inherits from A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50106" y="3541209"/>
            <a:ext cx="1493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Subclass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6555190" y="2690354"/>
            <a:ext cx="990341" cy="10816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341632" y="3772042"/>
            <a:ext cx="2203899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694159" y="3772042"/>
            <a:ext cx="2851372" cy="149520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167" y="1096203"/>
            <a:ext cx="1493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Base class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108175" y="1579759"/>
            <a:ext cx="677046" cy="24365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05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6768" y="367508"/>
            <a:ext cx="745884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Simple inheritance: Example</a:t>
            </a:r>
            <a:endParaRPr lang="en-US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57905" y="1682983"/>
            <a:ext cx="2165047" cy="786190"/>
            <a:chOff x="2987524" y="1511905"/>
            <a:chExt cx="2165047" cy="786190"/>
          </a:xfrm>
        </p:grpSpPr>
        <p:sp>
          <p:nvSpPr>
            <p:cNvPr id="2" name="Rectangle 1"/>
            <p:cNvSpPr/>
            <p:nvPr/>
          </p:nvSpPr>
          <p:spPr>
            <a:xfrm>
              <a:off x="2987524" y="1511905"/>
              <a:ext cx="2165047" cy="786190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139669" y="1639127"/>
              <a:ext cx="18607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 </a:t>
              </a:r>
              <a:r>
                <a:rPr lang="en-US" sz="2400" dirty="0" smtClean="0">
                  <a:solidFill>
                    <a:srgbClr val="FF0000"/>
                  </a:solidFill>
                </a:rPr>
                <a:t>Vehicle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257905" y="3291114"/>
            <a:ext cx="2165047" cy="786190"/>
            <a:chOff x="2987524" y="1511905"/>
            <a:chExt cx="2165047" cy="786190"/>
          </a:xfrm>
        </p:grpSpPr>
        <p:sp>
          <p:nvSpPr>
            <p:cNvPr id="8" name="Rectangle 7"/>
            <p:cNvSpPr/>
            <p:nvPr/>
          </p:nvSpPr>
          <p:spPr>
            <a:xfrm>
              <a:off x="2987524" y="1511905"/>
              <a:ext cx="2165047" cy="786190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7634" y="1674168"/>
              <a:ext cx="13655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 </a:t>
              </a:r>
              <a:r>
                <a:rPr lang="en-US" sz="2400" dirty="0" smtClean="0">
                  <a:solidFill>
                    <a:srgbClr val="FF0000"/>
                  </a:solidFill>
                </a:rPr>
                <a:t>Car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2340428" y="2472964"/>
            <a:ext cx="0" cy="805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4351" y="2690354"/>
            <a:ext cx="3284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Car</a:t>
            </a:r>
            <a:r>
              <a:rPr lang="en-US" sz="2400" dirty="0" smtClean="0">
                <a:solidFill>
                  <a:srgbClr val="008000"/>
                </a:solidFill>
              </a:rPr>
              <a:t> inherits from </a:t>
            </a:r>
            <a:r>
              <a:rPr lang="en-US" sz="2400" dirty="0" smtClean="0">
                <a:solidFill>
                  <a:srgbClr val="FF0000"/>
                </a:solidFill>
              </a:rPr>
              <a:t>Vehicle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57905" y="4908062"/>
            <a:ext cx="2165047" cy="786190"/>
            <a:chOff x="2987524" y="1511905"/>
            <a:chExt cx="2165047" cy="786190"/>
          </a:xfrm>
        </p:grpSpPr>
        <p:sp>
          <p:nvSpPr>
            <p:cNvPr id="16" name="Rectangle 15"/>
            <p:cNvSpPr/>
            <p:nvPr/>
          </p:nvSpPr>
          <p:spPr>
            <a:xfrm>
              <a:off x="2987524" y="1511905"/>
              <a:ext cx="2165047" cy="786190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86031" y="1674168"/>
              <a:ext cx="17680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MyCar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V="1">
            <a:off x="2340428" y="4089910"/>
            <a:ext cx="0" cy="805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41419" y="4246148"/>
            <a:ext cx="3191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MyCar</a:t>
            </a:r>
            <a:r>
              <a:rPr lang="en-US" sz="2400" dirty="0" smtClean="0">
                <a:solidFill>
                  <a:srgbClr val="008000"/>
                </a:solidFill>
              </a:rPr>
              <a:t> inherits from </a:t>
            </a:r>
            <a:r>
              <a:rPr lang="en-US" sz="2400" dirty="0" smtClean="0">
                <a:solidFill>
                  <a:srgbClr val="FF0000"/>
                </a:solidFill>
              </a:rPr>
              <a:t>Car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137169" y="1658079"/>
            <a:ext cx="3584695" cy="786190"/>
            <a:chOff x="2987524" y="1511905"/>
            <a:chExt cx="3584695" cy="786190"/>
          </a:xfrm>
        </p:grpSpPr>
        <p:sp>
          <p:nvSpPr>
            <p:cNvPr id="24" name="Rectangle 23"/>
            <p:cNvSpPr/>
            <p:nvPr/>
          </p:nvSpPr>
          <p:spPr>
            <a:xfrm>
              <a:off x="2987524" y="1511905"/>
              <a:ext cx="3584695" cy="786190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39669" y="1639127"/>
              <a:ext cx="34325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RecreationalVehicle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H="1">
            <a:off x="3449042" y="2042146"/>
            <a:ext cx="672375" cy="12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41419" y="1088216"/>
            <a:ext cx="3207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RV</a:t>
            </a:r>
            <a:r>
              <a:rPr lang="en-US" sz="2400" dirty="0" smtClean="0">
                <a:solidFill>
                  <a:srgbClr val="008000"/>
                </a:solidFill>
              </a:rPr>
              <a:t> inherits from </a:t>
            </a:r>
            <a:r>
              <a:rPr lang="en-US" sz="2400" dirty="0" smtClean="0">
                <a:solidFill>
                  <a:srgbClr val="FF0000"/>
                </a:solidFill>
              </a:rPr>
              <a:t>Vehicle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774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6768" y="367508"/>
            <a:ext cx="745884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Multiple inheritance: Not Allowed in Java!</a:t>
            </a:r>
            <a:endParaRPr lang="en-US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57904" y="1583366"/>
            <a:ext cx="2165047" cy="786190"/>
            <a:chOff x="2987524" y="1511905"/>
            <a:chExt cx="2165047" cy="786190"/>
          </a:xfrm>
        </p:grpSpPr>
        <p:sp>
          <p:nvSpPr>
            <p:cNvPr id="2" name="Rectangle 1"/>
            <p:cNvSpPr/>
            <p:nvPr/>
          </p:nvSpPr>
          <p:spPr>
            <a:xfrm>
              <a:off x="2987524" y="1511905"/>
              <a:ext cx="2165047" cy="786190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139669" y="1639127"/>
              <a:ext cx="18607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 </a:t>
              </a:r>
              <a:r>
                <a:rPr lang="en-US" sz="2400" dirty="0" smtClean="0">
                  <a:solidFill>
                    <a:srgbClr val="FF0000"/>
                  </a:solidFill>
                </a:rPr>
                <a:t>Vehicle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257904" y="4349544"/>
            <a:ext cx="2165047" cy="786190"/>
            <a:chOff x="2987524" y="1511905"/>
            <a:chExt cx="2165047" cy="786190"/>
          </a:xfrm>
        </p:grpSpPr>
        <p:sp>
          <p:nvSpPr>
            <p:cNvPr id="8" name="Rectangle 7"/>
            <p:cNvSpPr/>
            <p:nvPr/>
          </p:nvSpPr>
          <p:spPr>
            <a:xfrm>
              <a:off x="2987524" y="1511905"/>
              <a:ext cx="2165047" cy="786190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7634" y="1674168"/>
              <a:ext cx="13655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 </a:t>
              </a:r>
              <a:r>
                <a:rPr lang="en-US" sz="2400" dirty="0" smtClean="0">
                  <a:solidFill>
                    <a:srgbClr val="FF0000"/>
                  </a:solidFill>
                </a:rPr>
                <a:t>Car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0" name="Straight Arrow Connector 9"/>
          <p:cNvCxnSpPr>
            <a:stCxn id="8" idx="0"/>
            <a:endCxn id="2" idx="2"/>
          </p:cNvCxnSpPr>
          <p:nvPr/>
        </p:nvCxnSpPr>
        <p:spPr>
          <a:xfrm flipV="1">
            <a:off x="2340428" y="2369556"/>
            <a:ext cx="0" cy="1979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77689" y="3680810"/>
            <a:ext cx="3284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Car</a:t>
            </a:r>
            <a:r>
              <a:rPr lang="en-US" sz="2400" dirty="0" smtClean="0">
                <a:solidFill>
                  <a:srgbClr val="008000"/>
                </a:solidFill>
              </a:rPr>
              <a:t> inherits from </a:t>
            </a:r>
            <a:r>
              <a:rPr lang="en-US" sz="2400" dirty="0" smtClean="0">
                <a:solidFill>
                  <a:srgbClr val="FF0000"/>
                </a:solidFill>
              </a:rPr>
              <a:t>Vehicle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975293" y="1583366"/>
            <a:ext cx="2165047" cy="786190"/>
            <a:chOff x="2987524" y="1511905"/>
            <a:chExt cx="2165047" cy="786190"/>
          </a:xfrm>
        </p:grpSpPr>
        <p:sp>
          <p:nvSpPr>
            <p:cNvPr id="28" name="Rectangle 27"/>
            <p:cNvSpPr/>
            <p:nvPr/>
          </p:nvSpPr>
          <p:spPr>
            <a:xfrm>
              <a:off x="2987524" y="1511905"/>
              <a:ext cx="2165047" cy="786190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39669" y="1639127"/>
              <a:ext cx="17890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 </a:t>
              </a:r>
              <a:r>
                <a:rPr lang="en-US" sz="2400" dirty="0" smtClean="0">
                  <a:solidFill>
                    <a:srgbClr val="FF0000"/>
                  </a:solidFill>
                </a:rPr>
                <a:t>Engine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1" name="Elbow Connector 30"/>
          <p:cNvCxnSpPr/>
          <p:nvPr/>
        </p:nvCxnSpPr>
        <p:spPr>
          <a:xfrm rot="5400000" flipH="1" flipV="1">
            <a:off x="2925972" y="2456824"/>
            <a:ext cx="1979988" cy="18054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77689" y="4273318"/>
            <a:ext cx="276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a</a:t>
            </a:r>
            <a:r>
              <a:rPr lang="en-US" sz="2400" dirty="0" smtClean="0">
                <a:solidFill>
                  <a:srgbClr val="008000"/>
                </a:solidFill>
              </a:rPr>
              <a:t>nd from </a:t>
            </a:r>
            <a:r>
              <a:rPr lang="en-US" sz="2400" dirty="0" smtClean="0">
                <a:solidFill>
                  <a:srgbClr val="FF0000"/>
                </a:solidFill>
              </a:rPr>
              <a:t>Engine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529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6768" y="367508"/>
            <a:ext cx="745884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>
                <a:solidFill>
                  <a:srgbClr val="FF0000"/>
                </a:solidFill>
              </a:rPr>
              <a:t>I</a:t>
            </a:r>
            <a:r>
              <a:rPr lang="en-US" sz="3100" dirty="0" smtClean="0">
                <a:solidFill>
                  <a:srgbClr val="FF0000"/>
                </a:solidFill>
              </a:rPr>
              <a:t>nheritance: Code for a Base class</a:t>
            </a:r>
            <a:endParaRPr lang="en-US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2998" y="1060745"/>
            <a:ext cx="81607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public class </a:t>
            </a:r>
            <a:r>
              <a:rPr lang="en-US" sz="2400" dirty="0"/>
              <a:t>Vehicle{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rgbClr val="FF0000"/>
                </a:solidFill>
              </a:rPr>
              <a:t>String</a:t>
            </a:r>
            <a:r>
              <a:rPr lang="en-US" sz="2400" dirty="0"/>
              <a:t> manufacturer="Unknown";</a:t>
            </a:r>
          </a:p>
          <a:p>
            <a:r>
              <a:rPr lang="en-US" sz="2400" dirty="0"/>
              <a:t>    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/>
              <a:t> wheels=4;</a:t>
            </a:r>
          </a:p>
          <a:p>
            <a:r>
              <a:rPr lang="en-US" sz="2400" dirty="0"/>
              <a:t>    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/>
              <a:t> steering=1;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capacity=4;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boolean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seatBelts</a:t>
            </a:r>
            <a:r>
              <a:rPr lang="en-US" sz="2400" dirty="0"/>
              <a:t>=true;</a:t>
            </a:r>
          </a:p>
          <a:p>
            <a:r>
              <a:rPr lang="en-US" sz="2400" dirty="0"/>
              <a:t>    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rgbClr val="FF0000"/>
                </a:solidFill>
              </a:rPr>
              <a:t>public void </a:t>
            </a:r>
            <a:r>
              <a:rPr lang="en-US" sz="2400" dirty="0"/>
              <a:t>drive(){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System.out.print</a:t>
            </a:r>
            <a:r>
              <a:rPr lang="en-US" sz="2400" dirty="0"/>
              <a:t>("I am driving.");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} 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rgbClr val="FF0000"/>
                </a:solidFill>
              </a:rPr>
              <a:t>public void </a:t>
            </a:r>
            <a:r>
              <a:rPr lang="en-US" sz="2400" dirty="0" err="1"/>
              <a:t>oilChange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String</a:t>
            </a:r>
            <a:r>
              <a:rPr lang="en-US" sz="2400" dirty="0"/>
              <a:t> </a:t>
            </a:r>
            <a:r>
              <a:rPr lang="en-US" sz="2400" dirty="0" err="1"/>
              <a:t>vehicleName</a:t>
            </a:r>
            <a:r>
              <a:rPr lang="en-US" sz="2400" dirty="0"/>
              <a:t>){</a:t>
            </a:r>
          </a:p>
          <a:p>
            <a:r>
              <a:rPr lang="en-US" sz="2400" dirty="0"/>
              <a:t>       </a:t>
            </a:r>
            <a:r>
              <a:rPr lang="en-US" dirty="0"/>
              <a:t> </a:t>
            </a:r>
            <a:r>
              <a:rPr lang="en-US" sz="2400" dirty="0" err="1"/>
              <a:t>System.out.println</a:t>
            </a:r>
            <a:r>
              <a:rPr lang="en-US" sz="2400" dirty="0"/>
              <a:t>("Oil changed for "+</a:t>
            </a:r>
            <a:r>
              <a:rPr lang="en-US" sz="2400" dirty="0" err="1"/>
              <a:t>vehicleName</a:t>
            </a:r>
            <a:r>
              <a:rPr lang="en-US" sz="2400" dirty="0"/>
              <a:t>);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752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6768" y="82814"/>
            <a:ext cx="745884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>
                <a:solidFill>
                  <a:srgbClr val="FF0000"/>
                </a:solidFill>
              </a:rPr>
              <a:t>I</a:t>
            </a:r>
            <a:r>
              <a:rPr lang="en-US" sz="3100" dirty="0" smtClean="0">
                <a:solidFill>
                  <a:srgbClr val="FF0000"/>
                </a:solidFill>
              </a:rPr>
              <a:t>nheritance: Code for a subclass</a:t>
            </a:r>
            <a:endParaRPr lang="en-US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6768" y="855506"/>
            <a:ext cx="86355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public class Car extends </a:t>
            </a:r>
            <a:r>
              <a:rPr lang="en-US" sz="2000" dirty="0"/>
              <a:t>Vehicle{</a:t>
            </a:r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    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smtClean="0"/>
              <a:t>capacity=</a:t>
            </a:r>
            <a:r>
              <a:rPr lang="en-US" sz="2000" dirty="0"/>
              <a:t>5; // Overridden instance variable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/>
              <a:t>maxSpeed</a:t>
            </a:r>
            <a:r>
              <a:rPr lang="en-US" sz="2000" dirty="0"/>
              <a:t>=130; // Added instance variable</a:t>
            </a:r>
          </a:p>
          <a:p>
            <a:r>
              <a:rPr lang="en-US" sz="2000" dirty="0"/>
              <a:t>    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    public void</a:t>
            </a:r>
            <a:r>
              <a:rPr lang="en-US" sz="2000" dirty="0"/>
              <a:t> drive(){ // Overridden method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("This car drives great. I am driving.");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    public static void </a:t>
            </a:r>
            <a:r>
              <a:rPr lang="en-US" sz="2000" dirty="0"/>
              <a:t>main(</a:t>
            </a:r>
            <a:r>
              <a:rPr lang="en-US" sz="2000" dirty="0">
                <a:solidFill>
                  <a:srgbClr val="FF0000"/>
                </a:solidFill>
              </a:rPr>
              <a:t>String</a:t>
            </a:r>
            <a:r>
              <a:rPr lang="en-US" sz="2000" dirty="0"/>
              <a:t>[] </a:t>
            </a:r>
            <a:r>
              <a:rPr lang="en-US" sz="2000" dirty="0" err="1"/>
              <a:t>args</a:t>
            </a:r>
            <a:r>
              <a:rPr lang="en-US" sz="2000" dirty="0"/>
              <a:t>){</a:t>
            </a:r>
          </a:p>
          <a:p>
            <a:r>
              <a:rPr lang="en-US" sz="2000" dirty="0"/>
              <a:t>       </a:t>
            </a:r>
            <a:r>
              <a:rPr lang="en-US" sz="2000" dirty="0">
                <a:solidFill>
                  <a:srgbClr val="FF0000"/>
                </a:solidFill>
              </a:rPr>
              <a:t> Car </a:t>
            </a:r>
            <a:r>
              <a:rPr lang="en-US" sz="2000" dirty="0"/>
              <a:t>c=</a:t>
            </a:r>
            <a:r>
              <a:rPr lang="en-US" sz="2000" dirty="0">
                <a:solidFill>
                  <a:srgbClr val="FF0000"/>
                </a:solidFill>
              </a:rPr>
              <a:t>new Car();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Vehicle</a:t>
            </a:r>
            <a:r>
              <a:rPr lang="en-US" sz="2000" dirty="0"/>
              <a:t> v</a:t>
            </a:r>
            <a:r>
              <a:rPr lang="en-US" sz="2000" dirty="0">
                <a:solidFill>
                  <a:srgbClr val="FF0000"/>
                </a:solidFill>
              </a:rPr>
              <a:t>=new Vehicle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("This car has "+ </a:t>
            </a:r>
            <a:r>
              <a:rPr lang="en-US" sz="2000" dirty="0" err="1" smtClean="0"/>
              <a:t>c.capacity</a:t>
            </a:r>
            <a:r>
              <a:rPr lang="en-US" sz="2000" dirty="0" smtClean="0"/>
              <a:t>+ </a:t>
            </a:r>
            <a:r>
              <a:rPr lang="en-US" sz="2000" dirty="0"/>
              <a:t>" seats.")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("This vehicle has a seating capacity of "+ </a:t>
            </a:r>
            <a:r>
              <a:rPr lang="en-US" sz="2000" dirty="0" err="1"/>
              <a:t>v.capacity</a:t>
            </a:r>
            <a:r>
              <a:rPr lang="en-US" sz="2000" dirty="0"/>
              <a:t>+".");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("This car has seat belts:"+ </a:t>
            </a:r>
            <a:r>
              <a:rPr lang="en-US" sz="2000" dirty="0" err="1"/>
              <a:t>c.seatBelts</a:t>
            </a:r>
            <a:r>
              <a:rPr lang="en-US" sz="2000" dirty="0"/>
              <a:t>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8707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45" y="266584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Inheritance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5545" y="1007974"/>
            <a:ext cx="3575640" cy="548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class </a:t>
            </a:r>
            <a:r>
              <a:rPr lang="en-US" sz="2400" dirty="0" smtClean="0"/>
              <a:t>Fruit{</a:t>
            </a:r>
          </a:p>
          <a:p>
            <a:pPr marL="457200" indent="-457200">
              <a:lnSpc>
                <a:spcPts val="2800"/>
              </a:lnSpc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String</a:t>
            </a:r>
            <a:r>
              <a:rPr lang="en-US" sz="2400" dirty="0" smtClean="0"/>
              <a:t> name;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private String</a:t>
            </a:r>
            <a:r>
              <a:rPr lang="en-US" sz="2400" dirty="0" smtClean="0"/>
              <a:t> color=“Red”;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type;</a:t>
            </a:r>
          </a:p>
          <a:p>
            <a:pPr marL="457200" indent="-457200">
              <a:lnSpc>
                <a:spcPts val="2800"/>
              </a:lnSpc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void </a:t>
            </a:r>
            <a:r>
              <a:rPr lang="en-US" sz="2400" dirty="0" err="1" smtClean="0"/>
              <a:t>changeColor(String</a:t>
            </a:r>
            <a:r>
              <a:rPr lang="en-US" sz="2400" dirty="0" smtClean="0"/>
              <a:t> </a:t>
            </a:r>
            <a:r>
              <a:rPr lang="en-US" sz="2400" dirty="0" err="1" smtClean="0"/>
              <a:t>c</a:t>
            </a:r>
            <a:r>
              <a:rPr lang="en-US" sz="2400" dirty="0" smtClean="0"/>
              <a:t>){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		Color=</a:t>
            </a:r>
            <a:r>
              <a:rPr lang="en-US" sz="2400" dirty="0" err="1" smtClean="0"/>
              <a:t>c</a:t>
            </a:r>
            <a:r>
              <a:rPr lang="en-US" sz="2400" dirty="0" smtClean="0"/>
              <a:t>;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        } 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String </a:t>
            </a:r>
            <a:r>
              <a:rPr lang="en-US" sz="2400" dirty="0" err="1" smtClean="0"/>
              <a:t>getColor</a:t>
            </a:r>
            <a:r>
              <a:rPr lang="en-US" sz="2400" dirty="0" smtClean="0"/>
              <a:t>(){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		return color;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        }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}</a:t>
            </a:r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283494" y="1007974"/>
            <a:ext cx="4485069" cy="4402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class </a:t>
            </a:r>
            <a:r>
              <a:rPr lang="en-US" sz="2400" dirty="0" smtClean="0"/>
              <a:t>Mango </a:t>
            </a:r>
            <a:r>
              <a:rPr lang="en-US" sz="2400" dirty="0" smtClean="0">
                <a:solidFill>
                  <a:srgbClr val="FF0000"/>
                </a:solidFill>
              </a:rPr>
              <a:t>extends</a:t>
            </a:r>
            <a:r>
              <a:rPr lang="en-US" sz="2400" dirty="0" smtClean="0"/>
              <a:t> Fruit{</a:t>
            </a:r>
          </a:p>
          <a:p>
            <a:pPr marL="457200" indent="-457200">
              <a:lnSpc>
                <a:spcPts val="2800"/>
              </a:lnSpc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String</a:t>
            </a:r>
            <a:r>
              <a:rPr lang="en-US" sz="2400" dirty="0" smtClean="0"/>
              <a:t> origin;</a:t>
            </a:r>
          </a:p>
          <a:p>
            <a:pPr marL="457200" indent="-457200">
              <a:lnSpc>
                <a:spcPts val="2800"/>
              </a:lnSpc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void </a:t>
            </a:r>
            <a:r>
              <a:rPr lang="en-US" sz="2400" dirty="0" smtClean="0"/>
              <a:t>harvest(){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		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        } 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String </a:t>
            </a:r>
            <a:r>
              <a:rPr lang="en-US" sz="2400" dirty="0" err="1" smtClean="0"/>
              <a:t>getOrigin</a:t>
            </a:r>
            <a:r>
              <a:rPr lang="en-US" sz="2400" dirty="0" smtClean="0"/>
              <a:t>(){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		return color;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        }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}</a:t>
            </a:r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23" name="Freeform 22"/>
          <p:cNvSpPr/>
          <p:nvPr/>
        </p:nvSpPr>
        <p:spPr>
          <a:xfrm>
            <a:off x="2247575" y="399829"/>
            <a:ext cx="6033847" cy="724061"/>
          </a:xfrm>
          <a:custGeom>
            <a:avLst/>
            <a:gdLst>
              <a:gd name="connsiteX0" fmla="*/ 0 w 6033847"/>
              <a:gd name="connsiteY0" fmla="*/ 688782 h 724061"/>
              <a:gd name="connsiteX1" fmla="*/ 1602530 w 6033847"/>
              <a:gd name="connsiteY1" fmla="*/ 83998 h 724061"/>
              <a:gd name="connsiteX2" fmla="*/ 4515306 w 6033847"/>
              <a:gd name="connsiteY2" fmla="*/ 184796 h 724061"/>
              <a:gd name="connsiteX3" fmla="*/ 5815473 w 6033847"/>
              <a:gd name="connsiteY3" fmla="*/ 648463 h 724061"/>
              <a:gd name="connsiteX4" fmla="*/ 5825551 w 6033847"/>
              <a:gd name="connsiteY4" fmla="*/ 638384 h 72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3847" h="724061">
                <a:moveTo>
                  <a:pt x="0" y="688782"/>
                </a:moveTo>
                <a:cubicBezTo>
                  <a:pt x="424989" y="428389"/>
                  <a:pt x="849979" y="167996"/>
                  <a:pt x="1602530" y="83998"/>
                </a:cubicBezTo>
                <a:cubicBezTo>
                  <a:pt x="2355081" y="0"/>
                  <a:pt x="3813149" y="90719"/>
                  <a:pt x="4515306" y="184796"/>
                </a:cubicBezTo>
                <a:cubicBezTo>
                  <a:pt x="5217463" y="278874"/>
                  <a:pt x="5597099" y="572865"/>
                  <a:pt x="5815473" y="648463"/>
                </a:cubicBezTo>
                <a:cubicBezTo>
                  <a:pt x="6033847" y="724061"/>
                  <a:pt x="5825551" y="638384"/>
                  <a:pt x="5825551" y="638384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07037" y="4995390"/>
            <a:ext cx="4812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All methods and local variables/objects are available to Mango.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45" y="266584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Inheritance: Another example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1665" y="1632917"/>
            <a:ext cx="4485069" cy="1530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class </a:t>
            </a:r>
            <a:r>
              <a:rPr lang="en-US" sz="2400" dirty="0" err="1" smtClean="0"/>
              <a:t>Gui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extends</a:t>
            </a:r>
            <a:r>
              <a:rPr lang="en-US" sz="2400" dirty="0" smtClean="0"/>
              <a:t> </a:t>
            </a:r>
            <a:r>
              <a:rPr lang="en-US" sz="2400" dirty="0" err="1" smtClean="0"/>
              <a:t>JFrame</a:t>
            </a:r>
            <a:r>
              <a:rPr lang="en-US" sz="2400" dirty="0" smtClean="0"/>
              <a:t>{</a:t>
            </a:r>
          </a:p>
          <a:p>
            <a:pPr marL="457200" indent="-457200">
              <a:lnSpc>
                <a:spcPts val="2800"/>
              </a:lnSpc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}</a:t>
            </a:r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124200" y="3810140"/>
            <a:ext cx="481271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All methods and local variables/objects of </a:t>
            </a:r>
            <a:r>
              <a:rPr lang="en-US" sz="2400" dirty="0" err="1" smtClean="0">
                <a:solidFill>
                  <a:srgbClr val="008000"/>
                </a:solidFill>
              </a:rPr>
              <a:t>JFrame</a:t>
            </a:r>
            <a:r>
              <a:rPr lang="en-US" sz="2400" dirty="0" smtClean="0">
                <a:solidFill>
                  <a:srgbClr val="008000"/>
                </a:solidFill>
              </a:rPr>
              <a:t> are available to </a:t>
            </a:r>
            <a:r>
              <a:rPr lang="en-US" sz="2400" dirty="0" err="1" smtClean="0">
                <a:solidFill>
                  <a:srgbClr val="008000"/>
                </a:solidFill>
              </a:rPr>
              <a:t>Gui</a:t>
            </a:r>
            <a:r>
              <a:rPr lang="en-US" sz="2400" dirty="0" smtClean="0">
                <a:solidFill>
                  <a:srgbClr val="008000"/>
                </a:solidFill>
              </a:rPr>
              <a:t>.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38238" cy="950368"/>
          </a:xfrm>
        </p:spPr>
        <p:txBody>
          <a:bodyPr anchor="t">
            <a:noAutofit/>
          </a:bodyPr>
          <a:lstStyle/>
          <a:p>
            <a:pPr algn="l"/>
            <a:r>
              <a:rPr lang="en-US" sz="3200" dirty="0" smtClean="0"/>
              <a:t>Announcements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84533"/>
            <a:ext cx="8630000" cy="5121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200" dirty="0" smtClean="0">
                <a:solidFill>
                  <a:srgbClr val="FF0000"/>
                </a:solidFill>
              </a:rPr>
              <a:t>Feast with faculty: </a:t>
            </a:r>
            <a:r>
              <a:rPr lang="en-US" sz="2200" dirty="0" smtClean="0">
                <a:solidFill>
                  <a:srgbClr val="000000"/>
                </a:solidFill>
              </a:rPr>
              <a:t>Wednesday </a:t>
            </a:r>
            <a:r>
              <a:rPr lang="en-US" sz="2200" dirty="0" smtClean="0"/>
              <a:t>Nov 2, 2011. 6:30pm. Ford Dining Hall</a:t>
            </a:r>
          </a:p>
          <a:p>
            <a:pPr marL="457200" indent="-457200">
              <a:lnSpc>
                <a:spcPts val="2800"/>
              </a:lnSpc>
            </a:pPr>
            <a:endParaRPr lang="en-US" sz="2200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ts val="2800"/>
              </a:lnSpc>
            </a:pPr>
            <a:r>
              <a:rPr lang="en-US" sz="2200" dirty="0" smtClean="0">
                <a:solidFill>
                  <a:srgbClr val="FF0000"/>
                </a:solidFill>
              </a:rPr>
              <a:t>Exam 2: </a:t>
            </a:r>
            <a:r>
              <a:rPr lang="en-US" sz="2200" dirty="0" smtClean="0">
                <a:solidFill>
                  <a:srgbClr val="000000"/>
                </a:solidFill>
              </a:rPr>
              <a:t>Wednesday November 9, 8-10pm. WTHR 200.</a:t>
            </a:r>
          </a:p>
          <a:p>
            <a:pPr marL="457200" indent="-457200">
              <a:lnSpc>
                <a:spcPts val="2800"/>
              </a:lnSpc>
            </a:pPr>
            <a:endParaRPr lang="en-US" sz="22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ts val="2800"/>
              </a:lnSpc>
            </a:pPr>
            <a:r>
              <a:rPr lang="en-US" sz="2200" dirty="0" smtClean="0">
                <a:solidFill>
                  <a:srgbClr val="FF0000"/>
                </a:solidFill>
              </a:rPr>
              <a:t>Review for Exam </a:t>
            </a:r>
            <a:r>
              <a:rPr lang="en-US" sz="2200" dirty="0">
                <a:solidFill>
                  <a:srgbClr val="FF0000"/>
                </a:solidFill>
              </a:rPr>
              <a:t>2: </a:t>
            </a:r>
            <a:r>
              <a:rPr lang="en-US" sz="2200" dirty="0" smtClean="0">
                <a:solidFill>
                  <a:srgbClr val="000000"/>
                </a:solidFill>
              </a:rPr>
              <a:t>Monday November 7, 2011</a:t>
            </a:r>
          </a:p>
          <a:p>
            <a:pPr marL="457200" indent="-457200">
              <a:lnSpc>
                <a:spcPts val="2800"/>
              </a:lnSpc>
            </a:pPr>
            <a:endParaRPr lang="en-US" sz="22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ts val="2800"/>
              </a:lnSpc>
            </a:pPr>
            <a:r>
              <a:rPr lang="en-US" sz="2200" dirty="0" smtClean="0">
                <a:solidFill>
                  <a:srgbClr val="FF0000"/>
                </a:solidFill>
              </a:rPr>
              <a:t>Special class: </a:t>
            </a:r>
            <a:r>
              <a:rPr lang="en-US" sz="2200" dirty="0" smtClean="0">
                <a:solidFill>
                  <a:srgbClr val="000000"/>
                </a:solidFill>
              </a:rPr>
              <a:t>Sunday </a:t>
            </a:r>
            <a:r>
              <a:rPr lang="en-US" sz="2200" dirty="0">
                <a:solidFill>
                  <a:srgbClr val="000000"/>
                </a:solidFill>
              </a:rPr>
              <a:t>November </a:t>
            </a:r>
            <a:r>
              <a:rPr lang="en-US" sz="2200" dirty="0" smtClean="0">
                <a:solidFill>
                  <a:srgbClr val="000000"/>
                </a:solidFill>
              </a:rPr>
              <a:t>6, 2011. 4pm. LWSN 3102AB</a:t>
            </a:r>
          </a:p>
          <a:p>
            <a:pPr marL="457200" indent="-457200">
              <a:lnSpc>
                <a:spcPts val="2800"/>
              </a:lnSpc>
            </a:pPr>
            <a:endParaRPr lang="en-US" sz="2200" dirty="0">
              <a:solidFill>
                <a:srgbClr val="000000"/>
              </a:solidFill>
            </a:endParaRPr>
          </a:p>
          <a:p>
            <a:pPr marL="457200" indent="-457200">
              <a:lnSpc>
                <a:spcPts val="2800"/>
              </a:lnSpc>
            </a:pPr>
            <a:r>
              <a:rPr lang="en-US" sz="2200" dirty="0" smtClean="0">
                <a:solidFill>
                  <a:srgbClr val="FF0000"/>
                </a:solidFill>
              </a:rPr>
              <a:t>Project 4 available.</a:t>
            </a:r>
          </a:p>
          <a:p>
            <a:pPr marL="457200" indent="-457200">
              <a:lnSpc>
                <a:spcPts val="2800"/>
              </a:lnSpc>
            </a:pPr>
            <a:endParaRPr lang="en-US" sz="2200" dirty="0">
              <a:solidFill>
                <a:srgbClr val="FF0000"/>
              </a:solidFill>
            </a:endParaRPr>
          </a:p>
          <a:p>
            <a:pPr marL="457200" indent="-457200">
              <a:lnSpc>
                <a:spcPts val="2800"/>
              </a:lnSpc>
            </a:pPr>
            <a:r>
              <a:rPr lang="en-US" sz="2200" dirty="0" smtClean="0">
                <a:solidFill>
                  <a:srgbClr val="FF0000"/>
                </a:solidFill>
              </a:rPr>
              <a:t>HW 8 available.</a:t>
            </a:r>
            <a:endParaRPr lang="en-US" sz="2200" dirty="0">
              <a:solidFill>
                <a:srgbClr val="FF0000"/>
              </a:solidFill>
            </a:endParaRPr>
          </a:p>
          <a:p>
            <a:pPr marL="457200" indent="-457200">
              <a:lnSpc>
                <a:spcPts val="2800"/>
              </a:lnSpc>
            </a:pPr>
            <a:endParaRPr lang="en-US" sz="2200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ts val="2800"/>
              </a:lnSpc>
            </a:pPr>
            <a:endParaRPr lang="en-US" sz="2200" dirty="0">
              <a:solidFill>
                <a:srgbClr val="FF0000"/>
              </a:solidFill>
            </a:endParaRPr>
          </a:p>
          <a:p>
            <a:pPr marL="457200" indent="-457200">
              <a:lnSpc>
                <a:spcPts val="2800"/>
              </a:lnSpc>
            </a:pPr>
            <a:r>
              <a:rPr lang="en-US" sz="2200" dirty="0" smtClean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Accessibility rules: Let us fill this table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960519"/>
              </p:ext>
            </p:extLst>
          </p:nvPr>
        </p:nvGraphicFramePr>
        <p:xfrm>
          <a:off x="1201478" y="2861953"/>
          <a:ext cx="7184090" cy="272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602"/>
                <a:gridCol w="1149034"/>
                <a:gridCol w="1436818"/>
                <a:gridCol w="1436818"/>
                <a:gridCol w="1436818"/>
              </a:tblGrid>
              <a:tr h="10971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Modifier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Class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Package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Subclass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World</a:t>
                      </a:r>
                      <a:endParaRPr lang="en-US" sz="2400" dirty="0"/>
                    </a:p>
                  </a:txBody>
                  <a:tcPr/>
                </a:tc>
              </a:tr>
              <a:tr h="49441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94410"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494410">
                <a:tc>
                  <a:txBody>
                    <a:bodyPr/>
                    <a:lstStyle/>
                    <a:p>
                      <a:r>
                        <a:rPr lang="en-US" dirty="0" smtClean="0"/>
                        <a:t>None (package</a:t>
                      </a:r>
                      <a:r>
                        <a:rPr lang="en-US" baseline="0" dirty="0" smtClean="0"/>
                        <a:t> private)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2207" y="1287262"/>
            <a:ext cx="2635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a variable or an object declaration uses this modifier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1999884" y="2302925"/>
            <a:ext cx="0" cy="559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02123" y="1288056"/>
            <a:ext cx="2635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then can this variable or object be used inside   ?</a:t>
            </a:r>
            <a:endParaRPr lang="en-US" sz="2000" dirty="0"/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 flipH="1">
            <a:off x="4370443" y="2303719"/>
            <a:ext cx="1649357" cy="558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</p:cNvCxnSpPr>
          <p:nvPr/>
        </p:nvCxnSpPr>
        <p:spPr>
          <a:xfrm flipH="1">
            <a:off x="5229590" y="2303719"/>
            <a:ext cx="790210" cy="558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</p:cNvCxnSpPr>
          <p:nvPr/>
        </p:nvCxnSpPr>
        <p:spPr>
          <a:xfrm>
            <a:off x="6019800" y="2303719"/>
            <a:ext cx="0" cy="558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2"/>
          </p:cNvCxnSpPr>
          <p:nvPr/>
        </p:nvCxnSpPr>
        <p:spPr>
          <a:xfrm>
            <a:off x="6019800" y="2303719"/>
            <a:ext cx="1114855" cy="558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86245" y="5802352"/>
            <a:ext cx="5773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Package</a:t>
            </a:r>
            <a:r>
              <a:rPr lang="en-US" dirty="0" smtClean="0"/>
              <a:t>: A collection of classes identified as a Java package.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World</a:t>
            </a:r>
            <a:r>
              <a:rPr lang="en-US" dirty="0" smtClean="0"/>
              <a:t>: Collection of packages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9140" y="3213242"/>
            <a:ext cx="77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Y</a:t>
            </a:r>
            <a:r>
              <a:rPr lang="en-US" dirty="0" smtClean="0"/>
              <a:t>: Yes. 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N</a:t>
            </a:r>
            <a:r>
              <a:rPr lang="en-US" dirty="0" smtClean="0"/>
              <a:t>: No.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45" y="266584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Classes etc.: summary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1665" y="1632917"/>
            <a:ext cx="7609192" cy="453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Base class: </a:t>
            </a:r>
            <a:r>
              <a:rPr lang="en-US" sz="2400" dirty="0" smtClean="0"/>
              <a:t>Any class</a:t>
            </a:r>
            <a:r>
              <a:rPr lang="en-US" sz="2400" dirty="0" smtClean="0">
                <a:solidFill>
                  <a:srgbClr val="FF0000"/>
                </a:solidFill>
              </a:rPr>
              <a:t>, not final, can serve as a base class </a:t>
            </a: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81665" y="2273158"/>
            <a:ext cx="7464049" cy="453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Sub class: </a:t>
            </a:r>
            <a:r>
              <a:rPr lang="en-US" sz="2400" dirty="0" smtClean="0">
                <a:solidFill>
                  <a:srgbClr val="000000"/>
                </a:solidFill>
              </a:rPr>
              <a:t>A class that extends another class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1665" y="2913399"/>
            <a:ext cx="7064906" cy="1171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Interface: </a:t>
            </a:r>
            <a:br>
              <a:rPr lang="en-US" sz="2400" dirty="0" smtClean="0">
                <a:solidFill>
                  <a:srgbClr val="008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Not a class but a contract; must be implemented in </a:t>
            </a:r>
            <a:r>
              <a:rPr lang="en-US" sz="2400" dirty="0" smtClean="0">
                <a:solidFill>
                  <a:srgbClr val="008000"/>
                </a:solidFill>
              </a:rPr>
              <a:t>full </a:t>
            </a:r>
            <a:r>
              <a:rPr lang="en-US" sz="2400" dirty="0" smtClean="0">
                <a:solidFill>
                  <a:srgbClr val="000000"/>
                </a:solidFill>
              </a:rPr>
              <a:t> before use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1665" y="4448689"/>
            <a:ext cx="7609192" cy="1530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Abstract class: 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/>
              <a:t>Must be </a:t>
            </a:r>
            <a:r>
              <a:rPr lang="en-US" sz="2400" dirty="0" smtClean="0">
                <a:solidFill>
                  <a:srgbClr val="008000"/>
                </a:solidFill>
              </a:rPr>
              <a:t>extended</a:t>
            </a:r>
            <a:r>
              <a:rPr lang="en-US" sz="2400" dirty="0" smtClean="0"/>
              <a:t> for use; may contain some methods with implementation (concrete methods) and others to be implemented (abstract methods).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853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306" y="2588304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Concurrent Programming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6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Dividing work into small segments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4993" y="2074424"/>
            <a:ext cx="8801078" cy="282512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615237" y="2289075"/>
            <a:ext cx="2260790" cy="2213148"/>
            <a:chOff x="1058275" y="1612758"/>
            <a:chExt cx="2260790" cy="2213148"/>
          </a:xfrm>
        </p:grpSpPr>
        <p:sp>
          <p:nvSpPr>
            <p:cNvPr id="19" name="TextBox 18"/>
            <p:cNvSpPr txBox="1"/>
            <p:nvPr/>
          </p:nvSpPr>
          <p:spPr>
            <a:xfrm>
              <a:off x="1058275" y="1612758"/>
              <a:ext cx="7736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61428" y="2348578"/>
              <a:ext cx="185763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Instance variables</a:t>
              </a:r>
            </a:p>
            <a:p>
              <a:r>
                <a:rPr lang="en-US" dirty="0" smtClean="0"/>
                <a:t>Class variables</a:t>
              </a:r>
            </a:p>
            <a:p>
              <a:endParaRPr lang="en-US" dirty="0" smtClean="0"/>
            </a:p>
            <a:p>
              <a:r>
                <a:rPr lang="en-US" dirty="0" smtClean="0"/>
                <a:t>Methods</a:t>
              </a:r>
            </a:p>
            <a:p>
              <a:endParaRPr lang="en-US" dirty="0" smtClean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72200" y="2289075"/>
            <a:ext cx="2260790" cy="2213148"/>
            <a:chOff x="1058275" y="1612758"/>
            <a:chExt cx="2260790" cy="2213148"/>
          </a:xfrm>
        </p:grpSpPr>
        <p:sp>
          <p:nvSpPr>
            <p:cNvPr id="22" name="TextBox 21"/>
            <p:cNvSpPr txBox="1"/>
            <p:nvPr/>
          </p:nvSpPr>
          <p:spPr>
            <a:xfrm>
              <a:off x="1058275" y="1612758"/>
              <a:ext cx="7736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</a:t>
              </a:r>
              <a:endParaRPr lang="en-US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61428" y="2348578"/>
              <a:ext cx="185763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Instance variables</a:t>
              </a:r>
            </a:p>
            <a:p>
              <a:r>
                <a:rPr lang="en-US" dirty="0" smtClean="0"/>
                <a:t>Class variables</a:t>
              </a:r>
            </a:p>
            <a:p>
              <a:endParaRPr lang="en-US" dirty="0" smtClean="0"/>
            </a:p>
            <a:p>
              <a:r>
                <a:rPr lang="en-US" dirty="0" smtClean="0"/>
                <a:t>Methods</a:t>
              </a:r>
            </a:p>
            <a:p>
              <a:endParaRPr lang="en-US" dirty="0" smtClean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58275" y="2289075"/>
            <a:ext cx="2260790" cy="2213148"/>
            <a:chOff x="1058275" y="1612758"/>
            <a:chExt cx="2260790" cy="2213148"/>
          </a:xfrm>
        </p:grpSpPr>
        <p:sp>
          <p:nvSpPr>
            <p:cNvPr id="11" name="TextBox 10"/>
            <p:cNvSpPr txBox="1"/>
            <p:nvPr/>
          </p:nvSpPr>
          <p:spPr>
            <a:xfrm>
              <a:off x="1058275" y="1612758"/>
              <a:ext cx="7736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61428" y="2348578"/>
              <a:ext cx="185763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Instance variables</a:t>
              </a:r>
            </a:p>
            <a:p>
              <a:r>
                <a:rPr lang="en-US" dirty="0" smtClean="0"/>
                <a:t>Class variables</a:t>
              </a:r>
            </a:p>
            <a:p>
              <a:endParaRPr lang="en-US" dirty="0" smtClean="0"/>
            </a:p>
            <a:p>
              <a:r>
                <a:rPr lang="en-US" dirty="0" smtClean="0"/>
                <a:t>Methods</a:t>
              </a:r>
            </a:p>
            <a:p>
              <a:endParaRPr lang="en-US" dirty="0" smtClean="0"/>
            </a:p>
          </p:txBody>
        </p:sp>
      </p:grpSp>
      <p:cxnSp>
        <p:nvCxnSpPr>
          <p:cNvPr id="26" name="Straight Connector 25"/>
          <p:cNvCxnSpPr/>
          <p:nvPr/>
        </p:nvCxnSpPr>
        <p:spPr>
          <a:xfrm rot="5400000">
            <a:off x="1906901" y="3486587"/>
            <a:ext cx="282432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464657" y="3486587"/>
            <a:ext cx="282432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7200" y="1518809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Program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45" y="266584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Concurrency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380102" y="1603315"/>
            <a:ext cx="667599" cy="657539"/>
            <a:chOff x="3124200" y="1603315"/>
            <a:chExt cx="667599" cy="657539"/>
          </a:xfrm>
        </p:grpSpPr>
        <p:sp>
          <p:nvSpPr>
            <p:cNvPr id="9" name="Oval 8"/>
            <p:cNvSpPr/>
            <p:nvPr/>
          </p:nvSpPr>
          <p:spPr>
            <a:xfrm>
              <a:off x="3124200" y="1603315"/>
              <a:ext cx="667599" cy="65753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88722" y="170125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FF00"/>
                  </a:solidFill>
                </a:rPr>
                <a:t>T</a:t>
              </a:r>
              <a:endParaRPr lang="en-US" sz="2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255602" y="3219778"/>
            <a:ext cx="4764198" cy="657539"/>
            <a:chOff x="1923201" y="3219778"/>
            <a:chExt cx="4764198" cy="657539"/>
          </a:xfrm>
        </p:grpSpPr>
        <p:grpSp>
          <p:nvGrpSpPr>
            <p:cNvPr id="19" name="Group 18"/>
            <p:cNvGrpSpPr/>
            <p:nvPr/>
          </p:nvGrpSpPr>
          <p:grpSpPr>
            <a:xfrm>
              <a:off x="1923201" y="3219778"/>
              <a:ext cx="667599" cy="657539"/>
              <a:chOff x="1923201" y="3143578"/>
              <a:chExt cx="667599" cy="657539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923201" y="3143578"/>
                <a:ext cx="667599" cy="65753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037679" y="3241515"/>
                <a:ext cx="438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FF00"/>
                    </a:solidFill>
                  </a:rPr>
                  <a:t>T</a:t>
                </a:r>
                <a:r>
                  <a:rPr lang="en-US" sz="2400" baseline="-25000" dirty="0" smtClean="0">
                    <a:solidFill>
                      <a:srgbClr val="FFFF00"/>
                    </a:solidFill>
                  </a:rPr>
                  <a:t>1</a:t>
                </a:r>
                <a:endParaRPr lang="en-US" sz="2400" baseline="-25000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954922" y="3219778"/>
              <a:ext cx="667599" cy="657539"/>
              <a:chOff x="1923201" y="3143578"/>
              <a:chExt cx="667599" cy="657539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1923201" y="3143578"/>
                <a:ext cx="667599" cy="65753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37679" y="3241515"/>
                <a:ext cx="438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FF00"/>
                    </a:solidFill>
                  </a:rPr>
                  <a:t>T</a:t>
                </a:r>
                <a:r>
                  <a:rPr lang="en-US" sz="2400" baseline="-25000" dirty="0" smtClean="0">
                    <a:solidFill>
                      <a:srgbClr val="FFFF00"/>
                    </a:solidFill>
                  </a:rPr>
                  <a:t>2</a:t>
                </a:r>
                <a:endParaRPr lang="en-US" sz="2400" baseline="-25000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019800" y="3219778"/>
              <a:ext cx="667599" cy="657539"/>
              <a:chOff x="1923201" y="3143578"/>
              <a:chExt cx="667599" cy="657539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923201" y="3143578"/>
                <a:ext cx="667599" cy="65753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037679" y="3241515"/>
                <a:ext cx="4670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FF00"/>
                    </a:solidFill>
                  </a:rPr>
                  <a:t>T</a:t>
                </a:r>
                <a:r>
                  <a:rPr lang="en-US" sz="2400" baseline="-25000" dirty="0" smtClean="0">
                    <a:solidFill>
                      <a:srgbClr val="FFFF00"/>
                    </a:solidFill>
                  </a:rPr>
                  <a:t>N</a:t>
                </a:r>
                <a:endParaRPr lang="en-US" sz="2400" baseline="-25000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4581026" y="3363881"/>
              <a:ext cx="574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 . . .</a:t>
              </a:r>
              <a:endParaRPr lang="en-US" dirty="0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rot="5400000">
            <a:off x="2242059" y="1844229"/>
            <a:ext cx="1055218" cy="1888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2806803" y="2408973"/>
            <a:ext cx="1055218" cy="758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H="1">
            <a:off x="4054326" y="1920429"/>
            <a:ext cx="1055218" cy="17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380102" y="4576172"/>
            <a:ext cx="667599" cy="657539"/>
            <a:chOff x="3124200" y="1603315"/>
            <a:chExt cx="667599" cy="657539"/>
          </a:xfrm>
        </p:grpSpPr>
        <p:sp>
          <p:nvSpPr>
            <p:cNvPr id="36" name="Oval 35"/>
            <p:cNvSpPr/>
            <p:nvPr/>
          </p:nvSpPr>
          <p:spPr>
            <a:xfrm>
              <a:off x="3124200" y="1603315"/>
              <a:ext cx="667599" cy="65753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88722" y="170125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FF00"/>
                  </a:solidFill>
                </a:rPr>
                <a:t>T</a:t>
              </a:r>
              <a:endParaRPr lang="en-US" sz="2400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rot="16200000" flipH="1">
            <a:off x="2217586" y="3249133"/>
            <a:ext cx="698855" cy="1955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H="1">
            <a:off x="2887954" y="3750223"/>
            <a:ext cx="795149" cy="856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4435163" y="3325333"/>
            <a:ext cx="698855" cy="1802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3395997" y="1301567"/>
            <a:ext cx="60349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3412153" y="5588362"/>
            <a:ext cx="60349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Left Bracket 48"/>
          <p:cNvSpPr/>
          <p:nvPr/>
        </p:nvSpPr>
        <p:spPr>
          <a:xfrm>
            <a:off x="322096" y="1270042"/>
            <a:ext cx="371411" cy="483696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93507" y="882270"/>
            <a:ext cx="268659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Main thread controls the 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distribution of work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07282" y="2792290"/>
            <a:ext cx="28509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N</a:t>
            </a:r>
            <a:r>
              <a:rPr lang="en-US" sz="2400" dirty="0" smtClean="0"/>
              <a:t> threads executing</a:t>
            </a:r>
          </a:p>
          <a:p>
            <a:r>
              <a:rPr lang="en-US" sz="2400" dirty="0" smtClean="0"/>
              <a:t>concurrently</a:t>
            </a:r>
          </a:p>
          <a:p>
            <a:r>
              <a:rPr lang="en-US" sz="2400" dirty="0" smtClean="0"/>
              <a:t>to execute </a:t>
            </a:r>
            <a:r>
              <a:rPr lang="en-US" sz="2400" dirty="0" smtClean="0">
                <a:solidFill>
                  <a:srgbClr val="008000"/>
                </a:solidFill>
              </a:rPr>
              <a:t>N</a:t>
            </a:r>
            <a:r>
              <a:rPr lang="en-US" sz="2400" dirty="0" smtClean="0"/>
              <a:t> tasks </a:t>
            </a:r>
            <a:r>
              <a:rPr lang="en-US" sz="2400" dirty="0" smtClean="0">
                <a:solidFill>
                  <a:srgbClr val="008000"/>
                </a:solidFill>
              </a:rPr>
              <a:t>T</a:t>
            </a:r>
            <a:r>
              <a:rPr lang="en-US" sz="2400" baseline="-25000" dirty="0" smtClean="0">
                <a:solidFill>
                  <a:srgbClr val="008000"/>
                </a:solidFill>
              </a:rPr>
              <a:t>1</a:t>
            </a:r>
            <a:r>
              <a:rPr lang="en-US" sz="2400" dirty="0" smtClean="0">
                <a:solidFill>
                  <a:srgbClr val="008000"/>
                </a:solidFill>
              </a:rPr>
              <a:t>,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T</a:t>
            </a:r>
            <a:r>
              <a:rPr lang="en-US" sz="2400" baseline="-25000" dirty="0" smtClean="0">
                <a:solidFill>
                  <a:srgbClr val="008000"/>
                </a:solidFill>
              </a:rPr>
              <a:t>2</a:t>
            </a:r>
            <a:r>
              <a:rPr lang="en-US" sz="2400" dirty="0" smtClean="0">
                <a:solidFill>
                  <a:srgbClr val="008000"/>
                </a:solidFill>
              </a:rPr>
              <a:t>…T</a:t>
            </a:r>
            <a:r>
              <a:rPr lang="en-US" sz="2400" baseline="-25000" dirty="0" smtClean="0">
                <a:solidFill>
                  <a:srgbClr val="008000"/>
                </a:solidFill>
              </a:rPr>
              <a:t>N</a:t>
            </a:r>
            <a:r>
              <a:rPr lang="en-US" sz="2400" dirty="0" smtClean="0">
                <a:solidFill>
                  <a:srgbClr val="008000"/>
                </a:solidFill>
              </a:rPr>
              <a:t>.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34220" y="2243980"/>
            <a:ext cx="111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</a:t>
            </a:r>
          </a:p>
          <a:p>
            <a:r>
              <a:rPr lang="en-US" dirty="0" smtClean="0"/>
              <a:t> work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53" idx="3"/>
          </p:cNvCxnSpPr>
          <p:nvPr/>
        </p:nvCxnSpPr>
        <p:spPr>
          <a:xfrm>
            <a:off x="2144583" y="2567146"/>
            <a:ext cx="695860" cy="63008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107282" y="818485"/>
            <a:ext cx="2777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Task </a:t>
            </a:r>
            <a:r>
              <a:rPr lang="en-US" sz="2400" dirty="0" smtClean="0">
                <a:solidFill>
                  <a:srgbClr val="008000"/>
                </a:solidFill>
              </a:rPr>
              <a:t>T</a:t>
            </a:r>
            <a:r>
              <a:rPr lang="en-US" sz="2400" dirty="0" smtClean="0"/>
              <a:t> is divided into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N</a:t>
            </a:r>
            <a:r>
              <a:rPr lang="en-US" sz="2400" dirty="0" smtClean="0"/>
              <a:t> simpler tasks and executed in</a:t>
            </a:r>
          </a:p>
          <a:p>
            <a:r>
              <a:rPr lang="en-US" sz="2400" dirty="0" smtClean="0"/>
              <a:t>parallel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45" y="266584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Threads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1665" y="1632918"/>
            <a:ext cx="6323654" cy="2248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Font typeface="Arial"/>
              <a:buChar char="•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Thread</a:t>
            </a:r>
            <a:r>
              <a:rPr lang="en-US" sz="2400" dirty="0" smtClean="0"/>
              <a:t> is a class</a:t>
            </a:r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r>
              <a:rPr lang="en-US" sz="2400" dirty="0" smtClean="0"/>
              <a:t> A thread is a sequence of computations that can run in parallel with other threads.</a:t>
            </a:r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r>
              <a:rPr lang="en-US" sz="2400" dirty="0" smtClean="0"/>
              <a:t> One uses the </a:t>
            </a:r>
            <a:r>
              <a:rPr lang="en-US" sz="2400" dirty="0" smtClean="0">
                <a:solidFill>
                  <a:srgbClr val="FF0000"/>
                </a:solidFill>
              </a:rPr>
              <a:t>Thread</a:t>
            </a:r>
            <a:r>
              <a:rPr lang="en-US" sz="2400" dirty="0" smtClean="0"/>
              <a:t> class to create a thread.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45" y="266584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Problem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1665" y="1632918"/>
            <a:ext cx="6323654" cy="2607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Font typeface="Arial"/>
              <a:buChar char="•"/>
            </a:pPr>
            <a:r>
              <a:rPr lang="en-US" sz="2400" dirty="0" smtClean="0"/>
              <a:t> Given doubles </a:t>
            </a:r>
            <a:r>
              <a:rPr lang="en-US" sz="2400" dirty="0" err="1" smtClean="0">
                <a:solidFill>
                  <a:srgbClr val="008000"/>
                </a:solidFill>
              </a:rPr>
              <a:t>x</a:t>
            </a:r>
            <a:r>
              <a:rPr lang="en-US" sz="2400" dirty="0" smtClean="0"/>
              <a:t> and </a:t>
            </a:r>
            <a:r>
              <a:rPr lang="en-US" sz="2400" dirty="0" err="1" smtClean="0">
                <a:solidFill>
                  <a:srgbClr val="008000"/>
                </a:solidFill>
              </a:rPr>
              <a:t>y</a:t>
            </a:r>
            <a:r>
              <a:rPr lang="en-US" sz="2400" dirty="0" smtClean="0"/>
              <a:t> and a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z</a:t>
            </a:r>
            <a:r>
              <a:rPr lang="en-US" sz="2400" dirty="0" smtClean="0"/>
              <a:t>, write a program to compute the following </a:t>
            </a:r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endParaRPr lang="en-US" sz="2400" dirty="0" smtClean="0"/>
          </a:p>
          <a:p>
            <a:pPr marL="1371600" lvl="2" indent="-457200">
              <a:lnSpc>
                <a:spcPts val="2800"/>
              </a:lnSpc>
            </a:pPr>
            <a:r>
              <a:rPr lang="en-US" sz="2400" dirty="0" smtClean="0"/>
              <a:t>sin(x)/cos(y)+(x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+y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); if </a:t>
            </a:r>
            <a:r>
              <a:rPr lang="en-US" sz="2400" dirty="0" err="1" smtClean="0">
                <a:solidFill>
                  <a:srgbClr val="008000"/>
                </a:solidFill>
              </a:rPr>
              <a:t>z</a:t>
            </a:r>
            <a:r>
              <a:rPr lang="en-US" sz="2400" dirty="0" smtClean="0"/>
              <a:t> is true</a:t>
            </a:r>
          </a:p>
          <a:p>
            <a:pPr marL="1371600" lvl="2" indent="-457200">
              <a:lnSpc>
                <a:spcPts val="2800"/>
              </a:lnSpc>
            </a:pPr>
            <a:endParaRPr lang="en-US" sz="2400" dirty="0" smtClean="0"/>
          </a:p>
          <a:p>
            <a:pPr marL="1371600" lvl="2" indent="-457200">
              <a:lnSpc>
                <a:spcPts val="2800"/>
              </a:lnSpc>
            </a:pPr>
            <a:r>
              <a:rPr lang="en-US" sz="2400" dirty="0" smtClean="0"/>
              <a:t>sin(x)/cos(y)+(x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- y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); if </a:t>
            </a:r>
            <a:r>
              <a:rPr lang="en-US" sz="2400" dirty="0" err="1" smtClean="0">
                <a:solidFill>
                  <a:srgbClr val="008000"/>
                </a:solidFill>
              </a:rPr>
              <a:t>z</a:t>
            </a:r>
            <a:r>
              <a:rPr lang="en-US" sz="2400" dirty="0" smtClean="0"/>
              <a:t> is false</a:t>
            </a:r>
          </a:p>
          <a:p>
            <a:pPr marL="1371600" lvl="2" indent="-457200">
              <a:lnSpc>
                <a:spcPts val="28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45" y="266584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Problem: Solution architecture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361842" y="1486272"/>
            <a:ext cx="3794520" cy="4286795"/>
            <a:chOff x="1808722" y="1505378"/>
            <a:chExt cx="3794520" cy="4286795"/>
          </a:xfrm>
        </p:grpSpPr>
        <p:grpSp>
          <p:nvGrpSpPr>
            <p:cNvPr id="7" name="Group 6"/>
            <p:cNvGrpSpPr/>
            <p:nvPr/>
          </p:nvGrpSpPr>
          <p:grpSpPr>
            <a:xfrm>
              <a:off x="3372183" y="1505378"/>
              <a:ext cx="667599" cy="657539"/>
              <a:chOff x="3124200" y="1603315"/>
              <a:chExt cx="667599" cy="657539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124200" y="1603315"/>
                <a:ext cx="667599" cy="65753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88722" y="170125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FF00"/>
                    </a:solidFill>
                  </a:rPr>
                  <a:t>T</a:t>
                </a:r>
                <a:endParaRPr lang="en-US" sz="2400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08722" y="3121840"/>
              <a:ext cx="3794520" cy="657539"/>
              <a:chOff x="1255602" y="3219777"/>
              <a:chExt cx="3794520" cy="657539"/>
            </a:xfrm>
          </p:grpSpPr>
          <p:grpSp>
            <p:nvGrpSpPr>
              <p:cNvPr id="14" name="Group 18"/>
              <p:cNvGrpSpPr/>
              <p:nvPr/>
            </p:nvGrpSpPr>
            <p:grpSpPr>
              <a:xfrm>
                <a:off x="1255602" y="3219777"/>
                <a:ext cx="667599" cy="657539"/>
                <a:chOff x="1923201" y="3143578"/>
                <a:chExt cx="667599" cy="657539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1923201" y="3143578"/>
                  <a:ext cx="667599" cy="657539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037679" y="3241515"/>
                  <a:ext cx="4386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FF00"/>
                      </a:solidFill>
                    </a:rPr>
                    <a:t>T</a:t>
                  </a:r>
                  <a:r>
                    <a:rPr lang="en-US" sz="2400" baseline="-25000" dirty="0" smtClean="0">
                      <a:solidFill>
                        <a:srgbClr val="FFFF00"/>
                      </a:solidFill>
                    </a:rPr>
                    <a:t>1</a:t>
                  </a:r>
                  <a:endParaRPr lang="en-US" sz="2400" baseline="-25000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15" name="Group 19"/>
              <p:cNvGrpSpPr/>
              <p:nvPr/>
            </p:nvGrpSpPr>
            <p:grpSpPr>
              <a:xfrm>
                <a:off x="4382523" y="3219777"/>
                <a:ext cx="667599" cy="657539"/>
                <a:chOff x="1923201" y="3143578"/>
                <a:chExt cx="667599" cy="657539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1923201" y="3143578"/>
                  <a:ext cx="667599" cy="657539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037679" y="3241515"/>
                  <a:ext cx="4386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FF00"/>
                      </a:solidFill>
                    </a:rPr>
                    <a:t>T</a:t>
                  </a:r>
                  <a:r>
                    <a:rPr lang="en-US" sz="2400" baseline="-25000" dirty="0" smtClean="0">
                      <a:solidFill>
                        <a:srgbClr val="FFFF00"/>
                      </a:solidFill>
                    </a:rPr>
                    <a:t>2</a:t>
                  </a:r>
                  <a:endParaRPr lang="en-US" sz="2400" baseline="-25000" dirty="0">
                    <a:solidFill>
                      <a:srgbClr val="FFFF00"/>
                    </a:solidFill>
                  </a:endParaRPr>
                </a:p>
              </p:txBody>
            </p:sp>
          </p:grpSp>
        </p:grpSp>
        <p:grpSp>
          <p:nvGrpSpPr>
            <p:cNvPr id="27" name="Group 26"/>
            <p:cNvGrpSpPr/>
            <p:nvPr/>
          </p:nvGrpSpPr>
          <p:grpSpPr>
            <a:xfrm>
              <a:off x="3372183" y="4478235"/>
              <a:ext cx="667599" cy="657539"/>
              <a:chOff x="3124200" y="1603315"/>
              <a:chExt cx="667599" cy="657539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3124200" y="1603315"/>
                <a:ext cx="667599" cy="65753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288722" y="170125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FF00"/>
                    </a:solidFill>
                  </a:rPr>
                  <a:t>T</a:t>
                </a:r>
                <a:endParaRPr lang="en-US" sz="2400" dirty="0">
                  <a:solidFill>
                    <a:srgbClr val="FFFF00"/>
                  </a:solidFill>
                </a:endParaRPr>
              </a:p>
            </p:txBody>
          </p:sp>
        </p:grpSp>
        <p:cxnSp>
          <p:nvCxnSpPr>
            <p:cNvPr id="33" name="Straight Arrow Connector 32"/>
            <p:cNvCxnSpPr/>
            <p:nvPr/>
          </p:nvCxnSpPr>
          <p:spPr>
            <a:xfrm rot="5400000">
              <a:off x="3375573" y="5490425"/>
              <a:ext cx="6034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>
              <a:off x="2444792" y="1860648"/>
              <a:ext cx="958923" cy="15634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16200000" flipH="1">
              <a:off x="4008252" y="1860648"/>
              <a:ext cx="958923" cy="15634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16200000" flipH="1">
              <a:off x="2574824" y="3347076"/>
              <a:ext cx="698856" cy="15634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>
              <a:off x="4138285" y="3347077"/>
              <a:ext cx="698856" cy="15634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5050121" y="1603315"/>
            <a:ext cx="288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T: Perform the given task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8142" y="2502570"/>
            <a:ext cx="212817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: Compute a part of the expression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6313746" y="2900379"/>
            <a:ext cx="212817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: Compute a other part of the expression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5050121" y="4516504"/>
            <a:ext cx="212817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Combine the results of 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T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" y="5116668"/>
            <a:ext cx="2678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How many threads?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45" y="266584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Problem: Algorithm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820" y="1312484"/>
            <a:ext cx="3504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Thread A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	Input: </a:t>
            </a:r>
            <a:r>
              <a:rPr lang="en-US" sz="2400" dirty="0" err="1" smtClean="0"/>
              <a:t>x</a:t>
            </a:r>
            <a:r>
              <a:rPr lang="en-US" sz="2400" dirty="0" smtClean="0"/>
              <a:t> and </a:t>
            </a:r>
            <a:r>
              <a:rPr lang="en-US" sz="2400" dirty="0" err="1" smtClean="0"/>
              <a:t>y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	Compute </a:t>
            </a:r>
            <a:r>
              <a:rPr lang="en-US" sz="2400" dirty="0" err="1" smtClean="0"/>
              <a:t>sin(x)/cos(y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7091" y="3528475"/>
            <a:ext cx="3474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Thread B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	Input: </a:t>
            </a:r>
            <a:r>
              <a:rPr lang="en-US" sz="2400" dirty="0" err="1" smtClean="0"/>
              <a:t>x</a:t>
            </a:r>
            <a:r>
              <a:rPr lang="en-US" sz="2400" dirty="0" smtClean="0"/>
              <a:t>, </a:t>
            </a:r>
            <a:r>
              <a:rPr lang="en-US" sz="2400" dirty="0" err="1" smtClean="0"/>
              <a:t>y</a:t>
            </a:r>
            <a:r>
              <a:rPr lang="en-US" sz="2400" dirty="0" smtClean="0"/>
              <a:t>, </a:t>
            </a:r>
            <a:r>
              <a:rPr lang="en-US" sz="2400" dirty="0" err="1" smtClean="0"/>
              <a:t>z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r>
              <a:rPr lang="en-US" sz="2400" dirty="0" smtClean="0"/>
              <a:t>	Compute</a:t>
            </a:r>
          </a:p>
          <a:p>
            <a:r>
              <a:rPr lang="en-US" sz="2400" dirty="0" smtClean="0"/>
              <a:t>		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+y</a:t>
            </a:r>
            <a:r>
              <a:rPr lang="en-US" sz="2400" baseline="30000" dirty="0" smtClean="0"/>
              <a:t>2  </a:t>
            </a:r>
            <a:r>
              <a:rPr lang="en-US" sz="2400" dirty="0" smtClean="0"/>
              <a:t>  if </a:t>
            </a:r>
            <a:r>
              <a:rPr lang="en-US" sz="2400" dirty="0" err="1" smtClean="0"/>
              <a:t>z</a:t>
            </a:r>
            <a:r>
              <a:rPr lang="en-US" sz="2400" dirty="0" smtClean="0"/>
              <a:t> is true or</a:t>
            </a:r>
          </a:p>
          <a:p>
            <a:r>
              <a:rPr lang="en-US" sz="2400" dirty="0" smtClean="0"/>
              <a:t>		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-y</a:t>
            </a:r>
            <a:r>
              <a:rPr lang="en-US" sz="2400" baseline="30000" dirty="0" smtClean="0"/>
              <a:t>2  </a:t>
            </a:r>
            <a:r>
              <a:rPr lang="en-US" sz="2400" dirty="0" smtClean="0"/>
              <a:t>  if </a:t>
            </a:r>
            <a:r>
              <a:rPr lang="en-US" sz="2400" dirty="0" err="1" smtClean="0"/>
              <a:t>z</a:t>
            </a:r>
            <a:r>
              <a:rPr lang="en-US" sz="2400" dirty="0" smtClean="0"/>
              <a:t> is false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82792" y="1312484"/>
            <a:ext cx="524187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Thread C (control thread)</a:t>
            </a:r>
            <a:r>
              <a:rPr lang="en-US" sz="2400" dirty="0" smtClean="0"/>
              <a:t>: 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	Input: </a:t>
            </a:r>
            <a:r>
              <a:rPr lang="en-US" sz="2400" dirty="0" err="1" smtClean="0"/>
              <a:t>x</a:t>
            </a:r>
            <a:r>
              <a:rPr lang="en-US" sz="2400" dirty="0" smtClean="0"/>
              <a:t> , </a:t>
            </a:r>
            <a:r>
              <a:rPr lang="en-US" sz="2400" dirty="0" err="1" smtClean="0"/>
              <a:t>y</a:t>
            </a:r>
            <a:r>
              <a:rPr lang="en-US" sz="2400" dirty="0" smtClean="0"/>
              <a:t>, </a:t>
            </a:r>
            <a:r>
              <a:rPr lang="en-US" sz="2400" dirty="0" err="1" smtClean="0"/>
              <a:t>z</a:t>
            </a:r>
            <a:r>
              <a:rPr lang="en-US" sz="2400" dirty="0" smtClean="0"/>
              <a:t>;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Create an object </a:t>
            </a:r>
            <a:r>
              <a:rPr lang="en-US" sz="2400" dirty="0" smtClean="0">
                <a:solidFill>
                  <a:srgbClr val="008000"/>
                </a:solidFill>
              </a:rPr>
              <a:t>e1</a:t>
            </a:r>
            <a:r>
              <a:rPr lang="en-US" sz="2400" dirty="0" smtClean="0"/>
              <a:t>(Thread A );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 	Create can object </a:t>
            </a:r>
            <a:r>
              <a:rPr lang="en-US" sz="2400" dirty="0" smtClean="0">
                <a:solidFill>
                  <a:srgbClr val="008000"/>
                </a:solidFill>
              </a:rPr>
              <a:t>e2</a:t>
            </a:r>
            <a:r>
              <a:rPr lang="en-US" sz="2400" dirty="0" smtClean="0"/>
              <a:t>(Thread B);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	Start </a:t>
            </a:r>
            <a:r>
              <a:rPr lang="en-US" sz="2400" dirty="0" smtClean="0">
                <a:solidFill>
                  <a:srgbClr val="008000"/>
                </a:solidFill>
              </a:rPr>
              <a:t>e1</a:t>
            </a:r>
            <a:r>
              <a:rPr lang="en-US" sz="2400" dirty="0" smtClean="0"/>
              <a:t>;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	Start </a:t>
            </a:r>
            <a:r>
              <a:rPr lang="en-US" sz="2400" dirty="0" smtClean="0">
                <a:solidFill>
                  <a:srgbClr val="008000"/>
                </a:solidFill>
              </a:rPr>
              <a:t>e2</a:t>
            </a:r>
            <a:r>
              <a:rPr lang="en-US" sz="2400" dirty="0" smtClean="0"/>
              <a:t>;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	Wait for </a:t>
            </a:r>
            <a:r>
              <a:rPr lang="en-US" sz="2400" dirty="0" smtClean="0">
                <a:solidFill>
                  <a:srgbClr val="008000"/>
                </a:solidFill>
              </a:rPr>
              <a:t>e1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008000"/>
                </a:solidFill>
              </a:rPr>
              <a:t>e2</a:t>
            </a:r>
            <a:r>
              <a:rPr lang="en-US" sz="2400" dirty="0" smtClean="0"/>
              <a:t> to 	complete;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Get value computed by </a:t>
            </a:r>
            <a:r>
              <a:rPr lang="en-US" sz="2400" dirty="0" smtClean="0">
                <a:solidFill>
                  <a:srgbClr val="008000"/>
                </a:solidFill>
              </a:rPr>
              <a:t>e1;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Get value computed by </a:t>
            </a:r>
            <a:r>
              <a:rPr lang="en-US" sz="2400" dirty="0" smtClean="0">
                <a:solidFill>
                  <a:srgbClr val="008000"/>
                </a:solidFill>
              </a:rPr>
              <a:t>e2;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Add the two values and display the result;</a:t>
            </a:r>
            <a:endParaRPr lang="en-US" sz="24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933" y="2152766"/>
            <a:ext cx="3924534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Problem: Program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38238" cy="950368"/>
          </a:xfrm>
        </p:spPr>
        <p:txBody>
          <a:bodyPr anchor="t">
            <a:noAutofit/>
          </a:bodyPr>
          <a:lstStyle/>
          <a:p>
            <a:pPr algn="l"/>
            <a:r>
              <a:rPr lang="en-US" sz="3200" dirty="0" smtClean="0"/>
              <a:t>Problem: GUI</a:t>
            </a:r>
            <a:endParaRPr lang="en-US" sz="3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pic>
        <p:nvPicPr>
          <p:cNvPr id="3" name="Picture 2" descr="SoundIconAppPic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17" y="1570265"/>
            <a:ext cx="5270500" cy="3898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0405" y="1040340"/>
            <a:ext cx="804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a Java app that creates the GUI shown below and performs tasks as explained.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68095" y="5867725"/>
            <a:ext cx="90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435048" y="5469165"/>
            <a:ext cx="544285" cy="457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979333" y="5469165"/>
            <a:ext cx="653143" cy="457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485" y="1793637"/>
            <a:ext cx="73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483294" y="1772430"/>
            <a:ext cx="11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 bar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606117" y="1976188"/>
            <a:ext cx="7153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46307" y="1976188"/>
            <a:ext cx="3893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93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6136" y="1510636"/>
            <a:ext cx="7043362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solidFill>
                  <a:schemeClr val="tx2"/>
                </a:solidFill>
              </a:rPr>
              <a:t>Week 11: October 31-November 4, 2011</a:t>
            </a:r>
          </a:p>
          <a:p>
            <a:pPr algn="ctr"/>
            <a:r>
              <a:rPr lang="en-US" sz="3100" dirty="0" smtClean="0">
                <a:solidFill>
                  <a:schemeClr val="tx2"/>
                </a:solidFill>
              </a:rPr>
              <a:t>Hope you enjoyed this week!</a:t>
            </a:r>
          </a:p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/>
            </a:r>
            <a:br>
              <a:rPr lang="en-US" sz="3100" dirty="0" smtClean="0">
                <a:solidFill>
                  <a:srgbClr val="FF0000"/>
                </a:solidFill>
              </a:rPr>
            </a:br>
            <a:r>
              <a:rPr lang="en-US" sz="3100" dirty="0" smtClean="0">
                <a:solidFill>
                  <a:srgbClr val="FF0000"/>
                </a:solidFill>
              </a:rPr>
              <a:t>Questions?</a:t>
            </a:r>
          </a:p>
          <a:p>
            <a:pPr algn="ctr"/>
            <a:r>
              <a:rPr lang="en-US" sz="3100" dirty="0" smtClean="0">
                <a:solidFill>
                  <a:srgbClr val="1F497D"/>
                </a:solidFill>
              </a:rPr>
              <a:t/>
            </a:r>
            <a:br>
              <a:rPr lang="en-US" sz="3100" dirty="0" smtClean="0">
                <a:solidFill>
                  <a:srgbClr val="1F497D"/>
                </a:solidFill>
              </a:rPr>
            </a:br>
            <a:r>
              <a:rPr lang="en-US" sz="3100" dirty="0" smtClean="0">
                <a:solidFill>
                  <a:srgbClr val="1F497D"/>
                </a:solidFill>
              </a:rPr>
              <a:t>Contact your recitation instructor. Make full use of our office hours.</a:t>
            </a:r>
            <a:endParaRPr lang="en-US" dirty="0" smtClean="0">
              <a:solidFill>
                <a:srgbClr val="1F49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38238" cy="950368"/>
          </a:xfrm>
        </p:spPr>
        <p:txBody>
          <a:bodyPr anchor="t">
            <a:noAutofit/>
          </a:bodyPr>
          <a:lstStyle/>
          <a:p>
            <a:pPr algn="l"/>
            <a:r>
              <a:rPr lang="en-US" sz="3200" dirty="0" smtClean="0"/>
              <a:t>Problem: Menu an Menu items</a:t>
            </a:r>
            <a:endParaRPr lang="en-US" sz="3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pic>
        <p:nvPicPr>
          <p:cNvPr id="4" name="Picture 3" descr="SoundIconAppPic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83" y="1342572"/>
            <a:ext cx="5118100" cy="41002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8594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 items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007810" y="2038047"/>
            <a:ext cx="532190" cy="12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634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38238" cy="950368"/>
          </a:xfrm>
        </p:spPr>
        <p:txBody>
          <a:bodyPr anchor="t">
            <a:noAutofit/>
          </a:bodyPr>
          <a:lstStyle/>
          <a:p>
            <a:pPr algn="l"/>
            <a:r>
              <a:rPr lang="en-US" sz="3200" dirty="0" smtClean="0"/>
              <a:t>Problem: Actions</a:t>
            </a:r>
            <a:endParaRPr lang="en-US" sz="3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pic>
        <p:nvPicPr>
          <p:cNvPr id="4" name="Picture 3" descr="SoundIconAppPic3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495" y="1653721"/>
            <a:ext cx="5334000" cy="3949700"/>
          </a:xfrm>
          <a:prstGeom prst="rect">
            <a:avLst/>
          </a:prstGeom>
        </p:spPr>
      </p:pic>
      <p:pic>
        <p:nvPicPr>
          <p:cNvPr id="5" name="bird.au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291495" y="591456"/>
            <a:ext cx="812800" cy="812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267" y="3413667"/>
            <a:ext cx="85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Bird </a:t>
            </a:r>
          </a:p>
          <a:p>
            <a:r>
              <a:rPr lang="en-US" dirty="0" smtClean="0"/>
              <a:t>picture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61143" y="3736832"/>
            <a:ext cx="79635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69349" y="674691"/>
            <a:ext cx="760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Bird </a:t>
            </a:r>
          </a:p>
          <a:p>
            <a:r>
              <a:rPr lang="en-US" dirty="0" smtClean="0"/>
              <a:t>sound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124356" y="996749"/>
            <a:ext cx="789282" cy="2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95438" y="3413667"/>
            <a:ext cx="11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Terminate</a:t>
            </a:r>
          </a:p>
          <a:p>
            <a:r>
              <a:rPr lang="en-US" dirty="0" smtClean="0"/>
              <a:t>program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 flipV="1">
            <a:off x="7291496" y="3736832"/>
            <a:ext cx="7039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557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9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38238" cy="950368"/>
          </a:xfrm>
        </p:spPr>
        <p:txBody>
          <a:bodyPr anchor="t">
            <a:noAutofit/>
          </a:bodyPr>
          <a:lstStyle/>
          <a:p>
            <a:pPr algn="l"/>
            <a:r>
              <a:rPr lang="en-US" sz="3200" dirty="0" smtClean="0"/>
              <a:t>Problem: Creating Sounds</a:t>
            </a:r>
            <a:endParaRPr lang="en-US" sz="3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200" y="1541124"/>
            <a:ext cx="2790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import</a:t>
            </a:r>
            <a:r>
              <a:rPr lang="en-US" sz="2400" dirty="0" smtClean="0"/>
              <a:t> </a:t>
            </a:r>
            <a:r>
              <a:rPr lang="en-US" sz="2400" dirty="0" err="1" smtClean="0"/>
              <a:t>java.applet</a:t>
            </a:r>
            <a:r>
              <a:rPr lang="en-US" sz="2400" dirty="0" smtClean="0"/>
              <a:t>.*;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57200" y="2835669"/>
            <a:ext cx="2571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AudioClip</a:t>
            </a:r>
            <a:r>
              <a:rPr lang="en-US" sz="2400" dirty="0" smtClean="0"/>
              <a:t> </a:t>
            </a:r>
            <a:r>
              <a:rPr lang="en-US" sz="2400" dirty="0" err="1" smtClean="0"/>
              <a:t>birdClip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57200" y="1972639"/>
            <a:ext cx="2748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import</a:t>
            </a:r>
            <a:r>
              <a:rPr lang="en-US" sz="2400" dirty="0" smtClean="0"/>
              <a:t> </a:t>
            </a:r>
            <a:r>
              <a:rPr lang="en-US" sz="2400" dirty="0" err="1" smtClean="0"/>
              <a:t>java.net.URL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57200" y="3267182"/>
            <a:ext cx="57939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try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birdURL</a:t>
            </a:r>
            <a:r>
              <a:rPr lang="en-US" sz="2400" dirty="0" smtClean="0"/>
              <a:t>=new </a:t>
            </a:r>
            <a:r>
              <a:rPr lang="en-US" sz="2400" dirty="0" err="1" smtClean="0">
                <a:solidFill>
                  <a:srgbClr val="FF0000"/>
                </a:solidFill>
              </a:rPr>
              <a:t>URL</a:t>
            </a:r>
            <a:r>
              <a:rPr lang="en-US" sz="2400" dirty="0" err="1" smtClean="0"/>
              <a:t>("file:bird.au</a:t>
            </a:r>
            <a:r>
              <a:rPr lang="en-US" sz="2400" dirty="0" smtClean="0"/>
              <a:t>");</a:t>
            </a:r>
          </a:p>
          <a:p>
            <a:r>
              <a:rPr lang="en-US" sz="2400" dirty="0" smtClean="0"/>
              <a:t>        } </a:t>
            </a:r>
            <a:r>
              <a:rPr lang="en-US" sz="2400" dirty="0" err="1" smtClean="0">
                <a:solidFill>
                  <a:srgbClr val="FF0000"/>
                </a:solidFill>
              </a:rPr>
              <a:t>catch</a:t>
            </a:r>
            <a:r>
              <a:rPr lang="en-US" sz="2400" dirty="0" err="1" smtClean="0"/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Exception</a:t>
            </a:r>
            <a:r>
              <a:rPr lang="en-US" sz="2400" dirty="0" smtClean="0"/>
              <a:t> </a:t>
            </a:r>
            <a:r>
              <a:rPr lang="en-US" sz="2400" dirty="0" err="1" smtClean="0"/>
              <a:t>e</a:t>
            </a:r>
            <a:r>
              <a:rPr lang="en-US" sz="2400" dirty="0" smtClean="0"/>
              <a:t>){    </a:t>
            </a:r>
          </a:p>
          <a:p>
            <a:r>
              <a:rPr lang="en-US" sz="2400" dirty="0" smtClean="0"/>
              <a:t>		}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birdClip</a:t>
            </a:r>
            <a:r>
              <a:rPr lang="en-US" sz="2400" dirty="0" smtClean="0"/>
              <a:t>=</a:t>
            </a:r>
            <a:r>
              <a:rPr lang="en-US" sz="2400" dirty="0" err="1" smtClean="0">
                <a:solidFill>
                  <a:srgbClr val="FF0000"/>
                </a:solidFill>
              </a:rPr>
              <a:t>Applet</a:t>
            </a:r>
            <a:r>
              <a:rPr lang="en-US" sz="2400" dirty="0" err="1" smtClean="0"/>
              <a:t>.newAudioClip(birdURL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2404154"/>
            <a:ext cx="1821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URL</a:t>
            </a:r>
            <a:r>
              <a:rPr lang="en-US" sz="2400" dirty="0" smtClean="0"/>
              <a:t> </a:t>
            </a:r>
            <a:r>
              <a:rPr lang="en-US" sz="2400" dirty="0" err="1" smtClean="0"/>
              <a:t>birdURL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981369" y="1972639"/>
            <a:ext cx="2076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Could also be a </a:t>
            </a:r>
          </a:p>
          <a:p>
            <a:r>
              <a:rPr lang="en-US" sz="2400" dirty="0" smtClean="0"/>
              <a:t>complete URL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4724992" y="3010958"/>
            <a:ext cx="783652" cy="616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557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38238" cy="950368"/>
          </a:xfrm>
        </p:spPr>
        <p:txBody>
          <a:bodyPr anchor="t">
            <a:noAutofit/>
          </a:bodyPr>
          <a:lstStyle/>
          <a:p>
            <a:pPr algn="l"/>
            <a:r>
              <a:rPr lang="en-US" sz="3200" dirty="0" smtClean="0"/>
              <a:t>Problem: Creating Image Icons</a:t>
            </a:r>
            <a:endParaRPr lang="en-US" sz="3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200" y="1541124"/>
            <a:ext cx="2854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import</a:t>
            </a:r>
            <a:r>
              <a:rPr lang="en-US" sz="2400" dirty="0" smtClean="0"/>
              <a:t> </a:t>
            </a:r>
            <a:r>
              <a:rPr lang="en-US" sz="2400" dirty="0" err="1" smtClean="0"/>
              <a:t>javax.swing</a:t>
            </a:r>
            <a:r>
              <a:rPr lang="en-US" sz="2400" dirty="0" smtClean="0"/>
              <a:t>.*;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57200" y="2299357"/>
            <a:ext cx="6340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ImageIcon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birdPic</a:t>
            </a:r>
            <a:r>
              <a:rPr lang="en-US" sz="2400" dirty="0" smtClean="0"/>
              <a:t>// Declare an </a:t>
            </a:r>
            <a:r>
              <a:rPr lang="en-US" sz="2400" dirty="0" err="1" smtClean="0"/>
              <a:t>ImageIcon</a:t>
            </a:r>
            <a:r>
              <a:rPr lang="en-US" sz="2400" dirty="0" smtClean="0"/>
              <a:t> object;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457200" y="3815823"/>
            <a:ext cx="860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birdPic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FF0000"/>
                </a:solidFill>
              </a:rPr>
              <a:t>new </a:t>
            </a:r>
            <a:r>
              <a:rPr lang="en-US" sz="2400" dirty="0" err="1" smtClean="0">
                <a:solidFill>
                  <a:srgbClr val="FF0000"/>
                </a:solidFill>
              </a:rPr>
              <a:t>ImageIcon</a:t>
            </a:r>
            <a:r>
              <a:rPr lang="en-US" sz="2400" dirty="0" err="1" smtClean="0"/>
              <a:t>("bird.jpg</a:t>
            </a:r>
            <a:r>
              <a:rPr lang="en-US" sz="2400" dirty="0" smtClean="0"/>
              <a:t>”);// Create an icon from a picture;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57200" y="4574055"/>
            <a:ext cx="6375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button.setIcon(birdPic</a:t>
            </a:r>
            <a:r>
              <a:rPr lang="en-US" sz="2400" dirty="0" smtClean="0"/>
              <a:t>);// Add an icon to a button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3057590"/>
            <a:ext cx="4015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JButton</a:t>
            </a:r>
            <a:r>
              <a:rPr lang="en-US" sz="2400" dirty="0" smtClean="0"/>
              <a:t> button=new </a:t>
            </a:r>
            <a:r>
              <a:rPr lang="en-US" sz="2400" dirty="0" err="1" smtClean="0"/>
              <a:t>JButton</a:t>
            </a:r>
            <a:r>
              <a:rPr lang="en-US" sz="2400" dirty="0" smtClean="0"/>
              <a:t>();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622489" y="2761022"/>
            <a:ext cx="2076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Could also be a </a:t>
            </a:r>
          </a:p>
          <a:p>
            <a:r>
              <a:rPr lang="en-US" sz="2400" dirty="0" smtClean="0"/>
              <a:t>URL</a:t>
            </a:r>
            <a:endParaRPr lang="en-US" sz="2400" dirty="0"/>
          </a:p>
        </p:txBody>
      </p:sp>
      <p:cxnSp>
        <p:nvCxnSpPr>
          <p:cNvPr id="16" name="Straight Arrow Connector 15"/>
          <p:cNvCxnSpPr>
            <a:stCxn id="10" idx="1"/>
          </p:cNvCxnSpPr>
          <p:nvPr/>
        </p:nvCxnSpPr>
        <p:spPr>
          <a:xfrm flipH="1">
            <a:off x="4233333" y="3176521"/>
            <a:ext cx="2389156" cy="730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557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5913" y="2684202"/>
            <a:ext cx="587192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smtClean="0">
                <a:solidFill>
                  <a:srgbClr val="FF0000"/>
                </a:solidFill>
              </a:rPr>
              <a:t>Live demo</a:t>
            </a:r>
            <a:endParaRPr lang="en-US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7690</TotalTime>
  <Words>2234</Words>
  <Application>Microsoft Macintosh PowerPoint</Application>
  <PresentationFormat>On-screen Show (4:3)</PresentationFormat>
  <Paragraphs>489</Paragraphs>
  <Slides>40</Slides>
  <Notes>10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CS 180 Problem Solving and Object Oriented Programming  Fall 2011</vt:lpstr>
      <vt:lpstr>Readings and Exercises for Week 11</vt:lpstr>
      <vt:lpstr>Announcements</vt:lpstr>
      <vt:lpstr>Problem: GUI</vt:lpstr>
      <vt:lpstr>Problem: Menu an Menu items</vt:lpstr>
      <vt:lpstr>Problem: Actions</vt:lpstr>
      <vt:lpstr>Problem: Creating Sounds</vt:lpstr>
      <vt:lpstr>Problem: Creating Image Icons</vt:lpstr>
      <vt:lpstr>PowerPoint Presentation</vt:lpstr>
      <vt:lpstr>Announcements</vt:lpstr>
      <vt:lpstr>PowerPoint Presentation</vt:lpstr>
      <vt:lpstr>GUIs: What have we covered so far?   </vt:lpstr>
      <vt:lpstr>GUIs: What have we not covered?   </vt:lpstr>
      <vt:lpstr>Instance variables   </vt:lpstr>
      <vt:lpstr>Instance variables   </vt:lpstr>
      <vt:lpstr>Class variables   </vt:lpstr>
      <vt:lpstr>Class: variables   </vt:lpstr>
      <vt:lpstr>Private/Public variables   </vt:lpstr>
      <vt:lpstr>Private/Public variables   </vt:lpstr>
      <vt:lpstr>Accessor (get) and mutator (set) methods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Inheritance  </vt:lpstr>
      <vt:lpstr>Inheritance: Another example  </vt:lpstr>
      <vt:lpstr>Accessibility rules: Let us fill this table   </vt:lpstr>
      <vt:lpstr>Classes etc.: summary</vt:lpstr>
      <vt:lpstr>Concurrent Programming  </vt:lpstr>
      <vt:lpstr>Dividing work into small segments   </vt:lpstr>
      <vt:lpstr>Concurrency  </vt:lpstr>
      <vt:lpstr>Threads  </vt:lpstr>
      <vt:lpstr>Problem   </vt:lpstr>
      <vt:lpstr>Problem: Solution architecture  </vt:lpstr>
      <vt:lpstr>Problem: Algorithm  </vt:lpstr>
      <vt:lpstr>Problem: Program   </vt:lpstr>
      <vt:lpstr>PowerPoint Presentation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180 Problem Solving and OO Programming Fall 2010</dc:title>
  <dc:creator>Aditya Mathur</dc:creator>
  <cp:lastModifiedBy>Aditya P. Mathur</cp:lastModifiedBy>
  <cp:revision>799</cp:revision>
  <dcterms:created xsi:type="dcterms:W3CDTF">2011-10-31T00:34:43Z</dcterms:created>
  <dcterms:modified xsi:type="dcterms:W3CDTF">2011-11-02T20:53:28Z</dcterms:modified>
</cp:coreProperties>
</file>