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322" r:id="rId3"/>
    <p:sldId id="618" r:id="rId4"/>
    <p:sldId id="684" r:id="rId5"/>
    <p:sldId id="429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73" r:id="rId17"/>
    <p:sldId id="662" r:id="rId18"/>
    <p:sldId id="663" r:id="rId19"/>
    <p:sldId id="672" r:id="rId20"/>
    <p:sldId id="661" r:id="rId21"/>
    <p:sldId id="563" r:id="rId22"/>
    <p:sldId id="609" r:id="rId23"/>
    <p:sldId id="608" r:id="rId24"/>
    <p:sldId id="610" r:id="rId25"/>
    <p:sldId id="611" r:id="rId26"/>
    <p:sldId id="612" r:id="rId27"/>
    <p:sldId id="613" r:id="rId28"/>
    <p:sldId id="619" r:id="rId29"/>
    <p:sldId id="614" r:id="rId30"/>
    <p:sldId id="581" r:id="rId31"/>
    <p:sldId id="615" r:id="rId32"/>
    <p:sldId id="616" r:id="rId33"/>
    <p:sldId id="617" r:id="rId34"/>
    <p:sldId id="626" r:id="rId35"/>
    <p:sldId id="586" r:id="rId36"/>
    <p:sldId id="620" r:id="rId37"/>
    <p:sldId id="621" r:id="rId38"/>
    <p:sldId id="622" r:id="rId39"/>
    <p:sldId id="623" r:id="rId40"/>
    <p:sldId id="624" r:id="rId41"/>
    <p:sldId id="625" r:id="rId42"/>
    <p:sldId id="580" r:id="rId43"/>
    <p:sldId id="627" r:id="rId44"/>
    <p:sldId id="628" r:id="rId45"/>
    <p:sldId id="630" r:id="rId46"/>
    <p:sldId id="629" r:id="rId47"/>
    <p:sldId id="584" r:id="rId48"/>
    <p:sldId id="589" r:id="rId49"/>
    <p:sldId id="604" r:id="rId50"/>
    <p:sldId id="590" r:id="rId51"/>
    <p:sldId id="631" r:id="rId52"/>
    <p:sldId id="632" r:id="rId53"/>
    <p:sldId id="633" r:id="rId54"/>
    <p:sldId id="634" r:id="rId55"/>
    <p:sldId id="635" r:id="rId56"/>
    <p:sldId id="664" r:id="rId57"/>
    <p:sldId id="685" r:id="rId58"/>
    <p:sldId id="665" r:id="rId59"/>
    <p:sldId id="666" r:id="rId60"/>
    <p:sldId id="667" r:id="rId61"/>
    <p:sldId id="668" r:id="rId62"/>
    <p:sldId id="669" r:id="rId63"/>
    <p:sldId id="670" r:id="rId64"/>
    <p:sldId id="671" r:id="rId65"/>
    <p:sldId id="636" r:id="rId66"/>
    <p:sldId id="637" r:id="rId67"/>
    <p:sldId id="659" r:id="rId68"/>
    <p:sldId id="641" r:id="rId69"/>
    <p:sldId id="642" r:id="rId70"/>
    <p:sldId id="643" r:id="rId71"/>
    <p:sldId id="644" r:id="rId72"/>
    <p:sldId id="645" r:id="rId73"/>
    <p:sldId id="646" r:id="rId74"/>
    <p:sldId id="651" r:id="rId75"/>
    <p:sldId id="653" r:id="rId76"/>
    <p:sldId id="654" r:id="rId77"/>
    <p:sldId id="655" r:id="rId78"/>
    <p:sldId id="660" r:id="rId79"/>
    <p:sldId id="647" r:id="rId80"/>
    <p:sldId id="640" r:id="rId81"/>
    <p:sldId id="638" r:id="rId82"/>
    <p:sldId id="639" r:id="rId83"/>
    <p:sldId id="648" r:id="rId84"/>
    <p:sldId id="650" r:id="rId85"/>
    <p:sldId id="649" r:id="rId86"/>
    <p:sldId id="656" r:id="rId87"/>
    <p:sldId id="657" r:id="rId88"/>
    <p:sldId id="658" r:id="rId89"/>
    <p:sldId id="306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94" d="100"/>
          <a:sy n="94" d="100"/>
        </p:scale>
        <p:origin x="-1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3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11/9/11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11/9/11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38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11/10/2010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6400800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12:</a:t>
            </a:r>
          </a:p>
          <a:p>
            <a:pPr algn="l"/>
            <a:r>
              <a:rPr lang="en-US" sz="2400" dirty="0" smtClean="0"/>
              <a:t>Nov </a:t>
            </a:r>
            <a:r>
              <a:rPr lang="en-US" sz="2400" dirty="0"/>
              <a:t>7</a:t>
            </a:r>
            <a:r>
              <a:rPr lang="en-US" sz="2400" dirty="0" smtClean="0"/>
              <a:t>-11, 2011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6434" y="2755306"/>
            <a:ext cx="12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This Week: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6434" y="3213183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11/7-11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3523" y="3525808"/>
            <a:ext cx="3905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Concurrent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Concurrent linear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CHALLENGE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Concurrent bubble sort and merge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5. Default layout for a </a:t>
            </a:r>
            <a:r>
              <a:rPr lang="en-US" sz="3200" dirty="0" err="1" smtClean="0">
                <a:solidFill>
                  <a:srgbClr val="008000"/>
                </a:solidFill>
              </a:rPr>
              <a:t>JPanel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is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GridLayout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FlowLayout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BorderLayout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BoxLayout</a:t>
            </a: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6. When transferring actual parameters to 	a method the following is passed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Value of the actual parameter</a:t>
            </a: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Reference to the actual parameter</a:t>
            </a: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None of the above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>
                <a:solidFill>
                  <a:srgbClr val="FF0000"/>
                </a:solidFill>
              </a:rPr>
              <a:t>7</a:t>
            </a:r>
            <a:r>
              <a:rPr lang="en-US" sz="3200" dirty="0" smtClean="0">
                <a:solidFill>
                  <a:srgbClr val="FF0000"/>
                </a:solidFill>
              </a:rPr>
              <a:t>. A constructor is always required.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True</a:t>
            </a: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False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8. There can be more than one 	constructor in a class definition.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True</a:t>
            </a: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False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3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8142514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>
                <a:solidFill>
                  <a:srgbClr val="FF0000"/>
                </a:solidFill>
              </a:rPr>
              <a:t>9</a:t>
            </a:r>
            <a:r>
              <a:rPr lang="en-US" sz="3200" dirty="0" smtClean="0">
                <a:solidFill>
                  <a:srgbClr val="FF0000"/>
                </a:solidFill>
              </a:rPr>
              <a:t>. A non-static method in a class can directly 	call a static method in that class.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True</a:t>
            </a: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False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7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10. A static method  in a class can directly 	call a non-static method in that class.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True</a:t>
            </a: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smtClean="0">
                <a:solidFill>
                  <a:srgbClr val="008000"/>
                </a:solidFill>
              </a:rPr>
              <a:t>False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1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8428" y="2684202"/>
            <a:ext cx="58719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Review: Files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0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File object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5742" y="1398106"/>
            <a:ext cx="8015401" cy="419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File </a:t>
            </a:r>
            <a:r>
              <a:rPr lang="en-US" sz="2400" dirty="0" smtClean="0"/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; // declares an object of type File</a:t>
            </a:r>
            <a:endParaRPr lang="en-US" sz="2400" dirty="0" smtClean="0"/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File</a:t>
            </a:r>
            <a:r>
              <a:rPr lang="en-US" sz="2400" dirty="0" smtClean="0"/>
              <a:t> f=new </a:t>
            </a:r>
            <a:r>
              <a:rPr lang="en-US" sz="2400" dirty="0" smtClean="0">
                <a:solidFill>
                  <a:srgbClr val="FF0000"/>
                </a:solidFill>
              </a:rPr>
              <a:t>File</a:t>
            </a:r>
            <a:r>
              <a:rPr lang="en-US" sz="2400" dirty="0"/>
              <a:t> </a:t>
            </a:r>
            <a:r>
              <a:rPr lang="en-US" sz="2400" dirty="0" smtClean="0"/>
              <a:t>(“</a:t>
            </a:r>
            <a:r>
              <a:rPr lang="en-US" sz="2400" dirty="0" err="1" smtClean="0"/>
              <a:t>data.txt</a:t>
            </a:r>
            <a:r>
              <a:rPr lang="en-US" sz="2400" dirty="0" smtClean="0"/>
              <a:t>”); // Create a File object</a:t>
            </a: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String </a:t>
            </a:r>
            <a:r>
              <a:rPr lang="en-US" sz="2400" dirty="0" smtClean="0"/>
              <a:t>filename=“</a:t>
            </a:r>
            <a:r>
              <a:rPr lang="en-US" sz="2400" dirty="0" err="1" smtClean="0"/>
              <a:t>data.txt</a:t>
            </a:r>
            <a:r>
              <a:rPr lang="en-US" sz="2400" dirty="0" smtClean="0">
                <a:sym typeface="Wingdings"/>
              </a:rPr>
              <a:t>”;</a:t>
            </a:r>
            <a:br>
              <a:rPr lang="en-US" sz="2400" dirty="0" smtClean="0">
                <a:sym typeface="Wingdings"/>
              </a:rPr>
            </a:br>
            <a:r>
              <a:rPr lang="en-US" sz="2400" dirty="0" smtClean="0">
                <a:solidFill>
                  <a:srgbClr val="FF0000"/>
                </a:solidFill>
              </a:rPr>
              <a:t>File</a:t>
            </a:r>
            <a:r>
              <a:rPr lang="en-US" sz="2400" dirty="0" smtClean="0"/>
              <a:t> </a:t>
            </a:r>
            <a:r>
              <a:rPr lang="en-US" sz="2400" dirty="0"/>
              <a:t>f=new </a:t>
            </a:r>
            <a:r>
              <a:rPr lang="en-US" sz="2400" dirty="0">
                <a:solidFill>
                  <a:srgbClr val="FF0000"/>
                </a:solidFill>
              </a:rPr>
              <a:t>File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fileName</a:t>
            </a:r>
            <a:r>
              <a:rPr lang="en-US" sz="2400" dirty="0" smtClean="0"/>
              <a:t>)</a:t>
            </a:r>
            <a:r>
              <a:rPr lang="en-US" sz="2400" dirty="0"/>
              <a:t>; // Create a File </a:t>
            </a:r>
            <a:r>
              <a:rPr lang="en-US" sz="2400" dirty="0" smtClean="0"/>
              <a:t>object</a:t>
            </a: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400" dirty="0" smtClean="0"/>
              <a:t>Full pathnames can be specified when creating a </a:t>
            </a:r>
            <a:r>
              <a:rPr lang="en-US" sz="2400" dirty="0" smtClean="0">
                <a:solidFill>
                  <a:srgbClr val="FF0000"/>
                </a:solidFill>
              </a:rPr>
              <a:t>File</a:t>
            </a:r>
            <a:r>
              <a:rPr lang="en-US" sz="2400" dirty="0" smtClean="0"/>
              <a:t> object.</a:t>
            </a:r>
            <a:endParaRPr lang="en-US" sz="2400" dirty="0"/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File Input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9837" y="1429450"/>
            <a:ext cx="8656449" cy="472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File</a:t>
            </a:r>
            <a:r>
              <a:rPr lang="en-US" sz="2000" dirty="0" smtClean="0"/>
              <a:t> f=new </a:t>
            </a:r>
            <a:r>
              <a:rPr lang="en-US" sz="2000" dirty="0" smtClean="0">
                <a:solidFill>
                  <a:srgbClr val="FF0000"/>
                </a:solidFill>
              </a:rPr>
              <a:t>File</a:t>
            </a:r>
            <a:r>
              <a:rPr lang="en-US" sz="2000" dirty="0" smtClean="0"/>
              <a:t> (“</a:t>
            </a:r>
            <a:r>
              <a:rPr lang="en-US" sz="2000" dirty="0" err="1" smtClean="0"/>
              <a:t>data.txt</a:t>
            </a:r>
            <a:r>
              <a:rPr lang="en-US" sz="2000" dirty="0" smtClean="0"/>
              <a:t>”); // Create a File object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Scanner</a:t>
            </a:r>
            <a:r>
              <a:rPr lang="en-US" sz="2000" dirty="0" smtClean="0"/>
              <a:t> </a:t>
            </a:r>
            <a:r>
              <a:rPr lang="en-US" sz="2000" dirty="0" err="1" smtClean="0"/>
              <a:t>inFile</a:t>
            </a:r>
            <a:r>
              <a:rPr lang="en-US" sz="2000" dirty="0" smtClean="0"/>
              <a:t>=new </a:t>
            </a:r>
            <a:r>
              <a:rPr lang="en-US" sz="2000" dirty="0" smtClean="0">
                <a:solidFill>
                  <a:srgbClr val="FF0000"/>
                </a:solidFill>
              </a:rPr>
              <a:t>Scanner</a:t>
            </a:r>
            <a:r>
              <a:rPr lang="en-US" sz="2000" dirty="0" smtClean="0"/>
              <a:t>(f); // Creates a Scanner for </a:t>
            </a:r>
            <a:r>
              <a:rPr lang="en-US" sz="2000" dirty="0" err="1" smtClean="0">
                <a:solidFill>
                  <a:srgbClr val="008000"/>
                </a:solidFill>
              </a:rPr>
              <a:t>data.txt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Must be inside try-catch.</a:t>
            </a: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dirty="0" err="1" smtClean="0">
                <a:solidFill>
                  <a:srgbClr val="FF0000"/>
                </a:solidFill>
              </a:rPr>
              <a:t>oolean</a:t>
            </a:r>
            <a:r>
              <a:rPr lang="en-US" sz="2000" dirty="0" smtClean="0">
                <a:solidFill>
                  <a:srgbClr val="000000"/>
                </a:solidFill>
              </a:rPr>
              <a:t> b= </a:t>
            </a:r>
            <a:r>
              <a:rPr lang="en-US" sz="2000" dirty="0" err="1" smtClean="0">
                <a:solidFill>
                  <a:srgbClr val="000000"/>
                </a:solidFill>
              </a:rPr>
              <a:t>inFile.</a:t>
            </a:r>
            <a:r>
              <a:rPr lang="en-US" sz="2000" dirty="0" err="1" smtClean="0">
                <a:solidFill>
                  <a:srgbClr val="008000"/>
                </a:solidFill>
              </a:rPr>
              <a:t>hasNext</a:t>
            </a:r>
            <a:r>
              <a:rPr lang="en-US" sz="2000" dirty="0" smtClean="0">
                <a:solidFill>
                  <a:srgbClr val="000000"/>
                </a:solidFill>
              </a:rPr>
              <a:t>();// Checks if there is more data to be input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String </a:t>
            </a:r>
            <a:r>
              <a:rPr lang="en-US" sz="2000" dirty="0" smtClean="0">
                <a:solidFill>
                  <a:srgbClr val="000000"/>
                </a:solidFill>
              </a:rPr>
              <a:t>s=</a:t>
            </a:r>
            <a:r>
              <a:rPr lang="en-US" sz="2000" dirty="0" err="1" smtClean="0">
                <a:solidFill>
                  <a:srgbClr val="000000"/>
                </a:solidFill>
              </a:rPr>
              <a:t>inFile.</a:t>
            </a:r>
            <a:r>
              <a:rPr lang="en-US" sz="2000" dirty="0" err="1" smtClean="0">
                <a:solidFill>
                  <a:srgbClr val="008000"/>
                </a:solidFill>
              </a:rPr>
              <a:t>next</a:t>
            </a:r>
            <a:r>
              <a:rPr lang="en-US" sz="2000" dirty="0" smtClean="0">
                <a:solidFill>
                  <a:srgbClr val="000000"/>
                </a:solidFill>
              </a:rPr>
              <a:t>(); // Read a string</a:t>
            </a: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 err="1" smtClean="0">
                <a:solidFill>
                  <a:srgbClr val="FF0000"/>
                </a:solidFill>
              </a:rPr>
              <a:t>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=</a:t>
            </a:r>
            <a:r>
              <a:rPr lang="en-US" sz="2000" dirty="0" err="1" smtClean="0"/>
              <a:t>inFile.</a:t>
            </a:r>
            <a:r>
              <a:rPr lang="en-US" sz="2000" dirty="0" err="1" smtClean="0">
                <a:solidFill>
                  <a:srgbClr val="008000"/>
                </a:solidFill>
              </a:rPr>
              <a:t>nextInt</a:t>
            </a:r>
            <a:r>
              <a:rPr lang="en-US" sz="2000" dirty="0" smtClean="0"/>
              <a:t>(); // Read an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double </a:t>
            </a:r>
            <a:r>
              <a:rPr lang="en-US" sz="2000" dirty="0" err="1"/>
              <a:t>num</a:t>
            </a:r>
            <a:r>
              <a:rPr lang="en-US" sz="2000" dirty="0"/>
              <a:t>=</a:t>
            </a:r>
            <a:r>
              <a:rPr lang="en-US" sz="2000" dirty="0" err="1" smtClean="0"/>
              <a:t>inFile.</a:t>
            </a:r>
            <a:r>
              <a:rPr lang="en-US" sz="2000" dirty="0" err="1" smtClean="0">
                <a:solidFill>
                  <a:srgbClr val="008000"/>
                </a:solidFill>
              </a:rPr>
              <a:t>nextDouble</a:t>
            </a:r>
            <a:r>
              <a:rPr lang="en-US" sz="2000" dirty="0" smtClean="0"/>
              <a:t>(</a:t>
            </a:r>
            <a:r>
              <a:rPr lang="en-US" sz="2000" dirty="0"/>
              <a:t>)</a:t>
            </a:r>
            <a:r>
              <a:rPr lang="en-US" sz="2000" dirty="0" smtClean="0"/>
              <a:t>; // Read a double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8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File Output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9837" y="1429450"/>
            <a:ext cx="8656449" cy="472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File</a:t>
            </a:r>
            <a:r>
              <a:rPr lang="en-US" sz="2000" dirty="0" smtClean="0"/>
              <a:t> f=new </a:t>
            </a:r>
            <a:r>
              <a:rPr lang="en-US" sz="2000" dirty="0" smtClean="0">
                <a:solidFill>
                  <a:srgbClr val="FF0000"/>
                </a:solidFill>
              </a:rPr>
              <a:t>File</a:t>
            </a:r>
            <a:r>
              <a:rPr lang="en-US" sz="2000" dirty="0" smtClean="0"/>
              <a:t> (“</a:t>
            </a:r>
            <a:r>
              <a:rPr lang="en-US" sz="2000" dirty="0" err="1" smtClean="0"/>
              <a:t>data.txt</a:t>
            </a:r>
            <a:r>
              <a:rPr lang="en-US" sz="2000" dirty="0" smtClean="0"/>
              <a:t>”); // Create a File object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FF0000"/>
                </a:solidFill>
              </a:rPr>
              <a:t>PrintWriter</a:t>
            </a:r>
            <a:r>
              <a:rPr lang="en-US" sz="2000" dirty="0" smtClean="0"/>
              <a:t> </a:t>
            </a:r>
            <a:r>
              <a:rPr lang="en-US" sz="2000" dirty="0" err="1" smtClean="0"/>
              <a:t>outFile</a:t>
            </a:r>
            <a:r>
              <a:rPr lang="en-US" sz="2000" dirty="0" smtClean="0"/>
              <a:t>=new </a:t>
            </a:r>
            <a:r>
              <a:rPr lang="en-US" sz="2000" dirty="0" err="1" smtClean="0">
                <a:solidFill>
                  <a:srgbClr val="FF0000"/>
                </a:solidFill>
              </a:rPr>
              <a:t>PrintWriter</a:t>
            </a:r>
            <a:r>
              <a:rPr lang="en-US" sz="2000" dirty="0" smtClean="0"/>
              <a:t>(f); // Creates a writer for </a:t>
            </a:r>
            <a:r>
              <a:rPr lang="en-US" sz="2000" dirty="0" err="1" smtClean="0">
                <a:solidFill>
                  <a:srgbClr val="008000"/>
                </a:solidFill>
              </a:rPr>
              <a:t>data.txt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800100" lvl="1" indent="-342900">
              <a:lnSpc>
                <a:spcPts val="42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Must be inside try-catch.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err="1" smtClean="0"/>
              <a:t>outFile.</a:t>
            </a:r>
            <a:r>
              <a:rPr lang="en-US" sz="2000" dirty="0" err="1" smtClean="0">
                <a:solidFill>
                  <a:srgbClr val="008000"/>
                </a:solidFill>
              </a:rPr>
              <a:t>print</a:t>
            </a:r>
            <a:r>
              <a:rPr lang="en-US" sz="2000" dirty="0" smtClean="0"/>
              <a:t>(d); // Write d in to the file; d may be any primitive type, 				// string, or even an arbitrary object.</a:t>
            </a: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err="1" smtClean="0"/>
              <a:t>outFile.</a:t>
            </a:r>
            <a:r>
              <a:rPr lang="en-US" sz="2000" dirty="0" err="1" smtClean="0">
                <a:solidFill>
                  <a:srgbClr val="008000"/>
                </a:solidFill>
              </a:rPr>
              <a:t>println</a:t>
            </a:r>
            <a:r>
              <a:rPr lang="en-US" sz="2000" dirty="0" smtClean="0"/>
              <a:t>(</a:t>
            </a:r>
            <a:r>
              <a:rPr lang="en-US" sz="2000" dirty="0"/>
              <a:t>d)</a:t>
            </a:r>
            <a:r>
              <a:rPr lang="en-US" sz="2000" dirty="0" smtClean="0"/>
              <a:t>; // Same as print() but terminates line.</a:t>
            </a: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err="1" smtClean="0"/>
              <a:t>outFile.</a:t>
            </a:r>
            <a:r>
              <a:rPr lang="en-US" sz="2000" dirty="0" err="1" smtClean="0">
                <a:solidFill>
                  <a:srgbClr val="008000"/>
                </a:solidFill>
              </a:rPr>
              <a:t>printf</a:t>
            </a:r>
            <a:r>
              <a:rPr lang="en-US" sz="2000" dirty="0" smtClean="0"/>
              <a:t>(format, d</a:t>
            </a:r>
            <a:r>
              <a:rPr lang="en-US" sz="2000" dirty="0"/>
              <a:t>)</a:t>
            </a:r>
            <a:r>
              <a:rPr lang="en-US" sz="2000" dirty="0" smtClean="0"/>
              <a:t>; // Same as print but formatted</a:t>
            </a:r>
          </a:p>
          <a:p>
            <a:pPr marL="914400" lvl="1" indent="-457200">
              <a:lnSpc>
                <a:spcPts val="4200"/>
              </a:lnSpc>
              <a:buFont typeface="Arial"/>
              <a:buChar char="•"/>
            </a:pPr>
            <a:r>
              <a:rPr lang="en-US" sz="2000" dirty="0" err="1" smtClean="0"/>
              <a:t>outFile.</a:t>
            </a:r>
            <a:r>
              <a:rPr lang="en-US" sz="2000" dirty="0" err="1" smtClean="0">
                <a:solidFill>
                  <a:srgbClr val="008000"/>
                </a:solidFill>
              </a:rPr>
              <a:t>close</a:t>
            </a:r>
            <a:r>
              <a:rPr lang="en-US" sz="2000" dirty="0" smtClean="0"/>
              <a:t>();// Needed to ensure all data is flushed to the file.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3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2180179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Exercises for Week 12</a:t>
            </a:r>
            <a:br>
              <a:rPr lang="en-US" sz="3200" dirty="0" smtClean="0"/>
            </a:br>
            <a:r>
              <a:rPr lang="en-US" sz="3200" dirty="0" smtClean="0"/>
              <a:t>[Preparation for Exam 2]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1989" y="2161773"/>
            <a:ext cx="8002391" cy="439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	Chapters</a:t>
            </a:r>
            <a:r>
              <a:rPr lang="en-US" sz="2000" dirty="0" smtClean="0"/>
              <a:t>:  2, 3, 4, 5, 7, 8, 1, and 19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	No questions on: Interfaces, inheritance, </a:t>
            </a:r>
            <a:r>
              <a:rPr lang="en-US" sz="2000" dirty="0" err="1" smtClean="0"/>
              <a:t>JOptionPane</a:t>
            </a:r>
            <a:r>
              <a:rPr lang="en-US" sz="2000" dirty="0" smtClean="0"/>
              <a:t>, images, sounds, applets</a:t>
            </a:r>
          </a:p>
          <a:p>
            <a:pPr lvl="1">
              <a:lnSpc>
                <a:spcPts val="2800"/>
              </a:lnSpc>
            </a:pPr>
            <a:endParaRPr lang="en-US" sz="2000" dirty="0" smtClean="0">
              <a:solidFill>
                <a:srgbClr val="008000"/>
              </a:solidFill>
            </a:endParaRPr>
          </a:p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Focus</a:t>
            </a:r>
            <a:br>
              <a:rPr lang="en-US" sz="2000" dirty="0" smtClean="0">
                <a:solidFill>
                  <a:srgbClr val="008000"/>
                </a:solidFill>
              </a:rPr>
            </a:br>
            <a:r>
              <a:rPr lang="en-US" sz="2000" dirty="0">
                <a:solidFill>
                  <a:srgbClr val="008000"/>
                </a:solidFill>
              </a:rPr>
              <a:t>	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1">
              <a:lnSpc>
                <a:spcPts val="2800"/>
              </a:lnSpc>
            </a:pPr>
            <a:endParaRPr lang="en-US" sz="2000" dirty="0">
              <a:solidFill>
                <a:srgbClr val="008000"/>
              </a:solidFill>
            </a:endParaRPr>
          </a:p>
          <a:p>
            <a:pPr lvl="1">
              <a:lnSpc>
                <a:spcPts val="28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008000"/>
                </a:solidFill>
              </a:rPr>
              <a:t>Exercises</a:t>
            </a:r>
            <a:r>
              <a:rPr lang="en-US" sz="2000" dirty="0" smtClean="0"/>
              <a:t>: 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	Exam 2 Practice Problem Set [available via the course web site]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©Aditya Mathur. CS 180. Fall 2011. Week 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9057" y="3863244"/>
            <a:ext cx="6180667" cy="152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2800"/>
              </a:lnSpc>
            </a:pPr>
            <a:r>
              <a:rPr lang="en-US" sz="2000" dirty="0"/>
              <a:t>File </a:t>
            </a:r>
            <a:r>
              <a:rPr lang="en-US" sz="2000" dirty="0" smtClean="0"/>
              <a:t>input (Scanner)/output (</a:t>
            </a:r>
            <a:r>
              <a:rPr lang="en-US" sz="2000" dirty="0" err="1" smtClean="0"/>
              <a:t>PrintWriter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Arrays</a:t>
            </a:r>
            <a:r>
              <a:rPr lang="en-US" sz="2000" dirty="0"/>
              <a:t>: single and multidimensional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GUIs </a:t>
            </a:r>
            <a:r>
              <a:rPr lang="en-US" sz="2000" dirty="0"/>
              <a:t>(with Action and Mouse Listeners; Grid and Border layouts)</a:t>
            </a:r>
            <a:r>
              <a:rPr lang="en-US" sz="2000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8428" y="2684202"/>
            <a:ext cx="58719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Review: Arrays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Arrays of primitive types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5742" y="1398106"/>
            <a:ext cx="7612131" cy="35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914400" lvl="1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 a; // Declare an array</a:t>
            </a:r>
          </a:p>
          <a:p>
            <a:pPr marL="914400" lvl="1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 a=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[n]; // Create an array</a:t>
            </a:r>
          </a:p>
          <a:p>
            <a:pPr marL="914400" lvl="1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[][] </a:t>
            </a:r>
            <a:r>
              <a:rPr lang="en-US" sz="2400" dirty="0" err="1" smtClean="0"/>
              <a:t>x</a:t>
            </a:r>
            <a:r>
              <a:rPr lang="en-US" sz="2400" dirty="0" smtClean="0"/>
              <a:t>; // Declare an array</a:t>
            </a:r>
          </a:p>
          <a:p>
            <a:pPr marL="914400" lvl="1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[][] </a:t>
            </a:r>
            <a:r>
              <a:rPr lang="en-US" sz="2400" dirty="0" err="1" smtClean="0"/>
              <a:t>x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 long </a:t>
            </a:r>
            <a:r>
              <a:rPr lang="en-US" sz="2400" dirty="0" smtClean="0"/>
              <a:t>[10][]; // Create an array</a:t>
            </a:r>
          </a:p>
          <a:p>
            <a:pPr marL="914400" lvl="1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[][]</a:t>
            </a:r>
            <a:r>
              <a:rPr lang="en-US" sz="2400" dirty="0" err="1" smtClean="0"/>
              <a:t>x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 long </a:t>
            </a:r>
            <a:r>
              <a:rPr lang="en-US" sz="2400" dirty="0" smtClean="0"/>
              <a:t>[10][5]; // Create an array</a:t>
            </a:r>
          </a:p>
          <a:p>
            <a:pPr marL="457200" indent="-457200">
              <a:lnSpc>
                <a:spcPts val="40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Array of primitive types: Visual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4228" y="1398106"/>
            <a:ext cx="7612131" cy="81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 a=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[3]; // Create an array</a:t>
            </a: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09737" y="2308852"/>
            <a:ext cx="3811935" cy="1756440"/>
            <a:chOff x="1847355" y="2877905"/>
            <a:chExt cx="3811935" cy="1756440"/>
          </a:xfrm>
        </p:grpSpPr>
        <p:grpSp>
          <p:nvGrpSpPr>
            <p:cNvPr id="26" name="Group 25"/>
            <p:cNvGrpSpPr/>
            <p:nvPr/>
          </p:nvGrpSpPr>
          <p:grpSpPr>
            <a:xfrm>
              <a:off x="4360294" y="2877905"/>
              <a:ext cx="1298996" cy="1756440"/>
              <a:chOff x="2129422" y="2891372"/>
              <a:chExt cx="1298996" cy="1756440"/>
            </a:xfrm>
          </p:grpSpPr>
          <p:sp>
            <p:nvSpPr>
              <p:cNvPr id="7" name="Left Bracket 6"/>
              <p:cNvSpPr/>
              <p:nvPr/>
            </p:nvSpPr>
            <p:spPr>
              <a:xfrm>
                <a:off x="2590800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eft Bracket 10"/>
              <p:cNvSpPr/>
              <p:nvPr/>
            </p:nvSpPr>
            <p:spPr>
              <a:xfrm flipH="1">
                <a:off x="3173117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29422" y="291387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9422" y="351512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29422" y="408034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590800" y="331764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90800" y="407875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846998" y="289137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46998" y="351512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46998" y="426501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847355" y="2877905"/>
              <a:ext cx="927684" cy="443607"/>
              <a:chOff x="189140" y="3071519"/>
              <a:chExt cx="927684" cy="44360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5364" y="3108656"/>
                <a:ext cx="2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9140" y="3071519"/>
                <a:ext cx="927684" cy="44360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2775039" y="3098541"/>
              <a:ext cx="1467092" cy="9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009737" y="4589250"/>
            <a:ext cx="84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a[0]=5;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741265" y="4589250"/>
            <a:ext cx="3811935" cy="1756440"/>
            <a:chOff x="1847355" y="2877905"/>
            <a:chExt cx="3811935" cy="1756440"/>
          </a:xfrm>
        </p:grpSpPr>
        <p:grpSp>
          <p:nvGrpSpPr>
            <p:cNvPr id="33" name="Group 25"/>
            <p:cNvGrpSpPr/>
            <p:nvPr/>
          </p:nvGrpSpPr>
          <p:grpSpPr>
            <a:xfrm>
              <a:off x="4360294" y="2877905"/>
              <a:ext cx="1298996" cy="1756440"/>
              <a:chOff x="2129422" y="2891372"/>
              <a:chExt cx="1298996" cy="1756440"/>
            </a:xfrm>
          </p:grpSpPr>
          <p:sp>
            <p:nvSpPr>
              <p:cNvPr id="38" name="Left Bracket 37"/>
              <p:cNvSpPr/>
              <p:nvPr/>
            </p:nvSpPr>
            <p:spPr>
              <a:xfrm>
                <a:off x="2590800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 Bracket 38"/>
              <p:cNvSpPr/>
              <p:nvPr/>
            </p:nvSpPr>
            <p:spPr>
              <a:xfrm flipH="1">
                <a:off x="3173117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29422" y="291387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29422" y="351512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29422" y="408034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590800" y="331764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590800" y="407875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6998" y="289137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46998" y="351512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846998" y="426501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34" name="Group 24"/>
            <p:cNvGrpSpPr/>
            <p:nvPr/>
          </p:nvGrpSpPr>
          <p:grpSpPr>
            <a:xfrm>
              <a:off x="1847355" y="2877905"/>
              <a:ext cx="927684" cy="443607"/>
              <a:chOff x="189140" y="3071519"/>
              <a:chExt cx="927684" cy="44360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05364" y="3108656"/>
                <a:ext cx="2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9140" y="3071519"/>
                <a:ext cx="927684" cy="44360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2775039" y="3098541"/>
              <a:ext cx="1467092" cy="9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Arrays of objects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76293"/>
            <a:ext cx="7612131" cy="153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2800"/>
              </a:lnSpc>
            </a:pPr>
            <a:endParaRPr lang="en-US" sz="2400" dirty="0" smtClean="0"/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 [] </a:t>
            </a:r>
            <a:r>
              <a:rPr lang="en-US" sz="2400" dirty="0" err="1" smtClean="0"/>
              <a:t>b</a:t>
            </a:r>
            <a:r>
              <a:rPr lang="en-US" sz="2400" dirty="0" smtClean="0"/>
              <a:t>;</a:t>
            </a: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 [] </a:t>
            </a:r>
            <a:r>
              <a:rPr lang="en-US" sz="2400" dirty="0" err="1" smtClean="0"/>
              <a:t>b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err="1" smtClean="0"/>
              <a:t>[n</a:t>
            </a:r>
            <a:r>
              <a:rPr lang="en-US" sz="2400" dirty="0" smtClean="0"/>
              <a:t>];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Array of objects: Visual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29433" y="1398106"/>
            <a:ext cx="7612131" cy="45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 [] </a:t>
            </a:r>
            <a:r>
              <a:rPr lang="en-US" sz="2400" dirty="0" err="1" smtClean="0"/>
              <a:t>b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[3];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47355" y="2706772"/>
            <a:ext cx="3811935" cy="1756440"/>
            <a:chOff x="1847355" y="2706772"/>
            <a:chExt cx="3811935" cy="1756440"/>
          </a:xfrm>
        </p:grpSpPr>
        <p:grpSp>
          <p:nvGrpSpPr>
            <p:cNvPr id="7" name="Group 6"/>
            <p:cNvGrpSpPr/>
            <p:nvPr/>
          </p:nvGrpSpPr>
          <p:grpSpPr>
            <a:xfrm>
              <a:off x="4360294" y="2706772"/>
              <a:ext cx="1298996" cy="1756440"/>
              <a:chOff x="2129422" y="2891372"/>
              <a:chExt cx="1298996" cy="1756440"/>
            </a:xfrm>
          </p:grpSpPr>
          <p:sp>
            <p:nvSpPr>
              <p:cNvPr id="11" name="Left Bracket 10"/>
              <p:cNvSpPr/>
              <p:nvPr/>
            </p:nvSpPr>
            <p:spPr>
              <a:xfrm>
                <a:off x="2590800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Left Bracket 11"/>
              <p:cNvSpPr/>
              <p:nvPr/>
            </p:nvSpPr>
            <p:spPr>
              <a:xfrm flipH="1">
                <a:off x="3173117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9422" y="291387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9422" y="351512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29422" y="408034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590800" y="331764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90800" y="407875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774942" y="2891372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75053" y="3479098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74942" y="4192957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47355" y="2706772"/>
              <a:ext cx="927684" cy="443607"/>
              <a:chOff x="189140" y="3071519"/>
              <a:chExt cx="927684" cy="443607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5364" y="3108656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9140" y="3071519"/>
                <a:ext cx="927684" cy="44360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2775039" y="2927408"/>
              <a:ext cx="1467092" cy="9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Array of objects: Null pointer exception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5439" y="1312583"/>
            <a:ext cx="7612131" cy="45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 [] </a:t>
            </a:r>
            <a:r>
              <a:rPr lang="en-US" sz="2400" dirty="0" err="1" smtClean="0"/>
              <a:t>b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[3];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grpSp>
        <p:nvGrpSpPr>
          <p:cNvPr id="3" name="Group 27"/>
          <p:cNvGrpSpPr/>
          <p:nvPr/>
        </p:nvGrpSpPr>
        <p:grpSpPr>
          <a:xfrm>
            <a:off x="721044" y="2621249"/>
            <a:ext cx="3811935" cy="1756440"/>
            <a:chOff x="1847355" y="2706772"/>
            <a:chExt cx="3811935" cy="1756440"/>
          </a:xfrm>
        </p:grpSpPr>
        <p:grpSp>
          <p:nvGrpSpPr>
            <p:cNvPr id="4" name="Group 6"/>
            <p:cNvGrpSpPr/>
            <p:nvPr/>
          </p:nvGrpSpPr>
          <p:grpSpPr>
            <a:xfrm>
              <a:off x="4360294" y="2706772"/>
              <a:ext cx="1298996" cy="1756440"/>
              <a:chOff x="2129422" y="2891372"/>
              <a:chExt cx="1298996" cy="1756440"/>
            </a:xfrm>
          </p:grpSpPr>
          <p:sp>
            <p:nvSpPr>
              <p:cNvPr id="11" name="Left Bracket 10"/>
              <p:cNvSpPr/>
              <p:nvPr/>
            </p:nvSpPr>
            <p:spPr>
              <a:xfrm>
                <a:off x="2590800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Left Bracket 11"/>
              <p:cNvSpPr/>
              <p:nvPr/>
            </p:nvSpPr>
            <p:spPr>
              <a:xfrm flipH="1">
                <a:off x="3173117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9422" y="291387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9422" y="351512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29422" y="408034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590800" y="331764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90800" y="407875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774942" y="2891372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75053" y="3479098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74942" y="4192957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5" name="Group 20"/>
            <p:cNvGrpSpPr/>
            <p:nvPr/>
          </p:nvGrpSpPr>
          <p:grpSpPr>
            <a:xfrm>
              <a:off x="1847355" y="2706772"/>
              <a:ext cx="927684" cy="443607"/>
              <a:chOff x="189140" y="3071519"/>
              <a:chExt cx="927684" cy="443607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5364" y="3108656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9140" y="3071519"/>
                <a:ext cx="927684" cy="44360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2775039" y="2927408"/>
              <a:ext cx="1467092" cy="9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79834" y="2597587"/>
            <a:ext cx="3906966" cy="1490851"/>
            <a:chOff x="4779834" y="2597587"/>
            <a:chExt cx="3906966" cy="1490851"/>
          </a:xfrm>
        </p:grpSpPr>
        <p:sp>
          <p:nvSpPr>
            <p:cNvPr id="25" name="Rectangle 24"/>
            <p:cNvSpPr/>
            <p:nvPr/>
          </p:nvSpPr>
          <p:spPr>
            <a:xfrm>
              <a:off x="5137242" y="3626773"/>
              <a:ext cx="35495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button[0].setText("Hello");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79834" y="2597587"/>
              <a:ext cx="30729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What happens if we do</a:t>
              </a:r>
            </a:p>
            <a:p>
              <a:r>
                <a:rPr lang="en-US" sz="2400" dirty="0" smtClean="0"/>
                <a:t>the following?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Array of objects: Creating an object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5439" y="1312583"/>
            <a:ext cx="7612131" cy="81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 [] </a:t>
            </a:r>
            <a:r>
              <a:rPr lang="en-US" sz="2400" dirty="0" err="1" smtClean="0"/>
              <a:t>b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[3]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400" dirty="0" smtClean="0"/>
              <a:t>b[0]=</a:t>
            </a:r>
            <a:r>
              <a:rPr lang="en-US" sz="2400" dirty="0" smtClean="0">
                <a:solidFill>
                  <a:srgbClr val="FF0000"/>
                </a:solidFill>
              </a:rPr>
              <a:t>new </a:t>
            </a: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err="1" smtClean="0"/>
              <a:t>(“Hello</a:t>
            </a:r>
            <a:r>
              <a:rPr lang="en-US" sz="2400" dirty="0" smtClean="0"/>
              <a:t>”);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21044" y="2835635"/>
            <a:ext cx="6322154" cy="1830278"/>
            <a:chOff x="721044" y="2835635"/>
            <a:chExt cx="6322154" cy="1830278"/>
          </a:xfrm>
        </p:grpSpPr>
        <p:grpSp>
          <p:nvGrpSpPr>
            <p:cNvPr id="3" name="Group 27"/>
            <p:cNvGrpSpPr/>
            <p:nvPr/>
          </p:nvGrpSpPr>
          <p:grpSpPr>
            <a:xfrm>
              <a:off x="721044" y="2909473"/>
              <a:ext cx="3811935" cy="1756440"/>
              <a:chOff x="1847355" y="2706772"/>
              <a:chExt cx="3811935" cy="1756440"/>
            </a:xfrm>
          </p:grpSpPr>
          <p:grpSp>
            <p:nvGrpSpPr>
              <p:cNvPr id="4" name="Group 6"/>
              <p:cNvGrpSpPr/>
              <p:nvPr/>
            </p:nvGrpSpPr>
            <p:grpSpPr>
              <a:xfrm>
                <a:off x="4360294" y="2706772"/>
                <a:ext cx="1298996" cy="1756440"/>
                <a:chOff x="2129422" y="2891372"/>
                <a:chExt cx="1298996" cy="1756440"/>
              </a:xfrm>
            </p:grpSpPr>
            <p:sp>
              <p:nvSpPr>
                <p:cNvPr id="11" name="Left Bracket 10"/>
                <p:cNvSpPr/>
                <p:nvPr/>
              </p:nvSpPr>
              <p:spPr>
                <a:xfrm>
                  <a:off x="2590800" y="2891372"/>
                  <a:ext cx="255301" cy="1756440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Left Bracket 11"/>
                <p:cNvSpPr/>
                <p:nvPr/>
              </p:nvSpPr>
              <p:spPr>
                <a:xfrm flipH="1">
                  <a:off x="3173117" y="2891372"/>
                  <a:ext cx="255301" cy="1756440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129422" y="291387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129422" y="3515126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129422" y="408034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590800" y="3317649"/>
                  <a:ext cx="837618" cy="1588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590800" y="4078759"/>
                  <a:ext cx="837618" cy="1588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2775053" y="3479098"/>
                  <a:ext cx="533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null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774942" y="4192957"/>
                  <a:ext cx="533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null</a:t>
                  </a:r>
                  <a:endParaRPr lang="en-US" dirty="0"/>
                </a:p>
              </p:txBody>
            </p:sp>
          </p:grpSp>
          <p:grpSp>
            <p:nvGrpSpPr>
              <p:cNvPr id="5" name="Group 20"/>
              <p:cNvGrpSpPr/>
              <p:nvPr/>
            </p:nvGrpSpPr>
            <p:grpSpPr>
              <a:xfrm>
                <a:off x="1847355" y="2706772"/>
                <a:ext cx="927684" cy="443607"/>
                <a:chOff x="189140" y="3071519"/>
                <a:chExt cx="927684" cy="443607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05364" y="3108656"/>
                  <a:ext cx="30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89140" y="3071519"/>
                  <a:ext cx="927684" cy="443607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75039" y="2927408"/>
                <a:ext cx="1467092" cy="9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4221403" y="3130109"/>
              <a:ext cx="20202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6241607" y="2835635"/>
              <a:ext cx="801591" cy="5877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Hello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Array of objects: Modifying an object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5439" y="1312583"/>
            <a:ext cx="7612131" cy="81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 [] </a:t>
            </a:r>
            <a:r>
              <a:rPr lang="en-US" sz="2400" dirty="0" err="1" smtClean="0"/>
              <a:t>b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[3]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400" dirty="0" smtClean="0"/>
              <a:t>b[0]=</a:t>
            </a:r>
            <a:r>
              <a:rPr lang="en-US" sz="2400" dirty="0" smtClean="0">
                <a:solidFill>
                  <a:srgbClr val="FF0000"/>
                </a:solidFill>
              </a:rPr>
              <a:t>new </a:t>
            </a: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err="1" smtClean="0"/>
              <a:t>(“Hello</a:t>
            </a:r>
            <a:r>
              <a:rPr lang="en-US" sz="2400" dirty="0" smtClean="0"/>
              <a:t>”);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grpSp>
        <p:nvGrpSpPr>
          <p:cNvPr id="7" name="Group 25"/>
          <p:cNvGrpSpPr/>
          <p:nvPr/>
        </p:nvGrpSpPr>
        <p:grpSpPr>
          <a:xfrm>
            <a:off x="4779834" y="1398106"/>
            <a:ext cx="3906966" cy="1490851"/>
            <a:chOff x="4779834" y="2597587"/>
            <a:chExt cx="3906966" cy="1490851"/>
          </a:xfrm>
        </p:grpSpPr>
        <p:sp>
          <p:nvSpPr>
            <p:cNvPr id="25" name="Rectangle 24"/>
            <p:cNvSpPr/>
            <p:nvPr/>
          </p:nvSpPr>
          <p:spPr>
            <a:xfrm>
              <a:off x="5137242" y="3626773"/>
              <a:ext cx="35495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b[0].setText(”Hi!");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79834" y="2597587"/>
              <a:ext cx="30729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What happens if we do</a:t>
              </a:r>
            </a:p>
            <a:p>
              <a:r>
                <a:rPr lang="en-US" sz="2400" dirty="0" smtClean="0"/>
                <a:t>the following?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1044" y="3925981"/>
            <a:ext cx="6322154" cy="1830278"/>
            <a:chOff x="721044" y="2547411"/>
            <a:chExt cx="6322154" cy="1830278"/>
          </a:xfrm>
        </p:grpSpPr>
        <p:grpSp>
          <p:nvGrpSpPr>
            <p:cNvPr id="3" name="Group 27"/>
            <p:cNvGrpSpPr/>
            <p:nvPr/>
          </p:nvGrpSpPr>
          <p:grpSpPr>
            <a:xfrm>
              <a:off x="721044" y="2621249"/>
              <a:ext cx="3811935" cy="1756440"/>
              <a:chOff x="1847355" y="2706772"/>
              <a:chExt cx="3811935" cy="1756440"/>
            </a:xfrm>
          </p:grpSpPr>
          <p:grpSp>
            <p:nvGrpSpPr>
              <p:cNvPr id="4" name="Group 6"/>
              <p:cNvGrpSpPr/>
              <p:nvPr/>
            </p:nvGrpSpPr>
            <p:grpSpPr>
              <a:xfrm>
                <a:off x="4360294" y="2706772"/>
                <a:ext cx="1298996" cy="1756440"/>
                <a:chOff x="2129422" y="2891372"/>
                <a:chExt cx="1298996" cy="1756440"/>
              </a:xfrm>
            </p:grpSpPr>
            <p:sp>
              <p:nvSpPr>
                <p:cNvPr id="11" name="Left Bracket 10"/>
                <p:cNvSpPr/>
                <p:nvPr/>
              </p:nvSpPr>
              <p:spPr>
                <a:xfrm>
                  <a:off x="2590800" y="2891372"/>
                  <a:ext cx="255301" cy="1756440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Left Bracket 11"/>
                <p:cNvSpPr/>
                <p:nvPr/>
              </p:nvSpPr>
              <p:spPr>
                <a:xfrm flipH="1">
                  <a:off x="3173117" y="2891372"/>
                  <a:ext cx="255301" cy="1756440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129422" y="291387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129422" y="3515126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129422" y="408034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590800" y="3317649"/>
                  <a:ext cx="837618" cy="1588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590800" y="4078759"/>
                  <a:ext cx="837618" cy="1588"/>
                </a:xfrm>
                <a:prstGeom prst="line">
                  <a:avLst/>
                </a:prstGeom>
                <a:ln w="25400" cap="flat" cmpd="sng" algn="ctr">
                  <a:solidFill>
                    <a:schemeClr val="accent1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2775053" y="3479098"/>
                  <a:ext cx="533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null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774942" y="4192957"/>
                  <a:ext cx="533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null</a:t>
                  </a:r>
                  <a:endParaRPr lang="en-US" dirty="0"/>
                </a:p>
              </p:txBody>
            </p:sp>
          </p:grpSp>
          <p:grpSp>
            <p:nvGrpSpPr>
              <p:cNvPr id="5" name="Group 20"/>
              <p:cNvGrpSpPr/>
              <p:nvPr/>
            </p:nvGrpSpPr>
            <p:grpSpPr>
              <a:xfrm>
                <a:off x="1847355" y="2706772"/>
                <a:ext cx="927684" cy="443607"/>
                <a:chOff x="189140" y="3071519"/>
                <a:chExt cx="927684" cy="443607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05364" y="3108656"/>
                  <a:ext cx="30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89140" y="3071519"/>
                  <a:ext cx="927684" cy="443607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75039" y="2927408"/>
                <a:ext cx="1467092" cy="9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4221403" y="2841885"/>
              <a:ext cx="20202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6241607" y="2547411"/>
              <a:ext cx="801591" cy="5877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Hi!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666547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Array of objects: Another example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5439" y="1213502"/>
            <a:ext cx="3373114" cy="55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Fruit</a:t>
            </a:r>
            <a:r>
              <a:rPr lang="en-US" sz="2400" dirty="0" smtClean="0"/>
              <a:t> [] </a:t>
            </a:r>
            <a:r>
              <a:rPr lang="en-US" sz="2400" dirty="0" err="1" smtClean="0"/>
              <a:t>f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Fruit</a:t>
            </a:r>
            <a:r>
              <a:rPr lang="en-US" sz="2400" dirty="0" smtClean="0"/>
              <a:t>[3]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5439" y="5004226"/>
            <a:ext cx="4210485" cy="104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800"/>
              </a:lnSpc>
            </a:pPr>
            <a:r>
              <a:rPr lang="en-US" sz="2400" dirty="0" smtClean="0"/>
              <a:t>f[0].setFruitColor(</a:t>
            </a:r>
            <a:r>
              <a:rPr lang="en-US" sz="2400" dirty="0" smtClean="0">
                <a:solidFill>
                  <a:srgbClr val="FF0000"/>
                </a:solidFill>
              </a:rPr>
              <a:t>Color</a:t>
            </a:r>
            <a:r>
              <a:rPr lang="en-US" sz="2400" dirty="0" smtClean="0"/>
              <a:t>.Yellow);</a:t>
            </a:r>
          </a:p>
          <a:p>
            <a:pPr marL="457200" indent="-457200">
              <a:lnSpc>
                <a:spcPts val="3800"/>
              </a:lnSpc>
            </a:pPr>
            <a:r>
              <a:rPr lang="en-US" sz="2400" dirty="0" smtClean="0"/>
              <a:t>f[0].setPrice(3.99);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471141" y="1359142"/>
            <a:ext cx="2856199" cy="1778945"/>
            <a:chOff x="3471141" y="1359142"/>
            <a:chExt cx="2856199" cy="1778945"/>
          </a:xfrm>
        </p:grpSpPr>
        <p:grpSp>
          <p:nvGrpSpPr>
            <p:cNvPr id="7" name="Group 6"/>
            <p:cNvGrpSpPr/>
            <p:nvPr/>
          </p:nvGrpSpPr>
          <p:grpSpPr>
            <a:xfrm>
              <a:off x="5028344" y="1381647"/>
              <a:ext cx="1298996" cy="1756440"/>
              <a:chOff x="2129422" y="2891372"/>
              <a:chExt cx="1298996" cy="1756440"/>
            </a:xfrm>
          </p:grpSpPr>
          <p:sp>
            <p:nvSpPr>
              <p:cNvPr id="11" name="Left Bracket 10"/>
              <p:cNvSpPr/>
              <p:nvPr/>
            </p:nvSpPr>
            <p:spPr>
              <a:xfrm>
                <a:off x="2590800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Left Bracket 11"/>
              <p:cNvSpPr/>
              <p:nvPr/>
            </p:nvSpPr>
            <p:spPr>
              <a:xfrm flipH="1">
                <a:off x="3173117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9422" y="291387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9422" y="351512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29422" y="408034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590800" y="331764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90800" y="407875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775053" y="3479098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74942" y="4192957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18" name="Group 20"/>
            <p:cNvGrpSpPr/>
            <p:nvPr/>
          </p:nvGrpSpPr>
          <p:grpSpPr>
            <a:xfrm>
              <a:off x="3471141" y="1359142"/>
              <a:ext cx="927684" cy="443607"/>
              <a:chOff x="189140" y="3071519"/>
              <a:chExt cx="927684" cy="443607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5364" y="310865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89140" y="3071519"/>
                <a:ext cx="927684" cy="44360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4398825" y="1588786"/>
              <a:ext cx="63037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73975" y="1381647"/>
              <a:ext cx="533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5439" y="3138087"/>
            <a:ext cx="3373116" cy="559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800"/>
              </a:lnSpc>
            </a:pPr>
            <a:r>
              <a:rPr lang="en-US" sz="2400" dirty="0" smtClean="0"/>
              <a:t>f[0]=</a:t>
            </a:r>
            <a:r>
              <a:rPr lang="en-US" sz="2400" dirty="0" smtClean="0">
                <a:solidFill>
                  <a:srgbClr val="FF0000"/>
                </a:solidFill>
              </a:rPr>
              <a:t>new </a:t>
            </a:r>
            <a:r>
              <a:rPr lang="en-US" sz="2400" dirty="0" err="1" smtClean="0">
                <a:solidFill>
                  <a:srgbClr val="FF0000"/>
                </a:solidFill>
              </a:rPr>
              <a:t>Fruit</a:t>
            </a:r>
            <a:r>
              <a:rPr lang="en-US" sz="2400" dirty="0" err="1" smtClean="0"/>
              <a:t>(“Mango</a:t>
            </a:r>
            <a:r>
              <a:rPr lang="en-US" sz="2400" dirty="0" smtClean="0"/>
              <a:t>”);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368240" y="3423414"/>
            <a:ext cx="2856199" cy="1778945"/>
            <a:chOff x="3471141" y="1359142"/>
            <a:chExt cx="2856199" cy="1778945"/>
          </a:xfrm>
        </p:grpSpPr>
        <p:grpSp>
          <p:nvGrpSpPr>
            <p:cNvPr id="71" name="Group 6"/>
            <p:cNvGrpSpPr/>
            <p:nvPr/>
          </p:nvGrpSpPr>
          <p:grpSpPr>
            <a:xfrm>
              <a:off x="5028344" y="1381647"/>
              <a:ext cx="1298996" cy="1756440"/>
              <a:chOff x="2129422" y="2891372"/>
              <a:chExt cx="1298996" cy="1756440"/>
            </a:xfrm>
          </p:grpSpPr>
          <p:sp>
            <p:nvSpPr>
              <p:cNvPr id="77" name="Left Bracket 76"/>
              <p:cNvSpPr/>
              <p:nvPr/>
            </p:nvSpPr>
            <p:spPr>
              <a:xfrm>
                <a:off x="2590800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Left Bracket 77"/>
              <p:cNvSpPr/>
              <p:nvPr/>
            </p:nvSpPr>
            <p:spPr>
              <a:xfrm flipH="1">
                <a:off x="3173117" y="2891372"/>
                <a:ext cx="255301" cy="175644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129422" y="291387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29422" y="351512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129422" y="408034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590800" y="331764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590800" y="4078759"/>
                <a:ext cx="8376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2775053" y="3479098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774942" y="4192957"/>
                <a:ext cx="53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grpSp>
          <p:nvGrpSpPr>
            <p:cNvPr id="72" name="Group 20"/>
            <p:cNvGrpSpPr/>
            <p:nvPr/>
          </p:nvGrpSpPr>
          <p:grpSpPr>
            <a:xfrm>
              <a:off x="3471141" y="1359142"/>
              <a:ext cx="927684" cy="443607"/>
              <a:chOff x="189140" y="3071519"/>
              <a:chExt cx="927684" cy="443607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05364" y="310865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9140" y="3071519"/>
                <a:ext cx="927684" cy="443607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>
              <a:off x="4398825" y="1588786"/>
              <a:ext cx="63037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745023" y="3043081"/>
            <a:ext cx="3285005" cy="1436256"/>
            <a:chOff x="5745023" y="3043081"/>
            <a:chExt cx="3285005" cy="1436256"/>
          </a:xfrm>
        </p:grpSpPr>
        <p:sp>
          <p:nvSpPr>
            <p:cNvPr id="32" name="Rounded Rectangle 31"/>
            <p:cNvSpPr/>
            <p:nvPr/>
          </p:nvSpPr>
          <p:spPr>
            <a:xfrm>
              <a:off x="6735614" y="3043081"/>
              <a:ext cx="2294414" cy="14362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name: “Mango”</a:t>
              </a:r>
            </a:p>
            <a:p>
              <a:r>
                <a:rPr lang="en-US" sz="2400" dirty="0" smtClean="0"/>
                <a:t>color:</a:t>
              </a:r>
            </a:p>
            <a:p>
              <a:r>
                <a:rPr lang="en-US" sz="2400" dirty="0" smtClean="0"/>
                <a:t>price:</a:t>
              </a:r>
              <a:endParaRPr lang="en-US" sz="2400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745023" y="3653058"/>
              <a:ext cx="990591" cy="31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745023" y="3656234"/>
            <a:ext cx="3099754" cy="2700116"/>
            <a:chOff x="5745023" y="3656234"/>
            <a:chExt cx="3099754" cy="2700116"/>
          </a:xfrm>
        </p:grpSpPr>
        <p:sp>
          <p:nvSpPr>
            <p:cNvPr id="90" name="Rounded Rectangle 89"/>
            <p:cNvSpPr/>
            <p:nvPr/>
          </p:nvSpPr>
          <p:spPr>
            <a:xfrm>
              <a:off x="6550363" y="4920094"/>
              <a:ext cx="2294414" cy="14362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name: “Mango”</a:t>
              </a:r>
            </a:p>
            <a:p>
              <a:r>
                <a:rPr lang="en-US" sz="2400" dirty="0" smtClean="0"/>
                <a:t>color: Yellow</a:t>
              </a:r>
            </a:p>
            <a:p>
              <a:r>
                <a:rPr lang="en-US" sz="2400" dirty="0" smtClean="0"/>
                <a:t>price:3.99</a:t>
              </a:r>
              <a:endParaRPr lang="en-US" sz="2400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>
              <a:off x="5685625" y="3715632"/>
              <a:ext cx="1263859" cy="11450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8428" y="2684202"/>
            <a:ext cx="58719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Review: Methods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Exam 2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57009" y="1835679"/>
            <a:ext cx="7954273" cy="314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When: 		</a:t>
            </a:r>
            <a:r>
              <a:rPr lang="en-US" sz="2400" dirty="0" smtClean="0">
                <a:solidFill>
                  <a:srgbClr val="000000"/>
                </a:solidFill>
              </a:rPr>
              <a:t>Wednesday November 9, 2011; 8-10pm.</a:t>
            </a:r>
          </a:p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</a:rPr>
              <a:t>: 	WTHR 200</a:t>
            </a:r>
          </a:p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Format</a:t>
            </a:r>
            <a:r>
              <a:rPr lang="en-US" sz="2400" dirty="0" smtClean="0">
                <a:solidFill>
                  <a:srgbClr val="000000"/>
                </a:solidFill>
              </a:rPr>
              <a:t>:	</a:t>
            </a:r>
            <a:r>
              <a:rPr lang="en-US" sz="2400" dirty="0">
                <a:solidFill>
                  <a:srgbClr val="000000"/>
                </a:solidFill>
              </a:rPr>
              <a:t>Open </a:t>
            </a:r>
            <a:r>
              <a:rPr lang="en-US" sz="2400" dirty="0" smtClean="0">
                <a:solidFill>
                  <a:srgbClr val="000000"/>
                </a:solidFill>
              </a:rPr>
              <a:t>book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[Any one book on Java]</a:t>
            </a:r>
          </a:p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		Two programming problems.</a:t>
            </a:r>
          </a:p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		Problem 1: Arrays/Files</a:t>
            </a:r>
          </a:p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		Problem 2: GUIs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5502" y="927513"/>
            <a:ext cx="303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BRING YOUR ID!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Method header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4194" y="1694490"/>
            <a:ext cx="1265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Modifier</a:t>
            </a:r>
          </a:p>
          <a:p>
            <a:r>
              <a:rPr lang="en-US" sz="2400" dirty="0" smtClean="0"/>
              <a:t>public/</a:t>
            </a:r>
          </a:p>
          <a:p>
            <a:r>
              <a:rPr lang="en-US" sz="2400" dirty="0" smtClean="0"/>
              <a:t>private/</a:t>
            </a:r>
          </a:p>
          <a:p>
            <a:r>
              <a:rPr lang="en-US" sz="2400" dirty="0" smtClean="0"/>
              <a:t>none 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8773" y="1694490"/>
            <a:ext cx="12657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Modifier</a:t>
            </a:r>
          </a:p>
          <a:p>
            <a:r>
              <a:rPr lang="en-US" sz="2400" dirty="0" smtClean="0"/>
              <a:t>static/</a:t>
            </a:r>
          </a:p>
          <a:p>
            <a:r>
              <a:rPr lang="en-US" sz="2400" dirty="0" smtClean="0"/>
              <a:t>none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7902" y="1694490"/>
            <a:ext cx="1031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</a:p>
          <a:p>
            <a:r>
              <a:rPr lang="en-US" sz="2400" dirty="0" smtClean="0"/>
              <a:t>type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11955" y="1694490"/>
            <a:ext cx="929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53473" y="1694490"/>
            <a:ext cx="1605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Parameters</a:t>
            </a:r>
          </a:p>
          <a:p>
            <a:r>
              <a:rPr lang="en-US" sz="2400" dirty="0" smtClean="0"/>
              <a:t>0 or more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82973" y="3855162"/>
            <a:ext cx="537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/>
              <a:t>              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  </a:t>
            </a:r>
            <a:r>
              <a:rPr lang="en-US" sz="2400" dirty="0" err="1" smtClean="0"/>
              <a:t>find(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 a,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992444" y="3550649"/>
            <a:ext cx="591012" cy="1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000576" y="2397712"/>
            <a:ext cx="1699010" cy="1215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 rot="5400000">
            <a:off x="3241601" y="2854631"/>
            <a:ext cx="1329674" cy="671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446173" y="2537347"/>
            <a:ext cx="1329679" cy="130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865038" y="3318554"/>
            <a:ext cx="1149499" cy="302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Method parameters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40978" y="3467844"/>
            <a:ext cx="454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  </a:t>
            </a:r>
            <a:r>
              <a:rPr lang="en-US" sz="2400" dirty="0" err="1" smtClean="0"/>
              <a:t>find(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 a,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1398106"/>
            <a:ext cx="149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</a:t>
            </a:r>
          </a:p>
          <a:p>
            <a:r>
              <a:rPr lang="en-US" sz="2400" dirty="0" smtClean="0"/>
              <a:t>parameter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511486" y="1398106"/>
            <a:ext cx="149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</a:t>
            </a:r>
          </a:p>
          <a:p>
            <a:r>
              <a:rPr lang="en-US" sz="2400" dirty="0" smtClean="0"/>
              <a:t>parameter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4374811" y="2303575"/>
            <a:ext cx="1346830" cy="1197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</p:cNvCxnSpPr>
          <p:nvPr/>
        </p:nvCxnSpPr>
        <p:spPr>
          <a:xfrm rot="5400000">
            <a:off x="6084420" y="2890663"/>
            <a:ext cx="1346830" cy="2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5632" y="4561097"/>
            <a:ext cx="427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 parameter: primitive types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55632" y="5359396"/>
            <a:ext cx="387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 parameter: objects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Value parameters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5521" y="1585300"/>
            <a:ext cx="46373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  </a:t>
            </a:r>
            <a:r>
              <a:rPr lang="en-US" sz="2400" dirty="0" err="1" smtClean="0"/>
              <a:t>find(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 a,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){</a:t>
            </a:r>
          </a:p>
          <a:p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System.out.println(x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dirty="0" smtClean="0"/>
              <a:t>++;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0806" y="4359576"/>
            <a:ext cx="44765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r>
              <a:rPr lang="en-US" sz="2400" dirty="0" smtClean="0"/>
              <a:t>=15;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[] num={2, 3, 15, -29};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found=</a:t>
            </a:r>
            <a:r>
              <a:rPr lang="en-US" sz="2400" dirty="0" err="1" smtClean="0"/>
              <a:t>find(num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System.out.println(found</a:t>
            </a:r>
            <a:r>
              <a:rPr lang="en-US" sz="2400" dirty="0" smtClean="0"/>
              <a:t> + ” “+ </a:t>
            </a:r>
            <a:r>
              <a:rPr lang="en-US" sz="2400" dirty="0" err="1" smtClean="0"/>
              <a:t>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69013" y="3524292"/>
            <a:ext cx="2517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displayed?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rot="10800000">
            <a:off x="4188093" y="2711225"/>
            <a:ext cx="1980921" cy="1043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5442879" y="3755124"/>
            <a:ext cx="726135" cy="1901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7362" y="567109"/>
            <a:ext cx="323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 of actual parameter is passed</a:t>
            </a:r>
            <a:endParaRPr lang="en-US" sz="2400" dirty="0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3188221" y="3467864"/>
            <a:ext cx="3224645" cy="450333"/>
          </a:xfrm>
          <a:prstGeom prst="curvedConnector3">
            <a:avLst>
              <a:gd name="adj1" fmla="val 51676"/>
            </a:avLst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Reference parameters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5521" y="1585300"/>
            <a:ext cx="46373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  </a:t>
            </a:r>
            <a:r>
              <a:rPr lang="en-US" sz="2400" dirty="0" err="1" smtClean="0"/>
              <a:t>find(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 a,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	System.out.println(a[1]);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dirty="0" smtClean="0"/>
              <a:t>++;</a:t>
            </a:r>
          </a:p>
          <a:p>
            <a:r>
              <a:rPr lang="en-US" sz="2400" dirty="0" smtClean="0"/>
              <a:t>	a[1]++;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0806" y="4359576"/>
            <a:ext cx="5251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y</a:t>
            </a:r>
            <a:r>
              <a:rPr lang="en-US" sz="2400" dirty="0" smtClean="0"/>
              <a:t>=15;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[] num={2, 3, 15, -29};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found=</a:t>
            </a:r>
            <a:r>
              <a:rPr lang="en-US" sz="2400" dirty="0" err="1" smtClean="0"/>
              <a:t>find(num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System.out.println(found</a:t>
            </a:r>
            <a:r>
              <a:rPr lang="en-US" sz="2400" dirty="0" smtClean="0"/>
              <a:t> + ” “+ num[1]);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69013" y="3524292"/>
            <a:ext cx="2517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displayed?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rot="10800000">
            <a:off x="4152065" y="2450011"/>
            <a:ext cx="2016948" cy="130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5818295" y="3755124"/>
            <a:ext cx="350718" cy="183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7362" y="567109"/>
            <a:ext cx="323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Reference to actual parameter is passed</a:t>
            </a:r>
            <a:endParaRPr lang="en-US" sz="2400" dirty="0"/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670339" y="3499382"/>
            <a:ext cx="3251667" cy="288214"/>
          </a:xfrm>
          <a:prstGeom prst="curvedConnector3">
            <a:avLst>
              <a:gd name="adj1" fmla="val 50000"/>
            </a:avLst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The main() method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5521" y="1585300"/>
            <a:ext cx="50365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static void</a:t>
            </a:r>
            <a:r>
              <a:rPr lang="en-US" sz="2400" dirty="0" smtClean="0"/>
              <a:t>  </a:t>
            </a:r>
            <a:r>
              <a:rPr lang="en-US" sz="2400" dirty="0" err="1" smtClean="0"/>
              <a:t>main(</a:t>
            </a:r>
            <a:r>
              <a:rPr lang="en-US" sz="2400" dirty="0" err="1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7362" y="567109"/>
            <a:ext cx="323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this  value or a reference parameter? 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4809550" y="1089894"/>
            <a:ext cx="677812" cy="495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1389" y="4089354"/>
            <a:ext cx="710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can we pass parameters to the main() method?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Method parameter: summary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544" y="882270"/>
            <a:ext cx="8260971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 method may have zero or more parameters.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Each parameter has a name.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Each parameter must have  a type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All parameters are passed by value. For primitive types the value of the actual parameter is passed. For reference types a reference </a:t>
            </a:r>
            <a:r>
              <a:rPr lang="en-US" sz="2400" smtClean="0"/>
              <a:t>to the </a:t>
            </a:r>
            <a:r>
              <a:rPr lang="en-US" sz="2400" dirty="0" smtClean="0"/>
              <a:t>object is passed. 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Each method must have a return type.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Each parameter becomes a local variable for the method.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 constructor is a special method that has no return type.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8427" y="2684202"/>
            <a:ext cx="693470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Review: Class and instance variables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4340"/>
            <a:ext cx="52079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 and instance variables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379" y="1243020"/>
            <a:ext cx="7059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Home{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public static String </a:t>
            </a:r>
            <a:r>
              <a:rPr lang="en-US" sz="2400" dirty="0" err="1" smtClean="0"/>
              <a:t>measureUnit</a:t>
            </a:r>
            <a:r>
              <a:rPr lang="en-US" sz="2400" dirty="0" smtClean="0"/>
              <a:t>=“Square Feet”;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public static String </a:t>
            </a:r>
            <a:r>
              <a:rPr lang="en-US" sz="2400" dirty="0" smtClean="0"/>
              <a:t>code=“Pub. L. 110-140”;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private  String </a:t>
            </a:r>
            <a:r>
              <a:rPr lang="en-US" sz="2400" dirty="0" smtClean="0"/>
              <a:t>address=“”;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private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bedRooms</a:t>
            </a:r>
            <a:r>
              <a:rPr lang="en-US" sz="2400" dirty="0" smtClean="0"/>
              <a:t>=4;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err="1" smtClean="0"/>
              <a:t>Home(</a:t>
            </a:r>
            <a:r>
              <a:rPr lang="en-US" sz="2400" dirty="0" err="1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a,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	address=a;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bedRooms</a:t>
            </a:r>
            <a:r>
              <a:rPr lang="en-US" sz="2400" dirty="0" smtClean="0"/>
              <a:t>=</a:t>
            </a:r>
            <a:r>
              <a:rPr lang="en-US" sz="2400" dirty="0" err="1" smtClean="0"/>
              <a:t>r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getBedrooms</a:t>
            </a:r>
            <a:r>
              <a:rPr lang="en-US" sz="2400" dirty="0" smtClean="0"/>
              <a:t>(){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return</a:t>
            </a:r>
            <a:r>
              <a:rPr lang="en-US" sz="2400" dirty="0" err="1" smtClean="0"/>
              <a:t>(bedRooms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53702" y="1585298"/>
            <a:ext cx="199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variables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521338" y="1967040"/>
            <a:ext cx="2602924" cy="15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6250616" y="1967039"/>
            <a:ext cx="873646" cy="699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9112" y="2945421"/>
            <a:ext cx="241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Instance variables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4025973" y="2945421"/>
            <a:ext cx="1993829" cy="23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755772" y="3179614"/>
            <a:ext cx="2264028" cy="227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363" y="344877"/>
            <a:ext cx="52079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 and instance variables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3363" y="1071790"/>
            <a:ext cx="530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Home </a:t>
            </a:r>
            <a:r>
              <a:rPr lang="en-US" sz="2400" dirty="0" smtClean="0"/>
              <a:t>h1</a:t>
            </a:r>
            <a:r>
              <a:rPr lang="en-US" sz="2400" dirty="0" smtClean="0">
                <a:solidFill>
                  <a:srgbClr val="FF0000"/>
                </a:solidFill>
              </a:rPr>
              <a:t>=new Home</a:t>
            </a:r>
            <a:r>
              <a:rPr lang="en-US" sz="2400" dirty="0" smtClean="0">
                <a:solidFill>
                  <a:srgbClr val="000000"/>
                </a:solidFill>
              </a:rPr>
              <a:t>(“1400 X Street”, 4);</a:t>
            </a:r>
          </a:p>
        </p:txBody>
      </p:sp>
      <p:sp>
        <p:nvSpPr>
          <p:cNvPr id="16" name="Snip Same Side Corner Rectangle 15"/>
          <p:cNvSpPr/>
          <p:nvPr/>
        </p:nvSpPr>
        <p:spPr>
          <a:xfrm>
            <a:off x="5665182" y="983727"/>
            <a:ext cx="2652572" cy="1684381"/>
          </a:xfrm>
          <a:prstGeom prst="snip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5182" y="1533455"/>
            <a:ext cx="265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address=“1400 X Street”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bedRooms</a:t>
            </a:r>
            <a:r>
              <a:rPr lang="en-US" dirty="0" smtClean="0">
                <a:solidFill>
                  <a:srgbClr val="FF0000"/>
                </a:solidFill>
              </a:rPr>
              <a:t>=4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363" y="3119825"/>
            <a:ext cx="530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Home </a:t>
            </a:r>
            <a:r>
              <a:rPr lang="en-US" sz="2400" dirty="0" smtClean="0"/>
              <a:t>h2</a:t>
            </a:r>
            <a:r>
              <a:rPr lang="en-US" sz="2400" dirty="0" smtClean="0">
                <a:solidFill>
                  <a:srgbClr val="FF0000"/>
                </a:solidFill>
              </a:rPr>
              <a:t>=new Home</a:t>
            </a:r>
            <a:r>
              <a:rPr lang="en-US" sz="2400" dirty="0" smtClean="0">
                <a:solidFill>
                  <a:srgbClr val="000000"/>
                </a:solidFill>
              </a:rPr>
              <a:t>(“1500 Y Street”, 3);</a:t>
            </a:r>
          </a:p>
        </p:txBody>
      </p:sp>
      <p:sp>
        <p:nvSpPr>
          <p:cNvPr id="22" name="Snip Same Side Corner Rectangle 21"/>
          <p:cNvSpPr/>
          <p:nvPr/>
        </p:nvSpPr>
        <p:spPr>
          <a:xfrm>
            <a:off x="5665182" y="3200965"/>
            <a:ext cx="2652572" cy="1684381"/>
          </a:xfrm>
          <a:prstGeom prst="snip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65182" y="3812323"/>
            <a:ext cx="265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address=“1500 Y Street”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bedRooms</a:t>
            </a:r>
            <a:r>
              <a:rPr lang="en-US" dirty="0" smtClean="0">
                <a:solidFill>
                  <a:srgbClr val="FF0000"/>
                </a:solidFill>
              </a:rPr>
              <a:t>=3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363" y="5432784"/>
            <a:ext cx="548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System.out.println(Home.getBedRooms</a:t>
            </a:r>
            <a:r>
              <a:rPr lang="en-US" sz="2400" dirty="0" smtClean="0"/>
              <a:t>());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363" y="3581490"/>
            <a:ext cx="505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System.out.println(h2.getBedRooms());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363" y="4458654"/>
            <a:ext cx="37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System.out.println(h1.code);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363" y="4971119"/>
            <a:ext cx="37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System.out.println(h2.code);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1718121"/>
            <a:ext cx="505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System.out.println(h1.getBedRooms());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1212" y="544932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1212" y="2831633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3363" y="5956779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System.out.println(Home.code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967" y="414340"/>
            <a:ext cx="52079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Class variables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9539" y="1486220"/>
            <a:ext cx="7088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Declared using the 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keyword.</a:t>
            </a:r>
          </a:p>
          <a:p>
            <a:endParaRPr lang="en-US" sz="2400" dirty="0" smtClean="0"/>
          </a:p>
          <a:p>
            <a:r>
              <a:rPr lang="en-US" sz="2400" dirty="0" smtClean="0"/>
              <a:t>	Not a part of the object, but part of the class in 	which they are declared.</a:t>
            </a:r>
          </a:p>
          <a:p>
            <a:endParaRPr lang="en-US" sz="2400" dirty="0" smtClean="0"/>
          </a:p>
          <a:p>
            <a:r>
              <a:rPr lang="en-US" sz="2400" dirty="0" smtClean="0"/>
              <a:t>	Accessible via the objects created from that class</a:t>
            </a:r>
          </a:p>
          <a:p>
            <a:endParaRPr lang="en-US" sz="2400" dirty="0" smtClean="0"/>
          </a:p>
          <a:p>
            <a:r>
              <a:rPr lang="en-US" sz="2400" dirty="0" smtClean="0"/>
              <a:t>	Declare a variable or a method as static only if does 	not depend on the object.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95036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Project 4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57009" y="1835679"/>
            <a:ext cx="7954273" cy="314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	To type password so that characters do not show, use, but only if you wish to,</a:t>
            </a:r>
          </a:p>
          <a:p>
            <a:pPr marL="457200" indent="-457200">
              <a:lnSpc>
                <a:spcPts val="4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JPasswordField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pass=</a:t>
            </a:r>
            <a:r>
              <a:rPr lang="en-US" sz="2400" dirty="0" smtClean="0">
                <a:solidFill>
                  <a:srgbClr val="FF0000"/>
                </a:solidFill>
              </a:rPr>
              <a:t>new </a:t>
            </a:r>
            <a:r>
              <a:rPr lang="en-US" sz="2400" dirty="0" err="1" smtClean="0">
                <a:solidFill>
                  <a:srgbClr val="FF0000"/>
                </a:solidFill>
              </a:rPr>
              <a:t>JPasswordField</a:t>
            </a:r>
            <a:r>
              <a:rPr lang="en-US" sz="2400" dirty="0" smtClean="0">
                <a:solidFill>
                  <a:srgbClr val="FF0000"/>
                </a:solidFill>
              </a:rPr>
              <a:t> ()</a:t>
            </a:r>
          </a:p>
          <a:p>
            <a:pPr marL="457200" indent="-457200">
              <a:lnSpc>
                <a:spcPts val="4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	instead of </a:t>
            </a:r>
            <a:r>
              <a:rPr lang="en-US" sz="2400" dirty="0" err="1" smtClean="0">
                <a:solidFill>
                  <a:srgbClr val="FF0000"/>
                </a:solidFill>
              </a:rPr>
              <a:t>JTextField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0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967" y="414340"/>
            <a:ext cx="52079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Instance variables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9539" y="1486220"/>
            <a:ext cx="7088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Declared </a:t>
            </a:r>
            <a:r>
              <a:rPr lang="en-US" sz="2400" dirty="0" smtClean="0">
                <a:solidFill>
                  <a:srgbClr val="008000"/>
                </a:solidFill>
              </a:rPr>
              <a:t>without</a:t>
            </a:r>
            <a:r>
              <a:rPr lang="en-US" sz="2400" dirty="0" smtClean="0"/>
              <a:t> using the 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keyword</a:t>
            </a:r>
          </a:p>
          <a:p>
            <a:endParaRPr lang="en-US" sz="2400" dirty="0" smtClean="0"/>
          </a:p>
          <a:p>
            <a:r>
              <a:rPr lang="en-US" sz="2400" dirty="0" smtClean="0"/>
              <a:t>	Part of an object</a:t>
            </a:r>
          </a:p>
          <a:p>
            <a:endParaRPr lang="en-US" sz="2400" dirty="0" smtClean="0"/>
          </a:p>
          <a:p>
            <a:r>
              <a:rPr lang="en-US" sz="2400" dirty="0" smtClean="0"/>
              <a:t>	Accessible via the objects created from the parent  	class</a:t>
            </a:r>
          </a:p>
          <a:p>
            <a:endParaRPr lang="en-US" sz="2400" dirty="0" smtClean="0"/>
          </a:p>
          <a:p>
            <a:r>
              <a:rPr lang="en-US" sz="2400" dirty="0" smtClean="0"/>
              <a:t>	Declare a variable as an instance variable if its value 	depends on the object.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967" y="414340"/>
            <a:ext cx="52079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The main() method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9539" y="1486220"/>
            <a:ext cx="7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Is declared to be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</a:p>
          <a:p>
            <a:endParaRPr lang="en-US" sz="2400" dirty="0" smtClean="0"/>
          </a:p>
          <a:p>
            <a:r>
              <a:rPr lang="en-US" sz="2400" dirty="0" smtClean="0"/>
              <a:t>	Can it access instance variables in its parent class?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What variables and methods in the parent class can 	the main method access?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8"/>
            <a:ext cx="7240370" cy="621510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Accessibility rules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01478" y="3098541"/>
          <a:ext cx="7184090" cy="258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18"/>
                <a:gridCol w="1436818"/>
                <a:gridCol w="1436818"/>
                <a:gridCol w="1436818"/>
                <a:gridCol w="1436818"/>
              </a:tblGrid>
              <a:tr h="10971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Modifier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Subclass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World</a:t>
                      </a:r>
                      <a:endParaRPr lang="en-US" sz="2400" dirty="0"/>
                    </a:p>
                  </a:txBody>
                  <a:tcPr/>
                </a:tc>
              </a:tr>
              <a:tr h="49441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9441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9441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207" y="1287262"/>
            <a:ext cx="2635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a variable or an object declaration uses this modifier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rot="5400000">
            <a:off x="1749038" y="2737644"/>
            <a:ext cx="500901" cy="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02123" y="1288056"/>
            <a:ext cx="26353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then can this variable or object be used inside   ?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647694" y="2488383"/>
            <a:ext cx="2372107" cy="610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 rot="5400000">
            <a:off x="5208671" y="2287411"/>
            <a:ext cx="610157" cy="1012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rot="16200000" flipH="1">
            <a:off x="5715118" y="2793065"/>
            <a:ext cx="610159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</p:cNvCxnSpPr>
          <p:nvPr/>
        </p:nvCxnSpPr>
        <p:spPr>
          <a:xfrm rot="16200000" flipH="1">
            <a:off x="6553607" y="1954577"/>
            <a:ext cx="610157" cy="167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86245" y="5802352"/>
            <a:ext cx="577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Package</a:t>
            </a:r>
            <a:r>
              <a:rPr lang="en-US" dirty="0" smtClean="0"/>
              <a:t>: A collection of classes identified as a Java package.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World</a:t>
            </a:r>
            <a:r>
              <a:rPr lang="en-US" dirty="0" smtClean="0"/>
              <a:t>: Collection of packages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9140" y="3449830"/>
            <a:ext cx="77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Y</a:t>
            </a:r>
            <a:r>
              <a:rPr lang="en-US" dirty="0" smtClean="0"/>
              <a:t>: Yes.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 No.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8427" y="2684202"/>
            <a:ext cx="693470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Review: Local and global variables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810665"/>
            <a:ext cx="693470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Local variables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0798" y="2215817"/>
            <a:ext cx="3341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/>
              <a:t>test(int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){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q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153" y="1895670"/>
            <a:ext cx="4447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8000"/>
                </a:solidFill>
              </a:rPr>
              <a:t>x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p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q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are local to method </a:t>
            </a:r>
            <a:r>
              <a:rPr lang="en-US" sz="2400" dirty="0" smtClean="0">
                <a:solidFill>
                  <a:srgbClr val="008000"/>
                </a:solidFill>
              </a:rPr>
              <a:t>test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8000"/>
                </a:solidFill>
              </a:rPr>
              <a:t>test</a:t>
            </a:r>
            <a:r>
              <a:rPr lang="en-US" sz="2400" dirty="0" smtClean="0"/>
              <a:t> is public and hence global</a:t>
            </a:r>
          </a:p>
          <a:p>
            <a:r>
              <a:rPr lang="en-US" sz="2400" dirty="0" smtClean="0"/>
              <a:t>and can be used in all classes.</a:t>
            </a:r>
          </a:p>
          <a:p>
            <a:endParaRPr lang="en-US" sz="2400" dirty="0" smtClean="0"/>
          </a:p>
          <a:p>
            <a:r>
              <a:rPr lang="en-US" sz="2400" dirty="0" smtClean="0"/>
              <a:t>Variables and objects declared inside a method are local to that method.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50369"/>
            <a:ext cx="69347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Local variables: Use of public and private modifiers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0798" y="2215817"/>
            <a:ext cx="3341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/>
              <a:t>test(int</a:t>
            </a:r>
            <a:r>
              <a:rPr lang="en-US" sz="2400" dirty="0" smtClean="0"/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){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, </a:t>
            </a:r>
            <a:r>
              <a:rPr lang="en-US" sz="2400" dirty="0" err="1" smtClean="0"/>
              <a:t>q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z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153" y="1895670"/>
            <a:ext cx="4447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8000"/>
                </a:solidFill>
              </a:rPr>
              <a:t>x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p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q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are local to method test.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8000"/>
                </a:solidFill>
              </a:rPr>
              <a:t>test</a:t>
            </a:r>
            <a:r>
              <a:rPr lang="en-US" sz="2400" dirty="0" smtClean="0"/>
              <a:t> is public and hence global</a:t>
            </a:r>
          </a:p>
          <a:p>
            <a:r>
              <a:rPr lang="en-US" sz="2400" dirty="0" smtClean="0"/>
              <a:t>and can be used in all classes.</a:t>
            </a:r>
          </a:p>
          <a:p>
            <a:endParaRPr lang="en-US" sz="2400" dirty="0" smtClean="0"/>
          </a:p>
          <a:p>
            <a:r>
              <a:rPr lang="en-US" sz="2400" dirty="0" smtClean="0"/>
              <a:t>Declarations inside a method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be preceded by public or private. 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711002" y="3666008"/>
            <a:ext cx="1711263" cy="65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810665"/>
            <a:ext cx="693470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smtClean="0">
                <a:solidFill>
                  <a:srgbClr val="FF0000"/>
                </a:solidFill>
              </a:rPr>
              <a:t>Global variables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008648"/>
            <a:ext cx="3341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 </a:t>
            </a:r>
            <a:r>
              <a:rPr lang="en-US" sz="2400" dirty="0" smtClean="0"/>
              <a:t>Toy{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public String </a:t>
            </a:r>
            <a:r>
              <a:rPr lang="en-US" sz="2400" dirty="0" smtClean="0"/>
              <a:t>name;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private String </a:t>
            </a:r>
            <a:r>
              <a:rPr lang="en-US" sz="2400" dirty="0" smtClean="0">
                <a:solidFill>
                  <a:srgbClr val="000000"/>
                </a:solidFill>
              </a:rPr>
              <a:t>owner;</a:t>
            </a:r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153" y="1895670"/>
            <a:ext cx="4447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name</a:t>
            </a:r>
            <a:r>
              <a:rPr lang="en-US" sz="2400" dirty="0" smtClean="0"/>
              <a:t> is global as it is declared to be public.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8000"/>
                </a:solidFill>
              </a:rPr>
              <a:t>Owne</a:t>
            </a:r>
            <a:r>
              <a:rPr lang="en-US" sz="2400" dirty="0" smtClean="0"/>
              <a:t>r is local to this class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8000"/>
                </a:solidFill>
              </a:rPr>
              <a:t>Toy</a:t>
            </a:r>
            <a:r>
              <a:rPr lang="en-US" sz="2400" dirty="0" smtClean="0"/>
              <a:t> is global and can be used anywhere.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Local and global variables: Example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1220" y="1241342"/>
            <a:ext cx="5556854" cy="476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X{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err="1" smtClean="0">
                <a:solidFill>
                  <a:srgbClr val="FF0000"/>
                </a:solidFill>
              </a:rPr>
              <a:t>JButton</a:t>
            </a:r>
            <a:r>
              <a:rPr lang="en-US" sz="2400" dirty="0" smtClean="0"/>
              <a:t> plus;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/>
              <a:t>doSomething(</a:t>
            </a:r>
            <a:r>
              <a:rPr lang="en-US" sz="2400" dirty="0" err="1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dirty="0" smtClean="0"/>
              <a:t>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z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sz="2400" dirty="0" smtClean="0"/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</a:t>
            </a:r>
            <a:r>
              <a:rPr lang="en-US" sz="2400" dirty="0" smtClean="0"/>
              <a:t>;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400" dirty="0" smtClean="0"/>
              <a:t>	}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System.out.println(i</a:t>
            </a:r>
            <a:r>
              <a:rPr lang="en-US" sz="2400" dirty="0" smtClean="0"/>
              <a:t>, </a:t>
            </a:r>
            <a:r>
              <a:rPr lang="en-US" sz="2400" dirty="0" err="1" smtClean="0"/>
              <a:t>p</a:t>
            </a:r>
            <a:r>
              <a:rPr lang="en-US" sz="2400" dirty="0" smtClean="0"/>
              <a:t>);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} </a:t>
            </a:r>
            <a:r>
              <a:rPr lang="en-US" sz="2400" dirty="0" smtClean="0">
                <a:solidFill>
                  <a:srgbClr val="008000"/>
                </a:solidFill>
              </a:rPr>
              <a:t>// end of method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  <a:r>
              <a:rPr lang="en-US" sz="2400" dirty="0" smtClean="0">
                <a:solidFill>
                  <a:srgbClr val="008000"/>
                </a:solidFill>
              </a:rPr>
              <a:t>// end of class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19414" y="3553688"/>
            <a:ext cx="1645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z, </a:t>
            </a:r>
            <a:r>
              <a:rPr lang="en-US" sz="2400" dirty="0" err="1" smtClean="0">
                <a:solidFill>
                  <a:srgbClr val="008000"/>
                </a:solidFill>
              </a:rPr>
              <a:t>c</a:t>
            </a:r>
            <a:r>
              <a:rPr lang="en-US" sz="2400" dirty="0" smtClean="0">
                <a:solidFill>
                  <a:srgbClr val="008000"/>
                </a:solidFill>
              </a:rPr>
              <a:t> can</a:t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008000"/>
                </a:solidFill>
              </a:rPr>
              <a:t>be use here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Right Bracket 10"/>
          <p:cNvSpPr/>
          <p:nvPr/>
        </p:nvSpPr>
        <p:spPr>
          <a:xfrm>
            <a:off x="5871314" y="3003966"/>
            <a:ext cx="308285" cy="2215952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3904657" y="3650277"/>
            <a:ext cx="308285" cy="73440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07285" y="3650277"/>
            <a:ext cx="1458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 can be 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Used here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5928" y="5725290"/>
            <a:ext cx="218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8000"/>
                </a:solidFill>
              </a:rPr>
              <a:t>i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p</a:t>
            </a:r>
            <a:r>
              <a:rPr lang="en-US" sz="2400" dirty="0" smtClean="0"/>
              <a:t> out of scope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351167" y="5306981"/>
            <a:ext cx="836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ket 20"/>
          <p:cNvSpPr/>
          <p:nvPr/>
        </p:nvSpPr>
        <p:spPr>
          <a:xfrm>
            <a:off x="8561067" y="1398106"/>
            <a:ext cx="308285" cy="4609416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98024" y="166897"/>
            <a:ext cx="1806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plus can 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be used here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8278985" y="1116024"/>
            <a:ext cx="400212" cy="163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83" y="235993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Review: Inheritance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Inheritance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545" y="1007974"/>
            <a:ext cx="3575640" cy="548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name;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private String</a:t>
            </a:r>
            <a:r>
              <a:rPr lang="en-US" sz="2400" dirty="0" smtClean="0"/>
              <a:t> color=“Red”;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type;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err="1" smtClean="0"/>
              <a:t>changeColor(String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dirty="0" smtClean="0"/>
              <a:t>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Color=</a:t>
            </a:r>
            <a:r>
              <a:rPr lang="en-US" sz="2400" dirty="0" err="1" smtClean="0"/>
              <a:t>c</a:t>
            </a:r>
            <a:r>
              <a:rPr lang="en-US" sz="2400" dirty="0" smtClean="0"/>
              <a:t>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 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 </a:t>
            </a:r>
            <a:r>
              <a:rPr lang="en-US" sz="2400" dirty="0" err="1" smtClean="0"/>
              <a:t>getColor</a:t>
            </a:r>
            <a:r>
              <a:rPr lang="en-US" sz="2400" dirty="0" smtClean="0"/>
              <a:t>(){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return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83494" y="1007974"/>
            <a:ext cx="4485069" cy="440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Mango </a:t>
            </a:r>
            <a:r>
              <a:rPr lang="en-US" sz="2400" dirty="0" smtClean="0">
                <a:solidFill>
                  <a:srgbClr val="FF0000"/>
                </a:solidFill>
              </a:rPr>
              <a:t>extends</a:t>
            </a:r>
            <a:r>
              <a:rPr lang="en-US" sz="2400" dirty="0" smtClean="0"/>
              <a:t> Fruit{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</a:t>
            </a:r>
            <a:r>
              <a:rPr lang="en-US" sz="2400" dirty="0" smtClean="0"/>
              <a:t> origin;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smtClean="0"/>
              <a:t>harvest(){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 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String </a:t>
            </a:r>
            <a:r>
              <a:rPr lang="en-US" sz="2400" dirty="0" err="1" smtClean="0"/>
              <a:t>getOrigin</a:t>
            </a:r>
            <a:r>
              <a:rPr lang="en-US" sz="2400" dirty="0" smtClean="0"/>
              <a:t>(){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	return color;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        }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23" name="Freeform 22"/>
          <p:cNvSpPr/>
          <p:nvPr/>
        </p:nvSpPr>
        <p:spPr>
          <a:xfrm>
            <a:off x="2247575" y="399829"/>
            <a:ext cx="6033847" cy="724061"/>
          </a:xfrm>
          <a:custGeom>
            <a:avLst/>
            <a:gdLst>
              <a:gd name="connsiteX0" fmla="*/ 0 w 6033847"/>
              <a:gd name="connsiteY0" fmla="*/ 688782 h 724061"/>
              <a:gd name="connsiteX1" fmla="*/ 1602530 w 6033847"/>
              <a:gd name="connsiteY1" fmla="*/ 83998 h 724061"/>
              <a:gd name="connsiteX2" fmla="*/ 4515306 w 6033847"/>
              <a:gd name="connsiteY2" fmla="*/ 184796 h 724061"/>
              <a:gd name="connsiteX3" fmla="*/ 5815473 w 6033847"/>
              <a:gd name="connsiteY3" fmla="*/ 648463 h 724061"/>
              <a:gd name="connsiteX4" fmla="*/ 5825551 w 6033847"/>
              <a:gd name="connsiteY4" fmla="*/ 638384 h 7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3847" h="724061">
                <a:moveTo>
                  <a:pt x="0" y="688782"/>
                </a:moveTo>
                <a:cubicBezTo>
                  <a:pt x="424989" y="428389"/>
                  <a:pt x="849979" y="167996"/>
                  <a:pt x="1602530" y="83998"/>
                </a:cubicBezTo>
                <a:cubicBezTo>
                  <a:pt x="2355081" y="0"/>
                  <a:pt x="3813149" y="90719"/>
                  <a:pt x="4515306" y="184796"/>
                </a:cubicBezTo>
                <a:cubicBezTo>
                  <a:pt x="5217463" y="278874"/>
                  <a:pt x="5597099" y="572865"/>
                  <a:pt x="5815473" y="648463"/>
                </a:cubicBezTo>
                <a:cubicBezTo>
                  <a:pt x="6033847" y="724061"/>
                  <a:pt x="5825551" y="638384"/>
                  <a:pt x="5825551" y="63838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7037" y="4995390"/>
            <a:ext cx="4812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All methods and local variables/objects are available to Mango.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8428" y="2684202"/>
            <a:ext cx="58719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>Quiz</a:t>
            </a:r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Inheritance: Another example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65" y="1632917"/>
            <a:ext cx="4485069" cy="153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/>
              <a:t>Gui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extends</a:t>
            </a:r>
            <a:r>
              <a:rPr lang="en-US" sz="2400" dirty="0" smtClean="0"/>
              <a:t> </a:t>
            </a:r>
            <a:r>
              <a:rPr lang="en-US" sz="2400" dirty="0" err="1" smtClean="0"/>
              <a:t>JFrame</a:t>
            </a:r>
            <a:r>
              <a:rPr lang="en-US" sz="2400" dirty="0" smtClean="0"/>
              <a:t>{</a:t>
            </a:r>
          </a:p>
          <a:p>
            <a:pPr marL="457200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}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3810140"/>
            <a:ext cx="48127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All methods and local variables/objects of </a:t>
            </a:r>
            <a:r>
              <a:rPr lang="en-US" sz="2400" dirty="0" err="1" smtClean="0">
                <a:solidFill>
                  <a:srgbClr val="FF0000"/>
                </a:solidFill>
              </a:rPr>
              <a:t>JFrame</a:t>
            </a:r>
            <a:r>
              <a:rPr lang="en-US" sz="2400" dirty="0" smtClean="0">
                <a:solidFill>
                  <a:srgbClr val="008000"/>
                </a:solidFill>
              </a:rPr>
              <a:t> are available to </a:t>
            </a:r>
            <a:r>
              <a:rPr lang="en-US" sz="2400" dirty="0" err="1" smtClean="0">
                <a:solidFill>
                  <a:srgbClr val="008000"/>
                </a:solidFill>
              </a:rPr>
              <a:t>Gui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83" y="235993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Review: GUI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61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GUI: Widget/Methods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499" y="2012007"/>
            <a:ext cx="15988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JFrame</a:t>
            </a:r>
            <a:endParaRPr lang="en-US" sz="2400" dirty="0" smtClean="0"/>
          </a:p>
          <a:p>
            <a:r>
              <a:rPr lang="en-US" sz="2400" dirty="0" err="1" smtClean="0"/>
              <a:t>JPanel</a:t>
            </a:r>
            <a:endParaRPr lang="en-US" sz="2400" dirty="0" smtClean="0"/>
          </a:p>
          <a:p>
            <a:r>
              <a:rPr lang="en-US" sz="2400" dirty="0" err="1" smtClean="0"/>
              <a:t>JButton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JTextField</a:t>
            </a:r>
            <a:endParaRPr lang="en-US" sz="2400" dirty="0" smtClean="0"/>
          </a:p>
          <a:p>
            <a:r>
              <a:rPr lang="en-US" sz="2400" dirty="0" err="1" smtClean="0"/>
              <a:t>JMenuBar</a:t>
            </a:r>
            <a:endParaRPr lang="en-US" sz="2400" dirty="0" smtClean="0"/>
          </a:p>
          <a:p>
            <a:r>
              <a:rPr lang="en-US" sz="2400" dirty="0" err="1" smtClean="0"/>
              <a:t>JMenu</a:t>
            </a:r>
            <a:endParaRPr lang="en-US" sz="2400" dirty="0" smtClean="0"/>
          </a:p>
          <a:p>
            <a:r>
              <a:rPr lang="en-US" sz="2400" dirty="0" err="1" smtClean="0"/>
              <a:t>JMenuItem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2212" y="2012007"/>
            <a:ext cx="16375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setSize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setVisible</a:t>
            </a:r>
            <a:r>
              <a:rPr lang="en-US" sz="2400" dirty="0" smtClean="0"/>
              <a:t>( 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setText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getText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add()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61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GUI: Listeners/Methods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499" y="2012007"/>
            <a:ext cx="20828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ActionListener</a:t>
            </a:r>
          </a:p>
          <a:p>
            <a:r>
              <a:rPr lang="en-US" sz="2400" dirty="0" err="1" smtClean="0"/>
              <a:t>MenuListener</a:t>
            </a:r>
            <a:endParaRPr lang="en-US" sz="2400" dirty="0" smtClean="0"/>
          </a:p>
          <a:p>
            <a:r>
              <a:rPr lang="en-US" sz="2400" dirty="0" err="1" smtClean="0"/>
              <a:t>KeyListener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MouseListener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2212" y="2012007"/>
            <a:ext cx="2637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getSource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addActionListener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61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GUI: Interface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499" y="2012007"/>
            <a:ext cx="6304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class implements an interface</a:t>
            </a:r>
          </a:p>
          <a:p>
            <a:endParaRPr lang="en-US" sz="2400" dirty="0" smtClean="0"/>
          </a:p>
          <a:p>
            <a:r>
              <a:rPr lang="en-US" sz="2400" dirty="0" smtClean="0"/>
              <a:t>All methods in the interface must be implemented.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ActionListener</a:t>
            </a:r>
            <a:r>
              <a:rPr lang="en-US" sz="2400" dirty="0" smtClean="0"/>
              <a:t> is an interface.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61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GUI: Abstract Class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5499" y="2012007"/>
            <a:ext cx="6304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Similar to interface but may implement some methods thus avoiding the need to implement all methods.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MouseAdapter</a:t>
            </a:r>
            <a:r>
              <a:rPr lang="en-US" sz="2400" dirty="0" smtClean="0"/>
              <a:t> is an abstract class.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41" y="45397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Announcements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441" y="1542397"/>
            <a:ext cx="82134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No Feast With Faculty tonight due to Exam 2.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Project 5 will be assigned this Friday, earlier than advertised, but the due date will not change.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 will be out of the country next week.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On Nov 14/16 </a:t>
            </a:r>
            <a:r>
              <a:rPr lang="en-US" sz="2400" dirty="0" err="1" smtClean="0"/>
              <a:t>Suleyman</a:t>
            </a:r>
            <a:r>
              <a:rPr lang="en-US" sz="2400" dirty="0" smtClean="0"/>
              <a:t> </a:t>
            </a:r>
            <a:r>
              <a:rPr lang="en-US" sz="2400" dirty="0" err="1" smtClean="0"/>
              <a:t>Centinas</a:t>
            </a:r>
            <a:r>
              <a:rPr lang="en-US" sz="2400" dirty="0" smtClean="0"/>
              <a:t> will solve problems related to concurrent programming. Please attend!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Exam 2 TODAY! WTHR 200. 8pm.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2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306" y="258830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Concurrent Programming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3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6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Dividing work into small segments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4993" y="2074424"/>
            <a:ext cx="8801078" cy="282512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15237" y="2289075"/>
            <a:ext cx="2260790" cy="2213148"/>
            <a:chOff x="1058275" y="1612758"/>
            <a:chExt cx="2260790" cy="2213148"/>
          </a:xfrm>
        </p:grpSpPr>
        <p:sp>
          <p:nvSpPr>
            <p:cNvPr id="19" name="TextBox 18"/>
            <p:cNvSpPr txBox="1"/>
            <p:nvPr/>
          </p:nvSpPr>
          <p:spPr>
            <a:xfrm>
              <a:off x="1058275" y="1612758"/>
              <a:ext cx="773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1428" y="2348578"/>
              <a:ext cx="18576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 variables</a:t>
              </a:r>
            </a:p>
            <a:p>
              <a:r>
                <a:rPr lang="en-US" dirty="0" smtClean="0"/>
                <a:t>Class variables</a:t>
              </a:r>
            </a:p>
            <a:p>
              <a:endParaRPr lang="en-US" dirty="0" smtClean="0"/>
            </a:p>
            <a:p>
              <a:r>
                <a:rPr lang="en-US" dirty="0" smtClean="0"/>
                <a:t>Methods</a:t>
              </a:r>
            </a:p>
            <a:p>
              <a:endParaRPr lang="en-US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72200" y="2289075"/>
            <a:ext cx="2260790" cy="2213148"/>
            <a:chOff x="1058275" y="1612758"/>
            <a:chExt cx="2260790" cy="2213148"/>
          </a:xfrm>
        </p:grpSpPr>
        <p:sp>
          <p:nvSpPr>
            <p:cNvPr id="22" name="TextBox 21"/>
            <p:cNvSpPr txBox="1"/>
            <p:nvPr/>
          </p:nvSpPr>
          <p:spPr>
            <a:xfrm>
              <a:off x="1058275" y="1612758"/>
              <a:ext cx="773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61428" y="2348578"/>
              <a:ext cx="18576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 variables</a:t>
              </a:r>
            </a:p>
            <a:p>
              <a:r>
                <a:rPr lang="en-US" dirty="0" smtClean="0"/>
                <a:t>Class variables</a:t>
              </a:r>
            </a:p>
            <a:p>
              <a:endParaRPr lang="en-US" dirty="0" smtClean="0"/>
            </a:p>
            <a:p>
              <a:r>
                <a:rPr lang="en-US" dirty="0" smtClean="0"/>
                <a:t>Methods</a:t>
              </a:r>
            </a:p>
            <a:p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8275" y="2289075"/>
            <a:ext cx="2260790" cy="2213148"/>
            <a:chOff x="1058275" y="1612758"/>
            <a:chExt cx="2260790" cy="2213148"/>
          </a:xfrm>
        </p:grpSpPr>
        <p:sp>
          <p:nvSpPr>
            <p:cNvPr id="11" name="TextBox 10"/>
            <p:cNvSpPr txBox="1"/>
            <p:nvPr/>
          </p:nvSpPr>
          <p:spPr>
            <a:xfrm>
              <a:off x="1058275" y="1612758"/>
              <a:ext cx="773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1428" y="2348578"/>
              <a:ext cx="18576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 variables</a:t>
              </a:r>
            </a:p>
            <a:p>
              <a:r>
                <a:rPr lang="en-US" dirty="0" smtClean="0"/>
                <a:t>Class variables</a:t>
              </a:r>
            </a:p>
            <a:p>
              <a:endParaRPr lang="en-US" dirty="0" smtClean="0"/>
            </a:p>
            <a:p>
              <a:r>
                <a:rPr lang="en-US" dirty="0" smtClean="0"/>
                <a:t>Methods</a:t>
              </a:r>
            </a:p>
            <a:p>
              <a:endParaRPr lang="en-US" dirty="0" smtClean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 rot="5400000">
            <a:off x="1906901" y="3486587"/>
            <a:ext cx="28243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464657" y="3486587"/>
            <a:ext cx="282432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151880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4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Concurrency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80102" y="1603315"/>
            <a:ext cx="667599" cy="657539"/>
            <a:chOff x="3124200" y="1603315"/>
            <a:chExt cx="667599" cy="657539"/>
          </a:xfrm>
        </p:grpSpPr>
        <p:sp>
          <p:nvSpPr>
            <p:cNvPr id="9" name="Oval 8"/>
            <p:cNvSpPr/>
            <p:nvPr/>
          </p:nvSpPr>
          <p:spPr>
            <a:xfrm>
              <a:off x="3124200" y="1603315"/>
              <a:ext cx="667599" cy="657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88722" y="170125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</a:rPr>
                <a:t>T</a:t>
              </a:r>
              <a:endParaRPr lang="en-US" sz="2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55602" y="3219778"/>
            <a:ext cx="4764198" cy="657539"/>
            <a:chOff x="1923201" y="3219778"/>
            <a:chExt cx="4764198" cy="657539"/>
          </a:xfrm>
        </p:grpSpPr>
        <p:grpSp>
          <p:nvGrpSpPr>
            <p:cNvPr id="19" name="Group 18"/>
            <p:cNvGrpSpPr/>
            <p:nvPr/>
          </p:nvGrpSpPr>
          <p:grpSpPr>
            <a:xfrm>
              <a:off x="1923201" y="3219778"/>
              <a:ext cx="667599" cy="657539"/>
              <a:chOff x="1923201" y="3143578"/>
              <a:chExt cx="667599" cy="6575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23201" y="3143578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37679" y="3241515"/>
                <a:ext cx="438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sz="2400" baseline="-25000" dirty="0" smtClean="0">
                    <a:solidFill>
                      <a:srgbClr val="FFFF00"/>
                    </a:solidFill>
                  </a:rPr>
                  <a:t>1</a:t>
                </a:r>
                <a:endParaRPr lang="en-US" sz="2400" baseline="-250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954922" y="3219778"/>
              <a:ext cx="667599" cy="657539"/>
              <a:chOff x="1923201" y="3143578"/>
              <a:chExt cx="667599" cy="657539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23201" y="3143578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37679" y="3241515"/>
                <a:ext cx="438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sz="2400" baseline="-25000" dirty="0" smtClean="0">
                    <a:solidFill>
                      <a:srgbClr val="FFFF00"/>
                    </a:solidFill>
                  </a:rPr>
                  <a:t>2</a:t>
                </a:r>
                <a:endParaRPr lang="en-US" sz="2400" baseline="-250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19800" y="3219778"/>
              <a:ext cx="667599" cy="657539"/>
              <a:chOff x="1923201" y="3143578"/>
              <a:chExt cx="667599" cy="65753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923201" y="3143578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37679" y="3241515"/>
                <a:ext cx="467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sz="2400" baseline="-25000" dirty="0" smtClean="0">
                    <a:solidFill>
                      <a:srgbClr val="FFFF00"/>
                    </a:solidFill>
                  </a:rPr>
                  <a:t>N</a:t>
                </a:r>
                <a:endParaRPr lang="en-US" sz="2400" baseline="-250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581026" y="3363881"/>
              <a:ext cx="574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 .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5400000">
            <a:off x="2242059" y="1844229"/>
            <a:ext cx="1055218" cy="188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2806803" y="2408973"/>
            <a:ext cx="1055218" cy="75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4054326" y="1920429"/>
            <a:ext cx="1055218" cy="17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380102" y="4576172"/>
            <a:ext cx="667599" cy="657539"/>
            <a:chOff x="3124200" y="1603315"/>
            <a:chExt cx="667599" cy="657539"/>
          </a:xfrm>
        </p:grpSpPr>
        <p:sp>
          <p:nvSpPr>
            <p:cNvPr id="36" name="Oval 35"/>
            <p:cNvSpPr/>
            <p:nvPr/>
          </p:nvSpPr>
          <p:spPr>
            <a:xfrm>
              <a:off x="3124200" y="1603315"/>
              <a:ext cx="667599" cy="657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88722" y="170125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</a:rPr>
                <a:t>T</a:t>
              </a:r>
              <a:endParaRPr lang="en-US" sz="24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rot="16200000" flipH="1">
            <a:off x="2217586" y="3249133"/>
            <a:ext cx="698855" cy="1955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2887954" y="3750223"/>
            <a:ext cx="795149" cy="85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4435163" y="3325333"/>
            <a:ext cx="698855" cy="180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3395997" y="1301567"/>
            <a:ext cx="6034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3412153" y="5588362"/>
            <a:ext cx="6034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Left Bracket 48"/>
          <p:cNvSpPr/>
          <p:nvPr/>
        </p:nvSpPr>
        <p:spPr>
          <a:xfrm>
            <a:off x="322096" y="1270042"/>
            <a:ext cx="371411" cy="483696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93507" y="882270"/>
            <a:ext cx="268659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Main thread controls the 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distribution of work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07282" y="2792290"/>
            <a:ext cx="28509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/>
              <a:t> threads executing</a:t>
            </a:r>
          </a:p>
          <a:p>
            <a:r>
              <a:rPr lang="en-US" sz="2400" dirty="0" smtClean="0"/>
              <a:t>concurrently</a:t>
            </a:r>
          </a:p>
          <a:p>
            <a:r>
              <a:rPr lang="en-US" sz="2400" dirty="0" smtClean="0"/>
              <a:t>to execute </a:t>
            </a:r>
            <a:r>
              <a:rPr lang="en-US" sz="2400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/>
              <a:t> tasks </a:t>
            </a:r>
            <a:r>
              <a:rPr lang="en-US" sz="2400" dirty="0" smtClean="0">
                <a:solidFill>
                  <a:srgbClr val="008000"/>
                </a:solidFill>
              </a:rPr>
              <a:t>T</a:t>
            </a:r>
            <a:r>
              <a:rPr lang="en-US" sz="2400" baseline="-25000" dirty="0" smtClean="0">
                <a:solidFill>
                  <a:srgbClr val="008000"/>
                </a:solidFill>
              </a:rPr>
              <a:t>1</a:t>
            </a:r>
            <a:r>
              <a:rPr lang="en-US" sz="2400" dirty="0" smtClean="0">
                <a:solidFill>
                  <a:srgbClr val="008000"/>
                </a:solidFill>
              </a:rPr>
              <a:t>,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T</a:t>
            </a:r>
            <a:r>
              <a:rPr lang="en-US" sz="2400" baseline="-25000" dirty="0" smtClean="0">
                <a:solidFill>
                  <a:srgbClr val="008000"/>
                </a:solidFill>
              </a:rPr>
              <a:t>2</a:t>
            </a:r>
            <a:r>
              <a:rPr lang="en-US" sz="2400" dirty="0" smtClean="0">
                <a:solidFill>
                  <a:srgbClr val="008000"/>
                </a:solidFill>
              </a:rPr>
              <a:t>…T</a:t>
            </a:r>
            <a:r>
              <a:rPr lang="en-US" sz="2400" baseline="-25000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4220" y="2243980"/>
            <a:ext cx="111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</a:t>
            </a:r>
          </a:p>
          <a:p>
            <a:r>
              <a:rPr lang="en-US" dirty="0" smtClean="0"/>
              <a:t> work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2144583" y="2567146"/>
            <a:ext cx="695860" cy="63008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07282" y="818485"/>
            <a:ext cx="277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</a:t>
            </a:r>
            <a:r>
              <a:rPr lang="en-US" sz="2400" dirty="0" smtClean="0">
                <a:solidFill>
                  <a:srgbClr val="008000"/>
                </a:solidFill>
              </a:rPr>
              <a:t>T</a:t>
            </a:r>
            <a:r>
              <a:rPr lang="en-US" sz="2400" dirty="0" smtClean="0"/>
              <a:t> is divided into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N</a:t>
            </a:r>
            <a:r>
              <a:rPr lang="en-US" sz="2400" dirty="0" smtClean="0"/>
              <a:t> simpler tasks and executed in</a:t>
            </a:r>
          </a:p>
          <a:p>
            <a:r>
              <a:rPr lang="en-US" sz="2400" dirty="0" smtClean="0"/>
              <a:t>parallel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8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3347"/>
            <a:ext cx="7876419" cy="974759"/>
          </a:xfrm>
        </p:spPr>
        <p:txBody>
          <a:bodyPr anchor="t">
            <a:noAutofit/>
          </a:bodyPr>
          <a:lstStyle/>
          <a:p>
            <a:pPr marL="514350" indent="-514350" algn="l">
              <a:lnSpc>
                <a:spcPts val="38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</a:rPr>
              <a:t>Names of formal and actual parameters must be the same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lvl="1">
              <a:lnSpc>
                <a:spcPts val="42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A	 True</a:t>
            </a:r>
          </a:p>
          <a:p>
            <a:pPr lvl="1">
              <a:lnSpc>
                <a:spcPts val="42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B.	 False</a:t>
            </a: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65" y="1632918"/>
            <a:ext cx="6323654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/>
              <a:t> is a class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 A thread is a sequence of computations that can run in parallel with other threads.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 One uses the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/>
              <a:t> class to create a thread.</a:t>
            </a:r>
          </a:p>
        </p:txBody>
      </p:sp>
    </p:spTree>
    <p:extLst>
      <p:ext uri="{BB962C8B-B14F-4D97-AF65-F5344CB8AC3E}">
        <p14:creationId xmlns:p14="http://schemas.microsoft.com/office/powerpoint/2010/main" val="44556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665" y="1632918"/>
            <a:ext cx="6323654" cy="26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/>
              <a:t>Given </a:t>
            </a:r>
            <a:r>
              <a:rPr lang="en-US" sz="2400" dirty="0" smtClean="0"/>
              <a:t>doubles </a:t>
            </a:r>
            <a:r>
              <a:rPr lang="en-US" sz="2400" dirty="0" smtClean="0">
                <a:solidFill>
                  <a:srgbClr val="008000"/>
                </a:solidFill>
              </a:rPr>
              <a:t>x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8000"/>
                </a:solidFill>
              </a:rPr>
              <a:t>y</a:t>
            </a:r>
            <a:r>
              <a:rPr lang="en-US" sz="2400" dirty="0" smtClean="0"/>
              <a:t> and a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z</a:t>
            </a:r>
            <a:r>
              <a:rPr lang="en-US" sz="2400" dirty="0" smtClean="0"/>
              <a:t>, write a program to compute the following </a:t>
            </a:r>
          </a:p>
          <a:p>
            <a:pPr marL="457200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/>
          </a:p>
          <a:p>
            <a:pPr marL="1371600" lvl="2" indent="-457200">
              <a:lnSpc>
                <a:spcPts val="2800"/>
              </a:lnSpc>
            </a:pPr>
            <a:r>
              <a:rPr lang="en-US" sz="2400" dirty="0" smtClean="0"/>
              <a:t>sin(x)/cos(y)+(x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); if 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/>
              <a:t> is true</a:t>
            </a:r>
          </a:p>
          <a:p>
            <a:pPr marL="1371600" lvl="2" indent="-457200">
              <a:lnSpc>
                <a:spcPts val="2800"/>
              </a:lnSpc>
            </a:pPr>
            <a:endParaRPr lang="en-US" sz="2400" dirty="0" smtClean="0"/>
          </a:p>
          <a:p>
            <a:pPr marL="1371600" lvl="2" indent="-457200">
              <a:lnSpc>
                <a:spcPts val="2800"/>
              </a:lnSpc>
            </a:pPr>
            <a:r>
              <a:rPr lang="en-US" sz="2400" dirty="0" smtClean="0"/>
              <a:t>sin(x)/cos(y)+(x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- 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); if 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/>
              <a:t> is false</a:t>
            </a:r>
          </a:p>
          <a:p>
            <a:pPr marL="1371600" lvl="2" indent="-457200">
              <a:lnSpc>
                <a:spcPts val="28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2615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Problem: Solution architecture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361842" y="1486272"/>
            <a:ext cx="3794520" cy="4286795"/>
            <a:chOff x="1808722" y="1505378"/>
            <a:chExt cx="3794520" cy="4286795"/>
          </a:xfrm>
        </p:grpSpPr>
        <p:grpSp>
          <p:nvGrpSpPr>
            <p:cNvPr id="7" name="Group 6"/>
            <p:cNvGrpSpPr/>
            <p:nvPr/>
          </p:nvGrpSpPr>
          <p:grpSpPr>
            <a:xfrm>
              <a:off x="3372183" y="1505378"/>
              <a:ext cx="667599" cy="657539"/>
              <a:chOff x="3124200" y="1603315"/>
              <a:chExt cx="667599" cy="65753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124200" y="1603315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88722" y="170125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endParaRPr lang="en-US" sz="2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08722" y="3121840"/>
              <a:ext cx="3794520" cy="657539"/>
              <a:chOff x="1255602" y="3219777"/>
              <a:chExt cx="3794520" cy="657539"/>
            </a:xfrm>
          </p:grpSpPr>
          <p:grpSp>
            <p:nvGrpSpPr>
              <p:cNvPr id="14" name="Group 18"/>
              <p:cNvGrpSpPr/>
              <p:nvPr/>
            </p:nvGrpSpPr>
            <p:grpSpPr>
              <a:xfrm>
                <a:off x="1255602" y="3219777"/>
                <a:ext cx="667599" cy="657539"/>
                <a:chOff x="1923201" y="3143578"/>
                <a:chExt cx="667599" cy="657539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1923201" y="3143578"/>
                  <a:ext cx="667599" cy="65753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037679" y="3241515"/>
                  <a:ext cx="4386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FF00"/>
                      </a:solidFill>
                    </a:rPr>
                    <a:t>1</a:t>
                  </a:r>
                  <a:endParaRPr lang="en-US" sz="2400" baseline="-25000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5" name="Group 19"/>
              <p:cNvGrpSpPr/>
              <p:nvPr/>
            </p:nvGrpSpPr>
            <p:grpSpPr>
              <a:xfrm>
                <a:off x="4382523" y="3219777"/>
                <a:ext cx="667599" cy="657539"/>
                <a:chOff x="1923201" y="3143578"/>
                <a:chExt cx="667599" cy="657539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923201" y="3143578"/>
                  <a:ext cx="667599" cy="65753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037679" y="3241515"/>
                  <a:ext cx="4386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T</a:t>
                  </a:r>
                  <a:r>
                    <a:rPr lang="en-US" sz="2400" baseline="-25000" dirty="0" smtClean="0">
                      <a:solidFill>
                        <a:srgbClr val="FFFF00"/>
                      </a:solidFill>
                    </a:rPr>
                    <a:t>2</a:t>
                  </a:r>
                  <a:endParaRPr lang="en-US" sz="2400" baseline="-25000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3372183" y="4478235"/>
              <a:ext cx="667599" cy="657539"/>
              <a:chOff x="3124200" y="1603315"/>
              <a:chExt cx="667599" cy="65753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124200" y="1603315"/>
                <a:ext cx="667599" cy="6575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88722" y="170125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T</a:t>
                </a:r>
                <a:endParaRPr lang="en-US" sz="240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rot="5400000">
              <a:off x="3375573" y="5490425"/>
              <a:ext cx="6034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2444792" y="1860648"/>
              <a:ext cx="958923" cy="1563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H="1">
              <a:off x="4008252" y="1860648"/>
              <a:ext cx="958923" cy="1563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H="1">
              <a:off x="2574824" y="3347076"/>
              <a:ext cx="698856" cy="1563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4138285" y="3347077"/>
              <a:ext cx="698856" cy="1563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050121" y="1603315"/>
            <a:ext cx="288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T: Perform the given task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8142" y="2502570"/>
            <a:ext cx="21281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Compute a part of the expression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13746" y="2900379"/>
            <a:ext cx="21281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Compute a other part of the expression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50121" y="4516504"/>
            <a:ext cx="21281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Combine the results of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T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5116668"/>
            <a:ext cx="2678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How many threads?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2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5" y="266584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Problem: Algorithm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20" y="1312484"/>
            <a:ext cx="3504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Thread A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Input: </a:t>
            </a:r>
            <a:r>
              <a:rPr lang="en-US" sz="2400" dirty="0" err="1" smtClean="0"/>
              <a:t>x</a:t>
            </a:r>
            <a:r>
              <a:rPr lang="en-US" sz="2400" dirty="0" smtClean="0"/>
              <a:t> and </a:t>
            </a:r>
            <a:r>
              <a:rPr lang="en-US" sz="2400" dirty="0" err="1" smtClean="0"/>
              <a:t>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Compute </a:t>
            </a:r>
            <a:r>
              <a:rPr lang="en-US" sz="2400" dirty="0" err="1" smtClean="0"/>
              <a:t>sin(x)/cos(y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7091" y="3528475"/>
            <a:ext cx="3474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Thread B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Input: </a:t>
            </a:r>
            <a:r>
              <a:rPr lang="en-US" sz="2400" dirty="0" err="1" smtClean="0"/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z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	Compute</a:t>
            </a:r>
          </a:p>
          <a:p>
            <a:r>
              <a:rPr lang="en-US" sz="2400" dirty="0" smtClean="0"/>
              <a:t>		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+y</a:t>
            </a:r>
            <a:r>
              <a:rPr lang="en-US" sz="2400" baseline="30000" dirty="0" smtClean="0"/>
              <a:t>2  </a:t>
            </a:r>
            <a:r>
              <a:rPr lang="en-US" sz="2400" dirty="0" smtClean="0"/>
              <a:t>  if </a:t>
            </a:r>
            <a:r>
              <a:rPr lang="en-US" sz="2400" dirty="0" err="1" smtClean="0"/>
              <a:t>z</a:t>
            </a:r>
            <a:r>
              <a:rPr lang="en-US" sz="2400" dirty="0" smtClean="0"/>
              <a:t> is true or</a:t>
            </a:r>
          </a:p>
          <a:p>
            <a:r>
              <a:rPr lang="en-US" sz="2400" dirty="0" smtClean="0"/>
              <a:t>		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-y</a:t>
            </a:r>
            <a:r>
              <a:rPr lang="en-US" sz="2400" baseline="30000" dirty="0" smtClean="0"/>
              <a:t>2  </a:t>
            </a:r>
            <a:r>
              <a:rPr lang="en-US" sz="2400" dirty="0" smtClean="0"/>
              <a:t>  if </a:t>
            </a:r>
            <a:r>
              <a:rPr lang="en-US" sz="2400" dirty="0" err="1" smtClean="0"/>
              <a:t>z</a:t>
            </a:r>
            <a:r>
              <a:rPr lang="en-US" sz="2400" dirty="0" smtClean="0"/>
              <a:t> is false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2792" y="1312484"/>
            <a:ext cx="524187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Thread C (control thread)</a:t>
            </a:r>
            <a:r>
              <a:rPr lang="en-US" sz="2400" dirty="0" smtClean="0"/>
              <a:t>: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Input: </a:t>
            </a:r>
            <a:r>
              <a:rPr lang="en-US" sz="2400" dirty="0" err="1" smtClean="0"/>
              <a:t>x</a:t>
            </a:r>
            <a:r>
              <a:rPr lang="en-US" sz="2400" dirty="0" smtClean="0"/>
              <a:t> , </a:t>
            </a:r>
            <a:r>
              <a:rPr lang="en-US" sz="2400" dirty="0" err="1" smtClean="0"/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z</a:t>
            </a:r>
            <a:r>
              <a:rPr lang="en-US" sz="2400" dirty="0" smtClean="0"/>
              <a:t>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Create an object </a:t>
            </a:r>
            <a:r>
              <a:rPr lang="en-US" sz="2400" dirty="0" smtClean="0">
                <a:solidFill>
                  <a:srgbClr val="008000"/>
                </a:solidFill>
              </a:rPr>
              <a:t>e1</a:t>
            </a:r>
            <a:r>
              <a:rPr lang="en-US" sz="2400" dirty="0" smtClean="0"/>
              <a:t>(Thread A );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 	Create can object </a:t>
            </a:r>
            <a:r>
              <a:rPr lang="en-US" sz="2400" dirty="0" smtClean="0">
                <a:solidFill>
                  <a:srgbClr val="008000"/>
                </a:solidFill>
              </a:rPr>
              <a:t>e2</a:t>
            </a:r>
            <a:r>
              <a:rPr lang="en-US" sz="2400" dirty="0" smtClean="0"/>
              <a:t>(Thread B);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Start </a:t>
            </a:r>
            <a:r>
              <a:rPr lang="en-US" sz="2400" dirty="0" smtClean="0">
                <a:solidFill>
                  <a:srgbClr val="008000"/>
                </a:solidFill>
              </a:rPr>
              <a:t>e1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Start </a:t>
            </a:r>
            <a:r>
              <a:rPr lang="en-US" sz="2400" dirty="0" smtClean="0">
                <a:solidFill>
                  <a:srgbClr val="008000"/>
                </a:solidFill>
              </a:rPr>
              <a:t>e2</a:t>
            </a:r>
            <a:r>
              <a:rPr lang="en-US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Wait for </a:t>
            </a:r>
            <a:r>
              <a:rPr lang="en-US" sz="2400" dirty="0" smtClean="0">
                <a:solidFill>
                  <a:srgbClr val="008000"/>
                </a:solidFill>
              </a:rPr>
              <a:t>e1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8000"/>
                </a:solidFill>
              </a:rPr>
              <a:t>e2</a:t>
            </a:r>
            <a:r>
              <a:rPr lang="en-US" sz="2400" dirty="0" smtClean="0"/>
              <a:t> to 	complete;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Get value computed by </a:t>
            </a:r>
            <a:r>
              <a:rPr lang="en-US" sz="2400" dirty="0" smtClean="0">
                <a:solidFill>
                  <a:srgbClr val="008000"/>
                </a:solidFill>
              </a:rPr>
              <a:t>e1;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Get value computed by </a:t>
            </a:r>
            <a:r>
              <a:rPr lang="en-US" sz="2400" dirty="0" smtClean="0">
                <a:solidFill>
                  <a:srgbClr val="008000"/>
                </a:solidFill>
              </a:rPr>
              <a:t>e2;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Add the two values and display the result;</a:t>
            </a:r>
            <a:endParaRPr lang="en-US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7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933" y="2152766"/>
            <a:ext cx="3924534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Problem: Program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83" y="235993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Back to Concurrency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What is it?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3" y="1000619"/>
            <a:ext cx="8145267" cy="468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A thread is a sequence of computation that can run in parallel with other  threads.</a:t>
            </a:r>
          </a:p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Every program has at least one thread of computation.</a:t>
            </a:r>
          </a:p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Each thread is associated with an instance of the class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/>
              <a:t>.</a:t>
            </a:r>
          </a:p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A program with two or more threads is generally referred to as a </a:t>
            </a:r>
            <a:r>
              <a:rPr lang="en-US" sz="2400" dirty="0" smtClean="0">
                <a:solidFill>
                  <a:srgbClr val="FF0000"/>
                </a:solidFill>
              </a:rPr>
              <a:t>multithreaded</a:t>
            </a:r>
            <a:r>
              <a:rPr lang="en-US" sz="2400" dirty="0" smtClean="0"/>
              <a:t> program.</a:t>
            </a:r>
          </a:p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A multithreaded program is generally used to </a:t>
            </a:r>
            <a:r>
              <a:rPr lang="en-US" sz="2400" dirty="0" smtClean="0">
                <a:solidFill>
                  <a:srgbClr val="FF0000"/>
                </a:solidFill>
              </a:rPr>
              <a:t>speed up </a:t>
            </a:r>
            <a:r>
              <a:rPr lang="en-US" sz="2400" dirty="0" smtClean="0"/>
              <a:t>the solution to a problem.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Typical lifecycle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3349" y="1308462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Define class that extends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3349" y="2194696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Create  thread.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3349" y="3080930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Start thread.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3349" y="3967164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Wait for  thread to terminate.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53349" y="4853398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Get results from thread.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3349" y="5739630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Use results from thread.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760798" y="2104346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760798" y="4762255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760798" y="3966370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60798" y="3080136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760798" y="5648489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Defining a class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18199"/>
            <a:ext cx="7500628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>
                <a:solidFill>
                  <a:srgbClr val="008000"/>
                </a:solidFill>
              </a:rPr>
              <a:t> is a class. One way to create a new thread is to first define a class that extends the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>
                <a:solidFill>
                  <a:srgbClr val="008000"/>
                </a:solidFill>
              </a:rPr>
              <a:t> class.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6172" y="2697229"/>
            <a:ext cx="7500628" cy="365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Search </a:t>
            </a:r>
            <a:r>
              <a:rPr lang="en-US" sz="2400" dirty="0" smtClean="0">
                <a:solidFill>
                  <a:srgbClr val="FF0000"/>
                </a:solidFill>
              </a:rPr>
              <a:t>extends Thread</a:t>
            </a:r>
            <a:r>
              <a:rPr lang="en-US" sz="2400" dirty="0" smtClean="0"/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[] </a:t>
            </a:r>
            <a:r>
              <a:rPr lang="en-US" sz="2400" dirty="0" err="1" smtClean="0"/>
              <a:t>x</a:t>
            </a:r>
            <a:r>
              <a:rPr lang="en-US" sz="2400" dirty="0" smtClean="0"/>
              <a:t>; // For use by a thread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dirty="0" smtClean="0"/>
              <a:t>; // Another object for use by the thread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tID</a:t>
            </a:r>
            <a:r>
              <a:rPr lang="en-US" sz="2400" dirty="0" smtClean="0"/>
              <a:t>; //  Thread ID if needed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start, end; // Start and end indices for search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found; // Computed by the thread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The constructor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08462"/>
            <a:ext cx="8020188" cy="468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A class that extends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>
                <a:solidFill>
                  <a:srgbClr val="008000"/>
                </a:solidFill>
              </a:rPr>
              <a:t> generally has a constructor that is used to pass parameters to a thread as follows.</a:t>
            </a:r>
          </a:p>
          <a:p>
            <a:pPr>
              <a:lnSpc>
                <a:spcPts val="4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smtClean="0"/>
              <a:t>Search (</a:t>
            </a:r>
            <a:r>
              <a:rPr lang="en-US" sz="2400" dirty="0" smtClean="0">
                <a:solidFill>
                  <a:srgbClr val="FF0000"/>
                </a:solidFill>
              </a:rPr>
              <a:t>String </a:t>
            </a:r>
            <a:r>
              <a:rPr lang="en-US" sz="2400" dirty="0" smtClean="0"/>
              <a:t> [] a, 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start,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end,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tID</a:t>
            </a:r>
            <a:r>
              <a:rPr lang="en-US" sz="2400" dirty="0" smtClean="0"/>
              <a:t>, ){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// Save parameters for use when the thread executes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dirty="0" smtClean="0"/>
              <a:t>=a; 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this</a:t>
            </a:r>
            <a:r>
              <a:rPr lang="en-US" sz="2400" dirty="0" err="1" smtClean="0"/>
              <a:t>.s</a:t>
            </a:r>
            <a:r>
              <a:rPr lang="en-US" sz="2400" dirty="0" smtClean="0"/>
              <a:t>=</a:t>
            </a:r>
            <a:r>
              <a:rPr lang="en-US" sz="2400" dirty="0" err="1" smtClean="0"/>
              <a:t>s</a:t>
            </a:r>
            <a:r>
              <a:rPr lang="en-US" sz="2400" dirty="0" smtClean="0"/>
              <a:t>; </a:t>
            </a:r>
            <a:r>
              <a:rPr lang="en-US" sz="2400" dirty="0" err="1" smtClean="0"/>
              <a:t>this.start</a:t>
            </a:r>
            <a:r>
              <a:rPr lang="en-US" sz="2400" dirty="0" smtClean="0"/>
              <a:t>=start; </a:t>
            </a:r>
            <a:r>
              <a:rPr lang="en-US" sz="2400" dirty="0" err="1" smtClean="0"/>
              <a:t>this.end</a:t>
            </a:r>
            <a:r>
              <a:rPr lang="en-US" sz="2400" dirty="0" smtClean="0"/>
              <a:t>=end;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this</a:t>
            </a:r>
            <a:r>
              <a:rPr lang="en-US" sz="2400" dirty="0" err="1" smtClean="0"/>
              <a:t>.tID</a:t>
            </a:r>
            <a:r>
              <a:rPr lang="en-US" sz="2400" dirty="0" smtClean="0"/>
              <a:t>=</a:t>
            </a:r>
            <a:r>
              <a:rPr lang="en-US" sz="2400" dirty="0" err="1" smtClean="0"/>
              <a:t>tID</a:t>
            </a:r>
            <a:endParaRPr lang="en-US" sz="2400" dirty="0" smtClean="0"/>
          </a:p>
          <a:p>
            <a:pPr>
              <a:lnSpc>
                <a:spcPts val="4000"/>
              </a:lnSpc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2. Types of formal and actual parameters 	must be the same or convertible.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lvl="1">
              <a:lnSpc>
                <a:spcPts val="42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A	 True</a:t>
            </a:r>
          </a:p>
          <a:p>
            <a:pPr lvl="1">
              <a:lnSpc>
                <a:spcPts val="42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B.	 False</a:t>
            </a: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5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The run() method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08462"/>
            <a:ext cx="8020188" cy="314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Unlike the </a:t>
            </a:r>
            <a:r>
              <a:rPr lang="en-US" sz="2400" dirty="0" smtClean="0">
                <a:solidFill>
                  <a:srgbClr val="FF0000"/>
                </a:solidFill>
              </a:rPr>
              <a:t>main() </a:t>
            </a:r>
            <a:r>
              <a:rPr lang="en-US" sz="2400" dirty="0" smtClean="0">
                <a:solidFill>
                  <a:srgbClr val="008000"/>
                </a:solidFill>
              </a:rPr>
              <a:t>method, every thread object </a:t>
            </a:r>
            <a:r>
              <a:rPr lang="en-US" sz="2400" dirty="0" smtClean="0">
                <a:solidFill>
                  <a:srgbClr val="008000"/>
                </a:solidFill>
              </a:rPr>
              <a:t>created from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>
                <a:solidFill>
                  <a:srgbClr val="008000"/>
                </a:solidFill>
              </a:rPr>
              <a:t> must </a:t>
            </a:r>
            <a:r>
              <a:rPr lang="en-US" sz="2400" dirty="0" smtClean="0">
                <a:solidFill>
                  <a:srgbClr val="008000"/>
                </a:solidFill>
              </a:rPr>
              <a:t>have a </a:t>
            </a:r>
            <a:r>
              <a:rPr lang="en-US" sz="2400" dirty="0" smtClean="0">
                <a:solidFill>
                  <a:srgbClr val="FF0000"/>
                </a:solidFill>
              </a:rPr>
              <a:t>run() </a:t>
            </a:r>
            <a:r>
              <a:rPr lang="en-US" sz="2400" dirty="0" smtClean="0">
                <a:solidFill>
                  <a:srgbClr val="008000"/>
                </a:solidFill>
              </a:rPr>
              <a:t>method. </a:t>
            </a:r>
          </a:p>
          <a:p>
            <a:pPr>
              <a:lnSpc>
                <a:spcPts val="40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When a thread is started, its execution begins in the </a:t>
            </a:r>
            <a:r>
              <a:rPr lang="en-US" sz="2400" dirty="0" smtClean="0">
                <a:solidFill>
                  <a:srgbClr val="FF0000"/>
                </a:solidFill>
              </a:rPr>
              <a:t>run() </a:t>
            </a:r>
            <a:r>
              <a:rPr lang="en-US" sz="2400" dirty="0" smtClean="0">
                <a:solidFill>
                  <a:srgbClr val="008000"/>
                </a:solidFill>
              </a:rPr>
              <a:t>method and terminates when the </a:t>
            </a:r>
            <a:r>
              <a:rPr lang="en-US" sz="2400" dirty="0" smtClean="0">
                <a:solidFill>
                  <a:srgbClr val="FF0000"/>
                </a:solidFill>
              </a:rPr>
              <a:t>run() </a:t>
            </a:r>
            <a:r>
              <a:rPr lang="en-US" sz="2400" dirty="0" smtClean="0">
                <a:solidFill>
                  <a:srgbClr val="008000"/>
                </a:solidFill>
              </a:rPr>
              <a:t>method terminates</a:t>
            </a:r>
          </a:p>
          <a:p>
            <a:pPr>
              <a:lnSpc>
                <a:spcPts val="4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The run() method: Example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08462"/>
            <a:ext cx="8020188" cy="263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smtClean="0"/>
              <a:t>run (){  </a:t>
            </a:r>
            <a:r>
              <a:rPr lang="en-US" sz="2400" dirty="0" smtClean="0">
                <a:solidFill>
                  <a:srgbClr val="008000"/>
                </a:solidFill>
              </a:rPr>
              <a:t>// Must not have any parameters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// Thread execution begins here.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System.out.println(“Hi</a:t>
            </a:r>
            <a:r>
              <a:rPr lang="en-US" sz="2400" dirty="0" smtClean="0"/>
              <a:t>! I am thread “+</a:t>
            </a:r>
            <a:r>
              <a:rPr lang="en-US" sz="2400" dirty="0" err="1" smtClean="0"/>
              <a:t>tID</a:t>
            </a:r>
            <a:r>
              <a:rPr lang="en-US" sz="2400" dirty="0" smtClean="0"/>
              <a:t>);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System.out.println(“Bye</a:t>
            </a:r>
            <a:r>
              <a:rPr lang="en-US" sz="2400" dirty="0" smtClean="0"/>
              <a:t> bye! See you!”);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0861" y="4329849"/>
            <a:ext cx="624521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The run() method does not take any parameters.</a:t>
            </a:r>
          </a:p>
          <a:p>
            <a:endParaRPr lang="en-US" sz="2400" dirty="0" smtClean="0">
              <a:solidFill>
                <a:srgbClr val="008000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The run() methods does not return any value.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Other methods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08462"/>
            <a:ext cx="8020188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A thread may have methods other than the run() method. Here is an </a:t>
            </a:r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406" y="2838457"/>
            <a:ext cx="66125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getOutcome</a:t>
            </a:r>
            <a:r>
              <a:rPr lang="en-US" sz="2400" dirty="0" smtClean="0"/>
              <a:t>(){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	return</a:t>
            </a:r>
            <a:r>
              <a:rPr lang="en-US" sz="2400" dirty="0" smtClean="0"/>
              <a:t> (found); // Return the outcome of search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408117"/>
            <a:ext cx="8020188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Methods in a thread may be called during the execution of the </a:t>
            </a:r>
            <a:r>
              <a:rPr lang="en-US" sz="2400" dirty="0" smtClean="0">
                <a:solidFill>
                  <a:srgbClr val="FF0000"/>
                </a:solidFill>
              </a:rPr>
              <a:t>run() </a:t>
            </a:r>
            <a:r>
              <a:rPr lang="en-US" sz="2400" dirty="0" smtClean="0">
                <a:solidFill>
                  <a:srgbClr val="008000"/>
                </a:solidFill>
              </a:rPr>
              <a:t>method and even after the completion of the </a:t>
            </a:r>
            <a:r>
              <a:rPr lang="en-US" sz="2400" dirty="0" smtClean="0">
                <a:solidFill>
                  <a:srgbClr val="FF0000"/>
                </a:solidFill>
              </a:rPr>
              <a:t>run()</a:t>
            </a:r>
            <a:r>
              <a:rPr lang="en-US" sz="2400" dirty="0" smtClean="0">
                <a:solidFill>
                  <a:srgbClr val="008000"/>
                </a:solidFill>
              </a:rPr>
              <a:t> method.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run() method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08462"/>
            <a:ext cx="8020188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run() </a:t>
            </a:r>
            <a:r>
              <a:rPr lang="en-US" sz="2400" dirty="0" smtClean="0">
                <a:solidFill>
                  <a:srgbClr val="008000"/>
                </a:solidFill>
              </a:rPr>
              <a:t>method is like any other method except that it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does not have any parameters or return type.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74" y="3540854"/>
            <a:ext cx="8020188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run() </a:t>
            </a:r>
            <a:r>
              <a:rPr lang="en-US" sz="2400" dirty="0" smtClean="0">
                <a:solidFill>
                  <a:srgbClr val="008000"/>
                </a:solidFill>
              </a:rPr>
              <a:t>method may call any other method to complete its task.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Creation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08462"/>
            <a:ext cx="8020188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Create a thread object just </a:t>
            </a:r>
            <a:r>
              <a:rPr lang="en-US" sz="2400" dirty="0" smtClean="0">
                <a:solidFill>
                  <a:srgbClr val="008000"/>
                </a:solidFill>
              </a:rPr>
              <a:t>as </a:t>
            </a:r>
            <a:r>
              <a:rPr lang="en-US" sz="2400" dirty="0" smtClean="0">
                <a:solidFill>
                  <a:srgbClr val="008000"/>
                </a:solidFill>
              </a:rPr>
              <a:t>any other object.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The following examples create two thread objects named </a:t>
            </a:r>
            <a:r>
              <a:rPr lang="en-US" sz="2400" dirty="0" smtClean="0">
                <a:solidFill>
                  <a:srgbClr val="FF0000"/>
                </a:solidFill>
              </a:rPr>
              <a:t>one</a:t>
            </a:r>
            <a:r>
              <a:rPr lang="en-US" sz="2400" dirty="0" smtClean="0">
                <a:solidFill>
                  <a:srgbClr val="008000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two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74" y="3540854"/>
            <a:ext cx="8020188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Search</a:t>
            </a:r>
            <a:r>
              <a:rPr lang="en-US" sz="2400" dirty="0" smtClean="0">
                <a:solidFill>
                  <a:srgbClr val="008000"/>
                </a:solidFill>
              </a:rPr>
              <a:t> one=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Search </a:t>
            </a:r>
            <a:r>
              <a:rPr lang="en-US" sz="2400" dirty="0" smtClean="0">
                <a:solidFill>
                  <a:srgbClr val="008000"/>
                </a:solidFill>
              </a:rPr>
              <a:t>(a, </a:t>
            </a:r>
            <a:r>
              <a:rPr lang="en-US" sz="2400" dirty="0" err="1" smtClean="0">
                <a:solidFill>
                  <a:srgbClr val="008000"/>
                </a:solidFill>
              </a:rPr>
              <a:t>s</a:t>
            </a:r>
            <a:r>
              <a:rPr lang="en-US" sz="2400" dirty="0" smtClean="0">
                <a:solidFill>
                  <a:srgbClr val="008000"/>
                </a:solidFill>
              </a:rPr>
              <a:t>, start, end, 1);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Search</a:t>
            </a:r>
            <a:r>
              <a:rPr lang="en-US" sz="2400" dirty="0" smtClean="0">
                <a:solidFill>
                  <a:srgbClr val="008000"/>
                </a:solidFill>
              </a:rPr>
              <a:t> two=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Search</a:t>
            </a:r>
            <a:r>
              <a:rPr lang="en-US" sz="2400" dirty="0" smtClean="0">
                <a:solidFill>
                  <a:srgbClr val="008000"/>
                </a:solidFill>
              </a:rPr>
              <a:t> (a, </a:t>
            </a:r>
            <a:r>
              <a:rPr lang="en-US" sz="2400" dirty="0" err="1" smtClean="0">
                <a:solidFill>
                  <a:srgbClr val="008000"/>
                </a:solidFill>
              </a:rPr>
              <a:t>s</a:t>
            </a:r>
            <a:r>
              <a:rPr lang="en-US" sz="2400" dirty="0" smtClean="0">
                <a:solidFill>
                  <a:srgbClr val="008000"/>
                </a:solidFill>
              </a:rPr>
              <a:t>, start, end, 2);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Start of execution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08462"/>
            <a:ext cx="8020188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Execution of a thread must be started using the </a:t>
            </a:r>
            <a:r>
              <a:rPr lang="en-US" sz="2400" dirty="0" smtClean="0">
                <a:solidFill>
                  <a:srgbClr val="FF0000"/>
                </a:solidFill>
              </a:rPr>
              <a:t>start() </a:t>
            </a:r>
            <a:r>
              <a:rPr lang="en-US" sz="2400" dirty="0" smtClean="0">
                <a:solidFill>
                  <a:srgbClr val="008000"/>
                </a:solidFill>
              </a:rPr>
              <a:t>method for that thread. Here are two examples for starting threads </a:t>
            </a:r>
            <a:r>
              <a:rPr lang="en-US" sz="2400" dirty="0" smtClean="0">
                <a:solidFill>
                  <a:srgbClr val="FF0000"/>
                </a:solidFill>
              </a:rPr>
              <a:t>one</a:t>
            </a:r>
            <a:r>
              <a:rPr lang="en-US" sz="2400" dirty="0" smtClean="0">
                <a:solidFill>
                  <a:srgbClr val="008000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two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363" y="3386904"/>
            <a:ext cx="7452521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err="1" smtClean="0">
                <a:solidFill>
                  <a:srgbClr val="008000"/>
                </a:solidFill>
              </a:rPr>
              <a:t>one.</a:t>
            </a:r>
            <a:r>
              <a:rPr lang="en-US" sz="2400" dirty="0" err="1" smtClean="0">
                <a:solidFill>
                  <a:srgbClr val="FF0000"/>
                </a:solidFill>
              </a:rPr>
              <a:t>start</a:t>
            </a:r>
            <a:r>
              <a:rPr lang="en-US" sz="2400" dirty="0" smtClean="0">
                <a:solidFill>
                  <a:srgbClr val="008000"/>
                </a:solidFill>
              </a:rPr>
              <a:t>(); // Starts the execution of thread object one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>
                <a:solidFill>
                  <a:srgbClr val="008000"/>
                </a:solidFill>
              </a:rPr>
              <a:t>two.</a:t>
            </a:r>
            <a:r>
              <a:rPr lang="en-US" sz="2400" dirty="0" err="1" smtClean="0">
                <a:solidFill>
                  <a:srgbClr val="FF0000"/>
                </a:solidFill>
              </a:rPr>
              <a:t>start</a:t>
            </a:r>
            <a:r>
              <a:rPr lang="en-US" sz="2400" dirty="0" smtClean="0">
                <a:solidFill>
                  <a:srgbClr val="008000"/>
                </a:solidFill>
              </a:rPr>
              <a:t>(); // Starts the execution of thread object two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Waiting for completion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08462"/>
            <a:ext cx="8020188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You may wait for a thread to complete execution using the </a:t>
            </a:r>
            <a:r>
              <a:rPr lang="en-US" sz="2400" dirty="0" smtClean="0">
                <a:solidFill>
                  <a:srgbClr val="FF0000"/>
                </a:solidFill>
              </a:rPr>
              <a:t>join() </a:t>
            </a:r>
            <a:r>
              <a:rPr lang="en-US" sz="2400" dirty="0" smtClean="0">
                <a:solidFill>
                  <a:srgbClr val="008000"/>
                </a:solidFill>
              </a:rPr>
              <a:t>method as follows.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0962" y="2732616"/>
            <a:ext cx="7240370" cy="212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try</a:t>
            </a:r>
            <a:r>
              <a:rPr lang="en-US" sz="2400" dirty="0" smtClean="0">
                <a:solidFill>
                  <a:srgbClr val="008000"/>
                </a:solidFill>
              </a:rPr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dirty="0" err="1" smtClean="0">
                <a:solidFill>
                  <a:srgbClr val="008000"/>
                </a:solidFill>
              </a:rPr>
              <a:t>one.</a:t>
            </a:r>
            <a:r>
              <a:rPr lang="en-US" sz="2400" dirty="0" err="1" smtClean="0">
                <a:solidFill>
                  <a:srgbClr val="FF0000"/>
                </a:solidFill>
              </a:rPr>
              <a:t>join</a:t>
            </a:r>
            <a:r>
              <a:rPr lang="en-US" sz="2400" dirty="0" smtClean="0">
                <a:solidFill>
                  <a:srgbClr val="008000"/>
                </a:solidFill>
              </a:rPr>
              <a:t>(); // Wait for thread one to complete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dirty="0" err="1" smtClean="0">
                <a:solidFill>
                  <a:srgbClr val="008000"/>
                </a:solidFill>
              </a:rPr>
              <a:t>two.</a:t>
            </a:r>
            <a:r>
              <a:rPr lang="en-US" sz="2400" dirty="0" err="1" smtClean="0">
                <a:solidFill>
                  <a:srgbClr val="FF0000"/>
                </a:solidFill>
              </a:rPr>
              <a:t>join</a:t>
            </a:r>
            <a:r>
              <a:rPr lang="en-US" sz="2400" dirty="0" smtClean="0">
                <a:solidFill>
                  <a:srgbClr val="008000"/>
                </a:solidFill>
              </a:rPr>
              <a:t>(); // Wait for thread one to complete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catch</a:t>
            </a:r>
            <a:r>
              <a:rPr lang="en-US" sz="2400" dirty="0" err="1" smtClean="0">
                <a:solidFill>
                  <a:srgbClr val="008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Exception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e</a:t>
            </a:r>
            <a:r>
              <a:rPr lang="en-US" sz="2400" dirty="0" smtClean="0">
                <a:solidFill>
                  <a:srgbClr val="008000"/>
                </a:solidFill>
              </a:rPr>
              <a:t>){}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262033"/>
            <a:ext cx="8020188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try-catch </a:t>
            </a:r>
            <a:r>
              <a:rPr lang="en-US" sz="2400" dirty="0" smtClean="0">
                <a:solidFill>
                  <a:srgbClr val="008000"/>
                </a:solidFill>
              </a:rPr>
              <a:t>block is needed. More on this later!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Extracting results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08462"/>
            <a:ext cx="8020188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You may extract the outcome of a thread’s execution in a variety of way. One way is to use an accessor method to do so. Here are examples.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040" y="3279774"/>
            <a:ext cx="8798651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008000"/>
                </a:solidFill>
              </a:rPr>
              <a:t> f1=</a:t>
            </a:r>
            <a:r>
              <a:rPr lang="en-US" sz="2400" dirty="0" err="1" smtClean="0">
                <a:solidFill>
                  <a:srgbClr val="008000"/>
                </a:solidFill>
              </a:rPr>
              <a:t>one.</a:t>
            </a:r>
            <a:r>
              <a:rPr lang="en-US" sz="2400" dirty="0" err="1" smtClean="0">
                <a:solidFill>
                  <a:srgbClr val="FF0000"/>
                </a:solidFill>
              </a:rPr>
              <a:t>getOutcome</a:t>
            </a:r>
            <a:r>
              <a:rPr lang="en-US" sz="2400" dirty="0" smtClean="0">
                <a:solidFill>
                  <a:srgbClr val="008000"/>
                </a:solidFill>
              </a:rPr>
              <a:t>(); // Get search outcome of thread one</a:t>
            </a:r>
          </a:p>
          <a:p>
            <a:pPr>
              <a:lnSpc>
                <a:spcPts val="4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>
                <a:solidFill>
                  <a:srgbClr val="008000"/>
                </a:solidFill>
              </a:rPr>
              <a:t> f2=</a:t>
            </a:r>
            <a:r>
              <a:rPr lang="en-US" sz="2400" dirty="0" err="1" smtClean="0">
                <a:solidFill>
                  <a:srgbClr val="008000"/>
                </a:solidFill>
              </a:rPr>
              <a:t>two.</a:t>
            </a:r>
            <a:r>
              <a:rPr lang="en-US" sz="2400" dirty="0" err="1" smtClean="0">
                <a:solidFill>
                  <a:srgbClr val="FF0000"/>
                </a:solidFill>
              </a:rPr>
              <a:t>getOutcome</a:t>
            </a:r>
            <a:r>
              <a:rPr lang="en-US" sz="2400" dirty="0" smtClean="0">
                <a:solidFill>
                  <a:srgbClr val="008000"/>
                </a:solidFill>
              </a:rPr>
              <a:t>(); // Get search outcome of thread two</a:t>
            </a:r>
          </a:p>
          <a:p>
            <a:pPr>
              <a:lnSpc>
                <a:spcPts val="4000"/>
              </a:lnSpc>
            </a:pPr>
            <a:endParaRPr lang="en-US" sz="24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Typical lifecycle [Review]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3349" y="1308462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Define class that extends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3349" y="2194696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Create  thread.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3349" y="3080930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Start thread.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3349" y="3967164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Wait for  thread to terminate.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53349" y="4853398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Get results from thread.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3349" y="5739630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Use results from thread.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760798" y="2104346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760798" y="4762255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760798" y="3966370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760798" y="3080136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760798" y="5648489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83" y="235993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Example: Concurrent search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3. One of the following is incorrect. Which 	one.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lvl="1">
              <a:lnSpc>
                <a:spcPts val="42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008000"/>
                </a:solidFill>
              </a:rPr>
              <a:t>.	</a:t>
            </a:r>
            <a:r>
              <a:rPr lang="en-US" sz="2400" dirty="0" err="1" smtClean="0">
                <a:solidFill>
                  <a:srgbClr val="FF0000"/>
                </a:solidFill>
              </a:rPr>
              <a:t>JPanel</a:t>
            </a:r>
            <a:r>
              <a:rPr lang="en-US" sz="2400" dirty="0" smtClean="0">
                <a:solidFill>
                  <a:srgbClr val="008000"/>
                </a:solidFill>
              </a:rPr>
              <a:t> p=new </a:t>
            </a:r>
            <a:r>
              <a:rPr lang="en-US" sz="2400" dirty="0" err="1" smtClean="0">
                <a:solidFill>
                  <a:srgbClr val="FF0000"/>
                </a:solidFill>
              </a:rPr>
              <a:t>JPanel</a:t>
            </a:r>
            <a:r>
              <a:rPr lang="en-US" sz="2400" dirty="0" smtClean="0">
                <a:solidFill>
                  <a:srgbClr val="008000"/>
                </a:solidFill>
              </a:rPr>
              <a:t>();</a:t>
            </a:r>
          </a:p>
          <a:p>
            <a:pPr marL="914400" lvl="1" indent="-457200">
              <a:lnSpc>
                <a:spcPts val="4200"/>
              </a:lnSpc>
              <a:buAutoNum type="alphaUcPeriod" startAt="2"/>
            </a:pPr>
            <a:r>
              <a:rPr lang="en-US" sz="2400" dirty="0" err="1" smtClean="0">
                <a:solidFill>
                  <a:srgbClr val="FF0000"/>
                </a:solidFill>
              </a:rPr>
              <a:t>JFrame</a:t>
            </a:r>
            <a:r>
              <a:rPr lang="en-US" sz="2400" dirty="0" smtClean="0">
                <a:solidFill>
                  <a:srgbClr val="008000"/>
                </a:solidFill>
              </a:rPr>
              <a:t> f= new </a:t>
            </a:r>
            <a:r>
              <a:rPr lang="en-US" sz="2400" dirty="0" err="1" smtClean="0">
                <a:solidFill>
                  <a:srgbClr val="FF0000"/>
                </a:solidFill>
              </a:rPr>
              <a:t>JFrame</a:t>
            </a:r>
            <a:r>
              <a:rPr lang="en-US" sz="2400" dirty="0" smtClean="0">
                <a:solidFill>
                  <a:srgbClr val="008000"/>
                </a:solidFill>
              </a:rPr>
              <a:t>(“Is this OK?”);</a:t>
            </a:r>
          </a:p>
          <a:p>
            <a:pPr marL="914400" lvl="1" indent="-457200">
              <a:lnSpc>
                <a:spcPts val="4200"/>
              </a:lnSpc>
              <a:buFontTx/>
              <a:buAutoNum type="alphaUcPeriod" startAt="2"/>
            </a:pPr>
            <a:r>
              <a:rPr lang="en-US" sz="2400" dirty="0" err="1" smtClean="0">
                <a:solidFill>
                  <a:srgbClr val="FF0000"/>
                </a:solidFill>
              </a:rPr>
              <a:t>JPane</a:t>
            </a:r>
            <a:r>
              <a:rPr lang="en-US" sz="2400" dirty="0" err="1" smtClean="0">
                <a:solidFill>
                  <a:srgbClr val="008000"/>
                </a:solidFill>
              </a:rPr>
              <a:t>l</a:t>
            </a:r>
            <a:r>
              <a:rPr lang="en-US" sz="2400" dirty="0" smtClean="0">
                <a:solidFill>
                  <a:srgbClr val="008000"/>
                </a:solidFill>
              </a:rPr>
              <a:t> p= </a:t>
            </a:r>
            <a:r>
              <a:rPr lang="en-US" sz="2400" dirty="0">
                <a:solidFill>
                  <a:srgbClr val="008000"/>
                </a:solidFill>
              </a:rPr>
              <a:t>new </a:t>
            </a:r>
            <a:r>
              <a:rPr lang="en-US" sz="2400" dirty="0" err="1" smtClean="0">
                <a:solidFill>
                  <a:srgbClr val="FF0000"/>
                </a:solidFill>
              </a:rPr>
              <a:t>JPanel</a:t>
            </a:r>
            <a:r>
              <a:rPr lang="en-US" sz="2400" dirty="0" smtClean="0">
                <a:solidFill>
                  <a:srgbClr val="008000"/>
                </a:solidFill>
              </a:rPr>
              <a:t>(new </a:t>
            </a:r>
            <a:r>
              <a:rPr lang="en-US" sz="2400" dirty="0" err="1" smtClean="0">
                <a:solidFill>
                  <a:srgbClr val="FF0000"/>
                </a:solidFill>
              </a:rPr>
              <a:t>GridLayout</a:t>
            </a:r>
            <a:r>
              <a:rPr lang="en-US" sz="2400" dirty="0" smtClean="0">
                <a:solidFill>
                  <a:srgbClr val="008000"/>
                </a:solidFill>
              </a:rPr>
              <a:t>(3, 4));</a:t>
            </a:r>
          </a:p>
          <a:p>
            <a:pPr marL="914400" lvl="1" indent="-457200">
              <a:lnSpc>
                <a:spcPts val="4200"/>
              </a:lnSpc>
              <a:buFontTx/>
              <a:buAutoNum type="alphaUcPeriod" startAt="2"/>
            </a:pPr>
            <a:r>
              <a:rPr lang="en-US" sz="2400" dirty="0" err="1">
                <a:solidFill>
                  <a:srgbClr val="FF0000"/>
                </a:solidFill>
              </a:rPr>
              <a:t>JFrame</a:t>
            </a:r>
            <a:r>
              <a:rPr lang="en-US" sz="2400" dirty="0">
                <a:solidFill>
                  <a:srgbClr val="008000"/>
                </a:solidFill>
              </a:rPr>
              <a:t> f= new </a:t>
            </a:r>
            <a:r>
              <a:rPr lang="en-US" sz="2400" dirty="0" err="1">
                <a:solidFill>
                  <a:srgbClr val="FF0000"/>
                </a:solidFill>
              </a:rPr>
              <a:t>JFrame</a:t>
            </a:r>
            <a:r>
              <a:rPr lang="en-US" sz="2400" dirty="0" smtClean="0">
                <a:solidFill>
                  <a:srgbClr val="008000"/>
                </a:solidFill>
              </a:rPr>
              <a:t>(</a:t>
            </a:r>
            <a:r>
              <a:rPr lang="en-US" sz="2400" dirty="0">
                <a:solidFill>
                  <a:srgbClr val="008000"/>
                </a:solidFill>
              </a:rPr>
              <a:t>new </a:t>
            </a:r>
            <a:r>
              <a:rPr lang="en-US" sz="2400" dirty="0" err="1">
                <a:solidFill>
                  <a:srgbClr val="FF0000"/>
                </a:solidFill>
              </a:rPr>
              <a:t>GridLayout</a:t>
            </a:r>
            <a:r>
              <a:rPr lang="en-US" sz="2400" dirty="0">
                <a:solidFill>
                  <a:srgbClr val="008000"/>
                </a:solidFill>
              </a:rPr>
              <a:t>(3, </a:t>
            </a:r>
            <a:r>
              <a:rPr lang="en-US" sz="2400" dirty="0" smtClean="0">
                <a:solidFill>
                  <a:srgbClr val="008000"/>
                </a:solidFill>
              </a:rPr>
              <a:t>4);</a:t>
            </a: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1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69277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Problem 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5176" y="1891811"/>
            <a:ext cx="7379594" cy="365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We are given a rather large  array of strings. We wish to write a program that will determine, and display, whether or not a given string appears in the array.</a:t>
            </a:r>
          </a:p>
          <a:p>
            <a:pPr>
              <a:lnSpc>
                <a:spcPts val="4000"/>
              </a:lnSpc>
            </a:pPr>
            <a:endParaRPr lang="en-US" sz="2400" dirty="0" smtClean="0"/>
          </a:p>
          <a:p>
            <a:pPr>
              <a:lnSpc>
                <a:spcPts val="4000"/>
              </a:lnSpc>
            </a:pPr>
            <a:r>
              <a:rPr lang="en-US" sz="2400" dirty="0" smtClean="0"/>
              <a:t>Given that the array is large, we are required to write a concurrent program that uses threads to solve the problem faster than it would if done sequentially.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69277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Understanding the problem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5176" y="1891811"/>
            <a:ext cx="7379594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The problem is rather straightforward!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960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Search algorithm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18" y="1308577"/>
            <a:ext cx="8110894" cy="519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There are many search algorithms available. Given no information about how the array of strings is ordered, we will use a simple linear search algorithm.</a:t>
            </a:r>
          </a:p>
          <a:p>
            <a:pPr>
              <a:lnSpc>
                <a:spcPts val="4000"/>
              </a:lnSpc>
            </a:pPr>
            <a:endParaRPr lang="en-US" sz="2400" dirty="0" smtClean="0"/>
          </a:p>
          <a:p>
            <a:pPr>
              <a:lnSpc>
                <a:spcPts val="4000"/>
              </a:lnSpc>
            </a:pPr>
            <a:r>
              <a:rPr lang="en-US" sz="2400" dirty="0" smtClean="0"/>
              <a:t>The given string will be compared with the first element of the array, then the next and so on until a match is found or all elements have been compared.</a:t>
            </a:r>
          </a:p>
          <a:p>
            <a:pPr>
              <a:lnSpc>
                <a:spcPts val="4000"/>
              </a:lnSpc>
            </a:pPr>
            <a:endParaRPr lang="en-US" sz="2400" dirty="0" smtClean="0"/>
          </a:p>
          <a:p>
            <a:pPr>
              <a:lnSpc>
                <a:spcPts val="4000"/>
              </a:lnSpc>
            </a:pPr>
            <a:r>
              <a:rPr lang="en-US" sz="2400" dirty="0" smtClean="0"/>
              <a:t>If a match is found, the algorithm returns true, otherwise it returns false.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960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Concurrent search: Create threads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31923" y="1475797"/>
            <a:ext cx="1926919" cy="2305367"/>
            <a:chOff x="978763" y="1887461"/>
            <a:chExt cx="1926919" cy="2305367"/>
          </a:xfrm>
        </p:grpSpPr>
        <p:sp>
          <p:nvSpPr>
            <p:cNvPr id="6" name="TextBox 5"/>
            <p:cNvSpPr txBox="1"/>
            <p:nvPr/>
          </p:nvSpPr>
          <p:spPr>
            <a:xfrm>
              <a:off x="978763" y="2578480"/>
              <a:ext cx="4853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a=</a:t>
              </a:r>
              <a:endParaRPr lang="en-US" sz="24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670252" y="1887461"/>
              <a:ext cx="1235430" cy="2305367"/>
              <a:chOff x="2439970" y="2001351"/>
              <a:chExt cx="1235430" cy="2305367"/>
            </a:xfrm>
          </p:grpSpPr>
          <p:sp>
            <p:nvSpPr>
              <p:cNvPr id="7" name="Left Bracket 6"/>
              <p:cNvSpPr/>
              <p:nvPr/>
            </p:nvSpPr>
            <p:spPr>
              <a:xfrm>
                <a:off x="2905682" y="2116814"/>
                <a:ext cx="218518" cy="2184169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Left Bracket 8"/>
              <p:cNvSpPr/>
              <p:nvPr/>
            </p:nvSpPr>
            <p:spPr>
              <a:xfrm flipH="1">
                <a:off x="3456882" y="2116814"/>
                <a:ext cx="218518" cy="2184169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905682" y="2376606"/>
                <a:ext cx="7697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05682" y="2778320"/>
                <a:ext cx="7697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05682" y="3180034"/>
                <a:ext cx="7697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905682" y="3581748"/>
                <a:ext cx="7697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905682" y="3983462"/>
                <a:ext cx="769718" cy="1588"/>
              </a:xfrm>
              <a:prstGeom prst="line">
                <a:avLst/>
              </a:prstGeom>
              <a:ln w="25400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39970" y="2001351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0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39970" y="2367283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39970" y="2768881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39970" y="3159788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439970" y="3529120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39970" y="3845053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501770" y="168775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501770" y="140095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522170" y="2143686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501770" y="327843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517267" y="2566859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523748" y="2975125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04170" y="494770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array</a:t>
            </a:r>
            <a:endParaRPr lang="en-US" sz="2400" dirty="0"/>
          </a:p>
        </p:txBody>
      </p:sp>
      <p:cxnSp>
        <p:nvCxnSpPr>
          <p:cNvPr id="87" name="Straight Arrow Connector 86"/>
          <p:cNvCxnSpPr/>
          <p:nvPr/>
        </p:nvCxnSpPr>
        <p:spPr>
          <a:xfrm rot="5400000" flipH="1" flipV="1">
            <a:off x="1223166" y="4387332"/>
            <a:ext cx="6011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286048" y="312934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00424" y="1343941"/>
            <a:ext cx="2773758" cy="3344768"/>
            <a:chOff x="2600424" y="1343941"/>
            <a:chExt cx="2773758" cy="3344768"/>
          </a:xfrm>
        </p:grpSpPr>
        <p:sp>
          <p:nvSpPr>
            <p:cNvPr id="27" name="TextBox 26"/>
            <p:cNvSpPr txBox="1"/>
            <p:nvPr/>
          </p:nvSpPr>
          <p:spPr>
            <a:xfrm>
              <a:off x="2600424" y="1343941"/>
              <a:ext cx="277375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Create thread </a:t>
              </a:r>
              <a:r>
                <a:rPr lang="en-US" sz="2400" dirty="0" smtClean="0">
                  <a:solidFill>
                    <a:srgbClr val="FF0000"/>
                  </a:solidFill>
                </a:rPr>
                <a:t>one</a:t>
              </a:r>
            </a:p>
            <a:p>
              <a:endParaRPr lang="en-US" sz="2400" dirty="0" smtClean="0"/>
            </a:p>
            <a:p>
              <a:r>
                <a:rPr lang="en-US" sz="2400" dirty="0" smtClean="0"/>
                <a:t>Pass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</a:rPr>
                <a:t>a,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s</a:t>
              </a:r>
              <a:r>
                <a:rPr lang="en-US" sz="2400" dirty="0" smtClean="0"/>
                <a:t> and start and end indices to the constructor </a:t>
              </a:r>
            </a:p>
            <a:p>
              <a:endParaRPr lang="en-US" sz="2400" dirty="0" smtClean="0"/>
            </a:p>
            <a:p>
              <a:r>
                <a:rPr lang="en-US" sz="2400" dirty="0" smtClean="0">
                  <a:solidFill>
                    <a:srgbClr val="008000"/>
                  </a:solidFill>
                </a:rPr>
                <a:t>[start=0, end=2]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00424" y="1400951"/>
              <a:ext cx="2610192" cy="328775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20475" y="5561770"/>
            <a:ext cx="386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string to be searched: </a:t>
            </a:r>
            <a:r>
              <a:rPr lang="en-US" sz="2400" dirty="0" err="1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819448" y="1343941"/>
            <a:ext cx="2773758" cy="3344768"/>
            <a:chOff x="2600424" y="1343941"/>
            <a:chExt cx="2773758" cy="3344768"/>
          </a:xfrm>
        </p:grpSpPr>
        <p:sp>
          <p:nvSpPr>
            <p:cNvPr id="97" name="TextBox 96"/>
            <p:cNvSpPr txBox="1"/>
            <p:nvPr/>
          </p:nvSpPr>
          <p:spPr>
            <a:xfrm>
              <a:off x="2600424" y="1343941"/>
              <a:ext cx="277375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Create thread </a:t>
              </a:r>
              <a:r>
                <a:rPr lang="en-US" sz="2400" dirty="0" smtClean="0">
                  <a:solidFill>
                    <a:srgbClr val="FF0000"/>
                  </a:solidFill>
                </a:rPr>
                <a:t>two</a:t>
              </a:r>
            </a:p>
            <a:p>
              <a:endParaRPr lang="en-US" sz="2400" dirty="0" smtClean="0"/>
            </a:p>
            <a:p>
              <a:r>
                <a:rPr lang="en-US" sz="2400" dirty="0" smtClean="0"/>
                <a:t>Pass </a:t>
              </a:r>
            </a:p>
            <a:p>
              <a:r>
                <a:rPr lang="en-US" sz="2400" dirty="0" smtClean="0">
                  <a:solidFill>
                    <a:srgbClr val="008000"/>
                  </a:solidFill>
                </a:rPr>
                <a:t>a,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s</a:t>
              </a:r>
              <a:r>
                <a:rPr lang="en-US" sz="2400" dirty="0" smtClean="0"/>
                <a:t> and start and end indices to the constructor </a:t>
              </a:r>
            </a:p>
            <a:p>
              <a:endParaRPr lang="en-US" sz="2400" dirty="0" smtClean="0"/>
            </a:p>
            <a:p>
              <a:r>
                <a:rPr lang="en-US" sz="2400" dirty="0" smtClean="0">
                  <a:solidFill>
                    <a:srgbClr val="008000"/>
                  </a:solidFill>
                </a:rPr>
                <a:t>[start=3, end=5]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00424" y="1400951"/>
              <a:ext cx="2610192" cy="328775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960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Concurrent search: Array partitioned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57443" y="3132394"/>
            <a:ext cx="1235430" cy="1326849"/>
            <a:chOff x="7178671" y="1247374"/>
            <a:chExt cx="1235430" cy="1326849"/>
          </a:xfrm>
        </p:grpSpPr>
        <p:sp>
          <p:nvSpPr>
            <p:cNvPr id="47" name="Left Bracket 46"/>
            <p:cNvSpPr/>
            <p:nvPr/>
          </p:nvSpPr>
          <p:spPr>
            <a:xfrm>
              <a:off x="7644383" y="1362838"/>
              <a:ext cx="218518" cy="118147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ket 47"/>
            <p:cNvSpPr/>
            <p:nvPr/>
          </p:nvSpPr>
          <p:spPr>
            <a:xfrm flipH="1">
              <a:off x="8195583" y="1362838"/>
              <a:ext cx="218518" cy="118147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644383" y="1680361"/>
              <a:ext cx="769718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644383" y="2123081"/>
              <a:ext cx="769718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178671" y="1247374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78671" y="1679966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78671" y="211255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89640" y="1649644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89640" y="1295484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10040" y="2105574"/>
              <a:ext cx="265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94838" y="3132394"/>
            <a:ext cx="1235430" cy="1326849"/>
            <a:chOff x="7112553" y="3409495"/>
            <a:chExt cx="1235430" cy="1326849"/>
          </a:xfrm>
        </p:grpSpPr>
        <p:sp>
          <p:nvSpPr>
            <p:cNvPr id="60" name="Left Bracket 59"/>
            <p:cNvSpPr/>
            <p:nvPr/>
          </p:nvSpPr>
          <p:spPr>
            <a:xfrm>
              <a:off x="7578265" y="3524959"/>
              <a:ext cx="218518" cy="118147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ket 60"/>
            <p:cNvSpPr/>
            <p:nvPr/>
          </p:nvSpPr>
          <p:spPr>
            <a:xfrm flipH="1">
              <a:off x="8129465" y="3524959"/>
              <a:ext cx="218518" cy="118147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578265" y="3842482"/>
              <a:ext cx="769718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578265" y="4285202"/>
              <a:ext cx="769718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112553" y="3409495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12553" y="3842087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12553" y="4274679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23522" y="420607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39019" y="3494505"/>
              <a:ext cx="274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45500" y="3902771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57200" y="1821455"/>
            <a:ext cx="303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Thread one searches in this part of the array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594595" y="1821455"/>
            <a:ext cx="303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Thread two searches in this part of the array</a:t>
            </a:r>
            <a:endParaRPr lang="en-US" sz="2400" dirty="0"/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2073202" y="2848330"/>
            <a:ext cx="2971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7137743" y="2800220"/>
            <a:ext cx="2971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960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Concurrent search: Next steps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2018976"/>
            <a:ext cx="6869802" cy="263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Start the threads;</a:t>
            </a:r>
          </a:p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Wait for the threads to complete;</a:t>
            </a:r>
          </a:p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Extract the search outcome of each thread;</a:t>
            </a:r>
          </a:p>
          <a:p>
            <a:pPr marL="457200" indent="-4572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If any one of the threads found the string then the search was successful otherwise the search failed.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83" y="235993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Live demo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41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Challenge Problem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623" y="1395174"/>
            <a:ext cx="7993177" cy="499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are given an array of integers. The integers  in the array vary from 0 (inclusive) to 500 (inclusive).</a:t>
            </a:r>
          </a:p>
          <a:p>
            <a:endParaRPr lang="en-US" sz="2400" dirty="0" smtClean="0"/>
          </a:p>
          <a:p>
            <a:r>
              <a:rPr lang="en-US" sz="2400" dirty="0" smtClean="0"/>
              <a:t>You are also given </a:t>
            </a:r>
            <a:r>
              <a:rPr lang="en-US" sz="2400" dirty="0" smtClean="0">
                <a:solidFill>
                  <a:srgbClr val="FF0000"/>
                </a:solidFill>
              </a:rPr>
              <a:t>3 </a:t>
            </a:r>
            <a:r>
              <a:rPr lang="en-US" sz="2400" dirty="0" smtClean="0"/>
              <a:t>bins.</a:t>
            </a:r>
          </a:p>
          <a:p>
            <a:endParaRPr lang="en-US" sz="2400" dirty="0" smtClean="0"/>
          </a:p>
          <a:p>
            <a:pPr>
              <a:lnSpc>
                <a:spcPts val="4000"/>
              </a:lnSpc>
            </a:pPr>
            <a:r>
              <a:rPr lang="en-US" sz="2400" dirty="0" smtClean="0"/>
              <a:t>Write a concurrent program that distributes the integers in the array into the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bins such that  bin 1 gets all integers less than 170, bin 2 gets all integers greater than 170 but less than 240, and bin 3 gets all integers greater than 240. </a:t>
            </a:r>
          </a:p>
          <a:p>
            <a:pPr>
              <a:lnSpc>
                <a:spcPts val="4000"/>
              </a:lnSpc>
            </a:pPr>
            <a:endParaRPr lang="en-US" sz="2400" dirty="0" smtClean="0"/>
          </a:p>
          <a:p>
            <a:pPr>
              <a:lnSpc>
                <a:spcPts val="4000"/>
              </a:lnSpc>
            </a:pPr>
            <a:r>
              <a:rPr lang="en-US" sz="2400" dirty="0" smtClean="0"/>
              <a:t>Sort the bins in ascending order and display.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41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Challenge Problem: Example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2803" y="1818537"/>
            <a:ext cx="485261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Given:</a:t>
            </a:r>
          </a:p>
          <a:p>
            <a:endParaRPr lang="en-US" sz="2400" dirty="0" smtClean="0"/>
          </a:p>
          <a:p>
            <a:r>
              <a:rPr lang="en-US" sz="2400" dirty="0" smtClean="0"/>
              <a:t>	array={3, 43, 129, 32, 400, 452, 5}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803" y="3386904"/>
            <a:ext cx="5737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contents of the three bins as displayed:</a:t>
            </a:r>
          </a:p>
          <a:p>
            <a:endParaRPr lang="en-US" sz="2400" dirty="0" smtClean="0"/>
          </a:p>
          <a:p>
            <a:r>
              <a:rPr lang="en-US" sz="2400" dirty="0" smtClean="0"/>
              <a:t>	bin 1={3, 5, 32, 43}</a:t>
            </a:r>
          </a:p>
          <a:p>
            <a:r>
              <a:rPr lang="en-US" sz="2400" dirty="0" smtClean="0"/>
              <a:t>	bin 2={129}</a:t>
            </a:r>
          </a:p>
          <a:p>
            <a:r>
              <a:rPr lang="en-US" sz="2400" dirty="0" smtClean="0"/>
              <a:t>	bin 3={400, 452}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12: November 7-11</a:t>
            </a:r>
            <a:r>
              <a:rPr lang="en-US" sz="3100" smtClean="0">
                <a:solidFill>
                  <a:schemeClr val="tx2"/>
                </a:solidFill>
              </a:rPr>
              <a:t>, </a:t>
            </a:r>
            <a:r>
              <a:rPr lang="en-US" sz="3100" smtClean="0">
                <a:solidFill>
                  <a:schemeClr val="tx2"/>
                </a:solidFill>
              </a:rPr>
              <a:t>2011. Hope </a:t>
            </a:r>
            <a:r>
              <a:rPr lang="en-US" sz="3100" dirty="0" smtClean="0">
                <a:solidFill>
                  <a:schemeClr val="tx2"/>
                </a:solidFill>
              </a:rPr>
              <a:t>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47"/>
            <a:ext cx="7240370" cy="974759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4. One of the following is incorrect. Which 	one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742" y="2051249"/>
            <a:ext cx="801540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 [][] a=</a:t>
            </a:r>
            <a:r>
              <a:rPr lang="en-US" sz="2400" dirty="0" smtClean="0">
                <a:solidFill>
                  <a:srgbClr val="FF0000"/>
                </a:solidFill>
              </a:rPr>
              <a:t>new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[][4];</a:t>
            </a: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</a:rPr>
              <a:t>[][] a=</a:t>
            </a:r>
            <a:r>
              <a:rPr lang="en-US" sz="2400" dirty="0">
                <a:solidFill>
                  <a:srgbClr val="FF0000"/>
                </a:solidFill>
              </a:rPr>
              <a:t>new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[100]</a:t>
            </a:r>
            <a:r>
              <a:rPr lang="en-US" sz="2400" dirty="0">
                <a:solidFill>
                  <a:srgbClr val="008000"/>
                </a:solidFill>
              </a:rPr>
              <a:t>[4]</a:t>
            </a:r>
            <a:r>
              <a:rPr lang="en-US" sz="2400" dirty="0" smtClean="0">
                <a:solidFill>
                  <a:srgbClr val="008000"/>
                </a:solidFill>
              </a:rPr>
              <a:t>;</a:t>
            </a: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</a:rPr>
              <a:t>[][] a=</a:t>
            </a:r>
            <a:r>
              <a:rPr lang="en-US" sz="2400" dirty="0">
                <a:solidFill>
                  <a:srgbClr val="FF0000"/>
                </a:solidFill>
              </a:rPr>
              <a:t>new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[3]</a:t>
            </a:r>
            <a:r>
              <a:rPr lang="en-US" sz="2400" dirty="0">
                <a:solidFill>
                  <a:srgbClr val="008000"/>
                </a:solidFill>
              </a:rPr>
              <a:t>[4]</a:t>
            </a:r>
            <a:r>
              <a:rPr lang="en-US" sz="2400" dirty="0" smtClean="0">
                <a:solidFill>
                  <a:srgbClr val="008000"/>
                </a:solidFill>
              </a:rPr>
              <a:t>;</a:t>
            </a:r>
          </a:p>
          <a:p>
            <a:pPr marL="914400" lvl="1" indent="-457200">
              <a:lnSpc>
                <a:spcPts val="4200"/>
              </a:lnSpc>
              <a:buAutoNum type="alphaUcPeriod"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</a:rPr>
              <a:t>[][] a=</a:t>
            </a:r>
            <a:r>
              <a:rPr lang="en-US" sz="2400" dirty="0">
                <a:solidFill>
                  <a:srgbClr val="FF0000"/>
                </a:solidFill>
              </a:rPr>
              <a:t>new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[100][0]</a:t>
            </a:r>
            <a:r>
              <a:rPr lang="en-US" sz="2400" dirty="0">
                <a:solidFill>
                  <a:srgbClr val="008000"/>
                </a:solidFill>
              </a:rPr>
              <a:t>;</a:t>
            </a: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4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8033</TotalTime>
  <Words>4155</Words>
  <Application>Microsoft Macintosh PowerPoint</Application>
  <PresentationFormat>On-screen Show (4:3)</PresentationFormat>
  <Paragraphs>842</Paragraphs>
  <Slides>89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CS 180 Problem Solving and Object Oriented Programming  Fall 2011</vt:lpstr>
      <vt:lpstr>Readings and Exercises for Week 12 [Preparation for Exam 2]</vt:lpstr>
      <vt:lpstr>Exam 2</vt:lpstr>
      <vt:lpstr>Project 4</vt:lpstr>
      <vt:lpstr>PowerPoint Presentation</vt:lpstr>
      <vt:lpstr>Names of formal and actual parameters must be the same     </vt:lpstr>
      <vt:lpstr>2. Types of formal and actual parameters  must be the same or convertible. </vt:lpstr>
      <vt:lpstr>3. One of the following is incorrect. Which  one.?</vt:lpstr>
      <vt:lpstr>4. One of the following is incorrect. Which  one?</vt:lpstr>
      <vt:lpstr>5. Default layout for a JPanel is</vt:lpstr>
      <vt:lpstr>6. When transferring actual parameters to  a method the following is passed</vt:lpstr>
      <vt:lpstr>7. A constructor is always required.</vt:lpstr>
      <vt:lpstr>8. There can be more than one  constructor in a class definition.</vt:lpstr>
      <vt:lpstr>9. A non-static method in a class can directly  call a static method in that class.</vt:lpstr>
      <vt:lpstr>10. A static method  in a class can directly  call a non-static method in that class.</vt:lpstr>
      <vt:lpstr>PowerPoint Presentation</vt:lpstr>
      <vt:lpstr>File object  </vt:lpstr>
      <vt:lpstr>File Input </vt:lpstr>
      <vt:lpstr>File Output</vt:lpstr>
      <vt:lpstr>PowerPoint Presentation</vt:lpstr>
      <vt:lpstr>Arrays of primitive types   </vt:lpstr>
      <vt:lpstr>Array of primitive types: Visual   </vt:lpstr>
      <vt:lpstr>Arrays of objects   </vt:lpstr>
      <vt:lpstr>Array of objects: Visual   </vt:lpstr>
      <vt:lpstr>Array of objects: Null pointer exception   </vt:lpstr>
      <vt:lpstr>Array of objects: Creating an object   </vt:lpstr>
      <vt:lpstr>Array of objects: Modifying an object   </vt:lpstr>
      <vt:lpstr>Array of objects: Another example  </vt:lpstr>
      <vt:lpstr>PowerPoint Presentation</vt:lpstr>
      <vt:lpstr>Method header   </vt:lpstr>
      <vt:lpstr>Method parameters   </vt:lpstr>
      <vt:lpstr>Value parameters   </vt:lpstr>
      <vt:lpstr>Reference parameters   </vt:lpstr>
      <vt:lpstr>The main() method   </vt:lpstr>
      <vt:lpstr>Method parameter: summary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Accessibility rules    </vt:lpstr>
      <vt:lpstr>PowerPoint Presentation</vt:lpstr>
      <vt:lpstr>PowerPoint Presentation</vt:lpstr>
      <vt:lpstr>PowerPoint Presentation</vt:lpstr>
      <vt:lpstr>PowerPoint Presentation</vt:lpstr>
      <vt:lpstr>Local and global variables: Example   </vt:lpstr>
      <vt:lpstr>Review: Inheritance  </vt:lpstr>
      <vt:lpstr>Inheritance  </vt:lpstr>
      <vt:lpstr>Inheritance: Another example  </vt:lpstr>
      <vt:lpstr>Review: GUI  </vt:lpstr>
      <vt:lpstr>GUI: Widget/Methods  </vt:lpstr>
      <vt:lpstr>GUI: Listeners/Methods  </vt:lpstr>
      <vt:lpstr>GUI: Interface  </vt:lpstr>
      <vt:lpstr>GUI: Abstract Class  </vt:lpstr>
      <vt:lpstr>Announcements </vt:lpstr>
      <vt:lpstr>Concurrent Programming  </vt:lpstr>
      <vt:lpstr>Dividing work into small segments   </vt:lpstr>
      <vt:lpstr>Concurrency  </vt:lpstr>
      <vt:lpstr>Threads  </vt:lpstr>
      <vt:lpstr>Problem   </vt:lpstr>
      <vt:lpstr>Problem: Solution architecture  </vt:lpstr>
      <vt:lpstr>Problem: Algorithm  </vt:lpstr>
      <vt:lpstr>Problem: Program   </vt:lpstr>
      <vt:lpstr>Back to Concurrency  </vt:lpstr>
      <vt:lpstr>Thread: What is it?  </vt:lpstr>
      <vt:lpstr>Thread: Typical lifecycle  </vt:lpstr>
      <vt:lpstr>Thread: Defining a class  </vt:lpstr>
      <vt:lpstr>Thread: The constructor  </vt:lpstr>
      <vt:lpstr>Thread: The run() method  </vt:lpstr>
      <vt:lpstr>Thread: The run() method: Example  </vt:lpstr>
      <vt:lpstr>Thread: Other methods   </vt:lpstr>
      <vt:lpstr>Thread: run() method   </vt:lpstr>
      <vt:lpstr>Thread: Creation  </vt:lpstr>
      <vt:lpstr>Thread: Start of execution  </vt:lpstr>
      <vt:lpstr>Thread: Waiting for completion  </vt:lpstr>
      <vt:lpstr>Thread: Extracting results  </vt:lpstr>
      <vt:lpstr>Thread: Typical lifecycle [Review]  </vt:lpstr>
      <vt:lpstr>Example: Concurrent search  </vt:lpstr>
      <vt:lpstr>Problem 1  </vt:lpstr>
      <vt:lpstr>Understanding the problem  </vt:lpstr>
      <vt:lpstr>Search algorithm  </vt:lpstr>
      <vt:lpstr>Concurrent search: Create threads   </vt:lpstr>
      <vt:lpstr>Concurrent search: Array partitioned  </vt:lpstr>
      <vt:lpstr>Concurrent search: Next steps</vt:lpstr>
      <vt:lpstr>Live demo  </vt:lpstr>
      <vt:lpstr>Challenge Problem  </vt:lpstr>
      <vt:lpstr>Challenge Problem: Example  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896</cp:revision>
  <dcterms:created xsi:type="dcterms:W3CDTF">2010-11-10T19:52:24Z</dcterms:created>
  <dcterms:modified xsi:type="dcterms:W3CDTF">2011-11-09T19:13:15Z</dcterms:modified>
</cp:coreProperties>
</file>