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2" r:id="rId3"/>
    <p:sldId id="636" r:id="rId4"/>
    <p:sldId id="659" r:id="rId5"/>
    <p:sldId id="642" r:id="rId6"/>
    <p:sldId id="660" r:id="rId7"/>
    <p:sldId id="669" r:id="rId8"/>
    <p:sldId id="670" r:id="rId9"/>
    <p:sldId id="647" r:id="rId10"/>
    <p:sldId id="656" r:id="rId11"/>
    <p:sldId id="661" r:id="rId12"/>
    <p:sldId id="662" r:id="rId13"/>
    <p:sldId id="675" r:id="rId14"/>
    <p:sldId id="676" r:id="rId15"/>
    <p:sldId id="664" r:id="rId16"/>
    <p:sldId id="665" r:id="rId17"/>
    <p:sldId id="663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40" autoAdjust="0"/>
    <p:restoredTop sz="85582" autoAdjust="0"/>
  </p:normalViewPr>
  <p:slideViewPr>
    <p:cSldViewPr snapToGrid="0" snapToObjects="1">
      <p:cViewPr varScale="1">
        <p:scale>
          <a:sx n="97" d="100"/>
          <a:sy n="97" d="100"/>
        </p:scale>
        <p:origin x="-1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A93C-D246-AB41-92BA-D228AFCC5476}" type="datetime1">
              <a:rPr lang="en-US" smtClean="0"/>
              <a:pPr/>
              <a:t>11/9/11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1FF5-C9BF-914D-B70B-1FA00F1385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87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86E7C-C26F-E94F-A446-15FF46E04449}" type="datetime1">
              <a:rPr lang="en-US" smtClean="0"/>
              <a:pPr/>
              <a:t>11/9/11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B999-4F08-2C4E-AEA6-3233990BF8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3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B999-4F08-2C4E-AEA6-3233990BF86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11/17/2010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8000"/>
                </a:solidFill>
              </a:defRPr>
            </a:lvl1pPr>
          </a:lstStyle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504D"/>
                </a:solidFill>
              </a:defRPr>
            </a:lvl1pPr>
          </a:lstStyle>
          <a:p>
            <a:fld id="{68E2A861-F3E9-FD41-B3BE-4E4F6A4442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0175"/>
            <a:ext cx="7772400" cy="163578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CS 180 Problem Solving and Object Oriented Programming </a:t>
            </a:r>
            <a:br>
              <a:rPr lang="en-US" sz="3200" dirty="0" smtClean="0"/>
            </a:br>
            <a:r>
              <a:rPr lang="en-US" sz="2400" smtClean="0"/>
              <a:t>Fall 2011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97849"/>
            <a:ext cx="2943879" cy="109745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Notes for Week 13:</a:t>
            </a:r>
          </a:p>
          <a:p>
            <a:pPr algn="l"/>
            <a:r>
              <a:rPr lang="en-US" sz="2400" dirty="0" smtClean="0"/>
              <a:t>Nov 14-18,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876585"/>
            <a:ext cx="36030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Aditya Mathur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West Lafayette, IN, USA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77905"/>
            <a:ext cx="629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http://www.cs.purdue.edu/homes/apm/courses/CS180Fall201/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76434" y="2755306"/>
            <a:ext cx="120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This Week: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7071" y="3391249"/>
            <a:ext cx="10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11/14-18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3526" y="3397849"/>
            <a:ext cx="349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Thread interference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8000"/>
                </a:solidFill>
              </a:rPr>
              <a:t>Synchronization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72" y="963791"/>
            <a:ext cx="1780951" cy="2170780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 1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olidFill>
                  <a:srgbClr val="008000"/>
                </a:solidFill>
              </a:rPr>
              <a:t>S11</a:t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>	S12</a:t>
            </a:r>
            <a:br>
              <a:rPr lang="en-US" sz="3200" dirty="0" smtClean="0">
                <a:solidFill>
                  <a:srgbClr val="008000"/>
                </a:solidFill>
              </a:rPr>
            </a:br>
            <a:r>
              <a:rPr lang="en-US" sz="3200" dirty="0" smtClean="0">
                <a:solidFill>
                  <a:srgbClr val="008000"/>
                </a:solidFill>
              </a:rPr>
              <a:t>	S13</a:t>
            </a:r>
            <a:r>
              <a:rPr lang="en-US" sz="2800" dirty="0" smtClean="0">
                <a:solidFill>
                  <a:srgbClr val="008000"/>
                </a:solidFill>
              </a:rPr>
              <a:t/>
            </a:r>
            <a:br>
              <a:rPr lang="en-US" sz="2800" dirty="0" smtClean="0">
                <a:solidFill>
                  <a:srgbClr val="008000"/>
                </a:solidFill>
              </a:rPr>
            </a:br>
            <a:r>
              <a:rPr lang="en-US" sz="2800" dirty="0" smtClean="0">
                <a:solidFill>
                  <a:srgbClr val="008000"/>
                </a:solidFill>
              </a:rPr>
              <a:t> 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124200" y="963791"/>
            <a:ext cx="1780951" cy="2170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Thread 2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S21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S22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S23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0337" y="4253775"/>
            <a:ext cx="457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S11   S12   S13   S21   S22   S23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12" y="3521889"/>
            <a:ext cx="507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few possible execution interleaving: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90337" y="4964996"/>
            <a:ext cx="457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S11   S12   S21   S22   S23   S13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337" y="5676217"/>
            <a:ext cx="457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S21   S11   S22   S12   S23   S13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5296" y="4549497"/>
            <a:ext cx="3482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How many possible interleaving?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21565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Interleaving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2172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Shared data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33400" y="963791"/>
            <a:ext cx="1818723" cy="1927581"/>
            <a:chOff x="533400" y="963791"/>
            <a:chExt cx="1818723" cy="1927581"/>
          </a:xfrm>
        </p:grpSpPr>
        <p:sp>
          <p:nvSpPr>
            <p:cNvPr id="14" name="Rectangle 13"/>
            <p:cNvSpPr/>
            <p:nvPr/>
          </p:nvSpPr>
          <p:spPr>
            <a:xfrm>
              <a:off x="533400" y="963791"/>
              <a:ext cx="1818723" cy="19275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52286" y="1130065"/>
              <a:ext cx="1780951" cy="159503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38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Thread 1</a:t>
              </a:r>
              <a:b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	</a:t>
              </a:r>
              <a:b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	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x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=x+1;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/>
              </a:r>
              <a:b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82028" y="963791"/>
            <a:ext cx="1818723" cy="1927581"/>
            <a:chOff x="5982028" y="963791"/>
            <a:chExt cx="1818723" cy="1927581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6000914" y="1053865"/>
              <a:ext cx="1780951" cy="1747433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38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Thread 2</a:t>
              </a:r>
              <a:b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	</a:t>
              </a:r>
            </a:p>
            <a:p>
              <a:pPr marL="0" marR="0" lvl="0" indent="0" algn="l" defTabSz="457200" rtl="0" eaLnBrk="1" fontAlgn="auto" latinLnBrk="0" hangingPunct="1">
                <a:lnSpc>
                  <a:spcPts val="38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 smtClean="0">
                  <a:solidFill>
                    <a:srgbClr val="FF0000"/>
                  </a:solidFill>
                  <a:latin typeface="+mj-lt"/>
                  <a:ea typeface="+mj-ea"/>
                  <a:cs typeface="+mj-cs"/>
                </a:rPr>
                <a:t>	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x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=x+1;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/>
              </a:r>
              <a:b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82028" y="963791"/>
              <a:ext cx="1818723" cy="192758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3578" y="4404613"/>
            <a:ext cx="1441064" cy="1206990"/>
            <a:chOff x="783578" y="4404613"/>
            <a:chExt cx="1441064" cy="1206990"/>
          </a:xfrm>
        </p:grpSpPr>
        <p:sp>
          <p:nvSpPr>
            <p:cNvPr id="29" name="Rectangle 28"/>
            <p:cNvSpPr/>
            <p:nvPr/>
          </p:nvSpPr>
          <p:spPr>
            <a:xfrm>
              <a:off x="783578" y="4404613"/>
              <a:ext cx="1441064" cy="12069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2932" y="4755959"/>
              <a:ext cx="913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x=x+1</a:t>
              </a:r>
              <a:endParaRPr lang="en-US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23996" y="4017294"/>
            <a:ext cx="3792847" cy="2134751"/>
            <a:chOff x="4123996" y="4017294"/>
            <a:chExt cx="3792847" cy="2134751"/>
          </a:xfrm>
        </p:grpSpPr>
        <p:sp>
          <p:nvSpPr>
            <p:cNvPr id="30" name="Rectangle 29"/>
            <p:cNvSpPr/>
            <p:nvPr/>
          </p:nvSpPr>
          <p:spPr>
            <a:xfrm>
              <a:off x="4123996" y="4017294"/>
              <a:ext cx="3792847" cy="2134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86238" y="4017295"/>
              <a:ext cx="246954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Get value of </a:t>
              </a:r>
              <a:r>
                <a:rPr lang="en-US" sz="2400" dirty="0" err="1" smtClean="0"/>
                <a:t>x</a:t>
              </a:r>
              <a:r>
                <a:rPr lang="en-US" sz="2400" dirty="0" smtClean="0"/>
                <a:t>;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Add 1 to </a:t>
              </a:r>
              <a:r>
                <a:rPr lang="en-US" sz="2400" dirty="0" err="1" smtClean="0"/>
                <a:t>x</a:t>
              </a:r>
              <a:r>
                <a:rPr lang="en-US" sz="2400" dirty="0" smtClean="0"/>
                <a:t>;</a:t>
              </a:r>
            </a:p>
            <a:p>
              <a:endParaRPr lang="en-US" sz="2400" dirty="0" smtClean="0"/>
            </a:p>
            <a:p>
              <a:r>
                <a:rPr lang="en-US" sz="2400" dirty="0" smtClean="0"/>
                <a:t>Save </a:t>
              </a:r>
              <a:r>
                <a:rPr lang="en-US" sz="2400" dirty="0" err="1" smtClean="0"/>
                <a:t>x</a:t>
              </a:r>
              <a:r>
                <a:rPr lang="en-US" sz="2400" dirty="0" smtClean="0"/>
                <a:t> in memory;</a:t>
              </a:r>
              <a:endParaRPr lang="en-US" sz="24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590800" y="4981086"/>
            <a:ext cx="135048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2590800" y="1583437"/>
            <a:ext cx="3338700" cy="584776"/>
            <a:chOff x="2590800" y="1583437"/>
            <a:chExt cx="3338700" cy="584776"/>
          </a:xfrm>
        </p:grpSpPr>
        <p:sp>
          <p:nvSpPr>
            <p:cNvPr id="12" name="TextBox 11"/>
            <p:cNvSpPr txBox="1"/>
            <p:nvPr/>
          </p:nvSpPr>
          <p:spPr>
            <a:xfrm>
              <a:off x="3644329" y="1583437"/>
              <a:ext cx="142078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</a:rPr>
                <a:t>int</a:t>
              </a:r>
              <a:r>
                <a:rPr lang="en-US" sz="3200" dirty="0" smtClean="0">
                  <a:solidFill>
                    <a:srgbClr val="FF0000"/>
                  </a:solidFill>
                </a:rPr>
                <a:t> </a:t>
              </a:r>
              <a:r>
                <a:rPr lang="en-US" sz="3200" dirty="0" err="1" smtClean="0"/>
                <a:t>x</a:t>
              </a:r>
              <a:r>
                <a:rPr lang="en-US" sz="3200" dirty="0" smtClean="0"/>
                <a:t>=0;</a:t>
              </a:r>
              <a:endParaRPr lang="en-US" sz="3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590800" y="1923429"/>
              <a:ext cx="86438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065111" y="1921841"/>
              <a:ext cx="86438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75350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Interleaving and Shared data: race condition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64147" y="1397000"/>
          <a:ext cx="868583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39"/>
                <a:gridCol w="607505"/>
                <a:gridCol w="3569852"/>
                <a:gridCol w="30967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Retrieve value of </a:t>
                      </a:r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1 has 0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Retrieve value of </a:t>
                      </a:r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2 has 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 value of </a:t>
                      </a:r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1 has 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Increment value of </a:t>
                      </a:r>
                      <a:r>
                        <a:rPr lang="en-US" sz="2400" dirty="0" err="1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2 has 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Save value of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0" dirty="0" smtClean="0"/>
                        <a:t> in memory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 of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changes to 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Save value of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</a:t>
                      </a:r>
                      <a:r>
                        <a:rPr lang="en-US" sz="2400" baseline="0" dirty="0" smtClean="0"/>
                        <a:t> in memory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 of </a:t>
                      </a:r>
                      <a:r>
                        <a:rPr lang="en-US" sz="2400" dirty="0" err="1" smtClean="0"/>
                        <a:t>x</a:t>
                      </a:r>
                      <a:r>
                        <a:rPr lang="en-US" sz="2400" dirty="0" smtClean="0"/>
                        <a:t> changes to 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95076" y="5181985"/>
            <a:ext cx="399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Final value of 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is 1 and not 2!!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72359" y="1290206"/>
            <a:ext cx="2746966" cy="3275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57555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Example: Airline Seat Reservation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9" y="1290206"/>
            <a:ext cx="27746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A [</a:t>
            </a:r>
            <a:r>
              <a:rPr lang="en-US" sz="2400" dirty="0" err="1" smtClean="0">
                <a:solidFill>
                  <a:srgbClr val="FF0000"/>
                </a:solidFill>
              </a:rPr>
              <a:t>Mr</a:t>
            </a:r>
            <a:r>
              <a:rPr lang="en-US" sz="2400" dirty="0" smtClean="0">
                <a:solidFill>
                  <a:srgbClr val="FF0000"/>
                </a:solidFill>
              </a:rPr>
              <a:t> J]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Get available seat;</a:t>
            </a: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 (</a:t>
            </a:r>
            <a:r>
              <a:rPr lang="en-US" sz="2400" dirty="0" smtClean="0">
                <a:solidFill>
                  <a:srgbClr val="008000"/>
                </a:solidFill>
              </a:rPr>
              <a:t>seat available)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	Reserve seat;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Display message;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1290206"/>
            <a:ext cx="2746966" cy="3275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19800" y="1290206"/>
            <a:ext cx="27746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Thread B [Ms M]</a:t>
            </a: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008000"/>
                </a:solidFill>
              </a:rPr>
              <a:t>Get available seat;</a:t>
            </a:r>
          </a:p>
          <a:p>
            <a:endParaRPr lang="en-US" sz="2400" dirty="0" smtClean="0">
              <a:solidFill>
                <a:srgbClr val="008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if (</a:t>
            </a:r>
            <a:r>
              <a:rPr lang="en-US" sz="2400" dirty="0" smtClean="0">
                <a:solidFill>
                  <a:srgbClr val="008000"/>
                </a:solidFill>
              </a:rPr>
              <a:t>seat available)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	Reserve seat;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008000"/>
                </a:solidFill>
              </a:rPr>
              <a:t>Display message;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6122" y="1834899"/>
            <a:ext cx="89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 3A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70635" y="2473153"/>
            <a:ext cx="645044" cy="574545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49348" y="3413864"/>
            <a:ext cx="188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Assigned to: None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60901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Two passengers on the same seat!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4147" y="1249887"/>
          <a:ext cx="868583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10"/>
                <a:gridCol w="986434"/>
                <a:gridCol w="3569852"/>
                <a:gridCol w="30967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 available seat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1 has seat</a:t>
                      </a:r>
                      <a:r>
                        <a:rPr lang="en-US" sz="2400" baseline="0" dirty="0" smtClean="0"/>
                        <a:t> 3A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 available seat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2 has seat 3A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seat available?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 seat available?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NA-J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Reserve 3A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J gets 3A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NA-M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Reserve</a:t>
                      </a:r>
                      <a:r>
                        <a:rPr lang="en-US" sz="2400" baseline="0" dirty="0" smtClean="0"/>
                        <a:t> 3A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But then M gets 3A!!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480788" y="4592719"/>
            <a:ext cx="1578114" cy="1578965"/>
            <a:chOff x="3480788" y="4592719"/>
            <a:chExt cx="1578114" cy="1578965"/>
          </a:xfrm>
        </p:grpSpPr>
        <p:sp>
          <p:nvSpPr>
            <p:cNvPr id="18" name="TextBox 17"/>
            <p:cNvSpPr txBox="1"/>
            <p:nvPr/>
          </p:nvSpPr>
          <p:spPr>
            <a:xfrm>
              <a:off x="3822810" y="4592719"/>
              <a:ext cx="894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Seat 3A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47323" y="5094929"/>
              <a:ext cx="645044" cy="574545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0788" y="5802352"/>
              <a:ext cx="1578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Assigned to: M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4147" y="5156021"/>
            <a:ext cx="33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available</a:t>
            </a:r>
          </a:p>
          <a:p>
            <a:r>
              <a:rPr lang="en-US" dirty="0" smtClean="0"/>
              <a:t>NA-X: Not available, assigned to X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4019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Race condition: Thread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257" y="1048292"/>
            <a:ext cx="77222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Count </a:t>
            </a:r>
            <a:r>
              <a:rPr lang="en-US" sz="2400" dirty="0" smtClean="0">
                <a:solidFill>
                  <a:srgbClr val="FF0000"/>
                </a:solidFill>
              </a:rPr>
              <a:t>extends Thread</a:t>
            </a:r>
            <a:r>
              <a:rPr lang="en-US" sz="2400" dirty="0" smtClean="0"/>
              <a:t>{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Holder </a:t>
            </a:r>
            <a:r>
              <a:rPr lang="en-US" sz="2400" dirty="0" err="1" smtClean="0"/>
              <a:t>h</a:t>
            </a:r>
            <a:r>
              <a:rPr lang="en-US" sz="2400" dirty="0" smtClean="0"/>
              <a:t>;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c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err="1" smtClean="0"/>
              <a:t>Count(</a:t>
            </a:r>
            <a:r>
              <a:rPr lang="en-US" sz="2400" dirty="0" err="1" smtClean="0">
                <a:solidFill>
                  <a:srgbClr val="FF0000"/>
                </a:solidFill>
              </a:rPr>
              <a:t>Holder</a:t>
            </a:r>
            <a:r>
              <a:rPr lang="en-US" sz="2400" dirty="0" smtClean="0"/>
              <a:t> </a:t>
            </a:r>
            <a:r>
              <a:rPr lang="en-US" sz="2400" dirty="0" err="1" smtClean="0"/>
              <a:t>h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incTimes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this.h</a:t>
            </a:r>
            <a:r>
              <a:rPr lang="en-US" sz="2400" dirty="0" smtClean="0"/>
              <a:t>=</a:t>
            </a:r>
            <a:r>
              <a:rPr lang="en-US" sz="2400" dirty="0" err="1" smtClean="0"/>
              <a:t>h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c</a:t>
            </a:r>
            <a:r>
              <a:rPr lang="en-US" sz="2400" dirty="0" smtClean="0"/>
              <a:t>=</a:t>
            </a:r>
            <a:r>
              <a:rPr lang="en-US" sz="2400" dirty="0" err="1" smtClean="0"/>
              <a:t>incTimes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public void </a:t>
            </a:r>
            <a:r>
              <a:rPr lang="en-US" sz="2400" dirty="0" smtClean="0"/>
              <a:t>run(){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rgbClr val="FF0000"/>
                </a:solidFill>
              </a:rPr>
              <a:t>for</a:t>
            </a:r>
            <a:r>
              <a:rPr lang="en-US" sz="2400" dirty="0" err="1" smtClean="0"/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</a:t>
            </a:r>
            <a:r>
              <a:rPr lang="en-US" sz="2400" dirty="0" err="1" smtClean="0"/>
              <a:t>c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++){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h.x</a:t>
            </a:r>
            <a:r>
              <a:rPr lang="en-US" sz="2400" dirty="0" smtClean="0"/>
              <a:t>=h.x+1;</a:t>
            </a:r>
          </a:p>
          <a:p>
            <a:r>
              <a:rPr lang="en-US" sz="2400" dirty="0" smtClean="0"/>
              <a:t>        } 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28544"/>
            <a:ext cx="48568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Race condition: Holder class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856358"/>
            <a:ext cx="8195962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smtClean="0"/>
              <a:t>Holder{</a:t>
            </a:r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x</a:t>
            </a:r>
            <a:r>
              <a:rPr lang="en-US" sz="2400" dirty="0" smtClean="0"/>
              <a:t>=0;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final static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incCount</a:t>
            </a:r>
            <a:r>
              <a:rPr lang="en-US" sz="2400" dirty="0" smtClean="0"/>
              <a:t>=10000;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	public static void </a:t>
            </a:r>
            <a:r>
              <a:rPr lang="en-US" sz="2400" dirty="0" err="1" smtClean="0"/>
              <a:t>main(</a:t>
            </a:r>
            <a:r>
              <a:rPr lang="en-US" sz="2400" dirty="0" err="1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[] </a:t>
            </a:r>
            <a:r>
              <a:rPr lang="en-US" sz="2400" dirty="0" err="1" smtClean="0"/>
              <a:t>arg</a:t>
            </a:r>
            <a:r>
              <a:rPr lang="en-US" sz="2400" dirty="0" smtClean="0"/>
              <a:t>){</a:t>
            </a:r>
          </a:p>
          <a:p>
            <a:r>
              <a:rPr lang="en-US" sz="2400" dirty="0" smtClean="0"/>
              <a:t>        	</a:t>
            </a:r>
            <a:r>
              <a:rPr lang="en-US" sz="2400" dirty="0" smtClean="0">
                <a:solidFill>
                  <a:srgbClr val="FF0000"/>
                </a:solidFill>
              </a:rPr>
              <a:t>Holder</a:t>
            </a:r>
            <a:r>
              <a:rPr lang="en-US" sz="2400" dirty="0" smtClean="0"/>
              <a:t> </a:t>
            </a:r>
            <a:r>
              <a:rPr lang="en-US" sz="2400" dirty="0" err="1" smtClean="0"/>
              <a:t>h</a:t>
            </a:r>
            <a:r>
              <a:rPr lang="en-US" sz="2400" dirty="0" smtClean="0"/>
              <a:t>=new Holder(); // Create Holder object</a:t>
            </a:r>
          </a:p>
          <a:p>
            <a:r>
              <a:rPr lang="en-US" sz="2400" dirty="0" smtClean="0"/>
              <a:t>        	</a:t>
            </a:r>
            <a:r>
              <a:rPr lang="en-US" sz="2400" dirty="0" smtClean="0">
                <a:solidFill>
                  <a:srgbClr val="FF0000"/>
                </a:solidFill>
              </a:rPr>
              <a:t>Count</a:t>
            </a:r>
            <a:r>
              <a:rPr lang="en-US" sz="2400" dirty="0" smtClean="0"/>
              <a:t> t1=new </a:t>
            </a:r>
            <a:r>
              <a:rPr lang="en-US" sz="2400" dirty="0" smtClean="0">
                <a:solidFill>
                  <a:srgbClr val="FF0000"/>
                </a:solidFill>
              </a:rPr>
              <a:t>Count </a:t>
            </a:r>
            <a:r>
              <a:rPr lang="en-US" sz="2400" dirty="0" smtClean="0"/>
              <a:t>(</a:t>
            </a:r>
            <a:r>
              <a:rPr lang="en-US" sz="2400" dirty="0" err="1" smtClean="0"/>
              <a:t>h</a:t>
            </a:r>
            <a:r>
              <a:rPr lang="en-US" sz="2400" dirty="0" smtClean="0"/>
              <a:t>, </a:t>
            </a:r>
            <a:r>
              <a:rPr lang="en-US" sz="2400" dirty="0" err="1" smtClean="0"/>
              <a:t>incCount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FF0000"/>
                </a:solidFill>
              </a:rPr>
              <a:t> 	Count </a:t>
            </a:r>
            <a:r>
              <a:rPr lang="en-US" sz="2400" dirty="0" smtClean="0"/>
              <a:t>t2=new </a:t>
            </a:r>
            <a:r>
              <a:rPr lang="en-US" sz="2400" dirty="0" smtClean="0">
                <a:solidFill>
                  <a:srgbClr val="FF0000"/>
                </a:solidFill>
              </a:rPr>
              <a:t>Count </a:t>
            </a:r>
            <a:r>
              <a:rPr lang="en-US" sz="2400" dirty="0" smtClean="0"/>
              <a:t>(</a:t>
            </a:r>
            <a:r>
              <a:rPr lang="en-US" sz="2400" dirty="0" err="1" smtClean="0"/>
              <a:t>h</a:t>
            </a:r>
            <a:r>
              <a:rPr lang="en-US" sz="2400" dirty="0" smtClean="0"/>
              <a:t>, </a:t>
            </a:r>
            <a:r>
              <a:rPr lang="en-US" sz="2400" dirty="0" err="1" smtClean="0"/>
              <a:t>incCount</a:t>
            </a:r>
            <a:r>
              <a:rPr lang="en-US" sz="2400" dirty="0" smtClean="0"/>
              <a:t>); </a:t>
            </a:r>
          </a:p>
          <a:p>
            <a:r>
              <a:rPr lang="en-US" sz="2400" dirty="0" smtClean="0"/>
              <a:t>       	 t1.start();</a:t>
            </a:r>
          </a:p>
          <a:p>
            <a:r>
              <a:rPr lang="en-US" sz="2400" dirty="0" smtClean="0"/>
              <a:t>       	 t2.start();    </a:t>
            </a:r>
          </a:p>
          <a:p>
            <a:r>
              <a:rPr lang="en-US" sz="2400" dirty="0" smtClean="0"/>
              <a:t>       	 </a:t>
            </a:r>
            <a:r>
              <a:rPr lang="en-US" sz="2400" dirty="0" smtClean="0">
                <a:solidFill>
                  <a:srgbClr val="FF0000"/>
                </a:solidFill>
              </a:rPr>
              <a:t>try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  		t1.join();</a:t>
            </a:r>
          </a:p>
          <a:p>
            <a:r>
              <a:rPr lang="en-US" sz="2400" dirty="0" smtClean="0"/>
              <a:t>            		t2.join(); </a:t>
            </a:r>
          </a:p>
          <a:p>
            <a:r>
              <a:rPr lang="en-US" sz="2400" dirty="0" smtClean="0"/>
              <a:t>		}</a:t>
            </a:r>
            <a:r>
              <a:rPr lang="en-US" sz="2400" dirty="0" err="1" smtClean="0">
                <a:solidFill>
                  <a:srgbClr val="FF0000"/>
                </a:solidFill>
              </a:rPr>
              <a:t>catch</a:t>
            </a:r>
            <a:r>
              <a:rPr lang="en-US" sz="2400" dirty="0" err="1" smtClean="0"/>
              <a:t>(Exception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dirty="0" smtClean="0"/>
              <a:t>){}</a:t>
            </a:r>
          </a:p>
          <a:p>
            <a:r>
              <a:rPr lang="en-US" sz="2400" dirty="0" smtClean="0"/>
              <a:t>        	</a:t>
            </a:r>
            <a:r>
              <a:rPr lang="en-US" sz="2400" dirty="0" err="1" smtClean="0"/>
              <a:t>System.out.println(h.x</a:t>
            </a:r>
            <a:r>
              <a:rPr lang="en-US" sz="2400" dirty="0" smtClean="0"/>
              <a:t>);  </a:t>
            </a:r>
          </a:p>
          <a:p>
            <a:r>
              <a:rPr lang="en-US" sz="2400" dirty="0" smtClean="0"/>
              <a:t>    	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1821" y="2509854"/>
            <a:ext cx="522676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Live Example 1: Unsynchronized method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Live Example 2: </a:t>
            </a:r>
            <a:r>
              <a:rPr lang="en-US" sz="2400" smtClean="0">
                <a:solidFill>
                  <a:srgbClr val="FF0000"/>
                </a:solidFill>
              </a:rPr>
              <a:t>Synchronized method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136" y="1510636"/>
            <a:ext cx="7043362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Week 13: </a:t>
            </a:r>
            <a:r>
              <a:rPr lang="en-US" sz="3100" smtClean="0">
                <a:solidFill>
                  <a:schemeClr val="tx2"/>
                </a:solidFill>
              </a:rPr>
              <a:t>November 14-18, </a:t>
            </a:r>
            <a:r>
              <a:rPr lang="en-US" sz="3100" dirty="0" smtClean="0">
                <a:solidFill>
                  <a:schemeClr val="tx2"/>
                </a:solidFill>
              </a:rPr>
              <a:t>2010</a:t>
            </a:r>
          </a:p>
          <a:p>
            <a:pPr algn="ctr"/>
            <a:r>
              <a:rPr lang="en-US" sz="3100" dirty="0" smtClean="0">
                <a:solidFill>
                  <a:schemeClr val="tx2"/>
                </a:solidFill>
              </a:rPr>
              <a:t>Hope you enjoyed this week!</a:t>
            </a:r>
          </a:p>
          <a:p>
            <a:pPr algn="ctr"/>
            <a:r>
              <a:rPr lang="en-US" sz="3100" dirty="0" smtClean="0">
                <a:solidFill>
                  <a:srgbClr val="FF0000"/>
                </a:solidFill>
              </a:rPr>
              <a:t/>
            </a:r>
            <a:br>
              <a:rPr lang="en-US" sz="3100" dirty="0" smtClean="0">
                <a:solidFill>
                  <a:srgbClr val="FF0000"/>
                </a:solidFill>
              </a:rPr>
            </a:br>
            <a:r>
              <a:rPr lang="en-US" sz="3100" dirty="0" smtClean="0">
                <a:solidFill>
                  <a:srgbClr val="FF0000"/>
                </a:solidFill>
              </a:rPr>
              <a:t>Questions?</a:t>
            </a:r>
          </a:p>
          <a:p>
            <a:pPr algn="ctr"/>
            <a:r>
              <a:rPr lang="en-US" sz="3100" dirty="0" smtClean="0">
                <a:solidFill>
                  <a:srgbClr val="1F497D"/>
                </a:solidFill>
              </a:rPr>
              <a:t/>
            </a:r>
            <a:br>
              <a:rPr lang="en-US" sz="3100" dirty="0" smtClean="0">
                <a:solidFill>
                  <a:srgbClr val="1F497D"/>
                </a:solidFill>
              </a:rPr>
            </a:br>
            <a:r>
              <a:rPr lang="en-US" sz="3100" dirty="0" smtClean="0">
                <a:solidFill>
                  <a:srgbClr val="1F497D"/>
                </a:solidFill>
              </a:rPr>
              <a:t>Contact your recitation instructor. Make full use of our office hours.</a:t>
            </a:r>
            <a:endParaRPr lang="en-US" dirty="0" smtClean="0">
              <a:solidFill>
                <a:srgbClr val="1F49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38238" cy="123860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Readings and Exercises for Week 13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1990" y="2161773"/>
            <a:ext cx="7313448" cy="18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Readings</a:t>
            </a:r>
            <a:r>
              <a:rPr lang="en-US" sz="2000" dirty="0" smtClean="0"/>
              <a:t>:</a:t>
            </a:r>
          </a:p>
          <a:p>
            <a:pPr marL="914400" lvl="1" indent="-457200">
              <a:lnSpc>
                <a:spcPts val="2800"/>
              </a:lnSpc>
            </a:pPr>
            <a:r>
              <a:rPr lang="en-US" sz="2000" dirty="0" smtClean="0"/>
              <a:t>Chapter: 14.3, 14.4, 14.5; 15.3, 15.4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Exercises</a:t>
            </a:r>
            <a:r>
              <a:rPr lang="en-US" sz="2000" dirty="0" smtClean="0"/>
              <a:t>: </a:t>
            </a:r>
          </a:p>
          <a:p>
            <a:pPr marL="457200" indent="-457200">
              <a:lnSpc>
                <a:spcPts val="2800"/>
              </a:lnSpc>
            </a:pPr>
            <a:r>
              <a:rPr lang="en-US" sz="2000" dirty="0" smtClean="0"/>
              <a:t>	14.4, 14.9, 14.10</a:t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Concurrency: Review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Typical lifecycle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772" y="1149090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Define class that extends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1772" y="2035324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Create  thread.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51772" y="2921558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Start thread.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1772" y="3807792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Wait for  thread to terminate.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1772" y="4694026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Get results from thread.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1772" y="5580258"/>
            <a:ext cx="5036657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Use results from thread.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559221" y="1944974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559221" y="4602883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559221" y="3806998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2559221" y="2920764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559221" y="5489117"/>
            <a:ext cx="4290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Thread: The constructor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374" y="1308462"/>
            <a:ext cx="8020188" cy="468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A class that extends </a:t>
            </a:r>
            <a:r>
              <a:rPr lang="en-US" sz="2400" dirty="0" smtClean="0">
                <a:solidFill>
                  <a:srgbClr val="FF0000"/>
                </a:solidFill>
              </a:rPr>
              <a:t>Thread</a:t>
            </a:r>
            <a:r>
              <a:rPr lang="en-US" sz="2400" dirty="0" smtClean="0">
                <a:solidFill>
                  <a:srgbClr val="008000"/>
                </a:solidFill>
              </a:rPr>
              <a:t> generally has a constructor that is used to pass parameters to a thread as follows.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</a:t>
            </a:r>
            <a:r>
              <a:rPr lang="en-US" sz="2400" dirty="0" smtClean="0"/>
              <a:t>Search (</a:t>
            </a:r>
            <a:r>
              <a:rPr lang="en-US" sz="2400" dirty="0" smtClean="0">
                <a:solidFill>
                  <a:srgbClr val="FF0000"/>
                </a:solidFill>
              </a:rPr>
              <a:t>String </a:t>
            </a:r>
            <a:r>
              <a:rPr lang="en-US" sz="2400" dirty="0" smtClean="0"/>
              <a:t> [] a,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start,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end,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tID</a:t>
            </a:r>
            <a:r>
              <a:rPr lang="en-US" sz="2400" dirty="0" smtClean="0"/>
              <a:t>, ){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// Save parameters for use when the thread executes</a:t>
            </a:r>
          </a:p>
          <a:p>
            <a:pPr>
              <a:lnSpc>
                <a:spcPts val="4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x</a:t>
            </a:r>
            <a:r>
              <a:rPr lang="en-US" sz="2400" dirty="0" smtClean="0"/>
              <a:t>=a; 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/>
              <a:t>.s</a:t>
            </a:r>
            <a:r>
              <a:rPr lang="en-US" sz="2400" dirty="0" smtClean="0"/>
              <a:t>=</a:t>
            </a:r>
            <a:r>
              <a:rPr lang="en-US" sz="2400" dirty="0" err="1" smtClean="0"/>
              <a:t>s</a:t>
            </a:r>
            <a:r>
              <a:rPr lang="en-US" sz="2400" dirty="0" smtClean="0"/>
              <a:t>;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=start; </a:t>
            </a:r>
            <a:r>
              <a:rPr lang="en-US" sz="2400" dirty="0" err="1" smtClean="0"/>
              <a:t>this.end</a:t>
            </a:r>
            <a:r>
              <a:rPr lang="en-US" sz="2400" dirty="0" smtClean="0"/>
              <a:t>=end;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/>
              <a:t>.tID</a:t>
            </a:r>
            <a:r>
              <a:rPr lang="en-US" sz="2400" dirty="0" smtClean="0"/>
              <a:t>=</a:t>
            </a:r>
            <a:r>
              <a:rPr lang="en-US" sz="2400" dirty="0" err="1" smtClean="0"/>
              <a:t>tID</a:t>
            </a:r>
            <a:endParaRPr lang="en-US" sz="2400" dirty="0" smtClean="0"/>
          </a:p>
          <a:p>
            <a:pPr>
              <a:lnSpc>
                <a:spcPts val="4000"/>
              </a:lnSpc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Use of “this”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40" y="1147035"/>
            <a:ext cx="8600462" cy="519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public class </a:t>
            </a:r>
            <a:r>
              <a:rPr lang="en-US" sz="2400" dirty="0" err="1" smtClean="0">
                <a:solidFill>
                  <a:srgbClr val="008000"/>
                </a:solidFill>
              </a:rPr>
              <a:t>TestThis</a:t>
            </a:r>
            <a:r>
              <a:rPr lang="en-US" sz="2400" dirty="0" smtClean="0">
                <a:solidFill>
                  <a:srgbClr val="008000"/>
                </a:solidFill>
              </a:rPr>
              <a:t> extends Thread { 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y</a:t>
            </a:r>
            <a:r>
              <a:rPr lang="en-US" sz="2400" dirty="0" smtClean="0">
                <a:solidFill>
                  <a:srgbClr val="008000"/>
                </a:solidFill>
              </a:rPr>
              <a:t>;</a:t>
            </a:r>
            <a:br>
              <a:rPr lang="en-US" sz="2400" dirty="0" smtClean="0">
                <a:solidFill>
                  <a:srgbClr val="008000"/>
                </a:solidFill>
              </a:rPr>
            </a:b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static long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TestThis(int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err="1" smtClean="0">
                <a:solidFill>
                  <a:srgbClr val="008000"/>
                </a:solidFill>
              </a:rPr>
              <a:t>int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y</a:t>
            </a:r>
            <a:r>
              <a:rPr lang="en-US" sz="2400" dirty="0" smtClean="0">
                <a:solidFill>
                  <a:srgbClr val="008000"/>
                </a:solidFill>
              </a:rPr>
              <a:t>, long 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>
                <a:solidFill>
                  <a:srgbClr val="008000"/>
                </a:solidFill>
              </a:rPr>
              <a:t>){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>
                <a:solidFill>
                  <a:srgbClr val="008000"/>
                </a:solidFill>
              </a:rPr>
              <a:t>.x</a:t>
            </a:r>
            <a:r>
              <a:rPr lang="en-US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 err="1" smtClean="0">
                <a:solidFill>
                  <a:srgbClr val="008000"/>
                </a:solidFill>
              </a:rPr>
              <a:t>x</a:t>
            </a:r>
            <a:r>
              <a:rPr lang="en-US" sz="2400" dirty="0" smtClean="0">
                <a:solidFill>
                  <a:srgbClr val="008000"/>
                </a:solidFill>
              </a:rPr>
              <a:t>; // OK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		</a:t>
            </a:r>
            <a:r>
              <a:rPr lang="en-US" sz="2400" dirty="0" err="1" smtClean="0">
                <a:solidFill>
                  <a:srgbClr val="008000"/>
                </a:solidFill>
              </a:rPr>
              <a:t>TestThis.y</a:t>
            </a:r>
            <a:r>
              <a:rPr lang="en-US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 err="1" smtClean="0">
                <a:solidFill>
                  <a:srgbClr val="008000"/>
                </a:solidFill>
              </a:rPr>
              <a:t>y</a:t>
            </a:r>
            <a:r>
              <a:rPr lang="en-US" sz="2400" dirty="0" smtClean="0">
                <a:solidFill>
                  <a:srgbClr val="008000"/>
                </a:solidFill>
              </a:rPr>
              <a:t>; // Not OK; will not compile; </a:t>
            </a:r>
            <a:r>
              <a:rPr lang="en-US" sz="2400" dirty="0" err="1" smtClean="0">
                <a:solidFill>
                  <a:srgbClr val="008000"/>
                </a:solidFill>
              </a:rPr>
              <a:t>y</a:t>
            </a:r>
            <a:r>
              <a:rPr lang="en-US" sz="2400" dirty="0" smtClean="0">
                <a:solidFill>
                  <a:srgbClr val="008000"/>
                </a:solidFill>
              </a:rPr>
              <a:t> must be static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    	</a:t>
            </a:r>
            <a:r>
              <a:rPr lang="en-US" sz="2400" dirty="0" err="1" smtClean="0">
                <a:solidFill>
                  <a:srgbClr val="008000"/>
                </a:solidFill>
              </a:rPr>
              <a:t>TestThis.z</a:t>
            </a:r>
            <a:r>
              <a:rPr lang="en-US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>
                <a:solidFill>
                  <a:srgbClr val="008000"/>
                </a:solidFill>
              </a:rPr>
              <a:t>; // This is OK.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    	</a:t>
            </a:r>
            <a:r>
              <a:rPr lang="en-US" sz="2400" dirty="0" err="1" smtClean="0">
                <a:solidFill>
                  <a:srgbClr val="FF0000"/>
                </a:solidFill>
              </a:rPr>
              <a:t>this</a:t>
            </a:r>
            <a:r>
              <a:rPr lang="en-US" sz="2400" dirty="0" err="1" smtClean="0">
                <a:solidFill>
                  <a:srgbClr val="008000"/>
                </a:solidFill>
              </a:rPr>
              <a:t>.z</a:t>
            </a:r>
            <a:r>
              <a:rPr lang="en-US" sz="2400" dirty="0" smtClean="0">
                <a:solidFill>
                  <a:srgbClr val="008000"/>
                </a:solidFill>
              </a:rPr>
              <a:t>=</a:t>
            </a:r>
            <a:r>
              <a:rPr lang="en-US" sz="2400" dirty="0" err="1" smtClean="0">
                <a:solidFill>
                  <a:srgbClr val="008000"/>
                </a:solidFill>
              </a:rPr>
              <a:t>z</a:t>
            </a:r>
            <a:r>
              <a:rPr lang="en-US" sz="2400" dirty="0" smtClean="0">
                <a:solidFill>
                  <a:srgbClr val="008000"/>
                </a:solidFill>
              </a:rPr>
              <a:t>; // OK; static can be referenced from object.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    }</a:t>
            </a: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}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The run() method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40" y="1147035"/>
            <a:ext cx="6399584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Called when the thread is started using </a:t>
            </a:r>
            <a:r>
              <a:rPr lang="en-US" sz="2400" dirty="0" smtClean="0">
                <a:solidFill>
                  <a:srgbClr val="FF0000"/>
                </a:solidFill>
              </a:rPr>
              <a:t>start()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2298180"/>
            <a:ext cx="8027227" cy="16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You can call the </a:t>
            </a:r>
            <a:r>
              <a:rPr lang="en-US" sz="2400" dirty="0" smtClean="0">
                <a:solidFill>
                  <a:srgbClr val="FF0000"/>
                </a:solidFill>
              </a:rPr>
              <a:t>run() </a:t>
            </a:r>
            <a:r>
              <a:rPr lang="en-US" sz="2400" dirty="0" smtClean="0">
                <a:solidFill>
                  <a:srgbClr val="008000"/>
                </a:solidFill>
              </a:rPr>
              <a:t>method directly from its thread object  but then the code in the object will not execute concurrently with other thread objects.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74" y="384933"/>
            <a:ext cx="724037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Restarting a thread?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140" y="1147035"/>
            <a:ext cx="6399584" cy="58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No, it is illegal.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40" y="2298180"/>
            <a:ext cx="7555604" cy="212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Once a thread has terminated, it is illegal to restart it.</a:t>
            </a:r>
          </a:p>
          <a:p>
            <a:pPr>
              <a:lnSpc>
                <a:spcPts val="4000"/>
              </a:lnSpc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lnSpc>
                <a:spcPts val="4000"/>
              </a:lnSpc>
            </a:pPr>
            <a:r>
              <a:rPr lang="en-US" sz="2400" dirty="0" smtClean="0">
                <a:solidFill>
                  <a:srgbClr val="008000"/>
                </a:solidFill>
              </a:rPr>
              <a:t>Try restarting a thread to find out what happens if you do it!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283" y="2359936"/>
            <a:ext cx="5788910" cy="615686"/>
          </a:xfrm>
        </p:spPr>
        <p:txBody>
          <a:bodyPr anchor="t">
            <a:noAutofit/>
          </a:bodyPr>
          <a:lstStyle/>
          <a:p>
            <a:pPr algn="l">
              <a:lnSpc>
                <a:spcPts val="38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Thread interleaving, shared data, and races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©Aditya Mathur. CS 180. Fall 2011. Week 13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8363</TotalTime>
  <Words>888</Words>
  <Application>Microsoft Macintosh PowerPoint</Application>
  <PresentationFormat>On-screen Show (4:3)</PresentationFormat>
  <Paragraphs>212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 180 Problem Solving and Object Oriented Programming  Fall 2011</vt:lpstr>
      <vt:lpstr>Readings and Exercises for Week 13</vt:lpstr>
      <vt:lpstr>Concurrency: Review  </vt:lpstr>
      <vt:lpstr>Thread: Typical lifecycle  </vt:lpstr>
      <vt:lpstr>Thread: The constructor  </vt:lpstr>
      <vt:lpstr>Use of “this”  </vt:lpstr>
      <vt:lpstr>The run() method  </vt:lpstr>
      <vt:lpstr>Restarting a thread?  </vt:lpstr>
      <vt:lpstr>Thread interleaving, shared data, and races  </vt:lpstr>
      <vt:lpstr>Thread 1  S11  S12  S13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180 Problem Solving and OO Programming Fall 2010</dc:title>
  <dc:creator>Aditya Mathur</dc:creator>
  <cp:lastModifiedBy>Aditya P. Mathur</cp:lastModifiedBy>
  <cp:revision>910</cp:revision>
  <dcterms:created xsi:type="dcterms:W3CDTF">2010-11-17T16:56:26Z</dcterms:created>
  <dcterms:modified xsi:type="dcterms:W3CDTF">2011-11-09T22:29:59Z</dcterms:modified>
</cp:coreProperties>
</file>