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2" r:id="rId3"/>
    <p:sldId id="698" r:id="rId4"/>
    <p:sldId id="712" r:id="rId5"/>
    <p:sldId id="713" r:id="rId6"/>
    <p:sldId id="664" r:id="rId7"/>
    <p:sldId id="679" r:id="rId8"/>
    <p:sldId id="680" r:id="rId9"/>
    <p:sldId id="681" r:id="rId10"/>
    <p:sldId id="683" r:id="rId11"/>
    <p:sldId id="684" r:id="rId12"/>
    <p:sldId id="685" r:id="rId13"/>
    <p:sldId id="686" r:id="rId14"/>
    <p:sldId id="687" r:id="rId15"/>
    <p:sldId id="688" r:id="rId16"/>
    <p:sldId id="699" r:id="rId17"/>
    <p:sldId id="700" r:id="rId18"/>
    <p:sldId id="701" r:id="rId19"/>
    <p:sldId id="702" r:id="rId20"/>
    <p:sldId id="665" r:id="rId21"/>
    <p:sldId id="663" r:id="rId22"/>
    <p:sldId id="689" r:id="rId23"/>
    <p:sldId id="690" r:id="rId24"/>
    <p:sldId id="691" r:id="rId25"/>
    <p:sldId id="666" r:id="rId26"/>
    <p:sldId id="714" r:id="rId27"/>
    <p:sldId id="667" r:id="rId28"/>
    <p:sldId id="693" r:id="rId29"/>
    <p:sldId id="692" r:id="rId30"/>
    <p:sldId id="694" r:id="rId31"/>
    <p:sldId id="695" r:id="rId32"/>
    <p:sldId id="696" r:id="rId33"/>
    <p:sldId id="697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306" r:id="rId43"/>
    <p:sldId id="71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11/30/11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3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11/30/11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9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dirty="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2943879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15:</a:t>
            </a:r>
          </a:p>
          <a:p>
            <a:pPr algn="l"/>
            <a:r>
              <a:rPr lang="en-US" sz="2400" smtClean="0"/>
              <a:t>Nov 28-Dec 2, </a:t>
            </a:r>
            <a:r>
              <a:rPr lang="en-US" sz="2400" dirty="0" smtClean="0"/>
              <a:t>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http://www.cs.purdue.edu/homes/apm/courses/CS180Fall2011/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6434" y="2755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66" y="3428627"/>
            <a:ext cx="10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11/28-30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3526" y="3397849"/>
            <a:ext cx="349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Exceptions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Recursion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Dynamic data structures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9" y="371050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Example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1409" y="1300436"/>
            <a:ext cx="7820910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/>
              <a:t>ExceptionExampleFile</a:t>
            </a:r>
            <a:r>
              <a:rPr lang="en-US" sz="2400" dirty="0" smtClean="0"/>
              <a:t>{</a:t>
            </a:r>
            <a:endParaRPr lang="en-US" sz="2400" dirty="0"/>
          </a:p>
          <a:p>
            <a:pPr>
              <a:lnSpc>
                <a:spcPts val="4000"/>
              </a:lnSpc>
            </a:pPr>
            <a:r>
              <a:rPr lang="en-US" sz="2400" dirty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>
                <a:solidFill>
                  <a:srgbClr val="FF0000"/>
                </a:solidFill>
              </a:rPr>
              <a:t>static void </a:t>
            </a:r>
            <a:r>
              <a:rPr lang="en-US" sz="2400" dirty="0"/>
              <a:t>main(</a:t>
            </a:r>
            <a:r>
              <a:rPr lang="en-US" sz="2400" dirty="0">
                <a:solidFill>
                  <a:srgbClr val="FF0000"/>
                </a:solidFill>
              </a:rPr>
              <a:t>String</a:t>
            </a:r>
            <a:r>
              <a:rPr lang="en-US" sz="2400" dirty="0"/>
              <a:t> [] </a:t>
            </a:r>
            <a:r>
              <a:rPr lang="en-US" sz="2400" dirty="0" err="1"/>
              <a:t>args</a:t>
            </a:r>
            <a:r>
              <a:rPr lang="en-US" sz="2400" dirty="0"/>
              <a:t>){   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 f=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("</a:t>
            </a:r>
            <a:r>
              <a:rPr lang="en-US" sz="2400" dirty="0" err="1"/>
              <a:t>test.txt</a:t>
            </a:r>
            <a:r>
              <a:rPr lang="en-US" sz="2400" dirty="0"/>
              <a:t>");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Scanner</a:t>
            </a:r>
            <a:r>
              <a:rPr lang="en-US" sz="2400" dirty="0"/>
              <a:t> source=</a:t>
            </a:r>
            <a:r>
              <a:rPr lang="en-US" sz="2400" dirty="0">
                <a:solidFill>
                  <a:srgbClr val="FF0000"/>
                </a:solidFill>
              </a:rPr>
              <a:t>new Scanner</a:t>
            </a:r>
            <a:r>
              <a:rPr lang="en-US" sz="2400" dirty="0"/>
              <a:t>(f);   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    }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1409" y="4417358"/>
            <a:ext cx="8152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 error found:</a:t>
            </a:r>
          </a:p>
          <a:p>
            <a:r>
              <a:rPr lang="en-US" sz="2400" dirty="0">
                <a:solidFill>
                  <a:srgbClr val="008000"/>
                </a:solidFill>
              </a:rPr>
              <a:t>File: /Users/</a:t>
            </a:r>
            <a:r>
              <a:rPr lang="en-US" sz="2400" dirty="0" err="1">
                <a:solidFill>
                  <a:srgbClr val="008000"/>
                </a:solidFill>
              </a:rPr>
              <a:t>apm</a:t>
            </a:r>
            <a:r>
              <a:rPr lang="en-US" sz="2400" dirty="0">
                <a:solidFill>
                  <a:srgbClr val="008000"/>
                </a:solidFill>
              </a:rPr>
              <a:t>/www/courses/CS180Fall2010/Notes/Programs/Exceptions/</a:t>
            </a:r>
            <a:r>
              <a:rPr lang="en-US" sz="2400" dirty="0" err="1">
                <a:solidFill>
                  <a:srgbClr val="008000"/>
                </a:solidFill>
              </a:rPr>
              <a:t>ExceptionExampleFile.java</a:t>
            </a:r>
            <a:r>
              <a:rPr lang="en-US" sz="2400" dirty="0">
                <a:solidFill>
                  <a:srgbClr val="008000"/>
                </a:solidFill>
              </a:rPr>
              <a:t>  [line: 8]</a:t>
            </a:r>
          </a:p>
          <a:p>
            <a:r>
              <a:rPr lang="en-US" sz="2400" dirty="0">
                <a:solidFill>
                  <a:srgbClr val="008000"/>
                </a:solidFill>
              </a:rPr>
              <a:t>Error: /Users/</a:t>
            </a:r>
            <a:r>
              <a:rPr lang="en-US" sz="2400" dirty="0" err="1">
                <a:solidFill>
                  <a:srgbClr val="008000"/>
                </a:solidFill>
              </a:rPr>
              <a:t>apm</a:t>
            </a:r>
            <a:r>
              <a:rPr lang="en-US" sz="2400" dirty="0">
                <a:solidFill>
                  <a:srgbClr val="008000"/>
                </a:solidFill>
              </a:rPr>
              <a:t>/www/courses/CS180Fall2010/Notes/Programs/Exceptions/Except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7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9" y="371050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Example 4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248" y="1158346"/>
            <a:ext cx="6144512" cy="519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public class </a:t>
            </a:r>
            <a:r>
              <a:rPr lang="en-US" sz="2400" dirty="0" err="1"/>
              <a:t>ExceptionExampleFile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public static void </a:t>
            </a:r>
            <a:r>
              <a:rPr lang="en-US" sz="2400" dirty="0">
                <a:solidFill>
                  <a:srgbClr val="000000"/>
                </a:solidFill>
              </a:rPr>
              <a:t>main(</a:t>
            </a:r>
            <a:r>
              <a:rPr lang="en-US" sz="2400" dirty="0">
                <a:solidFill>
                  <a:srgbClr val="FF0000"/>
                </a:solidFill>
              </a:rPr>
              <a:t>String </a:t>
            </a:r>
            <a:r>
              <a:rPr lang="en-US" sz="2400" dirty="0">
                <a:solidFill>
                  <a:srgbClr val="000000"/>
                </a:solidFill>
              </a:rPr>
              <a:t>[] </a:t>
            </a:r>
            <a:r>
              <a:rPr lang="en-US" sz="2400" dirty="0" err="1">
                <a:solidFill>
                  <a:srgbClr val="000000"/>
                </a:solidFill>
              </a:rPr>
              <a:t>args</a:t>
            </a:r>
            <a:r>
              <a:rPr lang="en-US" sz="2400" dirty="0">
                <a:solidFill>
                  <a:srgbClr val="000000"/>
                </a:solidFill>
              </a:rPr>
              <a:t>){   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   File </a:t>
            </a:r>
            <a:r>
              <a:rPr lang="en-US" sz="2400" dirty="0">
                <a:solidFill>
                  <a:srgbClr val="000000"/>
                </a:solidFill>
              </a:rPr>
              <a:t>f=</a:t>
            </a:r>
            <a:r>
              <a:rPr lang="en-US" sz="2400" dirty="0">
                <a:solidFill>
                  <a:srgbClr val="FF0000"/>
                </a:solidFill>
              </a:rPr>
              <a:t>new File</a:t>
            </a:r>
            <a:r>
              <a:rPr lang="en-US" sz="2400" dirty="0">
                <a:solidFill>
                  <a:srgbClr val="000000"/>
                </a:solidFill>
              </a:rPr>
              <a:t>("</a:t>
            </a:r>
            <a:r>
              <a:rPr lang="en-US" sz="2400" dirty="0" err="1">
                <a:solidFill>
                  <a:srgbClr val="000000"/>
                </a:solidFill>
              </a:rPr>
              <a:t>test.txt</a:t>
            </a:r>
            <a:r>
              <a:rPr lang="en-US" sz="240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   try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      Scanner </a:t>
            </a:r>
            <a:r>
              <a:rPr lang="en-US" sz="2400" dirty="0">
                <a:solidFill>
                  <a:srgbClr val="000000"/>
                </a:solidFill>
              </a:rPr>
              <a:t>source=</a:t>
            </a:r>
            <a:r>
              <a:rPr lang="en-US" sz="2400" dirty="0">
                <a:solidFill>
                  <a:srgbClr val="FF0000"/>
                </a:solidFill>
              </a:rPr>
              <a:t>new Scanner</a:t>
            </a:r>
            <a:r>
              <a:rPr lang="en-US" sz="2400" dirty="0">
                <a:solidFill>
                  <a:srgbClr val="000000"/>
                </a:solidFill>
              </a:rPr>
              <a:t>(f);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sz="2400" dirty="0">
                <a:solidFill>
                  <a:srgbClr val="000000"/>
                </a:solidFill>
              </a:rPr>
              <a:t> }</a:t>
            </a:r>
            <a:r>
              <a:rPr lang="en-US" sz="2400" dirty="0">
                <a:solidFill>
                  <a:srgbClr val="FF0000"/>
                </a:solidFill>
              </a:rPr>
              <a:t>catch(</a:t>
            </a:r>
            <a:r>
              <a:rPr lang="en-US" sz="2400" dirty="0" err="1">
                <a:solidFill>
                  <a:srgbClr val="FF0000"/>
                </a:solidFill>
              </a:rPr>
              <a:t>FileNotFoundException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e){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</a:rPr>
              <a:t>("File not found "+e);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>
                <a:solidFill>
                  <a:srgbClr val="000000"/>
                </a:solidFill>
              </a:rPr>
              <a:t>   }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</a:rPr>
              <a:t>    }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8096" y="5368957"/>
            <a:ext cx="729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File not found </a:t>
            </a:r>
            <a:r>
              <a:rPr lang="en-US" sz="2400" dirty="0" err="1">
                <a:solidFill>
                  <a:srgbClr val="008000"/>
                </a:solidFill>
              </a:rPr>
              <a:t>java.io.FileNotFoundException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err="1">
                <a:solidFill>
                  <a:srgbClr val="008000"/>
                </a:solidFill>
              </a:rPr>
              <a:t>test.txt</a:t>
            </a:r>
            <a:r>
              <a:rPr lang="en-US" sz="2400" dirty="0">
                <a:solidFill>
                  <a:srgbClr val="008000"/>
                </a:solidFill>
              </a:rPr>
              <a:t> (No such file or directory</a:t>
            </a:r>
            <a:r>
              <a:rPr lang="en-US" sz="2400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6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9" y="371050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Checked exceptions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1409" y="1249786"/>
            <a:ext cx="6144512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These are subject to the</a:t>
            </a:r>
            <a:r>
              <a:rPr lang="en-US" sz="2400" dirty="0" smtClean="0">
                <a:solidFill>
                  <a:srgbClr val="FF0000"/>
                </a:solidFill>
              </a:rPr>
              <a:t> catch </a:t>
            </a:r>
            <a:r>
              <a:rPr lang="en-US" sz="2400" dirty="0" smtClean="0">
                <a:solidFill>
                  <a:srgbClr val="000000"/>
                </a:solidFill>
              </a:rPr>
              <a:t>requirement.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128" y="2316586"/>
            <a:ext cx="7586465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Programmer is expected to write code to recover from these exceptions.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129" y="3502449"/>
            <a:ext cx="6144512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8000"/>
                </a:solidFill>
              </a:rPr>
              <a:t>FileNotFoundException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9" y="371050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try-catch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1409" y="1249786"/>
            <a:ext cx="5438391" cy="263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ry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where exception might occur;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(exception object){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to handle exception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2240" y="2857807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atch-block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2240" y="185928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try-block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81040" y="2123440"/>
            <a:ext cx="5892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86960" y="3088640"/>
            <a:ext cx="1483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111" y="4876800"/>
            <a:ext cx="585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 catch-block serves as an exception handler.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7211187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try-catch: multiple catch blocks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8" y="1249786"/>
            <a:ext cx="5438391" cy="36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ry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where exception might occur;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(exception object){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to handle exception;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(another exception object){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</a:t>
            </a:r>
            <a:r>
              <a:rPr lang="en-US" sz="2400" dirty="0">
                <a:solidFill>
                  <a:srgbClr val="000000"/>
                </a:solidFill>
              </a:rPr>
              <a:t>to handle </a:t>
            </a:r>
            <a:r>
              <a:rPr lang="en-US" sz="2400" dirty="0" smtClean="0">
                <a:solidFill>
                  <a:srgbClr val="000000"/>
                </a:solidFill>
              </a:rPr>
              <a:t>exception;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279" y="2857807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atch-block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279" y="185928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try-block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81040" y="2123440"/>
            <a:ext cx="5892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65039" y="3088640"/>
            <a:ext cx="1483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86960" y="4165600"/>
            <a:ext cx="1483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1279" y="388396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Another catch-block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8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7211187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try-catch-finally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8" y="1249786"/>
            <a:ext cx="5438391" cy="36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ry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where exception might occur;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(exception object){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to handle exception;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code </a:t>
            </a:r>
            <a:r>
              <a:rPr lang="en-US" sz="2400" dirty="0">
                <a:solidFill>
                  <a:srgbClr val="000000"/>
                </a:solidFill>
              </a:rPr>
              <a:t>to handle </a:t>
            </a:r>
            <a:r>
              <a:rPr lang="en-US" sz="2400" dirty="0" smtClean="0">
                <a:solidFill>
                  <a:srgbClr val="000000"/>
                </a:solidFill>
              </a:rPr>
              <a:t>exception;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279" y="2857807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atch-block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279" y="1859280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try-block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81040" y="2123440"/>
            <a:ext cx="5892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65039" y="3088640"/>
            <a:ext cx="1483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86960" y="4165600"/>
            <a:ext cx="1483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1279" y="388396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inally-block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" y="5170883"/>
            <a:ext cx="706107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inally</a:t>
            </a:r>
            <a:r>
              <a:rPr lang="en-US" sz="2400" dirty="0" smtClean="0">
                <a:solidFill>
                  <a:srgbClr val="008000"/>
                </a:solidFill>
              </a:rPr>
              <a:t>-block always executes after the try-catch blocks (unless the program exits prior to the control arriving at the </a:t>
            </a:r>
            <a:r>
              <a:rPr lang="en-US" sz="2400" dirty="0" smtClean="0">
                <a:solidFill>
                  <a:srgbClr val="FF0000"/>
                </a:solidFill>
              </a:rPr>
              <a:t>finally</a:t>
            </a:r>
            <a:r>
              <a:rPr lang="en-US" sz="2400" dirty="0" smtClean="0">
                <a:solidFill>
                  <a:srgbClr val="008000"/>
                </a:solidFill>
              </a:rPr>
              <a:t> block).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7211187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Not handled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6" y="1249786"/>
            <a:ext cx="850939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</a:t>
            </a:r>
            <a:r>
              <a:rPr lang="en-US" sz="2400" dirty="0" err="1" smtClean="0"/>
              <a:t>ExceptionTest</a:t>
            </a:r>
            <a:r>
              <a:rPr lang="en-US" sz="2400" dirty="0" smtClean="0"/>
              <a:t>(){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Scanner </a:t>
            </a:r>
            <a:r>
              <a:rPr lang="en-US" sz="2400" dirty="0" smtClean="0">
                <a:solidFill>
                  <a:srgbClr val="000000"/>
                </a:solidFill>
              </a:rPr>
              <a:t>s=</a:t>
            </a:r>
            <a:r>
              <a:rPr lang="en-US" sz="2400" dirty="0" smtClean="0">
                <a:solidFill>
                  <a:srgbClr val="FF0000"/>
                </a:solidFill>
              </a:rPr>
              <a:t>new Scanner(new File (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</a:rPr>
              <a:t>DoesNotExist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163" y="3652339"/>
            <a:ext cx="842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Error: /Users/</a:t>
            </a:r>
            <a:r>
              <a:rPr lang="en-US" sz="2400" dirty="0" err="1">
                <a:solidFill>
                  <a:srgbClr val="000000"/>
                </a:solidFill>
              </a:rPr>
              <a:t>apm</a:t>
            </a:r>
            <a:r>
              <a:rPr lang="en-US" sz="2400" dirty="0">
                <a:solidFill>
                  <a:srgbClr val="000000"/>
                </a:solidFill>
              </a:rPr>
              <a:t>/www/courses/CS180Fall2011/Notes/Programs/Recursion/Tree/ExceptionTest.java:7: unreported exception </a:t>
            </a:r>
            <a:r>
              <a:rPr lang="en-US" sz="2400" dirty="0" err="1">
                <a:solidFill>
                  <a:srgbClr val="000000"/>
                </a:solidFill>
              </a:rPr>
              <a:t>java.io.FileNotFoundException</a:t>
            </a:r>
            <a:r>
              <a:rPr lang="en-US" sz="2400" dirty="0">
                <a:solidFill>
                  <a:srgbClr val="000000"/>
                </a:solidFill>
              </a:rPr>
              <a:t>; must be caught or declared to be thrown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3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7211187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Throwing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6" y="1249786"/>
            <a:ext cx="850939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</a:t>
            </a:r>
            <a:r>
              <a:rPr lang="en-US" sz="2400" dirty="0" err="1" smtClean="0"/>
              <a:t>ExceptionTest</a:t>
            </a:r>
            <a:r>
              <a:rPr lang="en-US" sz="2400" dirty="0" smtClean="0"/>
              <a:t>() </a:t>
            </a:r>
            <a:r>
              <a:rPr lang="en-US" sz="2400" dirty="0" smtClean="0">
                <a:solidFill>
                  <a:srgbClr val="FF0000"/>
                </a:solidFill>
              </a:rPr>
              <a:t>throws</a:t>
            </a:r>
            <a:r>
              <a:rPr lang="en-US" sz="2400" dirty="0" smtClean="0"/>
              <a:t> Exception{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Scanner </a:t>
            </a:r>
            <a:r>
              <a:rPr lang="en-US" sz="2400" dirty="0" smtClean="0">
                <a:solidFill>
                  <a:srgbClr val="000000"/>
                </a:solidFill>
              </a:rPr>
              <a:t>s=</a:t>
            </a:r>
            <a:r>
              <a:rPr lang="en-US" sz="2400" dirty="0" smtClean="0">
                <a:solidFill>
                  <a:srgbClr val="FF0000"/>
                </a:solidFill>
              </a:rPr>
              <a:t>new Scanner(new File (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</a:rPr>
              <a:t>DoesNotExist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64" y="4472402"/>
            <a:ext cx="8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This will compile…. BUT…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064" y="2995473"/>
            <a:ext cx="8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 method…NOT a class…can throw an Exception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8243444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Throwing but not handling later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6" y="1249786"/>
            <a:ext cx="850939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</a:t>
            </a:r>
            <a:r>
              <a:rPr lang="en-US" sz="2400" dirty="0" err="1" smtClean="0"/>
              <a:t>ExceptionTest</a:t>
            </a:r>
            <a:r>
              <a:rPr lang="en-US" sz="2400" dirty="0" smtClean="0"/>
              <a:t>() </a:t>
            </a:r>
            <a:r>
              <a:rPr lang="en-US" sz="2400" dirty="0" smtClean="0">
                <a:solidFill>
                  <a:srgbClr val="FF0000"/>
                </a:solidFill>
              </a:rPr>
              <a:t>throws</a:t>
            </a:r>
            <a:r>
              <a:rPr lang="en-US" sz="2400" dirty="0" smtClean="0"/>
              <a:t> Exception{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Scanner </a:t>
            </a:r>
            <a:r>
              <a:rPr lang="en-US" sz="2400" dirty="0" smtClean="0">
                <a:solidFill>
                  <a:srgbClr val="000000"/>
                </a:solidFill>
              </a:rPr>
              <a:t>s=</a:t>
            </a:r>
            <a:r>
              <a:rPr lang="en-US" sz="2400" dirty="0" smtClean="0">
                <a:solidFill>
                  <a:srgbClr val="FF0000"/>
                </a:solidFill>
              </a:rPr>
              <a:t>new Scanner(new File (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</a:rPr>
              <a:t>DoesNotExist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163" y="4752238"/>
            <a:ext cx="8421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Error: /Users/</a:t>
            </a:r>
            <a:r>
              <a:rPr lang="en-US" sz="2400" dirty="0" err="1">
                <a:solidFill>
                  <a:srgbClr val="000000"/>
                </a:solidFill>
              </a:rPr>
              <a:t>apm</a:t>
            </a:r>
            <a:r>
              <a:rPr lang="en-US" sz="2400" dirty="0">
                <a:solidFill>
                  <a:srgbClr val="000000"/>
                </a:solidFill>
              </a:rPr>
              <a:t>/www/courses/CS180Fall2011/Notes/Programs/Recursion/Tree/ExceptionTest.java:11: unreported exception </a:t>
            </a:r>
            <a:r>
              <a:rPr lang="en-US" sz="2400" dirty="0" err="1">
                <a:solidFill>
                  <a:srgbClr val="000000"/>
                </a:solidFill>
              </a:rPr>
              <a:t>java.lang.Exception</a:t>
            </a:r>
            <a:r>
              <a:rPr lang="en-US" sz="2400" dirty="0">
                <a:solidFill>
                  <a:srgbClr val="000000"/>
                </a:solidFill>
              </a:rPr>
              <a:t>; must be caught or declared to be thrown…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163" y="2910565"/>
            <a:ext cx="850939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static void </a:t>
            </a:r>
            <a:r>
              <a:rPr lang="en-US" sz="2400" dirty="0" smtClean="0">
                <a:solidFill>
                  <a:srgbClr val="000000"/>
                </a:solidFill>
              </a:rPr>
              <a:t>main</a:t>
            </a:r>
            <a:r>
              <a:rPr lang="en-US" sz="2400" dirty="0" smtClean="0">
                <a:solidFill>
                  <a:srgbClr val="FF0000"/>
                </a:solidFill>
              </a:rPr>
              <a:t>(String [] </a:t>
            </a:r>
            <a:r>
              <a:rPr lang="en-US" sz="2400" dirty="0" err="1" smtClean="0">
                <a:solidFill>
                  <a:srgbClr val="000000"/>
                </a:solidFill>
              </a:rPr>
              <a:t>arg</a:t>
            </a:r>
            <a:r>
              <a:rPr lang="en-US" sz="2400" dirty="0" smtClean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new </a:t>
            </a:r>
            <a:r>
              <a:rPr lang="en-US" sz="2400" dirty="0" err="1" smtClean="0">
                <a:solidFill>
                  <a:srgbClr val="000000"/>
                </a:solidFill>
              </a:rPr>
              <a:t>ExceptionTest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5012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08" y="371050"/>
            <a:ext cx="8243444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Throwing but handling later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9486" y="1249786"/>
            <a:ext cx="8509391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</a:t>
            </a:r>
            <a:r>
              <a:rPr lang="en-US" sz="2400" dirty="0" err="1" smtClean="0"/>
              <a:t>ExceptionTest</a:t>
            </a:r>
            <a:r>
              <a:rPr lang="en-US" sz="2400" dirty="0" smtClean="0"/>
              <a:t>() </a:t>
            </a:r>
            <a:r>
              <a:rPr lang="en-US" sz="2400" dirty="0" smtClean="0">
                <a:solidFill>
                  <a:srgbClr val="FF0000"/>
                </a:solidFill>
              </a:rPr>
              <a:t>throws</a:t>
            </a:r>
            <a:r>
              <a:rPr lang="en-US" sz="2400" dirty="0" smtClean="0"/>
              <a:t> Exception{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Scanner </a:t>
            </a:r>
            <a:r>
              <a:rPr lang="en-US" sz="2400" dirty="0" smtClean="0">
                <a:solidFill>
                  <a:srgbClr val="000000"/>
                </a:solidFill>
              </a:rPr>
              <a:t>s=</a:t>
            </a:r>
            <a:r>
              <a:rPr lang="en-US" sz="2400" dirty="0" smtClean="0">
                <a:solidFill>
                  <a:srgbClr val="FF0000"/>
                </a:solidFill>
              </a:rPr>
              <a:t>new Scanner(new File (</a:t>
            </a:r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</a:rPr>
              <a:t>DoesNotExist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163" y="2910565"/>
            <a:ext cx="8509391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ublic  static void </a:t>
            </a:r>
            <a:r>
              <a:rPr lang="en-US" sz="2400" dirty="0" smtClean="0">
                <a:solidFill>
                  <a:srgbClr val="000000"/>
                </a:solidFill>
              </a:rPr>
              <a:t>main</a:t>
            </a:r>
            <a:r>
              <a:rPr lang="en-US" sz="2400" dirty="0" smtClean="0">
                <a:solidFill>
                  <a:srgbClr val="FF0000"/>
                </a:solidFill>
              </a:rPr>
              <a:t>(String [] </a:t>
            </a:r>
            <a:r>
              <a:rPr lang="en-US" sz="2400" dirty="0" err="1" smtClean="0">
                <a:solidFill>
                  <a:srgbClr val="000000"/>
                </a:solidFill>
              </a:rPr>
              <a:t>arg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try{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	new </a:t>
            </a:r>
            <a:r>
              <a:rPr lang="en-US" sz="2400" dirty="0" err="1" smtClean="0">
                <a:solidFill>
                  <a:srgbClr val="000000"/>
                </a:solidFill>
              </a:rPr>
              <a:t>ExceptionTest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(Exception e){ 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00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2386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15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1990" y="2161773"/>
            <a:ext cx="7313448" cy="224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Readings</a:t>
            </a:r>
            <a:r>
              <a:rPr lang="en-US" sz="2400" dirty="0" smtClean="0"/>
              <a:t>: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400" dirty="0" smtClean="0"/>
              <a:t>Chapter: 8.4, 12.1, 12.2, 12.3; 18.1, 18.8</a:t>
            </a:r>
          </a:p>
          <a:p>
            <a:pPr marL="914400" lvl="1" indent="-457200">
              <a:lnSpc>
                <a:spcPts val="2800"/>
              </a:lnSpc>
            </a:pPr>
            <a:endParaRPr lang="en-US" sz="2400" dirty="0" smtClean="0"/>
          </a:p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Exercises</a:t>
            </a:r>
            <a:r>
              <a:rPr lang="en-US" sz="2400" dirty="0" smtClean="0"/>
              <a:t>: </a:t>
            </a:r>
          </a:p>
          <a:p>
            <a:pPr marL="457200" indent="-457200">
              <a:lnSpc>
                <a:spcPts val="2800"/>
              </a:lnSpc>
            </a:pPr>
            <a:r>
              <a:rPr lang="en-US" sz="2400" dirty="0" smtClean="0"/>
              <a:t>	8.6, 12.2, 12.3, 18.1, 18.10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560" y="302963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Recursion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402993"/>
            <a:ext cx="368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is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547" y="2555147"/>
            <a:ext cx="7453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say that a method is </a:t>
            </a:r>
            <a:r>
              <a:rPr lang="en-US" sz="2400" dirty="0" smtClean="0">
                <a:solidFill>
                  <a:srgbClr val="FF0000"/>
                </a:solidFill>
              </a:rPr>
              <a:t>recursive</a:t>
            </a:r>
            <a:r>
              <a:rPr lang="en-US" sz="2400" dirty="0" smtClean="0"/>
              <a:t>, when it calls itself. This is known as </a:t>
            </a:r>
            <a:r>
              <a:rPr lang="en-US" sz="2400" dirty="0" smtClean="0">
                <a:solidFill>
                  <a:srgbClr val="008000"/>
                </a:solidFill>
              </a:rPr>
              <a:t>direct recursion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2547" y="1617284"/>
            <a:ext cx="81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Recursion is a technique to code functions (or methods) in Java.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2547" y="3862342"/>
            <a:ext cx="77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Indirect recursion </a:t>
            </a:r>
            <a:r>
              <a:rPr lang="en-US" sz="2400" dirty="0" smtClean="0"/>
              <a:t>occurs when a method is called, before it completes, by another method.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547" y="5169536"/>
            <a:ext cx="77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Recursion is complementary to iteration. While solving a problem, you may choose to use either.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402993"/>
            <a:ext cx="373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Factorial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648" y="2032782"/>
            <a:ext cx="2432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!n=   1, if n=0 or 1</a:t>
            </a:r>
          </a:p>
          <a:p>
            <a:r>
              <a:rPr lang="en-US" sz="2400" dirty="0" smtClean="0"/>
              <a:t>    =   1*2*3*…*n;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76510"/>
            <a:ext cx="350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 </a:t>
            </a:r>
            <a:r>
              <a:rPr lang="en-US" sz="2400" dirty="0" smtClean="0">
                <a:solidFill>
                  <a:srgbClr val="FF0000"/>
                </a:solidFill>
              </a:rPr>
              <a:t>Iterative [n&gt;=0]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648" y="3798829"/>
            <a:ext cx="2759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!n=   1, if n=0 or 1</a:t>
            </a:r>
          </a:p>
          <a:p>
            <a:r>
              <a:rPr lang="en-US" sz="2400" dirty="0" smtClean="0"/>
              <a:t>    =    n*!(n-1), if n&gt;1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242557"/>
            <a:ext cx="365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 </a:t>
            </a:r>
            <a:r>
              <a:rPr lang="en-US" sz="2400" dirty="0" smtClean="0">
                <a:solidFill>
                  <a:srgbClr val="FF0000"/>
                </a:solidFill>
              </a:rPr>
              <a:t>Recursive </a:t>
            </a:r>
            <a:r>
              <a:rPr lang="en-US" sz="2400" dirty="0">
                <a:solidFill>
                  <a:srgbClr val="FF0000"/>
                </a:solidFill>
              </a:rPr>
              <a:t>[n&gt;=0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3882" y="3811950"/>
            <a:ext cx="8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81071" y="4042782"/>
            <a:ext cx="607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3882" y="4195182"/>
            <a:ext cx="141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81071" y="4426014"/>
            <a:ext cx="607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5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402993"/>
            <a:ext cx="701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Factorial: Iterative method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6648" y="1476510"/>
            <a:ext cx="3683971" cy="1756600"/>
            <a:chOff x="686648" y="1476510"/>
            <a:chExt cx="3683971" cy="1756600"/>
          </a:xfrm>
        </p:grpSpPr>
        <p:sp>
          <p:nvSpPr>
            <p:cNvPr id="12" name="TextBox 11"/>
            <p:cNvSpPr txBox="1"/>
            <p:nvPr/>
          </p:nvSpPr>
          <p:spPr>
            <a:xfrm>
              <a:off x="686648" y="2032782"/>
              <a:ext cx="368397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!n=   1,        </a:t>
              </a:r>
              <a:r>
                <a:rPr lang="en-US" sz="2400" dirty="0" smtClean="0">
                  <a:solidFill>
                    <a:srgbClr val="008000"/>
                  </a:solidFill>
                </a:rPr>
                <a:t>if n=0 or 1</a:t>
              </a:r>
              <a:br>
                <a:rPr lang="en-US" sz="2400" dirty="0" smtClean="0">
                  <a:solidFill>
                    <a:srgbClr val="008000"/>
                  </a:solidFill>
                </a:rPr>
              </a:br>
              <a:endParaRPr lang="en-US" sz="2400" dirty="0" smtClean="0">
                <a:solidFill>
                  <a:srgbClr val="008000"/>
                </a:solidFill>
              </a:endParaRPr>
            </a:p>
            <a:p>
              <a:r>
                <a:rPr lang="en-US" sz="2400" dirty="0" smtClean="0"/>
                <a:t>    =   1*2*3*…*n; </a:t>
              </a:r>
              <a:r>
                <a:rPr lang="en-US" sz="2400" dirty="0" smtClean="0">
                  <a:solidFill>
                    <a:srgbClr val="008000"/>
                  </a:solidFill>
                </a:rPr>
                <a:t>otherwise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6648" y="1476510"/>
              <a:ext cx="3504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Definition: </a:t>
              </a:r>
              <a:r>
                <a:rPr lang="en-US" sz="2400" dirty="0" smtClean="0">
                  <a:solidFill>
                    <a:srgbClr val="FF0000"/>
                  </a:solidFill>
                </a:rPr>
                <a:t>Iterative [n&gt;=0]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03487" y="1476510"/>
            <a:ext cx="415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factIter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 n){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(n==0 || n==1)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1;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prod=1;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i</a:t>
            </a:r>
            <a:r>
              <a:rPr lang="en-US" sz="2400" dirty="0"/>
              <a:t>=2; </a:t>
            </a:r>
            <a:r>
              <a:rPr lang="en-US" sz="2400" dirty="0" err="1"/>
              <a:t>i</a:t>
            </a:r>
            <a:r>
              <a:rPr lang="en-US" sz="2400" dirty="0"/>
              <a:t>&lt;=n;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r>
              <a:rPr lang="en-US" sz="2400" dirty="0"/>
              <a:t>            prod=prod*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(prod);</a:t>
            </a:r>
          </a:p>
          <a:p>
            <a:r>
              <a:rPr lang="en-US" sz="2400" dirty="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169" y="5184492"/>
            <a:ext cx="340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!5=prod=1*2*3*4*5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8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402993"/>
            <a:ext cx="7244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Example: Factorial: Recursive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1421" y="1608089"/>
            <a:ext cx="41536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public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 n){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(n==0 || n==1</a:t>
            </a:r>
            <a:r>
              <a:rPr lang="en-US" sz="2400" dirty="0" smtClean="0"/>
              <a:t>){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1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  }</a:t>
            </a: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/>
              <a:t>{     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smtClean="0"/>
              <a:t>(n*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(n-1))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1608089"/>
            <a:ext cx="3654967" cy="1387269"/>
            <a:chOff x="457200" y="1608089"/>
            <a:chExt cx="3654967" cy="1387269"/>
          </a:xfrm>
        </p:grpSpPr>
        <p:sp>
          <p:nvSpPr>
            <p:cNvPr id="8" name="TextBox 7"/>
            <p:cNvSpPr txBox="1"/>
            <p:nvPr/>
          </p:nvSpPr>
          <p:spPr>
            <a:xfrm>
              <a:off x="686648" y="2164361"/>
              <a:ext cx="2759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!n=   1, if n=0 or 1</a:t>
              </a:r>
            </a:p>
            <a:p>
              <a:r>
                <a:rPr lang="en-US" sz="2400" dirty="0" smtClean="0"/>
                <a:t>    =    n*!(n-1), if n&gt;1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1608089"/>
              <a:ext cx="3654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Definition: </a:t>
              </a:r>
              <a:r>
                <a:rPr lang="en-US" sz="2400" dirty="0" smtClean="0">
                  <a:solidFill>
                    <a:srgbClr val="FF0000"/>
                  </a:solidFill>
                </a:rPr>
                <a:t>Recursive </a:t>
              </a:r>
              <a:r>
                <a:rPr lang="en-US" sz="2400" dirty="0">
                  <a:solidFill>
                    <a:srgbClr val="FF0000"/>
                  </a:solidFill>
                </a:rPr>
                <a:t>[</a:t>
              </a:r>
              <a:r>
                <a:rPr lang="en-US" sz="2400" dirty="0" smtClean="0">
                  <a:solidFill>
                    <a:srgbClr val="FF0000"/>
                  </a:solidFill>
                </a:rPr>
                <a:t>n&gt;</a:t>
              </a:r>
              <a:r>
                <a:rPr lang="en-US" sz="2400" dirty="0">
                  <a:solidFill>
                    <a:srgbClr val="FF0000"/>
                  </a:solidFill>
                </a:rPr>
                <a:t>=0</a:t>
              </a:r>
              <a:r>
                <a:rPr lang="en-US" sz="2400" dirty="0" smtClean="0">
                  <a:solidFill>
                    <a:srgbClr val="FF0000"/>
                  </a:solidFill>
                </a:rPr>
                <a:t>]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7767" y="4674372"/>
            <a:ext cx="8790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factRecur</a:t>
            </a:r>
            <a:r>
              <a:rPr lang="en-US" sz="2400" dirty="0" smtClean="0"/>
              <a:t>(5)=5*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(4)*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(3)*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(2)*</a:t>
            </a:r>
            <a:r>
              <a:rPr lang="en-US" sz="2400" dirty="0" err="1" smtClean="0"/>
              <a:t>factRecur</a:t>
            </a:r>
            <a:r>
              <a:rPr lang="en-US" sz="2400" dirty="0" smtClean="0"/>
              <a:t>(1)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=</a:t>
            </a:r>
            <a:r>
              <a:rPr lang="en-US" sz="2400" dirty="0"/>
              <a:t>5*</a:t>
            </a:r>
            <a:r>
              <a:rPr lang="en-US" sz="2400" dirty="0" err="1"/>
              <a:t>factRecur</a:t>
            </a:r>
            <a:r>
              <a:rPr lang="en-US" sz="2400" dirty="0"/>
              <a:t>(4)*</a:t>
            </a:r>
            <a:r>
              <a:rPr lang="en-US" sz="2400" dirty="0" err="1"/>
              <a:t>factRecur</a:t>
            </a:r>
            <a:r>
              <a:rPr lang="en-US" sz="2400" dirty="0"/>
              <a:t>(3)*</a:t>
            </a:r>
            <a:r>
              <a:rPr lang="en-US" sz="2400" dirty="0" err="1"/>
              <a:t>factRecur</a:t>
            </a:r>
            <a:r>
              <a:rPr lang="en-US" sz="2400" dirty="0"/>
              <a:t>(2)</a:t>
            </a:r>
            <a:r>
              <a:rPr lang="en-US" sz="2400" dirty="0" smtClean="0"/>
              <a:t>*1</a:t>
            </a:r>
          </a:p>
          <a:p>
            <a:r>
              <a:rPr lang="en-US" sz="2400" dirty="0" smtClean="0"/>
              <a:t>		    =</a:t>
            </a:r>
            <a:r>
              <a:rPr lang="en-US" sz="2400" dirty="0"/>
              <a:t>5*</a:t>
            </a:r>
            <a:r>
              <a:rPr lang="en-US" sz="2400" dirty="0" err="1"/>
              <a:t>factRecur</a:t>
            </a:r>
            <a:r>
              <a:rPr lang="en-US" sz="2400" dirty="0"/>
              <a:t>(4)*</a:t>
            </a:r>
            <a:r>
              <a:rPr lang="en-US" sz="2400" dirty="0" err="1"/>
              <a:t>factRecur</a:t>
            </a:r>
            <a:r>
              <a:rPr lang="en-US" sz="2400" dirty="0"/>
              <a:t>(3)</a:t>
            </a:r>
            <a:r>
              <a:rPr lang="en-US" sz="2400" dirty="0" smtClean="0"/>
              <a:t>*2*1</a:t>
            </a:r>
          </a:p>
          <a:p>
            <a:r>
              <a:rPr lang="en-US" sz="2400" dirty="0" smtClean="0"/>
              <a:t>  		    =</a:t>
            </a:r>
            <a:r>
              <a:rPr lang="en-US" sz="2400" dirty="0"/>
              <a:t>5*</a:t>
            </a:r>
            <a:r>
              <a:rPr lang="en-US" sz="2400" dirty="0" err="1"/>
              <a:t>factRecur</a:t>
            </a:r>
            <a:r>
              <a:rPr lang="en-US" sz="2400" dirty="0"/>
              <a:t>(4)</a:t>
            </a:r>
            <a:r>
              <a:rPr lang="en-US" sz="2400" dirty="0" smtClean="0"/>
              <a:t>*3*2*1</a:t>
            </a:r>
          </a:p>
          <a:p>
            <a:r>
              <a:rPr lang="en-US" sz="2400" dirty="0" smtClean="0"/>
              <a:t>		    =</a:t>
            </a:r>
            <a:r>
              <a:rPr lang="en-US" sz="2400" dirty="0"/>
              <a:t>5</a:t>
            </a:r>
            <a:r>
              <a:rPr lang="en-US" sz="2400" dirty="0" smtClean="0"/>
              <a:t>*4*3*2*1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453728"/>
            <a:ext cx="45306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Recursion versus Iteration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791" y="1666367"/>
            <a:ext cx="7152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Iteration suffices for most problems that arise in practice.</a:t>
            </a:r>
          </a:p>
          <a:p>
            <a:endParaRPr lang="en-US" sz="2400" dirty="0" smtClean="0"/>
          </a:p>
          <a:p>
            <a:r>
              <a:rPr lang="en-US" sz="2400" dirty="0" smtClean="0"/>
              <a:t>However, in some cases recursion allows compact and quick solution. An example follows.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959375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8770" y="1049788"/>
            <a:ext cx="8031349" cy="578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Feast with faculty today at 6:30pm Ford Dining Hall. All are welcome.</a:t>
            </a:r>
            <a:endParaRPr lang="en-US" sz="2400" dirty="0" smtClean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Project 4 grades are on Blackboard</a:t>
            </a:r>
            <a:r>
              <a:rPr lang="en-US" sz="2400" dirty="0" smtClean="0">
                <a:solidFill>
                  <a:srgbClr val="FF0000"/>
                </a:solidFill>
              </a:rPr>
              <a:t>. If your submitted program was working but you received a low grade then please contact TA Julian Stephen.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3600"/>
              </a:lnSpc>
              <a:buFont typeface="Arial"/>
              <a:buChar char="•"/>
            </a:pPr>
            <a:r>
              <a:rPr lang="en-US" sz="2400" dirty="0" smtClean="0"/>
              <a:t>Programming </a:t>
            </a:r>
            <a:r>
              <a:rPr lang="en-US" sz="2400" dirty="0" smtClean="0"/>
              <a:t>competition</a:t>
            </a:r>
            <a:r>
              <a:rPr lang="en-US" sz="2400" dirty="0" smtClean="0"/>
              <a:t>: Round 2: Saturday 6pm. LWSN 3102. Three teams will be selected for the final round.</a:t>
            </a:r>
          </a:p>
          <a:p>
            <a:pPr lvl="1">
              <a:lnSpc>
                <a:spcPts val="28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9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5239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The problem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094" y="922202"/>
            <a:ext cx="79737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Given</a:t>
            </a:r>
            <a:r>
              <a:rPr lang="en-US" sz="2400" dirty="0" smtClean="0"/>
              <a:t>: Three towers A, B, and C. A contains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discs arranged from bottom to top as shown below. 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: Find a sequence of moves such that at the end of these moves all discs are in C. </a:t>
            </a:r>
            <a:r>
              <a:rPr lang="en-US" sz="2400" dirty="0" smtClean="0">
                <a:solidFill>
                  <a:srgbClr val="FF0000"/>
                </a:solidFill>
              </a:rPr>
              <a:t>No larger disc should ever be on top of a smaller disk. Only one disk </a:t>
            </a:r>
            <a:r>
              <a:rPr lang="en-US" sz="2400" dirty="0" smtClean="0"/>
              <a:t>can be moved at a time from one tower to another. </a:t>
            </a:r>
            <a:r>
              <a:rPr lang="en-US" sz="2400" dirty="0" smtClean="0">
                <a:solidFill>
                  <a:srgbClr val="FF0000"/>
                </a:solidFill>
              </a:rPr>
              <a:t>Only the top disc </a:t>
            </a:r>
            <a:r>
              <a:rPr lang="en-US" sz="2400" dirty="0" smtClean="0"/>
              <a:t>can be moved from a tower.</a:t>
            </a:r>
            <a:endParaRPr lang="en-US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58208" y="3876857"/>
            <a:ext cx="4927443" cy="2453618"/>
            <a:chOff x="1858208" y="3876857"/>
            <a:chExt cx="4927443" cy="2453618"/>
          </a:xfrm>
        </p:grpSpPr>
        <p:grpSp>
          <p:nvGrpSpPr>
            <p:cNvPr id="13" name="Group 12"/>
            <p:cNvGrpSpPr/>
            <p:nvPr/>
          </p:nvGrpSpPr>
          <p:grpSpPr>
            <a:xfrm>
              <a:off x="2014360" y="3876857"/>
              <a:ext cx="832811" cy="1863991"/>
              <a:chOff x="1113884" y="1821860"/>
              <a:chExt cx="832811" cy="2498550"/>
            </a:xfrm>
          </p:grpSpPr>
          <p:sp>
            <p:nvSpPr>
              <p:cNvPr id="11" name="Bevel 10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949768" y="3876857"/>
              <a:ext cx="832811" cy="1863991"/>
              <a:chOff x="1113884" y="1821860"/>
              <a:chExt cx="832811" cy="2498550"/>
            </a:xfrm>
          </p:grpSpPr>
          <p:sp>
            <p:nvSpPr>
              <p:cNvPr id="41" name="Bevel 40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952840" y="3876857"/>
              <a:ext cx="832811" cy="1863991"/>
              <a:chOff x="1113884" y="1821860"/>
              <a:chExt cx="832811" cy="2498550"/>
            </a:xfrm>
          </p:grpSpPr>
          <p:sp>
            <p:nvSpPr>
              <p:cNvPr id="49" name="Bevel 48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1858208" y="5438941"/>
              <a:ext cx="1145115" cy="2290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962309" y="5216562"/>
              <a:ext cx="936912" cy="229033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074218" y="4973360"/>
              <a:ext cx="713095" cy="229033"/>
            </a:xfrm>
            <a:prstGeom prst="ellipse">
              <a:avLst/>
            </a:prstGeom>
            <a:solidFill>
              <a:srgbClr val="FFFF8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1651" y="5961143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09720" y="59611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12792" y="59611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172474" y="4744327"/>
              <a:ext cx="516582" cy="22903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8064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Initial and final configurations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7793" y="1099750"/>
            <a:ext cx="7928227" cy="2453618"/>
            <a:chOff x="197793" y="1099750"/>
            <a:chExt cx="7928227" cy="2453618"/>
          </a:xfrm>
        </p:grpSpPr>
        <p:sp>
          <p:nvSpPr>
            <p:cNvPr id="19" name="TextBox 18"/>
            <p:cNvSpPr txBox="1"/>
            <p:nvPr/>
          </p:nvSpPr>
          <p:spPr>
            <a:xfrm>
              <a:off x="3612020" y="31840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0089" y="3184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53161" y="3184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97793" y="1099750"/>
              <a:ext cx="7928227" cy="1863991"/>
              <a:chOff x="197793" y="1099750"/>
              <a:chExt cx="7928227" cy="186399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90137" y="1099750"/>
                <a:ext cx="832811" cy="1863991"/>
                <a:chOff x="1113884" y="1821860"/>
                <a:chExt cx="832811" cy="2498550"/>
              </a:xfrm>
            </p:grpSpPr>
            <p:sp>
              <p:nvSpPr>
                <p:cNvPr id="41" name="Bevel 40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7293209" y="1099750"/>
                <a:ext cx="832811" cy="1863991"/>
                <a:chOff x="1113884" y="1821860"/>
                <a:chExt cx="832811" cy="2498550"/>
              </a:xfrm>
            </p:grpSpPr>
            <p:sp>
              <p:nvSpPr>
                <p:cNvPr id="49" name="Bevel 48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198577" y="1099750"/>
                <a:ext cx="1145115" cy="1863991"/>
                <a:chOff x="3198577" y="1099750"/>
                <a:chExt cx="1145115" cy="186399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354729" y="1099750"/>
                  <a:ext cx="832811" cy="1863991"/>
                  <a:chOff x="1113884" y="1821860"/>
                  <a:chExt cx="832811" cy="2498550"/>
                </a:xfrm>
              </p:grpSpPr>
              <p:sp>
                <p:nvSpPr>
                  <p:cNvPr id="11" name="Bevel 10"/>
                  <p:cNvSpPr/>
                  <p:nvPr/>
                </p:nvSpPr>
                <p:spPr>
                  <a:xfrm>
                    <a:off x="1462624" y="1821860"/>
                    <a:ext cx="135331" cy="2425675"/>
                  </a:xfrm>
                  <a:prstGeom prst="bevel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1113884" y="4247535"/>
                    <a:ext cx="832811" cy="728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3198577" y="2693067"/>
                  <a:ext cx="1145115" cy="22903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02678" y="2470688"/>
                  <a:ext cx="936912" cy="229033"/>
                </a:xfrm>
                <a:prstGeom prst="ellipse">
                  <a:avLst/>
                </a:prstGeom>
                <a:solidFill>
                  <a:srgbClr val="008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14587" y="2217075"/>
                  <a:ext cx="713095" cy="229033"/>
                </a:xfrm>
                <a:prstGeom prst="ellipse">
                  <a:avLst/>
                </a:prstGeom>
                <a:solidFill>
                  <a:srgbClr val="FFFF8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512843" y="1988042"/>
                  <a:ext cx="516582" cy="229033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197793" y="1626589"/>
                <a:ext cx="269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Initial configuration</a:t>
                </a:r>
                <a:endParaRPr lang="en-US" sz="2400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49842" y="3762276"/>
            <a:ext cx="8099995" cy="2266220"/>
            <a:chOff x="249842" y="3762276"/>
            <a:chExt cx="8099995" cy="2266220"/>
          </a:xfrm>
        </p:grpSpPr>
        <p:grpSp>
          <p:nvGrpSpPr>
            <p:cNvPr id="25" name="Group 24"/>
            <p:cNvGrpSpPr/>
            <p:nvPr/>
          </p:nvGrpSpPr>
          <p:grpSpPr>
            <a:xfrm>
              <a:off x="3406779" y="3762276"/>
              <a:ext cx="832811" cy="1863991"/>
              <a:chOff x="1113884" y="1821860"/>
              <a:chExt cx="832811" cy="2498550"/>
            </a:xfrm>
          </p:grpSpPr>
          <p:sp>
            <p:nvSpPr>
              <p:cNvPr id="26" name="Bevel 25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342187" y="3762276"/>
              <a:ext cx="832811" cy="1863991"/>
              <a:chOff x="1113884" y="1821860"/>
              <a:chExt cx="832811" cy="2498550"/>
            </a:xfrm>
          </p:grpSpPr>
          <p:sp>
            <p:nvSpPr>
              <p:cNvPr id="29" name="Bevel 28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360874" y="3762276"/>
              <a:ext cx="832811" cy="1863991"/>
              <a:chOff x="1113884" y="1821860"/>
              <a:chExt cx="832811" cy="2498550"/>
            </a:xfrm>
          </p:grpSpPr>
          <p:sp>
            <p:nvSpPr>
              <p:cNvPr id="32" name="Bevel 31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664070" y="5659164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02139" y="565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05211" y="565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842" y="3863275"/>
              <a:ext cx="2874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Final configuration</a:t>
              </a:r>
              <a:endParaRPr lang="en-US" sz="24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04722" y="4640932"/>
              <a:ext cx="1145115" cy="923647"/>
              <a:chOff x="3250627" y="4203906"/>
              <a:chExt cx="1145115" cy="923647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250627" y="4898520"/>
                <a:ext cx="1145115" cy="229033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54728" y="4676141"/>
                <a:ext cx="936912" cy="22903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466637" y="4432939"/>
                <a:ext cx="713095" cy="229033"/>
              </a:xfrm>
              <a:prstGeom prst="ellipse">
                <a:avLst/>
              </a:prstGeom>
              <a:solidFill>
                <a:srgbClr val="FF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64893" y="4203906"/>
                <a:ext cx="516582" cy="22903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7" name="Straight Connector 6"/>
          <p:cNvCxnSpPr/>
          <p:nvPr/>
        </p:nvCxnSpPr>
        <p:spPr>
          <a:xfrm>
            <a:off x="197793" y="3553368"/>
            <a:ext cx="8598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59532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Iterative solution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094" y="2223530"/>
            <a:ext cx="797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Try this! This will be difficult but certainly worth a try.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1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538238" cy="959375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Announcements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8770" y="1049788"/>
            <a:ext cx="8031349" cy="476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Project 5 due on Tuesday Dec 6, 11:59pm. Implement incrementally.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>
              <a:solidFill>
                <a:srgbClr val="008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Please DO attend the class on Monday Dec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Programming competition. </a:t>
            </a:r>
            <a:r>
              <a:rPr lang="en-US" sz="2400" dirty="0" smtClean="0">
                <a:solidFill>
                  <a:srgbClr val="008000"/>
                </a:solidFill>
              </a:rPr>
              <a:t>Chief Guest Dr. Tim Korb.</a:t>
            </a:r>
          </a:p>
          <a:p>
            <a:pPr lvl="1">
              <a:lnSpc>
                <a:spcPts val="28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Details of Final Exam on Wednesday Dec 7.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Please complete course evaluation. Thanks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ts val="28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Special class. Sunday Dec 11, 2011. 4pm. LWSN 3102AB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3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61538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Recursive solution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094" y="1191586"/>
            <a:ext cx="328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a move?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48601" y="1979034"/>
            <a:ext cx="6567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Only one disc </a:t>
            </a:r>
            <a:r>
              <a:rPr lang="en-US" sz="2400" dirty="0" smtClean="0"/>
              <a:t>can be moved from one tower to another. Hence we will write a move as:</a:t>
            </a:r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m</a:t>
            </a:r>
            <a:r>
              <a:rPr lang="en-US" sz="2400" dirty="0" err="1" smtClean="0">
                <a:solidFill>
                  <a:srgbClr val="FF0000"/>
                </a:solidFill>
              </a:rPr>
              <a:t>oveADisc</a:t>
            </a:r>
            <a:r>
              <a:rPr lang="en-US" sz="2400" dirty="0" smtClean="0"/>
              <a:t> (TA, </a:t>
            </a:r>
            <a:r>
              <a:rPr lang="en-US" sz="2400" dirty="0" smtClean="0"/>
              <a:t>TB)</a:t>
            </a:r>
            <a:r>
              <a:rPr lang="en-US" sz="2400" dirty="0" smtClean="0"/>
              <a:t>;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TA</a:t>
            </a:r>
            <a:r>
              <a:rPr lang="en-US" sz="2400" dirty="0" smtClean="0"/>
              <a:t> </a:t>
            </a:r>
            <a:r>
              <a:rPr lang="en-US" sz="2400" dirty="0" smtClean="0"/>
              <a:t>is the tower from where the top disc is moved 	and placed on top in tower </a:t>
            </a:r>
            <a:r>
              <a:rPr lang="en-US" sz="2400" dirty="0" smtClean="0"/>
              <a:t>TB.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move</a:t>
            </a:r>
            <a:r>
              <a:rPr lang="en-US" sz="2400" dirty="0" smtClean="0"/>
              <a:t> </a:t>
            </a:r>
            <a:r>
              <a:rPr lang="en-US" sz="2400" dirty="0"/>
              <a:t>(TA, </a:t>
            </a:r>
            <a:r>
              <a:rPr lang="en-US" sz="2400" dirty="0" smtClean="0"/>
              <a:t>TB, TC, n)</a:t>
            </a:r>
            <a:r>
              <a:rPr lang="en-US" sz="2400" dirty="0"/>
              <a:t>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This will move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discs from tower TA to tower TB via tower TC while ensuring the constraints.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84637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Recursive solution: Visualization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144618" y="864533"/>
            <a:ext cx="4126141" cy="2502941"/>
            <a:chOff x="144618" y="864533"/>
            <a:chExt cx="4126141" cy="2502941"/>
          </a:xfrm>
        </p:grpSpPr>
        <p:grpSp>
          <p:nvGrpSpPr>
            <p:cNvPr id="160" name="Group 159"/>
            <p:cNvGrpSpPr/>
            <p:nvPr/>
          </p:nvGrpSpPr>
          <p:grpSpPr>
            <a:xfrm>
              <a:off x="457200" y="1049199"/>
              <a:ext cx="3813559" cy="2318275"/>
              <a:chOff x="457200" y="1049199"/>
              <a:chExt cx="3813559" cy="231827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3726" y="1049199"/>
                <a:ext cx="832811" cy="2318275"/>
                <a:chOff x="2548760" y="1320045"/>
                <a:chExt cx="832811" cy="231827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548760" y="1320045"/>
                  <a:ext cx="832811" cy="1863991"/>
                  <a:chOff x="1113884" y="1821860"/>
                  <a:chExt cx="832811" cy="2498550"/>
                </a:xfrm>
              </p:grpSpPr>
              <p:sp>
                <p:nvSpPr>
                  <p:cNvPr id="44" name="Bevel 43"/>
                  <p:cNvSpPr/>
                  <p:nvPr/>
                </p:nvSpPr>
                <p:spPr>
                  <a:xfrm>
                    <a:off x="1462624" y="1821860"/>
                    <a:ext cx="135331" cy="2425675"/>
                  </a:xfrm>
                  <a:prstGeom prst="bevel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113884" y="4247535"/>
                    <a:ext cx="832811" cy="728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2808712" y="326898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437948" y="1049199"/>
                <a:ext cx="832811" cy="2318275"/>
                <a:chOff x="4551832" y="1320045"/>
                <a:chExt cx="832811" cy="231827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551832" y="1320045"/>
                  <a:ext cx="832811" cy="1863991"/>
                  <a:chOff x="1113884" y="1821860"/>
                  <a:chExt cx="832811" cy="2498550"/>
                </a:xfrm>
              </p:grpSpPr>
              <p:sp>
                <p:nvSpPr>
                  <p:cNvPr id="47" name="Bevel 46"/>
                  <p:cNvSpPr/>
                  <p:nvPr/>
                </p:nvSpPr>
                <p:spPr>
                  <a:xfrm>
                    <a:off x="1462624" y="1821860"/>
                    <a:ext cx="135331" cy="2425675"/>
                  </a:xfrm>
                  <a:prstGeom prst="bevel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1113884" y="4247535"/>
                    <a:ext cx="832811" cy="728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4811784" y="326898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57200" y="1049199"/>
                <a:ext cx="1145115" cy="2318275"/>
                <a:chOff x="457200" y="1320045"/>
                <a:chExt cx="1145115" cy="2318275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870643" y="3268988"/>
                  <a:ext cx="3182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457200" y="1320045"/>
                  <a:ext cx="1145115" cy="1863991"/>
                  <a:chOff x="3198577" y="1099750"/>
                  <a:chExt cx="1145115" cy="186399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354729" y="1099750"/>
                    <a:ext cx="832811" cy="1863991"/>
                    <a:chOff x="1113884" y="1821860"/>
                    <a:chExt cx="832811" cy="2498550"/>
                  </a:xfrm>
                </p:grpSpPr>
                <p:sp>
                  <p:nvSpPr>
                    <p:cNvPr id="58" name="Bevel 57"/>
                    <p:cNvSpPr/>
                    <p:nvPr/>
                  </p:nvSpPr>
                  <p:spPr>
                    <a:xfrm>
                      <a:off x="1462624" y="1821860"/>
                      <a:ext cx="135331" cy="2425675"/>
                    </a:xfrm>
                    <a:prstGeom prst="bevel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1113884" y="4247535"/>
                      <a:ext cx="832811" cy="72875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Oval 53"/>
                  <p:cNvSpPr/>
                  <p:nvPr/>
                </p:nvSpPr>
                <p:spPr>
                  <a:xfrm>
                    <a:off x="3198577" y="2693067"/>
                    <a:ext cx="1145115" cy="229033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302678" y="2470688"/>
                    <a:ext cx="936912" cy="229033"/>
                  </a:xfrm>
                  <a:prstGeom prst="ellipse">
                    <a:avLst/>
                  </a:prstGeom>
                  <a:solidFill>
                    <a:srgbClr val="008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3414587" y="2217075"/>
                    <a:ext cx="713095" cy="229033"/>
                  </a:xfrm>
                  <a:prstGeom prst="ellipse">
                    <a:avLst/>
                  </a:prstGeom>
                  <a:solidFill>
                    <a:srgbClr val="FFFF8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3512843" y="1988042"/>
                    <a:ext cx="516582" cy="229033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46" name="TextBox 145"/>
            <p:cNvSpPr txBox="1"/>
            <p:nvPr/>
          </p:nvSpPr>
          <p:spPr>
            <a:xfrm>
              <a:off x="144618" y="864533"/>
              <a:ext cx="63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</a:p>
            <a:p>
              <a:r>
                <a:rPr lang="en-US" dirty="0"/>
                <a:t>1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44618" y="3736562"/>
            <a:ext cx="4122087" cy="2318275"/>
            <a:chOff x="144618" y="3736562"/>
            <a:chExt cx="4122087" cy="2318275"/>
          </a:xfrm>
        </p:grpSpPr>
        <p:grpSp>
          <p:nvGrpSpPr>
            <p:cNvPr id="63" name="Group 62"/>
            <p:cNvGrpSpPr/>
            <p:nvPr/>
          </p:nvGrpSpPr>
          <p:grpSpPr>
            <a:xfrm>
              <a:off x="2051982" y="3736562"/>
              <a:ext cx="832811" cy="2318275"/>
              <a:chOff x="2548760" y="1320045"/>
              <a:chExt cx="832811" cy="231827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548760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66" name="Bevel 65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2808712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33894" y="3736562"/>
              <a:ext cx="832811" cy="2318275"/>
              <a:chOff x="4551832" y="1320045"/>
              <a:chExt cx="832811" cy="2318275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551832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71" name="Bevel 70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811784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866589" y="5685505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09298" y="3736562"/>
              <a:ext cx="832811" cy="1863991"/>
              <a:chOff x="1113884" y="1821860"/>
              <a:chExt cx="832811" cy="2498550"/>
            </a:xfrm>
          </p:grpSpPr>
          <p:sp>
            <p:nvSpPr>
              <p:cNvPr id="81" name="Bevel 80"/>
              <p:cNvSpPr/>
              <p:nvPr/>
            </p:nvSpPr>
            <p:spPr>
              <a:xfrm>
                <a:off x="1462624" y="1821860"/>
                <a:ext cx="135331" cy="2425675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113884" y="4247535"/>
                <a:ext cx="832811" cy="728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>
              <a:off x="453146" y="5329879"/>
              <a:ext cx="1145115" cy="2290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999931" y="4834507"/>
              <a:ext cx="936912" cy="711679"/>
              <a:chOff x="557247" y="4624854"/>
              <a:chExt cx="936912" cy="711679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57247" y="5107500"/>
                <a:ext cx="936912" cy="22903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69156" y="4853887"/>
                <a:ext cx="713095" cy="229033"/>
              </a:xfrm>
              <a:prstGeom prst="ellipse">
                <a:avLst/>
              </a:prstGeom>
              <a:solidFill>
                <a:srgbClr val="FF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67412" y="4624854"/>
                <a:ext cx="516582" cy="22903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144618" y="393521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737940" y="864533"/>
            <a:ext cx="3974401" cy="2502941"/>
            <a:chOff x="4737940" y="864533"/>
            <a:chExt cx="3974401" cy="2502941"/>
          </a:xfrm>
        </p:grpSpPr>
        <p:grpSp>
          <p:nvGrpSpPr>
            <p:cNvPr id="86" name="Group 85"/>
            <p:cNvGrpSpPr/>
            <p:nvPr/>
          </p:nvGrpSpPr>
          <p:grpSpPr>
            <a:xfrm>
              <a:off x="6347614" y="1049199"/>
              <a:ext cx="832811" cy="2318275"/>
              <a:chOff x="2548760" y="1320045"/>
              <a:chExt cx="832811" cy="2318275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548760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89" name="Bevel 88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2808712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729526" y="1049199"/>
              <a:ext cx="832811" cy="2318275"/>
              <a:chOff x="4551832" y="1320045"/>
              <a:chExt cx="832811" cy="2318275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51832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94" name="Bevel 93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4811784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904930" y="1049199"/>
              <a:ext cx="832811" cy="2318275"/>
              <a:chOff x="4904930" y="1049199"/>
              <a:chExt cx="832811" cy="2318275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5162221" y="2998142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904930" y="1049199"/>
                <a:ext cx="832811" cy="1863991"/>
                <a:chOff x="1113884" y="1821860"/>
                <a:chExt cx="832811" cy="2498550"/>
              </a:xfrm>
            </p:grpSpPr>
            <p:sp>
              <p:nvSpPr>
                <p:cNvPr id="98" name="Bevel 97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Oval 99"/>
            <p:cNvSpPr/>
            <p:nvPr/>
          </p:nvSpPr>
          <p:spPr>
            <a:xfrm>
              <a:off x="7567226" y="2626565"/>
              <a:ext cx="1145115" cy="2290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95563" y="2147144"/>
              <a:ext cx="936912" cy="711679"/>
              <a:chOff x="557247" y="4624854"/>
              <a:chExt cx="936912" cy="711679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557247" y="5107500"/>
                <a:ext cx="936912" cy="22903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69156" y="4853887"/>
                <a:ext cx="713095" cy="229033"/>
              </a:xfrm>
              <a:prstGeom prst="ellipse">
                <a:avLst/>
              </a:prstGeom>
              <a:solidFill>
                <a:srgbClr val="FF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67412" y="4624854"/>
                <a:ext cx="516582" cy="22903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4737940" y="864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737940" y="3675369"/>
            <a:ext cx="4042066" cy="2318275"/>
            <a:chOff x="4737940" y="3675369"/>
            <a:chExt cx="4042066" cy="2318275"/>
          </a:xfrm>
        </p:grpSpPr>
        <p:grpSp>
          <p:nvGrpSpPr>
            <p:cNvPr id="126" name="Group 125"/>
            <p:cNvGrpSpPr/>
            <p:nvPr/>
          </p:nvGrpSpPr>
          <p:grpSpPr>
            <a:xfrm>
              <a:off x="6415279" y="3675369"/>
              <a:ext cx="832811" cy="2318275"/>
              <a:chOff x="2548760" y="1320045"/>
              <a:chExt cx="832811" cy="231827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548760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129" name="Bevel 128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808712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791043" y="3675369"/>
              <a:ext cx="832811" cy="2318275"/>
              <a:chOff x="4551832" y="1320045"/>
              <a:chExt cx="832811" cy="2318275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4551832" y="1320045"/>
                <a:ext cx="832811" cy="1863991"/>
                <a:chOff x="1113884" y="1821860"/>
                <a:chExt cx="832811" cy="2498550"/>
              </a:xfrm>
            </p:grpSpPr>
            <p:sp>
              <p:nvSpPr>
                <p:cNvPr id="134" name="Bevel 133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4811784" y="32689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972595" y="3675369"/>
              <a:ext cx="832811" cy="2318275"/>
              <a:chOff x="4904930" y="1049199"/>
              <a:chExt cx="832811" cy="2318275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5162221" y="2998142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4904930" y="1049199"/>
                <a:ext cx="832811" cy="1863991"/>
                <a:chOff x="1113884" y="1821860"/>
                <a:chExt cx="832811" cy="2498550"/>
              </a:xfrm>
            </p:grpSpPr>
            <p:sp>
              <p:nvSpPr>
                <p:cNvPr id="139" name="Bevel 138"/>
                <p:cNvSpPr/>
                <p:nvPr/>
              </p:nvSpPr>
              <p:spPr>
                <a:xfrm>
                  <a:off x="1462624" y="1821860"/>
                  <a:ext cx="135331" cy="2425675"/>
                </a:xfrm>
                <a:prstGeom prst="bevel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113884" y="4247535"/>
                  <a:ext cx="832811" cy="728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Oval 140"/>
            <p:cNvSpPr/>
            <p:nvPr/>
          </p:nvSpPr>
          <p:spPr>
            <a:xfrm>
              <a:off x="7634891" y="5252735"/>
              <a:ext cx="1145115" cy="22903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738992" y="4541056"/>
              <a:ext cx="936912" cy="711679"/>
              <a:chOff x="557247" y="4624854"/>
              <a:chExt cx="936912" cy="71167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557247" y="5107500"/>
                <a:ext cx="936912" cy="229033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69156" y="4853887"/>
                <a:ext cx="713095" cy="229033"/>
              </a:xfrm>
              <a:prstGeom prst="ellipse">
                <a:avLst/>
              </a:prstGeom>
              <a:solidFill>
                <a:srgbClr val="FFFF8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67412" y="4624854"/>
                <a:ext cx="516582" cy="229033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4737940" y="393521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53146" y="864533"/>
            <a:ext cx="8233654" cy="5190304"/>
            <a:chOff x="453146" y="864533"/>
            <a:chExt cx="8233654" cy="5190304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53146" y="3429940"/>
              <a:ext cx="82336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4476357" y="864533"/>
              <a:ext cx="0" cy="5190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899915"/>
            <a:ext cx="71010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Recursive program: Live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071" y="650640"/>
            <a:ext cx="48804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Towers of Hanoi: Challenge!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732" y="2623478"/>
            <a:ext cx="6704125" cy="123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How many moves are required to move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008000"/>
                </a:solidFill>
              </a:rPr>
              <a:t> discs from tower A to tower C?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43" y="2898690"/>
            <a:ext cx="6845012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Recursion and Dynamic data structures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42532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Dynamic data structures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2014517"/>
            <a:ext cx="8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Useful when size of the data structure is not known in advance.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85877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Useful for designing efficient algorithms.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703037"/>
            <a:ext cx="8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r>
              <a:rPr lang="en-US" sz="2400" dirty="0" smtClean="0">
                <a:solidFill>
                  <a:srgbClr val="FF0000"/>
                </a:solidFill>
              </a:rPr>
              <a:t>Stack, Linked list, binary tree,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547295"/>
            <a:ext cx="8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Java: </a:t>
            </a:r>
            <a:r>
              <a:rPr lang="en-US" sz="2400" dirty="0" err="1" smtClean="0">
                <a:solidFill>
                  <a:srgbClr val="FF0000"/>
                </a:solidFill>
              </a:rPr>
              <a:t>ArrayList</a:t>
            </a:r>
            <a:r>
              <a:rPr lang="en-US" sz="2400" dirty="0" smtClean="0">
                <a:solidFill>
                  <a:srgbClr val="FF0000"/>
                </a:solidFill>
              </a:rPr>
              <a:t>, Vector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170257"/>
            <a:ext cx="8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data structure: </a:t>
            </a:r>
            <a:r>
              <a:rPr lang="en-US" sz="2400" dirty="0" smtClean="0">
                <a:solidFill>
                  <a:srgbClr val="FF0000"/>
                </a:solidFill>
              </a:rPr>
              <a:t>Array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4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23360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Tree (Binary)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722856" y="1074629"/>
            <a:ext cx="6783913" cy="615420"/>
            <a:chOff x="1722856" y="1074629"/>
            <a:chExt cx="6783913" cy="615420"/>
          </a:xfrm>
        </p:grpSpPr>
        <p:grpSp>
          <p:nvGrpSpPr>
            <p:cNvPr id="36" name="Group 35"/>
            <p:cNvGrpSpPr/>
            <p:nvPr/>
          </p:nvGrpSpPr>
          <p:grpSpPr>
            <a:xfrm>
              <a:off x="1722856" y="1074629"/>
              <a:ext cx="1029304" cy="615420"/>
              <a:chOff x="2278213" y="1296309"/>
              <a:chExt cx="1029304" cy="61542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461531" y="1296309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Block Arc 5"/>
              <p:cNvSpPr/>
              <p:nvPr/>
            </p:nvSpPr>
            <p:spPr>
              <a:xfrm rot="16200000">
                <a:off x="2252944" y="1407609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Block Arc 13"/>
              <p:cNvSpPr/>
              <p:nvPr/>
            </p:nvSpPr>
            <p:spPr>
              <a:xfrm rot="16200000" flipH="1" flipV="1">
                <a:off x="2889427" y="1407609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599630" y="1171471"/>
              <a:ext cx="3907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Tree with one </a:t>
              </a:r>
              <a:r>
                <a:rPr lang="en-US" sz="2400" dirty="0" smtClean="0">
                  <a:solidFill>
                    <a:srgbClr val="FF0000"/>
                  </a:solidFill>
                </a:rPr>
                <a:t>node </a:t>
              </a:r>
              <a:r>
                <a:rPr lang="en-US" sz="2400" dirty="0" smtClean="0">
                  <a:solidFill>
                    <a:srgbClr val="008000"/>
                  </a:solidFill>
                </a:rPr>
                <a:t>(the </a:t>
              </a:r>
              <a:r>
                <a:rPr lang="en-US" sz="2400" dirty="0" smtClean="0">
                  <a:solidFill>
                    <a:srgbClr val="FF0000"/>
                  </a:solidFill>
                </a:rPr>
                <a:t>root</a:t>
              </a:r>
              <a:r>
                <a:rPr lang="en-US" sz="2400" dirty="0" smtClean="0">
                  <a:solidFill>
                    <a:srgbClr val="008000"/>
                  </a:solidFill>
                </a:rPr>
                <a:t>)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1102" y="2227619"/>
            <a:ext cx="7865667" cy="1400517"/>
            <a:chOff x="641102" y="2451417"/>
            <a:chExt cx="7865667" cy="1400517"/>
          </a:xfrm>
        </p:grpSpPr>
        <p:grpSp>
          <p:nvGrpSpPr>
            <p:cNvPr id="39" name="Group 38"/>
            <p:cNvGrpSpPr/>
            <p:nvPr/>
          </p:nvGrpSpPr>
          <p:grpSpPr>
            <a:xfrm>
              <a:off x="641102" y="2451417"/>
              <a:ext cx="3192812" cy="1400517"/>
              <a:chOff x="796099" y="2653360"/>
              <a:chExt cx="3192812" cy="140051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47830" y="2653360"/>
                <a:ext cx="2511773" cy="1400517"/>
                <a:chOff x="1794131" y="2653360"/>
                <a:chExt cx="2511773" cy="140051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721049" y="2653360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982180" y="3438457"/>
                  <a:ext cx="2140407" cy="615420"/>
                  <a:chOff x="1982180" y="3438457"/>
                  <a:chExt cx="2140407" cy="61542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459918" y="3438457"/>
                    <a:ext cx="662669" cy="61542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982180" y="3438457"/>
                    <a:ext cx="662669" cy="61542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Arrow Connector 25"/>
                <p:cNvCxnSpPr>
                  <a:stCxn id="19" idx="4"/>
                  <a:endCxn id="23" idx="7"/>
                </p:cNvCxnSpPr>
                <p:nvPr/>
              </p:nvCxnSpPr>
              <p:spPr>
                <a:xfrm flipH="1">
                  <a:off x="2547803" y="3268780"/>
                  <a:ext cx="504581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9" idx="4"/>
                  <a:endCxn id="22" idx="1"/>
                </p:cNvCxnSpPr>
                <p:nvPr/>
              </p:nvCxnSpPr>
              <p:spPr>
                <a:xfrm>
                  <a:off x="3052384" y="3268780"/>
                  <a:ext cx="504580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Block Arc 28"/>
                <p:cNvSpPr/>
                <p:nvPr/>
              </p:nvSpPr>
              <p:spPr>
                <a:xfrm rot="16200000">
                  <a:off x="1768862" y="3572574"/>
                  <a:ext cx="443359" cy="392822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Block Arc 29"/>
                <p:cNvSpPr/>
                <p:nvPr/>
              </p:nvSpPr>
              <p:spPr>
                <a:xfrm rot="16200000" flipH="1" flipV="1">
                  <a:off x="2405344" y="3572575"/>
                  <a:ext cx="443359" cy="392822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Block Arc 30"/>
                <p:cNvSpPr/>
                <p:nvPr/>
              </p:nvSpPr>
              <p:spPr>
                <a:xfrm rot="16200000">
                  <a:off x="3264424" y="3553852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" name="Block Arc 31"/>
                <p:cNvSpPr/>
                <p:nvPr/>
              </p:nvSpPr>
              <p:spPr>
                <a:xfrm rot="16200000" flipH="1" flipV="1">
                  <a:off x="3887814" y="3553852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796099" y="3038347"/>
                <a:ext cx="1005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Left link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37684" y="3021070"/>
                <a:ext cx="1151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Right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link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599630" y="2451417"/>
              <a:ext cx="3907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Tree with a root</a:t>
              </a:r>
              <a:r>
                <a:rPr lang="en-US" sz="2400" dirty="0">
                  <a:solidFill>
                    <a:srgbClr val="008000"/>
                  </a:solidFill>
                </a:rPr>
                <a:t> </a:t>
              </a:r>
              <a:r>
                <a:rPr lang="en-US" sz="2400" dirty="0" smtClean="0">
                  <a:solidFill>
                    <a:srgbClr val="008000"/>
                  </a:solidFill>
                </a:rPr>
                <a:t>linked to two other </a:t>
              </a:r>
              <a:r>
                <a:rPr lang="en-US" sz="2400" dirty="0" smtClean="0">
                  <a:solidFill>
                    <a:srgbClr val="FF0000"/>
                  </a:solidFill>
                </a:rPr>
                <a:t>nodes.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3719" y="4165706"/>
            <a:ext cx="8123050" cy="2116152"/>
            <a:chOff x="383719" y="4165706"/>
            <a:chExt cx="8123050" cy="2116152"/>
          </a:xfrm>
        </p:grpSpPr>
        <p:grpSp>
          <p:nvGrpSpPr>
            <p:cNvPr id="59" name="Group 58"/>
            <p:cNvGrpSpPr/>
            <p:nvPr/>
          </p:nvGrpSpPr>
          <p:grpSpPr>
            <a:xfrm>
              <a:off x="383719" y="4165706"/>
              <a:ext cx="3707578" cy="2116152"/>
              <a:chOff x="383719" y="4165706"/>
              <a:chExt cx="3707578" cy="211615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077134" y="4165706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16003" y="4950803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338265" y="4950803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stCxn id="44" idx="4"/>
                <a:endCxn id="53" idx="7"/>
              </p:cNvCxnSpPr>
              <p:nvPr/>
            </p:nvCxnSpPr>
            <p:spPr>
              <a:xfrm flipH="1">
                <a:off x="1903888" y="4781126"/>
                <a:ext cx="504581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4"/>
                <a:endCxn id="52" idx="1"/>
              </p:cNvCxnSpPr>
              <p:nvPr/>
            </p:nvCxnSpPr>
            <p:spPr>
              <a:xfrm>
                <a:off x="2408469" y="4781126"/>
                <a:ext cx="504580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Block Arc 48"/>
              <p:cNvSpPr/>
              <p:nvPr/>
            </p:nvSpPr>
            <p:spPr>
              <a:xfrm rot="16200000" flipH="1" flipV="1">
                <a:off x="1761429" y="5084921"/>
                <a:ext cx="443359" cy="392822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Block Arc 49"/>
              <p:cNvSpPr/>
              <p:nvPr/>
            </p:nvSpPr>
            <p:spPr>
              <a:xfrm rot="16200000">
                <a:off x="2620509" y="506619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Block Arc 50"/>
              <p:cNvSpPr/>
              <p:nvPr/>
            </p:nvSpPr>
            <p:spPr>
              <a:xfrm rot="16200000" flipH="1" flipV="1">
                <a:off x="3243899" y="506619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8485" y="4550693"/>
                <a:ext cx="1005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Left link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40070" y="4533416"/>
                <a:ext cx="1151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Right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link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383719" y="5666438"/>
                <a:ext cx="1029304" cy="615420"/>
                <a:chOff x="2278213" y="1296309"/>
                <a:chExt cx="1029304" cy="61542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2461531" y="1296309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Block Arc 55"/>
                <p:cNvSpPr/>
                <p:nvPr/>
              </p:nvSpPr>
              <p:spPr>
                <a:xfrm rot="16200000">
                  <a:off x="2252944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Block Arc 56"/>
                <p:cNvSpPr/>
                <p:nvPr/>
              </p:nvSpPr>
              <p:spPr>
                <a:xfrm rot="16200000" flipH="1" flipV="1">
                  <a:off x="2889427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8" name="Straight Arrow Connector 57"/>
              <p:cNvCxnSpPr/>
              <p:nvPr/>
            </p:nvCxnSpPr>
            <p:spPr>
              <a:xfrm flipH="1">
                <a:off x="976012" y="5391256"/>
                <a:ext cx="504581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4599630" y="4165706"/>
              <a:ext cx="3907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</a:rPr>
                <a:t>Another tree.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3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27182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Tree: with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22856" y="1074629"/>
            <a:ext cx="6783913" cy="615420"/>
            <a:chOff x="1722856" y="1074629"/>
            <a:chExt cx="6783913" cy="615420"/>
          </a:xfrm>
        </p:grpSpPr>
        <p:grpSp>
          <p:nvGrpSpPr>
            <p:cNvPr id="62" name="Group 61"/>
            <p:cNvGrpSpPr/>
            <p:nvPr/>
          </p:nvGrpSpPr>
          <p:grpSpPr>
            <a:xfrm>
              <a:off x="1722856" y="1074629"/>
              <a:ext cx="6783913" cy="615420"/>
              <a:chOff x="1722856" y="1074629"/>
              <a:chExt cx="6783913" cy="61542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722856" y="1074629"/>
                <a:ext cx="1029304" cy="615420"/>
                <a:chOff x="2278213" y="1296309"/>
                <a:chExt cx="1029304" cy="61542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461531" y="1296309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Block Arc 5"/>
                <p:cNvSpPr/>
                <p:nvPr/>
              </p:nvSpPr>
              <p:spPr>
                <a:xfrm rot="16200000">
                  <a:off x="2252944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Block Arc 13"/>
                <p:cNvSpPr/>
                <p:nvPr/>
              </p:nvSpPr>
              <p:spPr>
                <a:xfrm rot="16200000" flipH="1" flipV="1">
                  <a:off x="2889427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9630" y="1171471"/>
                <a:ext cx="3907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</a:rPr>
                  <a:t>Tree with one node (the root)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98488" y="1133107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25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102" y="2295180"/>
            <a:ext cx="7865667" cy="1400517"/>
            <a:chOff x="641102" y="2227619"/>
            <a:chExt cx="7865667" cy="1400517"/>
          </a:xfrm>
        </p:grpSpPr>
        <p:grpSp>
          <p:nvGrpSpPr>
            <p:cNvPr id="63" name="Group 62"/>
            <p:cNvGrpSpPr/>
            <p:nvPr/>
          </p:nvGrpSpPr>
          <p:grpSpPr>
            <a:xfrm>
              <a:off x="641102" y="2227619"/>
              <a:ext cx="7865667" cy="1400517"/>
              <a:chOff x="641102" y="2451417"/>
              <a:chExt cx="7865667" cy="140051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41102" y="2451417"/>
                <a:ext cx="3192812" cy="1400517"/>
                <a:chOff x="796099" y="2653360"/>
                <a:chExt cx="3192812" cy="140051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047830" y="2653360"/>
                  <a:ext cx="2511773" cy="1400517"/>
                  <a:chOff x="1794131" y="2653360"/>
                  <a:chExt cx="2511773" cy="1400517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721049" y="2653360"/>
                    <a:ext cx="662669" cy="61542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982180" y="3438457"/>
                    <a:ext cx="2140407" cy="615420"/>
                    <a:chOff x="1982180" y="3438457"/>
                    <a:chExt cx="2140407" cy="615420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459918" y="3438457"/>
                      <a:ext cx="662669" cy="61542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982180" y="3438457"/>
                      <a:ext cx="662669" cy="61542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>
                    <a:stCxn id="19" idx="4"/>
                    <a:endCxn id="23" idx="7"/>
                  </p:cNvCxnSpPr>
                  <p:nvPr/>
                </p:nvCxnSpPr>
                <p:spPr>
                  <a:xfrm flipH="1">
                    <a:off x="2547803" y="3268780"/>
                    <a:ext cx="504581" cy="25980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19" idx="4"/>
                    <a:endCxn id="22" idx="1"/>
                  </p:cNvCxnSpPr>
                  <p:nvPr/>
                </p:nvCxnSpPr>
                <p:spPr>
                  <a:xfrm>
                    <a:off x="3052384" y="3268780"/>
                    <a:ext cx="504580" cy="25980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Block Arc 28"/>
                  <p:cNvSpPr/>
                  <p:nvPr/>
                </p:nvSpPr>
                <p:spPr>
                  <a:xfrm rot="16200000">
                    <a:off x="1768862" y="3572574"/>
                    <a:ext cx="443359" cy="392822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" name="Block Arc 29"/>
                  <p:cNvSpPr/>
                  <p:nvPr/>
                </p:nvSpPr>
                <p:spPr>
                  <a:xfrm rot="16200000" flipH="1" flipV="1">
                    <a:off x="2405344" y="3572575"/>
                    <a:ext cx="443359" cy="392822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" name="Block Arc 30"/>
                  <p:cNvSpPr/>
                  <p:nvPr/>
                </p:nvSpPr>
                <p:spPr>
                  <a:xfrm rot="16200000">
                    <a:off x="3264424" y="3553852"/>
                    <a:ext cx="443359" cy="392821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2" name="Block Arc 31"/>
                  <p:cNvSpPr/>
                  <p:nvPr/>
                </p:nvSpPr>
                <p:spPr>
                  <a:xfrm rot="16200000" flipH="1" flipV="1">
                    <a:off x="3887814" y="3553852"/>
                    <a:ext cx="443359" cy="392821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796099" y="3038347"/>
                  <a:ext cx="10054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Left link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837684" y="3021070"/>
                  <a:ext cx="11512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Right 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link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4599630" y="2451417"/>
                <a:ext cx="39071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</a:rPr>
                  <a:t>Tree with a root</a:t>
                </a:r>
                <a:r>
                  <a:rPr lang="en-US" sz="2400" dirty="0">
                    <a:solidFill>
                      <a:srgbClr val="008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linked to two other nodes.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919536" y="2305936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25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83461" y="3078566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14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03524" y="311250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39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3719" y="4165706"/>
            <a:ext cx="8123050" cy="2116152"/>
            <a:chOff x="383719" y="4165706"/>
            <a:chExt cx="8123050" cy="2116152"/>
          </a:xfrm>
        </p:grpSpPr>
        <p:grpSp>
          <p:nvGrpSpPr>
            <p:cNvPr id="64" name="Group 63"/>
            <p:cNvGrpSpPr/>
            <p:nvPr/>
          </p:nvGrpSpPr>
          <p:grpSpPr>
            <a:xfrm>
              <a:off x="383719" y="4165706"/>
              <a:ext cx="8123050" cy="2116152"/>
              <a:chOff x="383719" y="4165706"/>
              <a:chExt cx="8123050" cy="211615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3719" y="4165706"/>
                <a:ext cx="3707578" cy="2116152"/>
                <a:chOff x="383719" y="4165706"/>
                <a:chExt cx="3707578" cy="2116152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2077134" y="4165706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816003" y="4950803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338265" y="4950803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/>
                <p:cNvCxnSpPr>
                  <a:stCxn id="44" idx="4"/>
                  <a:endCxn id="53" idx="7"/>
                </p:cNvCxnSpPr>
                <p:nvPr/>
              </p:nvCxnSpPr>
              <p:spPr>
                <a:xfrm flipH="1">
                  <a:off x="1903888" y="4781126"/>
                  <a:ext cx="504581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44" idx="4"/>
                  <a:endCxn id="52" idx="1"/>
                </p:cNvCxnSpPr>
                <p:nvPr/>
              </p:nvCxnSpPr>
              <p:spPr>
                <a:xfrm>
                  <a:off x="2408469" y="4781126"/>
                  <a:ext cx="504580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Block Arc 48"/>
                <p:cNvSpPr/>
                <p:nvPr/>
              </p:nvSpPr>
              <p:spPr>
                <a:xfrm rot="16200000" flipH="1" flipV="1">
                  <a:off x="1761429" y="5084921"/>
                  <a:ext cx="443359" cy="392822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" name="Block Arc 49"/>
                <p:cNvSpPr/>
                <p:nvPr/>
              </p:nvSpPr>
              <p:spPr>
                <a:xfrm rot="16200000">
                  <a:off x="2620509" y="5066198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Block Arc 50"/>
                <p:cNvSpPr/>
                <p:nvPr/>
              </p:nvSpPr>
              <p:spPr>
                <a:xfrm rot="16200000" flipH="1" flipV="1">
                  <a:off x="3243899" y="5066198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898485" y="4550693"/>
                  <a:ext cx="10054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Left link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940070" y="4533416"/>
                  <a:ext cx="11512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Right 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link</a:t>
                  </a:r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383719" y="5666438"/>
                  <a:ext cx="1029304" cy="615420"/>
                  <a:chOff x="2278213" y="1296309"/>
                  <a:chExt cx="1029304" cy="61542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2461531" y="1296309"/>
                    <a:ext cx="662669" cy="61542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Block Arc 55"/>
                  <p:cNvSpPr/>
                  <p:nvPr/>
                </p:nvSpPr>
                <p:spPr>
                  <a:xfrm rot="16200000">
                    <a:off x="2252944" y="1407609"/>
                    <a:ext cx="443359" cy="392821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7" name="Block Arc 56"/>
                  <p:cNvSpPr/>
                  <p:nvPr/>
                </p:nvSpPr>
                <p:spPr>
                  <a:xfrm rot="16200000" flipH="1" flipV="1">
                    <a:off x="2889427" y="1407609"/>
                    <a:ext cx="443359" cy="392821"/>
                  </a:xfrm>
                  <a:prstGeom prst="blockArc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976012" y="5391256"/>
                  <a:ext cx="504581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4599630" y="4165706"/>
                <a:ext cx="3907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8000"/>
                    </a:solidFill>
                  </a:rPr>
                  <a:t>Another tree.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194628" y="4254797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25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21638" y="5040928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39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8438" y="5043802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14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530" y="5752469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</a:rPr>
                <a:t>9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85627" y="5225398"/>
            <a:ext cx="292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you see a pattern?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0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33832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Tree: Binary search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1219549"/>
            <a:ext cx="3707578" cy="2116152"/>
            <a:chOff x="383719" y="4165706"/>
            <a:chExt cx="3707578" cy="2116152"/>
          </a:xfrm>
        </p:grpSpPr>
        <p:grpSp>
          <p:nvGrpSpPr>
            <p:cNvPr id="59" name="Group 58"/>
            <p:cNvGrpSpPr/>
            <p:nvPr/>
          </p:nvGrpSpPr>
          <p:grpSpPr>
            <a:xfrm>
              <a:off x="383719" y="4165706"/>
              <a:ext cx="3707578" cy="2116152"/>
              <a:chOff x="383719" y="4165706"/>
              <a:chExt cx="3707578" cy="211615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077134" y="4165706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16003" y="4950803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338265" y="4950803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stCxn id="44" idx="4"/>
                <a:endCxn id="53" idx="7"/>
              </p:cNvCxnSpPr>
              <p:nvPr/>
            </p:nvCxnSpPr>
            <p:spPr>
              <a:xfrm flipH="1">
                <a:off x="1903888" y="4781126"/>
                <a:ext cx="504581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4"/>
                <a:endCxn id="52" idx="1"/>
              </p:cNvCxnSpPr>
              <p:nvPr/>
            </p:nvCxnSpPr>
            <p:spPr>
              <a:xfrm>
                <a:off x="2408469" y="4781126"/>
                <a:ext cx="504580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Block Arc 48"/>
              <p:cNvSpPr/>
              <p:nvPr/>
            </p:nvSpPr>
            <p:spPr>
              <a:xfrm rot="16200000" flipH="1" flipV="1">
                <a:off x="1761429" y="5084921"/>
                <a:ext cx="443359" cy="392822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Block Arc 49"/>
              <p:cNvSpPr/>
              <p:nvPr/>
            </p:nvSpPr>
            <p:spPr>
              <a:xfrm rot="16200000">
                <a:off x="2620509" y="506619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Block Arc 50"/>
              <p:cNvSpPr/>
              <p:nvPr/>
            </p:nvSpPr>
            <p:spPr>
              <a:xfrm rot="16200000" flipH="1" flipV="1">
                <a:off x="3243899" y="506619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8485" y="4550693"/>
                <a:ext cx="1005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Left link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40070" y="4533416"/>
                <a:ext cx="11512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Right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link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383719" y="5666438"/>
                <a:ext cx="1029304" cy="615420"/>
                <a:chOff x="2278213" y="1296309"/>
                <a:chExt cx="1029304" cy="61542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2461531" y="1296309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Block Arc 55"/>
                <p:cNvSpPr/>
                <p:nvPr/>
              </p:nvSpPr>
              <p:spPr>
                <a:xfrm rot="16200000">
                  <a:off x="2252944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Block Arc 56"/>
                <p:cNvSpPr/>
                <p:nvPr/>
              </p:nvSpPr>
              <p:spPr>
                <a:xfrm rot="16200000" flipH="1" flipV="1">
                  <a:off x="2889427" y="1407609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8" name="Straight Arrow Connector 57"/>
              <p:cNvCxnSpPr/>
              <p:nvPr/>
            </p:nvCxnSpPr>
            <p:spPr>
              <a:xfrm flipH="1">
                <a:off x="976012" y="5391256"/>
                <a:ext cx="504581" cy="2598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2194628" y="4254797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25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21638" y="5040928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39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8438" y="5043802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14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530" y="5752469"/>
              <a:ext cx="314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</a:rPr>
                <a:t>9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24208" y="1587259"/>
            <a:ext cx="318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x exist in the tree?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24945" y="2773413"/>
            <a:ext cx="5345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 smtClean="0">
                <a:solidFill>
                  <a:srgbClr val="FF0000"/>
                </a:solidFill>
              </a:rPr>
              <a:t>oolean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find(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x, </a:t>
            </a:r>
            <a:r>
              <a:rPr lang="en-US" sz="2400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 root){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if</a:t>
            </a:r>
            <a:r>
              <a:rPr lang="en-US" sz="2400" dirty="0" smtClean="0">
                <a:solidFill>
                  <a:srgbClr val="000000"/>
                </a:solidFill>
              </a:rPr>
              <a:t>(x is at the root)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</a:rPr>
              <a:t> true;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dirty="0" smtClean="0">
                <a:solidFill>
                  <a:srgbClr val="000000"/>
                </a:solidFill>
              </a:rPr>
              <a:t>(x&lt; value at the root)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return </a:t>
            </a:r>
            <a:r>
              <a:rPr lang="en-US" sz="2400" dirty="0" smtClean="0">
                <a:solidFill>
                  <a:srgbClr val="000000"/>
                </a:solidFill>
              </a:rPr>
              <a:t>find (x, </a:t>
            </a:r>
            <a:r>
              <a:rPr lang="en-US" sz="2400" dirty="0" err="1" smtClean="0">
                <a:solidFill>
                  <a:srgbClr val="000000"/>
                </a:solidFill>
              </a:rPr>
              <a:t>root.leftLink</a:t>
            </a:r>
            <a:r>
              <a:rPr lang="en-US" sz="24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else</a:t>
            </a:r>
            <a:r>
              <a:rPr lang="en-US" sz="2400" dirty="0" smtClean="0">
                <a:solidFill>
                  <a:srgbClr val="000000"/>
                </a:solidFill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return </a:t>
            </a:r>
            <a:r>
              <a:rPr lang="en-US" sz="2400" dirty="0" smtClean="0">
                <a:solidFill>
                  <a:srgbClr val="000000"/>
                </a:solidFill>
              </a:rPr>
              <a:t>find(x, </a:t>
            </a:r>
            <a:r>
              <a:rPr lang="en-US" sz="2400" dirty="0" err="1" smtClean="0">
                <a:solidFill>
                  <a:srgbClr val="000000"/>
                </a:solidFill>
              </a:rPr>
              <a:t>root.rightLink</a:t>
            </a:r>
            <a:r>
              <a:rPr lang="en-US" sz="24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}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48367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Binary search tree: Creation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63062" y="2544751"/>
            <a:ext cx="6134627" cy="1569660"/>
            <a:chOff x="2397836" y="2457289"/>
            <a:chExt cx="6134627" cy="1569660"/>
          </a:xfrm>
        </p:grpSpPr>
        <p:sp>
          <p:nvSpPr>
            <p:cNvPr id="63" name="Oval 62"/>
            <p:cNvSpPr/>
            <p:nvPr/>
          </p:nvSpPr>
          <p:spPr>
            <a:xfrm>
              <a:off x="2397836" y="2494108"/>
              <a:ext cx="662669" cy="6154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136705" y="3279205"/>
              <a:ext cx="662669" cy="6154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63" idx="4"/>
              <a:endCxn id="76" idx="1"/>
            </p:cNvCxnSpPr>
            <p:nvPr/>
          </p:nvCxnSpPr>
          <p:spPr>
            <a:xfrm>
              <a:off x="2729171" y="3109528"/>
              <a:ext cx="504580" cy="2598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Block Arc 73"/>
            <p:cNvSpPr/>
            <p:nvPr/>
          </p:nvSpPr>
          <p:spPr>
            <a:xfrm rot="16200000">
              <a:off x="2941211" y="3394600"/>
              <a:ext cx="443359" cy="392821"/>
            </a:xfrm>
            <a:prstGeom prst="blockArc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5" name="Block Arc 74"/>
            <p:cNvSpPr/>
            <p:nvPr/>
          </p:nvSpPr>
          <p:spPr>
            <a:xfrm rot="16200000" flipH="1" flipV="1">
              <a:off x="3564601" y="3394600"/>
              <a:ext cx="443359" cy="392821"/>
            </a:xfrm>
            <a:prstGeom prst="blockArc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25324" y="2457289"/>
              <a:ext cx="39071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Add 39</a:t>
              </a:r>
              <a:r>
                <a:rPr lang="en-US" sz="2400" dirty="0" smtClean="0">
                  <a:solidFill>
                    <a:srgbClr val="008000"/>
                  </a:solidFill>
                </a:rPr>
                <a:t>. This is greater than the number at the root. Hence add a new node to the right </a:t>
              </a:r>
              <a:r>
                <a:rPr lang="en-US" sz="2400" dirty="0" err="1" smtClean="0">
                  <a:solidFill>
                    <a:srgbClr val="008000"/>
                  </a:solidFill>
                </a:rPr>
                <a:t>subtree</a:t>
              </a:r>
              <a:r>
                <a:rPr lang="en-US" sz="2400" dirty="0" smtClean="0">
                  <a:solidFill>
                    <a:srgbClr val="008000"/>
                  </a:solidFill>
                </a:rPr>
                <a:t>.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97621" y="2572425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25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81609" y="3378989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39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151" y="4165706"/>
            <a:ext cx="7327433" cy="1569660"/>
            <a:chOff x="767151" y="4165706"/>
            <a:chExt cx="7327433" cy="1569660"/>
          </a:xfrm>
        </p:grpSpPr>
        <p:sp>
          <p:nvSpPr>
            <p:cNvPr id="85" name="TextBox 84"/>
            <p:cNvSpPr txBox="1"/>
            <p:nvPr/>
          </p:nvSpPr>
          <p:spPr>
            <a:xfrm>
              <a:off x="4187445" y="4165706"/>
              <a:ext cx="39071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Add </a:t>
              </a:r>
              <a:r>
                <a:rPr lang="en-US" sz="2400" dirty="0" smtClean="0">
                  <a:solidFill>
                    <a:srgbClr val="FF0000"/>
                  </a:solidFill>
                </a:rPr>
                <a:t>14. </a:t>
              </a:r>
              <a:r>
                <a:rPr lang="en-US" sz="2400" dirty="0" smtClean="0">
                  <a:solidFill>
                    <a:srgbClr val="008000"/>
                  </a:solidFill>
                </a:rPr>
                <a:t>As this is less than the value at the root, add a new node to the left of the root.</a:t>
              </a:r>
              <a:endParaRPr lang="en-US" sz="2400" dirty="0">
                <a:solidFill>
                  <a:srgbClr val="008000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67151" y="4287363"/>
              <a:ext cx="3192812" cy="1400517"/>
              <a:chOff x="1450876" y="4202525"/>
              <a:chExt cx="3192812" cy="14005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450876" y="4202525"/>
                <a:ext cx="3192812" cy="1400517"/>
                <a:chOff x="898485" y="4165706"/>
                <a:chExt cx="3192812" cy="1400517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2077134" y="4165706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816003" y="4950803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1338265" y="4950803"/>
                  <a:ext cx="662669" cy="61542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Arrow Connector 88"/>
                <p:cNvCxnSpPr>
                  <a:stCxn id="86" idx="4"/>
                  <a:endCxn id="88" idx="7"/>
                </p:cNvCxnSpPr>
                <p:nvPr/>
              </p:nvCxnSpPr>
              <p:spPr>
                <a:xfrm flipH="1">
                  <a:off x="1903888" y="4781126"/>
                  <a:ext cx="504581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86" idx="4"/>
                  <a:endCxn id="87" idx="1"/>
                </p:cNvCxnSpPr>
                <p:nvPr/>
              </p:nvCxnSpPr>
              <p:spPr>
                <a:xfrm>
                  <a:off x="2408469" y="4781126"/>
                  <a:ext cx="504580" cy="2598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Block Arc 90"/>
                <p:cNvSpPr/>
                <p:nvPr/>
              </p:nvSpPr>
              <p:spPr>
                <a:xfrm rot="16200000" flipH="1" flipV="1">
                  <a:off x="1761429" y="5084921"/>
                  <a:ext cx="443359" cy="392822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2" name="Block Arc 91"/>
                <p:cNvSpPr/>
                <p:nvPr/>
              </p:nvSpPr>
              <p:spPr>
                <a:xfrm rot="16200000">
                  <a:off x="2620509" y="5066198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Block Arc 92"/>
                <p:cNvSpPr/>
                <p:nvPr/>
              </p:nvSpPr>
              <p:spPr>
                <a:xfrm rot="16200000" flipH="1" flipV="1">
                  <a:off x="3243899" y="5066198"/>
                  <a:ext cx="443359" cy="392821"/>
                </a:xfrm>
                <a:prstGeom prst="blockArc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98485" y="4550693"/>
                  <a:ext cx="10054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Left link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940070" y="4533416"/>
                  <a:ext cx="11512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Right 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link</a:t>
                  </a: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2747019" y="4291616"/>
                <a:ext cx="44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25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74029" y="5077747"/>
                <a:ext cx="44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39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030829" y="5080621"/>
                <a:ext cx="44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14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2" name="Block Arc 101"/>
              <p:cNvSpPr/>
              <p:nvPr/>
            </p:nvSpPr>
            <p:spPr>
              <a:xfrm rot="16200000">
                <a:off x="1668976" y="5105890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77093" y="949040"/>
            <a:ext cx="8097522" cy="1422759"/>
            <a:chOff x="177093" y="949040"/>
            <a:chExt cx="8097522" cy="1422759"/>
          </a:xfrm>
        </p:grpSpPr>
        <p:grpSp>
          <p:nvGrpSpPr>
            <p:cNvPr id="7" name="Group 6"/>
            <p:cNvGrpSpPr/>
            <p:nvPr/>
          </p:nvGrpSpPr>
          <p:grpSpPr>
            <a:xfrm>
              <a:off x="1863062" y="1111448"/>
              <a:ext cx="6411553" cy="1260351"/>
              <a:chOff x="2275247" y="1111448"/>
              <a:chExt cx="6411553" cy="126035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458565" y="1111448"/>
                <a:ext cx="662669" cy="6154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lock Arc 34"/>
              <p:cNvSpPr/>
              <p:nvPr/>
            </p:nvSpPr>
            <p:spPr>
              <a:xfrm rot="16200000">
                <a:off x="2249978" y="122274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Block Arc 35"/>
              <p:cNvSpPr/>
              <p:nvPr/>
            </p:nvSpPr>
            <p:spPr>
              <a:xfrm rot="16200000" flipH="1" flipV="1">
                <a:off x="2886461" y="1222748"/>
                <a:ext cx="443359" cy="392821"/>
              </a:xfrm>
              <a:prstGeom prst="blockArc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99630" y="1171471"/>
                <a:ext cx="4087170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Add 25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. Start with an empty tree and add a node. Set root to be this node.</a:t>
                </a:r>
                <a:endParaRPr 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50879" y="1169926"/>
                <a:ext cx="44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25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7093" y="949040"/>
              <a:ext cx="16668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Left and right links are null.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372" y="5442193"/>
            <a:ext cx="276319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Each data item exists exactly once in the tree.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9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47771" y="1430754"/>
            <a:ext cx="2086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Average: 75.8</a:t>
            </a:r>
          </a:p>
          <a:p>
            <a:endParaRPr lang="en-US" sz="2000" dirty="0"/>
          </a:p>
          <a:p>
            <a:r>
              <a:rPr lang="en-US" sz="2000" dirty="0" smtClean="0"/>
              <a:t>Median: 83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Std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: 21.44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47771" y="3217029"/>
            <a:ext cx="1223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A+: 100/98</a:t>
            </a:r>
          </a:p>
          <a:p>
            <a:r>
              <a:rPr lang="en-US" dirty="0" smtClean="0"/>
              <a:t>A: 97/94</a:t>
            </a:r>
          </a:p>
          <a:p>
            <a:r>
              <a:rPr lang="en-US" dirty="0" smtClean="0"/>
              <a:t>A-: 93/90</a:t>
            </a:r>
          </a:p>
          <a:p>
            <a:r>
              <a:rPr lang="en-US" dirty="0" smtClean="0"/>
              <a:t>B+: 89/87</a:t>
            </a:r>
          </a:p>
          <a:p>
            <a:r>
              <a:rPr lang="en-US" dirty="0" smtClean="0"/>
              <a:t>B: 86/82</a:t>
            </a:r>
          </a:p>
          <a:p>
            <a:r>
              <a:rPr lang="en-US" dirty="0" smtClean="0"/>
              <a:t>B-: 81/78</a:t>
            </a:r>
          </a:p>
          <a:p>
            <a:r>
              <a:rPr lang="en-US" dirty="0" smtClean="0"/>
              <a:t>C+: 77/73</a:t>
            </a:r>
          </a:p>
          <a:p>
            <a:r>
              <a:rPr lang="en-US" dirty="0" smtClean="0"/>
              <a:t>C: 72/67</a:t>
            </a:r>
          </a:p>
          <a:p>
            <a:r>
              <a:rPr lang="en-US" dirty="0" smtClean="0"/>
              <a:t>C-: 66/56</a:t>
            </a:r>
          </a:p>
          <a:p>
            <a:r>
              <a:rPr lang="en-US" dirty="0" smtClean="0"/>
              <a:t>D: 55/40</a:t>
            </a:r>
          </a:p>
          <a:p>
            <a:r>
              <a:rPr lang="en-US" dirty="0" smtClean="0"/>
              <a:t>F: 39/0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2 Statistics</a:t>
            </a:r>
            <a:endParaRPr lang="en-US" dirty="0"/>
          </a:p>
        </p:txBody>
      </p:sp>
      <p:pic>
        <p:nvPicPr>
          <p:cNvPr id="7" name="Picture 6" descr="Exam2Statistic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9" y="1417660"/>
            <a:ext cx="6516522" cy="434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9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6143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Tree: Non-empty binary search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245056" y="1123469"/>
            <a:ext cx="4010971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Has a root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5056" y="1933494"/>
            <a:ext cx="7321322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Each node has 0, 1, or 2 links. Links are generally termed as </a:t>
            </a:r>
            <a:r>
              <a:rPr lang="en-US" sz="2400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>
                <a:solidFill>
                  <a:srgbClr val="008000"/>
                </a:solidFill>
              </a:rPr>
              <a:t> and</a:t>
            </a:r>
            <a:r>
              <a:rPr lang="en-US" sz="2400" dirty="0" smtClean="0">
                <a:solidFill>
                  <a:srgbClr val="FF0000"/>
                </a:solidFill>
              </a:rPr>
              <a:t> right </a:t>
            </a:r>
            <a:r>
              <a:rPr lang="en-US" sz="2400" dirty="0" smtClean="0">
                <a:solidFill>
                  <a:srgbClr val="008000"/>
                </a:solidFill>
              </a:rPr>
              <a:t>links. 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5056" y="3256480"/>
            <a:ext cx="645657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Each node has a data item in it.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45056" y="4066505"/>
            <a:ext cx="6456577" cy="212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Suppose that node</a:t>
            </a:r>
            <a:r>
              <a:rPr lang="en-US" sz="2400" dirty="0" smtClean="0">
                <a:solidFill>
                  <a:srgbClr val="FF0000"/>
                </a:solidFill>
              </a:rPr>
              <a:t> n </a:t>
            </a:r>
            <a:r>
              <a:rPr lang="en-US" sz="2400" dirty="0" smtClean="0">
                <a:solidFill>
                  <a:srgbClr val="008000"/>
                </a:solidFill>
              </a:rPr>
              <a:t>points to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nodes</a:t>
            </a:r>
            <a:r>
              <a:rPr lang="en-US" sz="2400" dirty="0" smtClean="0">
                <a:solidFill>
                  <a:srgbClr val="FF0000"/>
                </a:solidFill>
              </a:rPr>
              <a:t> n1 </a:t>
            </a:r>
            <a:r>
              <a:rPr lang="en-US" sz="2400" dirty="0" smtClean="0">
                <a:solidFill>
                  <a:srgbClr val="008000"/>
                </a:solidFill>
              </a:rPr>
              <a:t>(left) and </a:t>
            </a:r>
            <a:r>
              <a:rPr lang="en-US" sz="2400" dirty="0" smtClean="0">
                <a:solidFill>
                  <a:srgbClr val="FF0000"/>
                </a:solidFill>
              </a:rPr>
              <a:t>n2 </a:t>
            </a:r>
            <a:r>
              <a:rPr lang="en-US" sz="2400" dirty="0" smtClean="0">
                <a:solidFill>
                  <a:srgbClr val="008000"/>
                </a:solidFill>
              </a:rPr>
              <a:t>(right).  Then the data  at node  </a:t>
            </a:r>
            <a:r>
              <a:rPr lang="en-US" sz="2400" dirty="0" smtClean="0">
                <a:solidFill>
                  <a:srgbClr val="FF0000"/>
                </a:solidFill>
              </a:rPr>
              <a:t>n1</a:t>
            </a:r>
            <a:r>
              <a:rPr lang="en-US" sz="2400" dirty="0" smtClean="0">
                <a:solidFill>
                  <a:srgbClr val="008000"/>
                </a:solidFill>
              </a:rPr>
              <a:t> is less than that at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008000"/>
                </a:solidFill>
              </a:rPr>
              <a:t> and the data at node </a:t>
            </a:r>
            <a:r>
              <a:rPr lang="en-US" sz="2400" dirty="0" smtClean="0">
                <a:solidFill>
                  <a:srgbClr val="FF0000"/>
                </a:solidFill>
              </a:rPr>
              <a:t>n2</a:t>
            </a:r>
            <a:r>
              <a:rPr lang="en-US" sz="2400" dirty="0" smtClean="0">
                <a:solidFill>
                  <a:srgbClr val="008000"/>
                </a:solidFill>
              </a:rPr>
              <a:t> is greater than that at node</a:t>
            </a:r>
            <a:r>
              <a:rPr lang="en-US" sz="2400" dirty="0" smtClean="0">
                <a:solidFill>
                  <a:srgbClr val="FF0000"/>
                </a:solidFill>
              </a:rPr>
              <a:t> n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42" grpId="0"/>
      <p:bldP spid="43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161340"/>
            <a:ext cx="62420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Binary search tree creation: Exercise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082916" y="1609828"/>
            <a:ext cx="7603884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What will a binary search tree look like after the following numbers are added in this sequence given: 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5, 29, -4, 23, 99, 3?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1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Live demo: Tree creation and traversal.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15</a:t>
            </a:r>
            <a:r>
              <a:rPr lang="en-US" sz="3100" smtClean="0">
                <a:solidFill>
                  <a:schemeClr val="tx2"/>
                </a:solidFill>
              </a:rPr>
              <a:t>: November 28-Dec 2, 2011</a:t>
            </a:r>
            <a:endParaRPr lang="en-US" sz="3100" dirty="0" smtClean="0">
              <a:solidFill>
                <a:schemeClr val="tx2"/>
              </a:solidFill>
            </a:endParaRP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560" y="302963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smtClean="0">
                <a:solidFill>
                  <a:srgbClr val="FF0000"/>
                </a:solidFill>
              </a:rPr>
              <a:t>Exceptions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90" y="45693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78802" y="1466958"/>
            <a:ext cx="7414510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An abnormal or unexpected condition during execution.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8802" y="2600193"/>
            <a:ext cx="6503376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When such a condition occurs, Java run time system does not always know how best to proceed and hence raises an exception.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8802" y="4561073"/>
            <a:ext cx="6503376" cy="109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/>
              <a:t>Some exceptions must be explicitly handled by the programmer.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90" y="36771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Example 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4290" y="1300436"/>
            <a:ext cx="6503376" cy="314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ExceptionExampleDiv0{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public static void </a:t>
            </a:r>
            <a:r>
              <a:rPr lang="en-US" sz="2400" dirty="0" smtClean="0"/>
              <a:t>main(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   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        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y=1, z=0;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        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x=y/z; 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    } 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4290" y="4787314"/>
            <a:ext cx="8352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java.lang.ArithmeticException</a:t>
            </a:r>
            <a:r>
              <a:rPr lang="en-US" sz="2400" dirty="0">
                <a:solidFill>
                  <a:srgbClr val="FF0000"/>
                </a:solidFill>
              </a:rPr>
              <a:t>: / by zero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at ExceptionExampleDiv0.main(ExceptionExampleDiv0.java:8)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90" y="36771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Example 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4290" y="1300436"/>
            <a:ext cx="7820910" cy="417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ExceptionExampleDiv0{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public static void </a:t>
            </a:r>
            <a:r>
              <a:rPr lang="en-US" sz="2400" dirty="0" smtClean="0"/>
              <a:t>main(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){   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        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y=1, z=0;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 	try</a:t>
            </a:r>
            <a:r>
              <a:rPr lang="en-US" sz="2400" dirty="0" smtClean="0"/>
              <a:t>{</a:t>
            </a:r>
          </a:p>
          <a:p>
            <a:pPr>
              <a:lnSpc>
                <a:spcPts val="4000"/>
              </a:lnSpc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x=y/z; 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	}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400" dirty="0" smtClean="0"/>
              <a:t> e){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(“Divide by zero:”+e);   } </a:t>
            </a:r>
          </a:p>
          <a:p>
            <a:pPr>
              <a:lnSpc>
                <a:spcPts val="4000"/>
              </a:lnSpc>
            </a:pPr>
            <a:r>
              <a:rPr lang="en-US" sz="2400" dirty="0"/>
              <a:t>}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4290" y="5742354"/>
            <a:ext cx="717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rgbClr val="008000"/>
                </a:solidFill>
              </a:rPr>
              <a:t>Divide</a:t>
            </a:r>
            <a:r>
              <a:rPr lang="de-DE" sz="2400" dirty="0">
                <a:solidFill>
                  <a:srgbClr val="008000"/>
                </a:solidFill>
              </a:rPr>
              <a:t> </a:t>
            </a:r>
            <a:r>
              <a:rPr lang="de-DE" sz="2400" dirty="0" err="1">
                <a:solidFill>
                  <a:srgbClr val="008000"/>
                </a:solidFill>
              </a:rPr>
              <a:t>by</a:t>
            </a:r>
            <a:r>
              <a:rPr lang="de-DE" sz="2400" dirty="0">
                <a:solidFill>
                  <a:srgbClr val="008000"/>
                </a:solidFill>
              </a:rPr>
              <a:t> </a:t>
            </a:r>
            <a:r>
              <a:rPr lang="de-DE" sz="2400" dirty="0" err="1" smtClean="0">
                <a:solidFill>
                  <a:srgbClr val="008000"/>
                </a:solidFill>
              </a:rPr>
              <a:t>zero</a:t>
            </a:r>
            <a:r>
              <a:rPr lang="de-DE" sz="2400" dirty="0" smtClean="0">
                <a:solidFill>
                  <a:srgbClr val="008000"/>
                </a:solidFill>
              </a:rPr>
              <a:t> </a:t>
            </a:r>
            <a:r>
              <a:rPr lang="de-DE" sz="2400" dirty="0" err="1">
                <a:solidFill>
                  <a:srgbClr val="008000"/>
                </a:solidFill>
              </a:rPr>
              <a:t>java.lang.ArithmeticException</a:t>
            </a:r>
            <a:r>
              <a:rPr lang="de-DE" sz="2400" dirty="0">
                <a:solidFill>
                  <a:srgbClr val="008000"/>
                </a:solidFill>
              </a:rPr>
              <a:t>: / </a:t>
            </a:r>
            <a:r>
              <a:rPr lang="de-DE" sz="2400" dirty="0" err="1">
                <a:solidFill>
                  <a:srgbClr val="008000"/>
                </a:solidFill>
              </a:rPr>
              <a:t>by</a:t>
            </a:r>
            <a:r>
              <a:rPr lang="de-DE" sz="2400" dirty="0">
                <a:solidFill>
                  <a:srgbClr val="008000"/>
                </a:solidFill>
              </a:rPr>
              <a:t> </a:t>
            </a:r>
            <a:r>
              <a:rPr lang="de-DE" sz="2400" dirty="0" err="1">
                <a:solidFill>
                  <a:srgbClr val="008000"/>
                </a:solidFill>
              </a:rPr>
              <a:t>zero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2547" y="3499021"/>
            <a:ext cx="2973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Try-catch not</a:t>
            </a:r>
            <a:r>
              <a:rPr lang="en-US" dirty="0" smtClean="0"/>
              <a:t> </a:t>
            </a:r>
            <a:r>
              <a:rPr lang="en-US" sz="2400" dirty="0" smtClean="0"/>
              <a:t>required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55850" y="3701784"/>
            <a:ext cx="1743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378059" y="4897168"/>
            <a:ext cx="1453351" cy="845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90" y="367711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Exception: Unchecked (or Error)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4290" y="1300436"/>
            <a:ext cx="7820910" cy="417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Arial"/>
              <a:buChar char="•"/>
            </a:pPr>
            <a:r>
              <a:rPr lang="en-US" sz="2400" dirty="0" smtClean="0"/>
              <a:t>Arise during runtime due to some programming error.</a:t>
            </a:r>
          </a:p>
          <a:p>
            <a:pPr marL="342900" indent="-342900">
              <a:lnSpc>
                <a:spcPts val="4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Not flagged </a:t>
            </a:r>
            <a:r>
              <a:rPr lang="en-US" sz="2400" dirty="0" smtClean="0">
                <a:solidFill>
                  <a:srgbClr val="000000"/>
                </a:solidFill>
              </a:rPr>
              <a:t>by the compiler. Programmer may choose to handle these.</a:t>
            </a:r>
          </a:p>
          <a:p>
            <a:pPr marL="342900" indent="-342900">
              <a:lnSpc>
                <a:spcPts val="4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Not subject to 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</a:rPr>
              <a:t> requirement.</a:t>
            </a:r>
          </a:p>
          <a:p>
            <a:pPr lvl="2">
              <a:lnSpc>
                <a:spcPts val="4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Examples:</a:t>
            </a:r>
          </a:p>
          <a:p>
            <a:pPr lvl="3"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ArithmeticException</a:t>
            </a:r>
            <a:endParaRPr lang="en-US" sz="2400" dirty="0" smtClean="0">
              <a:solidFill>
                <a:srgbClr val="008000"/>
              </a:solidFill>
            </a:endParaRPr>
          </a:p>
          <a:p>
            <a:pPr lvl="3"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ArrayIndexOutOfBounds</a:t>
            </a:r>
            <a:endParaRPr lang="en-US" sz="2400" dirty="0" smtClean="0">
              <a:solidFill>
                <a:srgbClr val="008000"/>
              </a:solidFill>
            </a:endParaRPr>
          </a:p>
          <a:p>
            <a:pPr lvl="3">
              <a:lnSpc>
                <a:spcPts val="4000"/>
              </a:lnSpc>
            </a:pPr>
            <a:r>
              <a:rPr lang="en-US" sz="2400" dirty="0" err="1" smtClean="0">
                <a:solidFill>
                  <a:srgbClr val="008000"/>
                </a:solidFill>
              </a:rPr>
              <a:t>NullPointerException</a:t>
            </a:r>
            <a:endParaRPr lang="en-US" sz="2400" dirty="0" smtClean="0">
              <a:solidFill>
                <a:srgbClr val="008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11/28/2011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8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9029</TotalTime>
  <Words>2516</Words>
  <Application>Microsoft Macintosh PowerPoint</Application>
  <PresentationFormat>On-screen Show (4:3)</PresentationFormat>
  <Paragraphs>477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CS 180 Problem Solving and Object Oriented Programming  Fall 2011</vt:lpstr>
      <vt:lpstr>Readings and Exercises for Week 15</vt:lpstr>
      <vt:lpstr>Announcements</vt:lpstr>
      <vt:lpstr>Exam 2 Statistics</vt:lpstr>
      <vt:lpstr>Exceptions  </vt:lpstr>
      <vt:lpstr>Exceptions  </vt:lpstr>
      <vt:lpstr>Exception: Example 1  </vt:lpstr>
      <vt:lpstr>Exception: Example 2  </vt:lpstr>
      <vt:lpstr>Exception: Unchecked (or Error)</vt:lpstr>
      <vt:lpstr>Exception: Example 3  </vt:lpstr>
      <vt:lpstr>Exception: Example 4 </vt:lpstr>
      <vt:lpstr>Exception: Checked exceptions</vt:lpstr>
      <vt:lpstr>Exception: try-catch</vt:lpstr>
      <vt:lpstr>Exception: try-catch: multiple catch blocks</vt:lpstr>
      <vt:lpstr>Exception: try-catch-finally</vt:lpstr>
      <vt:lpstr>Exception: Not handled</vt:lpstr>
      <vt:lpstr>Exception: Throwing</vt:lpstr>
      <vt:lpstr>Exception: Throwing but not handling later</vt:lpstr>
      <vt:lpstr>Exception: Throwing but handling later</vt:lpstr>
      <vt:lpstr>Recursion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 and Dynamic data structures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1010</cp:revision>
  <dcterms:created xsi:type="dcterms:W3CDTF">2010-12-07T15:37:26Z</dcterms:created>
  <dcterms:modified xsi:type="dcterms:W3CDTF">2011-11-30T17:54:12Z</dcterms:modified>
</cp:coreProperties>
</file>