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2" r:id="rId3"/>
    <p:sldId id="343" r:id="rId4"/>
    <p:sldId id="342" r:id="rId5"/>
    <p:sldId id="313" r:id="rId6"/>
    <p:sldId id="317" r:id="rId7"/>
    <p:sldId id="332" r:id="rId8"/>
    <p:sldId id="257" r:id="rId9"/>
    <p:sldId id="320" r:id="rId10"/>
    <p:sldId id="319" r:id="rId11"/>
    <p:sldId id="334" r:id="rId12"/>
    <p:sldId id="333" r:id="rId13"/>
    <p:sldId id="321" r:id="rId14"/>
    <p:sldId id="311" r:id="rId15"/>
    <p:sldId id="305" r:id="rId16"/>
    <p:sldId id="346" r:id="rId17"/>
    <p:sldId id="352" r:id="rId18"/>
    <p:sldId id="327" r:id="rId19"/>
    <p:sldId id="328" r:id="rId20"/>
    <p:sldId id="329" r:id="rId21"/>
    <p:sldId id="330" r:id="rId22"/>
    <p:sldId id="331" r:id="rId23"/>
    <p:sldId id="344" r:id="rId24"/>
    <p:sldId id="345" r:id="rId25"/>
    <p:sldId id="336" r:id="rId26"/>
    <p:sldId id="335" r:id="rId27"/>
    <p:sldId id="341" r:id="rId28"/>
    <p:sldId id="340" r:id="rId29"/>
    <p:sldId id="323" r:id="rId30"/>
    <p:sldId id="324" r:id="rId31"/>
    <p:sldId id="325" r:id="rId32"/>
    <p:sldId id="326" r:id="rId33"/>
    <p:sldId id="339" r:id="rId34"/>
    <p:sldId id="337" r:id="rId35"/>
    <p:sldId id="338" r:id="rId36"/>
    <p:sldId id="353" r:id="rId37"/>
    <p:sldId id="347" r:id="rId38"/>
    <p:sldId id="348" r:id="rId39"/>
    <p:sldId id="349" r:id="rId40"/>
    <p:sldId id="350" r:id="rId41"/>
    <p:sldId id="351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121" d="100"/>
          <a:sy n="121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8/31/11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4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8/31/11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03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7849"/>
            <a:ext cx="6400800" cy="10974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Notes for Week 2:</a:t>
            </a:r>
          </a:p>
          <a:p>
            <a:r>
              <a:rPr lang="en-US" sz="2400" dirty="0" smtClean="0"/>
              <a:t>August 29-September 2,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0482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Aditya Mathur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Purdue University</a:t>
            </a:r>
          </a:p>
          <a:p>
            <a:pPr algn="ctr"/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2888" y="2647237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21" y="116993"/>
            <a:ext cx="4181224" cy="8963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Classes and Objects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9325" y="117096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Set of real or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virtual objects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9386" y="2350261"/>
            <a:ext cx="2665968" cy="31345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68507" y="2800630"/>
            <a:ext cx="81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88114" y="3440155"/>
            <a:ext cx="47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6382" y="4038406"/>
            <a:ext cx="90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6805" y="42508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flower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92805" y="1908918"/>
            <a:ext cx="1359792" cy="553998"/>
            <a:chOff x="4350211" y="2615964"/>
            <a:chExt cx="1359792" cy="553998"/>
          </a:xfrm>
        </p:grpSpPr>
        <p:sp>
          <p:nvSpPr>
            <p:cNvPr id="31" name="Rounded Rectangle 30"/>
            <p:cNvSpPr/>
            <p:nvPr/>
          </p:nvSpPr>
          <p:spPr>
            <a:xfrm>
              <a:off x="4350211" y="2615964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4350211" y="2708297"/>
              <a:ext cx="1359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Animal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83675" y="2756729"/>
            <a:ext cx="1359792" cy="553998"/>
            <a:chOff x="4350211" y="2615964"/>
            <a:chExt cx="1359792" cy="553998"/>
          </a:xfrm>
        </p:grpSpPr>
        <p:sp>
          <p:nvSpPr>
            <p:cNvPr id="35" name="Rounded Rectangle 34"/>
            <p:cNvSpPr/>
            <p:nvPr/>
          </p:nvSpPr>
          <p:spPr>
            <a:xfrm>
              <a:off x="4350211" y="2615964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4350211" y="270829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Car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80012" y="3696875"/>
            <a:ext cx="1441420" cy="553998"/>
            <a:chOff x="4350211" y="2615964"/>
            <a:chExt cx="1441420" cy="553998"/>
          </a:xfrm>
        </p:grpSpPr>
        <p:sp>
          <p:nvSpPr>
            <p:cNvPr id="38" name="Rounded Rectangle 37"/>
            <p:cNvSpPr/>
            <p:nvPr/>
          </p:nvSpPr>
          <p:spPr>
            <a:xfrm>
              <a:off x="4350211" y="2615964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TextBox 38"/>
            <p:cNvSpPr txBox="1"/>
            <p:nvPr/>
          </p:nvSpPr>
          <p:spPr>
            <a:xfrm>
              <a:off x="4350211" y="2708297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Student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92805" y="4590853"/>
            <a:ext cx="1359792" cy="553998"/>
            <a:chOff x="4350211" y="2615964"/>
            <a:chExt cx="1359792" cy="553998"/>
          </a:xfrm>
        </p:grpSpPr>
        <p:sp>
          <p:nvSpPr>
            <p:cNvPr id="41" name="Rounded Rectangle 40"/>
            <p:cNvSpPr/>
            <p:nvPr/>
          </p:nvSpPr>
          <p:spPr>
            <a:xfrm>
              <a:off x="4350211" y="2615964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TextBox 41"/>
            <p:cNvSpPr txBox="1"/>
            <p:nvPr/>
          </p:nvSpPr>
          <p:spPr>
            <a:xfrm>
              <a:off x="4350211" y="2708297"/>
              <a:ext cx="1342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Flower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>
            <a:stCxn id="26" idx="7"/>
          </p:cNvCxnSpPr>
          <p:nvPr/>
        </p:nvCxnSpPr>
        <p:spPr>
          <a:xfrm rot="5400000" flipH="1" flipV="1">
            <a:off x="3252308" y="1981604"/>
            <a:ext cx="560328" cy="109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251400" y="3063466"/>
            <a:ext cx="828612" cy="106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75354" y="4036818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1"/>
          </p:cNvCxnSpPr>
          <p:nvPr/>
        </p:nvCxnSpPr>
        <p:spPr>
          <a:xfrm>
            <a:off x="3251400" y="4601396"/>
            <a:ext cx="841405" cy="266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38457" y="1170960"/>
            <a:ext cx="104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Template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in Java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09222" y="4775519"/>
            <a:ext cx="53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092805" y="5484832"/>
            <a:ext cx="1359792" cy="553998"/>
            <a:chOff x="4350211" y="2615964"/>
            <a:chExt cx="1359792" cy="553998"/>
          </a:xfrm>
        </p:grpSpPr>
        <p:sp>
          <p:nvSpPr>
            <p:cNvPr id="57" name="Rounded Rectangle 56"/>
            <p:cNvSpPr/>
            <p:nvPr/>
          </p:nvSpPr>
          <p:spPr>
            <a:xfrm>
              <a:off x="4350211" y="2615964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TextBox 57"/>
            <p:cNvSpPr txBox="1"/>
            <p:nvPr/>
          </p:nvSpPr>
          <p:spPr>
            <a:xfrm>
              <a:off x="4350211" y="2708297"/>
              <a:ext cx="107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Dog</a:t>
              </a:r>
              <a:endParaRPr lang="en-US" dirty="0"/>
            </a:p>
          </p:txBody>
        </p:sp>
      </p:grpSp>
      <p:cxnSp>
        <p:nvCxnSpPr>
          <p:cNvPr id="59" name="Straight Arrow Connector 58"/>
          <p:cNvCxnSpPr>
            <a:stCxn id="26" idx="5"/>
          </p:cNvCxnSpPr>
          <p:nvPr/>
        </p:nvCxnSpPr>
        <p:spPr>
          <a:xfrm rot="16200000" flipH="1">
            <a:off x="3256782" y="4753935"/>
            <a:ext cx="551380" cy="109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403178" y="4867852"/>
            <a:ext cx="1359792" cy="553998"/>
            <a:chOff x="6224171" y="2972912"/>
            <a:chExt cx="1359792" cy="553998"/>
          </a:xfrm>
        </p:grpSpPr>
        <p:sp>
          <p:nvSpPr>
            <p:cNvPr id="65" name="Rounded Rectangle 64"/>
            <p:cNvSpPr/>
            <p:nvPr/>
          </p:nvSpPr>
          <p:spPr>
            <a:xfrm>
              <a:off x="6224171" y="2972912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TextBox 65"/>
            <p:cNvSpPr txBox="1"/>
            <p:nvPr/>
          </p:nvSpPr>
          <p:spPr>
            <a:xfrm>
              <a:off x="6368780" y="3065245"/>
              <a:ext cx="1188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bruschetta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3178" y="5791182"/>
            <a:ext cx="1359792" cy="553998"/>
            <a:chOff x="6851615" y="3264561"/>
            <a:chExt cx="1359792" cy="553998"/>
          </a:xfrm>
        </p:grpSpPr>
        <p:sp>
          <p:nvSpPr>
            <p:cNvPr id="69" name="Rounded Rectangle 68"/>
            <p:cNvSpPr/>
            <p:nvPr/>
          </p:nvSpPr>
          <p:spPr>
            <a:xfrm>
              <a:off x="6851615" y="3264561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TextBox 69"/>
            <p:cNvSpPr txBox="1"/>
            <p:nvPr/>
          </p:nvSpPr>
          <p:spPr>
            <a:xfrm>
              <a:off x="7294761" y="3356894"/>
              <a:ext cx="652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ziggy</a:t>
              </a:r>
              <a:endParaRPr 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430863" y="1170960"/>
            <a:ext cx="89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Objects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created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/>
          <p:cNvCxnSpPr>
            <a:stCxn id="57" idx="3"/>
            <a:endCxn id="65" idx="1"/>
          </p:cNvCxnSpPr>
          <p:nvPr/>
        </p:nvCxnSpPr>
        <p:spPr>
          <a:xfrm flipV="1">
            <a:off x="5452597" y="5144851"/>
            <a:ext cx="950581" cy="616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7" idx="3"/>
            <a:endCxn id="69" idx="1"/>
          </p:cNvCxnSpPr>
          <p:nvPr/>
        </p:nvCxnSpPr>
        <p:spPr>
          <a:xfrm>
            <a:off x="5452597" y="5761831"/>
            <a:ext cx="950581" cy="30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6403178" y="2756729"/>
            <a:ext cx="1359792" cy="553998"/>
            <a:chOff x="6403178" y="2710563"/>
            <a:chExt cx="1359792" cy="553998"/>
          </a:xfrm>
        </p:grpSpPr>
        <p:sp>
          <p:nvSpPr>
            <p:cNvPr id="84" name="Rounded Rectangle 83"/>
            <p:cNvSpPr/>
            <p:nvPr/>
          </p:nvSpPr>
          <p:spPr>
            <a:xfrm>
              <a:off x="6403178" y="2710563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TextBox 84"/>
            <p:cNvSpPr txBox="1"/>
            <p:nvPr/>
          </p:nvSpPr>
          <p:spPr>
            <a:xfrm>
              <a:off x="6563854" y="280289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momsCar</a:t>
              </a:r>
              <a:endParaRPr lang="en-US" dirty="0"/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 flipV="1">
            <a:off x="5424912" y="3050611"/>
            <a:ext cx="9782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3178" y="3696875"/>
            <a:ext cx="1359792" cy="553998"/>
            <a:chOff x="6403178" y="3696875"/>
            <a:chExt cx="1359792" cy="553998"/>
          </a:xfrm>
        </p:grpSpPr>
        <p:sp>
          <p:nvSpPr>
            <p:cNvPr id="105" name="Rounded Rectangle 104"/>
            <p:cNvSpPr/>
            <p:nvPr/>
          </p:nvSpPr>
          <p:spPr>
            <a:xfrm>
              <a:off x="6403178" y="3696875"/>
              <a:ext cx="1359792" cy="5539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TextBox 105"/>
            <p:cNvSpPr txBox="1"/>
            <p:nvPr/>
          </p:nvSpPr>
          <p:spPr>
            <a:xfrm>
              <a:off x="6611412" y="3789208"/>
              <a:ext cx="943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amanda</a:t>
              </a:r>
              <a:endParaRPr lang="en-US" dirty="0"/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 flipV="1">
            <a:off x="5452597" y="3973080"/>
            <a:ext cx="9782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477385" y="1013315"/>
            <a:ext cx="1135948" cy="474492"/>
            <a:chOff x="2477385" y="1013315"/>
            <a:chExt cx="1135948" cy="474492"/>
          </a:xfrm>
        </p:grpSpPr>
        <p:cxnSp>
          <p:nvCxnSpPr>
            <p:cNvPr id="109" name="Straight Arrow Connector 108"/>
            <p:cNvCxnSpPr/>
            <p:nvPr/>
          </p:nvCxnSpPr>
          <p:spPr>
            <a:xfrm flipV="1">
              <a:off x="2556226" y="1486219"/>
              <a:ext cx="97826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477385" y="1013315"/>
              <a:ext cx="1135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Represent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26136" y="1013315"/>
            <a:ext cx="978266" cy="474492"/>
            <a:chOff x="5026136" y="1164127"/>
            <a:chExt cx="978266" cy="474492"/>
          </a:xfrm>
        </p:grpSpPr>
        <p:cxnSp>
          <p:nvCxnSpPr>
            <p:cNvPr id="111" name="Straight Arrow Connector 110"/>
            <p:cNvCxnSpPr/>
            <p:nvPr/>
          </p:nvCxnSpPr>
          <p:spPr>
            <a:xfrm flipV="1">
              <a:off x="5026136" y="1637031"/>
              <a:ext cx="97826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116193" y="1164127"/>
              <a:ext cx="79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21" y="116993"/>
            <a:ext cx="4181224" cy="8963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Classes and Objects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6492" y="1378130"/>
            <a:ext cx="804927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Class: </a:t>
            </a:r>
          </a:p>
          <a:p>
            <a:endParaRPr lang="en-US" dirty="0" smtClean="0"/>
          </a:p>
          <a:p>
            <a:r>
              <a:rPr lang="en-US" sz="2000" dirty="0" smtClean="0"/>
              <a:t>Contains </a:t>
            </a:r>
            <a:r>
              <a:rPr lang="en-US" sz="2000" dirty="0" smtClean="0">
                <a:solidFill>
                  <a:srgbClr val="FF0000"/>
                </a:solidFill>
              </a:rPr>
              <a:t>attributes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operations</a:t>
            </a:r>
            <a:r>
              <a:rPr lang="en-US" sz="2000" dirty="0" smtClean="0"/>
              <a:t> related to some real or virtual object.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This object could be abstract or concrete [e.g., a Dog or a Golden Retriever].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66492" y="3350733"/>
            <a:ext cx="7277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Object: </a:t>
            </a:r>
          </a:p>
          <a:p>
            <a:endParaRPr lang="en-US" dirty="0" smtClean="0"/>
          </a:p>
          <a:p>
            <a:r>
              <a:rPr lang="en-US" sz="2000" dirty="0" smtClean="0"/>
              <a:t>Created from a class.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Contains specialized properties (attributes) and operations related </a:t>
            </a:r>
          </a:p>
          <a:p>
            <a:r>
              <a:rPr lang="en-US" sz="2000" dirty="0" smtClean="0"/>
              <a:t>to a more specific real or virtual object, e.g., object </a:t>
            </a:r>
            <a:r>
              <a:rPr lang="en-US" sz="2000" dirty="0" err="1" smtClean="0">
                <a:solidFill>
                  <a:srgbClr val="FF0000"/>
                </a:solidFill>
              </a:rPr>
              <a:t>myDog</a:t>
            </a:r>
            <a:r>
              <a:rPr lang="en-US" sz="2000" dirty="0" smtClean="0"/>
              <a:t> created from class </a:t>
            </a:r>
            <a:r>
              <a:rPr lang="en-US" sz="2000" dirty="0" smtClean="0">
                <a:solidFill>
                  <a:srgbClr val="FF0000"/>
                </a:solidFill>
              </a:rPr>
              <a:t>Dog </a:t>
            </a:r>
            <a:r>
              <a:rPr lang="en-US" sz="2000" dirty="0" smtClean="0"/>
              <a:t>has breed as a property that might be different from another object </a:t>
            </a:r>
            <a:r>
              <a:rPr lang="en-US" sz="2000" dirty="0" err="1" smtClean="0">
                <a:solidFill>
                  <a:srgbClr val="FF0000"/>
                </a:solidFill>
              </a:rPr>
              <a:t>marysDog</a:t>
            </a:r>
            <a:r>
              <a:rPr lang="en-US" sz="2000" dirty="0" smtClean="0"/>
              <a:t> created from the same class.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Java program: Structure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5612" y="1633018"/>
            <a:ext cx="4288385" cy="4632493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/>
          <p:cNvSpPr txBox="1"/>
          <p:nvPr/>
        </p:nvSpPr>
        <p:spPr>
          <a:xfrm>
            <a:off x="721674" y="1263686"/>
            <a:ext cx="386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Package</a:t>
            </a:r>
            <a:r>
              <a:rPr lang="en-US" dirty="0" smtClean="0"/>
              <a:t> [Contains one or more classes]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09717" y="2248817"/>
            <a:ext cx="2445540" cy="3165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269548" y="1879486"/>
            <a:ext cx="380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Class</a:t>
            </a:r>
            <a:r>
              <a:rPr lang="en-US" dirty="0" smtClean="0"/>
              <a:t> [Data and zero or more methods]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00556" y="2680357"/>
            <a:ext cx="822960" cy="8229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nip Same Side Corner Rectangle 17"/>
          <p:cNvSpPr/>
          <p:nvPr/>
        </p:nvSpPr>
        <p:spPr>
          <a:xfrm>
            <a:off x="2485892" y="3886389"/>
            <a:ext cx="1369024" cy="13740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2080374" y="2333565"/>
            <a:ext cx="172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Data (attributes)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80374" y="3517057"/>
            <a:ext cx="9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Method 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2102" y="401924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9548" y="5551826"/>
            <a:ext cx="2971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At least one class must have a </a:t>
            </a:r>
          </a:p>
          <a:p>
            <a:r>
              <a:rPr lang="en-US" dirty="0" smtClean="0">
                <a:solidFill>
                  <a:srgbClr val="4F6228"/>
                </a:solidFill>
              </a:rPr>
              <a:t>method named </a:t>
            </a:r>
            <a:r>
              <a:rPr lang="en-US" dirty="0" smtClean="0">
                <a:solidFill>
                  <a:srgbClr val="FF0000"/>
                </a:solidFill>
              </a:rPr>
              <a:t>main()</a:t>
            </a:r>
            <a:r>
              <a:rPr lang="en-US" dirty="0" smtClean="0">
                <a:solidFill>
                  <a:srgbClr val="4F6228"/>
                </a:solidFill>
              </a:rPr>
              <a:t>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4429" y="1517957"/>
            <a:ext cx="2438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Data</a:t>
            </a:r>
            <a:r>
              <a:rPr lang="en-US" sz="2000" dirty="0" smtClean="0"/>
              <a:t> represents properties of a real, virtual or a Java object.  E.g., breed, age, color 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4429" y="3341191"/>
            <a:ext cx="2438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Methods</a:t>
            </a:r>
            <a:r>
              <a:rPr lang="en-US" sz="2000" dirty="0" smtClean="0"/>
              <a:t> are operations that can be performed on an object created from a class. </a:t>
            </a:r>
          </a:p>
          <a:p>
            <a:r>
              <a:rPr lang="en-US" sz="2000" dirty="0" smtClean="0"/>
              <a:t>E.g., run(), sit(), down(), no(), </a:t>
            </a:r>
            <a:r>
              <a:rPr lang="en-US" sz="2000" dirty="0" err="1" smtClean="0"/>
              <a:t>goodBoy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Java program: Classes and Objects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06254" y="1934256"/>
            <a:ext cx="2445540" cy="3165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nip Same Side Corner Rectangle 17"/>
          <p:cNvSpPr/>
          <p:nvPr/>
        </p:nvSpPr>
        <p:spPr>
          <a:xfrm>
            <a:off x="1382429" y="3571828"/>
            <a:ext cx="1369024" cy="13740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976911" y="2019004"/>
            <a:ext cx="62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Data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6911" y="3202496"/>
            <a:ext cx="9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Method 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8639" y="370468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785" y="1417638"/>
            <a:ext cx="183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smtClean="0">
                <a:solidFill>
                  <a:srgbClr val="FF0000"/>
                </a:solidFill>
              </a:rPr>
              <a:t>Automobile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97093" y="2203670"/>
            <a:ext cx="822960" cy="822960"/>
            <a:chOff x="1597093" y="2203670"/>
            <a:chExt cx="822960" cy="822960"/>
          </a:xfrm>
        </p:grpSpPr>
        <p:sp>
          <p:nvSpPr>
            <p:cNvPr id="17" name="Oval 16"/>
            <p:cNvSpPr/>
            <p:nvPr/>
          </p:nvSpPr>
          <p:spPr>
            <a:xfrm>
              <a:off x="1597093" y="2203670"/>
              <a:ext cx="822960" cy="82296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1618627" y="2291985"/>
              <a:ext cx="7798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</a:t>
              </a:r>
            </a:p>
            <a:p>
              <a:r>
                <a:rPr lang="en-US" dirty="0" smtClean="0"/>
                <a:t>model</a:t>
              </a:r>
              <a:endParaRPr lang="en-US" dirty="0"/>
            </a:p>
          </p:txBody>
        </p:sp>
      </p:grpSp>
      <p:cxnSp>
        <p:nvCxnSpPr>
          <p:cNvPr id="48" name="Straight Arrow Connector 47"/>
          <p:cNvCxnSpPr>
            <a:stCxn id="15" idx="3"/>
          </p:cNvCxnSpPr>
          <p:nvPr/>
        </p:nvCxnSpPr>
        <p:spPr>
          <a:xfrm flipV="1">
            <a:off x="3251794" y="2291985"/>
            <a:ext cx="2013389" cy="122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</p:cNvCxnSpPr>
          <p:nvPr/>
        </p:nvCxnSpPr>
        <p:spPr>
          <a:xfrm>
            <a:off x="3251794" y="3517057"/>
            <a:ext cx="2013389" cy="1320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48004" y="225727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FF0000"/>
                </a:solidFill>
              </a:rPr>
              <a:t>camry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51794" y="5653517"/>
            <a:ext cx="215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 derived from</a:t>
            </a:r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Automobile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265183" y="1384708"/>
            <a:ext cx="2172209" cy="2007255"/>
            <a:chOff x="5265183" y="1697429"/>
            <a:chExt cx="2172209" cy="2007255"/>
          </a:xfrm>
        </p:grpSpPr>
        <p:sp>
          <p:nvSpPr>
            <p:cNvPr id="26" name="Octagon 25"/>
            <p:cNvSpPr/>
            <p:nvPr/>
          </p:nvSpPr>
          <p:spPr>
            <a:xfrm>
              <a:off x="5265183" y="1697429"/>
              <a:ext cx="2172209" cy="2007255"/>
            </a:xfrm>
            <a:prstGeom prst="octagon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58" name="Group 57"/>
            <p:cNvGrpSpPr/>
            <p:nvPr/>
          </p:nvGrpSpPr>
          <p:grpSpPr>
            <a:xfrm>
              <a:off x="5576759" y="1802840"/>
              <a:ext cx="1549056" cy="1796433"/>
              <a:chOff x="5561215" y="1785259"/>
              <a:chExt cx="1549056" cy="179643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561215" y="1785259"/>
                <a:ext cx="1549056" cy="980307"/>
                <a:chOff x="5734393" y="1862235"/>
                <a:chExt cx="1549056" cy="98030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734393" y="1862235"/>
                  <a:ext cx="1549056" cy="98030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931029" y="1890723"/>
                  <a:ext cx="115578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make</a:t>
                  </a:r>
                </a:p>
                <a:p>
                  <a:r>
                    <a:rPr lang="en-US" dirty="0" smtClean="0"/>
                    <a:t>model</a:t>
                  </a:r>
                </a:p>
                <a:p>
                  <a:r>
                    <a:rPr lang="en-US" dirty="0" err="1" smtClean="0">
                      <a:solidFill>
                        <a:srgbClr val="FF0000"/>
                      </a:solidFill>
                    </a:rPr>
                    <a:t>maxSpeed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5890574" y="2861787"/>
                <a:ext cx="890339" cy="719905"/>
                <a:chOff x="5909192" y="2938763"/>
                <a:chExt cx="890339" cy="719905"/>
              </a:xfrm>
            </p:grpSpPr>
            <p:sp>
              <p:nvSpPr>
                <p:cNvPr id="54" name="Snip Same Side Corner Rectangle 53"/>
                <p:cNvSpPr/>
                <p:nvPr/>
              </p:nvSpPr>
              <p:spPr>
                <a:xfrm>
                  <a:off x="5909192" y="2938763"/>
                  <a:ext cx="890339" cy="719905"/>
                </a:xfrm>
                <a:prstGeom prst="snip2Same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976756" y="3114049"/>
                  <a:ext cx="755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start()</a:t>
                  </a:r>
                  <a:endParaRPr lang="en-US" dirty="0"/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5265183" y="3857515"/>
            <a:ext cx="2172209" cy="2007255"/>
            <a:chOff x="5265183" y="1697429"/>
            <a:chExt cx="2172209" cy="2007255"/>
          </a:xfrm>
        </p:grpSpPr>
        <p:sp>
          <p:nvSpPr>
            <p:cNvPr id="61" name="Octagon 60"/>
            <p:cNvSpPr/>
            <p:nvPr/>
          </p:nvSpPr>
          <p:spPr>
            <a:xfrm>
              <a:off x="5265183" y="1697429"/>
              <a:ext cx="2172209" cy="2007255"/>
            </a:xfrm>
            <a:prstGeom prst="octagon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62" name="Group 57"/>
            <p:cNvGrpSpPr/>
            <p:nvPr/>
          </p:nvGrpSpPr>
          <p:grpSpPr>
            <a:xfrm>
              <a:off x="5576759" y="1802840"/>
              <a:ext cx="1549056" cy="1796433"/>
              <a:chOff x="5561215" y="1785259"/>
              <a:chExt cx="1549056" cy="1796433"/>
            </a:xfrm>
          </p:grpSpPr>
          <p:grpSp>
            <p:nvGrpSpPr>
              <p:cNvPr id="63" name="Group 55"/>
              <p:cNvGrpSpPr/>
              <p:nvPr/>
            </p:nvGrpSpPr>
            <p:grpSpPr>
              <a:xfrm>
                <a:off x="5561215" y="1785259"/>
                <a:ext cx="1549056" cy="980307"/>
                <a:chOff x="5734393" y="1862235"/>
                <a:chExt cx="1549056" cy="98030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34393" y="1862235"/>
                  <a:ext cx="1549056" cy="98030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931029" y="1890723"/>
                  <a:ext cx="115578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make</a:t>
                  </a:r>
                </a:p>
                <a:p>
                  <a:r>
                    <a:rPr lang="en-US" dirty="0" smtClean="0"/>
                    <a:t>model</a:t>
                  </a:r>
                </a:p>
                <a:p>
                  <a:r>
                    <a:rPr lang="en-US" dirty="0" err="1" smtClean="0">
                      <a:solidFill>
                        <a:srgbClr val="FF0000"/>
                      </a:solidFill>
                    </a:rPr>
                    <a:t>maxSpeed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4" name="Group 56"/>
              <p:cNvGrpSpPr/>
              <p:nvPr/>
            </p:nvGrpSpPr>
            <p:grpSpPr>
              <a:xfrm>
                <a:off x="5890574" y="2861787"/>
                <a:ext cx="890339" cy="719905"/>
                <a:chOff x="5909192" y="2938763"/>
                <a:chExt cx="890339" cy="719905"/>
              </a:xfrm>
            </p:grpSpPr>
            <p:sp>
              <p:nvSpPr>
                <p:cNvPr id="65" name="Snip Same Side Corner Rectangle 64"/>
                <p:cNvSpPr/>
                <p:nvPr/>
              </p:nvSpPr>
              <p:spPr>
                <a:xfrm>
                  <a:off x="5909192" y="2938763"/>
                  <a:ext cx="890339" cy="719905"/>
                </a:xfrm>
                <a:prstGeom prst="snip2Same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976756" y="3114049"/>
                  <a:ext cx="755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start()</a:t>
                  </a:r>
                  <a:endParaRPr lang="en-US" dirty="0"/>
                </a:p>
              </p:txBody>
            </p:sp>
          </p:grpSp>
        </p:grpSp>
      </p:grpSp>
      <p:sp>
        <p:nvSpPr>
          <p:cNvPr id="70" name="TextBox 69"/>
          <p:cNvSpPr txBox="1"/>
          <p:nvPr/>
        </p:nvSpPr>
        <p:spPr>
          <a:xfrm>
            <a:off x="3348004" y="4761242"/>
            <a:ext cx="179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mazdaRX7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Elements of a Sequential Java Program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8283" y="2348561"/>
            <a:ext cx="7313448" cy="11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Programs to be dissected: </a:t>
            </a:r>
          </a:p>
          <a:p>
            <a:pPr>
              <a:lnSpc>
                <a:spcPts val="2800"/>
              </a:lnSpc>
            </a:pPr>
            <a:r>
              <a:rPr lang="en-US" sz="2000" dirty="0" smtClean="0"/>
              <a:t>	Program 2.6 </a:t>
            </a:r>
            <a:r>
              <a:rPr lang="en-US" sz="2000" dirty="0" err="1" smtClean="0">
                <a:solidFill>
                  <a:srgbClr val="FF0000"/>
                </a:solidFill>
              </a:rPr>
              <a:t>ScannerExample.java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Chapter 2 pages 55-56.</a:t>
            </a:r>
          </a:p>
          <a:p>
            <a:pPr>
              <a:lnSpc>
                <a:spcPts val="2800"/>
              </a:lnSpc>
            </a:pPr>
            <a:r>
              <a:rPr lang="en-US" sz="2000" dirty="0"/>
              <a:t>	</a:t>
            </a:r>
            <a:r>
              <a:rPr lang="en-US" sz="2000" dirty="0" smtClean="0"/>
              <a:t>Program 2.7 </a:t>
            </a:r>
            <a:r>
              <a:rPr lang="en-US" sz="2000" dirty="0" err="1" smtClean="0">
                <a:solidFill>
                  <a:srgbClr val="FF0000"/>
                </a:solidFill>
              </a:rPr>
              <a:t>BouncingBall.java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in Chapter 2 pages 58-59.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83" y="3640177"/>
            <a:ext cx="6555923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Strategy:</a:t>
            </a:r>
          </a:p>
          <a:p>
            <a:pPr>
              <a:lnSpc>
                <a:spcPts val="2800"/>
              </a:lnSpc>
            </a:pPr>
            <a:r>
              <a:rPr lang="en-US" sz="2000" dirty="0" smtClean="0"/>
              <a:t>	Go through this program line by line and attempt to 	understand the meaning of each line. It is likely this 	exercise will generate more questions than answers.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283" y="1639345"/>
            <a:ext cx="228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practice (try later):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Elements of a Concurrent Java Program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8283" y="2317172"/>
            <a:ext cx="7313448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Program to be dissected: </a:t>
            </a:r>
          </a:p>
          <a:p>
            <a:pPr>
              <a:lnSpc>
                <a:spcPts val="2800"/>
              </a:lnSpc>
            </a:pPr>
            <a:r>
              <a:rPr lang="en-US" sz="2000" dirty="0" smtClean="0"/>
              <a:t>Program 2.8 </a:t>
            </a:r>
            <a:r>
              <a:rPr lang="en-US" sz="2000" dirty="0" err="1" smtClean="0">
                <a:solidFill>
                  <a:srgbClr val="FF0000"/>
                </a:solidFill>
              </a:rPr>
              <a:t>AreaMeasuringRobot.java</a:t>
            </a:r>
            <a:r>
              <a:rPr lang="en-US" sz="2000" dirty="0" smtClean="0"/>
              <a:t>  in Chapter 2 pages 63-64.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83" y="3404793"/>
            <a:ext cx="7313448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Strategy:</a:t>
            </a:r>
          </a:p>
          <a:p>
            <a:pPr>
              <a:lnSpc>
                <a:spcPts val="2800"/>
              </a:lnSpc>
            </a:pPr>
            <a:r>
              <a:rPr lang="en-US" sz="2000" dirty="0" smtClean="0"/>
              <a:t>	Go through this program line by line and attempt to 	understand 	the meaning of each line. It is likely this 	exercise will generate 	more questions than answers.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283" y="1639345"/>
            <a:ext cx="228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practice (try later):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8283" y="3109765"/>
            <a:ext cx="7313448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This week’s recitation: you will learn about the </a:t>
            </a:r>
            <a:r>
              <a:rPr lang="en-US" sz="2000" dirty="0" smtClean="0">
                <a:solidFill>
                  <a:srgbClr val="FF0000"/>
                </a:solidFill>
              </a:rPr>
              <a:t>Scanne</a:t>
            </a:r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dirty="0" smtClean="0"/>
              <a:t> </a:t>
            </a:r>
            <a:r>
              <a:rPr lang="en-US" sz="2000" dirty="0" smtClean="0"/>
              <a:t>class and how to </a:t>
            </a:r>
            <a:r>
              <a:rPr lang="en-US" sz="2000" dirty="0" smtClean="0">
                <a:solidFill>
                  <a:srgbClr val="FF0000"/>
                </a:solidFill>
              </a:rPr>
              <a:t>map a problem to a Java program. </a:t>
            </a:r>
            <a:r>
              <a:rPr lang="en-US" sz="2000" dirty="0" smtClean="0"/>
              <a:t>Make sure you attend!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83" y="4071533"/>
            <a:ext cx="7313448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Project 1 </a:t>
            </a:r>
            <a:r>
              <a:rPr lang="en-US" sz="2000" dirty="0" smtClean="0"/>
              <a:t>description will be released via </a:t>
            </a:r>
            <a:r>
              <a:rPr lang="en-US" sz="2000" dirty="0" smtClean="0"/>
              <a:t>the Schedule page of the course site on Sunday (a day before the announced </a:t>
            </a:r>
            <a:r>
              <a:rPr lang="en-US" sz="2000" dirty="0" smtClean="0"/>
              <a:t>date</a:t>
            </a:r>
            <a:r>
              <a:rPr lang="en-US" sz="2000" dirty="0" smtClean="0"/>
              <a:t>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283" y="1639345"/>
            <a:ext cx="8202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Feast with faculty tonight: 6:30pm in Ford Dining Hall, room on the second floor.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283" y="5033301"/>
            <a:ext cx="7313448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Is Java a </a:t>
            </a:r>
            <a:r>
              <a:rPr lang="en-US" sz="2000" dirty="0" smtClean="0">
                <a:solidFill>
                  <a:srgbClr val="FF0000"/>
                </a:solidFill>
              </a:rPr>
              <a:t>pure</a:t>
            </a:r>
            <a:r>
              <a:rPr lang="en-US" sz="2000" dirty="0" smtClean="0"/>
              <a:t> OO </a:t>
            </a:r>
            <a:r>
              <a:rPr lang="en-US" sz="2000" dirty="0" smtClean="0"/>
              <a:t>language:? Use </a:t>
            </a:r>
            <a:r>
              <a:rPr lang="en-US" sz="2000" dirty="0" smtClean="0"/>
              <a:t>Google to find an answer.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283" y="2507070"/>
            <a:ext cx="7313448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Lab makeup policy </a:t>
            </a:r>
            <a:r>
              <a:rPr lang="en-US" sz="2000" dirty="0" smtClean="0"/>
              <a:t>at </a:t>
            </a:r>
            <a:r>
              <a:rPr lang="en-US" sz="2000" dirty="0" smtClean="0"/>
              <a:t>the course web site.</a:t>
            </a:r>
          </a:p>
        </p:txBody>
      </p:sp>
    </p:spTree>
    <p:extLst>
      <p:ext uri="{BB962C8B-B14F-4D97-AF65-F5344CB8AC3E}">
        <p14:creationId xmlns:p14="http://schemas.microsoft.com/office/powerpoint/2010/main" val="31863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Binary numbers and Floating point representation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59580" y="3215492"/>
            <a:ext cx="7313448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	CS 240, CS 314, and several other classes.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9580" y="3901821"/>
            <a:ext cx="7313448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	Writing programs for engine control, satellite control, aircraft 	design, integration, etc. etc.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8283" y="1639345"/>
            <a:ext cx="531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“I </a:t>
            </a:r>
            <a:r>
              <a:rPr lang="en-US" sz="2000" dirty="0">
                <a:solidFill>
                  <a:srgbClr val="FF0000"/>
                </a:solidFill>
              </a:rPr>
              <a:t>hate floating point and IEEE format!</a:t>
            </a:r>
            <a:r>
              <a:rPr lang="en-US" sz="2000" dirty="0" smtClean="0">
                <a:solidFill>
                  <a:srgbClr val="FF0000"/>
                </a:solidFill>
              </a:rPr>
              <a:t>!”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9580" y="4947224"/>
            <a:ext cx="7313448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	Understanding why the results of a computation are not what 	you expected.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59580" y="2507070"/>
            <a:ext cx="7313448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Knowledge useful in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1748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Types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366824" y="1687461"/>
            <a:ext cx="2411238" cy="3155523"/>
          </a:xfrm>
          <a:custGeom>
            <a:avLst/>
            <a:gdLst>
              <a:gd name="connsiteX0" fmla="*/ 645744 w 2411238"/>
              <a:gd name="connsiteY0" fmla="*/ 23676 h 3155523"/>
              <a:gd name="connsiteX1" fmla="*/ 559645 w 2411238"/>
              <a:gd name="connsiteY1" fmla="*/ 66723 h 3155523"/>
              <a:gd name="connsiteX2" fmla="*/ 473546 w 2411238"/>
              <a:gd name="connsiteY2" fmla="*/ 109771 h 3155523"/>
              <a:gd name="connsiteX3" fmla="*/ 430496 w 2411238"/>
              <a:gd name="connsiteY3" fmla="*/ 152818 h 3155523"/>
              <a:gd name="connsiteX4" fmla="*/ 376684 w 2411238"/>
              <a:gd name="connsiteY4" fmla="*/ 195866 h 3155523"/>
              <a:gd name="connsiteX5" fmla="*/ 290585 w 2411238"/>
              <a:gd name="connsiteY5" fmla="*/ 292723 h 3155523"/>
              <a:gd name="connsiteX6" fmla="*/ 247535 w 2411238"/>
              <a:gd name="connsiteY6" fmla="*/ 368056 h 3155523"/>
              <a:gd name="connsiteX7" fmla="*/ 204486 w 2411238"/>
              <a:gd name="connsiteY7" fmla="*/ 432627 h 3155523"/>
              <a:gd name="connsiteX8" fmla="*/ 129149 w 2411238"/>
              <a:gd name="connsiteY8" fmla="*/ 594055 h 3155523"/>
              <a:gd name="connsiteX9" fmla="*/ 86099 w 2411238"/>
              <a:gd name="connsiteY9" fmla="*/ 669388 h 3155523"/>
              <a:gd name="connsiteX10" fmla="*/ 32287 w 2411238"/>
              <a:gd name="connsiteY10" fmla="*/ 841578 h 3155523"/>
              <a:gd name="connsiteX11" fmla="*/ 10763 w 2411238"/>
              <a:gd name="connsiteY11" fmla="*/ 1046053 h 3155523"/>
              <a:gd name="connsiteX12" fmla="*/ 0 w 2411238"/>
              <a:gd name="connsiteY12" fmla="*/ 1142910 h 3155523"/>
              <a:gd name="connsiteX13" fmla="*/ 10763 w 2411238"/>
              <a:gd name="connsiteY13" fmla="*/ 1616432 h 3155523"/>
              <a:gd name="connsiteX14" fmla="*/ 32287 w 2411238"/>
              <a:gd name="connsiteY14" fmla="*/ 1713289 h 3155523"/>
              <a:gd name="connsiteX15" fmla="*/ 118387 w 2411238"/>
              <a:gd name="connsiteY15" fmla="*/ 2036145 h 3155523"/>
              <a:gd name="connsiteX16" fmla="*/ 150674 w 2411238"/>
              <a:gd name="connsiteY16" fmla="*/ 2133002 h 3155523"/>
              <a:gd name="connsiteX17" fmla="*/ 312110 w 2411238"/>
              <a:gd name="connsiteY17" fmla="*/ 2477382 h 3155523"/>
              <a:gd name="connsiteX18" fmla="*/ 344397 w 2411238"/>
              <a:gd name="connsiteY18" fmla="*/ 2541953 h 3155523"/>
              <a:gd name="connsiteX19" fmla="*/ 452021 w 2411238"/>
              <a:gd name="connsiteY19" fmla="*/ 2692619 h 3155523"/>
              <a:gd name="connsiteX20" fmla="*/ 505833 w 2411238"/>
              <a:gd name="connsiteY20" fmla="*/ 2778714 h 3155523"/>
              <a:gd name="connsiteX21" fmla="*/ 731843 w 2411238"/>
              <a:gd name="connsiteY21" fmla="*/ 2983189 h 3155523"/>
              <a:gd name="connsiteX22" fmla="*/ 893279 w 2411238"/>
              <a:gd name="connsiteY22" fmla="*/ 3090808 h 3155523"/>
              <a:gd name="connsiteX23" fmla="*/ 1087002 w 2411238"/>
              <a:gd name="connsiteY23" fmla="*/ 3133856 h 3155523"/>
              <a:gd name="connsiteX24" fmla="*/ 1291488 w 2411238"/>
              <a:gd name="connsiteY24" fmla="*/ 3155379 h 3155523"/>
              <a:gd name="connsiteX25" fmla="*/ 1571310 w 2411238"/>
              <a:gd name="connsiteY25" fmla="*/ 3144617 h 3155523"/>
              <a:gd name="connsiteX26" fmla="*/ 1657409 w 2411238"/>
              <a:gd name="connsiteY26" fmla="*/ 3112332 h 3155523"/>
              <a:gd name="connsiteX27" fmla="*/ 1840370 w 2411238"/>
              <a:gd name="connsiteY27" fmla="*/ 3004713 h 3155523"/>
              <a:gd name="connsiteX28" fmla="*/ 1991043 w 2411238"/>
              <a:gd name="connsiteY28" fmla="*/ 2907856 h 3155523"/>
              <a:gd name="connsiteX29" fmla="*/ 2109430 w 2411238"/>
              <a:gd name="connsiteY29" fmla="*/ 2767952 h 3155523"/>
              <a:gd name="connsiteX30" fmla="*/ 2227816 w 2411238"/>
              <a:gd name="connsiteY30" fmla="*/ 2585000 h 3155523"/>
              <a:gd name="connsiteX31" fmla="*/ 2324678 w 2411238"/>
              <a:gd name="connsiteY31" fmla="*/ 2402049 h 3155523"/>
              <a:gd name="connsiteX32" fmla="*/ 2389252 w 2411238"/>
              <a:gd name="connsiteY32" fmla="*/ 2208335 h 3155523"/>
              <a:gd name="connsiteX33" fmla="*/ 2410777 w 2411238"/>
              <a:gd name="connsiteY33" fmla="*/ 1993098 h 3155523"/>
              <a:gd name="connsiteX34" fmla="*/ 2400014 w 2411238"/>
              <a:gd name="connsiteY34" fmla="*/ 1562623 h 3155523"/>
              <a:gd name="connsiteX35" fmla="*/ 2324678 w 2411238"/>
              <a:gd name="connsiteY35" fmla="*/ 1315100 h 3155523"/>
              <a:gd name="connsiteX36" fmla="*/ 2238578 w 2411238"/>
              <a:gd name="connsiteY36" fmla="*/ 1078339 h 3155523"/>
              <a:gd name="connsiteX37" fmla="*/ 2130954 w 2411238"/>
              <a:gd name="connsiteY37" fmla="*/ 884625 h 3155523"/>
              <a:gd name="connsiteX38" fmla="*/ 2087905 w 2411238"/>
              <a:gd name="connsiteY38" fmla="*/ 787769 h 3155523"/>
              <a:gd name="connsiteX39" fmla="*/ 2034093 w 2411238"/>
              <a:gd name="connsiteY39" fmla="*/ 701674 h 3155523"/>
              <a:gd name="connsiteX40" fmla="*/ 1872657 w 2411238"/>
              <a:gd name="connsiteY40" fmla="*/ 486436 h 3155523"/>
              <a:gd name="connsiteX41" fmla="*/ 1818845 w 2411238"/>
              <a:gd name="connsiteY41" fmla="*/ 443389 h 3155523"/>
              <a:gd name="connsiteX42" fmla="*/ 1743508 w 2411238"/>
              <a:gd name="connsiteY42" fmla="*/ 400341 h 3155523"/>
              <a:gd name="connsiteX43" fmla="*/ 1668171 w 2411238"/>
              <a:gd name="connsiteY43" fmla="*/ 378818 h 3155523"/>
              <a:gd name="connsiteX44" fmla="*/ 1635884 w 2411238"/>
              <a:gd name="connsiteY44" fmla="*/ 368056 h 3155523"/>
              <a:gd name="connsiteX45" fmla="*/ 1549785 w 2411238"/>
              <a:gd name="connsiteY45" fmla="*/ 357294 h 3155523"/>
              <a:gd name="connsiteX46" fmla="*/ 1334537 w 2411238"/>
              <a:gd name="connsiteY46" fmla="*/ 335770 h 3155523"/>
              <a:gd name="connsiteX47" fmla="*/ 1237676 w 2411238"/>
              <a:gd name="connsiteY47" fmla="*/ 325008 h 3155523"/>
              <a:gd name="connsiteX48" fmla="*/ 1130052 w 2411238"/>
              <a:gd name="connsiteY48" fmla="*/ 303484 h 3155523"/>
              <a:gd name="connsiteX49" fmla="*/ 1097764 w 2411238"/>
              <a:gd name="connsiteY49" fmla="*/ 292723 h 3155523"/>
              <a:gd name="connsiteX50" fmla="*/ 1054715 w 2411238"/>
              <a:gd name="connsiteY50" fmla="*/ 271199 h 3155523"/>
              <a:gd name="connsiteX51" fmla="*/ 968616 w 2411238"/>
              <a:gd name="connsiteY51" fmla="*/ 249675 h 3155523"/>
              <a:gd name="connsiteX52" fmla="*/ 871754 w 2411238"/>
              <a:gd name="connsiteY52" fmla="*/ 185104 h 3155523"/>
              <a:gd name="connsiteX53" fmla="*/ 839467 w 2411238"/>
              <a:gd name="connsiteY53" fmla="*/ 163580 h 3155523"/>
              <a:gd name="connsiteX54" fmla="*/ 785655 w 2411238"/>
              <a:gd name="connsiteY54" fmla="*/ 109771 h 3155523"/>
              <a:gd name="connsiteX55" fmla="*/ 764130 w 2411238"/>
              <a:gd name="connsiteY55" fmla="*/ 77485 h 3155523"/>
              <a:gd name="connsiteX56" fmla="*/ 699556 w 2411238"/>
              <a:gd name="connsiteY56" fmla="*/ 34438 h 3155523"/>
              <a:gd name="connsiteX57" fmla="*/ 645744 w 2411238"/>
              <a:gd name="connsiteY57" fmla="*/ 23676 h 315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11238" h="3155523">
                <a:moveTo>
                  <a:pt x="645744" y="23676"/>
                </a:moveTo>
                <a:cubicBezTo>
                  <a:pt x="622426" y="29057"/>
                  <a:pt x="661309" y="15894"/>
                  <a:pt x="559645" y="66723"/>
                </a:cubicBezTo>
                <a:cubicBezTo>
                  <a:pt x="498289" y="97399"/>
                  <a:pt x="554095" y="47125"/>
                  <a:pt x="473546" y="109771"/>
                </a:cubicBezTo>
                <a:cubicBezTo>
                  <a:pt x="457527" y="122229"/>
                  <a:pt x="445664" y="139336"/>
                  <a:pt x="430496" y="152818"/>
                </a:cubicBezTo>
                <a:cubicBezTo>
                  <a:pt x="413327" y="168078"/>
                  <a:pt x="393853" y="180606"/>
                  <a:pt x="376684" y="195866"/>
                </a:cubicBezTo>
                <a:cubicBezTo>
                  <a:pt x="348308" y="221088"/>
                  <a:pt x="311316" y="261628"/>
                  <a:pt x="290585" y="292723"/>
                </a:cubicBezTo>
                <a:cubicBezTo>
                  <a:pt x="274541" y="316787"/>
                  <a:pt x="262694" y="343425"/>
                  <a:pt x="247535" y="368056"/>
                </a:cubicBezTo>
                <a:cubicBezTo>
                  <a:pt x="233977" y="390087"/>
                  <a:pt x="217521" y="410283"/>
                  <a:pt x="204486" y="432627"/>
                </a:cubicBezTo>
                <a:cubicBezTo>
                  <a:pt x="173005" y="486592"/>
                  <a:pt x="157591" y="537175"/>
                  <a:pt x="129149" y="594055"/>
                </a:cubicBezTo>
                <a:cubicBezTo>
                  <a:pt x="116214" y="619923"/>
                  <a:pt x="98330" y="643180"/>
                  <a:pt x="86099" y="669388"/>
                </a:cubicBezTo>
                <a:cubicBezTo>
                  <a:pt x="55462" y="735036"/>
                  <a:pt x="49629" y="772216"/>
                  <a:pt x="32287" y="841578"/>
                </a:cubicBezTo>
                <a:cubicBezTo>
                  <a:pt x="4912" y="1087952"/>
                  <a:pt x="38776" y="779941"/>
                  <a:pt x="10763" y="1046053"/>
                </a:cubicBezTo>
                <a:cubicBezTo>
                  <a:pt x="7362" y="1078359"/>
                  <a:pt x="3588" y="1110624"/>
                  <a:pt x="0" y="1142910"/>
                </a:cubicBezTo>
                <a:cubicBezTo>
                  <a:pt x="3588" y="1300751"/>
                  <a:pt x="1840" y="1458803"/>
                  <a:pt x="10763" y="1616432"/>
                </a:cubicBezTo>
                <a:cubicBezTo>
                  <a:pt x="12632" y="1649452"/>
                  <a:pt x="25586" y="1680902"/>
                  <a:pt x="32287" y="1713289"/>
                </a:cubicBezTo>
                <a:cubicBezTo>
                  <a:pt x="100343" y="2042214"/>
                  <a:pt x="38959" y="1820565"/>
                  <a:pt x="118387" y="2036145"/>
                </a:cubicBezTo>
                <a:cubicBezTo>
                  <a:pt x="130153" y="2068079"/>
                  <a:pt x="138034" y="2101404"/>
                  <a:pt x="150674" y="2133002"/>
                </a:cubicBezTo>
                <a:cubicBezTo>
                  <a:pt x="208426" y="2277377"/>
                  <a:pt x="242349" y="2337868"/>
                  <a:pt x="312110" y="2477382"/>
                </a:cubicBezTo>
                <a:cubicBezTo>
                  <a:pt x="322872" y="2498906"/>
                  <a:pt x="330409" y="2522371"/>
                  <a:pt x="344397" y="2541953"/>
                </a:cubicBezTo>
                <a:cubicBezTo>
                  <a:pt x="380272" y="2592175"/>
                  <a:pt x="419309" y="2640282"/>
                  <a:pt x="452021" y="2692619"/>
                </a:cubicBezTo>
                <a:cubicBezTo>
                  <a:pt x="469958" y="2721317"/>
                  <a:pt x="483808" y="2753019"/>
                  <a:pt x="505833" y="2778714"/>
                </a:cubicBezTo>
                <a:cubicBezTo>
                  <a:pt x="622739" y="2915098"/>
                  <a:pt x="619292" y="2894759"/>
                  <a:pt x="731843" y="2983189"/>
                </a:cubicBezTo>
                <a:cubicBezTo>
                  <a:pt x="789357" y="3028377"/>
                  <a:pt x="818635" y="3065928"/>
                  <a:pt x="893279" y="3090808"/>
                </a:cubicBezTo>
                <a:cubicBezTo>
                  <a:pt x="956034" y="3111725"/>
                  <a:pt x="1021216" y="3126932"/>
                  <a:pt x="1087002" y="3133856"/>
                </a:cubicBezTo>
                <a:lnTo>
                  <a:pt x="1291488" y="3155379"/>
                </a:lnTo>
                <a:cubicBezTo>
                  <a:pt x="1384762" y="3151792"/>
                  <a:pt x="1478606" y="3155523"/>
                  <a:pt x="1571310" y="3144617"/>
                </a:cubicBezTo>
                <a:cubicBezTo>
                  <a:pt x="1601751" y="3141036"/>
                  <a:pt x="1629457" y="3124909"/>
                  <a:pt x="1657409" y="3112332"/>
                </a:cubicBezTo>
                <a:cubicBezTo>
                  <a:pt x="1890414" y="3007486"/>
                  <a:pt x="1709214" y="3092146"/>
                  <a:pt x="1840370" y="3004713"/>
                </a:cubicBezTo>
                <a:cubicBezTo>
                  <a:pt x="1924077" y="2948911"/>
                  <a:pt x="1911829" y="2975751"/>
                  <a:pt x="1991043" y="2907856"/>
                </a:cubicBezTo>
                <a:cubicBezTo>
                  <a:pt x="2075901" y="2835124"/>
                  <a:pt x="2053069" y="2846853"/>
                  <a:pt x="2109430" y="2767952"/>
                </a:cubicBezTo>
                <a:cubicBezTo>
                  <a:pt x="2200165" y="2640929"/>
                  <a:pt x="2152463" y="2724933"/>
                  <a:pt x="2227816" y="2585000"/>
                </a:cubicBezTo>
                <a:cubicBezTo>
                  <a:pt x="2260532" y="2524245"/>
                  <a:pt x="2300448" y="2466659"/>
                  <a:pt x="2324678" y="2402049"/>
                </a:cubicBezTo>
                <a:cubicBezTo>
                  <a:pt x="2370116" y="2280886"/>
                  <a:pt x="2348157" y="2345311"/>
                  <a:pt x="2389252" y="2208335"/>
                </a:cubicBezTo>
                <a:cubicBezTo>
                  <a:pt x="2393154" y="2173215"/>
                  <a:pt x="2410777" y="2020491"/>
                  <a:pt x="2410777" y="1993098"/>
                </a:cubicBezTo>
                <a:cubicBezTo>
                  <a:pt x="2410777" y="1849561"/>
                  <a:pt x="2411238" y="1705720"/>
                  <a:pt x="2400014" y="1562623"/>
                </a:cubicBezTo>
                <a:cubicBezTo>
                  <a:pt x="2396710" y="1520504"/>
                  <a:pt x="2335262" y="1349874"/>
                  <a:pt x="2324678" y="1315100"/>
                </a:cubicBezTo>
                <a:cubicBezTo>
                  <a:pt x="2281840" y="1174354"/>
                  <a:pt x="2308409" y="1213339"/>
                  <a:pt x="2238578" y="1078339"/>
                </a:cubicBezTo>
                <a:cubicBezTo>
                  <a:pt x="2204640" y="1012729"/>
                  <a:pt x="2160956" y="952126"/>
                  <a:pt x="2130954" y="884625"/>
                </a:cubicBezTo>
                <a:cubicBezTo>
                  <a:pt x="2116604" y="852340"/>
                  <a:pt x="2104436" y="818993"/>
                  <a:pt x="2087905" y="787769"/>
                </a:cubicBezTo>
                <a:cubicBezTo>
                  <a:pt x="2072070" y="757859"/>
                  <a:pt x="2052866" y="729833"/>
                  <a:pt x="2034093" y="701674"/>
                </a:cubicBezTo>
                <a:cubicBezTo>
                  <a:pt x="1989278" y="634455"/>
                  <a:pt x="1932820" y="546596"/>
                  <a:pt x="1872657" y="486436"/>
                </a:cubicBezTo>
                <a:cubicBezTo>
                  <a:pt x="1856414" y="470194"/>
                  <a:pt x="1837222" y="457171"/>
                  <a:pt x="1818845" y="443389"/>
                </a:cubicBezTo>
                <a:cubicBezTo>
                  <a:pt x="1794824" y="425374"/>
                  <a:pt x="1771316" y="412258"/>
                  <a:pt x="1743508" y="400341"/>
                </a:cubicBezTo>
                <a:cubicBezTo>
                  <a:pt x="1717697" y="389280"/>
                  <a:pt x="1695486" y="386622"/>
                  <a:pt x="1668171" y="378818"/>
                </a:cubicBezTo>
                <a:cubicBezTo>
                  <a:pt x="1657263" y="375702"/>
                  <a:pt x="1647045" y="370085"/>
                  <a:pt x="1635884" y="368056"/>
                </a:cubicBezTo>
                <a:cubicBezTo>
                  <a:pt x="1607428" y="362882"/>
                  <a:pt x="1578543" y="360375"/>
                  <a:pt x="1549785" y="357294"/>
                </a:cubicBezTo>
                <a:lnTo>
                  <a:pt x="1334537" y="335770"/>
                </a:lnTo>
                <a:cubicBezTo>
                  <a:pt x="1302250" y="332183"/>
                  <a:pt x="1269877" y="329301"/>
                  <a:pt x="1237676" y="325008"/>
                </a:cubicBezTo>
                <a:cubicBezTo>
                  <a:pt x="1198026" y="319722"/>
                  <a:pt x="1167487" y="314179"/>
                  <a:pt x="1130052" y="303484"/>
                </a:cubicBezTo>
                <a:cubicBezTo>
                  <a:pt x="1119144" y="300368"/>
                  <a:pt x="1108192" y="297192"/>
                  <a:pt x="1097764" y="292723"/>
                </a:cubicBezTo>
                <a:cubicBezTo>
                  <a:pt x="1083018" y="286404"/>
                  <a:pt x="1069935" y="276272"/>
                  <a:pt x="1054715" y="271199"/>
                </a:cubicBezTo>
                <a:cubicBezTo>
                  <a:pt x="1026650" y="261844"/>
                  <a:pt x="968616" y="249675"/>
                  <a:pt x="968616" y="249675"/>
                </a:cubicBezTo>
                <a:lnTo>
                  <a:pt x="871754" y="185104"/>
                </a:lnTo>
                <a:lnTo>
                  <a:pt x="839467" y="163580"/>
                </a:lnTo>
                <a:cubicBezTo>
                  <a:pt x="786741" y="58135"/>
                  <a:pt x="851637" y="162555"/>
                  <a:pt x="785655" y="109771"/>
                </a:cubicBezTo>
                <a:cubicBezTo>
                  <a:pt x="775555" y="101691"/>
                  <a:pt x="773864" y="86002"/>
                  <a:pt x="764130" y="77485"/>
                </a:cubicBezTo>
                <a:cubicBezTo>
                  <a:pt x="744661" y="60451"/>
                  <a:pt x="720252" y="49959"/>
                  <a:pt x="699556" y="34438"/>
                </a:cubicBezTo>
                <a:cubicBezTo>
                  <a:pt x="653636" y="0"/>
                  <a:pt x="669063" y="18295"/>
                  <a:pt x="645744" y="23676"/>
                </a:cubicBezTo>
                <a:close/>
              </a:path>
            </a:pathLst>
          </a:cu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ame Side Corner Rectangle 9"/>
          <p:cNvSpPr/>
          <p:nvPr/>
        </p:nvSpPr>
        <p:spPr>
          <a:xfrm>
            <a:off x="5023226" y="2356849"/>
            <a:ext cx="1369024" cy="13740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335440" y="1417638"/>
            <a:ext cx="136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values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1760" y="1417638"/>
            <a:ext cx="18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Operations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8182" y="260437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3292283">
            <a:off x="2980571" y="3779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292283">
            <a:off x="2134517" y="35462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3292283">
            <a:off x="1961847" y="19387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3292283">
            <a:off x="2750606" y="278903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1760" y="255556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21053" y="30773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9396" y="2892635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Primitive types: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, long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30532" y="1684533"/>
            <a:ext cx="2411238" cy="3155523"/>
          </a:xfrm>
          <a:custGeom>
            <a:avLst/>
            <a:gdLst>
              <a:gd name="connsiteX0" fmla="*/ 645744 w 2411238"/>
              <a:gd name="connsiteY0" fmla="*/ 23676 h 3155523"/>
              <a:gd name="connsiteX1" fmla="*/ 559645 w 2411238"/>
              <a:gd name="connsiteY1" fmla="*/ 66723 h 3155523"/>
              <a:gd name="connsiteX2" fmla="*/ 473546 w 2411238"/>
              <a:gd name="connsiteY2" fmla="*/ 109771 h 3155523"/>
              <a:gd name="connsiteX3" fmla="*/ 430496 w 2411238"/>
              <a:gd name="connsiteY3" fmla="*/ 152818 h 3155523"/>
              <a:gd name="connsiteX4" fmla="*/ 376684 w 2411238"/>
              <a:gd name="connsiteY4" fmla="*/ 195866 h 3155523"/>
              <a:gd name="connsiteX5" fmla="*/ 290585 w 2411238"/>
              <a:gd name="connsiteY5" fmla="*/ 292723 h 3155523"/>
              <a:gd name="connsiteX6" fmla="*/ 247535 w 2411238"/>
              <a:gd name="connsiteY6" fmla="*/ 368056 h 3155523"/>
              <a:gd name="connsiteX7" fmla="*/ 204486 w 2411238"/>
              <a:gd name="connsiteY7" fmla="*/ 432627 h 3155523"/>
              <a:gd name="connsiteX8" fmla="*/ 129149 w 2411238"/>
              <a:gd name="connsiteY8" fmla="*/ 594055 h 3155523"/>
              <a:gd name="connsiteX9" fmla="*/ 86099 w 2411238"/>
              <a:gd name="connsiteY9" fmla="*/ 669388 h 3155523"/>
              <a:gd name="connsiteX10" fmla="*/ 32287 w 2411238"/>
              <a:gd name="connsiteY10" fmla="*/ 841578 h 3155523"/>
              <a:gd name="connsiteX11" fmla="*/ 10763 w 2411238"/>
              <a:gd name="connsiteY11" fmla="*/ 1046053 h 3155523"/>
              <a:gd name="connsiteX12" fmla="*/ 0 w 2411238"/>
              <a:gd name="connsiteY12" fmla="*/ 1142910 h 3155523"/>
              <a:gd name="connsiteX13" fmla="*/ 10763 w 2411238"/>
              <a:gd name="connsiteY13" fmla="*/ 1616432 h 3155523"/>
              <a:gd name="connsiteX14" fmla="*/ 32287 w 2411238"/>
              <a:gd name="connsiteY14" fmla="*/ 1713289 h 3155523"/>
              <a:gd name="connsiteX15" fmla="*/ 118387 w 2411238"/>
              <a:gd name="connsiteY15" fmla="*/ 2036145 h 3155523"/>
              <a:gd name="connsiteX16" fmla="*/ 150674 w 2411238"/>
              <a:gd name="connsiteY16" fmla="*/ 2133002 h 3155523"/>
              <a:gd name="connsiteX17" fmla="*/ 312110 w 2411238"/>
              <a:gd name="connsiteY17" fmla="*/ 2477382 h 3155523"/>
              <a:gd name="connsiteX18" fmla="*/ 344397 w 2411238"/>
              <a:gd name="connsiteY18" fmla="*/ 2541953 h 3155523"/>
              <a:gd name="connsiteX19" fmla="*/ 452021 w 2411238"/>
              <a:gd name="connsiteY19" fmla="*/ 2692619 h 3155523"/>
              <a:gd name="connsiteX20" fmla="*/ 505833 w 2411238"/>
              <a:gd name="connsiteY20" fmla="*/ 2778714 h 3155523"/>
              <a:gd name="connsiteX21" fmla="*/ 731843 w 2411238"/>
              <a:gd name="connsiteY21" fmla="*/ 2983189 h 3155523"/>
              <a:gd name="connsiteX22" fmla="*/ 893279 w 2411238"/>
              <a:gd name="connsiteY22" fmla="*/ 3090808 h 3155523"/>
              <a:gd name="connsiteX23" fmla="*/ 1087002 w 2411238"/>
              <a:gd name="connsiteY23" fmla="*/ 3133856 h 3155523"/>
              <a:gd name="connsiteX24" fmla="*/ 1291488 w 2411238"/>
              <a:gd name="connsiteY24" fmla="*/ 3155379 h 3155523"/>
              <a:gd name="connsiteX25" fmla="*/ 1571310 w 2411238"/>
              <a:gd name="connsiteY25" fmla="*/ 3144617 h 3155523"/>
              <a:gd name="connsiteX26" fmla="*/ 1657409 w 2411238"/>
              <a:gd name="connsiteY26" fmla="*/ 3112332 h 3155523"/>
              <a:gd name="connsiteX27" fmla="*/ 1840370 w 2411238"/>
              <a:gd name="connsiteY27" fmla="*/ 3004713 h 3155523"/>
              <a:gd name="connsiteX28" fmla="*/ 1991043 w 2411238"/>
              <a:gd name="connsiteY28" fmla="*/ 2907856 h 3155523"/>
              <a:gd name="connsiteX29" fmla="*/ 2109430 w 2411238"/>
              <a:gd name="connsiteY29" fmla="*/ 2767952 h 3155523"/>
              <a:gd name="connsiteX30" fmla="*/ 2227816 w 2411238"/>
              <a:gd name="connsiteY30" fmla="*/ 2585000 h 3155523"/>
              <a:gd name="connsiteX31" fmla="*/ 2324678 w 2411238"/>
              <a:gd name="connsiteY31" fmla="*/ 2402049 h 3155523"/>
              <a:gd name="connsiteX32" fmla="*/ 2389252 w 2411238"/>
              <a:gd name="connsiteY32" fmla="*/ 2208335 h 3155523"/>
              <a:gd name="connsiteX33" fmla="*/ 2410777 w 2411238"/>
              <a:gd name="connsiteY33" fmla="*/ 1993098 h 3155523"/>
              <a:gd name="connsiteX34" fmla="*/ 2400014 w 2411238"/>
              <a:gd name="connsiteY34" fmla="*/ 1562623 h 3155523"/>
              <a:gd name="connsiteX35" fmla="*/ 2324678 w 2411238"/>
              <a:gd name="connsiteY35" fmla="*/ 1315100 h 3155523"/>
              <a:gd name="connsiteX36" fmla="*/ 2238578 w 2411238"/>
              <a:gd name="connsiteY36" fmla="*/ 1078339 h 3155523"/>
              <a:gd name="connsiteX37" fmla="*/ 2130954 w 2411238"/>
              <a:gd name="connsiteY37" fmla="*/ 884625 h 3155523"/>
              <a:gd name="connsiteX38" fmla="*/ 2087905 w 2411238"/>
              <a:gd name="connsiteY38" fmla="*/ 787769 h 3155523"/>
              <a:gd name="connsiteX39" fmla="*/ 2034093 w 2411238"/>
              <a:gd name="connsiteY39" fmla="*/ 701674 h 3155523"/>
              <a:gd name="connsiteX40" fmla="*/ 1872657 w 2411238"/>
              <a:gd name="connsiteY40" fmla="*/ 486436 h 3155523"/>
              <a:gd name="connsiteX41" fmla="*/ 1818845 w 2411238"/>
              <a:gd name="connsiteY41" fmla="*/ 443389 h 3155523"/>
              <a:gd name="connsiteX42" fmla="*/ 1743508 w 2411238"/>
              <a:gd name="connsiteY42" fmla="*/ 400341 h 3155523"/>
              <a:gd name="connsiteX43" fmla="*/ 1668171 w 2411238"/>
              <a:gd name="connsiteY43" fmla="*/ 378818 h 3155523"/>
              <a:gd name="connsiteX44" fmla="*/ 1635884 w 2411238"/>
              <a:gd name="connsiteY44" fmla="*/ 368056 h 3155523"/>
              <a:gd name="connsiteX45" fmla="*/ 1549785 w 2411238"/>
              <a:gd name="connsiteY45" fmla="*/ 357294 h 3155523"/>
              <a:gd name="connsiteX46" fmla="*/ 1334537 w 2411238"/>
              <a:gd name="connsiteY46" fmla="*/ 335770 h 3155523"/>
              <a:gd name="connsiteX47" fmla="*/ 1237676 w 2411238"/>
              <a:gd name="connsiteY47" fmla="*/ 325008 h 3155523"/>
              <a:gd name="connsiteX48" fmla="*/ 1130052 w 2411238"/>
              <a:gd name="connsiteY48" fmla="*/ 303484 h 3155523"/>
              <a:gd name="connsiteX49" fmla="*/ 1097764 w 2411238"/>
              <a:gd name="connsiteY49" fmla="*/ 292723 h 3155523"/>
              <a:gd name="connsiteX50" fmla="*/ 1054715 w 2411238"/>
              <a:gd name="connsiteY50" fmla="*/ 271199 h 3155523"/>
              <a:gd name="connsiteX51" fmla="*/ 968616 w 2411238"/>
              <a:gd name="connsiteY51" fmla="*/ 249675 h 3155523"/>
              <a:gd name="connsiteX52" fmla="*/ 871754 w 2411238"/>
              <a:gd name="connsiteY52" fmla="*/ 185104 h 3155523"/>
              <a:gd name="connsiteX53" fmla="*/ 839467 w 2411238"/>
              <a:gd name="connsiteY53" fmla="*/ 163580 h 3155523"/>
              <a:gd name="connsiteX54" fmla="*/ 785655 w 2411238"/>
              <a:gd name="connsiteY54" fmla="*/ 109771 h 3155523"/>
              <a:gd name="connsiteX55" fmla="*/ 764130 w 2411238"/>
              <a:gd name="connsiteY55" fmla="*/ 77485 h 3155523"/>
              <a:gd name="connsiteX56" fmla="*/ 699556 w 2411238"/>
              <a:gd name="connsiteY56" fmla="*/ 34438 h 3155523"/>
              <a:gd name="connsiteX57" fmla="*/ 645744 w 2411238"/>
              <a:gd name="connsiteY57" fmla="*/ 23676 h 315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11238" h="3155523">
                <a:moveTo>
                  <a:pt x="645744" y="23676"/>
                </a:moveTo>
                <a:cubicBezTo>
                  <a:pt x="622426" y="29057"/>
                  <a:pt x="661309" y="15894"/>
                  <a:pt x="559645" y="66723"/>
                </a:cubicBezTo>
                <a:cubicBezTo>
                  <a:pt x="498289" y="97399"/>
                  <a:pt x="554095" y="47125"/>
                  <a:pt x="473546" y="109771"/>
                </a:cubicBezTo>
                <a:cubicBezTo>
                  <a:pt x="457527" y="122229"/>
                  <a:pt x="445664" y="139336"/>
                  <a:pt x="430496" y="152818"/>
                </a:cubicBezTo>
                <a:cubicBezTo>
                  <a:pt x="413327" y="168078"/>
                  <a:pt x="393853" y="180606"/>
                  <a:pt x="376684" y="195866"/>
                </a:cubicBezTo>
                <a:cubicBezTo>
                  <a:pt x="348308" y="221088"/>
                  <a:pt x="311316" y="261628"/>
                  <a:pt x="290585" y="292723"/>
                </a:cubicBezTo>
                <a:cubicBezTo>
                  <a:pt x="274541" y="316787"/>
                  <a:pt x="262694" y="343425"/>
                  <a:pt x="247535" y="368056"/>
                </a:cubicBezTo>
                <a:cubicBezTo>
                  <a:pt x="233977" y="390087"/>
                  <a:pt x="217521" y="410283"/>
                  <a:pt x="204486" y="432627"/>
                </a:cubicBezTo>
                <a:cubicBezTo>
                  <a:pt x="173005" y="486592"/>
                  <a:pt x="157591" y="537175"/>
                  <a:pt x="129149" y="594055"/>
                </a:cubicBezTo>
                <a:cubicBezTo>
                  <a:pt x="116214" y="619923"/>
                  <a:pt x="98330" y="643180"/>
                  <a:pt x="86099" y="669388"/>
                </a:cubicBezTo>
                <a:cubicBezTo>
                  <a:pt x="55462" y="735036"/>
                  <a:pt x="49629" y="772216"/>
                  <a:pt x="32287" y="841578"/>
                </a:cubicBezTo>
                <a:cubicBezTo>
                  <a:pt x="4912" y="1087952"/>
                  <a:pt x="38776" y="779941"/>
                  <a:pt x="10763" y="1046053"/>
                </a:cubicBezTo>
                <a:cubicBezTo>
                  <a:pt x="7362" y="1078359"/>
                  <a:pt x="3588" y="1110624"/>
                  <a:pt x="0" y="1142910"/>
                </a:cubicBezTo>
                <a:cubicBezTo>
                  <a:pt x="3588" y="1300751"/>
                  <a:pt x="1840" y="1458803"/>
                  <a:pt x="10763" y="1616432"/>
                </a:cubicBezTo>
                <a:cubicBezTo>
                  <a:pt x="12632" y="1649452"/>
                  <a:pt x="25586" y="1680902"/>
                  <a:pt x="32287" y="1713289"/>
                </a:cubicBezTo>
                <a:cubicBezTo>
                  <a:pt x="100343" y="2042214"/>
                  <a:pt x="38959" y="1820565"/>
                  <a:pt x="118387" y="2036145"/>
                </a:cubicBezTo>
                <a:cubicBezTo>
                  <a:pt x="130153" y="2068079"/>
                  <a:pt x="138034" y="2101404"/>
                  <a:pt x="150674" y="2133002"/>
                </a:cubicBezTo>
                <a:cubicBezTo>
                  <a:pt x="208426" y="2277377"/>
                  <a:pt x="242349" y="2337868"/>
                  <a:pt x="312110" y="2477382"/>
                </a:cubicBezTo>
                <a:cubicBezTo>
                  <a:pt x="322872" y="2498906"/>
                  <a:pt x="330409" y="2522371"/>
                  <a:pt x="344397" y="2541953"/>
                </a:cubicBezTo>
                <a:cubicBezTo>
                  <a:pt x="380272" y="2592175"/>
                  <a:pt x="419309" y="2640282"/>
                  <a:pt x="452021" y="2692619"/>
                </a:cubicBezTo>
                <a:cubicBezTo>
                  <a:pt x="469958" y="2721317"/>
                  <a:pt x="483808" y="2753019"/>
                  <a:pt x="505833" y="2778714"/>
                </a:cubicBezTo>
                <a:cubicBezTo>
                  <a:pt x="622739" y="2915098"/>
                  <a:pt x="619292" y="2894759"/>
                  <a:pt x="731843" y="2983189"/>
                </a:cubicBezTo>
                <a:cubicBezTo>
                  <a:pt x="789357" y="3028377"/>
                  <a:pt x="818635" y="3065928"/>
                  <a:pt x="893279" y="3090808"/>
                </a:cubicBezTo>
                <a:cubicBezTo>
                  <a:pt x="956034" y="3111725"/>
                  <a:pt x="1021216" y="3126932"/>
                  <a:pt x="1087002" y="3133856"/>
                </a:cubicBezTo>
                <a:lnTo>
                  <a:pt x="1291488" y="3155379"/>
                </a:lnTo>
                <a:cubicBezTo>
                  <a:pt x="1384762" y="3151792"/>
                  <a:pt x="1478606" y="3155523"/>
                  <a:pt x="1571310" y="3144617"/>
                </a:cubicBezTo>
                <a:cubicBezTo>
                  <a:pt x="1601751" y="3141036"/>
                  <a:pt x="1629457" y="3124909"/>
                  <a:pt x="1657409" y="3112332"/>
                </a:cubicBezTo>
                <a:cubicBezTo>
                  <a:pt x="1890414" y="3007486"/>
                  <a:pt x="1709214" y="3092146"/>
                  <a:pt x="1840370" y="3004713"/>
                </a:cubicBezTo>
                <a:cubicBezTo>
                  <a:pt x="1924077" y="2948911"/>
                  <a:pt x="1911829" y="2975751"/>
                  <a:pt x="1991043" y="2907856"/>
                </a:cubicBezTo>
                <a:cubicBezTo>
                  <a:pt x="2075901" y="2835124"/>
                  <a:pt x="2053069" y="2846853"/>
                  <a:pt x="2109430" y="2767952"/>
                </a:cubicBezTo>
                <a:cubicBezTo>
                  <a:pt x="2200165" y="2640929"/>
                  <a:pt x="2152463" y="2724933"/>
                  <a:pt x="2227816" y="2585000"/>
                </a:cubicBezTo>
                <a:cubicBezTo>
                  <a:pt x="2260532" y="2524245"/>
                  <a:pt x="2300448" y="2466659"/>
                  <a:pt x="2324678" y="2402049"/>
                </a:cubicBezTo>
                <a:cubicBezTo>
                  <a:pt x="2370116" y="2280886"/>
                  <a:pt x="2348157" y="2345311"/>
                  <a:pt x="2389252" y="2208335"/>
                </a:cubicBezTo>
                <a:cubicBezTo>
                  <a:pt x="2393154" y="2173215"/>
                  <a:pt x="2410777" y="2020491"/>
                  <a:pt x="2410777" y="1993098"/>
                </a:cubicBezTo>
                <a:cubicBezTo>
                  <a:pt x="2410777" y="1849561"/>
                  <a:pt x="2411238" y="1705720"/>
                  <a:pt x="2400014" y="1562623"/>
                </a:cubicBezTo>
                <a:cubicBezTo>
                  <a:pt x="2396710" y="1520504"/>
                  <a:pt x="2335262" y="1349874"/>
                  <a:pt x="2324678" y="1315100"/>
                </a:cubicBezTo>
                <a:cubicBezTo>
                  <a:pt x="2281840" y="1174354"/>
                  <a:pt x="2308409" y="1213339"/>
                  <a:pt x="2238578" y="1078339"/>
                </a:cubicBezTo>
                <a:cubicBezTo>
                  <a:pt x="2204640" y="1012729"/>
                  <a:pt x="2160956" y="952126"/>
                  <a:pt x="2130954" y="884625"/>
                </a:cubicBezTo>
                <a:cubicBezTo>
                  <a:pt x="2116604" y="852340"/>
                  <a:pt x="2104436" y="818993"/>
                  <a:pt x="2087905" y="787769"/>
                </a:cubicBezTo>
                <a:cubicBezTo>
                  <a:pt x="2072070" y="757859"/>
                  <a:pt x="2052866" y="729833"/>
                  <a:pt x="2034093" y="701674"/>
                </a:cubicBezTo>
                <a:cubicBezTo>
                  <a:pt x="1989278" y="634455"/>
                  <a:pt x="1932820" y="546596"/>
                  <a:pt x="1872657" y="486436"/>
                </a:cubicBezTo>
                <a:cubicBezTo>
                  <a:pt x="1856414" y="470194"/>
                  <a:pt x="1837222" y="457171"/>
                  <a:pt x="1818845" y="443389"/>
                </a:cubicBezTo>
                <a:cubicBezTo>
                  <a:pt x="1794824" y="425374"/>
                  <a:pt x="1771316" y="412258"/>
                  <a:pt x="1743508" y="400341"/>
                </a:cubicBezTo>
                <a:cubicBezTo>
                  <a:pt x="1717697" y="389280"/>
                  <a:pt x="1695486" y="386622"/>
                  <a:pt x="1668171" y="378818"/>
                </a:cubicBezTo>
                <a:cubicBezTo>
                  <a:pt x="1657263" y="375702"/>
                  <a:pt x="1647045" y="370085"/>
                  <a:pt x="1635884" y="368056"/>
                </a:cubicBezTo>
                <a:cubicBezTo>
                  <a:pt x="1607428" y="362882"/>
                  <a:pt x="1578543" y="360375"/>
                  <a:pt x="1549785" y="357294"/>
                </a:cubicBezTo>
                <a:lnTo>
                  <a:pt x="1334537" y="335770"/>
                </a:lnTo>
                <a:cubicBezTo>
                  <a:pt x="1302250" y="332183"/>
                  <a:pt x="1269877" y="329301"/>
                  <a:pt x="1237676" y="325008"/>
                </a:cubicBezTo>
                <a:cubicBezTo>
                  <a:pt x="1198026" y="319722"/>
                  <a:pt x="1167487" y="314179"/>
                  <a:pt x="1130052" y="303484"/>
                </a:cubicBezTo>
                <a:cubicBezTo>
                  <a:pt x="1119144" y="300368"/>
                  <a:pt x="1108192" y="297192"/>
                  <a:pt x="1097764" y="292723"/>
                </a:cubicBezTo>
                <a:cubicBezTo>
                  <a:pt x="1083018" y="286404"/>
                  <a:pt x="1069935" y="276272"/>
                  <a:pt x="1054715" y="271199"/>
                </a:cubicBezTo>
                <a:cubicBezTo>
                  <a:pt x="1026650" y="261844"/>
                  <a:pt x="968616" y="249675"/>
                  <a:pt x="968616" y="249675"/>
                </a:cubicBezTo>
                <a:lnTo>
                  <a:pt x="871754" y="185104"/>
                </a:lnTo>
                <a:lnTo>
                  <a:pt x="839467" y="163580"/>
                </a:lnTo>
                <a:cubicBezTo>
                  <a:pt x="786741" y="58135"/>
                  <a:pt x="851637" y="162555"/>
                  <a:pt x="785655" y="109771"/>
                </a:cubicBezTo>
                <a:cubicBezTo>
                  <a:pt x="775555" y="101691"/>
                  <a:pt x="773864" y="86002"/>
                  <a:pt x="764130" y="77485"/>
                </a:cubicBezTo>
                <a:cubicBezTo>
                  <a:pt x="744661" y="60451"/>
                  <a:pt x="720252" y="49959"/>
                  <a:pt x="699556" y="34438"/>
                </a:cubicBezTo>
                <a:cubicBezTo>
                  <a:pt x="653636" y="0"/>
                  <a:pt x="669063" y="18295"/>
                  <a:pt x="645744" y="23676"/>
                </a:cubicBezTo>
                <a:close/>
              </a:path>
            </a:pathLst>
          </a:cu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-14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4198368" y="2353921"/>
            <a:ext cx="1369024" cy="13740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510582" y="14147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integers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6328" y="1414710"/>
            <a:ext cx="18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Operations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3324" y="260144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06902" y="2552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6195" y="3074373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4538" y="288970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84260" y="39166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5942" y="2353921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92263" y="373203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1751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78480" y="3259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55390" y="5357696"/>
            <a:ext cx="267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Integer.MAX_VALUE</a:t>
            </a:r>
            <a:r>
              <a:rPr lang="en-US" dirty="0" smtClean="0"/>
              <a:t>: 2</a:t>
            </a:r>
            <a:r>
              <a:rPr lang="en-US" baseline="30000" dirty="0" smtClean="0"/>
              <a:t>31 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24014" y="5357696"/>
            <a:ext cx="247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Integer.MIN_VALUE</a:t>
            </a:r>
            <a:r>
              <a:rPr lang="en-US" dirty="0" smtClean="0"/>
              <a:t>: -2</a:t>
            </a:r>
            <a:r>
              <a:rPr lang="en-US" baseline="30000" dirty="0" smtClean="0"/>
              <a:t>31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55390" y="5879428"/>
            <a:ext cx="24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Long.MAX_VALUE</a:t>
            </a:r>
            <a:r>
              <a:rPr lang="en-US" dirty="0" smtClean="0"/>
              <a:t>: 2</a:t>
            </a:r>
            <a:r>
              <a:rPr lang="en-US" baseline="30000" dirty="0" smtClean="0"/>
              <a:t>63 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24014" y="5879428"/>
            <a:ext cx="229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Long.MIN_VALUE</a:t>
            </a:r>
            <a:r>
              <a:rPr lang="en-US" dirty="0" smtClean="0"/>
              <a:t>: -2</a:t>
            </a:r>
            <a:r>
              <a:rPr lang="en-US" baseline="30000" dirty="0" smtClean="0"/>
              <a:t>63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49263" y="250703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183511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Self-help Exercises for Week 2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21466" y="2223898"/>
            <a:ext cx="7313448" cy="18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Chapter 2: 2.1, 2.2, 2.3, 2.4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Self help exercises (not to be turned in)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2.1, 2.2, 2.3, 2.4, 2.7, 2.9, 2.12, 2.14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Primitive types: </a:t>
            </a:r>
            <a:r>
              <a:rPr lang="en-US" sz="3200" dirty="0" smtClean="0">
                <a:solidFill>
                  <a:srgbClr val="FF0000"/>
                </a:solidFill>
              </a:rPr>
              <a:t>float, double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856" y="49883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Float.MAX_VALUE</a:t>
            </a:r>
            <a:r>
              <a:rPr lang="en-US" dirty="0" smtClean="0"/>
              <a:t>: 3.40282347e+</a:t>
            </a:r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1340" y="498836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Float.MIN_VALUE</a:t>
            </a:r>
            <a:r>
              <a:rPr lang="en-US" dirty="0" smtClean="0"/>
              <a:t>: 1.40239846e-</a:t>
            </a:r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8856" y="5510096"/>
            <a:ext cx="49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Double.MAX_VALUE</a:t>
            </a:r>
            <a:r>
              <a:rPr lang="en-US" dirty="0" smtClean="0"/>
              <a:t>: 1.79769313486231570e+308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" y="5987018"/>
            <a:ext cx="485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Double.MIN_VALUE</a:t>
            </a:r>
            <a:r>
              <a:rPr lang="en-US" dirty="0" smtClean="0"/>
              <a:t>: 4.94065645841246544e-324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41284" y="1417638"/>
            <a:ext cx="2935667" cy="3425346"/>
            <a:chOff x="1455389" y="1417638"/>
            <a:chExt cx="2935667" cy="3425346"/>
          </a:xfrm>
        </p:grpSpPr>
        <p:sp>
          <p:nvSpPr>
            <p:cNvPr id="9" name="Freeform 8"/>
            <p:cNvSpPr/>
            <p:nvPr/>
          </p:nvSpPr>
          <p:spPr>
            <a:xfrm>
              <a:off x="1455389" y="1687461"/>
              <a:ext cx="2935667" cy="3155523"/>
            </a:xfrm>
            <a:custGeom>
              <a:avLst/>
              <a:gdLst>
                <a:gd name="connsiteX0" fmla="*/ 645744 w 2411238"/>
                <a:gd name="connsiteY0" fmla="*/ 23676 h 3155523"/>
                <a:gd name="connsiteX1" fmla="*/ 559645 w 2411238"/>
                <a:gd name="connsiteY1" fmla="*/ 66723 h 3155523"/>
                <a:gd name="connsiteX2" fmla="*/ 473546 w 2411238"/>
                <a:gd name="connsiteY2" fmla="*/ 109771 h 3155523"/>
                <a:gd name="connsiteX3" fmla="*/ 430496 w 2411238"/>
                <a:gd name="connsiteY3" fmla="*/ 152818 h 3155523"/>
                <a:gd name="connsiteX4" fmla="*/ 376684 w 2411238"/>
                <a:gd name="connsiteY4" fmla="*/ 195866 h 3155523"/>
                <a:gd name="connsiteX5" fmla="*/ 290585 w 2411238"/>
                <a:gd name="connsiteY5" fmla="*/ 292723 h 3155523"/>
                <a:gd name="connsiteX6" fmla="*/ 247535 w 2411238"/>
                <a:gd name="connsiteY6" fmla="*/ 368056 h 3155523"/>
                <a:gd name="connsiteX7" fmla="*/ 204486 w 2411238"/>
                <a:gd name="connsiteY7" fmla="*/ 432627 h 3155523"/>
                <a:gd name="connsiteX8" fmla="*/ 129149 w 2411238"/>
                <a:gd name="connsiteY8" fmla="*/ 594055 h 3155523"/>
                <a:gd name="connsiteX9" fmla="*/ 86099 w 2411238"/>
                <a:gd name="connsiteY9" fmla="*/ 669388 h 3155523"/>
                <a:gd name="connsiteX10" fmla="*/ 32287 w 2411238"/>
                <a:gd name="connsiteY10" fmla="*/ 841578 h 3155523"/>
                <a:gd name="connsiteX11" fmla="*/ 10763 w 2411238"/>
                <a:gd name="connsiteY11" fmla="*/ 1046053 h 3155523"/>
                <a:gd name="connsiteX12" fmla="*/ 0 w 2411238"/>
                <a:gd name="connsiteY12" fmla="*/ 1142910 h 3155523"/>
                <a:gd name="connsiteX13" fmla="*/ 10763 w 2411238"/>
                <a:gd name="connsiteY13" fmla="*/ 1616432 h 3155523"/>
                <a:gd name="connsiteX14" fmla="*/ 32287 w 2411238"/>
                <a:gd name="connsiteY14" fmla="*/ 1713289 h 3155523"/>
                <a:gd name="connsiteX15" fmla="*/ 118387 w 2411238"/>
                <a:gd name="connsiteY15" fmla="*/ 2036145 h 3155523"/>
                <a:gd name="connsiteX16" fmla="*/ 150674 w 2411238"/>
                <a:gd name="connsiteY16" fmla="*/ 2133002 h 3155523"/>
                <a:gd name="connsiteX17" fmla="*/ 312110 w 2411238"/>
                <a:gd name="connsiteY17" fmla="*/ 2477382 h 3155523"/>
                <a:gd name="connsiteX18" fmla="*/ 344397 w 2411238"/>
                <a:gd name="connsiteY18" fmla="*/ 2541953 h 3155523"/>
                <a:gd name="connsiteX19" fmla="*/ 452021 w 2411238"/>
                <a:gd name="connsiteY19" fmla="*/ 2692619 h 3155523"/>
                <a:gd name="connsiteX20" fmla="*/ 505833 w 2411238"/>
                <a:gd name="connsiteY20" fmla="*/ 2778714 h 3155523"/>
                <a:gd name="connsiteX21" fmla="*/ 731843 w 2411238"/>
                <a:gd name="connsiteY21" fmla="*/ 2983189 h 3155523"/>
                <a:gd name="connsiteX22" fmla="*/ 893279 w 2411238"/>
                <a:gd name="connsiteY22" fmla="*/ 3090808 h 3155523"/>
                <a:gd name="connsiteX23" fmla="*/ 1087002 w 2411238"/>
                <a:gd name="connsiteY23" fmla="*/ 3133856 h 3155523"/>
                <a:gd name="connsiteX24" fmla="*/ 1291488 w 2411238"/>
                <a:gd name="connsiteY24" fmla="*/ 3155379 h 3155523"/>
                <a:gd name="connsiteX25" fmla="*/ 1571310 w 2411238"/>
                <a:gd name="connsiteY25" fmla="*/ 3144617 h 3155523"/>
                <a:gd name="connsiteX26" fmla="*/ 1657409 w 2411238"/>
                <a:gd name="connsiteY26" fmla="*/ 3112332 h 3155523"/>
                <a:gd name="connsiteX27" fmla="*/ 1840370 w 2411238"/>
                <a:gd name="connsiteY27" fmla="*/ 3004713 h 3155523"/>
                <a:gd name="connsiteX28" fmla="*/ 1991043 w 2411238"/>
                <a:gd name="connsiteY28" fmla="*/ 2907856 h 3155523"/>
                <a:gd name="connsiteX29" fmla="*/ 2109430 w 2411238"/>
                <a:gd name="connsiteY29" fmla="*/ 2767952 h 3155523"/>
                <a:gd name="connsiteX30" fmla="*/ 2227816 w 2411238"/>
                <a:gd name="connsiteY30" fmla="*/ 2585000 h 3155523"/>
                <a:gd name="connsiteX31" fmla="*/ 2324678 w 2411238"/>
                <a:gd name="connsiteY31" fmla="*/ 2402049 h 3155523"/>
                <a:gd name="connsiteX32" fmla="*/ 2389252 w 2411238"/>
                <a:gd name="connsiteY32" fmla="*/ 2208335 h 3155523"/>
                <a:gd name="connsiteX33" fmla="*/ 2410777 w 2411238"/>
                <a:gd name="connsiteY33" fmla="*/ 1993098 h 3155523"/>
                <a:gd name="connsiteX34" fmla="*/ 2400014 w 2411238"/>
                <a:gd name="connsiteY34" fmla="*/ 1562623 h 3155523"/>
                <a:gd name="connsiteX35" fmla="*/ 2324678 w 2411238"/>
                <a:gd name="connsiteY35" fmla="*/ 1315100 h 3155523"/>
                <a:gd name="connsiteX36" fmla="*/ 2238578 w 2411238"/>
                <a:gd name="connsiteY36" fmla="*/ 1078339 h 3155523"/>
                <a:gd name="connsiteX37" fmla="*/ 2130954 w 2411238"/>
                <a:gd name="connsiteY37" fmla="*/ 884625 h 3155523"/>
                <a:gd name="connsiteX38" fmla="*/ 2087905 w 2411238"/>
                <a:gd name="connsiteY38" fmla="*/ 787769 h 3155523"/>
                <a:gd name="connsiteX39" fmla="*/ 2034093 w 2411238"/>
                <a:gd name="connsiteY39" fmla="*/ 701674 h 3155523"/>
                <a:gd name="connsiteX40" fmla="*/ 1872657 w 2411238"/>
                <a:gd name="connsiteY40" fmla="*/ 486436 h 3155523"/>
                <a:gd name="connsiteX41" fmla="*/ 1818845 w 2411238"/>
                <a:gd name="connsiteY41" fmla="*/ 443389 h 3155523"/>
                <a:gd name="connsiteX42" fmla="*/ 1743508 w 2411238"/>
                <a:gd name="connsiteY42" fmla="*/ 400341 h 3155523"/>
                <a:gd name="connsiteX43" fmla="*/ 1668171 w 2411238"/>
                <a:gd name="connsiteY43" fmla="*/ 378818 h 3155523"/>
                <a:gd name="connsiteX44" fmla="*/ 1635884 w 2411238"/>
                <a:gd name="connsiteY44" fmla="*/ 368056 h 3155523"/>
                <a:gd name="connsiteX45" fmla="*/ 1549785 w 2411238"/>
                <a:gd name="connsiteY45" fmla="*/ 357294 h 3155523"/>
                <a:gd name="connsiteX46" fmla="*/ 1334537 w 2411238"/>
                <a:gd name="connsiteY46" fmla="*/ 335770 h 3155523"/>
                <a:gd name="connsiteX47" fmla="*/ 1237676 w 2411238"/>
                <a:gd name="connsiteY47" fmla="*/ 325008 h 3155523"/>
                <a:gd name="connsiteX48" fmla="*/ 1130052 w 2411238"/>
                <a:gd name="connsiteY48" fmla="*/ 303484 h 3155523"/>
                <a:gd name="connsiteX49" fmla="*/ 1097764 w 2411238"/>
                <a:gd name="connsiteY49" fmla="*/ 292723 h 3155523"/>
                <a:gd name="connsiteX50" fmla="*/ 1054715 w 2411238"/>
                <a:gd name="connsiteY50" fmla="*/ 271199 h 3155523"/>
                <a:gd name="connsiteX51" fmla="*/ 968616 w 2411238"/>
                <a:gd name="connsiteY51" fmla="*/ 249675 h 3155523"/>
                <a:gd name="connsiteX52" fmla="*/ 871754 w 2411238"/>
                <a:gd name="connsiteY52" fmla="*/ 185104 h 3155523"/>
                <a:gd name="connsiteX53" fmla="*/ 839467 w 2411238"/>
                <a:gd name="connsiteY53" fmla="*/ 163580 h 3155523"/>
                <a:gd name="connsiteX54" fmla="*/ 785655 w 2411238"/>
                <a:gd name="connsiteY54" fmla="*/ 109771 h 3155523"/>
                <a:gd name="connsiteX55" fmla="*/ 764130 w 2411238"/>
                <a:gd name="connsiteY55" fmla="*/ 77485 h 3155523"/>
                <a:gd name="connsiteX56" fmla="*/ 699556 w 2411238"/>
                <a:gd name="connsiteY56" fmla="*/ 34438 h 3155523"/>
                <a:gd name="connsiteX57" fmla="*/ 645744 w 2411238"/>
                <a:gd name="connsiteY57" fmla="*/ 23676 h 315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411238" h="3155523">
                  <a:moveTo>
                    <a:pt x="645744" y="23676"/>
                  </a:moveTo>
                  <a:cubicBezTo>
                    <a:pt x="622426" y="29057"/>
                    <a:pt x="661309" y="15894"/>
                    <a:pt x="559645" y="66723"/>
                  </a:cubicBezTo>
                  <a:cubicBezTo>
                    <a:pt x="498289" y="97399"/>
                    <a:pt x="554095" y="47125"/>
                    <a:pt x="473546" y="109771"/>
                  </a:cubicBezTo>
                  <a:cubicBezTo>
                    <a:pt x="457527" y="122229"/>
                    <a:pt x="445664" y="139336"/>
                    <a:pt x="430496" y="152818"/>
                  </a:cubicBezTo>
                  <a:cubicBezTo>
                    <a:pt x="413327" y="168078"/>
                    <a:pt x="393853" y="180606"/>
                    <a:pt x="376684" y="195866"/>
                  </a:cubicBezTo>
                  <a:cubicBezTo>
                    <a:pt x="348308" y="221088"/>
                    <a:pt x="311316" y="261628"/>
                    <a:pt x="290585" y="292723"/>
                  </a:cubicBezTo>
                  <a:cubicBezTo>
                    <a:pt x="274541" y="316787"/>
                    <a:pt x="262694" y="343425"/>
                    <a:pt x="247535" y="368056"/>
                  </a:cubicBezTo>
                  <a:cubicBezTo>
                    <a:pt x="233977" y="390087"/>
                    <a:pt x="217521" y="410283"/>
                    <a:pt x="204486" y="432627"/>
                  </a:cubicBezTo>
                  <a:cubicBezTo>
                    <a:pt x="173005" y="486592"/>
                    <a:pt x="157591" y="537175"/>
                    <a:pt x="129149" y="594055"/>
                  </a:cubicBezTo>
                  <a:cubicBezTo>
                    <a:pt x="116214" y="619923"/>
                    <a:pt x="98330" y="643180"/>
                    <a:pt x="86099" y="669388"/>
                  </a:cubicBezTo>
                  <a:cubicBezTo>
                    <a:pt x="55462" y="735036"/>
                    <a:pt x="49629" y="772216"/>
                    <a:pt x="32287" y="841578"/>
                  </a:cubicBezTo>
                  <a:cubicBezTo>
                    <a:pt x="4912" y="1087952"/>
                    <a:pt x="38776" y="779941"/>
                    <a:pt x="10763" y="1046053"/>
                  </a:cubicBezTo>
                  <a:cubicBezTo>
                    <a:pt x="7362" y="1078359"/>
                    <a:pt x="3588" y="1110624"/>
                    <a:pt x="0" y="1142910"/>
                  </a:cubicBezTo>
                  <a:cubicBezTo>
                    <a:pt x="3588" y="1300751"/>
                    <a:pt x="1840" y="1458803"/>
                    <a:pt x="10763" y="1616432"/>
                  </a:cubicBezTo>
                  <a:cubicBezTo>
                    <a:pt x="12632" y="1649452"/>
                    <a:pt x="25586" y="1680902"/>
                    <a:pt x="32287" y="1713289"/>
                  </a:cubicBezTo>
                  <a:cubicBezTo>
                    <a:pt x="100343" y="2042214"/>
                    <a:pt x="38959" y="1820565"/>
                    <a:pt x="118387" y="2036145"/>
                  </a:cubicBezTo>
                  <a:cubicBezTo>
                    <a:pt x="130153" y="2068079"/>
                    <a:pt x="138034" y="2101404"/>
                    <a:pt x="150674" y="2133002"/>
                  </a:cubicBezTo>
                  <a:cubicBezTo>
                    <a:pt x="208426" y="2277377"/>
                    <a:pt x="242349" y="2337868"/>
                    <a:pt x="312110" y="2477382"/>
                  </a:cubicBezTo>
                  <a:cubicBezTo>
                    <a:pt x="322872" y="2498906"/>
                    <a:pt x="330409" y="2522371"/>
                    <a:pt x="344397" y="2541953"/>
                  </a:cubicBezTo>
                  <a:cubicBezTo>
                    <a:pt x="380272" y="2592175"/>
                    <a:pt x="419309" y="2640282"/>
                    <a:pt x="452021" y="2692619"/>
                  </a:cubicBezTo>
                  <a:cubicBezTo>
                    <a:pt x="469958" y="2721317"/>
                    <a:pt x="483808" y="2753019"/>
                    <a:pt x="505833" y="2778714"/>
                  </a:cubicBezTo>
                  <a:cubicBezTo>
                    <a:pt x="622739" y="2915098"/>
                    <a:pt x="619292" y="2894759"/>
                    <a:pt x="731843" y="2983189"/>
                  </a:cubicBezTo>
                  <a:cubicBezTo>
                    <a:pt x="789357" y="3028377"/>
                    <a:pt x="818635" y="3065928"/>
                    <a:pt x="893279" y="3090808"/>
                  </a:cubicBezTo>
                  <a:cubicBezTo>
                    <a:pt x="956034" y="3111725"/>
                    <a:pt x="1021216" y="3126932"/>
                    <a:pt x="1087002" y="3133856"/>
                  </a:cubicBezTo>
                  <a:lnTo>
                    <a:pt x="1291488" y="3155379"/>
                  </a:lnTo>
                  <a:cubicBezTo>
                    <a:pt x="1384762" y="3151792"/>
                    <a:pt x="1478606" y="3155523"/>
                    <a:pt x="1571310" y="3144617"/>
                  </a:cubicBezTo>
                  <a:cubicBezTo>
                    <a:pt x="1601751" y="3141036"/>
                    <a:pt x="1629457" y="3124909"/>
                    <a:pt x="1657409" y="3112332"/>
                  </a:cubicBezTo>
                  <a:cubicBezTo>
                    <a:pt x="1890414" y="3007486"/>
                    <a:pt x="1709214" y="3092146"/>
                    <a:pt x="1840370" y="3004713"/>
                  </a:cubicBezTo>
                  <a:cubicBezTo>
                    <a:pt x="1924077" y="2948911"/>
                    <a:pt x="1911829" y="2975751"/>
                    <a:pt x="1991043" y="2907856"/>
                  </a:cubicBezTo>
                  <a:cubicBezTo>
                    <a:pt x="2075901" y="2835124"/>
                    <a:pt x="2053069" y="2846853"/>
                    <a:pt x="2109430" y="2767952"/>
                  </a:cubicBezTo>
                  <a:cubicBezTo>
                    <a:pt x="2200165" y="2640929"/>
                    <a:pt x="2152463" y="2724933"/>
                    <a:pt x="2227816" y="2585000"/>
                  </a:cubicBezTo>
                  <a:cubicBezTo>
                    <a:pt x="2260532" y="2524245"/>
                    <a:pt x="2300448" y="2466659"/>
                    <a:pt x="2324678" y="2402049"/>
                  </a:cubicBezTo>
                  <a:cubicBezTo>
                    <a:pt x="2370116" y="2280886"/>
                    <a:pt x="2348157" y="2345311"/>
                    <a:pt x="2389252" y="2208335"/>
                  </a:cubicBezTo>
                  <a:cubicBezTo>
                    <a:pt x="2393154" y="2173215"/>
                    <a:pt x="2410777" y="2020491"/>
                    <a:pt x="2410777" y="1993098"/>
                  </a:cubicBezTo>
                  <a:cubicBezTo>
                    <a:pt x="2410777" y="1849561"/>
                    <a:pt x="2411238" y="1705720"/>
                    <a:pt x="2400014" y="1562623"/>
                  </a:cubicBezTo>
                  <a:cubicBezTo>
                    <a:pt x="2396710" y="1520504"/>
                    <a:pt x="2335262" y="1349874"/>
                    <a:pt x="2324678" y="1315100"/>
                  </a:cubicBezTo>
                  <a:cubicBezTo>
                    <a:pt x="2281840" y="1174354"/>
                    <a:pt x="2308409" y="1213339"/>
                    <a:pt x="2238578" y="1078339"/>
                  </a:cubicBezTo>
                  <a:cubicBezTo>
                    <a:pt x="2204640" y="1012729"/>
                    <a:pt x="2160956" y="952126"/>
                    <a:pt x="2130954" y="884625"/>
                  </a:cubicBezTo>
                  <a:cubicBezTo>
                    <a:pt x="2116604" y="852340"/>
                    <a:pt x="2104436" y="818993"/>
                    <a:pt x="2087905" y="787769"/>
                  </a:cubicBezTo>
                  <a:cubicBezTo>
                    <a:pt x="2072070" y="757859"/>
                    <a:pt x="2052866" y="729833"/>
                    <a:pt x="2034093" y="701674"/>
                  </a:cubicBezTo>
                  <a:cubicBezTo>
                    <a:pt x="1989278" y="634455"/>
                    <a:pt x="1932820" y="546596"/>
                    <a:pt x="1872657" y="486436"/>
                  </a:cubicBezTo>
                  <a:cubicBezTo>
                    <a:pt x="1856414" y="470194"/>
                    <a:pt x="1837222" y="457171"/>
                    <a:pt x="1818845" y="443389"/>
                  </a:cubicBezTo>
                  <a:cubicBezTo>
                    <a:pt x="1794824" y="425374"/>
                    <a:pt x="1771316" y="412258"/>
                    <a:pt x="1743508" y="400341"/>
                  </a:cubicBezTo>
                  <a:cubicBezTo>
                    <a:pt x="1717697" y="389280"/>
                    <a:pt x="1695486" y="386622"/>
                    <a:pt x="1668171" y="378818"/>
                  </a:cubicBezTo>
                  <a:cubicBezTo>
                    <a:pt x="1657263" y="375702"/>
                    <a:pt x="1647045" y="370085"/>
                    <a:pt x="1635884" y="368056"/>
                  </a:cubicBezTo>
                  <a:cubicBezTo>
                    <a:pt x="1607428" y="362882"/>
                    <a:pt x="1578543" y="360375"/>
                    <a:pt x="1549785" y="357294"/>
                  </a:cubicBezTo>
                  <a:lnTo>
                    <a:pt x="1334537" y="335770"/>
                  </a:lnTo>
                  <a:cubicBezTo>
                    <a:pt x="1302250" y="332183"/>
                    <a:pt x="1269877" y="329301"/>
                    <a:pt x="1237676" y="325008"/>
                  </a:cubicBezTo>
                  <a:cubicBezTo>
                    <a:pt x="1198026" y="319722"/>
                    <a:pt x="1167487" y="314179"/>
                    <a:pt x="1130052" y="303484"/>
                  </a:cubicBezTo>
                  <a:cubicBezTo>
                    <a:pt x="1119144" y="300368"/>
                    <a:pt x="1108192" y="297192"/>
                    <a:pt x="1097764" y="292723"/>
                  </a:cubicBezTo>
                  <a:cubicBezTo>
                    <a:pt x="1083018" y="286404"/>
                    <a:pt x="1069935" y="276272"/>
                    <a:pt x="1054715" y="271199"/>
                  </a:cubicBezTo>
                  <a:cubicBezTo>
                    <a:pt x="1026650" y="261844"/>
                    <a:pt x="968616" y="249675"/>
                    <a:pt x="968616" y="249675"/>
                  </a:cubicBezTo>
                  <a:lnTo>
                    <a:pt x="871754" y="185104"/>
                  </a:lnTo>
                  <a:lnTo>
                    <a:pt x="839467" y="163580"/>
                  </a:lnTo>
                  <a:cubicBezTo>
                    <a:pt x="786741" y="58135"/>
                    <a:pt x="851637" y="162555"/>
                    <a:pt x="785655" y="109771"/>
                  </a:cubicBezTo>
                  <a:cubicBezTo>
                    <a:pt x="775555" y="101691"/>
                    <a:pt x="773864" y="86002"/>
                    <a:pt x="764130" y="77485"/>
                  </a:cubicBezTo>
                  <a:cubicBezTo>
                    <a:pt x="744661" y="60451"/>
                    <a:pt x="720252" y="49959"/>
                    <a:pt x="699556" y="34438"/>
                  </a:cubicBezTo>
                  <a:cubicBezTo>
                    <a:pt x="653636" y="0"/>
                    <a:pt x="669063" y="18295"/>
                    <a:pt x="645744" y="23676"/>
                  </a:cubicBezTo>
                  <a:close/>
                </a:path>
              </a:pathLst>
            </a:cu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3.14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5440" y="1417638"/>
              <a:ext cx="2024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of </a:t>
              </a:r>
              <a:r>
                <a:rPr lang="en-US" dirty="0" smtClean="0"/>
                <a:t>real numbers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3661" y="2924901"/>
              <a:ext cx="71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12.77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09118" y="3919627"/>
              <a:ext cx="71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180.0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42857" y="2186237"/>
              <a:ext cx="1295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2010.98135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67832" y="4288959"/>
              <a:ext cx="898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-1751.0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78749" y="344663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.2010E4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67832" y="2707969"/>
              <a:ext cx="84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Infinity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8742" y="336159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-Infinity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0904" y="3815965"/>
              <a:ext cx="593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NaN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48449" y="1438562"/>
            <a:ext cx="1966621" cy="2633921"/>
            <a:chOff x="5023225" y="1417638"/>
            <a:chExt cx="1966621" cy="2633921"/>
          </a:xfrm>
        </p:grpSpPr>
        <p:sp>
          <p:nvSpPr>
            <p:cNvPr id="10" name="Snip Same Side Corner Rectangle 9"/>
            <p:cNvSpPr/>
            <p:nvPr/>
          </p:nvSpPr>
          <p:spPr>
            <a:xfrm>
              <a:off x="5023225" y="2356848"/>
              <a:ext cx="1966621" cy="1694711"/>
            </a:xfrm>
            <a:prstGeom prst="snip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5041186" y="1417638"/>
              <a:ext cx="181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of Operations</a:t>
              </a:r>
            </a:p>
            <a:p>
              <a:r>
                <a:rPr lang="en-US" dirty="0" smtClean="0"/>
                <a:t>(sample)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1760" y="25555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21053" y="3077301"/>
              <a:ext cx="25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79396" y="2892635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03338" y="32619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69759" y="2523303"/>
              <a:ext cx="414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==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41960" y="2892635"/>
              <a:ext cx="414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&gt;=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Primitive types: </a:t>
            </a:r>
            <a:r>
              <a:rPr lang="en-US" sz="3200" dirty="0" err="1" smtClean="0">
                <a:solidFill>
                  <a:srgbClr val="FF0000"/>
                </a:solidFill>
              </a:rPr>
              <a:t>boolean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455389" y="1687461"/>
            <a:ext cx="2935667" cy="3155523"/>
          </a:xfrm>
          <a:custGeom>
            <a:avLst/>
            <a:gdLst>
              <a:gd name="connsiteX0" fmla="*/ 645744 w 2411238"/>
              <a:gd name="connsiteY0" fmla="*/ 23676 h 3155523"/>
              <a:gd name="connsiteX1" fmla="*/ 559645 w 2411238"/>
              <a:gd name="connsiteY1" fmla="*/ 66723 h 3155523"/>
              <a:gd name="connsiteX2" fmla="*/ 473546 w 2411238"/>
              <a:gd name="connsiteY2" fmla="*/ 109771 h 3155523"/>
              <a:gd name="connsiteX3" fmla="*/ 430496 w 2411238"/>
              <a:gd name="connsiteY3" fmla="*/ 152818 h 3155523"/>
              <a:gd name="connsiteX4" fmla="*/ 376684 w 2411238"/>
              <a:gd name="connsiteY4" fmla="*/ 195866 h 3155523"/>
              <a:gd name="connsiteX5" fmla="*/ 290585 w 2411238"/>
              <a:gd name="connsiteY5" fmla="*/ 292723 h 3155523"/>
              <a:gd name="connsiteX6" fmla="*/ 247535 w 2411238"/>
              <a:gd name="connsiteY6" fmla="*/ 368056 h 3155523"/>
              <a:gd name="connsiteX7" fmla="*/ 204486 w 2411238"/>
              <a:gd name="connsiteY7" fmla="*/ 432627 h 3155523"/>
              <a:gd name="connsiteX8" fmla="*/ 129149 w 2411238"/>
              <a:gd name="connsiteY8" fmla="*/ 594055 h 3155523"/>
              <a:gd name="connsiteX9" fmla="*/ 86099 w 2411238"/>
              <a:gd name="connsiteY9" fmla="*/ 669388 h 3155523"/>
              <a:gd name="connsiteX10" fmla="*/ 32287 w 2411238"/>
              <a:gd name="connsiteY10" fmla="*/ 841578 h 3155523"/>
              <a:gd name="connsiteX11" fmla="*/ 10763 w 2411238"/>
              <a:gd name="connsiteY11" fmla="*/ 1046053 h 3155523"/>
              <a:gd name="connsiteX12" fmla="*/ 0 w 2411238"/>
              <a:gd name="connsiteY12" fmla="*/ 1142910 h 3155523"/>
              <a:gd name="connsiteX13" fmla="*/ 10763 w 2411238"/>
              <a:gd name="connsiteY13" fmla="*/ 1616432 h 3155523"/>
              <a:gd name="connsiteX14" fmla="*/ 32287 w 2411238"/>
              <a:gd name="connsiteY14" fmla="*/ 1713289 h 3155523"/>
              <a:gd name="connsiteX15" fmla="*/ 118387 w 2411238"/>
              <a:gd name="connsiteY15" fmla="*/ 2036145 h 3155523"/>
              <a:gd name="connsiteX16" fmla="*/ 150674 w 2411238"/>
              <a:gd name="connsiteY16" fmla="*/ 2133002 h 3155523"/>
              <a:gd name="connsiteX17" fmla="*/ 312110 w 2411238"/>
              <a:gd name="connsiteY17" fmla="*/ 2477382 h 3155523"/>
              <a:gd name="connsiteX18" fmla="*/ 344397 w 2411238"/>
              <a:gd name="connsiteY18" fmla="*/ 2541953 h 3155523"/>
              <a:gd name="connsiteX19" fmla="*/ 452021 w 2411238"/>
              <a:gd name="connsiteY19" fmla="*/ 2692619 h 3155523"/>
              <a:gd name="connsiteX20" fmla="*/ 505833 w 2411238"/>
              <a:gd name="connsiteY20" fmla="*/ 2778714 h 3155523"/>
              <a:gd name="connsiteX21" fmla="*/ 731843 w 2411238"/>
              <a:gd name="connsiteY21" fmla="*/ 2983189 h 3155523"/>
              <a:gd name="connsiteX22" fmla="*/ 893279 w 2411238"/>
              <a:gd name="connsiteY22" fmla="*/ 3090808 h 3155523"/>
              <a:gd name="connsiteX23" fmla="*/ 1087002 w 2411238"/>
              <a:gd name="connsiteY23" fmla="*/ 3133856 h 3155523"/>
              <a:gd name="connsiteX24" fmla="*/ 1291488 w 2411238"/>
              <a:gd name="connsiteY24" fmla="*/ 3155379 h 3155523"/>
              <a:gd name="connsiteX25" fmla="*/ 1571310 w 2411238"/>
              <a:gd name="connsiteY25" fmla="*/ 3144617 h 3155523"/>
              <a:gd name="connsiteX26" fmla="*/ 1657409 w 2411238"/>
              <a:gd name="connsiteY26" fmla="*/ 3112332 h 3155523"/>
              <a:gd name="connsiteX27" fmla="*/ 1840370 w 2411238"/>
              <a:gd name="connsiteY27" fmla="*/ 3004713 h 3155523"/>
              <a:gd name="connsiteX28" fmla="*/ 1991043 w 2411238"/>
              <a:gd name="connsiteY28" fmla="*/ 2907856 h 3155523"/>
              <a:gd name="connsiteX29" fmla="*/ 2109430 w 2411238"/>
              <a:gd name="connsiteY29" fmla="*/ 2767952 h 3155523"/>
              <a:gd name="connsiteX30" fmla="*/ 2227816 w 2411238"/>
              <a:gd name="connsiteY30" fmla="*/ 2585000 h 3155523"/>
              <a:gd name="connsiteX31" fmla="*/ 2324678 w 2411238"/>
              <a:gd name="connsiteY31" fmla="*/ 2402049 h 3155523"/>
              <a:gd name="connsiteX32" fmla="*/ 2389252 w 2411238"/>
              <a:gd name="connsiteY32" fmla="*/ 2208335 h 3155523"/>
              <a:gd name="connsiteX33" fmla="*/ 2410777 w 2411238"/>
              <a:gd name="connsiteY33" fmla="*/ 1993098 h 3155523"/>
              <a:gd name="connsiteX34" fmla="*/ 2400014 w 2411238"/>
              <a:gd name="connsiteY34" fmla="*/ 1562623 h 3155523"/>
              <a:gd name="connsiteX35" fmla="*/ 2324678 w 2411238"/>
              <a:gd name="connsiteY35" fmla="*/ 1315100 h 3155523"/>
              <a:gd name="connsiteX36" fmla="*/ 2238578 w 2411238"/>
              <a:gd name="connsiteY36" fmla="*/ 1078339 h 3155523"/>
              <a:gd name="connsiteX37" fmla="*/ 2130954 w 2411238"/>
              <a:gd name="connsiteY37" fmla="*/ 884625 h 3155523"/>
              <a:gd name="connsiteX38" fmla="*/ 2087905 w 2411238"/>
              <a:gd name="connsiteY38" fmla="*/ 787769 h 3155523"/>
              <a:gd name="connsiteX39" fmla="*/ 2034093 w 2411238"/>
              <a:gd name="connsiteY39" fmla="*/ 701674 h 3155523"/>
              <a:gd name="connsiteX40" fmla="*/ 1872657 w 2411238"/>
              <a:gd name="connsiteY40" fmla="*/ 486436 h 3155523"/>
              <a:gd name="connsiteX41" fmla="*/ 1818845 w 2411238"/>
              <a:gd name="connsiteY41" fmla="*/ 443389 h 3155523"/>
              <a:gd name="connsiteX42" fmla="*/ 1743508 w 2411238"/>
              <a:gd name="connsiteY42" fmla="*/ 400341 h 3155523"/>
              <a:gd name="connsiteX43" fmla="*/ 1668171 w 2411238"/>
              <a:gd name="connsiteY43" fmla="*/ 378818 h 3155523"/>
              <a:gd name="connsiteX44" fmla="*/ 1635884 w 2411238"/>
              <a:gd name="connsiteY44" fmla="*/ 368056 h 3155523"/>
              <a:gd name="connsiteX45" fmla="*/ 1549785 w 2411238"/>
              <a:gd name="connsiteY45" fmla="*/ 357294 h 3155523"/>
              <a:gd name="connsiteX46" fmla="*/ 1334537 w 2411238"/>
              <a:gd name="connsiteY46" fmla="*/ 335770 h 3155523"/>
              <a:gd name="connsiteX47" fmla="*/ 1237676 w 2411238"/>
              <a:gd name="connsiteY47" fmla="*/ 325008 h 3155523"/>
              <a:gd name="connsiteX48" fmla="*/ 1130052 w 2411238"/>
              <a:gd name="connsiteY48" fmla="*/ 303484 h 3155523"/>
              <a:gd name="connsiteX49" fmla="*/ 1097764 w 2411238"/>
              <a:gd name="connsiteY49" fmla="*/ 292723 h 3155523"/>
              <a:gd name="connsiteX50" fmla="*/ 1054715 w 2411238"/>
              <a:gd name="connsiteY50" fmla="*/ 271199 h 3155523"/>
              <a:gd name="connsiteX51" fmla="*/ 968616 w 2411238"/>
              <a:gd name="connsiteY51" fmla="*/ 249675 h 3155523"/>
              <a:gd name="connsiteX52" fmla="*/ 871754 w 2411238"/>
              <a:gd name="connsiteY52" fmla="*/ 185104 h 3155523"/>
              <a:gd name="connsiteX53" fmla="*/ 839467 w 2411238"/>
              <a:gd name="connsiteY53" fmla="*/ 163580 h 3155523"/>
              <a:gd name="connsiteX54" fmla="*/ 785655 w 2411238"/>
              <a:gd name="connsiteY54" fmla="*/ 109771 h 3155523"/>
              <a:gd name="connsiteX55" fmla="*/ 764130 w 2411238"/>
              <a:gd name="connsiteY55" fmla="*/ 77485 h 3155523"/>
              <a:gd name="connsiteX56" fmla="*/ 699556 w 2411238"/>
              <a:gd name="connsiteY56" fmla="*/ 34438 h 3155523"/>
              <a:gd name="connsiteX57" fmla="*/ 645744 w 2411238"/>
              <a:gd name="connsiteY57" fmla="*/ 23676 h 315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11238" h="3155523">
                <a:moveTo>
                  <a:pt x="645744" y="23676"/>
                </a:moveTo>
                <a:cubicBezTo>
                  <a:pt x="622426" y="29057"/>
                  <a:pt x="661309" y="15894"/>
                  <a:pt x="559645" y="66723"/>
                </a:cubicBezTo>
                <a:cubicBezTo>
                  <a:pt x="498289" y="97399"/>
                  <a:pt x="554095" y="47125"/>
                  <a:pt x="473546" y="109771"/>
                </a:cubicBezTo>
                <a:cubicBezTo>
                  <a:pt x="457527" y="122229"/>
                  <a:pt x="445664" y="139336"/>
                  <a:pt x="430496" y="152818"/>
                </a:cubicBezTo>
                <a:cubicBezTo>
                  <a:pt x="413327" y="168078"/>
                  <a:pt x="393853" y="180606"/>
                  <a:pt x="376684" y="195866"/>
                </a:cubicBezTo>
                <a:cubicBezTo>
                  <a:pt x="348308" y="221088"/>
                  <a:pt x="311316" y="261628"/>
                  <a:pt x="290585" y="292723"/>
                </a:cubicBezTo>
                <a:cubicBezTo>
                  <a:pt x="274541" y="316787"/>
                  <a:pt x="262694" y="343425"/>
                  <a:pt x="247535" y="368056"/>
                </a:cubicBezTo>
                <a:cubicBezTo>
                  <a:pt x="233977" y="390087"/>
                  <a:pt x="217521" y="410283"/>
                  <a:pt x="204486" y="432627"/>
                </a:cubicBezTo>
                <a:cubicBezTo>
                  <a:pt x="173005" y="486592"/>
                  <a:pt x="157591" y="537175"/>
                  <a:pt x="129149" y="594055"/>
                </a:cubicBezTo>
                <a:cubicBezTo>
                  <a:pt x="116214" y="619923"/>
                  <a:pt x="98330" y="643180"/>
                  <a:pt x="86099" y="669388"/>
                </a:cubicBezTo>
                <a:cubicBezTo>
                  <a:pt x="55462" y="735036"/>
                  <a:pt x="49629" y="772216"/>
                  <a:pt x="32287" y="841578"/>
                </a:cubicBezTo>
                <a:cubicBezTo>
                  <a:pt x="4912" y="1087952"/>
                  <a:pt x="38776" y="779941"/>
                  <a:pt x="10763" y="1046053"/>
                </a:cubicBezTo>
                <a:cubicBezTo>
                  <a:pt x="7362" y="1078359"/>
                  <a:pt x="3588" y="1110624"/>
                  <a:pt x="0" y="1142910"/>
                </a:cubicBezTo>
                <a:cubicBezTo>
                  <a:pt x="3588" y="1300751"/>
                  <a:pt x="1840" y="1458803"/>
                  <a:pt x="10763" y="1616432"/>
                </a:cubicBezTo>
                <a:cubicBezTo>
                  <a:pt x="12632" y="1649452"/>
                  <a:pt x="25586" y="1680902"/>
                  <a:pt x="32287" y="1713289"/>
                </a:cubicBezTo>
                <a:cubicBezTo>
                  <a:pt x="100343" y="2042214"/>
                  <a:pt x="38959" y="1820565"/>
                  <a:pt x="118387" y="2036145"/>
                </a:cubicBezTo>
                <a:cubicBezTo>
                  <a:pt x="130153" y="2068079"/>
                  <a:pt x="138034" y="2101404"/>
                  <a:pt x="150674" y="2133002"/>
                </a:cubicBezTo>
                <a:cubicBezTo>
                  <a:pt x="208426" y="2277377"/>
                  <a:pt x="242349" y="2337868"/>
                  <a:pt x="312110" y="2477382"/>
                </a:cubicBezTo>
                <a:cubicBezTo>
                  <a:pt x="322872" y="2498906"/>
                  <a:pt x="330409" y="2522371"/>
                  <a:pt x="344397" y="2541953"/>
                </a:cubicBezTo>
                <a:cubicBezTo>
                  <a:pt x="380272" y="2592175"/>
                  <a:pt x="419309" y="2640282"/>
                  <a:pt x="452021" y="2692619"/>
                </a:cubicBezTo>
                <a:cubicBezTo>
                  <a:pt x="469958" y="2721317"/>
                  <a:pt x="483808" y="2753019"/>
                  <a:pt x="505833" y="2778714"/>
                </a:cubicBezTo>
                <a:cubicBezTo>
                  <a:pt x="622739" y="2915098"/>
                  <a:pt x="619292" y="2894759"/>
                  <a:pt x="731843" y="2983189"/>
                </a:cubicBezTo>
                <a:cubicBezTo>
                  <a:pt x="789357" y="3028377"/>
                  <a:pt x="818635" y="3065928"/>
                  <a:pt x="893279" y="3090808"/>
                </a:cubicBezTo>
                <a:cubicBezTo>
                  <a:pt x="956034" y="3111725"/>
                  <a:pt x="1021216" y="3126932"/>
                  <a:pt x="1087002" y="3133856"/>
                </a:cubicBezTo>
                <a:lnTo>
                  <a:pt x="1291488" y="3155379"/>
                </a:lnTo>
                <a:cubicBezTo>
                  <a:pt x="1384762" y="3151792"/>
                  <a:pt x="1478606" y="3155523"/>
                  <a:pt x="1571310" y="3144617"/>
                </a:cubicBezTo>
                <a:cubicBezTo>
                  <a:pt x="1601751" y="3141036"/>
                  <a:pt x="1629457" y="3124909"/>
                  <a:pt x="1657409" y="3112332"/>
                </a:cubicBezTo>
                <a:cubicBezTo>
                  <a:pt x="1890414" y="3007486"/>
                  <a:pt x="1709214" y="3092146"/>
                  <a:pt x="1840370" y="3004713"/>
                </a:cubicBezTo>
                <a:cubicBezTo>
                  <a:pt x="1924077" y="2948911"/>
                  <a:pt x="1911829" y="2975751"/>
                  <a:pt x="1991043" y="2907856"/>
                </a:cubicBezTo>
                <a:cubicBezTo>
                  <a:pt x="2075901" y="2835124"/>
                  <a:pt x="2053069" y="2846853"/>
                  <a:pt x="2109430" y="2767952"/>
                </a:cubicBezTo>
                <a:cubicBezTo>
                  <a:pt x="2200165" y="2640929"/>
                  <a:pt x="2152463" y="2724933"/>
                  <a:pt x="2227816" y="2585000"/>
                </a:cubicBezTo>
                <a:cubicBezTo>
                  <a:pt x="2260532" y="2524245"/>
                  <a:pt x="2300448" y="2466659"/>
                  <a:pt x="2324678" y="2402049"/>
                </a:cubicBezTo>
                <a:cubicBezTo>
                  <a:pt x="2370116" y="2280886"/>
                  <a:pt x="2348157" y="2345311"/>
                  <a:pt x="2389252" y="2208335"/>
                </a:cubicBezTo>
                <a:cubicBezTo>
                  <a:pt x="2393154" y="2173215"/>
                  <a:pt x="2410777" y="2020491"/>
                  <a:pt x="2410777" y="1993098"/>
                </a:cubicBezTo>
                <a:cubicBezTo>
                  <a:pt x="2410777" y="1849561"/>
                  <a:pt x="2411238" y="1705720"/>
                  <a:pt x="2400014" y="1562623"/>
                </a:cubicBezTo>
                <a:cubicBezTo>
                  <a:pt x="2396710" y="1520504"/>
                  <a:pt x="2335262" y="1349874"/>
                  <a:pt x="2324678" y="1315100"/>
                </a:cubicBezTo>
                <a:cubicBezTo>
                  <a:pt x="2281840" y="1174354"/>
                  <a:pt x="2308409" y="1213339"/>
                  <a:pt x="2238578" y="1078339"/>
                </a:cubicBezTo>
                <a:cubicBezTo>
                  <a:pt x="2204640" y="1012729"/>
                  <a:pt x="2160956" y="952126"/>
                  <a:pt x="2130954" y="884625"/>
                </a:cubicBezTo>
                <a:cubicBezTo>
                  <a:pt x="2116604" y="852340"/>
                  <a:pt x="2104436" y="818993"/>
                  <a:pt x="2087905" y="787769"/>
                </a:cubicBezTo>
                <a:cubicBezTo>
                  <a:pt x="2072070" y="757859"/>
                  <a:pt x="2052866" y="729833"/>
                  <a:pt x="2034093" y="701674"/>
                </a:cubicBezTo>
                <a:cubicBezTo>
                  <a:pt x="1989278" y="634455"/>
                  <a:pt x="1932820" y="546596"/>
                  <a:pt x="1872657" y="486436"/>
                </a:cubicBezTo>
                <a:cubicBezTo>
                  <a:pt x="1856414" y="470194"/>
                  <a:pt x="1837222" y="457171"/>
                  <a:pt x="1818845" y="443389"/>
                </a:cubicBezTo>
                <a:cubicBezTo>
                  <a:pt x="1794824" y="425374"/>
                  <a:pt x="1771316" y="412258"/>
                  <a:pt x="1743508" y="400341"/>
                </a:cubicBezTo>
                <a:cubicBezTo>
                  <a:pt x="1717697" y="389280"/>
                  <a:pt x="1695486" y="386622"/>
                  <a:pt x="1668171" y="378818"/>
                </a:cubicBezTo>
                <a:cubicBezTo>
                  <a:pt x="1657263" y="375702"/>
                  <a:pt x="1647045" y="370085"/>
                  <a:pt x="1635884" y="368056"/>
                </a:cubicBezTo>
                <a:cubicBezTo>
                  <a:pt x="1607428" y="362882"/>
                  <a:pt x="1578543" y="360375"/>
                  <a:pt x="1549785" y="357294"/>
                </a:cubicBezTo>
                <a:lnTo>
                  <a:pt x="1334537" y="335770"/>
                </a:lnTo>
                <a:cubicBezTo>
                  <a:pt x="1302250" y="332183"/>
                  <a:pt x="1269877" y="329301"/>
                  <a:pt x="1237676" y="325008"/>
                </a:cubicBezTo>
                <a:cubicBezTo>
                  <a:pt x="1198026" y="319722"/>
                  <a:pt x="1167487" y="314179"/>
                  <a:pt x="1130052" y="303484"/>
                </a:cubicBezTo>
                <a:cubicBezTo>
                  <a:pt x="1119144" y="300368"/>
                  <a:pt x="1108192" y="297192"/>
                  <a:pt x="1097764" y="292723"/>
                </a:cubicBezTo>
                <a:cubicBezTo>
                  <a:pt x="1083018" y="286404"/>
                  <a:pt x="1069935" y="276272"/>
                  <a:pt x="1054715" y="271199"/>
                </a:cubicBezTo>
                <a:cubicBezTo>
                  <a:pt x="1026650" y="261844"/>
                  <a:pt x="968616" y="249675"/>
                  <a:pt x="968616" y="249675"/>
                </a:cubicBezTo>
                <a:lnTo>
                  <a:pt x="871754" y="185104"/>
                </a:lnTo>
                <a:lnTo>
                  <a:pt x="839467" y="163580"/>
                </a:lnTo>
                <a:cubicBezTo>
                  <a:pt x="786741" y="58135"/>
                  <a:pt x="851637" y="162555"/>
                  <a:pt x="785655" y="109771"/>
                </a:cubicBezTo>
                <a:cubicBezTo>
                  <a:pt x="775555" y="101691"/>
                  <a:pt x="773864" y="86002"/>
                  <a:pt x="764130" y="77485"/>
                </a:cubicBezTo>
                <a:cubicBezTo>
                  <a:pt x="744661" y="60451"/>
                  <a:pt x="720252" y="49959"/>
                  <a:pt x="699556" y="34438"/>
                </a:cubicBezTo>
                <a:cubicBezTo>
                  <a:pt x="653636" y="0"/>
                  <a:pt x="669063" y="18295"/>
                  <a:pt x="645744" y="23676"/>
                </a:cubicBezTo>
                <a:close/>
              </a:path>
            </a:pathLst>
          </a:cu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5023226" y="2356849"/>
            <a:ext cx="1369024" cy="13740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335440" y="141763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logical values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1186" y="1417638"/>
            <a:ext cx="18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Operations</a:t>
            </a:r>
          </a:p>
          <a:p>
            <a:r>
              <a:rPr lang="en-US" dirty="0" smtClean="0"/>
              <a:t>(sample)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933" y="3261967"/>
            <a:ext cx="3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28527" y="2356849"/>
            <a:ext cx="41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46144" y="2523303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90800" y="3294233"/>
            <a:ext cx="61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829" y="2726181"/>
            <a:ext cx="39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||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69759" y="2892635"/>
            <a:ext cx="49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&amp;&amp;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05829" y="3229701"/>
            <a:ext cx="29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Primitive types: </a:t>
            </a:r>
            <a:r>
              <a:rPr lang="en-US" sz="3200" dirty="0" smtClean="0">
                <a:solidFill>
                  <a:srgbClr val="FF0000"/>
                </a:solidFill>
              </a:rPr>
              <a:t>char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455389" y="1894622"/>
            <a:ext cx="2935667" cy="3155523"/>
          </a:xfrm>
          <a:custGeom>
            <a:avLst/>
            <a:gdLst>
              <a:gd name="connsiteX0" fmla="*/ 645744 w 2411238"/>
              <a:gd name="connsiteY0" fmla="*/ 23676 h 3155523"/>
              <a:gd name="connsiteX1" fmla="*/ 559645 w 2411238"/>
              <a:gd name="connsiteY1" fmla="*/ 66723 h 3155523"/>
              <a:gd name="connsiteX2" fmla="*/ 473546 w 2411238"/>
              <a:gd name="connsiteY2" fmla="*/ 109771 h 3155523"/>
              <a:gd name="connsiteX3" fmla="*/ 430496 w 2411238"/>
              <a:gd name="connsiteY3" fmla="*/ 152818 h 3155523"/>
              <a:gd name="connsiteX4" fmla="*/ 376684 w 2411238"/>
              <a:gd name="connsiteY4" fmla="*/ 195866 h 3155523"/>
              <a:gd name="connsiteX5" fmla="*/ 290585 w 2411238"/>
              <a:gd name="connsiteY5" fmla="*/ 292723 h 3155523"/>
              <a:gd name="connsiteX6" fmla="*/ 247535 w 2411238"/>
              <a:gd name="connsiteY6" fmla="*/ 368056 h 3155523"/>
              <a:gd name="connsiteX7" fmla="*/ 204486 w 2411238"/>
              <a:gd name="connsiteY7" fmla="*/ 432627 h 3155523"/>
              <a:gd name="connsiteX8" fmla="*/ 129149 w 2411238"/>
              <a:gd name="connsiteY8" fmla="*/ 594055 h 3155523"/>
              <a:gd name="connsiteX9" fmla="*/ 86099 w 2411238"/>
              <a:gd name="connsiteY9" fmla="*/ 669388 h 3155523"/>
              <a:gd name="connsiteX10" fmla="*/ 32287 w 2411238"/>
              <a:gd name="connsiteY10" fmla="*/ 841578 h 3155523"/>
              <a:gd name="connsiteX11" fmla="*/ 10763 w 2411238"/>
              <a:gd name="connsiteY11" fmla="*/ 1046053 h 3155523"/>
              <a:gd name="connsiteX12" fmla="*/ 0 w 2411238"/>
              <a:gd name="connsiteY12" fmla="*/ 1142910 h 3155523"/>
              <a:gd name="connsiteX13" fmla="*/ 10763 w 2411238"/>
              <a:gd name="connsiteY13" fmla="*/ 1616432 h 3155523"/>
              <a:gd name="connsiteX14" fmla="*/ 32287 w 2411238"/>
              <a:gd name="connsiteY14" fmla="*/ 1713289 h 3155523"/>
              <a:gd name="connsiteX15" fmla="*/ 118387 w 2411238"/>
              <a:gd name="connsiteY15" fmla="*/ 2036145 h 3155523"/>
              <a:gd name="connsiteX16" fmla="*/ 150674 w 2411238"/>
              <a:gd name="connsiteY16" fmla="*/ 2133002 h 3155523"/>
              <a:gd name="connsiteX17" fmla="*/ 312110 w 2411238"/>
              <a:gd name="connsiteY17" fmla="*/ 2477382 h 3155523"/>
              <a:gd name="connsiteX18" fmla="*/ 344397 w 2411238"/>
              <a:gd name="connsiteY18" fmla="*/ 2541953 h 3155523"/>
              <a:gd name="connsiteX19" fmla="*/ 452021 w 2411238"/>
              <a:gd name="connsiteY19" fmla="*/ 2692619 h 3155523"/>
              <a:gd name="connsiteX20" fmla="*/ 505833 w 2411238"/>
              <a:gd name="connsiteY20" fmla="*/ 2778714 h 3155523"/>
              <a:gd name="connsiteX21" fmla="*/ 731843 w 2411238"/>
              <a:gd name="connsiteY21" fmla="*/ 2983189 h 3155523"/>
              <a:gd name="connsiteX22" fmla="*/ 893279 w 2411238"/>
              <a:gd name="connsiteY22" fmla="*/ 3090808 h 3155523"/>
              <a:gd name="connsiteX23" fmla="*/ 1087002 w 2411238"/>
              <a:gd name="connsiteY23" fmla="*/ 3133856 h 3155523"/>
              <a:gd name="connsiteX24" fmla="*/ 1291488 w 2411238"/>
              <a:gd name="connsiteY24" fmla="*/ 3155379 h 3155523"/>
              <a:gd name="connsiteX25" fmla="*/ 1571310 w 2411238"/>
              <a:gd name="connsiteY25" fmla="*/ 3144617 h 3155523"/>
              <a:gd name="connsiteX26" fmla="*/ 1657409 w 2411238"/>
              <a:gd name="connsiteY26" fmla="*/ 3112332 h 3155523"/>
              <a:gd name="connsiteX27" fmla="*/ 1840370 w 2411238"/>
              <a:gd name="connsiteY27" fmla="*/ 3004713 h 3155523"/>
              <a:gd name="connsiteX28" fmla="*/ 1991043 w 2411238"/>
              <a:gd name="connsiteY28" fmla="*/ 2907856 h 3155523"/>
              <a:gd name="connsiteX29" fmla="*/ 2109430 w 2411238"/>
              <a:gd name="connsiteY29" fmla="*/ 2767952 h 3155523"/>
              <a:gd name="connsiteX30" fmla="*/ 2227816 w 2411238"/>
              <a:gd name="connsiteY30" fmla="*/ 2585000 h 3155523"/>
              <a:gd name="connsiteX31" fmla="*/ 2324678 w 2411238"/>
              <a:gd name="connsiteY31" fmla="*/ 2402049 h 3155523"/>
              <a:gd name="connsiteX32" fmla="*/ 2389252 w 2411238"/>
              <a:gd name="connsiteY32" fmla="*/ 2208335 h 3155523"/>
              <a:gd name="connsiteX33" fmla="*/ 2410777 w 2411238"/>
              <a:gd name="connsiteY33" fmla="*/ 1993098 h 3155523"/>
              <a:gd name="connsiteX34" fmla="*/ 2400014 w 2411238"/>
              <a:gd name="connsiteY34" fmla="*/ 1562623 h 3155523"/>
              <a:gd name="connsiteX35" fmla="*/ 2324678 w 2411238"/>
              <a:gd name="connsiteY35" fmla="*/ 1315100 h 3155523"/>
              <a:gd name="connsiteX36" fmla="*/ 2238578 w 2411238"/>
              <a:gd name="connsiteY36" fmla="*/ 1078339 h 3155523"/>
              <a:gd name="connsiteX37" fmla="*/ 2130954 w 2411238"/>
              <a:gd name="connsiteY37" fmla="*/ 884625 h 3155523"/>
              <a:gd name="connsiteX38" fmla="*/ 2087905 w 2411238"/>
              <a:gd name="connsiteY38" fmla="*/ 787769 h 3155523"/>
              <a:gd name="connsiteX39" fmla="*/ 2034093 w 2411238"/>
              <a:gd name="connsiteY39" fmla="*/ 701674 h 3155523"/>
              <a:gd name="connsiteX40" fmla="*/ 1872657 w 2411238"/>
              <a:gd name="connsiteY40" fmla="*/ 486436 h 3155523"/>
              <a:gd name="connsiteX41" fmla="*/ 1818845 w 2411238"/>
              <a:gd name="connsiteY41" fmla="*/ 443389 h 3155523"/>
              <a:gd name="connsiteX42" fmla="*/ 1743508 w 2411238"/>
              <a:gd name="connsiteY42" fmla="*/ 400341 h 3155523"/>
              <a:gd name="connsiteX43" fmla="*/ 1668171 w 2411238"/>
              <a:gd name="connsiteY43" fmla="*/ 378818 h 3155523"/>
              <a:gd name="connsiteX44" fmla="*/ 1635884 w 2411238"/>
              <a:gd name="connsiteY44" fmla="*/ 368056 h 3155523"/>
              <a:gd name="connsiteX45" fmla="*/ 1549785 w 2411238"/>
              <a:gd name="connsiteY45" fmla="*/ 357294 h 3155523"/>
              <a:gd name="connsiteX46" fmla="*/ 1334537 w 2411238"/>
              <a:gd name="connsiteY46" fmla="*/ 335770 h 3155523"/>
              <a:gd name="connsiteX47" fmla="*/ 1237676 w 2411238"/>
              <a:gd name="connsiteY47" fmla="*/ 325008 h 3155523"/>
              <a:gd name="connsiteX48" fmla="*/ 1130052 w 2411238"/>
              <a:gd name="connsiteY48" fmla="*/ 303484 h 3155523"/>
              <a:gd name="connsiteX49" fmla="*/ 1097764 w 2411238"/>
              <a:gd name="connsiteY49" fmla="*/ 292723 h 3155523"/>
              <a:gd name="connsiteX50" fmla="*/ 1054715 w 2411238"/>
              <a:gd name="connsiteY50" fmla="*/ 271199 h 3155523"/>
              <a:gd name="connsiteX51" fmla="*/ 968616 w 2411238"/>
              <a:gd name="connsiteY51" fmla="*/ 249675 h 3155523"/>
              <a:gd name="connsiteX52" fmla="*/ 871754 w 2411238"/>
              <a:gd name="connsiteY52" fmla="*/ 185104 h 3155523"/>
              <a:gd name="connsiteX53" fmla="*/ 839467 w 2411238"/>
              <a:gd name="connsiteY53" fmla="*/ 163580 h 3155523"/>
              <a:gd name="connsiteX54" fmla="*/ 785655 w 2411238"/>
              <a:gd name="connsiteY54" fmla="*/ 109771 h 3155523"/>
              <a:gd name="connsiteX55" fmla="*/ 764130 w 2411238"/>
              <a:gd name="connsiteY55" fmla="*/ 77485 h 3155523"/>
              <a:gd name="connsiteX56" fmla="*/ 699556 w 2411238"/>
              <a:gd name="connsiteY56" fmla="*/ 34438 h 3155523"/>
              <a:gd name="connsiteX57" fmla="*/ 645744 w 2411238"/>
              <a:gd name="connsiteY57" fmla="*/ 23676 h 315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11238" h="3155523">
                <a:moveTo>
                  <a:pt x="645744" y="23676"/>
                </a:moveTo>
                <a:cubicBezTo>
                  <a:pt x="622426" y="29057"/>
                  <a:pt x="661309" y="15894"/>
                  <a:pt x="559645" y="66723"/>
                </a:cubicBezTo>
                <a:cubicBezTo>
                  <a:pt x="498289" y="97399"/>
                  <a:pt x="554095" y="47125"/>
                  <a:pt x="473546" y="109771"/>
                </a:cubicBezTo>
                <a:cubicBezTo>
                  <a:pt x="457527" y="122229"/>
                  <a:pt x="445664" y="139336"/>
                  <a:pt x="430496" y="152818"/>
                </a:cubicBezTo>
                <a:cubicBezTo>
                  <a:pt x="413327" y="168078"/>
                  <a:pt x="393853" y="180606"/>
                  <a:pt x="376684" y="195866"/>
                </a:cubicBezTo>
                <a:cubicBezTo>
                  <a:pt x="348308" y="221088"/>
                  <a:pt x="311316" y="261628"/>
                  <a:pt x="290585" y="292723"/>
                </a:cubicBezTo>
                <a:cubicBezTo>
                  <a:pt x="274541" y="316787"/>
                  <a:pt x="262694" y="343425"/>
                  <a:pt x="247535" y="368056"/>
                </a:cubicBezTo>
                <a:cubicBezTo>
                  <a:pt x="233977" y="390087"/>
                  <a:pt x="217521" y="410283"/>
                  <a:pt x="204486" y="432627"/>
                </a:cubicBezTo>
                <a:cubicBezTo>
                  <a:pt x="173005" y="486592"/>
                  <a:pt x="157591" y="537175"/>
                  <a:pt x="129149" y="594055"/>
                </a:cubicBezTo>
                <a:cubicBezTo>
                  <a:pt x="116214" y="619923"/>
                  <a:pt x="98330" y="643180"/>
                  <a:pt x="86099" y="669388"/>
                </a:cubicBezTo>
                <a:cubicBezTo>
                  <a:pt x="55462" y="735036"/>
                  <a:pt x="49629" y="772216"/>
                  <a:pt x="32287" y="841578"/>
                </a:cubicBezTo>
                <a:cubicBezTo>
                  <a:pt x="4912" y="1087952"/>
                  <a:pt x="38776" y="779941"/>
                  <a:pt x="10763" y="1046053"/>
                </a:cubicBezTo>
                <a:cubicBezTo>
                  <a:pt x="7362" y="1078359"/>
                  <a:pt x="3588" y="1110624"/>
                  <a:pt x="0" y="1142910"/>
                </a:cubicBezTo>
                <a:cubicBezTo>
                  <a:pt x="3588" y="1300751"/>
                  <a:pt x="1840" y="1458803"/>
                  <a:pt x="10763" y="1616432"/>
                </a:cubicBezTo>
                <a:cubicBezTo>
                  <a:pt x="12632" y="1649452"/>
                  <a:pt x="25586" y="1680902"/>
                  <a:pt x="32287" y="1713289"/>
                </a:cubicBezTo>
                <a:cubicBezTo>
                  <a:pt x="100343" y="2042214"/>
                  <a:pt x="38959" y="1820565"/>
                  <a:pt x="118387" y="2036145"/>
                </a:cubicBezTo>
                <a:cubicBezTo>
                  <a:pt x="130153" y="2068079"/>
                  <a:pt x="138034" y="2101404"/>
                  <a:pt x="150674" y="2133002"/>
                </a:cubicBezTo>
                <a:cubicBezTo>
                  <a:pt x="208426" y="2277377"/>
                  <a:pt x="242349" y="2337868"/>
                  <a:pt x="312110" y="2477382"/>
                </a:cubicBezTo>
                <a:cubicBezTo>
                  <a:pt x="322872" y="2498906"/>
                  <a:pt x="330409" y="2522371"/>
                  <a:pt x="344397" y="2541953"/>
                </a:cubicBezTo>
                <a:cubicBezTo>
                  <a:pt x="380272" y="2592175"/>
                  <a:pt x="419309" y="2640282"/>
                  <a:pt x="452021" y="2692619"/>
                </a:cubicBezTo>
                <a:cubicBezTo>
                  <a:pt x="469958" y="2721317"/>
                  <a:pt x="483808" y="2753019"/>
                  <a:pt x="505833" y="2778714"/>
                </a:cubicBezTo>
                <a:cubicBezTo>
                  <a:pt x="622739" y="2915098"/>
                  <a:pt x="619292" y="2894759"/>
                  <a:pt x="731843" y="2983189"/>
                </a:cubicBezTo>
                <a:cubicBezTo>
                  <a:pt x="789357" y="3028377"/>
                  <a:pt x="818635" y="3065928"/>
                  <a:pt x="893279" y="3090808"/>
                </a:cubicBezTo>
                <a:cubicBezTo>
                  <a:pt x="956034" y="3111725"/>
                  <a:pt x="1021216" y="3126932"/>
                  <a:pt x="1087002" y="3133856"/>
                </a:cubicBezTo>
                <a:lnTo>
                  <a:pt x="1291488" y="3155379"/>
                </a:lnTo>
                <a:cubicBezTo>
                  <a:pt x="1384762" y="3151792"/>
                  <a:pt x="1478606" y="3155523"/>
                  <a:pt x="1571310" y="3144617"/>
                </a:cubicBezTo>
                <a:cubicBezTo>
                  <a:pt x="1601751" y="3141036"/>
                  <a:pt x="1629457" y="3124909"/>
                  <a:pt x="1657409" y="3112332"/>
                </a:cubicBezTo>
                <a:cubicBezTo>
                  <a:pt x="1890414" y="3007486"/>
                  <a:pt x="1709214" y="3092146"/>
                  <a:pt x="1840370" y="3004713"/>
                </a:cubicBezTo>
                <a:cubicBezTo>
                  <a:pt x="1924077" y="2948911"/>
                  <a:pt x="1911829" y="2975751"/>
                  <a:pt x="1991043" y="2907856"/>
                </a:cubicBezTo>
                <a:cubicBezTo>
                  <a:pt x="2075901" y="2835124"/>
                  <a:pt x="2053069" y="2846853"/>
                  <a:pt x="2109430" y="2767952"/>
                </a:cubicBezTo>
                <a:cubicBezTo>
                  <a:pt x="2200165" y="2640929"/>
                  <a:pt x="2152463" y="2724933"/>
                  <a:pt x="2227816" y="2585000"/>
                </a:cubicBezTo>
                <a:cubicBezTo>
                  <a:pt x="2260532" y="2524245"/>
                  <a:pt x="2300448" y="2466659"/>
                  <a:pt x="2324678" y="2402049"/>
                </a:cubicBezTo>
                <a:cubicBezTo>
                  <a:pt x="2370116" y="2280886"/>
                  <a:pt x="2348157" y="2345311"/>
                  <a:pt x="2389252" y="2208335"/>
                </a:cubicBezTo>
                <a:cubicBezTo>
                  <a:pt x="2393154" y="2173215"/>
                  <a:pt x="2410777" y="2020491"/>
                  <a:pt x="2410777" y="1993098"/>
                </a:cubicBezTo>
                <a:cubicBezTo>
                  <a:pt x="2410777" y="1849561"/>
                  <a:pt x="2411238" y="1705720"/>
                  <a:pt x="2400014" y="1562623"/>
                </a:cubicBezTo>
                <a:cubicBezTo>
                  <a:pt x="2396710" y="1520504"/>
                  <a:pt x="2335262" y="1349874"/>
                  <a:pt x="2324678" y="1315100"/>
                </a:cubicBezTo>
                <a:cubicBezTo>
                  <a:pt x="2281840" y="1174354"/>
                  <a:pt x="2308409" y="1213339"/>
                  <a:pt x="2238578" y="1078339"/>
                </a:cubicBezTo>
                <a:cubicBezTo>
                  <a:pt x="2204640" y="1012729"/>
                  <a:pt x="2160956" y="952126"/>
                  <a:pt x="2130954" y="884625"/>
                </a:cubicBezTo>
                <a:cubicBezTo>
                  <a:pt x="2116604" y="852340"/>
                  <a:pt x="2104436" y="818993"/>
                  <a:pt x="2087905" y="787769"/>
                </a:cubicBezTo>
                <a:cubicBezTo>
                  <a:pt x="2072070" y="757859"/>
                  <a:pt x="2052866" y="729833"/>
                  <a:pt x="2034093" y="701674"/>
                </a:cubicBezTo>
                <a:cubicBezTo>
                  <a:pt x="1989278" y="634455"/>
                  <a:pt x="1932820" y="546596"/>
                  <a:pt x="1872657" y="486436"/>
                </a:cubicBezTo>
                <a:cubicBezTo>
                  <a:pt x="1856414" y="470194"/>
                  <a:pt x="1837222" y="457171"/>
                  <a:pt x="1818845" y="443389"/>
                </a:cubicBezTo>
                <a:cubicBezTo>
                  <a:pt x="1794824" y="425374"/>
                  <a:pt x="1771316" y="412258"/>
                  <a:pt x="1743508" y="400341"/>
                </a:cubicBezTo>
                <a:cubicBezTo>
                  <a:pt x="1717697" y="389280"/>
                  <a:pt x="1695486" y="386622"/>
                  <a:pt x="1668171" y="378818"/>
                </a:cubicBezTo>
                <a:cubicBezTo>
                  <a:pt x="1657263" y="375702"/>
                  <a:pt x="1647045" y="370085"/>
                  <a:pt x="1635884" y="368056"/>
                </a:cubicBezTo>
                <a:cubicBezTo>
                  <a:pt x="1607428" y="362882"/>
                  <a:pt x="1578543" y="360375"/>
                  <a:pt x="1549785" y="357294"/>
                </a:cubicBezTo>
                <a:lnTo>
                  <a:pt x="1334537" y="335770"/>
                </a:lnTo>
                <a:cubicBezTo>
                  <a:pt x="1302250" y="332183"/>
                  <a:pt x="1269877" y="329301"/>
                  <a:pt x="1237676" y="325008"/>
                </a:cubicBezTo>
                <a:cubicBezTo>
                  <a:pt x="1198026" y="319722"/>
                  <a:pt x="1167487" y="314179"/>
                  <a:pt x="1130052" y="303484"/>
                </a:cubicBezTo>
                <a:cubicBezTo>
                  <a:pt x="1119144" y="300368"/>
                  <a:pt x="1108192" y="297192"/>
                  <a:pt x="1097764" y="292723"/>
                </a:cubicBezTo>
                <a:cubicBezTo>
                  <a:pt x="1083018" y="286404"/>
                  <a:pt x="1069935" y="276272"/>
                  <a:pt x="1054715" y="271199"/>
                </a:cubicBezTo>
                <a:cubicBezTo>
                  <a:pt x="1026650" y="261844"/>
                  <a:pt x="968616" y="249675"/>
                  <a:pt x="968616" y="249675"/>
                </a:cubicBezTo>
                <a:lnTo>
                  <a:pt x="871754" y="185104"/>
                </a:lnTo>
                <a:lnTo>
                  <a:pt x="839467" y="163580"/>
                </a:lnTo>
                <a:cubicBezTo>
                  <a:pt x="786741" y="58135"/>
                  <a:pt x="851637" y="162555"/>
                  <a:pt x="785655" y="109771"/>
                </a:cubicBezTo>
                <a:cubicBezTo>
                  <a:pt x="775555" y="101691"/>
                  <a:pt x="773864" y="86002"/>
                  <a:pt x="764130" y="77485"/>
                </a:cubicBezTo>
                <a:cubicBezTo>
                  <a:pt x="744661" y="60451"/>
                  <a:pt x="720252" y="49959"/>
                  <a:pt x="699556" y="34438"/>
                </a:cubicBezTo>
                <a:cubicBezTo>
                  <a:pt x="653636" y="0"/>
                  <a:pt x="669063" y="18295"/>
                  <a:pt x="645744" y="23676"/>
                </a:cubicBezTo>
                <a:close/>
              </a:path>
            </a:pathLst>
          </a:cu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5023226" y="2564010"/>
            <a:ext cx="1369024" cy="1374080"/>
          </a:xfrm>
          <a:prstGeom prst="snip2Same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335440" y="1301633"/>
            <a:ext cx="231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characters</a:t>
            </a:r>
          </a:p>
          <a:p>
            <a:r>
              <a:rPr lang="en-US" dirty="0" smtClean="0"/>
              <a:t>(sample values shown)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1186" y="1301633"/>
            <a:ext cx="18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Operations</a:t>
            </a:r>
          </a:p>
          <a:p>
            <a:r>
              <a:rPr lang="en-US" dirty="0" smtClean="0"/>
              <a:t>(sample)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933" y="3469128"/>
            <a:ext cx="3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28527" y="2564010"/>
            <a:ext cx="41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46144" y="2730464"/>
            <a:ext cx="4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‘a’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90800" y="3501394"/>
            <a:ext cx="45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‘&amp;’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829" y="2933342"/>
            <a:ext cx="39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||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69759" y="3099796"/>
            <a:ext cx="49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&amp;&amp;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05829" y="3436862"/>
            <a:ext cx="29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0514" y="3252196"/>
            <a:ext cx="41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‘$’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07349" y="4124481"/>
            <a:ext cx="41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‘+’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Operators: Arithmetic, relational, conditional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4981" y="2028137"/>
            <a:ext cx="24332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Arithmetic operators</a:t>
            </a:r>
            <a:endParaRPr lang="en-US" sz="2000" dirty="0" smtClean="0"/>
          </a:p>
          <a:p>
            <a:r>
              <a:rPr lang="en-US" sz="2000" dirty="0" smtClean="0"/>
              <a:t>+</a:t>
            </a:r>
          </a:p>
          <a:p>
            <a:r>
              <a:rPr lang="en-US" sz="2000" dirty="0" smtClean="0"/>
              <a:t>-</a:t>
            </a:r>
          </a:p>
          <a:p>
            <a:r>
              <a:rPr lang="en-US" sz="2000" dirty="0" smtClean="0"/>
              <a:t>*</a:t>
            </a:r>
          </a:p>
          <a:p>
            <a:r>
              <a:rPr lang="en-US" sz="2000" dirty="0" smtClean="0"/>
              <a:t>/</a:t>
            </a:r>
          </a:p>
          <a:p>
            <a:r>
              <a:rPr lang="en-US" sz="2000" dirty="0"/>
              <a:t>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7154" y="2028137"/>
            <a:ext cx="2375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Relational operators</a:t>
            </a:r>
            <a:endParaRPr lang="en-US" sz="2000" dirty="0" smtClean="0"/>
          </a:p>
          <a:p>
            <a:r>
              <a:rPr lang="en-US" sz="2000" dirty="0" smtClean="0"/>
              <a:t>==  </a:t>
            </a:r>
          </a:p>
          <a:p>
            <a:r>
              <a:rPr lang="en-US" sz="2000" dirty="0" smtClean="0"/>
              <a:t>&lt;  </a:t>
            </a:r>
          </a:p>
          <a:p>
            <a:r>
              <a:rPr lang="en-US" sz="2000" dirty="0" smtClean="0"/>
              <a:t>&gt;  </a:t>
            </a:r>
          </a:p>
          <a:p>
            <a:r>
              <a:rPr lang="en-US" sz="2000" dirty="0" smtClean="0"/>
              <a:t>&lt;=   </a:t>
            </a:r>
          </a:p>
          <a:p>
            <a:r>
              <a:rPr lang="en-US" sz="2000" dirty="0" smtClean="0"/>
              <a:t>&gt;=    </a:t>
            </a:r>
          </a:p>
          <a:p>
            <a:r>
              <a:rPr lang="en-US" sz="2000" dirty="0" smtClean="0"/>
              <a:t>!=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0751" y="2028137"/>
            <a:ext cx="230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Boolean/conditional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operators</a:t>
            </a:r>
            <a:endParaRPr lang="en-US" sz="2000" dirty="0" smtClean="0"/>
          </a:p>
          <a:p>
            <a:r>
              <a:rPr lang="en-US" sz="2000" dirty="0" smtClean="0"/>
              <a:t>||</a:t>
            </a:r>
          </a:p>
          <a:p>
            <a:r>
              <a:rPr lang="en-US" sz="2000" dirty="0" smtClean="0"/>
              <a:t>&amp;&amp;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981" y="4606080"/>
            <a:ext cx="1019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dirty="0" err="1" smtClean="0"/>
              <a:t>+b</a:t>
            </a:r>
            <a:r>
              <a:rPr lang="en-US" sz="2000" dirty="0" smtClean="0"/>
              <a:t>*c-d</a:t>
            </a:r>
          </a:p>
          <a:p>
            <a:r>
              <a:rPr lang="en-US" sz="2000" dirty="0" smtClean="0"/>
              <a:t>a/b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%d</a:t>
            </a:r>
            <a:endParaRPr lang="en-US" sz="2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07154" y="4760215"/>
            <a:ext cx="697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==b</a:t>
            </a:r>
          </a:p>
          <a:p>
            <a:r>
              <a:rPr lang="en-US" sz="2000" dirty="0" smtClean="0"/>
              <a:t>a&lt;=b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!=b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34340" y="4776180"/>
            <a:ext cx="2323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==b||c&lt;d</a:t>
            </a:r>
          </a:p>
          <a:p>
            <a:r>
              <a:rPr lang="en-US" sz="2000" dirty="0" smtClean="0"/>
              <a:t>a&lt;=b&amp;&amp;c&gt;d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!=b &amp;&amp;c&gt;d||p+1&lt;q</a:t>
            </a:r>
          </a:p>
        </p:txBody>
      </p:sp>
    </p:spTree>
    <p:extLst>
      <p:ext uri="{BB962C8B-B14F-4D97-AF65-F5344CB8AC3E}">
        <p14:creationId xmlns:p14="http://schemas.microsoft.com/office/powerpoint/2010/main" val="396550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Operators: bitwise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20" y="2033043"/>
            <a:ext cx="25696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Bitwise operators</a:t>
            </a:r>
            <a:endParaRPr lang="en-US" sz="2000" dirty="0" smtClean="0"/>
          </a:p>
          <a:p>
            <a:r>
              <a:rPr lang="en-US" sz="2000" dirty="0" smtClean="0"/>
              <a:t>&amp;: bitwise AND</a:t>
            </a:r>
          </a:p>
          <a:p>
            <a:r>
              <a:rPr lang="en-US" sz="2000" dirty="0" smtClean="0"/>
              <a:t>|: bitwise OR</a:t>
            </a:r>
          </a:p>
          <a:p>
            <a:r>
              <a:rPr lang="en-US" sz="2000" dirty="0" smtClean="0"/>
              <a:t>^: bitwise exclusive OR</a:t>
            </a:r>
          </a:p>
          <a:p>
            <a:r>
              <a:rPr lang="en-US" sz="2000" dirty="0" smtClean="0"/>
              <a:t>~: bitwise complement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9678" y="2033043"/>
            <a:ext cx="2698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itwise shift operators</a:t>
            </a:r>
            <a:endParaRPr lang="en-US" sz="2000" dirty="0" smtClean="0"/>
          </a:p>
          <a:p>
            <a:r>
              <a:rPr lang="en-US" sz="2000" dirty="0" smtClean="0"/>
              <a:t>&lt;&lt;: bitwise left shift</a:t>
            </a:r>
          </a:p>
          <a:p>
            <a:r>
              <a:rPr lang="en-US" sz="2000" dirty="0" smtClean="0"/>
              <a:t>&gt;&gt;: bitwise right shift</a:t>
            </a:r>
          </a:p>
          <a:p>
            <a:r>
              <a:rPr lang="en-US" sz="2000" dirty="0" smtClean="0"/>
              <a:t>&gt;&gt;&gt;: unsigned right shift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118" y="4251600"/>
            <a:ext cx="3069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&amp; b: logical and of a and b</a:t>
            </a:r>
          </a:p>
          <a:p>
            <a:r>
              <a:rPr lang="en-US" sz="2000" dirty="0" err="1"/>
              <a:t>a</a:t>
            </a:r>
            <a:r>
              <a:rPr lang="en-US" sz="2000" dirty="0" err="1" smtClean="0"/>
              <a:t>|b</a:t>
            </a:r>
            <a:r>
              <a:rPr lang="en-US" sz="2000" dirty="0" smtClean="0"/>
              <a:t>: logical OR of a and b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3676" y="4251600"/>
            <a:ext cx="505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&lt;&lt;3: shift bit pattern of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 left by 3 bits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&gt;&gt;2: shift bit pattern of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 to the right by 2 bits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74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Names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1417638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 to denote classes, objects, data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2203151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Contain characters; must start with a letter, or a $ sign or an underscore.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Examples</a:t>
            </a:r>
            <a:r>
              <a:rPr lang="en-US" sz="2000" dirty="0" smtClean="0"/>
              <a:t>: height, area1, Dog, $great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911994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Length unlimited, case sensitive.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Dog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dog</a:t>
            </a:r>
            <a:r>
              <a:rPr lang="en-US" sz="2000" dirty="0" smtClean="0"/>
              <a:t> are different names.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2842" y="4996839"/>
            <a:ext cx="4874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Convention</a:t>
            </a:r>
            <a:r>
              <a:rPr lang="en-US" sz="2000" dirty="0" smtClean="0"/>
              <a:t>: All class names begin with an uppercase letter; all other names begin with a lower case letter.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Constants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5896" y="1647369"/>
            <a:ext cx="65838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constant is something that cannot change during program execution.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Examples: 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Integer</a:t>
            </a:r>
            <a:r>
              <a:rPr lang="en-US" sz="2000" dirty="0" smtClean="0">
                <a:solidFill>
                  <a:srgbClr val="000000"/>
                </a:solidFill>
              </a:rPr>
              <a:t> constants: 0, 1, -1, +24, 29, 300009998, O14, 0x1B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Floating</a:t>
            </a:r>
            <a:r>
              <a:rPr lang="en-US" sz="2000" dirty="0" smtClean="0">
                <a:solidFill>
                  <a:srgbClr val="000000"/>
                </a:solidFill>
              </a:rPr>
              <a:t> point constants: 0.0, -2.345e28, -0.000976512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/>
              <a:t> constants: true, false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Character </a:t>
            </a:r>
            <a:r>
              <a:rPr lang="en-US" sz="2000" dirty="0" smtClean="0"/>
              <a:t>constants</a:t>
            </a:r>
            <a:r>
              <a:rPr lang="en-US" sz="2000" dirty="0" smtClean="0">
                <a:solidFill>
                  <a:srgbClr val="FF0000"/>
                </a:solidFill>
              </a:rPr>
              <a:t>: ‘ ‘, ‘a’, ‘A’, ‘$’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String </a:t>
            </a:r>
            <a:r>
              <a:rPr lang="en-US" sz="2000" dirty="0" smtClean="0"/>
              <a:t>constants</a:t>
            </a:r>
            <a:r>
              <a:rPr lang="en-US" sz="2000" dirty="0" smtClean="0">
                <a:solidFill>
                  <a:srgbClr val="FF0000"/>
                </a:solidFill>
              </a:rPr>
              <a:t>: “”, </a:t>
            </a:r>
            <a:r>
              <a:rPr lang="en-US" sz="2000" dirty="0" smtClean="0">
                <a:solidFill>
                  <a:srgbClr val="FF0000"/>
                </a:solidFill>
              </a:rPr>
              <a:t>“ ”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“Hi!”, “Alice in Wonderland”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Named Constants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5896" y="1647369"/>
            <a:ext cx="658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constant can be named and the name used instead of the constant itself.</a:t>
            </a:r>
          </a:p>
          <a:p>
            <a:endParaRPr lang="en-US" sz="2000" dirty="0" smtClean="0"/>
          </a:p>
          <a:p>
            <a:r>
              <a:rPr lang="en-US" sz="2000" dirty="0" smtClean="0"/>
              <a:t>Examples: 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final </a:t>
            </a:r>
            <a:r>
              <a:rPr lang="en-US" sz="2000" dirty="0" smtClean="0">
                <a:solidFill>
                  <a:srgbClr val="FF0000"/>
                </a:solidFill>
              </a:rPr>
              <a:t>float </a:t>
            </a:r>
            <a:r>
              <a:rPr lang="en-US" sz="2000" dirty="0" smtClean="0">
                <a:solidFill>
                  <a:srgbClr val="000000"/>
                </a:solidFill>
              </a:rPr>
              <a:t>pi=3.14159;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	final </a:t>
            </a:r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dogsExist</a:t>
            </a:r>
            <a:r>
              <a:rPr lang="en-US" sz="2000" dirty="0" smtClean="0">
                <a:solidFill>
                  <a:srgbClr val="000000"/>
                </a:solidFill>
              </a:rPr>
              <a:t>=true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Variables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5896" y="1585300"/>
            <a:ext cx="6583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variable is something whose value may change during program execution.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	Example: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numStudents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r>
              <a:rPr lang="en-US" sz="2000" dirty="0" smtClean="0"/>
              <a:t>  denotes the number of 	students whose grads have been  processed. Its value 	changes as each student’s grade is processed by a grade 	processing program.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5896" y="4015080"/>
            <a:ext cx="6583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Every variable has a </a:t>
            </a:r>
            <a:r>
              <a:rPr lang="en-US" sz="2000" dirty="0" smtClean="0">
                <a:solidFill>
                  <a:srgbClr val="FF0000"/>
                </a:solidFill>
              </a:rPr>
              <a:t>name</a:t>
            </a:r>
            <a:r>
              <a:rPr lang="en-US" sz="2000" dirty="0" smtClean="0"/>
              <a:t> and a </a:t>
            </a:r>
            <a:r>
              <a:rPr lang="en-US" sz="2000" dirty="0" smtClean="0">
                <a:solidFill>
                  <a:srgbClr val="FF0000"/>
                </a:solidFill>
              </a:rPr>
              <a:t>type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	Example: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hurricaneCategory</a:t>
            </a:r>
            <a:r>
              <a:rPr lang="en-US" sz="2000" dirty="0" smtClean="0"/>
              <a:t>;  The name is 	</a:t>
            </a:r>
            <a:r>
              <a:rPr lang="en-US" sz="2000" dirty="0" err="1" smtClean="0">
                <a:solidFill>
                  <a:srgbClr val="FF0000"/>
                </a:solidFill>
              </a:rPr>
              <a:t>hurricaneCategory</a:t>
            </a:r>
            <a:r>
              <a:rPr lang="en-US" sz="2000" dirty="0" smtClean="0"/>
              <a:t> and its type is </a:t>
            </a:r>
            <a:r>
              <a:rPr lang="en-US" sz="2000" dirty="0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5896" y="5521529"/>
            <a:ext cx="476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variable must be </a:t>
            </a:r>
            <a:r>
              <a:rPr lang="en-US" dirty="0" smtClean="0">
                <a:solidFill>
                  <a:srgbClr val="FF0000"/>
                </a:solidFill>
              </a:rPr>
              <a:t>declared</a:t>
            </a:r>
            <a:r>
              <a:rPr lang="en-US" dirty="0" smtClean="0"/>
              <a:t> before it is used.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Strings: basics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8283" y="1429147"/>
            <a:ext cx="7313448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A string is any sequence of Unicode characters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83" y="2166538"/>
            <a:ext cx="7313448" cy="11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You may name a string as in the following:</a:t>
            </a:r>
          </a:p>
          <a:p>
            <a:pPr>
              <a:lnSpc>
                <a:spcPts val="2800"/>
              </a:lnSpc>
            </a:pPr>
            <a:endParaRPr lang="en-US" sz="2000" dirty="0" smtClean="0"/>
          </a:p>
          <a:p>
            <a:pPr>
              <a:lnSpc>
                <a:spcPts val="2800"/>
              </a:lnSpc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 err="1" smtClean="0"/>
              <a:t>myDogsName</a:t>
            </a:r>
            <a:r>
              <a:rPr lang="en-US" sz="2000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283" y="3622075"/>
            <a:ext cx="7313448" cy="18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myDogsName</a:t>
            </a:r>
            <a:r>
              <a:rPr lang="en-US" sz="2000" dirty="0" smtClean="0"/>
              <a:t> is an </a:t>
            </a:r>
            <a:r>
              <a:rPr lang="en-US" sz="2000" dirty="0" smtClean="0">
                <a:solidFill>
                  <a:srgbClr val="FF0000"/>
                </a:solidFill>
              </a:rPr>
              <a:t>object</a:t>
            </a:r>
            <a:r>
              <a:rPr lang="en-US" sz="2000" dirty="0" smtClean="0"/>
              <a:t> of type String.</a:t>
            </a:r>
          </a:p>
          <a:p>
            <a:pPr>
              <a:lnSpc>
                <a:spcPts val="2800"/>
              </a:lnSpc>
            </a:pPr>
            <a:endParaRPr lang="en-US" sz="2000" dirty="0" smtClean="0"/>
          </a:p>
          <a:p>
            <a:pPr>
              <a:lnSpc>
                <a:spcPts val="2800"/>
              </a:lnSpc>
            </a:pPr>
            <a:r>
              <a:rPr lang="en-US" sz="2000" dirty="0" smtClean="0"/>
              <a:t>It can take any string as its value. For example,</a:t>
            </a:r>
          </a:p>
          <a:p>
            <a:pPr>
              <a:lnSpc>
                <a:spcPts val="2800"/>
              </a:lnSpc>
            </a:pPr>
            <a:r>
              <a:rPr lang="en-US" sz="2000" dirty="0" smtClean="0"/>
              <a:t>“Max”,  “</a:t>
            </a:r>
            <a:r>
              <a:rPr lang="en-US" sz="2000" dirty="0" err="1" smtClean="0"/>
              <a:t>Bently</a:t>
            </a:r>
            <a:r>
              <a:rPr lang="en-US" sz="2000" dirty="0" smtClean="0"/>
              <a:t>”, “Jake” and “Raja” are possible values of </a:t>
            </a:r>
            <a:r>
              <a:rPr lang="en-US" sz="2000" dirty="0" err="1" smtClean="0">
                <a:solidFill>
                  <a:srgbClr val="FF0000"/>
                </a:solidFill>
              </a:rPr>
              <a:t>myDogsName</a:t>
            </a:r>
            <a:r>
              <a:rPr lang="en-US" sz="20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5574328"/>
            <a:ext cx="5311517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What is the difference between 29 and “29”?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183511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About Homework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21466" y="2223898"/>
            <a:ext cx="7313448" cy="403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All homework problems will be assigned during recitation. </a:t>
            </a:r>
            <a:r>
              <a:rPr lang="en-US" sz="2000" dirty="0" smtClean="0">
                <a:solidFill>
                  <a:srgbClr val="FF0000"/>
                </a:solidFill>
              </a:rPr>
              <a:t>Please make sure you attend your recitation section</a:t>
            </a:r>
            <a:r>
              <a:rPr lang="en-US" sz="2000" dirty="0" smtClean="0"/>
              <a:t>.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Homework assigned during week 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 is due at the </a:t>
            </a:r>
            <a:r>
              <a:rPr lang="en-US" sz="2000" dirty="0" smtClean="0">
                <a:solidFill>
                  <a:srgbClr val="FF0000"/>
                </a:solidFill>
              </a:rPr>
              <a:t>start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FF0000"/>
                </a:solidFill>
              </a:rPr>
              <a:t>your </a:t>
            </a:r>
            <a:r>
              <a:rPr lang="en-US" sz="2000" dirty="0" smtClean="0"/>
              <a:t>recitation during week </a:t>
            </a:r>
            <a:r>
              <a:rPr lang="en-US" sz="2000" dirty="0" smtClean="0">
                <a:solidFill>
                  <a:srgbClr val="FF0000"/>
                </a:solidFill>
              </a:rPr>
              <a:t>X+1</a:t>
            </a:r>
            <a:r>
              <a:rPr lang="en-US" sz="2000" dirty="0" smtClean="0"/>
              <a:t>.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It is best to use Piazza to ask questions regarding homework. </a:t>
            </a:r>
            <a:r>
              <a:rPr lang="en-US" sz="2000" dirty="0" smtClean="0">
                <a:solidFill>
                  <a:srgbClr val="FF0000"/>
                </a:solidFill>
              </a:rPr>
              <a:t>But please do not post answers to homework problems.</a:t>
            </a:r>
          </a:p>
          <a:p>
            <a:pPr marL="457200" indent="-457200">
              <a:lnSpc>
                <a:spcPts val="2800"/>
              </a:lnSpc>
            </a:pPr>
            <a:endParaRPr lang="en-US" sz="2000" dirty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Most, </a:t>
            </a:r>
            <a:r>
              <a:rPr lang="en-US" sz="2000" dirty="0" smtClean="0">
                <a:solidFill>
                  <a:srgbClr val="FF0000"/>
                </a:solidFill>
              </a:rPr>
              <a:t>but not necessarily </a:t>
            </a:r>
            <a:r>
              <a:rPr lang="en-US" sz="2000" dirty="0" smtClean="0"/>
              <a:t>all,  homework problems will be from the textbook.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9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Strings: assignment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8283" y="1515243"/>
            <a:ext cx="7313448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You may assign a value to a string object.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82" y="2579438"/>
            <a:ext cx="7978517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err="1" smtClean="0"/>
              <a:t>myDogsName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Bently</a:t>
            </a:r>
            <a:r>
              <a:rPr lang="en-US" sz="2000" dirty="0" smtClean="0"/>
              <a:t>”; // Assuming that </a:t>
            </a:r>
            <a:r>
              <a:rPr lang="en-US" sz="2000" dirty="0" err="1" smtClean="0">
                <a:solidFill>
                  <a:srgbClr val="FF0000"/>
                </a:solidFill>
              </a:rPr>
              <a:t>myDogsName</a:t>
            </a:r>
            <a:r>
              <a:rPr lang="en-US" sz="2000" dirty="0" smtClean="0"/>
              <a:t> has been declared</a:t>
            </a:r>
          </a:p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 err="1" smtClean="0"/>
              <a:t>myCarColor</a:t>
            </a:r>
            <a:r>
              <a:rPr lang="en-US" sz="2000" dirty="0" smtClean="0"/>
              <a:t>=“Black”;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283" y="4002705"/>
            <a:ext cx="7313448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All string objects must be declared before they are used.</a:t>
            </a:r>
          </a:p>
          <a:p>
            <a:pPr>
              <a:lnSpc>
                <a:spcPts val="2800"/>
              </a:lnSpc>
            </a:pPr>
            <a:endParaRPr lang="en-US" sz="2000" dirty="0" smtClean="0"/>
          </a:p>
          <a:p>
            <a:pPr>
              <a:lnSpc>
                <a:spcPts val="2800"/>
              </a:lnSpc>
            </a:pPr>
            <a:r>
              <a:rPr lang="en-US" sz="2000" dirty="0" smtClean="0"/>
              <a:t>Thus it would be incorrect to assign a value to </a:t>
            </a:r>
            <a:r>
              <a:rPr lang="en-US" sz="2000" dirty="0" err="1" smtClean="0">
                <a:solidFill>
                  <a:srgbClr val="FF0000"/>
                </a:solidFill>
              </a:rPr>
              <a:t>myDogsName</a:t>
            </a:r>
            <a:r>
              <a:rPr lang="en-US" sz="2000" dirty="0" smtClean="0"/>
              <a:t> before it has been declared.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Strings: Other operations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8283" y="1515243"/>
            <a:ext cx="7313448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You may apply a variety of operations to strings. Examples follow.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83" y="2579438"/>
            <a:ext cx="6806081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commend=“</a:t>
            </a:r>
            <a:r>
              <a:rPr lang="en-US" sz="2000" dirty="0" err="1" smtClean="0"/>
              <a:t>Bently</a:t>
            </a:r>
            <a:r>
              <a:rPr lang="en-US" sz="2000" dirty="0" smtClean="0"/>
              <a:t>,”+ “ good girl!; </a:t>
            </a:r>
            <a:r>
              <a:rPr lang="en-US" sz="2000" dirty="0" smtClean="0">
                <a:solidFill>
                  <a:srgbClr val="008000"/>
                </a:solidFill>
              </a:rPr>
              <a:t>// String catenation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283" y="3448753"/>
            <a:ext cx="6806081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 err="1" smtClean="0"/>
              <a:t>myCar</a:t>
            </a:r>
            <a:r>
              <a:rPr lang="en-US" sz="2000" dirty="0" smtClean="0"/>
              <a:t>=“It’s a Porsche”+ “, and I love it!” +”but maintenance is expensive.”  </a:t>
            </a:r>
            <a:r>
              <a:rPr lang="en-US" sz="2000" dirty="0" smtClean="0">
                <a:solidFill>
                  <a:srgbClr val="008000"/>
                </a:solidFill>
              </a:rPr>
              <a:t>// String catenation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283" y="4677140"/>
            <a:ext cx="6806081" cy="8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 err="1" smtClean="0"/>
              <a:t>firstChar</a:t>
            </a:r>
            <a:r>
              <a:rPr lang="en-US" sz="2000" dirty="0" smtClean="0"/>
              <a:t>=commend.charAt(0); </a:t>
            </a:r>
            <a:r>
              <a:rPr lang="en-US" sz="2000" dirty="0" smtClean="0">
                <a:solidFill>
                  <a:srgbClr val="008000"/>
                </a:solidFill>
              </a:rPr>
              <a:t>// Extract character at 									position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Strings: More operations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8283" y="1515243"/>
            <a:ext cx="7313448" cy="4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/>
              <a:t>There exist a variety of operations on strings. A few are given below.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8283" y="2679705"/>
          <a:ext cx="7902073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281"/>
                <a:gridCol w="3782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sz="1800" dirty="0" smtClean="0"/>
                        <a:t> commend=“</a:t>
                      </a:r>
                      <a:r>
                        <a:rPr lang="en-US" sz="1800" dirty="0" err="1" smtClean="0"/>
                        <a:t>Bently</a:t>
                      </a:r>
                      <a:r>
                        <a:rPr lang="en-US" sz="1800" dirty="0" smtClean="0"/>
                        <a:t>,”+ “ good girl!”; </a:t>
                      </a:r>
                      <a:endParaRPr lang="en-US" sz="1800" dirty="0" smtClean="0">
                        <a:solidFill>
                          <a:srgbClr val="008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char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firstChar</a:t>
                      </a:r>
                      <a:r>
                        <a:rPr lang="en-US" sz="1800" dirty="0" smtClean="0"/>
                        <a:t>=commend.charAt(0);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extraction using </a:t>
                      </a:r>
                      <a:r>
                        <a:rPr lang="en-US" dirty="0" err="1" smtClean="0"/>
                        <a:t>charAt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movieName.equals(“Fugitive</a:t>
                      </a:r>
                      <a:r>
                        <a:rPr lang="en-US" dirty="0" smtClean="0"/>
                        <a:t>”)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using equals()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String.valueOf(29)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  integer 29 to String “29”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Declarations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5897" y="1819492"/>
            <a:ext cx="3305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age;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/>
              <a:t>  height, area;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name</a:t>
            </a:r>
          </a:p>
          <a:p>
            <a:endParaRPr lang="en-US" sz="2000" dirty="0" smtClean="0"/>
          </a:p>
          <a:p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dirty="0" err="1" smtClean="0">
                <a:solidFill>
                  <a:srgbClr val="FF0000"/>
                </a:solidFill>
              </a:rPr>
              <a:t>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iAmAlive</a:t>
            </a:r>
            <a:r>
              <a:rPr lang="en-US" sz="2000" dirty="0"/>
              <a:t>;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</a:t>
            </a:r>
            <a:r>
              <a:rPr lang="en-US" sz="2000" dirty="0" smtClean="0"/>
              <a:t>=1, </a:t>
            </a:r>
            <a:r>
              <a:rPr lang="en-US" sz="2000" dirty="0" err="1" smtClean="0"/>
              <a:t>y</a:t>
            </a:r>
            <a:r>
              <a:rPr lang="en-US" sz="2000" dirty="0" smtClean="0"/>
              <a:t>=0;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=“Harry”;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Simple expressions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5896" y="1612322"/>
            <a:ext cx="69531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Expressions are used to compute “something”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/>
              <a:t>  </a:t>
            </a:r>
            <a:r>
              <a:rPr lang="en-US" sz="2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dirty="0" smtClean="0"/>
              <a:t>, </a:t>
            </a:r>
            <a:r>
              <a:rPr lang="en-US" sz="2000" dirty="0" err="1" smtClean="0"/>
              <a:t>z</a:t>
            </a:r>
            <a:r>
              <a:rPr lang="en-US" sz="2000" dirty="0" smtClean="0"/>
              <a:t>; // Declare </a:t>
            </a:r>
            <a:r>
              <a:rPr lang="en-US" sz="2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dirty="0" smtClean="0"/>
              <a:t>, </a:t>
            </a:r>
            <a:r>
              <a:rPr lang="en-US" sz="2000" dirty="0" err="1" smtClean="0"/>
              <a:t>z</a:t>
            </a:r>
            <a:r>
              <a:rPr lang="en-US" sz="2000" dirty="0" smtClean="0"/>
              <a:t> as variables of type float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000000"/>
                </a:solidFill>
              </a:rPr>
              <a:t>x</a:t>
            </a:r>
            <a:r>
              <a:rPr lang="en-US" sz="2000" dirty="0" smtClean="0">
                <a:solidFill>
                  <a:srgbClr val="000000"/>
                </a:solidFill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</a:rPr>
              <a:t>y+z</a:t>
            </a:r>
            <a:r>
              <a:rPr lang="en-US" sz="2000" dirty="0" smtClean="0">
                <a:solidFill>
                  <a:srgbClr val="000000"/>
                </a:solidFill>
              </a:rPr>
              <a:t>; // Arithmetic expression, results in </a:t>
            </a:r>
            <a:r>
              <a:rPr lang="en-US" sz="2000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</a:rPr>
              <a:t> value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x</a:t>
            </a:r>
            <a:r>
              <a:rPr lang="en-US" sz="2000" dirty="0" smtClean="0"/>
              <a:t>&lt;</a:t>
            </a:r>
            <a:r>
              <a:rPr lang="en-US" sz="2000" dirty="0" err="1" smtClean="0"/>
              <a:t>y</a:t>
            </a:r>
            <a:r>
              <a:rPr lang="en-US" sz="2000" dirty="0" smtClean="0"/>
              <a:t>;  // Boolean expression, results in </a:t>
            </a:r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/>
              <a:t> value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=“Mary”,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= “Jones”;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firstName</a:t>
            </a:r>
            <a:r>
              <a:rPr lang="en-US" sz="2000" dirty="0" smtClean="0"/>
              <a:t>+” “+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; // Results in a </a:t>
            </a:r>
            <a:r>
              <a:rPr lang="en-US" sz="2000" dirty="0" smtClean="0">
                <a:solidFill>
                  <a:srgbClr val="FF0000"/>
                </a:solidFill>
              </a:rPr>
              <a:t>String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5579380"/>
            <a:ext cx="522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in Chapter 2! And yet more to come!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Assignment statement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5897" y="1612322"/>
            <a:ext cx="72953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assignment statement allows assigning the value of an expression to a </a:t>
            </a:r>
            <a:r>
              <a:rPr lang="en-US" sz="2000" dirty="0" smtClean="0">
                <a:solidFill>
                  <a:srgbClr val="FF0000"/>
                </a:solidFill>
              </a:rPr>
              <a:t>variable.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</a:rPr>
              <a:t>x</a:t>
            </a:r>
            <a:r>
              <a:rPr lang="en-US" sz="2000" dirty="0" smtClean="0">
                <a:solidFill>
                  <a:srgbClr val="000000"/>
                </a:solidFill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</a:rPr>
              <a:t>y+z</a:t>
            </a:r>
            <a:r>
              <a:rPr lang="en-US" sz="2000" dirty="0" smtClean="0">
                <a:solidFill>
                  <a:srgbClr val="000000"/>
                </a:solidFill>
              </a:rPr>
              <a:t>; // </a:t>
            </a:r>
            <a:r>
              <a:rPr lang="en-US" sz="2000" dirty="0" err="1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 gets the value of </a:t>
            </a:r>
            <a:r>
              <a:rPr lang="en-US" sz="2000" dirty="0" err="1" smtClean="0">
                <a:solidFill>
                  <a:srgbClr val="000000"/>
                </a:solidFill>
              </a:rPr>
              <a:t>x</a:t>
            </a:r>
            <a:r>
              <a:rPr lang="en-US" sz="2000" dirty="0" smtClean="0">
                <a:solidFill>
                  <a:srgbClr val="000000"/>
                </a:solidFill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</a:rPr>
              <a:t>y+z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q</a:t>
            </a:r>
            <a:r>
              <a:rPr lang="en-US" sz="2000" dirty="0" smtClean="0"/>
              <a:t>=</a:t>
            </a:r>
            <a:r>
              <a:rPr lang="en-US" sz="2000" dirty="0" err="1" smtClean="0"/>
              <a:t>x</a:t>
            </a:r>
            <a:r>
              <a:rPr lang="en-US" sz="2000" dirty="0" smtClean="0"/>
              <a:t>&lt;</a:t>
            </a:r>
            <a:r>
              <a:rPr lang="en-US" sz="2000" dirty="0" err="1" smtClean="0"/>
              <a:t>y</a:t>
            </a:r>
            <a:r>
              <a:rPr lang="en-US" sz="2000" dirty="0" smtClean="0"/>
              <a:t>;  // </a:t>
            </a:r>
            <a:r>
              <a:rPr lang="en-US" sz="2000" dirty="0" err="1" smtClean="0"/>
              <a:t>q</a:t>
            </a:r>
            <a:r>
              <a:rPr lang="en-US" sz="2000" dirty="0" smtClean="0"/>
              <a:t> gets the value of </a:t>
            </a:r>
            <a:r>
              <a:rPr lang="en-US" sz="2000" dirty="0" err="1" smtClean="0"/>
              <a:t>x</a:t>
            </a:r>
            <a:r>
              <a:rPr lang="en-US" sz="2000" dirty="0" smtClean="0"/>
              <a:t>&lt;</a:t>
            </a:r>
            <a:r>
              <a:rPr lang="en-US" sz="2000" dirty="0" err="1" smtClean="0"/>
              <a:t>y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=“Mary”,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= “Jones”;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String</a:t>
            </a:r>
            <a:r>
              <a:rPr lang="en-US" sz="2000" dirty="0" smtClean="0"/>
              <a:t> name=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+” “+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;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5579380"/>
            <a:ext cx="522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in Chapter 2! And yet more to come!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5" y="2520839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Back to classes and objects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Creating an object: Mom’s car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17459" y="1920435"/>
            <a:ext cx="3764485" cy="3233233"/>
            <a:chOff x="4117459" y="2413761"/>
            <a:chExt cx="3764485" cy="323323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7459" y="2545132"/>
              <a:ext cx="3764485" cy="310186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47194" y="2413761"/>
              <a:ext cx="30589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color=“Yellow”;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owner=“Mom”;</a:t>
              </a:r>
            </a:p>
            <a:p>
              <a:r>
                <a:rPr lang="en-US" sz="2000" dirty="0" err="1">
                  <a:solidFill>
                    <a:srgbClr val="008000"/>
                  </a:solidFill>
                </a:rPr>
                <a:t>i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nt</a:t>
              </a:r>
              <a:r>
                <a:rPr lang="en-US" sz="2000" dirty="0" smtClean="0"/>
                <a:t> miles=200;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19687" y="1463070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Car (“Yellow”, “Mom”, 200);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3946" y="1815854"/>
            <a:ext cx="2879092" cy="3337814"/>
            <a:chOff x="363946" y="1815854"/>
            <a:chExt cx="2879092" cy="3337814"/>
          </a:xfrm>
        </p:grpSpPr>
        <p:sp>
          <p:nvSpPr>
            <p:cNvPr id="3" name="Rectangle 2"/>
            <p:cNvSpPr/>
            <p:nvPr/>
          </p:nvSpPr>
          <p:spPr>
            <a:xfrm>
              <a:off x="363946" y="1815854"/>
              <a:ext cx="2879092" cy="33378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374" y="2201734"/>
              <a:ext cx="214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 class </a:t>
              </a:r>
              <a:r>
                <a:rPr lang="en-US" sz="2000" dirty="0" smtClean="0"/>
                <a:t>Car{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374" y="3936557"/>
              <a:ext cx="26028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 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int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getMiles</a:t>
              </a:r>
              <a:r>
                <a:rPr lang="en-US" sz="2000" dirty="0" smtClean="0"/>
                <a:t>(){</a:t>
              </a:r>
            </a:p>
            <a:p>
              <a:endParaRPr lang="en-US" sz="2000" dirty="0"/>
            </a:p>
            <a:p>
              <a:r>
                <a:rPr lang="en-US" sz="2000" dirty="0" smtClean="0"/>
                <a:t>}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3661" y="2697183"/>
              <a:ext cx="19224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color;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owner;</a:t>
              </a:r>
            </a:p>
            <a:p>
              <a:r>
                <a:rPr lang="en-US" sz="2000" dirty="0" err="1">
                  <a:solidFill>
                    <a:srgbClr val="008000"/>
                  </a:solidFill>
                </a:rPr>
                <a:t>i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nt</a:t>
              </a:r>
              <a:r>
                <a:rPr lang="en-US" sz="2000" dirty="0" smtClean="0"/>
                <a:t> miles;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12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Creating an object: Dad’s car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47194" y="1920435"/>
            <a:ext cx="3289300" cy="3328257"/>
            <a:chOff x="4247194" y="1920435"/>
            <a:chExt cx="3289300" cy="332825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7194" y="2772192"/>
              <a:ext cx="3289300" cy="2476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47194" y="1920435"/>
              <a:ext cx="30589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color=“Black”;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owner=“Dad”;</a:t>
              </a:r>
            </a:p>
            <a:p>
              <a:r>
                <a:rPr lang="en-US" sz="2000" dirty="0" err="1">
                  <a:solidFill>
                    <a:srgbClr val="008000"/>
                  </a:solidFill>
                </a:rPr>
                <a:t>i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nt</a:t>
              </a:r>
              <a:r>
                <a:rPr lang="en-US" sz="2000" dirty="0" smtClean="0"/>
                <a:t> miles=200000;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19687" y="1463070"/>
            <a:ext cx="33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Car (“Black”, “Dad”, 200000);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3946" y="1815854"/>
            <a:ext cx="2879092" cy="3337814"/>
            <a:chOff x="363946" y="1815854"/>
            <a:chExt cx="2879092" cy="3337814"/>
          </a:xfrm>
        </p:grpSpPr>
        <p:sp>
          <p:nvSpPr>
            <p:cNvPr id="3" name="Rectangle 2"/>
            <p:cNvSpPr/>
            <p:nvPr/>
          </p:nvSpPr>
          <p:spPr>
            <a:xfrm>
              <a:off x="363946" y="1815854"/>
              <a:ext cx="2879092" cy="33378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374" y="2201734"/>
              <a:ext cx="214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olidFill>
                    <a:srgbClr val="008000"/>
                  </a:solidFill>
                </a:rPr>
                <a:t>class</a:t>
              </a:r>
              <a:r>
                <a:rPr lang="en-US" sz="2000" dirty="0" smtClean="0"/>
                <a:t> Car{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374" y="3936557"/>
              <a:ext cx="26028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 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int</a:t>
              </a:r>
              <a:r>
                <a:rPr lang="en-US" sz="2000" dirty="0" smtClean="0">
                  <a:solidFill>
                    <a:srgbClr val="008000"/>
                  </a:solidFill>
                </a:rPr>
                <a:t> </a:t>
              </a:r>
              <a:r>
                <a:rPr lang="en-US" sz="2000" dirty="0" err="1" smtClean="0"/>
                <a:t>getMiles</a:t>
              </a:r>
              <a:r>
                <a:rPr lang="en-US" sz="2000" dirty="0" smtClean="0"/>
                <a:t>(){</a:t>
              </a:r>
            </a:p>
            <a:p>
              <a:endParaRPr lang="en-US" sz="2000" dirty="0"/>
            </a:p>
            <a:p>
              <a:r>
                <a:rPr lang="en-US" sz="2000" dirty="0" smtClean="0"/>
                <a:t>}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3661" y="2697183"/>
              <a:ext cx="19224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color;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owner;</a:t>
              </a:r>
            </a:p>
            <a:p>
              <a:r>
                <a:rPr lang="en-US" sz="2000" dirty="0" err="1">
                  <a:solidFill>
                    <a:srgbClr val="008000"/>
                  </a:solidFill>
                </a:rPr>
                <a:t>i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nt</a:t>
              </a:r>
              <a:r>
                <a:rPr lang="en-US" sz="2000" dirty="0" smtClean="0"/>
                <a:t> miles;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15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Creating an object: Instance variables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3946" y="1815854"/>
            <a:ext cx="2879092" cy="3337814"/>
            <a:chOff x="363946" y="1815854"/>
            <a:chExt cx="2879092" cy="3337814"/>
          </a:xfrm>
        </p:grpSpPr>
        <p:sp>
          <p:nvSpPr>
            <p:cNvPr id="3" name="Rectangle 2"/>
            <p:cNvSpPr/>
            <p:nvPr/>
          </p:nvSpPr>
          <p:spPr>
            <a:xfrm>
              <a:off x="363946" y="1815854"/>
              <a:ext cx="2879092" cy="33378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374" y="2201734"/>
              <a:ext cx="214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olidFill>
                    <a:srgbClr val="008000"/>
                  </a:solidFill>
                </a:rPr>
                <a:t>class</a:t>
              </a:r>
              <a:r>
                <a:rPr lang="en-US" sz="2000" dirty="0" smtClean="0"/>
                <a:t> Car{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374" y="3936557"/>
              <a:ext cx="26028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 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int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getMiles</a:t>
              </a:r>
              <a:r>
                <a:rPr lang="en-US" sz="2000" dirty="0" smtClean="0"/>
                <a:t>(){</a:t>
              </a:r>
            </a:p>
            <a:p>
              <a:endParaRPr lang="en-US" sz="2000" dirty="0"/>
            </a:p>
            <a:p>
              <a:r>
                <a:rPr lang="en-US" sz="2000" dirty="0" smtClean="0"/>
                <a:t>}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3661" y="2697183"/>
              <a:ext cx="19224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color;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owner;</a:t>
              </a:r>
            </a:p>
            <a:p>
              <a:r>
                <a:rPr lang="en-US" sz="2000" dirty="0" err="1">
                  <a:solidFill>
                    <a:srgbClr val="008000"/>
                  </a:solidFill>
                </a:rPr>
                <a:t>i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nt</a:t>
              </a:r>
              <a:r>
                <a:rPr lang="en-US" sz="2000" dirty="0" smtClean="0"/>
                <a:t> miles;</a:t>
              </a:r>
              <a:endParaRPr lang="en-US" sz="200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2590801" y="1186078"/>
            <a:ext cx="2436431" cy="1899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57895" y="2201734"/>
            <a:ext cx="5367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nstance variables are copied into the new object.</a:t>
            </a:r>
          </a:p>
          <a:p>
            <a:r>
              <a:rPr lang="en-US" sz="2000" dirty="0" smtClean="0"/>
              <a:t>Each object has its own values for these variables.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557895" y="3085903"/>
            <a:ext cx="4847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Thus, two objects of the same type have their own copies of instance variables.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340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Lab for Week 2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18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Play with Java programs:</a:t>
            </a: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	Introduction to Android-based smart phone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	Introduction to the Finch robot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Creating an object: get and set instance variables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5107" y="1815853"/>
            <a:ext cx="3683167" cy="4393743"/>
            <a:chOff x="245107" y="1815853"/>
            <a:chExt cx="3683167" cy="4393743"/>
          </a:xfrm>
        </p:grpSpPr>
        <p:sp>
          <p:nvSpPr>
            <p:cNvPr id="3" name="Rectangle 2"/>
            <p:cNvSpPr/>
            <p:nvPr/>
          </p:nvSpPr>
          <p:spPr>
            <a:xfrm>
              <a:off x="245107" y="1815853"/>
              <a:ext cx="3683167" cy="43937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374" y="2220543"/>
              <a:ext cx="214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olidFill>
                    <a:srgbClr val="008000"/>
                  </a:solidFill>
                </a:rPr>
                <a:t>class</a:t>
              </a:r>
              <a:r>
                <a:rPr lang="en-US" sz="2000" dirty="0" smtClean="0"/>
                <a:t> Car{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4039926"/>
              <a:ext cx="26028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 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int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getMiles</a:t>
              </a:r>
              <a:r>
                <a:rPr lang="en-US" sz="2000" dirty="0" smtClean="0"/>
                <a:t>(){</a:t>
              </a:r>
            </a:p>
            <a:p>
              <a:r>
                <a:rPr lang="en-US" sz="2000" dirty="0" smtClean="0"/>
                <a:t>	return miles;</a:t>
              </a:r>
              <a:endParaRPr lang="en-US" sz="2000" dirty="0"/>
            </a:p>
            <a:p>
              <a:r>
                <a:rPr lang="en-US" sz="2000" dirty="0" smtClean="0"/>
                <a:t>}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3661" y="2740141"/>
              <a:ext cx="1922492" cy="106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color;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</a:rPr>
                <a:t>String</a:t>
              </a:r>
              <a:r>
                <a:rPr lang="en-US" sz="2000" dirty="0" smtClean="0"/>
                <a:t> owner;</a:t>
              </a:r>
            </a:p>
            <a:p>
              <a:r>
                <a:rPr lang="en-US" sz="2000" dirty="0" err="1">
                  <a:solidFill>
                    <a:srgbClr val="008000"/>
                  </a:solidFill>
                </a:rPr>
                <a:t>i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nt</a:t>
              </a:r>
              <a:r>
                <a:rPr lang="en-US" sz="2000" dirty="0" smtClean="0"/>
                <a:t> miles;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199" y="5055589"/>
              <a:ext cx="31006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p</a:t>
              </a:r>
              <a:r>
                <a:rPr lang="en-US" sz="2000" dirty="0" smtClean="0">
                  <a:solidFill>
                    <a:srgbClr val="008000"/>
                  </a:solidFill>
                </a:rPr>
                <a:t>ublic void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setMiles</a:t>
              </a:r>
              <a:r>
                <a:rPr lang="en-US" sz="2000" dirty="0" smtClean="0"/>
                <a:t>(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int</a:t>
              </a:r>
              <a:r>
                <a:rPr lang="en-US" sz="2000" dirty="0" smtClean="0"/>
                <a:t> m ){</a:t>
              </a:r>
            </a:p>
            <a:p>
              <a:r>
                <a:rPr lang="en-US" sz="2000" dirty="0" smtClean="0"/>
                <a:t>	miles=m;</a:t>
              </a:r>
              <a:endParaRPr lang="en-US" sz="2000" dirty="0"/>
            </a:p>
            <a:p>
              <a:r>
                <a:rPr lang="en-US" sz="2000" dirty="0" smtClean="0"/>
                <a:t>}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72459" y="3532094"/>
            <a:ext cx="6231630" cy="1015663"/>
            <a:chOff x="2772459" y="3532094"/>
            <a:chExt cx="6231630" cy="1015663"/>
          </a:xfrm>
        </p:grpSpPr>
        <p:sp>
          <p:nvSpPr>
            <p:cNvPr id="19" name="TextBox 18"/>
            <p:cNvSpPr txBox="1"/>
            <p:nvPr/>
          </p:nvSpPr>
          <p:spPr>
            <a:xfrm>
              <a:off x="4444552" y="3532094"/>
              <a:ext cx="45595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Get the value of miles from the object.</a:t>
              </a:r>
            </a:p>
            <a:p>
              <a:endParaRPr lang="en-US" sz="2000" dirty="0"/>
            </a:p>
            <a:p>
              <a:r>
                <a:rPr lang="en-US" sz="2000" dirty="0" smtClean="0">
                  <a:solidFill>
                    <a:srgbClr val="008000"/>
                  </a:solidFill>
                </a:rPr>
                <a:t>	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int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dadsCarMIles</a:t>
              </a:r>
              <a:r>
                <a:rPr lang="en-US" sz="2000" dirty="0" smtClean="0"/>
                <a:t>=</a:t>
              </a:r>
              <a:r>
                <a:rPr lang="en-US" sz="2000" dirty="0" err="1" smtClean="0"/>
                <a:t>dadsCar.getMiles</a:t>
              </a:r>
              <a:r>
                <a:rPr lang="en-US" sz="2000" dirty="0" smtClean="0"/>
                <a:t>();</a:t>
              </a:r>
              <a:endParaRPr lang="en-US" sz="20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772459" y="4304747"/>
              <a:ext cx="15708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557895" y="5072455"/>
            <a:ext cx="4650152" cy="1015663"/>
            <a:chOff x="3557895" y="5072455"/>
            <a:chExt cx="4650152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4444552" y="5072455"/>
              <a:ext cx="37634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the value of miles in an object.</a:t>
              </a:r>
            </a:p>
            <a:p>
              <a:endParaRPr lang="en-US" sz="2000" dirty="0"/>
            </a:p>
            <a:p>
              <a:r>
                <a:rPr lang="en-US" sz="2000" dirty="0" smtClean="0"/>
                <a:t>	</a:t>
              </a:r>
              <a:r>
                <a:rPr lang="en-US" sz="2000" dirty="0" err="1" smtClean="0"/>
                <a:t>momsCar.setMiles</a:t>
              </a:r>
              <a:r>
                <a:rPr lang="en-US" sz="2000" dirty="0" smtClean="0"/>
                <a:t>(300);</a:t>
              </a:r>
              <a:endParaRPr lang="en-US" sz="2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557895" y="5316363"/>
              <a:ext cx="785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74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Classes and Objects: Summary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0038" y="1872565"/>
            <a:ext cx="4159167" cy="400110"/>
            <a:chOff x="957928" y="1872565"/>
            <a:chExt cx="415916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957928" y="1872565"/>
              <a:ext cx="772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Class: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03667" y="1872565"/>
              <a:ext cx="2813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Template to create  objects.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0038" y="2516146"/>
            <a:ext cx="7901064" cy="646331"/>
            <a:chOff x="957928" y="2546503"/>
            <a:chExt cx="7901064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957928" y="2546503"/>
              <a:ext cx="941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Object: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3667" y="2546503"/>
              <a:ext cx="6555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Created from a class; may denote a real world or an abstract object;</a:t>
              </a:r>
            </a:p>
            <a:p>
              <a:r>
                <a:rPr lang="en-US" dirty="0" smtClean="0"/>
                <a:t>Inherits all instance variables and methods.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0038" y="3405948"/>
            <a:ext cx="5362696" cy="707886"/>
            <a:chOff x="957928" y="3466662"/>
            <a:chExt cx="5362696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957928" y="3466662"/>
              <a:ext cx="1184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Instance</a:t>
              </a:r>
            </a:p>
            <a:p>
              <a:r>
                <a:rPr lang="en-US" sz="2000" dirty="0" smtClean="0">
                  <a:solidFill>
                    <a:srgbClr val="008000"/>
                  </a:solidFill>
                </a:rPr>
                <a:t>variables: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3667" y="3466662"/>
              <a:ext cx="4016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Variables that become local to an object.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038" y="4357305"/>
            <a:ext cx="5949966" cy="707886"/>
            <a:chOff x="945936" y="4448377"/>
            <a:chExt cx="5949966" cy="707886"/>
          </a:xfrm>
        </p:grpSpPr>
        <p:sp>
          <p:nvSpPr>
            <p:cNvPr id="23" name="TextBox 22"/>
            <p:cNvSpPr txBox="1"/>
            <p:nvPr/>
          </p:nvSpPr>
          <p:spPr>
            <a:xfrm>
              <a:off x="945936" y="4448377"/>
              <a:ext cx="14799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g</a:t>
              </a:r>
              <a:r>
                <a:rPr lang="en-US" sz="2000" dirty="0" smtClean="0">
                  <a:solidFill>
                    <a:srgbClr val="008000"/>
                  </a:solidFill>
                </a:rPr>
                <a:t>et and</a:t>
              </a:r>
            </a:p>
            <a:p>
              <a:r>
                <a:rPr lang="en-US" sz="2000" dirty="0">
                  <a:solidFill>
                    <a:srgbClr val="008000"/>
                  </a:solidFill>
                </a:rPr>
                <a:t>s</a:t>
              </a:r>
              <a:r>
                <a:rPr lang="en-US" sz="2000" dirty="0" smtClean="0">
                  <a:solidFill>
                    <a:srgbClr val="008000"/>
                  </a:solidFill>
                </a:rPr>
                <a:t>et methods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3667" y="4448377"/>
              <a:ext cx="4592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Used for getting data from and into an object.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0038" y="5308663"/>
            <a:ext cx="4086760" cy="400110"/>
            <a:chOff x="840038" y="5308663"/>
            <a:chExt cx="4086760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840038" y="5308663"/>
              <a:ext cx="1420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Constructor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9807" y="5322487"/>
              <a:ext cx="2586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Used for creating objects.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97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2: August 29-September 2, 2011</a:t>
            </a: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Feedback for Week 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352138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Q1.  I understand the difference between “</a:t>
            </a:r>
            <a:r>
              <a:rPr lang="en-US" sz="3200" dirty="0" smtClean="0">
                <a:solidFill>
                  <a:srgbClr val="FF0000"/>
                </a:solidFill>
              </a:rPr>
              <a:t>sequential solution</a:t>
            </a:r>
            <a:r>
              <a:rPr lang="en-US" sz="3200" dirty="0" smtClean="0"/>
              <a:t>” and “</a:t>
            </a:r>
            <a:r>
              <a:rPr lang="en-US" sz="3200" dirty="0" smtClean="0">
                <a:solidFill>
                  <a:srgbClr val="FF0000"/>
                </a:solidFill>
              </a:rPr>
              <a:t>Concurrent solution</a:t>
            </a:r>
            <a:r>
              <a:rPr lang="en-US" sz="3200" dirty="0" smtClean="0"/>
              <a:t>”.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2646" y="2626775"/>
            <a:ext cx="3543791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Yes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No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(</a:t>
            </a:r>
            <a:r>
              <a:rPr lang="en-US" sz="2000" dirty="0" err="1" smtClean="0"/>
              <a:t>c</a:t>
            </a:r>
            <a:r>
              <a:rPr lang="en-US" sz="2000" dirty="0" smtClean="0"/>
              <a:t>) Not sure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(</a:t>
            </a:r>
            <a:r>
              <a:rPr lang="en-US" sz="2000" dirty="0" err="1" smtClean="0"/>
              <a:t>d</a:t>
            </a:r>
            <a:r>
              <a:rPr lang="en-US" sz="2000" dirty="0" smtClean="0"/>
              <a:t>) Missed week 1 lecture (</a:t>
            </a:r>
            <a:r>
              <a:rPr lang="en-US" sz="2000" dirty="0" err="1" smtClean="0"/>
              <a:t>s</a:t>
            </a:r>
            <a:r>
              <a:rPr lang="en-US" sz="2000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1553521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Q2.  I understand the difference between “</a:t>
            </a:r>
            <a:r>
              <a:rPr lang="en-US" sz="3200" dirty="0" smtClean="0">
                <a:solidFill>
                  <a:srgbClr val="FF0000"/>
                </a:solidFill>
              </a:rPr>
              <a:t>Data Parallelism</a:t>
            </a:r>
            <a:r>
              <a:rPr lang="en-US" sz="3200" dirty="0" smtClean="0"/>
              <a:t>” and “</a:t>
            </a:r>
            <a:r>
              <a:rPr lang="en-US" sz="3200" dirty="0" smtClean="0">
                <a:solidFill>
                  <a:srgbClr val="FF0000"/>
                </a:solidFill>
              </a:rPr>
              <a:t>Task parallelism</a:t>
            </a:r>
            <a:r>
              <a:rPr lang="en-US" sz="3200" dirty="0" smtClean="0"/>
              <a:t>”.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2646" y="2626775"/>
            <a:ext cx="3732931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Yes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No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(</a:t>
            </a:r>
            <a:r>
              <a:rPr lang="en-US" sz="2000" dirty="0" err="1" smtClean="0"/>
              <a:t>c</a:t>
            </a:r>
            <a:r>
              <a:rPr lang="en-US" sz="2000" dirty="0" smtClean="0"/>
              <a:t>) Not sure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(</a:t>
            </a:r>
            <a:r>
              <a:rPr lang="en-US" sz="2000" dirty="0" err="1" smtClean="0"/>
              <a:t>d</a:t>
            </a:r>
            <a:r>
              <a:rPr lang="en-US" sz="2000" dirty="0" smtClean="0"/>
              <a:t>) Missed week 1 </a:t>
            </a:r>
            <a:r>
              <a:rPr lang="en-US" sz="2000" dirty="0" err="1" smtClean="0"/>
              <a:t>lecture(s</a:t>
            </a:r>
            <a:r>
              <a:rPr lang="en-US" sz="2000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Dissecting a Java Program: Preliminaries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3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The edit, compile, execute cycle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180. Fall 2011. Week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8/29/2011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218492"/>
            <a:ext cx="1427757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Edit a</a:t>
            </a:r>
          </a:p>
          <a:p>
            <a:r>
              <a:rPr lang="en-US" dirty="0" smtClean="0"/>
              <a:t>Java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6833" y="2221887"/>
            <a:ext cx="143339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Compile your </a:t>
            </a:r>
          </a:p>
          <a:p>
            <a:r>
              <a:rPr lang="en-US" dirty="0" smtClean="0"/>
              <a:t>program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2102" y="2221887"/>
            <a:ext cx="144432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Execute your </a:t>
            </a:r>
          </a:p>
          <a:p>
            <a:r>
              <a:rPr lang="en-US" dirty="0" smtClean="0"/>
              <a:t>program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1884957" y="2545050"/>
            <a:ext cx="1021876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40226" y="2545051"/>
            <a:ext cx="10218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rot="16200000" flipH="1">
            <a:off x="3031643" y="3442084"/>
            <a:ext cx="1151757" cy="401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endCxn id="9" idx="2"/>
          </p:cNvCxnSpPr>
          <p:nvPr/>
        </p:nvCxnSpPr>
        <p:spPr>
          <a:xfrm rot="10800000">
            <a:off x="1171080" y="2864824"/>
            <a:ext cx="2434437" cy="11461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512198" y="3444097"/>
            <a:ext cx="115176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623530" y="4010951"/>
            <a:ext cx="2463754" cy="1589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25718" y="300671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Syntax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7708" y="3006717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 time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Error 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Incorrect 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0226" y="18371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syntax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06428" y="2545050"/>
            <a:ext cx="10218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4516" y="1760221"/>
            <a:ext cx="98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9938" y="4676236"/>
            <a:ext cx="7990848" cy="131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 smtClean="0"/>
              <a:t>In CS 180 we shall use </a:t>
            </a:r>
            <a:r>
              <a:rPr lang="en-US" dirty="0" smtClean="0">
                <a:solidFill>
                  <a:srgbClr val="FF0000"/>
                </a:solidFill>
              </a:rPr>
              <a:t>DrJava</a:t>
            </a:r>
            <a:r>
              <a:rPr lang="en-US" dirty="0" smtClean="0"/>
              <a:t> for editing, compiling and execution. DrJava is an Integrated Development Environment also known as an IDE. Eclipse, JBuilder,  and IntelliJ IDEA are a few other Java  IDEs. For programming the RidgeSoft robot we shall use </a:t>
            </a:r>
            <a:r>
              <a:rPr lang="en-US" dirty="0" smtClean="0">
                <a:solidFill>
                  <a:srgbClr val="FF0000"/>
                </a:solidFill>
              </a:rPr>
              <a:t>RoboJDE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4717" y="1167977"/>
            <a:ext cx="118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.java file(s)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5603" y="1167977"/>
            <a:ext cx="125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.class </a:t>
            </a:r>
            <a:r>
              <a:rPr lang="en-US" dirty="0" err="1" smtClean="0">
                <a:solidFill>
                  <a:srgbClr val="008000"/>
                </a:solidFill>
              </a:rPr>
              <a:t>file(s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(byte code)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967030" y="2015421"/>
            <a:ext cx="404184" cy="195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3392067" y="2009809"/>
            <a:ext cx="404184" cy="195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1568</TotalTime>
  <Words>2573</Words>
  <Application>Microsoft Macintosh PowerPoint</Application>
  <PresentationFormat>On-screen Show (4:3)</PresentationFormat>
  <Paragraphs>575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CS 180 Problem Solving and Object Oriented Programming  Fall 2011</vt:lpstr>
      <vt:lpstr>Readings and Self-help Exercises for Week 2</vt:lpstr>
      <vt:lpstr>About Homework</vt:lpstr>
      <vt:lpstr>Lab for Week 2</vt:lpstr>
      <vt:lpstr>PowerPoint Presentation</vt:lpstr>
      <vt:lpstr>Q1.  I understand the difference between “sequential solution” and “Concurrent solution”.</vt:lpstr>
      <vt:lpstr>Q2.  I understand the difference between “Data Parallelism” and “Task parallelism”.</vt:lpstr>
      <vt:lpstr>PowerPoint Presentation</vt:lpstr>
      <vt:lpstr>The edit, compile, execute cycle</vt:lpstr>
      <vt:lpstr>Classes and Objects</vt:lpstr>
      <vt:lpstr>Classes and Objects</vt:lpstr>
      <vt:lpstr>Java program: Structure</vt:lpstr>
      <vt:lpstr>Java program: Classes and Objects</vt:lpstr>
      <vt:lpstr>Elements of a Sequential Java Program</vt:lpstr>
      <vt:lpstr>Elements of a Concurrent Java Program</vt:lpstr>
      <vt:lpstr>Announcements</vt:lpstr>
      <vt:lpstr>Binary numbers and Floating point representation</vt:lpstr>
      <vt:lpstr>Types</vt:lpstr>
      <vt:lpstr>Primitive types: int, long</vt:lpstr>
      <vt:lpstr>Primitive types: float, double</vt:lpstr>
      <vt:lpstr>Primitive types: boolean</vt:lpstr>
      <vt:lpstr>Primitive types: char</vt:lpstr>
      <vt:lpstr>Operators: Arithmetic, relational, conditional</vt:lpstr>
      <vt:lpstr>Operators: bitwise</vt:lpstr>
      <vt:lpstr>Names</vt:lpstr>
      <vt:lpstr>Constants</vt:lpstr>
      <vt:lpstr>Named Constants</vt:lpstr>
      <vt:lpstr>Variables</vt:lpstr>
      <vt:lpstr>Strings: basics</vt:lpstr>
      <vt:lpstr>Strings: assignment</vt:lpstr>
      <vt:lpstr>Strings: Other operations</vt:lpstr>
      <vt:lpstr>Strings: More operations</vt:lpstr>
      <vt:lpstr>Declarations</vt:lpstr>
      <vt:lpstr>Simple expressions</vt:lpstr>
      <vt:lpstr>Assignment statement</vt:lpstr>
      <vt:lpstr>Back to classes and objects</vt:lpstr>
      <vt:lpstr>Creating an object: Mom’s car</vt:lpstr>
      <vt:lpstr>Creating an object: Dad’s car</vt:lpstr>
      <vt:lpstr>Creating an object: Instance variables</vt:lpstr>
      <vt:lpstr>Creating an object: get and set instance variables</vt:lpstr>
      <vt:lpstr>Classes and Objects: Summary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170</cp:revision>
  <dcterms:created xsi:type="dcterms:W3CDTF">2011-08-28T19:05:02Z</dcterms:created>
  <dcterms:modified xsi:type="dcterms:W3CDTF">2011-08-31T17:03:02Z</dcterms:modified>
</cp:coreProperties>
</file>