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22" r:id="rId3"/>
    <p:sldId id="386" r:id="rId4"/>
    <p:sldId id="381" r:id="rId5"/>
    <p:sldId id="383" r:id="rId6"/>
    <p:sldId id="384" r:id="rId7"/>
    <p:sldId id="385" r:id="rId8"/>
    <p:sldId id="382" r:id="rId9"/>
    <p:sldId id="387" r:id="rId10"/>
    <p:sldId id="401" r:id="rId11"/>
    <p:sldId id="257" r:id="rId12"/>
    <p:sldId id="388" r:id="rId13"/>
    <p:sldId id="394" r:id="rId14"/>
    <p:sldId id="389" r:id="rId15"/>
    <p:sldId id="390" r:id="rId16"/>
    <p:sldId id="391" r:id="rId17"/>
    <p:sldId id="392" r:id="rId18"/>
    <p:sldId id="393" r:id="rId19"/>
    <p:sldId id="395" r:id="rId20"/>
    <p:sldId id="396" r:id="rId21"/>
    <p:sldId id="403" r:id="rId22"/>
    <p:sldId id="397" r:id="rId23"/>
    <p:sldId id="398" r:id="rId24"/>
    <p:sldId id="399" r:id="rId25"/>
    <p:sldId id="400" r:id="rId26"/>
    <p:sldId id="402" r:id="rId27"/>
    <p:sldId id="363" r:id="rId28"/>
    <p:sldId id="364" r:id="rId29"/>
    <p:sldId id="365" r:id="rId30"/>
    <p:sldId id="366" r:id="rId31"/>
    <p:sldId id="367" r:id="rId32"/>
    <p:sldId id="370" r:id="rId33"/>
    <p:sldId id="369" r:id="rId34"/>
    <p:sldId id="378" r:id="rId35"/>
    <p:sldId id="377" r:id="rId36"/>
    <p:sldId id="375" r:id="rId37"/>
    <p:sldId id="380" r:id="rId38"/>
    <p:sldId id="376" r:id="rId39"/>
    <p:sldId id="371" r:id="rId40"/>
    <p:sldId id="372" r:id="rId41"/>
    <p:sldId id="373" r:id="rId42"/>
    <p:sldId id="374" r:id="rId43"/>
    <p:sldId id="306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40" autoAdjust="0"/>
    <p:restoredTop sz="85582" autoAdjust="0"/>
  </p:normalViewPr>
  <p:slideViewPr>
    <p:cSldViewPr snapToGrid="0" snapToObjects="1">
      <p:cViewPr varScale="1">
        <p:scale>
          <a:sx n="122" d="100"/>
          <a:sy n="122" d="100"/>
        </p:scale>
        <p:origin x="-8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A93C-D246-AB41-92BA-D228AFCC5476}" type="datetime1">
              <a:rPr lang="en-US" smtClean="0"/>
              <a:pPr/>
              <a:t>9/14/11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21FF5-C9BF-914D-B70B-1FA00F1385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1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86E7C-C26F-E94F-A446-15FF46E04449}" type="datetime1">
              <a:rPr lang="en-US" smtClean="0"/>
              <a:pPr/>
              <a:t>9/14/11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DB999-4F08-2C4E-AEA6-3233990BF8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52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Output: 4.98 (padded to 8 columns)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504D"/>
                </a:solidFill>
              </a:defRPr>
            </a:lvl1pPr>
          </a:lstStyle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0175"/>
            <a:ext cx="7772400" cy="163578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CS 180 Problem Solving and Object Oriented Programming </a:t>
            </a:r>
            <a:br>
              <a:rPr lang="en-US" sz="3200" dirty="0" smtClean="0"/>
            </a:br>
            <a:r>
              <a:rPr lang="en-US" sz="2400" dirty="0" smtClean="0"/>
              <a:t>Fall 2011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97849"/>
            <a:ext cx="6400800" cy="109745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Notes for Week 4:</a:t>
            </a:r>
          </a:p>
          <a:p>
            <a:pPr algn="l"/>
            <a:r>
              <a:rPr lang="en-US" sz="2400" dirty="0" smtClean="0"/>
              <a:t>September 12-16, 2011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4876585"/>
            <a:ext cx="36030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Aditya Mathur/Tim Korb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Purdue University</a:t>
            </a:r>
          </a:p>
          <a:p>
            <a:r>
              <a:rPr lang="en-US" dirty="0" smtClean="0"/>
              <a:t>West Lafayette, IN, USA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277905"/>
            <a:ext cx="6298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http://www.cs.purdue.edu/homes/apm/courses/CS180Fall2011/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12331" y="2647237"/>
            <a:ext cx="42781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week:</a:t>
            </a:r>
          </a:p>
          <a:p>
            <a:pPr marL="800100" lvl="1" indent="-342900">
              <a:buFontTx/>
              <a:buAutoNum type="arabicPeriod"/>
            </a:pP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Review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ypes: conversion</a:t>
            </a:r>
          </a:p>
          <a:p>
            <a:pPr marL="800100" lvl="1" indent="-342900">
              <a:buAutoNum type="arabicPeriod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Type mismatch</a:t>
            </a:r>
          </a:p>
          <a:p>
            <a:pPr marL="800100" lvl="1" indent="-342900">
              <a:buAutoNum type="arabicPeriod"/>
            </a:pPr>
            <a:r>
              <a:rPr lang="en-US" sz="2000" dirty="0" smtClean="0">
                <a:solidFill>
                  <a:srgbClr val="E46C0A"/>
                </a:solidFill>
              </a:rPr>
              <a:t>Writing simple programs to solve simple problems</a:t>
            </a:r>
          </a:p>
          <a:p>
            <a:pPr marL="800100" lvl="1" indent="-342900"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Random numbers</a:t>
            </a:r>
          </a:p>
          <a:p>
            <a:pPr marL="800100" lvl="1" indent="-342900"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Exceptions: Overflow/underflow</a:t>
            </a:r>
          </a:p>
          <a:p>
            <a:pPr marL="800100" lvl="1" indent="-342900"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Concurrency: task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1718" y="536579"/>
            <a:ext cx="629822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Announcements</a:t>
            </a:r>
            <a:endParaRPr lang="en-US" sz="3100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1718" y="1382965"/>
            <a:ext cx="6662485" cy="942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sz="2000" dirty="0" smtClean="0"/>
              <a:t>Feast with faculty: Today at 6:30pm in Ford Dining Hall. Somewhere on the second floor.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31718" y="2590119"/>
            <a:ext cx="6662485" cy="942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sz="2000" dirty="0" smtClean="0"/>
              <a:t>Thursday 12:30, 1:30 and 4:30: an additional instructor has been assigned starting next week (week 5).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31718" y="5004428"/>
            <a:ext cx="6662485" cy="50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sz="2000" dirty="0" smtClean="0"/>
              <a:t>End of week 4: What should you be able to do with Java?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31718" y="3797273"/>
            <a:ext cx="6662485" cy="942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sz="2000" dirty="0" smtClean="0"/>
              <a:t>Homework and lab grading: make sure you understand why any points have been taken off.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3641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888" y="2837327"/>
            <a:ext cx="629822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Review</a:t>
            </a:r>
          </a:p>
          <a:p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0753" y="711584"/>
            <a:ext cx="498689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Java program structure</a:t>
            </a:r>
            <a:endParaRPr lang="en-US" sz="3100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8158" y="1541373"/>
            <a:ext cx="3418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smtClean="0">
                <a:solidFill>
                  <a:srgbClr val="000000"/>
                </a:solidFill>
              </a:rPr>
              <a:t>Class1{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}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02859" y="2769227"/>
            <a:ext cx="3741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Java program consists of one or more classes.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8158" y="2567543"/>
            <a:ext cx="3418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smtClean="0">
                <a:solidFill>
                  <a:srgbClr val="000000"/>
                </a:solidFill>
              </a:rPr>
              <a:t>Class2{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}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8158" y="4296860"/>
            <a:ext cx="3418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err="1" smtClean="0">
                <a:solidFill>
                  <a:srgbClr val="000000"/>
                </a:solidFill>
              </a:rPr>
              <a:t>ClassN</a:t>
            </a:r>
            <a:r>
              <a:rPr lang="en-US" sz="24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}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04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0753" y="711584"/>
            <a:ext cx="498689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Class</a:t>
            </a:r>
            <a:endParaRPr lang="en-US" sz="3100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6758" y="1541373"/>
            <a:ext cx="341836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err="1" smtClean="0">
                <a:solidFill>
                  <a:srgbClr val="000000"/>
                </a:solidFill>
              </a:rPr>
              <a:t>ClassName</a:t>
            </a:r>
            <a:r>
              <a:rPr lang="en-US" sz="2400" dirty="0" smtClean="0">
                <a:solidFill>
                  <a:srgbClr val="000000"/>
                </a:solidFill>
              </a:rPr>
              <a:t>{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}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02858" y="2769227"/>
            <a:ext cx="3139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class is a template for </a:t>
            </a:r>
          </a:p>
          <a:p>
            <a:r>
              <a:rPr lang="en-US" sz="2400" dirty="0" smtClean="0"/>
              <a:t>creating objects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9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0753" y="711584"/>
            <a:ext cx="498689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Class: Constructor</a:t>
            </a:r>
            <a:endParaRPr lang="en-US" sz="3100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5274" y="1437267"/>
            <a:ext cx="43761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err="1" smtClean="0">
                <a:solidFill>
                  <a:srgbClr val="000000"/>
                </a:solidFill>
              </a:rPr>
              <a:t>ClassName</a:t>
            </a:r>
            <a:r>
              <a:rPr lang="en-US" sz="2400" dirty="0" smtClean="0">
                <a:solidFill>
                  <a:srgbClr val="000000"/>
                </a:solidFill>
              </a:rPr>
              <a:t>{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ublic </a:t>
            </a:r>
            <a:r>
              <a:rPr lang="en-US" sz="2400" dirty="0" err="1">
                <a:solidFill>
                  <a:srgbClr val="000000"/>
                </a:solidFill>
              </a:rPr>
              <a:t>ClassName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(   )</a:t>
            </a:r>
            <a:r>
              <a:rPr lang="en-US" sz="2400" dirty="0" smtClean="0"/>
              <a:t>{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}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}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02858" y="2769227"/>
            <a:ext cx="357180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constructor is used for creating new objects from a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0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0753" y="711584"/>
            <a:ext cx="709356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Class: Constructor: Parameters</a:t>
            </a:r>
            <a:endParaRPr lang="en-US" sz="3100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5274" y="1437267"/>
            <a:ext cx="4480202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err="1" smtClean="0">
                <a:solidFill>
                  <a:srgbClr val="000000"/>
                </a:solidFill>
              </a:rPr>
              <a:t>ClassName</a:t>
            </a:r>
            <a:r>
              <a:rPr lang="en-US" sz="2400" dirty="0" smtClean="0">
                <a:solidFill>
                  <a:srgbClr val="000000"/>
                </a:solidFill>
              </a:rPr>
              <a:t>{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ublic </a:t>
            </a:r>
            <a:r>
              <a:rPr lang="en-US" sz="2400" dirty="0" err="1">
                <a:solidFill>
                  <a:srgbClr val="000000"/>
                </a:solidFill>
              </a:rPr>
              <a:t>ClassName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(  parameters  ){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	}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}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02858" y="2227874"/>
            <a:ext cx="35718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constructor may have zero or more parameters.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Parameters are used to provide initial values of instance variables at the time of constructing an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5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0753" y="711584"/>
            <a:ext cx="709356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Class: “getter”  methods</a:t>
            </a:r>
            <a:endParaRPr lang="en-US" sz="3100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5274" y="1437267"/>
            <a:ext cx="44802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err="1" smtClean="0">
                <a:solidFill>
                  <a:srgbClr val="000000"/>
                </a:solidFill>
              </a:rPr>
              <a:t>ClassName</a:t>
            </a:r>
            <a:r>
              <a:rPr lang="en-US" sz="2400" dirty="0" smtClean="0">
                <a:solidFill>
                  <a:srgbClr val="000000"/>
                </a:solidFill>
              </a:rPr>
              <a:t>{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ublic </a:t>
            </a:r>
            <a:r>
              <a:rPr lang="en-US" sz="2400" dirty="0" err="1">
                <a:solidFill>
                  <a:srgbClr val="000000"/>
                </a:solidFill>
              </a:rPr>
              <a:t>ClassName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(  parameters  ){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	}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ublic type </a:t>
            </a:r>
            <a:r>
              <a:rPr lang="en-US" sz="2400" dirty="0" err="1" smtClean="0">
                <a:solidFill>
                  <a:srgbClr val="000000"/>
                </a:solidFill>
              </a:rPr>
              <a:t>getSomething</a:t>
            </a:r>
            <a:r>
              <a:rPr lang="en-US" sz="2400" dirty="0" smtClean="0">
                <a:solidFill>
                  <a:srgbClr val="000000"/>
                </a:solidFill>
              </a:rPr>
              <a:t>(){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</a:rPr>
              <a:t> something;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	}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}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02858" y="2175930"/>
            <a:ext cx="35718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class may have 0 or more “getter” methods. Each such method is used for extracting the value of an instance variable inside an object.</a:t>
            </a:r>
          </a:p>
          <a:p>
            <a:endParaRPr lang="en-US" sz="2400" dirty="0"/>
          </a:p>
          <a:p>
            <a:r>
              <a:rPr lang="en-US" sz="2400" dirty="0" smtClean="0"/>
              <a:t>Each “getter” method has a return type which is the type of the value returned.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0753" y="711584"/>
            <a:ext cx="709356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Class: “setter”  methods</a:t>
            </a:r>
            <a:endParaRPr lang="en-US" sz="3100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5274" y="1437267"/>
            <a:ext cx="47508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err="1" smtClean="0">
                <a:solidFill>
                  <a:srgbClr val="000000"/>
                </a:solidFill>
              </a:rPr>
              <a:t>ClassName</a:t>
            </a:r>
            <a:r>
              <a:rPr lang="en-US" sz="2400" dirty="0" smtClean="0">
                <a:solidFill>
                  <a:srgbClr val="000000"/>
                </a:solidFill>
              </a:rPr>
              <a:t>{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ublic </a:t>
            </a:r>
            <a:r>
              <a:rPr lang="en-US" sz="2400" dirty="0" err="1">
                <a:solidFill>
                  <a:srgbClr val="000000"/>
                </a:solidFill>
              </a:rPr>
              <a:t>ClassName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(  parameters  ){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	}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ublic type </a:t>
            </a:r>
            <a:r>
              <a:rPr lang="en-US" sz="2400" dirty="0" err="1" smtClean="0">
                <a:solidFill>
                  <a:srgbClr val="000000"/>
                </a:solidFill>
              </a:rPr>
              <a:t>getSomething</a:t>
            </a:r>
            <a:r>
              <a:rPr lang="en-US" sz="2400" dirty="0" smtClean="0">
                <a:solidFill>
                  <a:srgbClr val="000000"/>
                </a:solidFill>
              </a:rPr>
              <a:t>(){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</a:rPr>
              <a:t> something;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	}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public </a:t>
            </a:r>
            <a:r>
              <a:rPr lang="en-US" sz="2400" dirty="0" smtClean="0">
                <a:solidFill>
                  <a:srgbClr val="FF0000"/>
                </a:solidFill>
              </a:rPr>
              <a:t>void </a:t>
            </a:r>
            <a:r>
              <a:rPr lang="en-US" sz="2400" dirty="0" err="1" smtClean="0">
                <a:solidFill>
                  <a:srgbClr val="000000"/>
                </a:solidFill>
              </a:rPr>
              <a:t>setSomething</a:t>
            </a:r>
            <a:r>
              <a:rPr lang="en-US" sz="2400" dirty="0" smtClean="0">
                <a:solidFill>
                  <a:srgbClr val="000000"/>
                </a:solidFill>
              </a:rPr>
              <a:t>( type </a:t>
            </a:r>
            <a:r>
              <a:rPr lang="en-US" sz="2400" dirty="0" err="1" smtClean="0">
                <a:solidFill>
                  <a:srgbClr val="000000"/>
                </a:solidFill>
              </a:rPr>
              <a:t>val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 something=</a:t>
            </a:r>
            <a:r>
              <a:rPr lang="en-US" sz="2400" dirty="0" err="1" smtClean="0">
                <a:solidFill>
                  <a:srgbClr val="000000"/>
                </a:solidFill>
              </a:rPr>
              <a:t>val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	}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}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35983" y="2175930"/>
            <a:ext cx="32271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class may have 0 or more “setter” methods.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Each such method is used for setting the value of an instance variable inside an object.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6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60320"/>
            <a:ext cx="709356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Class: main() method</a:t>
            </a:r>
            <a:endParaRPr lang="en-US" sz="3100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721" y="958378"/>
            <a:ext cx="4927838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err="1" smtClean="0">
                <a:solidFill>
                  <a:srgbClr val="000000"/>
                </a:solidFill>
              </a:rPr>
              <a:t>ClassName</a:t>
            </a:r>
            <a:r>
              <a:rPr lang="en-US" sz="2400" dirty="0" smtClean="0">
                <a:solidFill>
                  <a:srgbClr val="000000"/>
                </a:solidFill>
              </a:rPr>
              <a:t>{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ublic </a:t>
            </a:r>
            <a:r>
              <a:rPr lang="en-US" sz="2400" dirty="0" err="1">
                <a:solidFill>
                  <a:srgbClr val="000000"/>
                </a:solidFill>
              </a:rPr>
              <a:t>ClassName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(  parameters  ){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	}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ublic type </a:t>
            </a:r>
            <a:r>
              <a:rPr lang="en-US" sz="2400" dirty="0" err="1" smtClean="0">
                <a:solidFill>
                  <a:srgbClr val="000000"/>
                </a:solidFill>
              </a:rPr>
              <a:t>getSomething</a:t>
            </a:r>
            <a:r>
              <a:rPr lang="en-US" sz="2400" dirty="0" smtClean="0">
                <a:solidFill>
                  <a:srgbClr val="000000"/>
                </a:solidFill>
              </a:rPr>
              <a:t>(){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</a:rPr>
              <a:t> something;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	}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public </a:t>
            </a:r>
            <a:r>
              <a:rPr lang="en-US" sz="2400" dirty="0" smtClean="0">
                <a:solidFill>
                  <a:srgbClr val="FF0000"/>
                </a:solidFill>
              </a:rPr>
              <a:t>void </a:t>
            </a:r>
            <a:r>
              <a:rPr lang="en-US" sz="2400" dirty="0" err="1" smtClean="0">
                <a:solidFill>
                  <a:srgbClr val="000000"/>
                </a:solidFill>
              </a:rPr>
              <a:t>setSomething</a:t>
            </a:r>
            <a:r>
              <a:rPr lang="en-US" sz="2400" dirty="0" smtClean="0">
                <a:solidFill>
                  <a:srgbClr val="000000"/>
                </a:solidFill>
              </a:rPr>
              <a:t>( type </a:t>
            </a:r>
            <a:r>
              <a:rPr lang="en-US" sz="2400" dirty="0" err="1" smtClean="0">
                <a:solidFill>
                  <a:srgbClr val="000000"/>
                </a:solidFill>
              </a:rPr>
              <a:t>val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 something=</a:t>
            </a:r>
            <a:r>
              <a:rPr lang="en-US" sz="2400" dirty="0" err="1" smtClean="0">
                <a:solidFill>
                  <a:srgbClr val="000000"/>
                </a:solidFill>
              </a:rPr>
              <a:t>val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	}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public </a:t>
            </a:r>
            <a:r>
              <a:rPr lang="en-US" sz="2400" dirty="0" smtClean="0">
                <a:solidFill>
                  <a:srgbClr val="FF0000"/>
                </a:solidFill>
              </a:rPr>
              <a:t>static void </a:t>
            </a:r>
            <a:r>
              <a:rPr lang="en-US" sz="2400" dirty="0" smtClean="0">
                <a:solidFill>
                  <a:srgbClr val="000000"/>
                </a:solidFill>
              </a:rPr>
              <a:t>main(String [] </a:t>
            </a:r>
            <a:r>
              <a:rPr lang="en-US" sz="2400" dirty="0" err="1" smtClean="0">
                <a:solidFill>
                  <a:srgbClr val="000000"/>
                </a:solidFill>
              </a:rPr>
              <a:t>args</a:t>
            </a:r>
            <a:r>
              <a:rPr lang="en-US" sz="2400" dirty="0" smtClean="0">
                <a:solidFill>
                  <a:srgbClr val="000000"/>
                </a:solidFill>
              </a:rPr>
              <a:t> {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………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}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}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35983" y="2175930"/>
            <a:ext cx="32271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 least one class in your program must have a method named </a:t>
            </a:r>
            <a:r>
              <a:rPr lang="en-US" sz="2400" dirty="0" smtClean="0">
                <a:solidFill>
                  <a:srgbClr val="FF0000"/>
                </a:solidFill>
              </a:rPr>
              <a:t>main()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r>
              <a:rPr lang="en-US" sz="2400" dirty="0" smtClean="0"/>
              <a:t>Program execution begins at the first statement in </a:t>
            </a:r>
            <a:r>
              <a:rPr lang="en-US" sz="2400" dirty="0" smtClean="0">
                <a:solidFill>
                  <a:srgbClr val="FF0000"/>
                </a:solidFill>
              </a:rPr>
              <a:t>main()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60320"/>
            <a:ext cx="709356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Methods:</a:t>
            </a:r>
            <a:endParaRPr lang="en-US" sz="3100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721" y="958378"/>
            <a:ext cx="46433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public type </a:t>
            </a:r>
            <a:r>
              <a:rPr lang="en-US" sz="2400" dirty="0" err="1" smtClean="0">
                <a:solidFill>
                  <a:srgbClr val="000000"/>
                </a:solidFill>
              </a:rPr>
              <a:t>methodName</a:t>
            </a:r>
            <a:r>
              <a:rPr lang="en-US" sz="2400" dirty="0" smtClean="0">
                <a:solidFill>
                  <a:srgbClr val="000000"/>
                </a:solidFill>
              </a:rPr>
              <a:t>(){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Declarations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statements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}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	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2292" y="1750838"/>
            <a:ext cx="32271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Execution happens inside methods. Each method contains declarations and statements. </a:t>
            </a:r>
          </a:p>
          <a:p>
            <a:r>
              <a:rPr lang="en-US" sz="2400" dirty="0" smtClean="0"/>
              <a:t>Each method has a name and the type of the return value.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Recall: a constructor is a special method.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84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538238" cy="2180179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Readings and Exercises for Week 4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73352" y="2454816"/>
            <a:ext cx="7313448" cy="152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Readings</a:t>
            </a:r>
            <a:r>
              <a:rPr lang="en-US" sz="2000" dirty="0" smtClean="0"/>
              <a:t>:</a:t>
            </a:r>
          </a:p>
          <a:p>
            <a:pPr marL="457200" indent="-457200">
              <a:lnSpc>
                <a:spcPts val="2800"/>
              </a:lnSpc>
            </a:pPr>
            <a:r>
              <a:rPr lang="en-US" sz="2000" dirty="0" smtClean="0"/>
              <a:t>	Chapter 3: All</a:t>
            </a:r>
          </a:p>
          <a:p>
            <a:pPr marL="457200" indent="-457200"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Exercises</a:t>
            </a:r>
            <a:r>
              <a:rPr lang="en-US" sz="2000" dirty="0" smtClean="0"/>
              <a:t>: 3.14, 3.15, 3.19, 3.20</a:t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60320"/>
            <a:ext cx="709356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Methods: Parameters</a:t>
            </a:r>
            <a:endParaRPr lang="en-US" sz="3100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721" y="958378"/>
            <a:ext cx="53304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public type </a:t>
            </a:r>
            <a:r>
              <a:rPr lang="en-US" sz="2400" dirty="0" err="1" smtClean="0">
                <a:solidFill>
                  <a:srgbClr val="000000"/>
                </a:solidFill>
              </a:rPr>
              <a:t>methodName</a:t>
            </a:r>
            <a:r>
              <a:rPr lang="en-US" sz="2400" dirty="0" smtClean="0">
                <a:solidFill>
                  <a:srgbClr val="000000"/>
                </a:solidFill>
              </a:rPr>
              <a:t>(parameters){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Declarations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statements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}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	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2292" y="3468591"/>
            <a:ext cx="322714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method may have zero or more parameters.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4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60320"/>
            <a:ext cx="709356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Object: requests</a:t>
            </a:r>
            <a:endParaRPr lang="en-US" sz="3100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9194" y="958378"/>
            <a:ext cx="53304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err="1" smtClean="0"/>
              <a:t>objectName.methodName</a:t>
            </a:r>
            <a:r>
              <a:rPr lang="en-US" sz="2400" dirty="0" smtClean="0"/>
              <a:t>(parameters);</a:t>
            </a:r>
            <a:endParaRPr lang="en-US" sz="2400" dirty="0"/>
          </a:p>
          <a:p>
            <a:r>
              <a:rPr lang="en-US" sz="2400" dirty="0" smtClean="0">
                <a:solidFill>
                  <a:srgbClr val="000000"/>
                </a:solidFill>
              </a:rPr>
              <a:t>	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56803" y="958378"/>
            <a:ext cx="32271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object performs an </a:t>
            </a:r>
            <a:r>
              <a:rPr lang="en-US" sz="2400" dirty="0" smtClean="0">
                <a:solidFill>
                  <a:srgbClr val="FF0000"/>
                </a:solidFill>
              </a:rPr>
              <a:t>operation</a:t>
            </a:r>
            <a:r>
              <a:rPr lang="en-US" sz="2400" dirty="0" smtClean="0"/>
              <a:t> when a request is sent to it. </a:t>
            </a:r>
          </a:p>
          <a:p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request </a:t>
            </a:r>
            <a:r>
              <a:rPr lang="en-US" sz="2400" dirty="0" smtClean="0"/>
              <a:t>is sent to an object by placing the name of the method provided by the object.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 method name is placed to the right of the object name separated by the dot (.) sign.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194" y="2547444"/>
            <a:ext cx="3606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Random</a:t>
            </a:r>
            <a:r>
              <a:rPr lang="en-US" sz="2400" dirty="0" smtClean="0"/>
              <a:t> r=new </a:t>
            </a:r>
            <a:r>
              <a:rPr lang="en-US" sz="2400" dirty="0" smtClean="0">
                <a:solidFill>
                  <a:srgbClr val="FF0000"/>
                </a:solidFill>
              </a:rPr>
              <a:t>Random</a:t>
            </a:r>
            <a:r>
              <a:rPr lang="en-US" sz="2400" dirty="0" smtClean="0"/>
              <a:t>();</a:t>
            </a:r>
          </a:p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age=</a:t>
            </a:r>
            <a:r>
              <a:rPr lang="en-US" sz="2400" dirty="0" err="1" smtClean="0"/>
              <a:t>r.nextInt</a:t>
            </a:r>
            <a:r>
              <a:rPr lang="en-US" sz="2400" dirty="0" smtClean="0"/>
              <a:t>(100);</a:t>
            </a:r>
            <a:endParaRPr lang="en-US" sz="2400" dirty="0"/>
          </a:p>
          <a:p>
            <a:r>
              <a:rPr lang="en-US" sz="2400" dirty="0" smtClean="0">
                <a:solidFill>
                  <a:srgbClr val="000000"/>
                </a:solidFill>
              </a:rPr>
              <a:t>	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 rot="10800000" flipV="1">
            <a:off x="3570675" y="2737995"/>
            <a:ext cx="2186128" cy="84326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445754" y="1801038"/>
            <a:ext cx="2311049" cy="843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90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60320"/>
            <a:ext cx="709356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Declarations</a:t>
            </a:r>
            <a:endParaRPr lang="en-US" sz="3100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721" y="958378"/>
            <a:ext cx="375848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ype name;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 err="1" smtClean="0">
                <a:solidFill>
                  <a:srgbClr val="FF0000"/>
                </a:solidFill>
              </a:rPr>
              <a:t>nt</a:t>
            </a:r>
            <a:r>
              <a:rPr lang="en-US" sz="2400" dirty="0" smtClean="0"/>
              <a:t> age;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double</a:t>
            </a:r>
            <a:r>
              <a:rPr lang="en-US" sz="2400" dirty="0" smtClean="0"/>
              <a:t> speed;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Car</a:t>
            </a:r>
            <a:r>
              <a:rPr lang="en-US" sz="2400" dirty="0" smtClean="0"/>
              <a:t> </a:t>
            </a:r>
            <a:r>
              <a:rPr lang="en-US" sz="2400" dirty="0" err="1" smtClean="0"/>
              <a:t>momsCar</a:t>
            </a:r>
            <a:r>
              <a:rPr lang="en-US" sz="2400" dirty="0" smtClean="0"/>
              <a:t>;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	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2292" y="970641"/>
            <a:ext cx="32271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Any variable or object name must be declared before it is used.</a:t>
            </a:r>
          </a:p>
          <a:p>
            <a:endParaRPr lang="en-US" sz="2400" dirty="0"/>
          </a:p>
          <a:p>
            <a:r>
              <a:rPr lang="en-US" sz="2400" dirty="0" smtClean="0"/>
              <a:t>A declaration contains a type followed by the name of a variable or object being declared.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5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60320"/>
            <a:ext cx="709356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Declaration: primitive types</a:t>
            </a:r>
            <a:endParaRPr lang="en-US" sz="3100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721" y="958378"/>
            <a:ext cx="37584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hort,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, long, float, double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char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	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2292" y="970641"/>
            <a:ext cx="322714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Variables of primitive type are used to hold numbers, truth values, and characters.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2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60320"/>
            <a:ext cx="709356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Declaration: String</a:t>
            </a:r>
            <a:endParaRPr lang="en-US" sz="3100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721" y="958378"/>
            <a:ext cx="3758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String </a:t>
            </a:r>
            <a:r>
              <a:rPr lang="en-US" sz="2400" dirty="0" smtClean="0"/>
              <a:t>name;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	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2292" y="970641"/>
            <a:ext cx="322714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String is a class in Java. Objects of type String hold strings as their values.</a:t>
            </a:r>
          </a:p>
          <a:p>
            <a:endParaRPr lang="en-US" sz="2400" dirty="0"/>
          </a:p>
          <a:p>
            <a:r>
              <a:rPr lang="en-US" sz="2400" dirty="0" smtClean="0"/>
              <a:t>Many operations can be performed on objects of type String.</a:t>
            </a:r>
          </a:p>
          <a:p>
            <a:endParaRPr lang="en-US" sz="2400" dirty="0"/>
          </a:p>
          <a:p>
            <a:r>
              <a:rPr lang="en-US" sz="2400" dirty="0" smtClean="0"/>
              <a:t>For example, you can concatenate two strings, or obtain any specific character within a string.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9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60320"/>
            <a:ext cx="709356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Declaration: Other classes</a:t>
            </a:r>
            <a:endParaRPr lang="en-US" sz="3100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721" y="958378"/>
            <a:ext cx="37584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Math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Scanner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	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2292" y="970641"/>
            <a:ext cx="32271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Java has a huge library of classes that you may use.</a:t>
            </a:r>
          </a:p>
          <a:p>
            <a:endParaRPr lang="en-US" sz="2400" dirty="0"/>
          </a:p>
          <a:p>
            <a:r>
              <a:rPr lang="en-US" sz="2400" dirty="0" smtClean="0"/>
              <a:t>Math and Scanner are two classes that you will use quite often.</a:t>
            </a:r>
          </a:p>
          <a:p>
            <a:endParaRPr lang="en-US" sz="2400" dirty="0"/>
          </a:p>
          <a:p>
            <a:r>
              <a:rPr lang="en-US" sz="2400" dirty="0" smtClean="0"/>
              <a:t>You will be introduced to many more Java classes in the near future.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0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60320"/>
            <a:ext cx="709356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Statements</a:t>
            </a:r>
            <a:endParaRPr lang="en-US" sz="3100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721" y="958378"/>
            <a:ext cx="3758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Assignment: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v</a:t>
            </a:r>
            <a:r>
              <a:rPr lang="en-US" sz="2400" dirty="0" smtClean="0"/>
              <a:t>ariable=expression;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	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2292" y="970641"/>
            <a:ext cx="32271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assignment statement is used for computing the value of a variable.</a:t>
            </a:r>
          </a:p>
          <a:p>
            <a:endParaRPr lang="en-US" sz="2400" dirty="0"/>
          </a:p>
          <a:p>
            <a:r>
              <a:rPr lang="en-US" sz="2400" dirty="0" smtClean="0"/>
              <a:t>The expression on the </a:t>
            </a:r>
            <a:r>
              <a:rPr lang="en-US" sz="2400" dirty="0" smtClean="0">
                <a:solidFill>
                  <a:srgbClr val="FF0000"/>
                </a:solidFill>
              </a:rPr>
              <a:t>right</a:t>
            </a:r>
            <a:r>
              <a:rPr lang="en-US" sz="2400" dirty="0" smtClean="0"/>
              <a:t> of the = is evaluated and its value assigned to the variable on the left of =.</a:t>
            </a:r>
          </a:p>
          <a:p>
            <a:endParaRPr lang="en-US" sz="2400" dirty="0"/>
          </a:p>
          <a:p>
            <a:r>
              <a:rPr lang="en-US" sz="2400" dirty="0" smtClean="0"/>
              <a:t>Next week we will learn more about statements.</a:t>
            </a:r>
          </a:p>
        </p:txBody>
      </p:sp>
    </p:spTree>
    <p:extLst>
      <p:ext uri="{BB962C8B-B14F-4D97-AF65-F5344CB8AC3E}">
        <p14:creationId xmlns:p14="http://schemas.microsoft.com/office/powerpoint/2010/main" val="67437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6302" y="2459017"/>
            <a:ext cx="498689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Scanner: methods</a:t>
            </a:r>
          </a:p>
          <a:p>
            <a:r>
              <a:rPr lang="en-US" sz="3100" dirty="0" smtClean="0">
                <a:solidFill>
                  <a:srgbClr val="FF0000"/>
                </a:solidFill>
              </a:rPr>
              <a:t>Type match/mismatch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0753" y="711584"/>
            <a:ext cx="498689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Scanner: methods: Examples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6759" y="1541373"/>
            <a:ext cx="475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 age;</a:t>
            </a:r>
          </a:p>
          <a:p>
            <a:r>
              <a:rPr lang="en-US" dirty="0" smtClean="0"/>
              <a:t>age = </a:t>
            </a:r>
            <a:r>
              <a:rPr lang="en-US" dirty="0" err="1" smtClean="0"/>
              <a:t>source.nextInt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6759" y="2502743"/>
            <a:ext cx="475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float</a:t>
            </a:r>
            <a:r>
              <a:rPr lang="en-US" dirty="0" smtClean="0"/>
              <a:t> price;</a:t>
            </a:r>
          </a:p>
          <a:p>
            <a:r>
              <a:rPr lang="en-US" dirty="0" smtClean="0"/>
              <a:t>price = </a:t>
            </a:r>
            <a:r>
              <a:rPr lang="en-US" dirty="0" err="1" smtClean="0"/>
              <a:t>source.nextFloat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6759" y="3464113"/>
            <a:ext cx="475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 name;</a:t>
            </a:r>
          </a:p>
          <a:p>
            <a:r>
              <a:rPr lang="en-US" dirty="0" smtClean="0"/>
              <a:t>name = </a:t>
            </a:r>
            <a:r>
              <a:rPr lang="en-US" dirty="0" err="1" smtClean="0"/>
              <a:t>source.nextLine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6759" y="4425483"/>
            <a:ext cx="475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 name;</a:t>
            </a:r>
          </a:p>
          <a:p>
            <a:r>
              <a:rPr lang="en-US" dirty="0" smtClean="0"/>
              <a:t>name = </a:t>
            </a:r>
            <a:r>
              <a:rPr lang="en-US" dirty="0" err="1" smtClean="0"/>
              <a:t>source.next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26759" y="5386853"/>
            <a:ext cx="475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/>
              <a:t> alive;</a:t>
            </a:r>
          </a:p>
          <a:p>
            <a:r>
              <a:rPr lang="en-US" dirty="0" smtClean="0"/>
              <a:t>alive = </a:t>
            </a:r>
            <a:r>
              <a:rPr lang="en-US" dirty="0" err="1" smtClean="0"/>
              <a:t>source.nextBoolean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0753" y="711584"/>
            <a:ext cx="498689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Formatting a string: Example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2652" y="1729418"/>
            <a:ext cx="7502538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public class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FormatTest</a:t>
            </a:r>
            <a:endParaRPr lang="en-US" sz="1600" dirty="0" smtClean="0">
              <a:latin typeface="Consolas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/>
                <a:cs typeface="Consolas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public static void </a:t>
            </a:r>
            <a:r>
              <a:rPr lang="en-US" sz="1600" dirty="0" smtClean="0">
                <a:latin typeface="Consolas"/>
                <a:cs typeface="Consolas"/>
              </a:rPr>
              <a:t>main(String[] </a:t>
            </a:r>
            <a:r>
              <a:rPr lang="en-US" sz="1600" dirty="0" err="1" smtClean="0">
                <a:latin typeface="Consolas"/>
                <a:cs typeface="Consolas"/>
              </a:rPr>
              <a:t>args</a:t>
            </a:r>
            <a:r>
              <a:rPr lang="en-US" sz="1600" dirty="0" smtClean="0">
                <a:latin typeface="Consolas"/>
                <a:cs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double</a:t>
            </a:r>
            <a:r>
              <a:rPr lang="en-US" sz="1600" dirty="0" smtClean="0">
                <a:latin typeface="Consolas"/>
                <a:cs typeface="Consolas"/>
              </a:rPr>
              <a:t> price = 4.977798;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/>
                <a:cs typeface="Consolas"/>
              </a:rPr>
              <a:t>	    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String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formattedPrice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dirty="0" err="1" smtClean="0">
                <a:latin typeface="Consolas"/>
                <a:cs typeface="Consolas"/>
              </a:rPr>
              <a:t>String.format</a:t>
            </a:r>
            <a:r>
              <a:rPr lang="en-US" sz="1600" dirty="0" smtClean="0">
                <a:latin typeface="Consolas"/>
                <a:cs typeface="Consolas"/>
              </a:rPr>
              <a:t>("%8.2f", price);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/>
                <a:cs typeface="Consolas"/>
              </a:rPr>
              <a:t>  	    </a:t>
            </a:r>
            <a:r>
              <a:rPr lang="en-US" sz="1600" dirty="0" err="1" smtClean="0">
                <a:latin typeface="Consolas"/>
                <a:cs typeface="Consolas"/>
              </a:rPr>
              <a:t>System.out.println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formattedPrice</a:t>
            </a:r>
            <a:r>
              <a:rPr lang="en-US" sz="1600" dirty="0" smtClean="0">
                <a:latin typeface="Consolas"/>
                <a:cs typeface="Consolas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>
              <a:lnSpc>
                <a:spcPts val="3600"/>
              </a:lnSpc>
            </a:pPr>
            <a:endParaRPr lang="en-US" sz="2400" dirty="0" smtClean="0"/>
          </a:p>
          <a:p>
            <a:pPr>
              <a:lnSpc>
                <a:spcPts val="3600"/>
              </a:lnSpc>
            </a:pPr>
            <a:r>
              <a:rPr lang="en-US" sz="2400" dirty="0" smtClean="0"/>
              <a:t>Output: 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868" y="1950749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Quiz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94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976" y="486399"/>
            <a:ext cx="629822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Random numbers</a:t>
            </a:r>
            <a:endParaRPr lang="en-US" sz="3100" dirty="0" smtClean="0"/>
          </a:p>
          <a:p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495046"/>
            <a:ext cx="758573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/>
              <a:t>Useful in many situations, mostly in simulation (e.g., roll dice), video games….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976" y="486399"/>
            <a:ext cx="843182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Random numbers: Create a generator object</a:t>
            </a:r>
            <a:endParaRPr lang="en-US" sz="3100" dirty="0" smtClean="0"/>
          </a:p>
          <a:p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4976" y="1754526"/>
            <a:ext cx="7585737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Random</a:t>
            </a:r>
            <a:r>
              <a:rPr lang="en-US" sz="3100" dirty="0" smtClean="0"/>
              <a:t> generator = new </a:t>
            </a:r>
            <a:r>
              <a:rPr lang="en-US" sz="3100" dirty="0" smtClean="0">
                <a:solidFill>
                  <a:srgbClr val="FF0000"/>
                </a:solidFill>
              </a:rPr>
              <a:t>Random</a:t>
            </a:r>
            <a:r>
              <a:rPr lang="en-US" sz="3100" dirty="0" smtClean="0"/>
              <a:t>();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976" y="486399"/>
            <a:ext cx="629822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Random numbers: How to generate?</a:t>
            </a:r>
            <a:endParaRPr lang="en-US" sz="3100" dirty="0" smtClean="0"/>
          </a:p>
          <a:p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74" y="1522249"/>
            <a:ext cx="758573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/>
              <a:t>Any Java integer:</a:t>
            </a:r>
          </a:p>
          <a:p>
            <a:r>
              <a:rPr lang="en-US" sz="3100" dirty="0" smtClean="0">
                <a:solidFill>
                  <a:srgbClr val="FF0000"/>
                </a:solidFill>
              </a:rPr>
              <a:t>	</a:t>
            </a:r>
            <a:r>
              <a:rPr lang="en-US" sz="3100" dirty="0" err="1" smtClean="0">
                <a:solidFill>
                  <a:srgbClr val="FF0000"/>
                </a:solidFill>
              </a:rPr>
              <a:t>int</a:t>
            </a:r>
            <a:r>
              <a:rPr lang="en-US" sz="3100" dirty="0" smtClean="0"/>
              <a:t> r = </a:t>
            </a:r>
            <a:r>
              <a:rPr lang="en-US" sz="3100" dirty="0" err="1" smtClean="0"/>
              <a:t>generator.nextInt</a:t>
            </a:r>
            <a:r>
              <a:rPr lang="en-US" sz="3100" dirty="0" smtClean="0"/>
              <a:t>();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81074" y="2763118"/>
            <a:ext cx="758573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000000"/>
                </a:solidFill>
              </a:rPr>
              <a:t>An integer between 0 and (n-1):</a:t>
            </a:r>
          </a:p>
          <a:p>
            <a:r>
              <a:rPr lang="en-US" sz="3100" dirty="0" smtClean="0">
                <a:solidFill>
                  <a:srgbClr val="FF0000"/>
                </a:solidFill>
              </a:rPr>
              <a:t>	</a:t>
            </a:r>
            <a:r>
              <a:rPr lang="en-US" sz="3100" dirty="0" err="1" smtClean="0">
                <a:solidFill>
                  <a:srgbClr val="FF0000"/>
                </a:solidFill>
              </a:rPr>
              <a:t>int</a:t>
            </a:r>
            <a:r>
              <a:rPr lang="en-US" sz="3100" dirty="0" smtClean="0"/>
              <a:t> r = </a:t>
            </a:r>
            <a:r>
              <a:rPr lang="en-US" sz="3100" dirty="0" err="1" smtClean="0"/>
              <a:t>generator.nextInt</a:t>
            </a:r>
            <a:r>
              <a:rPr lang="en-US" sz="3100" dirty="0" smtClean="0"/>
              <a:t>(n);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81074" y="4003987"/>
            <a:ext cx="758573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/>
              <a:t>A double between 0 and 1 (exclusive):</a:t>
            </a:r>
          </a:p>
          <a:p>
            <a:r>
              <a:rPr lang="en-US" sz="3100" dirty="0" smtClean="0">
                <a:solidFill>
                  <a:srgbClr val="FF0000"/>
                </a:solidFill>
              </a:rPr>
              <a:t>	double</a:t>
            </a:r>
            <a:r>
              <a:rPr lang="en-US" sz="3100" dirty="0" smtClean="0"/>
              <a:t> r = </a:t>
            </a:r>
            <a:r>
              <a:rPr lang="en-US" sz="3100" dirty="0" err="1" smtClean="0"/>
              <a:t>generator.nextDouble</a:t>
            </a:r>
            <a:r>
              <a:rPr lang="en-US" sz="3100" dirty="0" smtClean="0"/>
              <a:t>();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81074" y="5244857"/>
            <a:ext cx="758573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/>
              <a:t>A </a:t>
            </a:r>
            <a:r>
              <a:rPr lang="en-US" sz="3100" dirty="0" err="1" smtClean="0"/>
              <a:t>boolean</a:t>
            </a:r>
            <a:r>
              <a:rPr lang="en-US" sz="3100" dirty="0" smtClean="0"/>
              <a:t>:</a:t>
            </a:r>
          </a:p>
          <a:p>
            <a:r>
              <a:rPr lang="en-US" sz="3100" dirty="0" smtClean="0">
                <a:solidFill>
                  <a:srgbClr val="FF0000"/>
                </a:solidFill>
              </a:rPr>
              <a:t>	</a:t>
            </a:r>
            <a:r>
              <a:rPr lang="en-US" sz="3100" dirty="0" err="1" smtClean="0">
                <a:solidFill>
                  <a:srgbClr val="FF0000"/>
                </a:solidFill>
              </a:rPr>
              <a:t>boolean</a:t>
            </a:r>
            <a:r>
              <a:rPr lang="en-US" sz="3100" dirty="0" smtClean="0"/>
              <a:t> r = </a:t>
            </a:r>
            <a:r>
              <a:rPr lang="en-US" sz="3100" dirty="0" err="1" smtClean="0"/>
              <a:t>generator.nextBoolean</a:t>
            </a:r>
            <a:r>
              <a:rPr lang="en-US" sz="3100" dirty="0" smtClean="0"/>
              <a:t>();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976" y="486399"/>
            <a:ext cx="827432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Random numbers: Scaling</a:t>
            </a:r>
            <a:endParaRPr lang="en-US" sz="3100" dirty="0" smtClean="0"/>
          </a:p>
          <a:p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1657359"/>
            <a:ext cx="807209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/>
              <a:t>Integer between 11 and 21 (inclusive)</a:t>
            </a:r>
          </a:p>
          <a:p>
            <a:r>
              <a:rPr lang="en-US" sz="3100" dirty="0" smtClean="0">
                <a:solidFill>
                  <a:srgbClr val="FF0000"/>
                </a:solidFill>
              </a:rPr>
              <a:t>	</a:t>
            </a:r>
            <a:r>
              <a:rPr lang="en-US" sz="3100" dirty="0" err="1" smtClean="0">
                <a:solidFill>
                  <a:srgbClr val="FF0000"/>
                </a:solidFill>
              </a:rPr>
              <a:t>int</a:t>
            </a:r>
            <a:r>
              <a:rPr lang="en-US" sz="3100" dirty="0" smtClean="0"/>
              <a:t> r = </a:t>
            </a:r>
            <a:r>
              <a:rPr lang="en-US" sz="3100" dirty="0" err="1" smtClean="0"/>
              <a:t>generator.nextInt</a:t>
            </a:r>
            <a:r>
              <a:rPr lang="en-US" sz="3100" dirty="0" smtClean="0"/>
              <a:t>(11);</a:t>
            </a:r>
          </a:p>
          <a:p>
            <a:r>
              <a:rPr lang="en-US" sz="3100" dirty="0" smtClean="0">
                <a:solidFill>
                  <a:srgbClr val="FF0000"/>
                </a:solidFill>
              </a:rPr>
              <a:t>	</a:t>
            </a:r>
            <a:r>
              <a:rPr lang="en-US" sz="3100" dirty="0" err="1" smtClean="0">
                <a:solidFill>
                  <a:srgbClr val="FF0000"/>
                </a:solidFill>
              </a:rPr>
              <a:t>int</a:t>
            </a:r>
            <a:r>
              <a:rPr lang="en-US" sz="3100" dirty="0" smtClean="0"/>
              <a:t> </a:t>
            </a:r>
            <a:r>
              <a:rPr lang="en-US" sz="3100" dirty="0" err="1" smtClean="0"/>
              <a:t>num</a:t>
            </a:r>
            <a:r>
              <a:rPr lang="en-US" sz="3100" dirty="0" smtClean="0"/>
              <a:t> = r + 11;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503874"/>
            <a:ext cx="807209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/>
              <a:t>Double between 0 and 90 (in/exclusive)</a:t>
            </a:r>
          </a:p>
          <a:p>
            <a:r>
              <a:rPr lang="en-US" sz="3100" dirty="0" smtClean="0">
                <a:solidFill>
                  <a:srgbClr val="FF0000"/>
                </a:solidFill>
              </a:rPr>
              <a:t>	double</a:t>
            </a:r>
            <a:r>
              <a:rPr lang="en-US" sz="3100" dirty="0" smtClean="0"/>
              <a:t> r = </a:t>
            </a:r>
            <a:r>
              <a:rPr lang="en-US" sz="3100" dirty="0" err="1" smtClean="0"/>
              <a:t>generator.nextDouble</a:t>
            </a:r>
            <a:r>
              <a:rPr lang="en-US" sz="3100" dirty="0" smtClean="0"/>
              <a:t>();</a:t>
            </a:r>
          </a:p>
          <a:p>
            <a:r>
              <a:rPr lang="en-US" sz="3100" dirty="0" smtClean="0">
                <a:solidFill>
                  <a:srgbClr val="FF0000"/>
                </a:solidFill>
              </a:rPr>
              <a:t>	</a:t>
            </a:r>
            <a:r>
              <a:rPr lang="en-US" sz="3100" dirty="0" smtClean="0"/>
              <a:t>angle = r * 90;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1073" y="2873203"/>
            <a:ext cx="4437488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Exceptions</a:t>
            </a:r>
            <a:endParaRPr lang="en-US" sz="3100" dirty="0" smtClean="0"/>
          </a:p>
          <a:p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976" y="486399"/>
            <a:ext cx="827432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Overflow and underflow in arithmetic operations</a:t>
            </a:r>
            <a:endParaRPr lang="en-US" sz="3100" dirty="0" smtClean="0"/>
          </a:p>
          <a:p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125744"/>
            <a:ext cx="807209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err="1" smtClean="0">
                <a:solidFill>
                  <a:srgbClr val="FF0000"/>
                </a:solidFill>
              </a:rPr>
              <a:t>int</a:t>
            </a:r>
            <a:r>
              <a:rPr lang="en-US" sz="3100" dirty="0" smtClean="0"/>
              <a:t> x = y / z;  // What if z is 0?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57200" y="3314719"/>
            <a:ext cx="807209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float</a:t>
            </a:r>
            <a:r>
              <a:rPr lang="en-US" sz="3100" dirty="0" smtClean="0"/>
              <a:t> p = q * r;  // What if the product is larger</a:t>
            </a:r>
            <a:br>
              <a:rPr lang="en-US" sz="3100" dirty="0" smtClean="0"/>
            </a:br>
            <a:r>
              <a:rPr lang="en-US" sz="3100" dirty="0" smtClean="0"/>
              <a:t>       </a:t>
            </a:r>
            <a:r>
              <a:rPr lang="en-US" sz="3100" dirty="0"/>
              <a:t> </a:t>
            </a:r>
            <a:r>
              <a:rPr lang="en-US" sz="3100" dirty="0" smtClean="0"/>
              <a:t>                   // than maximum float?</a:t>
            </a:r>
            <a:endParaRPr lang="en-US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1073" y="2873203"/>
            <a:ext cx="4437488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Concurrency Revisited</a:t>
            </a:r>
            <a:endParaRPr lang="en-US" sz="3100" dirty="0" smtClean="0"/>
          </a:p>
          <a:p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976" y="486399"/>
            <a:ext cx="827432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Specific </a:t>
            </a:r>
            <a:r>
              <a:rPr lang="en-US" sz="3100" dirty="0" smtClean="0">
                <a:solidFill>
                  <a:srgbClr val="FF0000"/>
                </a:solidFill>
              </a:rPr>
              <a:t>problem</a:t>
            </a:r>
            <a:endParaRPr lang="en-US" sz="3100" dirty="0" smtClean="0"/>
          </a:p>
          <a:p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1657359"/>
            <a:ext cx="8072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Create two </a:t>
            </a:r>
            <a:r>
              <a:rPr lang="en-US" sz="2400" dirty="0" err="1" smtClean="0">
                <a:solidFill>
                  <a:srgbClr val="FF0000"/>
                </a:solidFill>
              </a:rPr>
              <a:t>RaceCar</a:t>
            </a:r>
            <a:r>
              <a:rPr lang="en-US" sz="2400" dirty="0" smtClean="0"/>
              <a:t> objects as threads.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57200" y="2328770"/>
            <a:ext cx="698604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Each object has a current position in miles and a randomly generated speed between 40 and </a:t>
            </a:r>
          </a:p>
          <a:p>
            <a:r>
              <a:rPr lang="en-US" sz="2400" dirty="0" smtClean="0"/>
              <a:t>75 miles per hour.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7200" y="3738844"/>
            <a:ext cx="67466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When started, each thread computes the new position of the car assuming that the car has traveled for </a:t>
            </a:r>
            <a:r>
              <a:rPr lang="en-US" sz="2400" dirty="0" smtClean="0">
                <a:solidFill>
                  <a:srgbClr val="FF0000"/>
                </a:solidFill>
              </a:rPr>
              <a:t>5 minutes </a:t>
            </a:r>
            <a:r>
              <a:rPr lang="en-US" sz="2400" dirty="0" smtClean="0"/>
              <a:t>and that the car is moving </a:t>
            </a:r>
          </a:p>
          <a:p>
            <a:r>
              <a:rPr lang="en-US" sz="2400" dirty="0" smtClean="0"/>
              <a:t>at a constant speed in a straight line.</a:t>
            </a:r>
            <a:endParaRPr lang="en-US" sz="2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57200" y="5518251"/>
            <a:ext cx="8072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Get the new position of each car and display on the screen.</a:t>
            </a:r>
            <a:endParaRPr lang="en-US" sz="2400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612156" y="1182301"/>
            <a:ext cx="1747180" cy="539643"/>
            <a:chOff x="6612156" y="1182301"/>
            <a:chExt cx="1747180" cy="539643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6693715" y="1636538"/>
              <a:ext cx="166562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612156" y="1182301"/>
              <a:ext cx="667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Car 1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93715" y="1563715"/>
              <a:ext cx="124922" cy="158229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55898" y="1563715"/>
              <a:ext cx="124922" cy="15822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18814" y="1821545"/>
            <a:ext cx="1747180" cy="539643"/>
            <a:chOff x="6612156" y="1182301"/>
            <a:chExt cx="1747180" cy="539643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6693715" y="1636538"/>
              <a:ext cx="166562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612156" y="1182301"/>
              <a:ext cx="667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Car 2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93715" y="1563715"/>
              <a:ext cx="124922" cy="158229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022458" y="1563715"/>
              <a:ext cx="124922" cy="15822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976" y="2513061"/>
            <a:ext cx="827432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Concurrency: </a:t>
            </a:r>
            <a:r>
              <a:rPr lang="en-US" sz="3100" dirty="0" smtClean="0"/>
              <a:t>Live program development.</a:t>
            </a:r>
          </a:p>
          <a:p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976" y="486399"/>
            <a:ext cx="827432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Concurrency: task level </a:t>
            </a:r>
            <a:endParaRPr lang="en-US" sz="3100" dirty="0" smtClean="0"/>
          </a:p>
          <a:p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404973"/>
            <a:ext cx="807209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/>
              <a:t>In some problems independent tasks can be executed in parallel. This may decrease the time to solve the problem. 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976885"/>
          </a:xfrm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3200" dirty="0" smtClean="0"/>
              <a:t>Q1.  In </a:t>
            </a:r>
            <a:r>
              <a:rPr lang="en-US" sz="3200" dirty="0" smtClean="0">
                <a:solidFill>
                  <a:srgbClr val="FF6600"/>
                </a:solidFill>
              </a:rPr>
              <a:t>p = 1.2 * 3</a:t>
            </a:r>
            <a:r>
              <a:rPr lang="en-US" sz="3200" dirty="0" smtClean="0"/>
              <a:t>, the type of </a:t>
            </a:r>
            <a:r>
              <a:rPr lang="en-US" sz="3200" dirty="0" smtClean="0">
                <a:solidFill>
                  <a:srgbClr val="FF6600"/>
                </a:solidFill>
              </a:rPr>
              <a:t>p</a:t>
            </a:r>
            <a:r>
              <a:rPr lang="en-US" sz="3200" dirty="0" smtClean="0"/>
              <a:t> must be a </a:t>
            </a:r>
            <a:r>
              <a:rPr lang="en-US" sz="3200" dirty="0" smtClean="0">
                <a:solidFill>
                  <a:srgbClr val="FF6600"/>
                </a:solidFill>
              </a:rPr>
              <a:t>float</a:t>
            </a:r>
            <a:r>
              <a:rPr lang="en-US" sz="3200" dirty="0"/>
              <a:t> </a:t>
            </a:r>
            <a:r>
              <a:rPr lang="en-US" sz="3200" dirty="0" smtClean="0"/>
              <a:t>or </a:t>
            </a:r>
            <a:r>
              <a:rPr lang="en-US" sz="3200" dirty="0"/>
              <a:t>e</a:t>
            </a:r>
            <a:r>
              <a:rPr lang="en-US" sz="3200" dirty="0" smtClean="0"/>
              <a:t>lse Java will announce an error.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73352" y="2454816"/>
            <a:ext cx="7313448" cy="152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true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false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976" y="486399"/>
            <a:ext cx="827432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Concurrency revisited: A generic problem</a:t>
            </a:r>
            <a:endParaRPr lang="en-US" sz="3100" dirty="0" smtClean="0"/>
          </a:p>
          <a:p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1657359"/>
            <a:ext cx="807209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/>
              <a:t>Given functions </a:t>
            </a:r>
            <a:r>
              <a:rPr lang="en-US" sz="3100" dirty="0" err="1" smtClean="0"/>
              <a:t>f</a:t>
            </a:r>
            <a:r>
              <a:rPr lang="en-US" sz="3100" dirty="0" smtClean="0"/>
              <a:t>() and </a:t>
            </a:r>
            <a:r>
              <a:rPr lang="en-US" sz="3100" dirty="0" err="1" smtClean="0"/>
              <a:t>g</a:t>
            </a:r>
            <a:r>
              <a:rPr lang="en-US" sz="3100" dirty="0" smtClean="0"/>
              <a:t>()</a:t>
            </a:r>
          </a:p>
          <a:p>
            <a:r>
              <a:rPr lang="en-US" sz="3100" dirty="0" smtClean="0"/>
              <a:t>Compute sum = f(a) + g(b, c)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503874"/>
            <a:ext cx="807209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/>
              <a:t>When </a:t>
            </a:r>
            <a:r>
              <a:rPr lang="en-US" sz="3100" dirty="0" err="1" smtClean="0"/>
              <a:t>f</a:t>
            </a:r>
            <a:r>
              <a:rPr lang="en-US" sz="3100" dirty="0" smtClean="0"/>
              <a:t>() and </a:t>
            </a:r>
            <a:r>
              <a:rPr lang="en-US" sz="3100" dirty="0" err="1" smtClean="0"/>
              <a:t>g</a:t>
            </a:r>
            <a:r>
              <a:rPr lang="en-US" sz="3100" dirty="0" smtClean="0"/>
              <a:t>() are time consuming operations, concurrency might speed up the task of computing the sum by using independent threads to compute </a:t>
            </a:r>
            <a:r>
              <a:rPr lang="en-US" sz="3100" dirty="0" err="1" smtClean="0"/>
              <a:t>f</a:t>
            </a:r>
            <a:r>
              <a:rPr lang="en-US" sz="3100" dirty="0" smtClean="0"/>
              <a:t>() and </a:t>
            </a:r>
            <a:r>
              <a:rPr lang="en-US" sz="3100" dirty="0" err="1" smtClean="0"/>
              <a:t>g</a:t>
            </a:r>
            <a:r>
              <a:rPr lang="en-US" sz="3100" dirty="0" smtClean="0"/>
              <a:t>().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4008" y="225493"/>
            <a:ext cx="827432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Concurrency: Program design: Controller</a:t>
            </a:r>
            <a:endParaRPr lang="en-US" sz="3100" dirty="0" smtClean="0"/>
          </a:p>
          <a:p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15" y="1306013"/>
            <a:ext cx="28709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 thread to compute </a:t>
            </a:r>
            <a:r>
              <a:rPr lang="en-US" dirty="0" err="1" smtClean="0"/>
              <a:t>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09910" y="2037122"/>
            <a:ext cx="29091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 thread to compute </a:t>
            </a:r>
            <a:r>
              <a:rPr lang="en-US" dirty="0" err="1" smtClean="0"/>
              <a:t>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20480" y="2768231"/>
            <a:ext cx="26879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 thread to compute </a:t>
            </a:r>
            <a:r>
              <a:rPr lang="en-US" dirty="0" err="1" smtClean="0"/>
              <a:t>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92190" y="3499340"/>
            <a:ext cx="27445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 thread to compute </a:t>
            </a:r>
            <a:r>
              <a:rPr lang="en-US" dirty="0" err="1" smtClean="0"/>
              <a:t>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30299" y="4230449"/>
            <a:ext cx="36683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 for the two threads to complete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46174" y="4961558"/>
            <a:ext cx="483659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Get data from the two threads and compute sum.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12921" y="5692669"/>
            <a:ext cx="13030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Display sum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rot="16200000" flipH="1">
            <a:off x="4683186" y="1856630"/>
            <a:ext cx="362568" cy="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4683186" y="4049165"/>
            <a:ext cx="362568" cy="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4683186" y="4780274"/>
            <a:ext cx="362568" cy="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4683186" y="2586947"/>
            <a:ext cx="362568" cy="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4683186" y="3318847"/>
            <a:ext cx="362568" cy="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4683186" y="5511385"/>
            <a:ext cx="362568" cy="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7123" y="1306014"/>
            <a:ext cx="223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begins here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446174" y="1502646"/>
            <a:ext cx="6780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7123" y="5692670"/>
            <a:ext cx="207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ends here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37587" y="5907258"/>
            <a:ext cx="6780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25493"/>
            <a:ext cx="827432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Concurrency revisited: Threads</a:t>
            </a:r>
            <a:endParaRPr lang="en-US" sz="3100" dirty="0" smtClean="0"/>
          </a:p>
          <a:p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32911" y="1819413"/>
            <a:ext cx="15963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 execution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87194" y="2550522"/>
            <a:ext cx="22878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Save input parameters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7000" y="3281631"/>
            <a:ext cx="24681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Begin computation of </a:t>
            </a:r>
            <a:r>
              <a:rPr lang="en-US" dirty="0" err="1" smtClean="0"/>
              <a:t>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7332" y="4012740"/>
            <a:ext cx="23275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End Computation of </a:t>
            </a:r>
            <a:r>
              <a:rPr lang="en-US" dirty="0" err="1" smtClean="0"/>
              <a:t>f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rot="16200000" flipH="1">
            <a:off x="2049813" y="2370030"/>
            <a:ext cx="362568" cy="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2049813" y="3100347"/>
            <a:ext cx="362568" cy="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2049813" y="3832247"/>
            <a:ext cx="362568" cy="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2405" y="5062131"/>
            <a:ext cx="30949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When asked, return value of </a:t>
            </a:r>
            <a:r>
              <a:rPr lang="en-US" dirty="0" err="1" smtClean="0"/>
              <a:t>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38033" y="1819414"/>
            <a:ext cx="15963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 execution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92316" y="2550523"/>
            <a:ext cx="22878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Save input parameters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02122" y="3281632"/>
            <a:ext cx="25064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Begin computation of </a:t>
            </a:r>
            <a:r>
              <a:rPr lang="en-US" dirty="0" err="1" smtClean="0"/>
              <a:t>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72454" y="4012741"/>
            <a:ext cx="236573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End Computation of </a:t>
            </a:r>
            <a:r>
              <a:rPr lang="en-US" dirty="0" err="1" smtClean="0"/>
              <a:t>g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rot="16200000" flipH="1">
            <a:off x="5954935" y="2370031"/>
            <a:ext cx="362568" cy="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5954935" y="3100348"/>
            <a:ext cx="362568" cy="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H="1">
            <a:off x="5954935" y="3832248"/>
            <a:ext cx="362568" cy="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17527" y="5062132"/>
            <a:ext cx="31331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When asked, </a:t>
            </a:r>
            <a:r>
              <a:rPr lang="en-US" dirty="0" smtClean="0"/>
              <a:t>return value of </a:t>
            </a:r>
            <a:r>
              <a:rPr lang="en-US" dirty="0" err="1" smtClean="0"/>
              <a:t>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51844" y="110329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ComputeF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4694002" y="1103290"/>
            <a:ext cx="1303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ComputeG</a:t>
            </a:r>
            <a:endParaRPr lang="en-US" sz="2000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6136" y="1510636"/>
            <a:ext cx="7043362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chemeClr val="tx2"/>
                </a:solidFill>
              </a:rPr>
              <a:t>Week 4: </a:t>
            </a:r>
            <a:r>
              <a:rPr lang="en-US" sz="3100" smtClean="0">
                <a:solidFill>
                  <a:schemeClr val="tx2"/>
                </a:solidFill>
              </a:rPr>
              <a:t>September 12-16, 2011</a:t>
            </a:r>
            <a:endParaRPr lang="en-US" sz="3100" dirty="0" smtClean="0">
              <a:solidFill>
                <a:schemeClr val="tx2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2"/>
                </a:solidFill>
              </a:rPr>
              <a:t>Hope you enjoyed this week!</a:t>
            </a:r>
          </a:p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/>
            </a:r>
            <a:br>
              <a:rPr lang="en-US" sz="3100" dirty="0" smtClean="0">
                <a:solidFill>
                  <a:srgbClr val="FF0000"/>
                </a:solidFill>
              </a:rPr>
            </a:br>
            <a:r>
              <a:rPr lang="en-US" sz="3100" dirty="0" smtClean="0">
                <a:solidFill>
                  <a:srgbClr val="FF0000"/>
                </a:solidFill>
              </a:rPr>
              <a:t>Questions?</a:t>
            </a:r>
          </a:p>
          <a:p>
            <a:pPr algn="ctr"/>
            <a:r>
              <a:rPr lang="en-US" sz="3100" dirty="0" smtClean="0">
                <a:solidFill>
                  <a:srgbClr val="1F497D"/>
                </a:solidFill>
              </a:rPr>
              <a:t/>
            </a:r>
            <a:br>
              <a:rPr lang="en-US" sz="3100" dirty="0" smtClean="0">
                <a:solidFill>
                  <a:srgbClr val="1F497D"/>
                </a:solidFill>
              </a:rPr>
            </a:br>
            <a:r>
              <a:rPr lang="en-US" sz="3100" dirty="0" smtClean="0">
                <a:solidFill>
                  <a:srgbClr val="1F497D"/>
                </a:solidFill>
              </a:rPr>
              <a:t>Contact your recitation instructor. Make full use of our office hours.</a:t>
            </a:r>
            <a:endParaRPr lang="en-US" dirty="0" smtClean="0">
              <a:solidFill>
                <a:srgbClr val="1F497D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976885"/>
          </a:xfrm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3200" dirty="0" smtClean="0"/>
              <a:t>Q2.  If </a:t>
            </a:r>
            <a:r>
              <a:rPr lang="en-US" sz="3200" dirty="0" err="1" smtClean="0">
                <a:solidFill>
                  <a:srgbClr val="FF6600"/>
                </a:solidFill>
              </a:rPr>
              <a:t>int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6600"/>
                </a:solidFill>
              </a:rPr>
              <a:t>p = 5 % 3</a:t>
            </a:r>
            <a:r>
              <a:rPr lang="en-US" sz="3200" dirty="0" smtClean="0"/>
              <a:t>, then the value of </a:t>
            </a:r>
            <a:r>
              <a:rPr lang="en-US" sz="3200" dirty="0" smtClean="0">
                <a:solidFill>
                  <a:srgbClr val="FF6600"/>
                </a:solidFill>
              </a:rPr>
              <a:t>p</a:t>
            </a:r>
            <a:r>
              <a:rPr lang="en-US" sz="3200" dirty="0" smtClean="0"/>
              <a:t> is,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73352" y="2454816"/>
            <a:ext cx="7313448" cy="22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2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1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0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976885"/>
          </a:xfrm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3200" dirty="0" smtClean="0"/>
              <a:t>Q3.  If </a:t>
            </a:r>
            <a:r>
              <a:rPr lang="en-US" sz="3200" dirty="0" err="1" smtClean="0">
                <a:solidFill>
                  <a:srgbClr val="FF6600"/>
                </a:solidFill>
              </a:rPr>
              <a:t>int</a:t>
            </a:r>
            <a:r>
              <a:rPr lang="en-US" sz="3200" dirty="0" smtClean="0">
                <a:solidFill>
                  <a:srgbClr val="FF6600"/>
                </a:solidFill>
              </a:rPr>
              <a:t> p = 5 / 3</a:t>
            </a:r>
            <a:r>
              <a:rPr lang="en-US" sz="3200" dirty="0" smtClean="0"/>
              <a:t>, then the value of p is,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73352" y="2454816"/>
            <a:ext cx="7313448" cy="22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2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1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0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976885"/>
          </a:xfrm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3200" dirty="0" smtClean="0"/>
              <a:t>Q4.  If </a:t>
            </a:r>
            <a:r>
              <a:rPr lang="en-US" sz="3200" dirty="0" smtClean="0">
                <a:solidFill>
                  <a:srgbClr val="FF6600"/>
                </a:solidFill>
              </a:rPr>
              <a:t>float p = 5 / 3</a:t>
            </a:r>
            <a:r>
              <a:rPr lang="en-US" sz="3200" dirty="0"/>
              <a:t>,</a:t>
            </a:r>
            <a:r>
              <a:rPr lang="en-US" sz="3200" dirty="0" smtClean="0"/>
              <a:t> then the value of </a:t>
            </a:r>
            <a:r>
              <a:rPr lang="en-US" sz="3200" dirty="0" smtClean="0">
                <a:solidFill>
                  <a:srgbClr val="FF6600"/>
                </a:solidFill>
              </a:rPr>
              <a:t>p</a:t>
            </a:r>
            <a:r>
              <a:rPr lang="en-US" sz="3200" dirty="0" smtClean="0"/>
              <a:t> is,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73352" y="2454816"/>
            <a:ext cx="7313448" cy="2956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2.0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1.0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0.0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1.666666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421714" cy="1976885"/>
          </a:xfrm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3200" dirty="0" smtClean="0"/>
              <a:t>Q5</a:t>
            </a:r>
            <a:r>
              <a:rPr lang="en-US" sz="2800" dirty="0" smtClean="0"/>
              <a:t>.  In </a:t>
            </a:r>
            <a:r>
              <a:rPr lang="en-US" sz="2800" dirty="0" smtClean="0">
                <a:solidFill>
                  <a:srgbClr val="FF6600"/>
                </a:solidFill>
              </a:rPr>
              <a:t>p = 2 * 3</a:t>
            </a:r>
            <a:r>
              <a:rPr lang="en-US" sz="2800" dirty="0" smtClean="0"/>
              <a:t>, the type of</a:t>
            </a:r>
            <a:r>
              <a:rPr lang="en-US" sz="2800" dirty="0" smtClean="0">
                <a:solidFill>
                  <a:srgbClr val="FF6600"/>
                </a:solidFill>
              </a:rPr>
              <a:t> p </a:t>
            </a:r>
            <a:r>
              <a:rPr lang="en-US" sz="2800" dirty="0" smtClean="0"/>
              <a:t>must be an </a:t>
            </a:r>
            <a:r>
              <a:rPr lang="en-US" sz="2800" dirty="0" err="1" smtClean="0">
                <a:solidFill>
                  <a:srgbClr val="FF6600"/>
                </a:solidFill>
              </a:rPr>
              <a:t>int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FF6600"/>
                </a:solidFill>
              </a:rPr>
              <a:t>long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73352" y="2454816"/>
            <a:ext cx="7313448" cy="152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true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false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421714" cy="2489915"/>
          </a:xfrm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2800" dirty="0" smtClean="0"/>
              <a:t>“There are 10 types of people in the world: Those who understand binary and those who don’t.”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Q6: This joke is funny because: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73352" y="3061668"/>
            <a:ext cx="7313448" cy="331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It fails to state what the other 8 types are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10 is hexadecimal for 16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10 is binary for 2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Technical jokes are </a:t>
            </a:r>
            <a:r>
              <a:rPr lang="en-US" sz="2000" smtClean="0"/>
              <a:t>inherently funny</a:t>
            </a: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Both (c) and (d)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2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2590</TotalTime>
  <Words>2183</Words>
  <Application>Microsoft Macintosh PowerPoint</Application>
  <PresentationFormat>On-screen Show (4:3)</PresentationFormat>
  <Paragraphs>471</Paragraphs>
  <Slides>43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CS 180 Problem Solving and Object Oriented Programming  Fall 2011</vt:lpstr>
      <vt:lpstr>Readings and Exercises for Week 4</vt:lpstr>
      <vt:lpstr>Quiz</vt:lpstr>
      <vt:lpstr>Q1.  In p = 1.2 * 3, the type of p must be a float or else Java will announce an error. </vt:lpstr>
      <vt:lpstr>Q2.  If int p = 5 % 3, then the value of p is, </vt:lpstr>
      <vt:lpstr>Q3.  If int p = 5 / 3, then the value of p is, </vt:lpstr>
      <vt:lpstr>Q4.  If float p = 5 / 3, then the value of p is, </vt:lpstr>
      <vt:lpstr>Q5.  In p = 2 * 3, the type of p must be an int or long. </vt:lpstr>
      <vt:lpstr>“There are 10 types of people in the world: Those who understand binary and those who don’t.”  Q6: This joke is funny because: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180 Problem Solving and OO Programming Fall 2010</dc:title>
  <dc:creator>Aditya Mathur</dc:creator>
  <cp:lastModifiedBy>Aditya P. Mathur</cp:lastModifiedBy>
  <cp:revision>265</cp:revision>
  <dcterms:created xsi:type="dcterms:W3CDTF">2011-09-13T17:07:25Z</dcterms:created>
  <dcterms:modified xsi:type="dcterms:W3CDTF">2011-09-14T17:17:23Z</dcterms:modified>
</cp:coreProperties>
</file>