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322" r:id="rId3"/>
    <p:sldId id="397" r:id="rId4"/>
    <p:sldId id="444" r:id="rId5"/>
    <p:sldId id="445" r:id="rId6"/>
    <p:sldId id="387" r:id="rId7"/>
    <p:sldId id="410" r:id="rId8"/>
    <p:sldId id="411" r:id="rId9"/>
    <p:sldId id="412" r:id="rId10"/>
    <p:sldId id="433" r:id="rId11"/>
    <p:sldId id="417" r:id="rId12"/>
    <p:sldId id="418" r:id="rId13"/>
    <p:sldId id="427" r:id="rId14"/>
    <p:sldId id="428" r:id="rId15"/>
    <p:sldId id="429" r:id="rId16"/>
    <p:sldId id="430" r:id="rId17"/>
    <p:sldId id="439" r:id="rId18"/>
    <p:sldId id="431" r:id="rId19"/>
    <p:sldId id="443" r:id="rId20"/>
    <p:sldId id="449" r:id="rId21"/>
    <p:sldId id="450" r:id="rId22"/>
    <p:sldId id="451" r:id="rId23"/>
    <p:sldId id="448" r:id="rId24"/>
    <p:sldId id="460" r:id="rId25"/>
    <p:sldId id="461" r:id="rId26"/>
    <p:sldId id="419" r:id="rId27"/>
    <p:sldId id="421" r:id="rId28"/>
    <p:sldId id="422" r:id="rId29"/>
    <p:sldId id="423" r:id="rId30"/>
    <p:sldId id="424" r:id="rId31"/>
    <p:sldId id="425" r:id="rId32"/>
    <p:sldId id="426" r:id="rId33"/>
    <p:sldId id="458" r:id="rId34"/>
    <p:sldId id="407" r:id="rId35"/>
    <p:sldId id="362" r:id="rId36"/>
    <p:sldId id="446" r:id="rId37"/>
    <p:sldId id="447" r:id="rId38"/>
    <p:sldId id="452" r:id="rId39"/>
    <p:sldId id="453" r:id="rId40"/>
    <p:sldId id="454" r:id="rId41"/>
    <p:sldId id="455" r:id="rId42"/>
    <p:sldId id="456" r:id="rId43"/>
    <p:sldId id="457" r:id="rId44"/>
    <p:sldId id="462" r:id="rId45"/>
    <p:sldId id="463" r:id="rId46"/>
    <p:sldId id="464" r:id="rId47"/>
    <p:sldId id="465" r:id="rId48"/>
    <p:sldId id="467" r:id="rId49"/>
    <p:sldId id="466" r:id="rId50"/>
    <p:sldId id="469" r:id="rId51"/>
    <p:sldId id="470" r:id="rId52"/>
    <p:sldId id="468" r:id="rId53"/>
    <p:sldId id="306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40" autoAdjust="0"/>
    <p:restoredTop sz="85582" autoAdjust="0"/>
  </p:normalViewPr>
  <p:slideViewPr>
    <p:cSldViewPr snapToGrid="0" snapToObjects="1">
      <p:cViewPr varScale="1">
        <p:scale>
          <a:sx n="122" d="100"/>
          <a:sy n="122" d="100"/>
        </p:scale>
        <p:origin x="-8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BA93C-D246-AB41-92BA-D228AFCC5476}" type="datetime1">
              <a:rPr lang="en-US" smtClean="0"/>
              <a:pPr/>
              <a:t>9/21/11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21FF5-C9BF-914D-B70B-1FA00F1385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301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86E7C-C26F-E94F-A446-15FF46E04449}" type="datetime1">
              <a:rPr lang="en-US" smtClean="0"/>
              <a:pPr/>
              <a:t>9/21/11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DB999-4F08-2C4E-AEA6-3233990BF8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543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8000"/>
                </a:solidFill>
              </a:defRPr>
            </a:lvl1pPr>
          </a:lstStyle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504D"/>
                </a:solidFill>
              </a:defRPr>
            </a:lvl1pPr>
          </a:lstStyle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0175"/>
            <a:ext cx="7772400" cy="163578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CS 180 Problem Solving and Object Oriented Programming </a:t>
            </a:r>
            <a:br>
              <a:rPr lang="en-US" sz="3200" dirty="0" smtClean="0"/>
            </a:br>
            <a:r>
              <a:rPr lang="en-US" sz="2400" dirty="0" smtClean="0"/>
              <a:t>Fall 2011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97849"/>
            <a:ext cx="6400800" cy="109745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Notes for Week 5:</a:t>
            </a:r>
          </a:p>
          <a:p>
            <a:pPr algn="l"/>
            <a:r>
              <a:rPr lang="en-US" sz="2400" dirty="0" smtClean="0"/>
              <a:t>September 19-23, 2011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4876585"/>
            <a:ext cx="36030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Aditya Mathur</a:t>
            </a:r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Purdue University</a:t>
            </a:r>
          </a:p>
          <a:p>
            <a:r>
              <a:rPr lang="en-US" dirty="0" smtClean="0"/>
              <a:t>West Lafayette, IN, USA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277905"/>
            <a:ext cx="6298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http://www.cs.purdue.edu/homes/apm/courses/CS180Fall2011/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8836" y="3124638"/>
            <a:ext cx="46637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en-US" sz="2000" dirty="0" smtClean="0">
                <a:solidFill>
                  <a:srgbClr val="008000"/>
                </a:solidFill>
              </a:rPr>
              <a:t>Straight line vs. “wiggly” programs</a:t>
            </a:r>
          </a:p>
          <a:p>
            <a:pPr marL="800100" lvl="1" indent="-342900">
              <a:buAutoNum type="arabicPeriod"/>
            </a:pPr>
            <a:r>
              <a:rPr lang="en-US" sz="2000" dirty="0" smtClean="0">
                <a:solidFill>
                  <a:srgbClr val="008000"/>
                </a:solidFill>
              </a:rPr>
              <a:t>Conditions</a:t>
            </a:r>
          </a:p>
          <a:p>
            <a:pPr marL="800100" lvl="1" indent="-342900">
              <a:buAutoNum type="arabicPeriod"/>
            </a:pPr>
            <a:r>
              <a:rPr lang="en-US" sz="2000" dirty="0" smtClean="0">
                <a:solidFill>
                  <a:srgbClr val="008000"/>
                </a:solidFill>
              </a:rPr>
              <a:t>Loops</a:t>
            </a:r>
          </a:p>
          <a:p>
            <a:pPr marL="800100" lvl="1" indent="-342900">
              <a:buAutoNum type="arabicPeriod"/>
            </a:pPr>
            <a:r>
              <a:rPr lang="en-US" sz="2000" dirty="0" smtClean="0">
                <a:solidFill>
                  <a:srgbClr val="008000"/>
                </a:solidFill>
              </a:rPr>
              <a:t>Quiz</a:t>
            </a:r>
          </a:p>
          <a:p>
            <a:pPr marL="800100" lvl="1" indent="-342900">
              <a:buFontTx/>
              <a:buAutoNum type="arabicPeriod"/>
            </a:pPr>
            <a:r>
              <a:rPr lang="en-US" sz="2000" dirty="0">
                <a:solidFill>
                  <a:srgbClr val="FF6600"/>
                </a:solidFill>
              </a:rPr>
              <a:t>Instance and static </a:t>
            </a:r>
            <a:r>
              <a:rPr lang="en-US" sz="2000" dirty="0" smtClean="0">
                <a:solidFill>
                  <a:srgbClr val="FF6600"/>
                </a:solidFill>
              </a:rPr>
              <a:t>variables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0992" y="2939972"/>
            <a:ext cx="120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This Week:</a:t>
            </a:r>
            <a:endParaRPr 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9073" y="2873203"/>
            <a:ext cx="2450256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Conditions</a:t>
            </a:r>
            <a:endParaRPr lang="en-US" sz="3100" dirty="0" smtClean="0"/>
          </a:p>
          <a:p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313336"/>
            <a:ext cx="8186413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Conditions: Simple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95623" y="1240043"/>
            <a:ext cx="582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 expression that evaluates to  </a:t>
            </a:r>
            <a:r>
              <a:rPr lang="en-US" sz="2400" dirty="0" smtClean="0">
                <a:solidFill>
                  <a:srgbClr val="FF0000"/>
                </a:solidFill>
              </a:rPr>
              <a:t>true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FF0000"/>
                </a:solidFill>
              </a:rPr>
              <a:t>false.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79555" y="2131768"/>
            <a:ext cx="393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x</a:t>
            </a:r>
            <a:r>
              <a:rPr lang="en-US" sz="2400" dirty="0" smtClean="0"/>
              <a:t>, </a:t>
            </a:r>
            <a:r>
              <a:rPr lang="en-US" sz="2400" dirty="0" err="1" smtClean="0"/>
              <a:t>y</a:t>
            </a:r>
            <a:r>
              <a:rPr lang="en-US" sz="2400" dirty="0" smtClean="0"/>
              <a:t>, </a:t>
            </a:r>
            <a:r>
              <a:rPr lang="en-US" sz="2400" dirty="0" err="1" smtClean="0"/>
              <a:t>z</a:t>
            </a:r>
            <a:r>
              <a:rPr lang="en-US" sz="2400" dirty="0" smtClean="0"/>
              <a:t> ; </a:t>
            </a:r>
            <a:r>
              <a:rPr lang="en-US" sz="2400" dirty="0" err="1" smtClean="0">
                <a:solidFill>
                  <a:srgbClr val="FF0000"/>
                </a:solidFill>
              </a:rPr>
              <a:t>boolean</a:t>
            </a:r>
            <a:r>
              <a:rPr lang="en-US" sz="2400" dirty="0" smtClean="0"/>
              <a:t> </a:t>
            </a:r>
            <a:r>
              <a:rPr lang="en-US" sz="2400" dirty="0" err="1" smtClean="0"/>
              <a:t>b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79555" y="2717797"/>
            <a:ext cx="335264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true</a:t>
            </a:r>
          </a:p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false</a:t>
            </a:r>
          </a:p>
          <a:p>
            <a:pPr>
              <a:lnSpc>
                <a:spcPts val="3600"/>
              </a:lnSpc>
            </a:pPr>
            <a:r>
              <a:rPr lang="en-US" sz="2400" dirty="0" err="1" smtClean="0"/>
              <a:t>x</a:t>
            </a:r>
            <a:r>
              <a:rPr lang="en-US" sz="2400" dirty="0" smtClean="0"/>
              <a:t>&lt;</a:t>
            </a:r>
            <a:r>
              <a:rPr lang="en-US" sz="2400" dirty="0" err="1" smtClean="0"/>
              <a:t>y</a:t>
            </a:r>
            <a:endParaRPr lang="en-US" sz="2400" dirty="0" smtClean="0"/>
          </a:p>
          <a:p>
            <a:pPr>
              <a:lnSpc>
                <a:spcPts val="3600"/>
              </a:lnSpc>
            </a:pPr>
            <a:r>
              <a:rPr lang="en-US" sz="2400" dirty="0" err="1" smtClean="0"/>
              <a:t>x</a:t>
            </a:r>
            <a:r>
              <a:rPr lang="en-US" sz="2400" dirty="0" smtClean="0"/>
              <a:t>&gt;</a:t>
            </a:r>
            <a:r>
              <a:rPr lang="en-US" sz="2400" dirty="0" err="1" smtClean="0"/>
              <a:t>y+z</a:t>
            </a:r>
            <a:endParaRPr lang="en-US" sz="2400" dirty="0" smtClean="0"/>
          </a:p>
          <a:p>
            <a:pPr>
              <a:lnSpc>
                <a:spcPts val="3600"/>
              </a:lnSpc>
            </a:pPr>
            <a:r>
              <a:rPr lang="en-US" sz="2400" dirty="0" smtClean="0"/>
              <a:t>Math.pow(x,3)&gt;=</a:t>
            </a:r>
            <a:r>
              <a:rPr lang="en-US" sz="2400" dirty="0" err="1" smtClean="0"/>
              <a:t>y</a:t>
            </a:r>
            <a:endParaRPr lang="en-US" sz="2400" dirty="0" smtClean="0"/>
          </a:p>
          <a:p>
            <a:pPr>
              <a:lnSpc>
                <a:spcPts val="3600"/>
              </a:lnSpc>
            </a:pPr>
            <a:r>
              <a:rPr lang="en-US" sz="2400" dirty="0" err="1" smtClean="0"/>
              <a:t>z</a:t>
            </a:r>
            <a:r>
              <a:rPr lang="en-US" sz="2400" dirty="0" smtClean="0"/>
              <a:t>*</a:t>
            </a:r>
            <a:r>
              <a:rPr lang="en-US" sz="2400" dirty="0" err="1" smtClean="0"/>
              <a:t>z-x</a:t>
            </a:r>
            <a:r>
              <a:rPr lang="en-US" sz="2400" dirty="0" smtClean="0"/>
              <a:t>==</a:t>
            </a:r>
            <a:r>
              <a:rPr lang="en-US" sz="2400" dirty="0" err="1" smtClean="0"/>
              <a:t>y</a:t>
            </a:r>
            <a:endParaRPr lang="en-US" sz="2400" dirty="0" smtClean="0"/>
          </a:p>
          <a:p>
            <a:pPr>
              <a:lnSpc>
                <a:spcPts val="3600"/>
              </a:lnSpc>
            </a:pPr>
            <a:r>
              <a:rPr lang="en-US" sz="2400" dirty="0" smtClean="0"/>
              <a:t>x+3&lt;=</a:t>
            </a:r>
            <a:r>
              <a:rPr lang="en-US" sz="2400" dirty="0" err="1" smtClean="0"/>
              <a:t>y</a:t>
            </a:r>
            <a:endParaRPr lang="en-US" sz="2400" dirty="0" smtClean="0"/>
          </a:p>
          <a:p>
            <a:pPr>
              <a:lnSpc>
                <a:spcPts val="3600"/>
              </a:lnSpc>
            </a:pPr>
            <a:r>
              <a:rPr lang="en-US" sz="2400" dirty="0" smtClean="0"/>
              <a:t>!</a:t>
            </a:r>
            <a:r>
              <a:rPr lang="en-US" sz="2400" dirty="0" err="1" smtClean="0"/>
              <a:t>b</a:t>
            </a: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95623" y="1701708"/>
            <a:ext cx="1423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Examples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313336"/>
            <a:ext cx="8186413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Conditions: Compound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143006" y="2532549"/>
            <a:ext cx="3937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x</a:t>
            </a:r>
            <a:r>
              <a:rPr lang="en-US" sz="2400" dirty="0" smtClean="0"/>
              <a:t>, </a:t>
            </a:r>
            <a:r>
              <a:rPr lang="en-US" sz="2400" dirty="0" err="1" smtClean="0"/>
              <a:t>y</a:t>
            </a:r>
            <a:r>
              <a:rPr lang="en-US" sz="2400" dirty="0" smtClean="0"/>
              <a:t>, </a:t>
            </a:r>
            <a:r>
              <a:rPr lang="en-US" sz="2400" dirty="0" err="1" smtClean="0"/>
              <a:t>z</a:t>
            </a:r>
            <a:r>
              <a:rPr lang="en-US" sz="2400" dirty="0" smtClean="0"/>
              <a:t>; </a:t>
            </a:r>
            <a:r>
              <a:rPr lang="en-US" sz="2400" dirty="0" err="1" smtClean="0">
                <a:solidFill>
                  <a:srgbClr val="FF0000"/>
                </a:solidFill>
              </a:rPr>
              <a:t>boolean</a:t>
            </a:r>
            <a:r>
              <a:rPr lang="en-US" sz="2400" dirty="0" smtClean="0"/>
              <a:t> </a:t>
            </a:r>
            <a:r>
              <a:rPr lang="en-US" sz="2400" dirty="0" err="1" smtClean="0"/>
              <a:t>b</a:t>
            </a:r>
            <a:r>
              <a:rPr lang="en-US" sz="2400" dirty="0" smtClean="0"/>
              <a:t>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String</a:t>
            </a:r>
            <a:r>
              <a:rPr lang="en-US" sz="2400" dirty="0" smtClean="0"/>
              <a:t> s1, s2;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43005" y="3500592"/>
            <a:ext cx="600733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/>
              <a:t>x&lt;</a:t>
            </a:r>
            <a:r>
              <a:rPr lang="en-US" sz="2400" dirty="0" err="1" smtClean="0"/>
              <a:t>y</a:t>
            </a:r>
            <a:r>
              <a:rPr lang="en-US" sz="2400" dirty="0" smtClean="0"/>
              <a:t> &amp;&amp;</a:t>
            </a:r>
            <a:r>
              <a:rPr lang="en-US" sz="2400" dirty="0" err="1" smtClean="0"/>
              <a:t>y</a:t>
            </a:r>
            <a:r>
              <a:rPr lang="en-US" sz="2400" dirty="0" smtClean="0"/>
              <a:t>==</a:t>
            </a:r>
            <a:r>
              <a:rPr lang="en-US" sz="2400" dirty="0" err="1" smtClean="0"/>
              <a:t>z</a:t>
            </a:r>
            <a:endParaRPr lang="en-US" sz="2400" dirty="0" smtClean="0"/>
          </a:p>
          <a:p>
            <a:pPr>
              <a:lnSpc>
                <a:spcPts val="3600"/>
              </a:lnSpc>
            </a:pPr>
            <a:r>
              <a:rPr lang="en-US" sz="2400" dirty="0" smtClean="0"/>
              <a:t>(</a:t>
            </a:r>
            <a:r>
              <a:rPr lang="en-US" sz="2400" dirty="0" err="1" smtClean="0"/>
              <a:t>x</a:t>
            </a:r>
            <a:r>
              <a:rPr lang="en-US" sz="2400" dirty="0" smtClean="0"/>
              <a:t>&gt;</a:t>
            </a:r>
            <a:r>
              <a:rPr lang="en-US" sz="2400" dirty="0" err="1" smtClean="0"/>
              <a:t>y+z</a:t>
            </a:r>
            <a:r>
              <a:rPr lang="en-US" sz="2400" dirty="0" smtClean="0"/>
              <a:t>) || (s1.equals(s2)) </a:t>
            </a:r>
          </a:p>
          <a:p>
            <a:pPr>
              <a:lnSpc>
                <a:spcPts val="3600"/>
              </a:lnSpc>
            </a:pPr>
            <a:r>
              <a:rPr lang="en-US" sz="2400" dirty="0" smtClean="0"/>
              <a:t>Math.pow(x,3)&gt;=</a:t>
            </a:r>
            <a:r>
              <a:rPr lang="en-US" sz="2400" dirty="0" err="1" smtClean="0"/>
              <a:t>y</a:t>
            </a:r>
            <a:r>
              <a:rPr lang="en-US" sz="2400" dirty="0" smtClean="0"/>
              <a:t> &amp;&amp; !(s1.equals(s2))</a:t>
            </a:r>
          </a:p>
          <a:p>
            <a:pPr>
              <a:lnSpc>
                <a:spcPts val="3600"/>
              </a:lnSpc>
            </a:pPr>
            <a:r>
              <a:rPr lang="en-US" sz="2400" dirty="0" smtClean="0"/>
              <a:t>(z*(z-x))!=y || b &amp;</a:t>
            </a:r>
            <a:r>
              <a:rPr lang="en-US" sz="2400" dirty="0"/>
              <a:t>&amp; (s1.equals(s2</a:t>
            </a:r>
            <a:r>
              <a:rPr lang="en-US" sz="2400" dirty="0" smtClean="0"/>
              <a:t>))</a:t>
            </a:r>
          </a:p>
          <a:p>
            <a:pPr>
              <a:lnSpc>
                <a:spcPts val="3600"/>
              </a:lnSpc>
            </a:pPr>
            <a:r>
              <a:rPr lang="en-US" sz="2400" dirty="0" smtClean="0"/>
              <a:t>(x+3)&lt;=</a:t>
            </a:r>
            <a:r>
              <a:rPr lang="en-US" sz="2400" dirty="0" err="1" smtClean="0"/>
              <a:t>y</a:t>
            </a:r>
            <a:r>
              <a:rPr lang="en-US" sz="2400" dirty="0" smtClean="0"/>
              <a:t> &amp;&amp; </a:t>
            </a:r>
            <a:r>
              <a:rPr lang="en-US" sz="2400" dirty="0" err="1" smtClean="0"/>
              <a:t>b</a:t>
            </a:r>
            <a:endParaRPr lang="en-US" sz="2400" dirty="0" smtClean="0"/>
          </a:p>
          <a:p>
            <a:pPr>
              <a:lnSpc>
                <a:spcPts val="3600"/>
              </a:lnSpc>
            </a:pPr>
            <a:r>
              <a:rPr lang="en-US" sz="2400" dirty="0" smtClean="0"/>
              <a:t>!</a:t>
            </a:r>
            <a:r>
              <a:rPr lang="en-US" sz="2400" dirty="0" err="1" smtClean="0"/>
              <a:t>b</a:t>
            </a:r>
            <a:r>
              <a:rPr lang="en-US" sz="2400" dirty="0" smtClean="0"/>
              <a:t> || </a:t>
            </a:r>
            <a:r>
              <a:rPr lang="en-US" sz="2400" dirty="0" err="1" smtClean="0"/>
              <a:t>y</a:t>
            </a:r>
            <a:r>
              <a:rPr lang="en-US" sz="2400" dirty="0" smtClean="0"/>
              <a:t>==0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9074" y="2041761"/>
            <a:ext cx="1423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Examples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228" y="1066534"/>
            <a:ext cx="6622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expression that contains two or more simple conditions and evaluates to true or false.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313336"/>
            <a:ext cx="8186413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Conditions: Dangerous! But survived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83606" y="1443549"/>
            <a:ext cx="393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x</a:t>
            </a:r>
            <a:r>
              <a:rPr lang="en-US" sz="2400" dirty="0" smtClean="0"/>
              <a:t>, </a:t>
            </a:r>
            <a:r>
              <a:rPr lang="en-US" sz="2400" dirty="0" err="1" smtClean="0"/>
              <a:t>y</a:t>
            </a:r>
            <a:r>
              <a:rPr lang="en-US" sz="2400" dirty="0" smtClean="0"/>
              <a:t>, </a:t>
            </a:r>
            <a:r>
              <a:rPr lang="en-US" sz="2400" dirty="0" err="1" smtClean="0"/>
              <a:t>p</a:t>
            </a:r>
            <a:r>
              <a:rPr lang="en-US" sz="2400" dirty="0" smtClean="0"/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40370" y="2868825"/>
            <a:ext cx="1771972" cy="1631216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if</a:t>
            </a:r>
            <a:r>
              <a:rPr lang="en-US" sz="2000" dirty="0" smtClean="0"/>
              <a:t> (</a:t>
            </a:r>
            <a:r>
              <a:rPr lang="en-US" sz="2000" dirty="0" err="1" smtClean="0"/>
              <a:t>x</a:t>
            </a:r>
            <a:r>
              <a:rPr lang="en-US" sz="2000" dirty="0" smtClean="0"/>
              <a:t>=</a:t>
            </a:r>
            <a:r>
              <a:rPr lang="en-US" sz="2000" dirty="0" err="1" smtClean="0"/>
              <a:t>y</a:t>
            </a:r>
            <a:r>
              <a:rPr lang="en-US" sz="2000" dirty="0" smtClean="0"/>
              <a:t>)</a:t>
            </a:r>
            <a:r>
              <a:rPr lang="en-US" sz="20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p</a:t>
            </a:r>
            <a:r>
              <a:rPr lang="en-US" sz="2000" dirty="0" smtClean="0"/>
              <a:t>=1;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}else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p=2;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713561" y="2868825"/>
            <a:ext cx="1771972" cy="1631216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if</a:t>
            </a:r>
            <a:r>
              <a:rPr lang="en-US" sz="2000" dirty="0" smtClean="0"/>
              <a:t> (</a:t>
            </a:r>
            <a:r>
              <a:rPr lang="en-US" sz="2000" dirty="0" err="1" smtClean="0"/>
              <a:t>x</a:t>
            </a:r>
            <a:r>
              <a:rPr lang="en-US" sz="2000" dirty="0" smtClean="0"/>
              <a:t>==</a:t>
            </a:r>
            <a:r>
              <a:rPr lang="en-US" sz="2000" dirty="0" err="1" smtClean="0"/>
              <a:t>y</a:t>
            </a:r>
            <a:r>
              <a:rPr lang="en-US" sz="2000" dirty="0" smtClean="0"/>
              <a:t>)</a:t>
            </a:r>
            <a:r>
              <a:rPr lang="en-US" sz="20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p</a:t>
            </a:r>
            <a:r>
              <a:rPr lang="en-US" sz="2000" dirty="0" smtClean="0"/>
              <a:t>=1;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}else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p=2;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}</a:t>
            </a:r>
            <a:endParaRPr lang="en-US" sz="2000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54859" y="3499235"/>
            <a:ext cx="14661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31423" y="2407160"/>
            <a:ext cx="113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Desired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8482" y="2407160"/>
            <a:ext cx="975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Actual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228" y="4899940"/>
            <a:ext cx="7761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Compiler error! Not a problem, the program will not execute.</a:t>
            </a:r>
            <a:endParaRPr lang="en-US" sz="2400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313336"/>
            <a:ext cx="8186413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Conditions: Dangerous! May not survive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83606" y="1297367"/>
            <a:ext cx="5961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x</a:t>
            </a:r>
            <a:r>
              <a:rPr lang="en-US" sz="2400" dirty="0" smtClean="0"/>
              <a:t>, </a:t>
            </a:r>
            <a:r>
              <a:rPr lang="en-US" sz="2400" dirty="0" err="1" smtClean="0"/>
              <a:t>y</a:t>
            </a:r>
            <a:r>
              <a:rPr lang="en-US" sz="2400" dirty="0" smtClean="0"/>
              <a:t>, </a:t>
            </a:r>
            <a:r>
              <a:rPr lang="en-US" sz="2400" dirty="0" err="1" smtClean="0"/>
              <a:t>p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boolean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door1Open=false, door2Open=true;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952334" y="2868825"/>
            <a:ext cx="3851307" cy="193899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if</a:t>
            </a:r>
            <a:r>
              <a:rPr lang="en-US" sz="2400" dirty="0" smtClean="0"/>
              <a:t> (door1Open=door2Open)</a:t>
            </a:r>
            <a:r>
              <a:rPr lang="en-US" sz="24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p</a:t>
            </a:r>
            <a:r>
              <a:rPr lang="en-US" sz="2400" dirty="0" smtClean="0"/>
              <a:t>=1;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}else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=2;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}</a:t>
            </a:r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56347" y="2868825"/>
            <a:ext cx="4285324" cy="193899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if</a:t>
            </a:r>
            <a:r>
              <a:rPr lang="en-US" sz="2400" dirty="0" smtClean="0"/>
              <a:t> (door1Open==door2Open)</a:t>
            </a:r>
            <a:r>
              <a:rPr lang="en-US" sz="24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p</a:t>
            </a:r>
            <a:r>
              <a:rPr lang="en-US" sz="2400" dirty="0" smtClean="0"/>
              <a:t>=1;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}else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p=2;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}</a:t>
            </a:r>
            <a:endParaRPr lang="en-US" sz="2400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641671" y="3837527"/>
            <a:ext cx="31066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30885" y="2407160"/>
            <a:ext cx="113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Desired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90113" y="2407160"/>
            <a:ext cx="975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Actual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228" y="4899940"/>
            <a:ext cx="7761536" cy="1389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sz="2400" dirty="0" smtClean="0"/>
              <a:t>No compiler error! Program will execute.</a:t>
            </a:r>
          </a:p>
          <a:p>
            <a:pPr>
              <a:lnSpc>
                <a:spcPts val="3400"/>
              </a:lnSpc>
            </a:pPr>
            <a:r>
              <a:rPr lang="en-US" sz="2400" dirty="0" smtClean="0"/>
              <a:t>What is the value of </a:t>
            </a:r>
            <a:r>
              <a:rPr lang="en-US" sz="2400" dirty="0" err="1" smtClean="0"/>
              <a:t>p</a:t>
            </a:r>
            <a:r>
              <a:rPr lang="en-US" sz="2400" dirty="0" smtClean="0"/>
              <a:t>? As expected? </a:t>
            </a:r>
          </a:p>
          <a:p>
            <a:pPr>
              <a:lnSpc>
                <a:spcPts val="3400"/>
              </a:lnSpc>
            </a:pPr>
            <a:r>
              <a:rPr lang="en-US" sz="2400" dirty="0" smtClean="0"/>
              <a:t>Then what is the problem?</a:t>
            </a:r>
            <a:endParaRPr lang="en-US" sz="2400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88082" y="2837514"/>
            <a:ext cx="155582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>Loops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57" y="3122208"/>
            <a:ext cx="2834640" cy="2834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77" y="690331"/>
            <a:ext cx="2540000" cy="2032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456" y="3351647"/>
            <a:ext cx="2175627" cy="28895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9909" y="571458"/>
            <a:ext cx="2868721" cy="1856232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313336"/>
            <a:ext cx="8186413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Problem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73451" y="1608004"/>
            <a:ext cx="709464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/>
              <a:t>Monitor the pulse rate of a patient every 5 seconds. </a:t>
            </a:r>
          </a:p>
          <a:p>
            <a:pPr>
              <a:lnSpc>
                <a:spcPts val="3600"/>
              </a:lnSpc>
            </a:pPr>
            <a:endParaRPr lang="en-US" sz="2400" dirty="0" smtClean="0"/>
          </a:p>
          <a:p>
            <a:pPr>
              <a:lnSpc>
                <a:spcPts val="3600"/>
              </a:lnSpc>
            </a:pPr>
            <a:r>
              <a:rPr lang="en-US" sz="2400" dirty="0" smtClean="0"/>
              <a:t>If the pulse rate is between 60 and 100 then display “</a:t>
            </a:r>
            <a:r>
              <a:rPr lang="en-US" sz="2400" dirty="0" smtClean="0">
                <a:solidFill>
                  <a:srgbClr val="FF0000"/>
                </a:solidFill>
              </a:rPr>
              <a:t>Normal</a:t>
            </a:r>
            <a:r>
              <a:rPr lang="en-US" sz="2400" dirty="0" smtClean="0"/>
              <a:t>”. </a:t>
            </a:r>
          </a:p>
          <a:p>
            <a:pPr>
              <a:lnSpc>
                <a:spcPts val="3600"/>
              </a:lnSpc>
            </a:pPr>
            <a:endParaRPr lang="en-US" sz="2400" dirty="0" smtClean="0"/>
          </a:p>
          <a:p>
            <a:pPr>
              <a:lnSpc>
                <a:spcPts val="3600"/>
              </a:lnSpc>
            </a:pPr>
            <a:r>
              <a:rPr lang="en-US" sz="2400" dirty="0" smtClean="0"/>
              <a:t>If the rate is below 60, then display “</a:t>
            </a:r>
            <a:r>
              <a:rPr lang="en-US" sz="2400" dirty="0" smtClean="0">
                <a:solidFill>
                  <a:srgbClr val="FF0000"/>
                </a:solidFill>
              </a:rPr>
              <a:t>Low</a:t>
            </a:r>
            <a:r>
              <a:rPr lang="en-US" sz="2400" dirty="0" smtClean="0"/>
              <a:t>”. </a:t>
            </a:r>
          </a:p>
          <a:p>
            <a:pPr>
              <a:lnSpc>
                <a:spcPts val="3600"/>
              </a:lnSpc>
            </a:pPr>
            <a:endParaRPr lang="en-US" sz="2400" dirty="0" smtClean="0"/>
          </a:p>
          <a:p>
            <a:pPr>
              <a:lnSpc>
                <a:spcPts val="3600"/>
              </a:lnSpc>
            </a:pPr>
            <a:r>
              <a:rPr lang="en-US" sz="2400" dirty="0" smtClean="0"/>
              <a:t>If the rate is above 100 then display “</a:t>
            </a:r>
            <a:r>
              <a:rPr lang="en-US" sz="2400" dirty="0" smtClean="0">
                <a:solidFill>
                  <a:srgbClr val="FF0000"/>
                </a:solidFill>
              </a:rPr>
              <a:t>High</a:t>
            </a:r>
            <a:r>
              <a:rPr lang="en-US" sz="2400" dirty="0" smtClean="0"/>
              <a:t>”.</a:t>
            </a: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5118" y="201000"/>
            <a:ext cx="764385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Algorithm (Graphical)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85118" y="6593886"/>
            <a:ext cx="2133600" cy="365125"/>
          </a:xfrm>
        </p:spPr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53411" y="870749"/>
            <a:ext cx="683475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Start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2493110" y="1619253"/>
            <a:ext cx="643776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(</a:t>
            </a:r>
            <a:r>
              <a:rPr lang="en-US" sz="2000" dirty="0" err="1" smtClean="0"/>
              <a:t>c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2658639" y="2173430"/>
            <a:ext cx="2862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3525665" y="5740678"/>
            <a:ext cx="25181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Diamond 49"/>
          <p:cNvSpPr/>
          <p:nvPr/>
        </p:nvSpPr>
        <p:spPr>
          <a:xfrm>
            <a:off x="1939710" y="2908320"/>
            <a:ext cx="1715832" cy="804711"/>
          </a:xfrm>
          <a:prstGeom prst="diamon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8" name="TextBox 57"/>
          <p:cNvSpPr txBox="1"/>
          <p:nvPr/>
        </p:nvSpPr>
        <p:spPr>
          <a:xfrm>
            <a:off x="3029053" y="4507148"/>
            <a:ext cx="1978451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Display “Low”</a:t>
            </a:r>
            <a:endParaRPr lang="en-US" sz="2000" dirty="0"/>
          </a:p>
        </p:txBody>
      </p:sp>
      <p:grpSp>
        <p:nvGrpSpPr>
          <p:cNvPr id="2" name="Group 85"/>
          <p:cNvGrpSpPr/>
          <p:nvPr/>
        </p:nvGrpSpPr>
        <p:grpSpPr>
          <a:xfrm>
            <a:off x="945386" y="3311762"/>
            <a:ext cx="1000319" cy="375921"/>
            <a:chOff x="1821009" y="3277205"/>
            <a:chExt cx="1000319" cy="498480"/>
          </a:xfrm>
        </p:grpSpPr>
        <p:cxnSp>
          <p:nvCxnSpPr>
            <p:cNvPr id="65" name="Straight Connector 64"/>
            <p:cNvCxnSpPr/>
            <p:nvPr/>
          </p:nvCxnSpPr>
          <p:spPr>
            <a:xfrm rot="10800000" flipV="1">
              <a:off x="1821009" y="3277205"/>
              <a:ext cx="1000319" cy="89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rot="5400000">
              <a:off x="1581070" y="3526127"/>
              <a:ext cx="4975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1271101" y="2963161"/>
            <a:ext cx="519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Yes</a:t>
            </a:r>
            <a:endParaRPr lang="en-US" sz="2000" dirty="0"/>
          </a:p>
        </p:txBody>
      </p:sp>
      <p:sp>
        <p:nvSpPr>
          <p:cNvPr id="85" name="TextBox 84"/>
          <p:cNvSpPr txBox="1"/>
          <p:nvPr/>
        </p:nvSpPr>
        <p:spPr>
          <a:xfrm>
            <a:off x="4137202" y="2908320"/>
            <a:ext cx="48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</a:t>
            </a:r>
            <a:endParaRPr lang="en-US" sz="2000" dirty="0"/>
          </a:p>
        </p:txBody>
      </p:sp>
      <p:cxnSp>
        <p:nvCxnSpPr>
          <p:cNvPr id="62" name="Straight Connector 61"/>
          <p:cNvCxnSpPr/>
          <p:nvPr/>
        </p:nvCxnSpPr>
        <p:spPr>
          <a:xfrm rot="16200000" flipV="1">
            <a:off x="222801" y="4849641"/>
            <a:ext cx="1514890" cy="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56"/>
          <p:cNvGrpSpPr/>
          <p:nvPr/>
        </p:nvGrpSpPr>
        <p:grpSpPr>
          <a:xfrm>
            <a:off x="4863221" y="3493211"/>
            <a:ext cx="1792150" cy="1174636"/>
            <a:chOff x="6019800" y="2548011"/>
            <a:chExt cx="2001275" cy="1345793"/>
          </a:xfrm>
        </p:grpSpPr>
        <p:sp>
          <p:nvSpPr>
            <p:cNvPr id="51" name="TextBox 50"/>
            <p:cNvSpPr txBox="1"/>
            <p:nvPr/>
          </p:nvSpPr>
          <p:spPr>
            <a:xfrm>
              <a:off x="6418625" y="2979962"/>
              <a:ext cx="1455611" cy="458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&lt;60</a:t>
              </a:r>
              <a:endParaRPr lang="en-US" sz="2000" dirty="0"/>
            </a:p>
          </p:txBody>
        </p:sp>
        <p:sp>
          <p:nvSpPr>
            <p:cNvPr id="37" name="Diamond 36"/>
            <p:cNvSpPr/>
            <p:nvPr/>
          </p:nvSpPr>
          <p:spPr>
            <a:xfrm>
              <a:off x="6019800" y="2548011"/>
              <a:ext cx="2001275" cy="1345793"/>
            </a:xfrm>
            <a:prstGeom prst="diamond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144839" y="3089040"/>
            <a:ext cx="1414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pR</a:t>
            </a:r>
            <a:r>
              <a:rPr lang="en-US" sz="2000" dirty="0" smtClean="0"/>
              <a:t> in range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2995" y="3687311"/>
            <a:ext cx="1978902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Display “Normal”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6490905" y="4467792"/>
            <a:ext cx="1676210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Display “High”</a:t>
            </a:r>
            <a:endParaRPr lang="en-US" sz="2000" dirty="0"/>
          </a:p>
        </p:txBody>
      </p:sp>
      <p:grpSp>
        <p:nvGrpSpPr>
          <p:cNvPr id="4" name="Group 85"/>
          <p:cNvGrpSpPr/>
          <p:nvPr/>
        </p:nvGrpSpPr>
        <p:grpSpPr>
          <a:xfrm>
            <a:off x="3995566" y="4075101"/>
            <a:ext cx="894158" cy="446863"/>
            <a:chOff x="1821009" y="3277205"/>
            <a:chExt cx="1000319" cy="498480"/>
          </a:xfrm>
        </p:grpSpPr>
        <p:cxnSp>
          <p:nvCxnSpPr>
            <p:cNvPr id="60" name="Straight Connector 59"/>
            <p:cNvCxnSpPr/>
            <p:nvPr/>
          </p:nvCxnSpPr>
          <p:spPr>
            <a:xfrm rot="10800000" flipV="1">
              <a:off x="1821009" y="3277205"/>
              <a:ext cx="1000319" cy="89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5400000">
              <a:off x="1581070" y="3526127"/>
              <a:ext cx="4975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85"/>
          <p:cNvGrpSpPr/>
          <p:nvPr/>
        </p:nvGrpSpPr>
        <p:grpSpPr>
          <a:xfrm flipH="1">
            <a:off x="6655371" y="4084723"/>
            <a:ext cx="825764" cy="437241"/>
            <a:chOff x="1821009" y="3277205"/>
            <a:chExt cx="1000319" cy="498480"/>
          </a:xfrm>
        </p:grpSpPr>
        <p:cxnSp>
          <p:nvCxnSpPr>
            <p:cNvPr id="64" name="Straight Connector 63"/>
            <p:cNvCxnSpPr/>
            <p:nvPr/>
          </p:nvCxnSpPr>
          <p:spPr>
            <a:xfrm rot="10800000" flipV="1">
              <a:off x="1821009" y="3277205"/>
              <a:ext cx="1000319" cy="89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5400000">
              <a:off x="1581070" y="3526127"/>
              <a:ext cx="4975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05"/>
          <p:cNvGrpSpPr/>
          <p:nvPr/>
        </p:nvGrpSpPr>
        <p:grpSpPr>
          <a:xfrm>
            <a:off x="3987623" y="4907258"/>
            <a:ext cx="3485570" cy="358332"/>
            <a:chOff x="4620805" y="5069379"/>
            <a:chExt cx="3247847" cy="358332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4454923" y="5250617"/>
              <a:ext cx="331765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3"/>
            <p:cNvGrpSpPr/>
            <p:nvPr/>
          </p:nvGrpSpPr>
          <p:grpSpPr>
            <a:xfrm>
              <a:off x="4622394" y="5069379"/>
              <a:ext cx="3246258" cy="358332"/>
              <a:chOff x="4622394" y="4925049"/>
              <a:chExt cx="3246258" cy="358332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4622394" y="5281793"/>
                <a:ext cx="1664576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78"/>
              <p:cNvGrpSpPr/>
              <p:nvPr/>
            </p:nvGrpSpPr>
            <p:grpSpPr>
              <a:xfrm flipH="1">
                <a:off x="6286970" y="4925049"/>
                <a:ext cx="1581682" cy="356744"/>
                <a:chOff x="7275206" y="4937886"/>
                <a:chExt cx="1459612" cy="356744"/>
              </a:xfrm>
            </p:grpSpPr>
            <p:cxnSp>
              <p:nvCxnSpPr>
                <p:cNvPr id="77" name="Straight Connector 76"/>
                <p:cNvCxnSpPr/>
                <p:nvPr/>
              </p:nvCxnSpPr>
              <p:spPr>
                <a:xfrm rot="16200000" flipV="1">
                  <a:off x="7097628" y="5115464"/>
                  <a:ext cx="356744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7276794" y="5293836"/>
                  <a:ext cx="1458024" cy="79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82"/>
          <p:cNvGrpSpPr/>
          <p:nvPr/>
        </p:nvGrpSpPr>
        <p:grpSpPr>
          <a:xfrm flipH="1">
            <a:off x="2682931" y="5255131"/>
            <a:ext cx="3392425" cy="360435"/>
            <a:chOff x="1392535" y="5293836"/>
            <a:chExt cx="1459612" cy="356744"/>
          </a:xfrm>
        </p:grpSpPr>
        <p:cxnSp>
          <p:nvCxnSpPr>
            <p:cNvPr id="86" name="Straight Connector 85"/>
            <p:cNvCxnSpPr/>
            <p:nvPr/>
          </p:nvCxnSpPr>
          <p:spPr>
            <a:xfrm rot="5400000">
              <a:off x="1214957" y="5471414"/>
              <a:ext cx="35674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1394123" y="5649786"/>
              <a:ext cx="145802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Connector 92"/>
          <p:cNvCxnSpPr/>
          <p:nvPr/>
        </p:nvCxnSpPr>
        <p:spPr>
          <a:xfrm>
            <a:off x="979838" y="5609080"/>
            <a:ext cx="17030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85"/>
          <p:cNvGrpSpPr/>
          <p:nvPr/>
        </p:nvGrpSpPr>
        <p:grpSpPr>
          <a:xfrm flipH="1">
            <a:off x="3655542" y="3308430"/>
            <a:ext cx="2124966" cy="184781"/>
            <a:chOff x="1821009" y="3277205"/>
            <a:chExt cx="1000319" cy="498480"/>
          </a:xfrm>
        </p:grpSpPr>
        <p:cxnSp>
          <p:nvCxnSpPr>
            <p:cNvPr id="95" name="Straight Connector 94"/>
            <p:cNvCxnSpPr/>
            <p:nvPr/>
          </p:nvCxnSpPr>
          <p:spPr>
            <a:xfrm rot="10800000" flipV="1">
              <a:off x="1821009" y="3277205"/>
              <a:ext cx="1000319" cy="89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rot="5400000">
              <a:off x="1581070" y="3526127"/>
              <a:ext cx="4975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4179824" y="3566299"/>
            <a:ext cx="62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true</a:t>
            </a:r>
            <a:endParaRPr lang="en-US" sz="2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890999" y="3566299"/>
            <a:ext cx="667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false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1756662" y="2284110"/>
            <a:ext cx="2133817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Get pulse rate (</a:t>
            </a:r>
            <a:r>
              <a:rPr lang="en-US" sz="2000" dirty="0" err="1" smtClean="0"/>
              <a:t>pR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cxnSp>
        <p:nvCxnSpPr>
          <p:cNvPr id="69" name="Straight Arrow Connector 68"/>
          <p:cNvCxnSpPr/>
          <p:nvPr/>
        </p:nvCxnSpPr>
        <p:spPr>
          <a:xfrm rot="5400000">
            <a:off x="2669339" y="2762326"/>
            <a:ext cx="2862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5166199" y="6057425"/>
            <a:ext cx="3691405" cy="18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6200000" flipV="1">
            <a:off x="6550493" y="3751902"/>
            <a:ext cx="4595598" cy="15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10800000">
            <a:off x="2862896" y="1461828"/>
            <a:ext cx="5993120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136886" y="1917220"/>
            <a:ext cx="62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true</a:t>
            </a:r>
            <a:endParaRPr lang="en-US" sz="2000" dirty="0"/>
          </a:p>
        </p:txBody>
      </p:sp>
      <p:cxnSp>
        <p:nvCxnSpPr>
          <p:cNvPr id="89" name="Straight Connector 88"/>
          <p:cNvCxnSpPr/>
          <p:nvPr/>
        </p:nvCxnSpPr>
        <p:spPr>
          <a:xfrm rot="5400000" flipH="1" flipV="1">
            <a:off x="-2118904" y="4092766"/>
            <a:ext cx="4514292" cy="1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0" idx="1"/>
          </p:cNvCxnSpPr>
          <p:nvPr/>
        </p:nvCxnSpPr>
        <p:spPr>
          <a:xfrm rot="10800000" flipV="1">
            <a:off x="139044" y="1819308"/>
            <a:ext cx="2354066" cy="171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361119" y="1480755"/>
            <a:ext cx="667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false</a:t>
            </a:r>
            <a:endParaRPr lang="en-US" sz="2000" dirty="0"/>
          </a:p>
        </p:txBody>
      </p:sp>
      <p:cxnSp>
        <p:nvCxnSpPr>
          <p:cNvPr id="103" name="Straight Connector 102"/>
          <p:cNvCxnSpPr/>
          <p:nvPr/>
        </p:nvCxnSpPr>
        <p:spPr>
          <a:xfrm rot="10800000">
            <a:off x="137448" y="6350707"/>
            <a:ext cx="351650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5400000">
            <a:off x="3528842" y="6477407"/>
            <a:ext cx="25181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329785" y="6465121"/>
            <a:ext cx="579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End</a:t>
            </a:r>
            <a:endParaRPr lang="en-US" sz="2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875723" y="645196"/>
            <a:ext cx="1682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Range: 60-100</a:t>
            </a:r>
            <a:endParaRPr lang="en-US" sz="2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337960" y="2229040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should be </a:t>
            </a:r>
            <a:r>
              <a:rPr lang="en-US" sz="2400" dirty="0" err="1" smtClean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946471" y="5849178"/>
            <a:ext cx="2219728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Wait for 5 seconds”</a:t>
            </a:r>
            <a:endParaRPr lang="en-US" sz="2000" dirty="0"/>
          </a:p>
        </p:txBody>
      </p:sp>
      <p:cxnSp>
        <p:nvCxnSpPr>
          <p:cNvPr id="125" name="Straight Arrow Connector 124"/>
          <p:cNvCxnSpPr/>
          <p:nvPr/>
        </p:nvCxnSpPr>
        <p:spPr>
          <a:xfrm rot="5400000">
            <a:off x="2667751" y="1444622"/>
            <a:ext cx="2862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Footer Placeholder 1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313336"/>
            <a:ext cx="8186413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Algorithm [Textual]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73451" y="1201093"/>
            <a:ext cx="7094649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do</a:t>
            </a:r>
            <a:r>
              <a:rPr lang="en-US" sz="2400" dirty="0" smtClean="0"/>
              <a:t> forever </a:t>
            </a:r>
            <a:r>
              <a:rPr lang="en-US" sz="2400" dirty="0" smtClean="0">
                <a:solidFill>
                  <a:srgbClr val="008000"/>
                </a:solidFill>
              </a:rPr>
              <a:t>{</a:t>
            </a:r>
          </a:p>
          <a:p>
            <a:pPr lvl="1">
              <a:lnSpc>
                <a:spcPts val="3600"/>
              </a:lnSpc>
            </a:pPr>
            <a:r>
              <a:rPr lang="en-US" sz="2400" dirty="0" smtClean="0"/>
              <a:t>get pulse rate;</a:t>
            </a:r>
          </a:p>
          <a:p>
            <a:pPr lvl="1"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if</a:t>
            </a:r>
            <a:r>
              <a:rPr lang="en-US" sz="2400" dirty="0" smtClean="0"/>
              <a:t> the pulse rate is between 60 and 100 </a:t>
            </a:r>
            <a:r>
              <a:rPr lang="en-US" sz="2400" dirty="0" smtClean="0">
                <a:solidFill>
                  <a:srgbClr val="FF0000"/>
                </a:solidFill>
              </a:rPr>
              <a:t>then</a:t>
            </a:r>
          </a:p>
          <a:p>
            <a:pPr lvl="1">
              <a:lnSpc>
                <a:spcPts val="3600"/>
              </a:lnSpc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Display</a:t>
            </a:r>
            <a:r>
              <a:rPr lang="en-US" sz="2400" dirty="0" smtClean="0"/>
              <a:t> “Normal”;</a:t>
            </a:r>
          </a:p>
          <a:p>
            <a:pPr lvl="1"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else</a:t>
            </a:r>
          </a:p>
          <a:p>
            <a:pPr lvl="2"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if</a:t>
            </a:r>
            <a:r>
              <a:rPr lang="en-US" sz="2400" dirty="0" smtClean="0"/>
              <a:t> the pulse rate is&lt;60 </a:t>
            </a:r>
            <a:r>
              <a:rPr lang="en-US" sz="2400" dirty="0" smtClean="0">
                <a:solidFill>
                  <a:srgbClr val="FF0000"/>
                </a:solidFill>
              </a:rPr>
              <a:t>then</a:t>
            </a:r>
          </a:p>
          <a:p>
            <a:pPr lvl="2">
              <a:lnSpc>
                <a:spcPts val="3600"/>
              </a:lnSpc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Display</a:t>
            </a:r>
            <a:r>
              <a:rPr lang="en-US" sz="2400" dirty="0" smtClean="0"/>
              <a:t> “Low”;</a:t>
            </a:r>
          </a:p>
          <a:p>
            <a:pPr lvl="1"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	else</a:t>
            </a:r>
          </a:p>
          <a:p>
            <a:pPr lvl="1">
              <a:lnSpc>
                <a:spcPts val="3600"/>
              </a:lnSpc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Display</a:t>
            </a:r>
            <a:r>
              <a:rPr lang="en-US" sz="2400" dirty="0" smtClean="0"/>
              <a:t> “High”;</a:t>
            </a:r>
          </a:p>
          <a:p>
            <a:pPr lvl="1"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Wait</a:t>
            </a:r>
            <a:r>
              <a:rPr lang="en-US" sz="2400" dirty="0" smtClean="0"/>
              <a:t> for 5 seconds;</a:t>
            </a:r>
          </a:p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}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1265557" y="2220138"/>
            <a:ext cx="3248194" cy="22070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390917" y="2506350"/>
            <a:ext cx="3115767" cy="15207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5118" y="201000"/>
            <a:ext cx="764385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Loops in Java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85118" y="6593886"/>
            <a:ext cx="2133600" cy="365125"/>
          </a:xfrm>
        </p:spPr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39966" y="1029167"/>
            <a:ext cx="683475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Start</a:t>
            </a:r>
            <a:endParaRPr lang="en-US" sz="2000" dirty="0"/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2355798" y="3472873"/>
            <a:ext cx="25181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27304" y="2715411"/>
            <a:ext cx="1350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condition</a:t>
            </a:r>
            <a:endParaRPr lang="en-US" sz="2000" dirty="0"/>
          </a:p>
        </p:txBody>
      </p:sp>
      <p:sp>
        <p:nvSpPr>
          <p:cNvPr id="37" name="Diamond 36"/>
          <p:cNvSpPr/>
          <p:nvPr/>
        </p:nvSpPr>
        <p:spPr>
          <a:xfrm>
            <a:off x="1649431" y="2515356"/>
            <a:ext cx="1664544" cy="856753"/>
          </a:xfrm>
          <a:prstGeom prst="diamon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3" name="TextBox 52"/>
          <p:cNvSpPr txBox="1"/>
          <p:nvPr/>
        </p:nvSpPr>
        <p:spPr>
          <a:xfrm>
            <a:off x="1699399" y="5097157"/>
            <a:ext cx="1347219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statements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1752114" y="1746940"/>
            <a:ext cx="1459178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Initialization</a:t>
            </a:r>
            <a:endParaRPr lang="en-US" sz="20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2475105" y="4320621"/>
            <a:ext cx="191639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 flipH="1" flipV="1">
            <a:off x="3409776" y="3313475"/>
            <a:ext cx="1969003" cy="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10800000" flipV="1">
            <a:off x="2482498" y="2346964"/>
            <a:ext cx="190899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482498" y="3226871"/>
            <a:ext cx="62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true</a:t>
            </a:r>
            <a:endParaRPr lang="en-US" sz="2000" dirty="0"/>
          </a:p>
        </p:txBody>
      </p:sp>
      <p:cxnSp>
        <p:nvCxnSpPr>
          <p:cNvPr id="125" name="Straight Arrow Connector 124"/>
          <p:cNvCxnSpPr/>
          <p:nvPr/>
        </p:nvCxnSpPr>
        <p:spPr>
          <a:xfrm rot="5400000">
            <a:off x="2321667" y="1587165"/>
            <a:ext cx="2862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7" idx="2"/>
          </p:cNvCxnSpPr>
          <p:nvPr/>
        </p:nvCxnSpPr>
        <p:spPr>
          <a:xfrm rot="5400000">
            <a:off x="2301656" y="2326303"/>
            <a:ext cx="359300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852733" y="3626981"/>
            <a:ext cx="1397187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statements</a:t>
            </a:r>
            <a:endParaRPr lang="en-US" sz="2000" dirty="0"/>
          </a:p>
        </p:txBody>
      </p:sp>
      <p:cxnSp>
        <p:nvCxnSpPr>
          <p:cNvPr id="115" name="Straight Connector 114"/>
          <p:cNvCxnSpPr/>
          <p:nvPr/>
        </p:nvCxnSpPr>
        <p:spPr>
          <a:xfrm rot="5400000">
            <a:off x="2363131" y="4205469"/>
            <a:ext cx="22553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85118" y="2506350"/>
            <a:ext cx="667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false</a:t>
            </a:r>
            <a:endParaRPr lang="en-US" sz="2000" dirty="0"/>
          </a:p>
        </p:txBody>
      </p:sp>
      <p:cxnSp>
        <p:nvCxnSpPr>
          <p:cNvPr id="31" name="Shape 30"/>
          <p:cNvCxnSpPr>
            <a:stCxn id="37" idx="1"/>
          </p:cNvCxnSpPr>
          <p:nvPr/>
        </p:nvCxnSpPr>
        <p:spPr>
          <a:xfrm rot="10800000" flipH="1" flipV="1">
            <a:off x="1649430" y="2943733"/>
            <a:ext cx="723579" cy="2153424"/>
          </a:xfrm>
          <a:prstGeom prst="bentConnector4">
            <a:avLst>
              <a:gd name="adj1" fmla="val -132615"/>
              <a:gd name="adj2" fmla="val 7988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229902" y="5639579"/>
            <a:ext cx="2862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83306" y="5783479"/>
            <a:ext cx="579405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End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5609742" y="1685385"/>
            <a:ext cx="3254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initialization statements;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5609742" y="2546134"/>
            <a:ext cx="325416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while</a:t>
            </a:r>
            <a:r>
              <a:rPr lang="en-US" sz="2400" dirty="0" smtClean="0"/>
              <a:t> (condition){</a:t>
            </a:r>
          </a:p>
          <a:p>
            <a:r>
              <a:rPr lang="en-US" sz="2400" dirty="0" smtClean="0"/>
              <a:t>	statements;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5609742" y="5097157"/>
            <a:ext cx="1415847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statements;</a:t>
            </a:r>
            <a:endParaRPr lang="en-US" sz="20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513751" y="3115521"/>
            <a:ext cx="676149" cy="1588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328076" y="1952789"/>
            <a:ext cx="676149" cy="1588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142401" y="5299104"/>
            <a:ext cx="676149" cy="1588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ooter Placeholder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538238" cy="2180179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Readings and Exercises for Week 5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73352" y="2454816"/>
            <a:ext cx="7313448" cy="1879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Readings</a:t>
            </a:r>
            <a:r>
              <a:rPr lang="en-US" sz="2000" dirty="0" smtClean="0"/>
              <a:t>:</a:t>
            </a:r>
          </a:p>
          <a:p>
            <a:pPr marL="457200" indent="-457200">
              <a:lnSpc>
                <a:spcPts val="2800"/>
              </a:lnSpc>
            </a:pPr>
            <a:r>
              <a:rPr lang="en-US" sz="2000" dirty="0" smtClean="0"/>
              <a:t>	Chapter 4: 4.1, 4.2, 4.3 [Exclude switch statement]</a:t>
            </a:r>
          </a:p>
          <a:p>
            <a:pPr marL="457200" indent="-457200">
              <a:lnSpc>
                <a:spcPts val="2800"/>
              </a:lnSpc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Self help exercises [solutions NOT to be turned in] </a:t>
            </a:r>
            <a:r>
              <a:rPr lang="en-US" sz="2000" dirty="0" smtClean="0"/>
              <a:t>: </a:t>
            </a:r>
            <a:br>
              <a:rPr lang="en-US" sz="2000" dirty="0" smtClean="0"/>
            </a:br>
            <a:r>
              <a:rPr lang="en-US" sz="2000" dirty="0" smtClean="0"/>
              <a:t>4.1, 4.2, 4.3, 4.4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598030"/>
            <a:ext cx="764385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Problem: Movement of a gas particle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25227" y="1284790"/>
            <a:ext cx="7313033" cy="448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dirty="0" smtClean="0"/>
              <a:t>Assume that a particle is located at the origin (position (0,0)).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25227" y="1971231"/>
            <a:ext cx="7313033" cy="820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dirty="0" smtClean="0"/>
              <a:t>At each time instance the particle moves randomly one step of length 1 in any one of the four directions:</a:t>
            </a:r>
            <a:r>
              <a:rPr lang="en-US" dirty="0" smtClean="0">
                <a:solidFill>
                  <a:srgbClr val="FF0000"/>
                </a:solidFill>
              </a:rPr>
              <a:t> left, up, right, and down</a:t>
            </a:r>
            <a:r>
              <a:rPr lang="en-US" dirty="0" smtClean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25227" y="2904428"/>
            <a:ext cx="7313033" cy="1192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dirty="0" smtClean="0"/>
              <a:t>Write a Java program that simulates the behavior of this particle until it has reached a distance of 100 units or more from the origin. Print the number of steps needed to reach 100 units or more.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309035" y="4155061"/>
            <a:ext cx="2691508" cy="2387556"/>
            <a:chOff x="309035" y="4155061"/>
            <a:chExt cx="2691508" cy="2387556"/>
          </a:xfrm>
        </p:grpSpPr>
        <p:grpSp>
          <p:nvGrpSpPr>
            <p:cNvPr id="16" name="Group 15"/>
            <p:cNvGrpSpPr/>
            <p:nvPr/>
          </p:nvGrpSpPr>
          <p:grpSpPr>
            <a:xfrm>
              <a:off x="533148" y="4283490"/>
              <a:ext cx="2319228" cy="2016623"/>
              <a:chOff x="533148" y="4339727"/>
              <a:chExt cx="2319228" cy="2016623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>
                <a:off x="1692762" y="4339727"/>
                <a:ext cx="0" cy="201662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14"/>
              <p:cNvGrpSpPr/>
              <p:nvPr/>
            </p:nvGrpSpPr>
            <p:grpSpPr>
              <a:xfrm>
                <a:off x="533148" y="5302318"/>
                <a:ext cx="2319228" cy="91440"/>
                <a:chOff x="533148" y="5302318"/>
                <a:chExt cx="2319228" cy="9144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533148" y="5348038"/>
                  <a:ext cx="2319228" cy="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1647042" y="5302318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7" name="TextBox 16"/>
            <p:cNvSpPr txBox="1"/>
            <p:nvPr/>
          </p:nvSpPr>
          <p:spPr>
            <a:xfrm>
              <a:off x="1738482" y="6173285"/>
              <a:ext cx="148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52376" y="5144484"/>
              <a:ext cx="148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2599" y="4155061"/>
              <a:ext cx="148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9035" y="5134460"/>
              <a:ext cx="148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37840" y="4283490"/>
            <a:ext cx="3592686" cy="2016623"/>
            <a:chOff x="2237840" y="4283491"/>
            <a:chExt cx="3592686" cy="2016623"/>
          </a:xfrm>
        </p:grpSpPr>
        <p:grpSp>
          <p:nvGrpSpPr>
            <p:cNvPr id="49" name="Group 48"/>
            <p:cNvGrpSpPr/>
            <p:nvPr/>
          </p:nvGrpSpPr>
          <p:grpSpPr>
            <a:xfrm>
              <a:off x="3511298" y="4283491"/>
              <a:ext cx="2319228" cy="2016623"/>
              <a:chOff x="3511298" y="4283491"/>
              <a:chExt cx="2319228" cy="2016623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511298" y="4283491"/>
                <a:ext cx="2319228" cy="2016623"/>
                <a:chOff x="3511298" y="4283491"/>
                <a:chExt cx="2319228" cy="2016623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3511298" y="4283491"/>
                  <a:ext cx="2319228" cy="2016623"/>
                  <a:chOff x="533148" y="4339727"/>
                  <a:chExt cx="2319228" cy="2016623"/>
                </a:xfrm>
              </p:grpSpPr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1692762" y="4339727"/>
                    <a:ext cx="0" cy="2016623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533148" y="5348038"/>
                    <a:ext cx="2319228" cy="0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Oval 28"/>
                <p:cNvSpPr/>
                <p:nvPr/>
              </p:nvSpPr>
              <p:spPr>
                <a:xfrm>
                  <a:off x="5232676" y="5246082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4849643" y="5513816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Left Bracket 40"/>
              <p:cNvSpPr/>
              <p:nvPr/>
            </p:nvSpPr>
            <p:spPr>
              <a:xfrm rot="16200000">
                <a:off x="4924195" y="5180148"/>
                <a:ext cx="152557" cy="647285"/>
              </a:xfrm>
              <a:prstGeom prst="leftBracket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2237840" y="5883148"/>
              <a:ext cx="1215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Move right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24116" y="4283490"/>
            <a:ext cx="3114144" cy="2016623"/>
            <a:chOff x="5324116" y="4283490"/>
            <a:chExt cx="3114144" cy="2016623"/>
          </a:xfrm>
        </p:grpSpPr>
        <p:grpSp>
          <p:nvGrpSpPr>
            <p:cNvPr id="51" name="Group 50"/>
            <p:cNvGrpSpPr/>
            <p:nvPr/>
          </p:nvGrpSpPr>
          <p:grpSpPr>
            <a:xfrm>
              <a:off x="6119032" y="4283490"/>
              <a:ext cx="2319228" cy="2016623"/>
              <a:chOff x="6119032" y="4283490"/>
              <a:chExt cx="2319228" cy="201662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119032" y="4283490"/>
                <a:ext cx="2319228" cy="2016623"/>
                <a:chOff x="533148" y="4339727"/>
                <a:chExt cx="2319228" cy="2016623"/>
              </a:xfrm>
            </p:grpSpPr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1692762" y="4339727"/>
                  <a:ext cx="0" cy="2016623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533148" y="5348038"/>
                  <a:ext cx="2319228" cy="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Oval 39"/>
              <p:cNvSpPr/>
              <p:nvPr/>
            </p:nvSpPr>
            <p:spPr>
              <a:xfrm>
                <a:off x="7796598" y="4753023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V="1">
                <a:off x="7278646" y="4844463"/>
                <a:ext cx="517952" cy="4473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7497158" y="4844680"/>
                <a:ext cx="543739" cy="523220"/>
                <a:chOff x="7807539" y="3312597"/>
                <a:chExt cx="543739" cy="52322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7807539" y="3312597"/>
                  <a:ext cx="54373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800" dirty="0" smtClean="0">
                      <a:latin typeface="ＭＳ ゴシック"/>
                      <a:ea typeface="ＭＳ ゴシック"/>
                      <a:cs typeface="ＭＳ ゴシック"/>
                    </a:rPr>
                    <a:t>√</a:t>
                  </a:r>
                  <a:endParaRPr lang="en-US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8036619" y="3388696"/>
                  <a:ext cx="31465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2</a:t>
                  </a:r>
                  <a:endParaRPr lang="en-US" sz="2000" dirty="0"/>
                </a:p>
              </p:txBody>
            </p:sp>
          </p:grpSp>
        </p:grpSp>
        <p:sp>
          <p:nvSpPr>
            <p:cNvPr id="48" name="TextBox 47"/>
            <p:cNvSpPr txBox="1"/>
            <p:nvPr/>
          </p:nvSpPr>
          <p:spPr>
            <a:xfrm>
              <a:off x="5324116" y="5884509"/>
              <a:ext cx="1017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Move up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8919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598030"/>
            <a:ext cx="764385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Problem: Solution Step 1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25227" y="1284790"/>
            <a:ext cx="7313033" cy="820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dirty="0" smtClean="0"/>
              <a:t>Let us first write and test a Java program that moves the particle one step in any of the four directions selected randomly.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25227" y="2273140"/>
            <a:ext cx="7313033" cy="820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dirty="0" smtClean="0"/>
              <a:t>Each direction will be represented by integers 1, 2, 3, and 4 for, respectively, L, U, R, and 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6119032" y="4283490"/>
            <a:ext cx="2319228" cy="2016623"/>
            <a:chOff x="6119032" y="4283490"/>
            <a:chExt cx="2319228" cy="2016623"/>
          </a:xfrm>
        </p:grpSpPr>
        <p:grpSp>
          <p:nvGrpSpPr>
            <p:cNvPr id="36" name="Group 35"/>
            <p:cNvGrpSpPr/>
            <p:nvPr/>
          </p:nvGrpSpPr>
          <p:grpSpPr>
            <a:xfrm>
              <a:off x="6119032" y="4283490"/>
              <a:ext cx="2319228" cy="2016623"/>
              <a:chOff x="533148" y="4339727"/>
              <a:chExt cx="2319228" cy="2016623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>
                <a:off x="1692762" y="4339727"/>
                <a:ext cx="0" cy="201662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533148" y="5348038"/>
                <a:ext cx="2319228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Oval 39"/>
            <p:cNvSpPr/>
            <p:nvPr/>
          </p:nvSpPr>
          <p:spPr>
            <a:xfrm>
              <a:off x="7796598" y="4753023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7278646" y="4844463"/>
              <a:ext cx="517952" cy="4473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7497158" y="4844680"/>
              <a:ext cx="543739" cy="523220"/>
              <a:chOff x="7807539" y="3312597"/>
              <a:chExt cx="543739" cy="52322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7807539" y="3312597"/>
                <a:ext cx="5437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latin typeface="ＭＳ ゴシック"/>
                    <a:ea typeface="ＭＳ ゴシック"/>
                    <a:cs typeface="ＭＳ ゴシック"/>
                  </a:rPr>
                  <a:t>√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036619" y="3388696"/>
                <a:ext cx="3146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2</a:t>
                </a:r>
                <a:endParaRPr lang="en-US" sz="2000" dirty="0"/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1193126" y="3245850"/>
            <a:ext cx="7313033" cy="820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dirty="0" smtClean="0"/>
              <a:t>If x and y denote the current position of the particle, then the distance from the origin is   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√(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y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1327" y="4753023"/>
            <a:ext cx="4580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In addition to what we have learnt so far, we will use the Java </a:t>
            </a:r>
            <a:r>
              <a:rPr lang="en-US" sz="2000" dirty="0" smtClean="0">
                <a:solidFill>
                  <a:srgbClr val="FF0000"/>
                </a:solidFill>
              </a:rPr>
              <a:t>if</a:t>
            </a:r>
            <a:r>
              <a:rPr lang="en-US" sz="2000" dirty="0" smtClean="0">
                <a:solidFill>
                  <a:srgbClr val="0000FF"/>
                </a:solidFill>
              </a:rPr>
              <a:t>-statement to solve this problem.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019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  <p:bldP spid="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598030"/>
            <a:ext cx="764385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Problem: Solution Step 2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25227" y="1284790"/>
            <a:ext cx="7313033" cy="1564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dirty="0" smtClean="0"/>
              <a:t>We will now modify the program written earlier to add a loop so that the particle continues to move while it is at a distance less than 100 units from the origin. write and test a Java program that moves the particle one step in any of the four directions selected randomly.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25227" y="3321513"/>
            <a:ext cx="7313033" cy="820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dirty="0" smtClean="0"/>
              <a:t>If </a:t>
            </a:r>
            <a:r>
              <a:rPr lang="en-US" dirty="0" err="1" smtClean="0">
                <a:solidFill>
                  <a:srgbClr val="FF0000"/>
                </a:solidFill>
              </a:rPr>
              <a:t>dist</a:t>
            </a:r>
            <a:r>
              <a:rPr lang="en-US" dirty="0" smtClean="0"/>
              <a:t> denotes the current distance of the particle from the origin then what condition must be true for the particle to take another step?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1327" y="4753023"/>
            <a:ext cx="4580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In addition to what we have learnt so far, we will use the Java </a:t>
            </a:r>
            <a:r>
              <a:rPr lang="en-US" sz="2000" dirty="0" smtClean="0">
                <a:solidFill>
                  <a:srgbClr val="FF0000"/>
                </a:solidFill>
              </a:rPr>
              <a:t>while</a:t>
            </a:r>
            <a:r>
              <a:rPr lang="en-US" sz="2000" dirty="0" smtClean="0">
                <a:solidFill>
                  <a:srgbClr val="0000FF"/>
                </a:solidFill>
              </a:rPr>
              <a:t>-statement to solve this problem.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61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8856" y="2621150"/>
            <a:ext cx="6105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0000"/>
                </a:solidFill>
              </a:rPr>
              <a:t>Live demo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16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38238" cy="1062804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Announcements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005687" y="1597233"/>
            <a:ext cx="7692117" cy="3483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ublic </a:t>
            </a:r>
            <a:r>
              <a:rPr lang="en-US" sz="2400" dirty="0" err="1" smtClean="0">
                <a:solidFill>
                  <a:srgbClr val="FF0000"/>
                </a:solidFill>
              </a:rPr>
              <a:t>boolean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feastWithFaculty</a:t>
            </a:r>
            <a:r>
              <a:rPr lang="en-US" sz="2400" dirty="0" smtClean="0">
                <a:solidFill>
                  <a:srgbClr val="FF0000"/>
                </a:solidFill>
              </a:rPr>
              <a:t>(Date </a:t>
            </a:r>
            <a:r>
              <a:rPr lang="en-US" sz="2400" dirty="0" smtClean="0"/>
              <a:t>today){</a:t>
            </a:r>
          </a:p>
          <a:p>
            <a:pPr>
              <a:lnSpc>
                <a:spcPts val="3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	if</a:t>
            </a:r>
            <a:r>
              <a:rPr lang="en-US" sz="2400" dirty="0" smtClean="0"/>
              <a:t>(</a:t>
            </a:r>
            <a:r>
              <a:rPr lang="en-US" sz="2400" dirty="0" err="1" smtClean="0"/>
              <a:t>isAnyStudentComing</a:t>
            </a:r>
            <a:r>
              <a:rPr lang="en-US" sz="2400" dirty="0" smtClean="0"/>
              <a:t>(today)){</a:t>
            </a:r>
          </a:p>
          <a:p>
            <a:pPr>
              <a:lnSpc>
                <a:spcPts val="3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		return true</a:t>
            </a:r>
            <a:r>
              <a:rPr lang="en-US" sz="2400" dirty="0" smtClean="0"/>
              <a:t>;</a:t>
            </a:r>
            <a:endParaRPr lang="en-US" sz="2400" dirty="0"/>
          </a:p>
          <a:p>
            <a:pPr>
              <a:lnSpc>
                <a:spcPts val="3800"/>
              </a:lnSpc>
            </a:pPr>
            <a:r>
              <a:rPr lang="en-US" sz="2400" dirty="0" smtClean="0"/>
              <a:t>		}</a:t>
            </a:r>
            <a:r>
              <a:rPr lang="en-US" sz="2400" dirty="0" smtClean="0">
                <a:solidFill>
                  <a:srgbClr val="FF0000"/>
                </a:solidFill>
              </a:rPr>
              <a:t>else</a:t>
            </a:r>
            <a:r>
              <a:rPr lang="en-US" sz="2400" dirty="0" smtClean="0"/>
              <a:t>{</a:t>
            </a:r>
          </a:p>
          <a:p>
            <a:pPr>
              <a:lnSpc>
                <a:spcPts val="3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		return false;</a:t>
            </a:r>
            <a:endParaRPr lang="en-US" sz="2400" dirty="0"/>
          </a:p>
          <a:p>
            <a:pPr>
              <a:lnSpc>
                <a:spcPts val="3800"/>
              </a:lnSpc>
            </a:pPr>
            <a:r>
              <a:rPr lang="en-US" sz="2400" dirty="0" smtClean="0"/>
              <a:t>		}</a:t>
            </a:r>
          </a:p>
          <a:p>
            <a:pPr>
              <a:lnSpc>
                <a:spcPts val="3800"/>
              </a:lnSpc>
            </a:pPr>
            <a:r>
              <a:rPr lang="en-US" sz="2400" dirty="0" smtClean="0"/>
              <a:t>}// End of </a:t>
            </a:r>
            <a:r>
              <a:rPr lang="en-US" sz="2400" dirty="0" err="1" smtClean="0"/>
              <a:t>feastWithFaculty</a:t>
            </a:r>
            <a:r>
              <a:rPr lang="en-US" sz="2400" dirty="0" smtClean="0"/>
              <a:t>()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2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38238" cy="1062804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Announcements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94683" y="1341849"/>
            <a:ext cx="7692117" cy="559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sz="2400" dirty="0" smtClean="0"/>
              <a:t>Project 1 due September 23, 11:59pm.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4683" y="2185459"/>
            <a:ext cx="7692117" cy="104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sz="2400" dirty="0" smtClean="0"/>
              <a:t>Instructions for project turnin are at the course website towards the top of the Lecture schedule page.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3679" y="3516383"/>
            <a:ext cx="7692117" cy="104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sz="2400" dirty="0"/>
              <a:t>M</a:t>
            </a:r>
            <a:r>
              <a:rPr lang="en-US" sz="2400" dirty="0" smtClean="0"/>
              <a:t>ake sure you use your correct turnin section number in the document describing instructions for project turnin.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4683" y="4716078"/>
            <a:ext cx="7692117" cy="104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sz="2400" dirty="0" smtClean="0"/>
              <a:t>Last minute questions on Project 1? Send question to Piazza along with your code. We will try our best to answer quickly.</a:t>
            </a:r>
          </a:p>
        </p:txBody>
      </p:sp>
    </p:spTree>
    <p:extLst>
      <p:ext uri="{BB962C8B-B14F-4D97-AF65-F5344CB8AC3E}">
        <p14:creationId xmlns:p14="http://schemas.microsoft.com/office/powerpoint/2010/main" val="225271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2888" y="2837327"/>
            <a:ext cx="629822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>Quiz: 9/21/2011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05457"/>
          </a:xfrm>
        </p:spPr>
        <p:txBody>
          <a:bodyPr anchor="t"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3200" dirty="0" smtClean="0"/>
              <a:t>Q1.  Value of </a:t>
            </a:r>
            <a:r>
              <a:rPr lang="en-US" sz="3200" dirty="0" err="1" smtClean="0">
                <a:solidFill>
                  <a:srgbClr val="FF0000"/>
                </a:solidFill>
              </a:rPr>
              <a:t>x</a:t>
            </a:r>
            <a:r>
              <a:rPr lang="en-US" sz="3200" dirty="0" smtClean="0"/>
              <a:t> after executing the following ?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722863" y="3900455"/>
            <a:ext cx="2664004" cy="2248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2</a:t>
            </a: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FontTx/>
              <a:buAutoNum type="alphaLcParenBoth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 smtClean="0"/>
          </a:p>
          <a:p>
            <a:pPr marL="457200" indent="-457200">
              <a:lnSpc>
                <a:spcPts val="2800"/>
              </a:lnSpc>
              <a:buFontTx/>
              <a:buAutoNum type="alphaLcParenBoth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3</a:t>
            </a:r>
            <a:endParaRPr lang="en-US" sz="2400" dirty="0" smtClean="0"/>
          </a:p>
          <a:p>
            <a:pPr marL="457200" indent="-457200">
              <a:lnSpc>
                <a:spcPts val="2800"/>
              </a:lnSpc>
            </a:pPr>
            <a:endParaRPr lang="en-US" sz="2400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0868" y="1169457"/>
            <a:ext cx="27685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if</a:t>
            </a:r>
            <a:r>
              <a:rPr lang="en-US" sz="2800" dirty="0" smtClean="0"/>
              <a:t> (</a:t>
            </a:r>
            <a:r>
              <a:rPr lang="en-US" sz="2800" dirty="0" smtClean="0">
                <a:solidFill>
                  <a:srgbClr val="FF0000"/>
                </a:solidFill>
              </a:rPr>
              <a:t>true</a:t>
            </a:r>
            <a:r>
              <a:rPr lang="en-US" sz="2800" dirty="0" smtClean="0"/>
              <a:t>) {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x</a:t>
            </a:r>
            <a:r>
              <a:rPr lang="en-US" sz="2800" dirty="0" smtClean="0"/>
              <a:t>=1;</a:t>
            </a:r>
            <a:br>
              <a:rPr lang="en-US" sz="2800" dirty="0" smtClean="0"/>
            </a:br>
            <a:r>
              <a:rPr lang="en-US" sz="2800" dirty="0" smtClean="0"/>
              <a:t>}</a:t>
            </a:r>
            <a:r>
              <a:rPr lang="en-US" sz="2800" dirty="0" smtClean="0">
                <a:solidFill>
                  <a:srgbClr val="FF0000"/>
                </a:solidFill>
              </a:rPr>
              <a:t>else</a:t>
            </a:r>
            <a:r>
              <a:rPr lang="en-US" sz="2800" dirty="0" smtClean="0"/>
              <a:t>{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x</a:t>
            </a:r>
            <a:r>
              <a:rPr lang="en-US" sz="2800" dirty="0" smtClean="0"/>
              <a:t>=2;</a:t>
            </a:r>
            <a:br>
              <a:rPr lang="en-US" sz="2800" dirty="0" smtClean="0"/>
            </a:b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05457"/>
          </a:xfrm>
        </p:spPr>
        <p:txBody>
          <a:bodyPr anchor="t"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3200" dirty="0" smtClean="0"/>
              <a:t>Q2.  Value of </a:t>
            </a:r>
            <a:r>
              <a:rPr lang="en-US" sz="3200" dirty="0" err="1" smtClean="0">
                <a:solidFill>
                  <a:srgbClr val="FF0000"/>
                </a:solidFill>
              </a:rPr>
              <a:t>z</a:t>
            </a:r>
            <a:r>
              <a:rPr lang="en-US" sz="3200" dirty="0" smtClean="0"/>
              <a:t> after executing the following?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36578" y="4107871"/>
            <a:ext cx="2664004" cy="2248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11</a:t>
            </a: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FontTx/>
              <a:buAutoNum type="alphaLcParenBoth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sz="2400" dirty="0" smtClean="0"/>
          </a:p>
          <a:p>
            <a:pPr marL="457200" indent="-457200">
              <a:lnSpc>
                <a:spcPts val="2800"/>
              </a:lnSpc>
              <a:buFontTx/>
              <a:buAutoNum type="alphaLcParenBoth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16</a:t>
            </a:r>
            <a:endParaRPr lang="en-US" sz="2400" dirty="0" smtClean="0"/>
          </a:p>
          <a:p>
            <a:pPr marL="457200" indent="-457200">
              <a:lnSpc>
                <a:spcPts val="2800"/>
              </a:lnSpc>
            </a:pPr>
            <a:endParaRPr lang="en-US" sz="2400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3821" y="1361322"/>
            <a:ext cx="3362473" cy="285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x</a:t>
            </a:r>
            <a:r>
              <a:rPr lang="en-US" sz="2800" dirty="0" smtClean="0"/>
              <a:t>=10, </a:t>
            </a:r>
            <a:r>
              <a:rPr lang="en-US" sz="2800" dirty="0" err="1" smtClean="0"/>
              <a:t>y</a:t>
            </a:r>
            <a:r>
              <a:rPr lang="en-US" sz="2800" dirty="0" smtClean="0"/>
              <a:t>=15, </a:t>
            </a:r>
            <a:r>
              <a:rPr lang="en-US" sz="2800" dirty="0" err="1" smtClean="0"/>
              <a:t>z</a:t>
            </a:r>
            <a:r>
              <a:rPr lang="en-US" sz="2800" dirty="0" smtClean="0"/>
              <a:t>=7;</a:t>
            </a:r>
          </a:p>
          <a:p>
            <a:pPr>
              <a:lnSpc>
                <a:spcPts val="36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if</a:t>
            </a:r>
            <a:r>
              <a:rPr lang="en-US" sz="2800" dirty="0" smtClean="0"/>
              <a:t> (x+1==</a:t>
            </a:r>
            <a:r>
              <a:rPr lang="en-US" sz="2800" dirty="0" err="1" smtClean="0"/>
              <a:t>y</a:t>
            </a:r>
            <a:r>
              <a:rPr lang="en-US" sz="2800" dirty="0" smtClean="0"/>
              <a:t> || </a:t>
            </a:r>
            <a:r>
              <a:rPr lang="en-US" sz="2800" dirty="0" err="1" smtClean="0"/>
              <a:t>z</a:t>
            </a:r>
            <a:r>
              <a:rPr lang="en-US" sz="2800" dirty="0" smtClean="0"/>
              <a:t>&gt;=0) {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z</a:t>
            </a:r>
            <a:r>
              <a:rPr lang="en-US" sz="2800" dirty="0" smtClean="0"/>
              <a:t>=x+1;</a:t>
            </a:r>
            <a:br>
              <a:rPr lang="en-US" sz="2800" dirty="0" smtClean="0"/>
            </a:br>
            <a:r>
              <a:rPr lang="en-US" sz="2800" dirty="0" smtClean="0"/>
              <a:t>}</a:t>
            </a:r>
            <a:r>
              <a:rPr lang="en-US" sz="2800" dirty="0" smtClean="0">
                <a:solidFill>
                  <a:srgbClr val="FF0000"/>
                </a:solidFill>
              </a:rPr>
              <a:t>else</a:t>
            </a:r>
            <a:r>
              <a:rPr lang="en-US" sz="2800" dirty="0" smtClean="0"/>
              <a:t>{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z</a:t>
            </a:r>
            <a:r>
              <a:rPr lang="en-US" sz="2800" dirty="0" smtClean="0"/>
              <a:t>=y+1;</a:t>
            </a:r>
            <a:br>
              <a:rPr lang="en-US" sz="2800" dirty="0" smtClean="0"/>
            </a:br>
            <a:r>
              <a:rPr lang="en-US" sz="2800" dirty="0" smtClean="0"/>
              <a:t>};</a:t>
            </a:r>
            <a:endParaRPr lang="en-US" sz="28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05457"/>
          </a:xfrm>
        </p:spPr>
        <p:txBody>
          <a:bodyPr anchor="t"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3200" dirty="0" smtClean="0"/>
              <a:t>Q3.  Value of </a:t>
            </a:r>
            <a:r>
              <a:rPr lang="en-US" sz="3200" dirty="0" err="1" smtClean="0">
                <a:solidFill>
                  <a:srgbClr val="FF0000"/>
                </a:solidFill>
              </a:rPr>
              <a:t>z</a:t>
            </a:r>
            <a:r>
              <a:rPr lang="en-US" sz="3200" dirty="0" smtClean="0"/>
              <a:t> after executing the following?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36578" y="4107871"/>
            <a:ext cx="2664004" cy="2248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11</a:t>
            </a: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FontTx/>
              <a:buAutoNum type="alphaLcParenBoth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sz="2400" dirty="0" smtClean="0"/>
          </a:p>
          <a:p>
            <a:pPr marL="457200" indent="-457200">
              <a:lnSpc>
                <a:spcPts val="2800"/>
              </a:lnSpc>
              <a:buFontTx/>
              <a:buAutoNum type="alphaLcParenBoth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16</a:t>
            </a:r>
            <a:endParaRPr lang="en-US" sz="2400" dirty="0" smtClean="0"/>
          </a:p>
          <a:p>
            <a:pPr marL="457200" indent="-457200">
              <a:lnSpc>
                <a:spcPts val="2800"/>
              </a:lnSpc>
            </a:pPr>
            <a:endParaRPr lang="en-US" sz="2400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3821" y="1653686"/>
            <a:ext cx="3362473" cy="285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x</a:t>
            </a:r>
            <a:r>
              <a:rPr lang="en-US" sz="2800" dirty="0" smtClean="0"/>
              <a:t>=10, </a:t>
            </a:r>
            <a:r>
              <a:rPr lang="en-US" sz="2800" dirty="0" err="1" smtClean="0"/>
              <a:t>y</a:t>
            </a:r>
            <a:r>
              <a:rPr lang="en-US" sz="2800" dirty="0" smtClean="0"/>
              <a:t>=15, </a:t>
            </a:r>
            <a:r>
              <a:rPr lang="en-US" sz="2800" dirty="0" err="1" smtClean="0"/>
              <a:t>z</a:t>
            </a:r>
            <a:r>
              <a:rPr lang="en-US" sz="2800" dirty="0" smtClean="0"/>
              <a:t>=7;</a:t>
            </a:r>
          </a:p>
          <a:p>
            <a:pPr>
              <a:lnSpc>
                <a:spcPts val="36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if</a:t>
            </a:r>
            <a:r>
              <a:rPr lang="en-US" sz="2800" dirty="0" smtClean="0"/>
              <a:t> (x+1==</a:t>
            </a:r>
            <a:r>
              <a:rPr lang="en-US" sz="2800" dirty="0" err="1" smtClean="0"/>
              <a:t>y</a:t>
            </a:r>
            <a:r>
              <a:rPr lang="en-US" sz="2800" dirty="0" smtClean="0"/>
              <a:t> &amp;&amp; </a:t>
            </a:r>
            <a:r>
              <a:rPr lang="en-US" sz="2800" dirty="0" err="1" smtClean="0"/>
              <a:t>z</a:t>
            </a:r>
            <a:r>
              <a:rPr lang="en-US" sz="2800" dirty="0" smtClean="0"/>
              <a:t>&gt;=0) {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z</a:t>
            </a:r>
            <a:r>
              <a:rPr lang="en-US" sz="2800" dirty="0" smtClean="0"/>
              <a:t>=x+1;</a:t>
            </a:r>
            <a:br>
              <a:rPr lang="en-US" sz="2800" dirty="0" smtClean="0"/>
            </a:br>
            <a:r>
              <a:rPr lang="en-US" sz="2800" dirty="0" smtClean="0"/>
              <a:t>}</a:t>
            </a:r>
            <a:r>
              <a:rPr lang="en-US" sz="2800" dirty="0" smtClean="0">
                <a:solidFill>
                  <a:srgbClr val="FF0000"/>
                </a:solidFill>
              </a:rPr>
              <a:t>else</a:t>
            </a:r>
            <a:r>
              <a:rPr lang="en-US" sz="2800" dirty="0" smtClean="0"/>
              <a:t>{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z</a:t>
            </a:r>
            <a:r>
              <a:rPr lang="en-US" sz="2800" dirty="0" smtClean="0"/>
              <a:t>=y+1;</a:t>
            </a:r>
            <a:br>
              <a:rPr lang="en-US" sz="2800" dirty="0" smtClean="0"/>
            </a:br>
            <a:r>
              <a:rPr lang="en-US" sz="2800" dirty="0" smtClean="0"/>
              <a:t>};</a:t>
            </a:r>
            <a:endParaRPr lang="en-US" sz="28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38238" cy="1062804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Announcements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005687" y="1597233"/>
            <a:ext cx="7692117" cy="3483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800"/>
              </a:lnSpc>
              <a:buAutoNum type="arabicPeriod"/>
            </a:pPr>
            <a:r>
              <a:rPr lang="en-US" sz="2400" dirty="0" smtClean="0"/>
              <a:t>Project 1 due on September 23. Planning to submit late? Read the policy for dealing with late submissions.</a:t>
            </a:r>
          </a:p>
          <a:p>
            <a:pPr marL="457200" indent="-457200">
              <a:lnSpc>
                <a:spcPts val="3800"/>
              </a:lnSpc>
              <a:buFontTx/>
              <a:buAutoNum type="arabicPeriod"/>
            </a:pPr>
            <a:r>
              <a:rPr lang="en-US" sz="2400" dirty="0"/>
              <a:t>Exam 1 (on 10/3</a:t>
            </a:r>
            <a:r>
              <a:rPr lang="en-US" sz="2400" dirty="0" smtClean="0"/>
              <a:t>):  Details </a:t>
            </a:r>
            <a:r>
              <a:rPr lang="en-US" sz="2400" dirty="0"/>
              <a:t>to be discussed next week Wednesday</a:t>
            </a:r>
            <a:r>
              <a:rPr lang="en-US" sz="2400" dirty="0" smtClean="0"/>
              <a:t>.</a:t>
            </a:r>
          </a:p>
          <a:p>
            <a:pPr marL="457200" indent="-457200">
              <a:lnSpc>
                <a:spcPts val="3800"/>
              </a:lnSpc>
              <a:buFontTx/>
              <a:buAutoNum type="arabicPeriod"/>
            </a:pPr>
            <a:r>
              <a:rPr lang="en-US" sz="2400" dirty="0" smtClean="0"/>
              <a:t>Register for Piazza if not already done.</a:t>
            </a:r>
          </a:p>
          <a:p>
            <a:pPr marL="457200" indent="-457200">
              <a:lnSpc>
                <a:spcPts val="3800"/>
              </a:lnSpc>
              <a:buFontTx/>
              <a:buAutoNum type="arabicPeriod"/>
            </a:pPr>
            <a:r>
              <a:rPr lang="en-US" sz="2400" dirty="0" smtClean="0"/>
              <a:t>Register your clickers </a:t>
            </a:r>
            <a:r>
              <a:rPr lang="en-US" sz="2400" dirty="0"/>
              <a:t>if not already done</a:t>
            </a:r>
            <a:r>
              <a:rPr lang="en-US" sz="2400" dirty="0" smtClean="0"/>
              <a:t>.</a:t>
            </a:r>
            <a:endParaRPr lang="en-US" sz="2400" dirty="0"/>
          </a:p>
          <a:p>
            <a:pPr marL="457200" indent="-457200">
              <a:lnSpc>
                <a:spcPts val="3800"/>
              </a:lnSpc>
              <a:buAutoNum type="arabicPeriod"/>
            </a:pPr>
            <a:endParaRPr lang="en-US" sz="2400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05457"/>
          </a:xfrm>
        </p:spPr>
        <p:txBody>
          <a:bodyPr anchor="t"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3200" dirty="0" smtClean="0"/>
              <a:t>Q4.  Value of </a:t>
            </a:r>
            <a:r>
              <a:rPr lang="en-US" sz="3200" dirty="0" err="1" smtClean="0">
                <a:solidFill>
                  <a:srgbClr val="FF0000"/>
                </a:solidFill>
              </a:rPr>
              <a:t>z</a:t>
            </a:r>
            <a:r>
              <a:rPr lang="en-US" sz="3200" dirty="0" smtClean="0"/>
              <a:t> after executing the following?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36578" y="4107871"/>
            <a:ext cx="3568580" cy="2248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11</a:t>
            </a: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FontTx/>
              <a:buAutoNum type="alphaLcParenBoth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16</a:t>
            </a:r>
            <a:endParaRPr lang="en-US" sz="2400" dirty="0" smtClean="0"/>
          </a:p>
          <a:p>
            <a:pPr marL="457200" indent="-457200">
              <a:lnSpc>
                <a:spcPts val="2800"/>
              </a:lnSpc>
              <a:buFontTx/>
              <a:buAutoNum type="alphaLcParenBoth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None of the above</a:t>
            </a:r>
            <a:endParaRPr lang="en-US" sz="2400" dirty="0" smtClean="0"/>
          </a:p>
          <a:p>
            <a:pPr marL="457200" indent="-457200">
              <a:lnSpc>
                <a:spcPts val="2800"/>
              </a:lnSpc>
            </a:pPr>
            <a:endParaRPr lang="en-US" sz="2400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74105" y="1250679"/>
            <a:ext cx="3623406" cy="331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/>
              <a:t> x=10, y=11;</a:t>
            </a:r>
            <a:br>
              <a:rPr lang="en-US" sz="2800" dirty="0" smtClean="0"/>
            </a:b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/>
              <a:t> z;</a:t>
            </a:r>
          </a:p>
          <a:p>
            <a:pPr>
              <a:lnSpc>
                <a:spcPts val="36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if</a:t>
            </a:r>
            <a:r>
              <a:rPr lang="en-US" sz="2800" dirty="0" smtClean="0"/>
              <a:t> ((x+1==y) &amp;&amp; y&gt;=11) {</a:t>
            </a:r>
            <a:br>
              <a:rPr lang="en-US" sz="2800" dirty="0" smtClean="0"/>
            </a:br>
            <a:r>
              <a:rPr lang="en-US" sz="2800" dirty="0" smtClean="0"/>
              <a:t>	z=x+1;</a:t>
            </a:r>
            <a:br>
              <a:rPr lang="en-US" sz="2800" dirty="0" smtClean="0"/>
            </a:br>
            <a:r>
              <a:rPr lang="en-US" sz="2800" dirty="0" smtClean="0"/>
              <a:t>}</a:t>
            </a:r>
            <a:r>
              <a:rPr lang="en-US" sz="2800" dirty="0" smtClean="0">
                <a:solidFill>
                  <a:srgbClr val="FF0000"/>
                </a:solidFill>
              </a:rPr>
              <a:t>else</a:t>
            </a:r>
            <a:r>
              <a:rPr lang="en-US" sz="2800" dirty="0" smtClean="0"/>
              <a:t>{</a:t>
            </a:r>
            <a:br>
              <a:rPr lang="en-US" sz="2800" dirty="0" smtClean="0"/>
            </a:br>
            <a:r>
              <a:rPr lang="en-US" sz="2800" dirty="0" smtClean="0"/>
              <a:t>	 z=y+1;</a:t>
            </a:r>
            <a:br>
              <a:rPr lang="en-US" sz="2800" dirty="0" smtClean="0"/>
            </a:br>
            <a:r>
              <a:rPr lang="en-US" sz="2800" dirty="0" smtClean="0"/>
              <a:t>};</a:t>
            </a:r>
            <a:endParaRPr lang="en-US" sz="28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05457"/>
          </a:xfrm>
        </p:spPr>
        <p:txBody>
          <a:bodyPr anchor="t"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3200" dirty="0" smtClean="0"/>
              <a:t>Q5.  Value of </a:t>
            </a:r>
            <a:r>
              <a:rPr lang="en-US" sz="3200" dirty="0" smtClean="0">
                <a:solidFill>
                  <a:srgbClr val="FF0000"/>
                </a:solidFill>
              </a:rPr>
              <a:t>x</a:t>
            </a:r>
            <a:r>
              <a:rPr lang="en-US" sz="3200" dirty="0" smtClean="0"/>
              <a:t> after executing the following?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36578" y="4107871"/>
            <a:ext cx="3568580" cy="2248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11</a:t>
            </a: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FontTx/>
              <a:buAutoNum type="alphaLcParenBoth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16</a:t>
            </a:r>
            <a:endParaRPr lang="en-US" sz="2400" dirty="0" smtClean="0"/>
          </a:p>
          <a:p>
            <a:pPr marL="457200" indent="-457200">
              <a:lnSpc>
                <a:spcPts val="2800"/>
              </a:lnSpc>
              <a:buFontTx/>
              <a:buAutoNum type="alphaLcParenBoth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None of the above</a:t>
            </a:r>
            <a:endParaRPr lang="en-US" sz="2400" dirty="0" smtClean="0"/>
          </a:p>
          <a:p>
            <a:pPr marL="457200" indent="-457200">
              <a:lnSpc>
                <a:spcPts val="2800"/>
              </a:lnSpc>
            </a:pPr>
            <a:endParaRPr lang="en-US" sz="2400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74105" y="1250679"/>
            <a:ext cx="3806149" cy="331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x</a:t>
            </a:r>
            <a:r>
              <a:rPr lang="en-US" sz="2800" dirty="0" smtClean="0"/>
              <a:t>=10, </a:t>
            </a:r>
            <a:r>
              <a:rPr lang="en-US" sz="2800" dirty="0" err="1" smtClean="0"/>
              <a:t>y</a:t>
            </a:r>
            <a:r>
              <a:rPr lang="en-US" sz="2800" dirty="0" smtClean="0"/>
              <a:t>=15;</a:t>
            </a:r>
          </a:p>
          <a:p>
            <a:pPr>
              <a:lnSpc>
                <a:spcPts val="36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if</a:t>
            </a:r>
            <a:r>
              <a:rPr lang="en-US" sz="2800" dirty="0" smtClean="0"/>
              <a:t> ((x+1==</a:t>
            </a:r>
            <a:r>
              <a:rPr lang="en-US" sz="2800" dirty="0" err="1" smtClean="0"/>
              <a:t>y</a:t>
            </a:r>
            <a:r>
              <a:rPr lang="en-US" sz="2800" dirty="0" smtClean="0"/>
              <a:t>) &amp;&amp; </a:t>
            </a:r>
            <a:r>
              <a:rPr lang="en-US" sz="2800" dirty="0" err="1" smtClean="0"/>
              <a:t>y</a:t>
            </a:r>
            <a:r>
              <a:rPr lang="en-US" sz="2800" dirty="0" smtClean="0"/>
              <a:t>==15) {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z</a:t>
            </a:r>
            <a:r>
              <a:rPr lang="en-US" sz="2800" dirty="0" smtClean="0"/>
              <a:t>=x+1;</a:t>
            </a:r>
            <a:br>
              <a:rPr lang="en-US" sz="2800" dirty="0" smtClean="0"/>
            </a:br>
            <a:r>
              <a:rPr lang="en-US" sz="2800" dirty="0" smtClean="0"/>
              <a:t>}</a:t>
            </a:r>
            <a:r>
              <a:rPr lang="en-US" sz="2800" dirty="0" smtClean="0">
                <a:solidFill>
                  <a:srgbClr val="FF0000"/>
                </a:solidFill>
              </a:rPr>
              <a:t>else</a:t>
            </a:r>
            <a:r>
              <a:rPr lang="en-US" sz="2800" dirty="0" smtClean="0"/>
              <a:t>{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z</a:t>
            </a:r>
            <a:r>
              <a:rPr lang="en-US" sz="2800" dirty="0" smtClean="0"/>
              <a:t>=y+1;</a:t>
            </a:r>
            <a:br>
              <a:rPr lang="en-US" sz="2800" dirty="0" smtClean="0"/>
            </a:br>
            <a:r>
              <a:rPr lang="en-US" sz="2800" dirty="0" smtClean="0"/>
              <a:t>};</a:t>
            </a:r>
          </a:p>
          <a:p>
            <a:pPr>
              <a:lnSpc>
                <a:spcPts val="3600"/>
              </a:lnSpc>
            </a:pPr>
            <a:r>
              <a:rPr lang="en-US" sz="2800" dirty="0" smtClean="0"/>
              <a:t>x=</a:t>
            </a:r>
            <a:r>
              <a:rPr lang="en-US" sz="2800" dirty="0" err="1" smtClean="0"/>
              <a:t>z</a:t>
            </a:r>
            <a:r>
              <a:rPr lang="en-US" sz="2800" dirty="0" smtClean="0"/>
              <a:t>;</a:t>
            </a:r>
            <a:endParaRPr lang="en-US" sz="28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6041"/>
          </a:xfrm>
        </p:spPr>
        <p:txBody>
          <a:bodyPr anchor="t"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3200" dirty="0" smtClean="0"/>
              <a:t>Q6.  Value of </a:t>
            </a:r>
            <a:r>
              <a:rPr lang="en-US" sz="3200" dirty="0" err="1" smtClean="0">
                <a:solidFill>
                  <a:srgbClr val="FF0000"/>
                </a:solidFill>
              </a:rPr>
              <a:t>x</a:t>
            </a:r>
            <a:r>
              <a:rPr lang="en-US" sz="3200" dirty="0" smtClean="0"/>
              <a:t> after executing the following?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36578" y="4107871"/>
            <a:ext cx="3568580" cy="2248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20</a:t>
            </a: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FontTx/>
              <a:buAutoNum type="alphaLcParenBoth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19</a:t>
            </a:r>
            <a:endParaRPr lang="en-US" sz="2400" dirty="0" smtClean="0"/>
          </a:p>
          <a:p>
            <a:pPr marL="457200" indent="-457200">
              <a:lnSpc>
                <a:spcPts val="2800"/>
              </a:lnSpc>
              <a:buFontTx/>
              <a:buAutoNum type="alphaLcParenBoth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9</a:t>
            </a:r>
            <a:endParaRPr lang="en-US" sz="2400" dirty="0" smtClean="0"/>
          </a:p>
          <a:p>
            <a:pPr marL="457200" indent="-457200">
              <a:lnSpc>
                <a:spcPts val="2800"/>
              </a:lnSpc>
            </a:pPr>
            <a:endParaRPr lang="en-US" sz="2400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586" y="1032056"/>
            <a:ext cx="3910699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x</a:t>
            </a:r>
            <a:r>
              <a:rPr lang="en-US" sz="2800" dirty="0" smtClean="0"/>
              <a:t>=10, </a:t>
            </a:r>
            <a:r>
              <a:rPr lang="en-US" sz="2800" dirty="0" err="1" smtClean="0"/>
              <a:t>y</a:t>
            </a:r>
            <a:r>
              <a:rPr lang="en-US" sz="2800" dirty="0" smtClean="0"/>
              <a:t>=15;</a:t>
            </a:r>
          </a:p>
          <a:p>
            <a:pPr>
              <a:lnSpc>
                <a:spcPts val="36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if</a:t>
            </a:r>
            <a:r>
              <a:rPr lang="en-US" sz="2800" dirty="0" smtClean="0"/>
              <a:t> ((x+1==</a:t>
            </a:r>
            <a:r>
              <a:rPr lang="en-US" sz="2800" dirty="0" err="1" smtClean="0"/>
              <a:t>y</a:t>
            </a:r>
            <a:r>
              <a:rPr lang="en-US" sz="2800" dirty="0" smtClean="0"/>
              <a:t>) &amp;&amp; </a:t>
            </a:r>
            <a:r>
              <a:rPr lang="en-US" sz="2800" dirty="0" err="1" smtClean="0"/>
              <a:t>y</a:t>
            </a:r>
            <a:r>
              <a:rPr lang="en-US" sz="2800" dirty="0" smtClean="0"/>
              <a:t>==15) {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z</a:t>
            </a:r>
            <a:r>
              <a:rPr lang="en-US" sz="2800" dirty="0" smtClean="0"/>
              <a:t>=x+1;</a:t>
            </a:r>
            <a:br>
              <a:rPr lang="en-US" sz="2800" dirty="0" smtClean="0"/>
            </a:br>
            <a:r>
              <a:rPr lang="en-US" sz="2800" dirty="0" smtClean="0"/>
              <a:t>}</a:t>
            </a:r>
            <a:r>
              <a:rPr lang="en-US" sz="2800" dirty="0" smtClean="0">
                <a:solidFill>
                  <a:srgbClr val="FF0000"/>
                </a:solidFill>
              </a:rPr>
              <a:t>else</a:t>
            </a:r>
            <a:r>
              <a:rPr lang="en-US" sz="2800" dirty="0" smtClean="0"/>
              <a:t>{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z</a:t>
            </a:r>
            <a:r>
              <a:rPr lang="en-US" sz="2800" dirty="0" smtClean="0"/>
              <a:t>=y+1;</a:t>
            </a:r>
            <a:br>
              <a:rPr lang="en-US" sz="2800" dirty="0" smtClean="0"/>
            </a:br>
            <a:r>
              <a:rPr lang="en-US" sz="2800" dirty="0" smtClean="0"/>
              <a:t>};</a:t>
            </a:r>
          </a:p>
          <a:p>
            <a:pPr>
              <a:lnSpc>
                <a:spcPts val="3600"/>
              </a:lnSpc>
            </a:pP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z</a:t>
            </a:r>
            <a:r>
              <a:rPr lang="en-US" sz="2800" dirty="0" smtClean="0"/>
              <a:t>=9;</a:t>
            </a:r>
          </a:p>
          <a:p>
            <a:pPr>
              <a:lnSpc>
                <a:spcPts val="3600"/>
              </a:lnSpc>
            </a:pPr>
            <a:r>
              <a:rPr lang="en-US" sz="2800" dirty="0" err="1" smtClean="0"/>
              <a:t>x</a:t>
            </a:r>
            <a:r>
              <a:rPr lang="en-US" sz="2800" dirty="0" smtClean="0"/>
              <a:t>=</a:t>
            </a:r>
            <a:r>
              <a:rPr lang="en-US" sz="2800" dirty="0" err="1" smtClean="0"/>
              <a:t>x+z</a:t>
            </a:r>
            <a:r>
              <a:rPr lang="en-US" sz="2800" dirty="0" smtClean="0"/>
              <a:t>;</a:t>
            </a:r>
            <a:endParaRPr lang="en-US" sz="28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34903"/>
          </a:xfrm>
        </p:spPr>
        <p:txBody>
          <a:bodyPr anchor="t"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3200" dirty="0" smtClean="0"/>
              <a:t>Q7.  Number of times the </a:t>
            </a:r>
            <a:r>
              <a:rPr lang="en-US" sz="3200" dirty="0" smtClean="0">
                <a:solidFill>
                  <a:srgbClr val="008000"/>
                </a:solidFill>
              </a:rPr>
              <a:t>marked</a:t>
            </a:r>
            <a:r>
              <a:rPr lang="en-US" sz="3200" dirty="0" smtClean="0"/>
              <a:t> assignment is executed?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768910" y="3494585"/>
            <a:ext cx="3568580" cy="2966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FontTx/>
              <a:buAutoNum type="alphaLcParenBoth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4</a:t>
            </a:r>
            <a:endParaRPr lang="en-US" sz="2400" dirty="0" smtClean="0"/>
          </a:p>
          <a:p>
            <a:pPr marL="457200" indent="-457200">
              <a:lnSpc>
                <a:spcPts val="2800"/>
              </a:lnSpc>
              <a:buFontTx/>
              <a:buAutoNum type="alphaLcParenBoth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3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2</a:t>
            </a:r>
          </a:p>
          <a:p>
            <a:pPr marL="457200" indent="-457200">
              <a:lnSpc>
                <a:spcPts val="2800"/>
              </a:lnSpc>
            </a:pPr>
            <a:endParaRPr lang="en-US" sz="2400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715" y="1927370"/>
            <a:ext cx="3910699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/>
              <a:t> x=5, count=0;</a:t>
            </a:r>
          </a:p>
          <a:p>
            <a:pPr>
              <a:lnSpc>
                <a:spcPts val="36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while(</a:t>
            </a:r>
            <a:r>
              <a:rPr lang="en-US" sz="2800" dirty="0" smtClean="0"/>
              <a:t>count&lt;x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{</a:t>
            </a:r>
          </a:p>
          <a:p>
            <a:pPr>
              <a:lnSpc>
                <a:spcPts val="3600"/>
              </a:lnSpc>
            </a:pPr>
            <a:r>
              <a:rPr lang="en-US" sz="2800" dirty="0"/>
              <a:t>c</a:t>
            </a:r>
            <a:r>
              <a:rPr lang="en-US" sz="2800" dirty="0" smtClean="0"/>
              <a:t>ount=count+1; </a:t>
            </a:r>
          </a:p>
          <a:p>
            <a:pPr>
              <a:lnSpc>
                <a:spcPts val="3600"/>
              </a:lnSpc>
            </a:pPr>
            <a:r>
              <a:rPr lang="en-US" sz="2800" dirty="0"/>
              <a:t>x</a:t>
            </a:r>
            <a:r>
              <a:rPr lang="en-US" sz="2800" dirty="0" smtClean="0"/>
              <a:t>=x-1;</a:t>
            </a:r>
          </a:p>
          <a:p>
            <a:pPr>
              <a:lnSpc>
                <a:spcPts val="3600"/>
              </a:lnSpc>
            </a:pPr>
            <a:r>
              <a:rPr lang="en-US" sz="2800" dirty="0"/>
              <a:t>}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33</a:t>
            </a:fld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570676" y="3185653"/>
            <a:ext cx="6766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67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8856" y="2621150"/>
            <a:ext cx="7544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0000"/>
                </a:solidFill>
              </a:rPr>
              <a:t>Scope, instance variables, and static variables 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598030"/>
            <a:ext cx="764385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Scope of a name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17227" y="1899779"/>
            <a:ext cx="6371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Scope is that region in a program where an item (a </a:t>
            </a:r>
            <a:r>
              <a:rPr lang="en-US" sz="2400" dirty="0" smtClean="0">
                <a:solidFill>
                  <a:srgbClr val="FF0000"/>
                </a:solidFill>
              </a:rPr>
              <a:t>name</a:t>
            </a:r>
            <a:r>
              <a:rPr lang="en-US" sz="2400" dirty="0" smtClean="0"/>
              <a:t>) in a declaration can be used.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7227" y="3055140"/>
            <a:ext cx="6371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Knowing the scope of the name of an object or a variable allows us to answer the following question: </a:t>
            </a:r>
          </a:p>
          <a:p>
            <a:endParaRPr lang="en-US" sz="2400" dirty="0" smtClean="0"/>
          </a:p>
          <a:p>
            <a:r>
              <a:rPr lang="en-US" sz="2400" dirty="0" smtClean="0"/>
              <a:t>	“Can this name be used in this method?”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598030"/>
            <a:ext cx="764385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Scope: How to find?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2937" y="1548462"/>
            <a:ext cx="41780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public class </a:t>
            </a:r>
            <a:r>
              <a:rPr lang="en-US" dirty="0" smtClean="0"/>
              <a:t>Test{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myAge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Scanner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dirty="0" smtClean="0"/>
              <a:t>=new </a:t>
            </a:r>
            <a:r>
              <a:rPr lang="en-US" dirty="0" err="1" smtClean="0">
                <a:solidFill>
                  <a:srgbClr val="FF0000"/>
                </a:solidFill>
              </a:rPr>
              <a:t>Scanner</a:t>
            </a:r>
            <a:r>
              <a:rPr lang="en-US" dirty="0" err="1" smtClean="0"/>
              <a:t>(System.in</a:t>
            </a:r>
            <a:r>
              <a:rPr lang="en-US" dirty="0" smtClean="0"/>
              <a:t>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public</a:t>
            </a:r>
            <a:r>
              <a:rPr lang="en-US" dirty="0" smtClean="0"/>
              <a:t> Test(){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z</a:t>
            </a:r>
            <a:r>
              <a:rPr lang="en-US" dirty="0" smtClean="0"/>
              <a:t>=5;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myAge</a:t>
            </a:r>
            <a:r>
              <a:rPr lang="en-US" dirty="0" smtClean="0"/>
              <a:t>=</a:t>
            </a:r>
            <a:r>
              <a:rPr lang="en-US" dirty="0" err="1" smtClean="0"/>
              <a:t>s.nextInt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public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getAge</a:t>
            </a:r>
            <a:r>
              <a:rPr lang="en-US" dirty="0" smtClean="0"/>
              <a:t>(){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	return</a:t>
            </a:r>
            <a:r>
              <a:rPr lang="en-US" dirty="0" smtClean="0"/>
              <a:t> </a:t>
            </a:r>
            <a:r>
              <a:rPr lang="en-US" dirty="0" err="1" smtClean="0"/>
              <a:t>myAge</a:t>
            </a:r>
            <a:r>
              <a:rPr lang="en-US" dirty="0" smtClean="0"/>
              <a:t>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public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getZ</a:t>
            </a:r>
            <a:r>
              <a:rPr lang="en-US" dirty="0" smtClean="0"/>
              <a:t>(){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	return</a:t>
            </a:r>
            <a:r>
              <a:rPr lang="en-US" dirty="0" smtClean="0"/>
              <a:t> </a:t>
            </a:r>
            <a:r>
              <a:rPr lang="en-US" dirty="0" err="1" smtClean="0"/>
              <a:t>z</a:t>
            </a:r>
            <a:r>
              <a:rPr lang="en-US" dirty="0" smtClean="0"/>
              <a:t>;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}// End of class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68748" y="1253448"/>
            <a:ext cx="3559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Scope of a </a:t>
            </a:r>
            <a:r>
              <a:rPr lang="en-US" sz="2000" dirty="0" smtClean="0">
                <a:solidFill>
                  <a:srgbClr val="FF0000"/>
                </a:solidFill>
              </a:rPr>
              <a:t>name</a:t>
            </a:r>
            <a:r>
              <a:rPr lang="en-US" sz="2000" dirty="0" smtClean="0"/>
              <a:t> is defined by where its declaration is placed.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68748" y="2061362"/>
            <a:ext cx="3559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the declaration is inside a class but outside any method then all methods inside the class have access to the </a:t>
            </a:r>
            <a:r>
              <a:rPr lang="en-US" sz="2000" dirty="0" smtClean="0">
                <a:solidFill>
                  <a:srgbClr val="FF0000"/>
                </a:solidFill>
              </a:rPr>
              <a:t>name</a:t>
            </a:r>
            <a:r>
              <a:rPr lang="en-US" sz="2000" dirty="0" smtClean="0"/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68748" y="3423274"/>
            <a:ext cx="3559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the declaration is placed inside a method then all </a:t>
            </a:r>
            <a:r>
              <a:rPr lang="en-US" sz="2000" dirty="0" smtClean="0">
                <a:solidFill>
                  <a:srgbClr val="FF0000"/>
                </a:solidFill>
              </a:rPr>
              <a:t>names</a:t>
            </a:r>
            <a:r>
              <a:rPr lang="en-US" sz="2000" dirty="0" smtClean="0"/>
              <a:t> in the declaration can be used ONLY inside the method.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5168748" y="4879022"/>
            <a:ext cx="3559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But how about access inside main() to </a:t>
            </a:r>
            <a:r>
              <a:rPr lang="en-US" sz="2000" dirty="0" smtClean="0">
                <a:solidFill>
                  <a:srgbClr val="FF0000"/>
                </a:solidFill>
              </a:rPr>
              <a:t>names</a:t>
            </a:r>
            <a:r>
              <a:rPr lang="en-US" sz="2000" dirty="0" smtClean="0"/>
              <a:t> declared in a class?</a:t>
            </a: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503586" y="3810620"/>
            <a:ext cx="1085320" cy="369332"/>
            <a:chOff x="3503586" y="3792606"/>
            <a:chExt cx="1085320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4075236" y="3792606"/>
              <a:ext cx="51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10800000" flipV="1">
              <a:off x="3503586" y="3970771"/>
              <a:ext cx="571650" cy="130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503585" y="4595279"/>
            <a:ext cx="1058156" cy="369332"/>
            <a:chOff x="3503586" y="3792606"/>
            <a:chExt cx="1058156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4075236" y="3792606"/>
              <a:ext cx="486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10800000" flipV="1">
              <a:off x="3503586" y="3970771"/>
              <a:ext cx="571650" cy="130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546158" y="2637137"/>
            <a:ext cx="1085320" cy="369332"/>
            <a:chOff x="3503586" y="3792606"/>
            <a:chExt cx="1085320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4075236" y="3792606"/>
              <a:ext cx="51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10800000" flipV="1">
              <a:off x="3503586" y="3970771"/>
              <a:ext cx="571650" cy="130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rot="10800000" flipV="1">
            <a:off x="3124201" y="2828303"/>
            <a:ext cx="951035" cy="306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598030"/>
            <a:ext cx="764385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Scope: How to find?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2937" y="1548462"/>
            <a:ext cx="45256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public class </a:t>
            </a:r>
            <a:r>
              <a:rPr lang="en-US" dirty="0" smtClean="0"/>
              <a:t>Test{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myAge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 smtClean="0"/>
              <a:t>Test(){</a:t>
            </a:r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Scanner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err="1" smtClean="0"/>
              <a:t>Scanner(System.in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getAge</a:t>
            </a:r>
            <a:r>
              <a:rPr lang="en-US" dirty="0" smtClean="0"/>
              <a:t>(){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/>
              <a:t>myAge</a:t>
            </a:r>
            <a:r>
              <a:rPr lang="en-US" dirty="0" smtClean="0"/>
              <a:t>==</a:t>
            </a:r>
            <a:r>
              <a:rPr lang="en-US" dirty="0" err="1" smtClean="0"/>
              <a:t>s.nextInt</a:t>
            </a:r>
            <a:r>
              <a:rPr lang="en-US" dirty="0" smtClean="0"/>
              <a:t>();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	return</a:t>
            </a:r>
            <a:r>
              <a:rPr lang="en-US" dirty="0" smtClean="0"/>
              <a:t> </a:t>
            </a:r>
            <a:r>
              <a:rPr lang="en-US" dirty="0" err="1" smtClean="0"/>
              <a:t>myAge</a:t>
            </a:r>
            <a:r>
              <a:rPr lang="en-US" dirty="0" smtClean="0"/>
              <a:t>;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}// End of class</a:t>
            </a:r>
            <a:endParaRPr lang="en-US" dirty="0"/>
          </a:p>
        </p:txBody>
      </p:sp>
      <p:grpSp>
        <p:nvGrpSpPr>
          <p:cNvPr id="3" name="Group 17"/>
          <p:cNvGrpSpPr/>
          <p:nvPr/>
        </p:nvGrpSpPr>
        <p:grpSpPr>
          <a:xfrm>
            <a:off x="3503584" y="3756921"/>
            <a:ext cx="1058156" cy="369332"/>
            <a:chOff x="3503586" y="3792606"/>
            <a:chExt cx="1058156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4075236" y="3792606"/>
              <a:ext cx="486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10800000" flipV="1">
              <a:off x="3503586" y="3970771"/>
              <a:ext cx="571650" cy="130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"/>
          <p:cNvGrpSpPr/>
          <p:nvPr/>
        </p:nvGrpSpPr>
        <p:grpSpPr>
          <a:xfrm>
            <a:off x="3503583" y="4064677"/>
            <a:ext cx="1085320" cy="369332"/>
            <a:chOff x="3503586" y="3792606"/>
            <a:chExt cx="1085320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4075236" y="3792606"/>
              <a:ext cx="51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10800000" flipV="1">
              <a:off x="3503586" y="3970771"/>
              <a:ext cx="571650" cy="130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075233" y="1692030"/>
            <a:ext cx="2886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</a:t>
            </a:r>
            <a:r>
              <a:rPr lang="en-US" sz="2000" dirty="0" smtClean="0"/>
              <a:t> is local to constructor Test, can be used only in this method. 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287687" y="2015196"/>
            <a:ext cx="1787545" cy="712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954445" y="962411"/>
            <a:ext cx="5807377" cy="969496"/>
            <a:chOff x="1954445" y="962411"/>
            <a:chExt cx="5807377" cy="969496"/>
          </a:xfrm>
        </p:grpSpPr>
        <p:sp>
          <p:nvSpPr>
            <p:cNvPr id="36" name="TextBox 35"/>
            <p:cNvSpPr txBox="1"/>
            <p:nvPr/>
          </p:nvSpPr>
          <p:spPr>
            <a:xfrm>
              <a:off x="4277778" y="962411"/>
              <a:ext cx="34840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0000"/>
                  </a:solidFill>
                </a:rPr>
                <a:t>myAge</a:t>
              </a:r>
              <a:r>
                <a:rPr lang="en-US" sz="2000" dirty="0" smtClean="0"/>
                <a:t> is local to class and can be used only in this class. </a:t>
              </a:r>
            </a:p>
          </p:txBody>
        </p:sp>
        <p:cxnSp>
          <p:nvCxnSpPr>
            <p:cNvPr id="38" name="Straight Arrow Connector 37"/>
            <p:cNvCxnSpPr>
              <a:stCxn id="36" idx="1"/>
            </p:cNvCxnSpPr>
            <p:nvPr/>
          </p:nvCxnSpPr>
          <p:spPr>
            <a:xfrm flipH="1">
              <a:off x="1954445" y="1316354"/>
              <a:ext cx="2323333" cy="6155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598030"/>
            <a:ext cx="764385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Instance variables: Rocket example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2937" y="1548462"/>
            <a:ext cx="46867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public class </a:t>
            </a:r>
            <a:r>
              <a:rPr lang="en-US" sz="2400" dirty="0" smtClean="0"/>
              <a:t>Rocket{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000" dirty="0">
                <a:solidFill>
                  <a:srgbClr val="FF0000"/>
                </a:solidFill>
              </a:rPr>
              <a:t>double </a:t>
            </a:r>
            <a:r>
              <a:rPr lang="en-US" sz="2000" dirty="0"/>
              <a:t>stages;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double </a:t>
            </a:r>
            <a:r>
              <a:rPr lang="en-US" sz="2000" dirty="0"/>
              <a:t>lift;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public </a:t>
            </a:r>
            <a:r>
              <a:rPr lang="en-US" sz="2000" dirty="0"/>
              <a:t>Rocket(</a:t>
            </a:r>
            <a:r>
              <a:rPr lang="en-US" sz="2000" dirty="0">
                <a:solidFill>
                  <a:srgbClr val="FF0000"/>
                </a:solidFill>
              </a:rPr>
              <a:t>double</a:t>
            </a:r>
            <a:r>
              <a:rPr lang="en-US" sz="2000" dirty="0"/>
              <a:t> s, </a:t>
            </a:r>
            <a:r>
              <a:rPr lang="en-US" sz="2000" dirty="0">
                <a:solidFill>
                  <a:srgbClr val="FF0000"/>
                </a:solidFill>
              </a:rPr>
              <a:t>double</a:t>
            </a:r>
            <a:r>
              <a:rPr lang="en-US" sz="2000" dirty="0"/>
              <a:t> l){</a:t>
            </a:r>
          </a:p>
          <a:p>
            <a:pPr lvl="2"/>
            <a:r>
              <a:rPr lang="en-US" sz="2000" dirty="0"/>
              <a:t>stages=s;</a:t>
            </a:r>
          </a:p>
          <a:p>
            <a:pPr lvl="2"/>
            <a:r>
              <a:rPr lang="en-US" sz="2000" dirty="0"/>
              <a:t>lift=l;</a:t>
            </a:r>
          </a:p>
          <a:p>
            <a:r>
              <a:rPr lang="en-US" sz="2000" dirty="0"/>
              <a:t>	}</a:t>
            </a:r>
            <a:r>
              <a:rPr lang="en-US" sz="2000" dirty="0" smtClean="0"/>
              <a:t>;	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	public double </a:t>
            </a:r>
            <a:r>
              <a:rPr lang="en-US" sz="2000" dirty="0" err="1" smtClean="0"/>
              <a:t>getStage</a:t>
            </a:r>
            <a:r>
              <a:rPr lang="en-US" sz="2000" dirty="0" smtClean="0"/>
              <a:t>(){</a:t>
            </a:r>
          </a:p>
          <a:p>
            <a:r>
              <a:rPr lang="en-US" sz="2000" dirty="0" smtClean="0"/>
              <a:t>		return </a:t>
            </a:r>
            <a:r>
              <a:rPr lang="en-US" sz="2000" dirty="0"/>
              <a:t>stages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	}</a:t>
            </a:r>
            <a:endParaRPr lang="en-US" sz="2000" dirty="0"/>
          </a:p>
          <a:p>
            <a:endParaRPr lang="en-US" sz="2000" dirty="0"/>
          </a:p>
          <a:p>
            <a:r>
              <a:rPr lang="en-US" sz="2400" dirty="0" smtClean="0"/>
              <a:t>}// End of Rocket</a:t>
            </a:r>
            <a:endParaRPr lang="en-US" sz="2400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90800" y="1670745"/>
            <a:ext cx="6553200" cy="1938992"/>
            <a:chOff x="2590800" y="1670745"/>
            <a:chExt cx="6553200" cy="1938992"/>
          </a:xfrm>
        </p:grpSpPr>
        <p:sp>
          <p:nvSpPr>
            <p:cNvPr id="31" name="TextBox 30"/>
            <p:cNvSpPr txBox="1"/>
            <p:nvPr/>
          </p:nvSpPr>
          <p:spPr>
            <a:xfrm>
              <a:off x="5584122" y="1670745"/>
              <a:ext cx="355987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stages and lift are </a:t>
              </a:r>
              <a:r>
                <a:rPr lang="en-US" sz="2000" dirty="0" smtClean="0">
                  <a:solidFill>
                    <a:srgbClr val="FF0000"/>
                  </a:solidFill>
                </a:rPr>
                <a:t>instance</a:t>
              </a:r>
              <a:r>
                <a:rPr lang="en-US" sz="2000" dirty="0" smtClean="0"/>
                <a:t> variables.</a:t>
              </a:r>
            </a:p>
            <a:p>
              <a:endParaRPr lang="en-US" sz="2000" dirty="0"/>
            </a:p>
            <a:p>
              <a:r>
                <a:rPr lang="en-US" sz="2000" dirty="0" smtClean="0"/>
                <a:t>They can be accessed from a </a:t>
              </a:r>
              <a:r>
                <a:rPr lang="en-US" sz="2000" dirty="0" smtClean="0">
                  <a:solidFill>
                    <a:srgbClr val="FF0000"/>
                  </a:solidFill>
                </a:rPr>
                <a:t>Rocket</a:t>
              </a:r>
              <a:r>
                <a:rPr lang="en-US" sz="2000" dirty="0" smtClean="0"/>
                <a:t> object using the getter and setter methods.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H="1">
              <a:off x="2590800" y="2071715"/>
              <a:ext cx="2993322" cy="2810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47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598030"/>
            <a:ext cx="764385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Instance variable: Ares Rocket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8015" y="1433945"/>
            <a:ext cx="50719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public class </a:t>
            </a:r>
            <a:r>
              <a:rPr lang="en-US" dirty="0" smtClean="0"/>
              <a:t>Rocket{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	double </a:t>
            </a:r>
            <a:r>
              <a:rPr lang="en-US" dirty="0" smtClean="0"/>
              <a:t>stages;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double </a:t>
            </a:r>
            <a:r>
              <a:rPr lang="en-US" dirty="0" smtClean="0"/>
              <a:t>lift;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public </a:t>
            </a:r>
            <a:r>
              <a:rPr lang="en-US" dirty="0" smtClean="0"/>
              <a:t>Rocket(</a:t>
            </a:r>
            <a:r>
              <a:rPr lang="en-US" dirty="0" smtClean="0">
                <a:solidFill>
                  <a:srgbClr val="FF0000"/>
                </a:solidFill>
              </a:rPr>
              <a:t>double</a:t>
            </a:r>
            <a:r>
              <a:rPr lang="en-US" dirty="0" smtClean="0"/>
              <a:t> s, </a:t>
            </a:r>
            <a:r>
              <a:rPr lang="en-US" dirty="0" smtClean="0">
                <a:solidFill>
                  <a:srgbClr val="FF0000"/>
                </a:solidFill>
              </a:rPr>
              <a:t>double</a:t>
            </a:r>
            <a:r>
              <a:rPr lang="en-US" dirty="0" smtClean="0"/>
              <a:t> l){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tages=</a:t>
            </a:r>
            <a:r>
              <a:rPr lang="en-US" dirty="0"/>
              <a:t>s</a:t>
            </a:r>
            <a:r>
              <a:rPr lang="en-US" dirty="0" smtClean="0"/>
              <a:t>;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ift=</a:t>
            </a:r>
            <a:r>
              <a:rPr lang="en-US" dirty="0"/>
              <a:t>l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	};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	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}// End of Rocket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19800" y="1433945"/>
            <a:ext cx="2108695" cy="4563448"/>
            <a:chOff x="6019800" y="1433945"/>
            <a:chExt cx="2108695" cy="456344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9800" y="1433945"/>
              <a:ext cx="1905000" cy="38100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6019800" y="5351062"/>
              <a:ext cx="21086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stages: 2;</a:t>
              </a:r>
            </a:p>
            <a:p>
              <a:r>
                <a:rPr lang="en-US" dirty="0" smtClean="0"/>
                <a:t>lift: 55000;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58015" y="3352221"/>
            <a:ext cx="5060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public static void </a:t>
            </a:r>
            <a:r>
              <a:rPr lang="en-US" dirty="0"/>
              <a:t>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Rocket</a:t>
            </a:r>
            <a:r>
              <a:rPr lang="en-US" dirty="0"/>
              <a:t> ares1NASA=</a:t>
            </a:r>
            <a:r>
              <a:rPr lang="en-US" dirty="0">
                <a:solidFill>
                  <a:srgbClr val="FF0000"/>
                </a:solidFill>
              </a:rPr>
              <a:t>new Rocket</a:t>
            </a:r>
            <a:r>
              <a:rPr lang="en-US" dirty="0"/>
              <a:t>(2, 55000);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98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66880" y="1789318"/>
            <a:ext cx="35149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/>
            <a:r>
              <a:rPr lang="en-US" sz="2800" dirty="0" smtClean="0">
                <a:solidFill>
                  <a:srgbClr val="FF0000"/>
                </a:solidFill>
              </a:rPr>
              <a:t>Conditional execution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1997" y="2719608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8000"/>
                </a:solidFill>
              </a:rPr>
              <a:t>Cookie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rgbClr val="0000FF"/>
                </a:solidFill>
              </a:rPr>
              <a:t>no cookie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38451" y="3357153"/>
            <a:ext cx="7971842" cy="2426208"/>
            <a:chOff x="538451" y="3575784"/>
            <a:chExt cx="7971842" cy="2426208"/>
          </a:xfrm>
        </p:grpSpPr>
        <p:pic>
          <p:nvPicPr>
            <p:cNvPr id="3" name="Picture 2" descr="j0178844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451" y="3575784"/>
              <a:ext cx="3657600" cy="242620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6171" y="3575784"/>
              <a:ext cx="3454122" cy="2286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598030"/>
            <a:ext cx="818974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Instance variable: Accessing data inside an object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8015" y="1433945"/>
            <a:ext cx="5071972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public class </a:t>
            </a:r>
            <a:r>
              <a:rPr lang="en-US" dirty="0" smtClean="0"/>
              <a:t>Rocket{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	double </a:t>
            </a:r>
            <a:r>
              <a:rPr lang="en-US" dirty="0" smtClean="0"/>
              <a:t>stages;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double </a:t>
            </a:r>
            <a:r>
              <a:rPr lang="en-US" dirty="0" smtClean="0"/>
              <a:t>lift;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public </a:t>
            </a:r>
            <a:r>
              <a:rPr lang="en-US" dirty="0" smtClean="0"/>
              <a:t>Rocket(</a:t>
            </a:r>
            <a:r>
              <a:rPr lang="en-US" dirty="0" smtClean="0">
                <a:solidFill>
                  <a:srgbClr val="FF0000"/>
                </a:solidFill>
              </a:rPr>
              <a:t>double</a:t>
            </a:r>
            <a:r>
              <a:rPr lang="en-US" dirty="0" smtClean="0"/>
              <a:t> s, </a:t>
            </a:r>
            <a:r>
              <a:rPr lang="en-US" dirty="0" smtClean="0">
                <a:solidFill>
                  <a:srgbClr val="FF0000"/>
                </a:solidFill>
              </a:rPr>
              <a:t>double</a:t>
            </a:r>
            <a:r>
              <a:rPr lang="en-US" dirty="0" smtClean="0"/>
              <a:t> l){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tages=</a:t>
            </a:r>
            <a:r>
              <a:rPr lang="en-US" dirty="0"/>
              <a:t>s</a:t>
            </a:r>
            <a:r>
              <a:rPr lang="en-US" dirty="0" smtClean="0"/>
              <a:t>;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ift=</a:t>
            </a:r>
            <a:r>
              <a:rPr lang="en-US" dirty="0"/>
              <a:t>l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	};</a:t>
            </a:r>
          </a:p>
          <a:p>
            <a:r>
              <a:rPr lang="en-US" dirty="0">
                <a:solidFill>
                  <a:srgbClr val="FF0000"/>
                </a:solidFill>
              </a:rPr>
              <a:t>public double </a:t>
            </a:r>
            <a:r>
              <a:rPr lang="en-US" dirty="0" err="1"/>
              <a:t>getStage</a:t>
            </a:r>
            <a:r>
              <a:rPr lang="en-US" dirty="0"/>
              <a:t>(){</a:t>
            </a:r>
          </a:p>
          <a:p>
            <a:r>
              <a:rPr lang="en-US" dirty="0"/>
              <a:t>		return stages;</a:t>
            </a:r>
          </a:p>
          <a:p>
            <a:r>
              <a:rPr lang="en-US" dirty="0"/>
              <a:t>	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	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}// End of Rocket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19800" y="1433945"/>
            <a:ext cx="2108695" cy="4563448"/>
            <a:chOff x="6019800" y="1433945"/>
            <a:chExt cx="2108695" cy="456344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9800" y="1433945"/>
              <a:ext cx="1905000" cy="38100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6019800" y="5351062"/>
              <a:ext cx="21086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stages: 2;</a:t>
              </a:r>
            </a:p>
            <a:p>
              <a:r>
                <a:rPr lang="en-US" dirty="0" smtClean="0"/>
                <a:t>lift: 55000;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58015" y="4427732"/>
            <a:ext cx="5060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public static void </a:t>
            </a:r>
            <a:r>
              <a:rPr lang="en-US" dirty="0"/>
              <a:t>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Rocket</a:t>
            </a:r>
            <a:r>
              <a:rPr lang="en-US" dirty="0"/>
              <a:t> ares1NASA=</a:t>
            </a:r>
            <a:r>
              <a:rPr lang="en-US" dirty="0">
                <a:solidFill>
                  <a:srgbClr val="FF0000"/>
                </a:solidFill>
              </a:rPr>
              <a:t>new Rocket</a:t>
            </a:r>
            <a:r>
              <a:rPr lang="en-US" dirty="0"/>
              <a:t>(2, 55000)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(stages);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39445" y="5351063"/>
            <a:ext cx="1946232" cy="830996"/>
            <a:chOff x="3539445" y="5351063"/>
            <a:chExt cx="1946232" cy="830996"/>
          </a:xfrm>
        </p:grpSpPr>
        <p:sp>
          <p:nvSpPr>
            <p:cNvPr id="7" name="TextBox 6"/>
            <p:cNvSpPr txBox="1"/>
            <p:nvPr/>
          </p:nvSpPr>
          <p:spPr>
            <a:xfrm>
              <a:off x="4923992" y="5812727"/>
              <a:ext cx="56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NO!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 flipV="1">
              <a:off x="3539445" y="5351063"/>
              <a:ext cx="1384547" cy="646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5986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598030"/>
            <a:ext cx="818974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Instance variable: Accessing data inside an object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8015" y="1433945"/>
            <a:ext cx="5071972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public class </a:t>
            </a:r>
            <a:r>
              <a:rPr lang="en-US" dirty="0" smtClean="0"/>
              <a:t>Rocket{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	double </a:t>
            </a:r>
            <a:r>
              <a:rPr lang="en-US" dirty="0" smtClean="0"/>
              <a:t>stages;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double </a:t>
            </a:r>
            <a:r>
              <a:rPr lang="en-US" dirty="0" smtClean="0"/>
              <a:t>lift;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public </a:t>
            </a:r>
            <a:r>
              <a:rPr lang="en-US" dirty="0" smtClean="0"/>
              <a:t>Rocket(</a:t>
            </a:r>
            <a:r>
              <a:rPr lang="en-US" dirty="0" smtClean="0">
                <a:solidFill>
                  <a:srgbClr val="FF0000"/>
                </a:solidFill>
              </a:rPr>
              <a:t>double</a:t>
            </a:r>
            <a:r>
              <a:rPr lang="en-US" dirty="0" smtClean="0"/>
              <a:t> s, </a:t>
            </a:r>
            <a:r>
              <a:rPr lang="en-US" dirty="0" smtClean="0">
                <a:solidFill>
                  <a:srgbClr val="FF0000"/>
                </a:solidFill>
              </a:rPr>
              <a:t>double</a:t>
            </a:r>
            <a:r>
              <a:rPr lang="en-US" dirty="0" smtClean="0"/>
              <a:t> l){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tages=</a:t>
            </a:r>
            <a:r>
              <a:rPr lang="en-US" dirty="0"/>
              <a:t>s</a:t>
            </a:r>
            <a:r>
              <a:rPr lang="en-US" dirty="0" smtClean="0"/>
              <a:t>;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ift=</a:t>
            </a:r>
            <a:r>
              <a:rPr lang="en-US" dirty="0"/>
              <a:t>l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	};</a:t>
            </a:r>
          </a:p>
          <a:p>
            <a:r>
              <a:rPr lang="en-US" dirty="0">
                <a:solidFill>
                  <a:srgbClr val="FF0000"/>
                </a:solidFill>
              </a:rPr>
              <a:t>public double </a:t>
            </a:r>
            <a:r>
              <a:rPr lang="en-US" dirty="0" err="1"/>
              <a:t>getStage</a:t>
            </a:r>
            <a:r>
              <a:rPr lang="en-US" dirty="0"/>
              <a:t>(){</a:t>
            </a:r>
          </a:p>
          <a:p>
            <a:r>
              <a:rPr lang="en-US" dirty="0"/>
              <a:t>		return stages;</a:t>
            </a:r>
          </a:p>
          <a:p>
            <a:r>
              <a:rPr lang="en-US" dirty="0"/>
              <a:t>	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	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}// End of Rocket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19800" y="1433945"/>
            <a:ext cx="2108695" cy="4563448"/>
            <a:chOff x="6019800" y="1433945"/>
            <a:chExt cx="2108695" cy="456344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9800" y="1433945"/>
              <a:ext cx="1905000" cy="38100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6019800" y="5351062"/>
              <a:ext cx="21086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stages: 2;</a:t>
              </a:r>
            </a:p>
            <a:p>
              <a:r>
                <a:rPr lang="en-US" dirty="0" smtClean="0"/>
                <a:t>lift: 55000;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58015" y="4427732"/>
            <a:ext cx="5060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public static void </a:t>
            </a:r>
            <a:r>
              <a:rPr lang="en-US" dirty="0"/>
              <a:t>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Rocket</a:t>
            </a:r>
            <a:r>
              <a:rPr lang="en-US" dirty="0"/>
              <a:t> ares1NASA=</a:t>
            </a:r>
            <a:r>
              <a:rPr lang="en-US" dirty="0">
                <a:solidFill>
                  <a:srgbClr val="FF0000"/>
                </a:solidFill>
              </a:rPr>
              <a:t>new Rocket</a:t>
            </a:r>
            <a:r>
              <a:rPr lang="en-US" dirty="0"/>
              <a:t>(2, 55000)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(ares1NASA.stages);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39446" y="5351063"/>
            <a:ext cx="3421620" cy="1107995"/>
            <a:chOff x="3539446" y="5351063"/>
            <a:chExt cx="3421620" cy="1107995"/>
          </a:xfrm>
        </p:grpSpPr>
        <p:sp>
          <p:nvSpPr>
            <p:cNvPr id="7" name="TextBox 6"/>
            <p:cNvSpPr txBox="1"/>
            <p:nvPr/>
          </p:nvSpPr>
          <p:spPr>
            <a:xfrm>
              <a:off x="4923992" y="5812727"/>
              <a:ext cx="20370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Yes, but </a:t>
              </a:r>
            </a:p>
            <a:p>
              <a:r>
                <a:rPr lang="en-US" dirty="0" smtClean="0"/>
                <a:t>Not recommended!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 flipV="1">
              <a:off x="3539446" y="5351063"/>
              <a:ext cx="1384546" cy="7848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110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598030"/>
            <a:ext cx="818974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Instance variable: Accessing data inside an object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8015" y="1433945"/>
            <a:ext cx="5071972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public class </a:t>
            </a:r>
            <a:r>
              <a:rPr lang="en-US" dirty="0" smtClean="0"/>
              <a:t>Rocket{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	double </a:t>
            </a:r>
            <a:r>
              <a:rPr lang="en-US" dirty="0" smtClean="0"/>
              <a:t>stages;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double </a:t>
            </a:r>
            <a:r>
              <a:rPr lang="en-US" dirty="0" smtClean="0"/>
              <a:t>lift;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public </a:t>
            </a:r>
            <a:r>
              <a:rPr lang="en-US" dirty="0" smtClean="0"/>
              <a:t>Rocket(</a:t>
            </a:r>
            <a:r>
              <a:rPr lang="en-US" dirty="0" smtClean="0">
                <a:solidFill>
                  <a:srgbClr val="FF0000"/>
                </a:solidFill>
              </a:rPr>
              <a:t>double</a:t>
            </a:r>
            <a:r>
              <a:rPr lang="en-US" dirty="0" smtClean="0"/>
              <a:t> s, </a:t>
            </a:r>
            <a:r>
              <a:rPr lang="en-US" dirty="0" smtClean="0">
                <a:solidFill>
                  <a:srgbClr val="FF0000"/>
                </a:solidFill>
              </a:rPr>
              <a:t>double</a:t>
            </a:r>
            <a:r>
              <a:rPr lang="en-US" dirty="0" smtClean="0"/>
              <a:t> l){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tages=</a:t>
            </a:r>
            <a:r>
              <a:rPr lang="en-US" dirty="0"/>
              <a:t>s</a:t>
            </a:r>
            <a:r>
              <a:rPr lang="en-US" dirty="0" smtClean="0"/>
              <a:t>;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ift=</a:t>
            </a:r>
            <a:r>
              <a:rPr lang="en-US" dirty="0"/>
              <a:t>l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	};</a:t>
            </a:r>
          </a:p>
          <a:p>
            <a:r>
              <a:rPr lang="en-US" dirty="0">
                <a:solidFill>
                  <a:srgbClr val="FF0000"/>
                </a:solidFill>
              </a:rPr>
              <a:t>public double </a:t>
            </a:r>
            <a:r>
              <a:rPr lang="en-US" dirty="0" err="1"/>
              <a:t>getStage</a:t>
            </a:r>
            <a:r>
              <a:rPr lang="en-US" dirty="0"/>
              <a:t>(){</a:t>
            </a:r>
          </a:p>
          <a:p>
            <a:r>
              <a:rPr lang="en-US" dirty="0"/>
              <a:t>		return stages;</a:t>
            </a:r>
          </a:p>
          <a:p>
            <a:r>
              <a:rPr lang="en-US" dirty="0"/>
              <a:t>	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	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}// End of Rocket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19800" y="1433945"/>
            <a:ext cx="2108695" cy="4563448"/>
            <a:chOff x="6019800" y="1433945"/>
            <a:chExt cx="2108695" cy="456344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9800" y="1433945"/>
              <a:ext cx="1905000" cy="38100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6019800" y="5351062"/>
              <a:ext cx="21086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stages: 2;</a:t>
              </a:r>
            </a:p>
            <a:p>
              <a:r>
                <a:rPr lang="en-US" dirty="0" smtClean="0"/>
                <a:t>lift: 55000;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58015" y="4427732"/>
            <a:ext cx="51779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public static void </a:t>
            </a:r>
            <a:r>
              <a:rPr lang="en-US" dirty="0"/>
              <a:t>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Rocket</a:t>
            </a:r>
            <a:r>
              <a:rPr lang="en-US" dirty="0"/>
              <a:t> ares1NASA=</a:t>
            </a:r>
            <a:r>
              <a:rPr lang="en-US" dirty="0">
                <a:solidFill>
                  <a:srgbClr val="FF0000"/>
                </a:solidFill>
              </a:rPr>
              <a:t>new Rocket</a:t>
            </a:r>
            <a:r>
              <a:rPr lang="en-US" dirty="0"/>
              <a:t>(2, 55000)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(ares1NASA.getStages());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39446" y="5351063"/>
            <a:ext cx="1962010" cy="830996"/>
            <a:chOff x="3539446" y="5351063"/>
            <a:chExt cx="1962010" cy="830996"/>
          </a:xfrm>
        </p:grpSpPr>
        <p:sp>
          <p:nvSpPr>
            <p:cNvPr id="7" name="TextBox 6"/>
            <p:cNvSpPr txBox="1"/>
            <p:nvPr/>
          </p:nvSpPr>
          <p:spPr>
            <a:xfrm>
              <a:off x="4923992" y="5812727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Yes!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 flipV="1">
              <a:off x="3539446" y="5351063"/>
              <a:ext cx="1384546" cy="646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577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598030"/>
            <a:ext cx="818974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Static variables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4165" y="1433945"/>
            <a:ext cx="5071972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public class </a:t>
            </a:r>
            <a:r>
              <a:rPr lang="en-US" dirty="0" smtClean="0"/>
              <a:t>Rocket{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	double </a:t>
            </a:r>
            <a:r>
              <a:rPr lang="en-US" dirty="0" smtClean="0"/>
              <a:t>stages, lift;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public static </a:t>
            </a:r>
            <a:r>
              <a:rPr lang="en-US" dirty="0" err="1" smtClean="0">
                <a:solidFill>
                  <a:srgbClr val="FF0000"/>
                </a:solidFill>
              </a:rPr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rocketGoesUp</a:t>
            </a:r>
            <a:r>
              <a:rPr lang="en-US" dirty="0" smtClean="0"/>
              <a:t> =true;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public </a:t>
            </a:r>
            <a:r>
              <a:rPr lang="en-US" dirty="0" smtClean="0"/>
              <a:t>Rocket(</a:t>
            </a:r>
            <a:r>
              <a:rPr lang="en-US" dirty="0" smtClean="0">
                <a:solidFill>
                  <a:srgbClr val="FF0000"/>
                </a:solidFill>
              </a:rPr>
              <a:t>double</a:t>
            </a:r>
            <a:r>
              <a:rPr lang="en-US" dirty="0" smtClean="0"/>
              <a:t> s, </a:t>
            </a:r>
            <a:r>
              <a:rPr lang="en-US" dirty="0" smtClean="0">
                <a:solidFill>
                  <a:srgbClr val="FF0000"/>
                </a:solidFill>
              </a:rPr>
              <a:t>double</a:t>
            </a:r>
            <a:r>
              <a:rPr lang="en-US" dirty="0" smtClean="0"/>
              <a:t> l){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tages=</a:t>
            </a:r>
            <a:r>
              <a:rPr lang="en-US" dirty="0"/>
              <a:t>s</a:t>
            </a:r>
            <a:r>
              <a:rPr lang="en-US" dirty="0" smtClean="0"/>
              <a:t>;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ift=</a:t>
            </a:r>
            <a:r>
              <a:rPr lang="en-US" dirty="0"/>
              <a:t>l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	};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public </a:t>
            </a:r>
            <a:r>
              <a:rPr lang="en-US" dirty="0">
                <a:solidFill>
                  <a:srgbClr val="FF0000"/>
                </a:solidFill>
              </a:rPr>
              <a:t>double </a:t>
            </a:r>
            <a:r>
              <a:rPr lang="en-US" dirty="0" err="1"/>
              <a:t>getStage</a:t>
            </a:r>
            <a:r>
              <a:rPr lang="en-US" dirty="0"/>
              <a:t>(){</a:t>
            </a:r>
          </a:p>
          <a:p>
            <a:r>
              <a:rPr lang="en-US" dirty="0"/>
              <a:t>		return stages;</a:t>
            </a:r>
          </a:p>
          <a:p>
            <a:r>
              <a:rPr lang="en-US" dirty="0"/>
              <a:t>	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	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}// End of Rocket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4165" y="4507933"/>
            <a:ext cx="51779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	public </a:t>
            </a:r>
            <a:r>
              <a:rPr lang="en-US" dirty="0">
                <a:solidFill>
                  <a:srgbClr val="FF0000"/>
                </a:solidFill>
              </a:rPr>
              <a:t>static void </a:t>
            </a:r>
            <a:r>
              <a:rPr lang="en-US" dirty="0"/>
              <a:t>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Rocket</a:t>
            </a:r>
            <a:r>
              <a:rPr lang="en-US" dirty="0"/>
              <a:t> ares1NASA=</a:t>
            </a:r>
            <a:r>
              <a:rPr lang="en-US" dirty="0">
                <a:solidFill>
                  <a:srgbClr val="FF0000"/>
                </a:solidFill>
              </a:rPr>
              <a:t>new Rocket</a:t>
            </a:r>
            <a:r>
              <a:rPr lang="en-US" dirty="0"/>
              <a:t>(2, 55000)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rocketGoesUp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695596" y="5455173"/>
            <a:ext cx="1962010" cy="830996"/>
            <a:chOff x="3539446" y="5351063"/>
            <a:chExt cx="1962010" cy="830996"/>
          </a:xfrm>
        </p:grpSpPr>
        <p:sp>
          <p:nvSpPr>
            <p:cNvPr id="7" name="TextBox 6"/>
            <p:cNvSpPr txBox="1"/>
            <p:nvPr/>
          </p:nvSpPr>
          <p:spPr>
            <a:xfrm>
              <a:off x="4923992" y="5812727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Yes!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 flipV="1">
              <a:off x="3539446" y="5351063"/>
              <a:ext cx="1384546" cy="646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5734051" y="1645611"/>
            <a:ext cx="3208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Static variables and methods are common to all objects created from the containing class</a:t>
            </a:r>
          </a:p>
          <a:p>
            <a:endParaRPr lang="en-US" sz="2000" dirty="0"/>
          </a:p>
          <a:p>
            <a:r>
              <a:rPr lang="en-US" sz="2000" dirty="0" smtClean="0"/>
              <a:t>They can be accessed  directly from within their scope without the need for getter and setter methods.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6093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598030"/>
            <a:ext cx="818974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More on scope: declarations inside if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47828" y="1433945"/>
            <a:ext cx="50719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 err="1" smtClean="0">
                <a:solidFill>
                  <a:srgbClr val="FF0000"/>
                </a:solidFill>
              </a:rPr>
              <a:t>nt</a:t>
            </a:r>
            <a:r>
              <a:rPr lang="en-US" sz="2400" dirty="0" smtClean="0"/>
              <a:t> x, y;</a:t>
            </a:r>
          </a:p>
          <a:p>
            <a:r>
              <a:rPr lang="en-US" sz="2400" dirty="0" smtClean="0"/>
              <a:t>…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if</a:t>
            </a:r>
            <a:r>
              <a:rPr lang="en-US" sz="2400" dirty="0" smtClean="0"/>
              <a:t>( x&lt;y){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z=3;</a:t>
            </a:r>
          </a:p>
          <a:p>
            <a:r>
              <a:rPr lang="en-US" sz="2400" dirty="0" smtClean="0"/>
              <a:t>}</a:t>
            </a:r>
            <a:r>
              <a:rPr lang="en-US" sz="2400" dirty="0" smtClean="0">
                <a:solidFill>
                  <a:srgbClr val="FF0000"/>
                </a:solidFill>
              </a:rPr>
              <a:t>else</a:t>
            </a:r>
            <a:r>
              <a:rPr lang="en-US" sz="2400" dirty="0" smtClean="0"/>
              <a:t>{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/>
              <a:t>z</a:t>
            </a:r>
            <a:r>
              <a:rPr lang="en-US" sz="2400" dirty="0" smtClean="0"/>
              <a:t>=-3;</a:t>
            </a:r>
            <a:endParaRPr lang="en-US" sz="2400" dirty="0"/>
          </a:p>
          <a:p>
            <a:r>
              <a:rPr lang="en-US" sz="2400" dirty="0" smtClean="0"/>
              <a:t>}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(z);</a:t>
            </a:r>
            <a:endParaRPr lang="en-US" sz="2400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844084" y="4850265"/>
            <a:ext cx="3928369" cy="830996"/>
            <a:chOff x="3539446" y="5351063"/>
            <a:chExt cx="3928369" cy="830996"/>
          </a:xfrm>
        </p:grpSpPr>
        <p:sp>
          <p:nvSpPr>
            <p:cNvPr id="7" name="TextBox 6"/>
            <p:cNvSpPr txBox="1"/>
            <p:nvPr/>
          </p:nvSpPr>
          <p:spPr>
            <a:xfrm>
              <a:off x="4923992" y="5812727"/>
              <a:ext cx="254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No! [Cannot find symbol]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 flipV="1">
              <a:off x="3539446" y="5351063"/>
              <a:ext cx="1384546" cy="646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844084" y="3000986"/>
            <a:ext cx="39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to the then-part of the statement.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44084" y="3727172"/>
            <a:ext cx="385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to the else-part of the statement.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761431" y="3206473"/>
            <a:ext cx="10826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61431" y="3911838"/>
            <a:ext cx="10826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88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598030"/>
            <a:ext cx="818974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More on scope: declarations inside while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47828" y="1454112"/>
            <a:ext cx="50719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double </a:t>
            </a:r>
            <a:r>
              <a:rPr lang="en-US" sz="2400" dirty="0" err="1"/>
              <a:t>num</a:t>
            </a:r>
            <a:r>
              <a:rPr lang="en-US" sz="2400" dirty="0"/>
              <a:t>=0;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       while</a:t>
            </a:r>
            <a:r>
              <a:rPr lang="en-US" sz="2400" dirty="0">
                <a:solidFill>
                  <a:srgbClr val="000000"/>
                </a:solidFill>
              </a:rPr>
              <a:t>( </a:t>
            </a:r>
            <a:r>
              <a:rPr lang="en-US" sz="2400" dirty="0" err="1">
                <a:solidFill>
                  <a:srgbClr val="000000"/>
                </a:solidFill>
              </a:rPr>
              <a:t>num</a:t>
            </a:r>
            <a:r>
              <a:rPr lang="en-US" sz="2400" dirty="0">
                <a:solidFill>
                  <a:srgbClr val="000000"/>
                </a:solidFill>
              </a:rPr>
              <a:t>&lt;0.5){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           </a:t>
            </a:r>
            <a:r>
              <a:rPr lang="en-US" sz="2400" dirty="0">
                <a:solidFill>
                  <a:srgbClr val="FF0000"/>
                </a:solidFill>
              </a:rPr>
              <a:t>double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numX</a:t>
            </a:r>
            <a:r>
              <a:rPr lang="en-US" sz="2400" dirty="0">
                <a:solidFill>
                  <a:srgbClr val="00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Math</a:t>
            </a:r>
            <a:r>
              <a:rPr lang="en-US" sz="2400" dirty="0" err="1">
                <a:solidFill>
                  <a:srgbClr val="000000"/>
                </a:solidFill>
              </a:rPr>
              <a:t>.random</a:t>
            </a:r>
            <a:r>
              <a:rPr lang="en-US" sz="2400" dirty="0">
                <a:solidFill>
                  <a:srgbClr val="000000"/>
                </a:solidFill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</a:rPr>
              <a:t>num</a:t>
            </a:r>
            <a:r>
              <a:rPr lang="en-US" sz="2400" dirty="0">
                <a:solidFill>
                  <a:srgbClr val="000000"/>
                </a:solidFill>
              </a:rPr>
              <a:t>=</a:t>
            </a:r>
            <a:r>
              <a:rPr lang="en-US" sz="2400" dirty="0" err="1">
                <a:solidFill>
                  <a:srgbClr val="000000"/>
                </a:solidFill>
              </a:rPr>
              <a:t>numX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}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</a:t>
            </a:r>
            <a:r>
              <a:rPr lang="en-US" sz="2400" dirty="0" err="1">
                <a:solidFill>
                  <a:srgbClr val="000000"/>
                </a:solidFill>
              </a:rPr>
              <a:t>System.out.println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 err="1">
                <a:solidFill>
                  <a:srgbClr val="000000"/>
                </a:solidFill>
              </a:rPr>
              <a:t>numX</a:t>
            </a:r>
            <a:r>
              <a:rPr lang="en-US" sz="2400" dirty="0">
                <a:solidFill>
                  <a:srgbClr val="000000"/>
                </a:solidFill>
              </a:rPr>
              <a:t>);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dirty="0" smtClean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88661" y="4747246"/>
            <a:ext cx="3140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numX</a:t>
            </a:r>
            <a:r>
              <a:rPr lang="en-US" sz="2400" dirty="0" smtClean="0"/>
              <a:t>  not known here!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476357" y="4185072"/>
            <a:ext cx="239433" cy="770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01309" y="2904561"/>
            <a:ext cx="2905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numX</a:t>
            </a:r>
            <a:r>
              <a:rPr lang="en-US" sz="2400" dirty="0" smtClean="0"/>
              <a:t> is</a:t>
            </a:r>
            <a:r>
              <a:rPr lang="en-US" sz="2400" dirty="0" smtClean="0">
                <a:solidFill>
                  <a:srgbClr val="FF0000"/>
                </a:solidFill>
              </a:rPr>
              <a:t> local </a:t>
            </a:r>
            <a:r>
              <a:rPr lang="en-US" sz="2400" dirty="0" smtClean="0"/>
              <a:t>to while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299385" y="3206469"/>
            <a:ext cx="16019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88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1805662"/>
            <a:ext cx="818974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Problem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4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598030"/>
            <a:ext cx="818974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Word count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47827" y="1454112"/>
            <a:ext cx="74739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a program that reads an input </a:t>
            </a:r>
            <a:r>
              <a:rPr lang="en-US" sz="2400" dirty="0" smtClean="0">
                <a:solidFill>
                  <a:srgbClr val="FF0000"/>
                </a:solidFill>
              </a:rPr>
              <a:t>text</a:t>
            </a:r>
            <a:r>
              <a:rPr lang="en-US" sz="2400" dirty="0" smtClean="0"/>
              <a:t>  and computes and displays the count of  the number of occurrences of a given word </a:t>
            </a:r>
            <a:r>
              <a:rPr lang="en-US" sz="2400" dirty="0" smtClean="0">
                <a:solidFill>
                  <a:srgbClr val="FF0000"/>
                </a:solidFill>
              </a:rPr>
              <a:t>w</a:t>
            </a:r>
            <a:r>
              <a:rPr lang="en-US" sz="2400" dirty="0" smtClean="0"/>
              <a:t>. </a:t>
            </a:r>
          </a:p>
          <a:p>
            <a:endParaRPr lang="en-US" sz="2400" dirty="0"/>
          </a:p>
          <a:p>
            <a:r>
              <a:rPr lang="en-US" sz="2400" dirty="0" smtClean="0"/>
              <a:t>Assume that the text is on one line. Define w in the program.</a:t>
            </a: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dirty="0" smtClean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6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598030"/>
            <a:ext cx="818974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Word count: Understand how to solve the problem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0445" y="2151623"/>
            <a:ext cx="7473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=“</a:t>
            </a:r>
            <a:r>
              <a:rPr lang="en-US" sz="2400" dirty="0" err="1" smtClean="0"/>
              <a:t>Ziggy</a:t>
            </a:r>
            <a:r>
              <a:rPr lang="en-US" sz="2400" dirty="0" smtClean="0"/>
              <a:t>”</a:t>
            </a:r>
          </a:p>
          <a:p>
            <a:endParaRPr lang="en-US" sz="2400" dirty="0" smtClean="0"/>
          </a:p>
          <a:p>
            <a:r>
              <a:rPr lang="en-US" sz="2400" dirty="0"/>
              <a:t>t</a:t>
            </a:r>
            <a:r>
              <a:rPr lang="en-US" sz="2400" dirty="0" smtClean="0"/>
              <a:t>ext=“Hello </a:t>
            </a:r>
            <a:r>
              <a:rPr lang="en-US" sz="2400" dirty="0" err="1"/>
              <a:t>Z</a:t>
            </a:r>
            <a:r>
              <a:rPr lang="en-US" sz="2400" dirty="0" err="1" smtClean="0"/>
              <a:t>iggy</a:t>
            </a:r>
            <a:r>
              <a:rPr lang="en-US" sz="2400" dirty="0" smtClean="0"/>
              <a:t>! How are you </a:t>
            </a:r>
            <a:r>
              <a:rPr lang="en-US" sz="2400" dirty="0" err="1"/>
              <a:t>Z</a:t>
            </a:r>
            <a:r>
              <a:rPr lang="en-US" sz="2400" dirty="0" err="1" smtClean="0"/>
              <a:t>iggy</a:t>
            </a:r>
            <a:r>
              <a:rPr lang="en-US" sz="2400" dirty="0" smtClean="0"/>
              <a:t>? Bye </a:t>
            </a:r>
            <a:r>
              <a:rPr lang="en-US" sz="2400" dirty="0" err="1" smtClean="0"/>
              <a:t>Ziggy</a:t>
            </a:r>
            <a:r>
              <a:rPr lang="en-US" sz="2400" dirty="0" smtClean="0"/>
              <a:t>, Bye.”</a:t>
            </a:r>
          </a:p>
          <a:p>
            <a:endParaRPr lang="en-US" sz="2400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18955" y="3320990"/>
            <a:ext cx="1009461" cy="1942208"/>
            <a:chOff x="1318955" y="3320990"/>
            <a:chExt cx="1009461" cy="1942208"/>
          </a:xfrm>
        </p:grpSpPr>
        <p:sp>
          <p:nvSpPr>
            <p:cNvPr id="2" name="TextBox 1"/>
            <p:cNvSpPr txBox="1"/>
            <p:nvPr/>
          </p:nvSpPr>
          <p:spPr>
            <a:xfrm>
              <a:off x="1318955" y="4247535"/>
              <a:ext cx="10094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Start</a:t>
              </a:r>
            </a:p>
            <a:p>
              <a:r>
                <a:rPr lang="en-US" sz="2000" dirty="0" smtClean="0"/>
                <a:t>Here at</a:t>
              </a:r>
            </a:p>
            <a:p>
              <a:r>
                <a:rPr lang="en-US" sz="2000" dirty="0"/>
                <a:t>i</a:t>
              </a:r>
              <a:r>
                <a:rPr lang="en-US" sz="2000" dirty="0" smtClean="0"/>
                <a:t>ndex=0</a:t>
              </a:r>
              <a:endParaRPr lang="en-US" sz="2000" dirty="0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1662258" y="3320990"/>
              <a:ext cx="0" cy="8328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299119" y="3320990"/>
            <a:ext cx="1650161" cy="2371296"/>
            <a:chOff x="2299119" y="3320990"/>
            <a:chExt cx="1650161" cy="2371296"/>
          </a:xfrm>
        </p:grpSpPr>
        <p:sp>
          <p:nvSpPr>
            <p:cNvPr id="10" name="TextBox 9"/>
            <p:cNvSpPr txBox="1"/>
            <p:nvPr/>
          </p:nvSpPr>
          <p:spPr>
            <a:xfrm>
              <a:off x="2299119" y="4676623"/>
              <a:ext cx="16501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</a:t>
              </a:r>
            </a:p>
            <a:p>
              <a:r>
                <a:rPr lang="en-US" sz="2000" dirty="0" smtClean="0"/>
                <a:t>Occurrence at </a:t>
              </a:r>
            </a:p>
            <a:p>
              <a:r>
                <a:rPr lang="en-US" sz="2000" dirty="0"/>
                <a:t>i</a:t>
              </a:r>
              <a:r>
                <a:rPr lang="en-US" sz="2000" dirty="0" smtClean="0"/>
                <a:t>ndex 6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418446" y="3320990"/>
              <a:ext cx="0" cy="13556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19975" y="3320991"/>
            <a:ext cx="1398189" cy="1480523"/>
            <a:chOff x="2919975" y="3320991"/>
            <a:chExt cx="1398189" cy="1480523"/>
          </a:xfrm>
        </p:grpSpPr>
        <p:sp>
          <p:nvSpPr>
            <p:cNvPr id="17" name="TextBox 16"/>
            <p:cNvSpPr txBox="1"/>
            <p:nvPr/>
          </p:nvSpPr>
          <p:spPr>
            <a:xfrm>
              <a:off x="2919975" y="4093628"/>
              <a:ext cx="139818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Continue at</a:t>
              </a:r>
            </a:p>
            <a:p>
              <a:r>
                <a:rPr lang="en-US" sz="2000" dirty="0"/>
                <a:t>i</a:t>
              </a:r>
              <a:r>
                <a:rPr lang="en-US" sz="2000" dirty="0" smtClean="0"/>
                <a:t>ndex 11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3039302" y="3320991"/>
              <a:ext cx="0" cy="7391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2127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598030"/>
            <a:ext cx="818974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Word count: Algorithm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2086" y="1485344"/>
            <a:ext cx="74739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Define </a:t>
            </a:r>
            <a:r>
              <a:rPr lang="en-US" sz="2400" dirty="0" smtClean="0">
                <a:solidFill>
                  <a:srgbClr val="FF0000"/>
                </a:solidFill>
              </a:rPr>
              <a:t>w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Read </a:t>
            </a:r>
            <a:r>
              <a:rPr lang="en-US" sz="2400" dirty="0" smtClean="0">
                <a:solidFill>
                  <a:srgbClr val="FF0000"/>
                </a:solidFill>
              </a:rPr>
              <a:t>text</a:t>
            </a:r>
            <a:r>
              <a:rPr lang="en-US" sz="2400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Initialize </a:t>
            </a:r>
            <a:r>
              <a:rPr lang="en-US" sz="2400" dirty="0" smtClean="0">
                <a:solidFill>
                  <a:srgbClr val="FF0000"/>
                </a:solidFill>
              </a:rPr>
              <a:t>count</a:t>
            </a:r>
            <a:r>
              <a:rPr lang="en-US" sz="2400" dirty="0" smtClean="0"/>
              <a:t> to 0.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Initialize </a:t>
            </a:r>
            <a:r>
              <a:rPr lang="en-US" sz="2400" dirty="0" err="1" smtClean="0">
                <a:solidFill>
                  <a:srgbClr val="FF0000"/>
                </a:solidFill>
              </a:rPr>
              <a:t>startIndex</a:t>
            </a:r>
            <a:r>
              <a:rPr lang="en-US" sz="2400" dirty="0" smtClean="0"/>
              <a:t> to 0.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</a:t>
            </a:r>
            <a:r>
              <a:rPr lang="en-US" sz="2400" dirty="0" smtClean="0"/>
              <a:t>hile(</a:t>
            </a:r>
            <a:r>
              <a:rPr lang="en-US" sz="2400" dirty="0" err="1" smtClean="0">
                <a:solidFill>
                  <a:srgbClr val="FF0000"/>
                </a:solidFill>
              </a:rPr>
              <a:t>startIndex</a:t>
            </a:r>
            <a:r>
              <a:rPr lang="en-US" sz="2400" dirty="0" smtClean="0"/>
              <a:t>&lt;</a:t>
            </a:r>
            <a:r>
              <a:rPr lang="en-US" sz="2400" dirty="0" smtClean="0">
                <a:solidFill>
                  <a:srgbClr val="FF0000"/>
                </a:solidFill>
              </a:rPr>
              <a:t>length</a:t>
            </a:r>
            <a:r>
              <a:rPr lang="en-US" sz="2400" dirty="0" smtClean="0"/>
              <a:t> of </a:t>
            </a:r>
            <a:r>
              <a:rPr lang="en-US" sz="2400" dirty="0" smtClean="0">
                <a:solidFill>
                  <a:srgbClr val="FF0000"/>
                </a:solidFill>
              </a:rPr>
              <a:t>text</a:t>
            </a:r>
            <a:r>
              <a:rPr lang="en-US" sz="2400" dirty="0" smtClean="0"/>
              <a:t>){</a:t>
            </a:r>
            <a:br>
              <a:rPr lang="en-US" sz="2400" dirty="0" smtClean="0"/>
            </a:br>
            <a:r>
              <a:rPr lang="en-US" sz="2400" dirty="0" smtClean="0"/>
              <a:t>Search for </a:t>
            </a:r>
            <a:r>
              <a:rPr lang="en-US" sz="2400" dirty="0" smtClean="0">
                <a:solidFill>
                  <a:srgbClr val="FF0000"/>
                </a:solidFill>
              </a:rPr>
              <a:t>w</a:t>
            </a:r>
            <a:r>
              <a:rPr lang="en-US" sz="2400" dirty="0" smtClean="0"/>
              <a:t> from </a:t>
            </a:r>
            <a:r>
              <a:rPr lang="en-US" sz="2400" dirty="0" err="1" smtClean="0">
                <a:solidFill>
                  <a:srgbClr val="FF0000"/>
                </a:solidFill>
              </a:rPr>
              <a:t>startIndex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	If </a:t>
            </a:r>
            <a:r>
              <a:rPr lang="en-US" sz="2400" dirty="0" smtClean="0">
                <a:solidFill>
                  <a:srgbClr val="FF0000"/>
                </a:solidFill>
              </a:rPr>
              <a:t>w</a:t>
            </a:r>
            <a:r>
              <a:rPr lang="en-US" sz="2400" dirty="0" smtClean="0"/>
              <a:t> found then 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increment </a:t>
            </a:r>
            <a:r>
              <a:rPr lang="en-US" sz="2400" dirty="0" smtClean="0">
                <a:solidFill>
                  <a:srgbClr val="FF0000"/>
                </a:solidFill>
              </a:rPr>
              <a:t>count</a:t>
            </a:r>
            <a:r>
              <a:rPr lang="en-US" sz="2400" dirty="0" smtClean="0"/>
              <a:t> ;</a:t>
            </a:r>
            <a:br>
              <a:rPr lang="en-US" sz="2400" dirty="0" smtClean="0"/>
            </a:br>
            <a:r>
              <a:rPr lang="en-US" sz="2400" dirty="0" smtClean="0"/>
              <a:t>		Update </a:t>
            </a:r>
            <a:r>
              <a:rPr lang="en-US" sz="2400" dirty="0" err="1" smtClean="0">
                <a:solidFill>
                  <a:srgbClr val="FF0000"/>
                </a:solidFill>
              </a:rPr>
              <a:t>startIndex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	}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6. Display count.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57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598030"/>
            <a:ext cx="764385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Straight line program: Single path of execution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228" y="1501014"/>
            <a:ext cx="7487627" cy="801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Aft>
                <a:spcPts val="1800"/>
              </a:spcAft>
            </a:pPr>
            <a:r>
              <a:rPr lang="en-US" sz="2000" dirty="0" smtClean="0"/>
              <a:t>A program that has exactly one path that is traversed when the program is executed.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400968" y="2499744"/>
            <a:ext cx="63359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74939" y="3254418"/>
            <a:ext cx="208565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Execute a statement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74939" y="3908706"/>
            <a:ext cx="208565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Execute a statement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74939" y="5172875"/>
            <a:ext cx="208565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Execute a statement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47800" y="5908194"/>
            <a:ext cx="53993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96296" y="4278038"/>
            <a:ext cx="24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96296" y="4462704"/>
            <a:ext cx="24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3525094" y="3061747"/>
            <a:ext cx="3853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3525094" y="4979410"/>
            <a:ext cx="3853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525094" y="3751889"/>
            <a:ext cx="3853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3525094" y="5714729"/>
            <a:ext cx="3853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78526" y="4014548"/>
            <a:ext cx="172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Single fixed path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4263113" y="4480968"/>
            <a:ext cx="37507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598030"/>
            <a:ext cx="818974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Useful methods in the String class: </a:t>
            </a:r>
            <a:r>
              <a:rPr lang="en-US" sz="3100" dirty="0" err="1" smtClean="0">
                <a:solidFill>
                  <a:srgbClr val="FF0000"/>
                </a:solidFill>
              </a:rPr>
              <a:t>indexOf</a:t>
            </a:r>
            <a:r>
              <a:rPr lang="en-US" sz="3100" dirty="0" smtClean="0">
                <a:solidFill>
                  <a:srgbClr val="FF0000"/>
                </a:solidFill>
              </a:rPr>
              <a:t>()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2086" y="1485344"/>
            <a:ext cx="74739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 err="1" smtClean="0">
                <a:solidFill>
                  <a:srgbClr val="FF0000"/>
                </a:solidFill>
              </a:rPr>
              <a:t>nt</a:t>
            </a:r>
            <a:r>
              <a:rPr lang="en-US" sz="2400" dirty="0" smtClean="0"/>
              <a:t> index=</a:t>
            </a:r>
            <a:r>
              <a:rPr lang="en-US" sz="2400" dirty="0" err="1" smtClean="0"/>
              <a:t>text.indexOf</a:t>
            </a:r>
            <a:r>
              <a:rPr lang="en-US" sz="2400" dirty="0" smtClean="0"/>
              <a:t>(word, from);</a:t>
            </a:r>
          </a:p>
          <a:p>
            <a:endParaRPr lang="en-US" sz="2400" dirty="0"/>
          </a:p>
          <a:p>
            <a:r>
              <a:rPr lang="en-US" sz="2400" dirty="0" smtClean="0"/>
              <a:t>Returns the index in text from where the first occurrence of word begins. If word does not occur in text then a -1 is returned.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02086" y="3724149"/>
            <a:ext cx="81402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Example: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String</a:t>
            </a:r>
            <a:r>
              <a:rPr lang="en-US" sz="2800" dirty="0" smtClean="0"/>
              <a:t> w</a:t>
            </a:r>
            <a:r>
              <a:rPr lang="en-US" sz="2800" dirty="0"/>
              <a:t>=“</a:t>
            </a:r>
            <a:r>
              <a:rPr lang="en-US" sz="2800" dirty="0" err="1"/>
              <a:t>Ziggy</a:t>
            </a:r>
            <a:r>
              <a:rPr lang="en-US" sz="2800" dirty="0" smtClean="0"/>
              <a:t>”;</a:t>
            </a:r>
            <a:endParaRPr lang="en-US" sz="28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	String </a:t>
            </a:r>
            <a:r>
              <a:rPr lang="en-US" sz="2800" dirty="0" smtClean="0"/>
              <a:t>text</a:t>
            </a:r>
            <a:r>
              <a:rPr lang="en-US" sz="2800" dirty="0"/>
              <a:t>=“Hello </a:t>
            </a:r>
            <a:r>
              <a:rPr lang="en-US" sz="2800" dirty="0" err="1"/>
              <a:t>Ziggy</a:t>
            </a:r>
            <a:r>
              <a:rPr lang="en-US" sz="2800" dirty="0"/>
              <a:t>! How are you </a:t>
            </a:r>
            <a:r>
              <a:rPr lang="en-US" sz="2800" dirty="0" err="1" smtClean="0"/>
              <a:t>Ziggy</a:t>
            </a:r>
            <a:r>
              <a:rPr lang="en-US" sz="2800" dirty="0" smtClean="0"/>
              <a:t>”;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/>
              <a:t> index=</a:t>
            </a:r>
            <a:r>
              <a:rPr lang="en-US" sz="2800" dirty="0" err="1" smtClean="0"/>
              <a:t>text.indexOf</a:t>
            </a:r>
            <a:r>
              <a:rPr lang="en-US" sz="2800" dirty="0" smtClean="0"/>
              <a:t>(</a:t>
            </a:r>
            <a:r>
              <a:rPr lang="en-US" sz="2800" dirty="0" smtClean="0"/>
              <a:t>w, </a:t>
            </a:r>
            <a:r>
              <a:rPr lang="en-US" sz="2800" dirty="0" smtClean="0"/>
              <a:t>0);</a:t>
            </a:r>
            <a:endParaRPr lang="en-US" sz="2800" dirty="0"/>
          </a:p>
          <a:p>
            <a:r>
              <a:rPr lang="en-US" sz="2800" dirty="0" smtClean="0"/>
              <a:t>Index will be 6.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534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598030"/>
            <a:ext cx="818974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Useful methods in String class: length()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2086" y="1485344"/>
            <a:ext cx="747396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len</a:t>
            </a:r>
            <a:r>
              <a:rPr lang="en-US" sz="2400" dirty="0" smtClean="0"/>
              <a:t>=</a:t>
            </a:r>
            <a:r>
              <a:rPr lang="en-US" sz="2400" dirty="0" err="1" smtClean="0"/>
              <a:t>text.length</a:t>
            </a:r>
            <a:r>
              <a:rPr lang="en-US" sz="2400" dirty="0" smtClean="0"/>
              <a:t>();</a:t>
            </a:r>
          </a:p>
          <a:p>
            <a:endParaRPr lang="en-US" sz="2400" dirty="0"/>
          </a:p>
          <a:p>
            <a:r>
              <a:rPr lang="en-US" sz="2400" dirty="0" smtClean="0"/>
              <a:t>Returns the length </a:t>
            </a:r>
            <a:r>
              <a:rPr lang="en-US" sz="2400" smtClean="0"/>
              <a:t>of </a:t>
            </a:r>
            <a:r>
              <a:rPr lang="en-US" sz="2400" smtClean="0"/>
              <a:t>the string </a:t>
            </a:r>
            <a:r>
              <a:rPr lang="en-US" sz="2400" dirty="0" smtClean="0"/>
              <a:t>text</a:t>
            </a:r>
            <a:r>
              <a:rPr lang="en-US" sz="2400" dirty="0" smtClean="0"/>
              <a:t>.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22906" y="3078691"/>
            <a:ext cx="81402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Example: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String</a:t>
            </a:r>
            <a:r>
              <a:rPr lang="en-US" sz="2800" dirty="0" smtClean="0"/>
              <a:t> w</a:t>
            </a:r>
            <a:r>
              <a:rPr lang="en-US" sz="2800" dirty="0"/>
              <a:t>=“</a:t>
            </a:r>
            <a:r>
              <a:rPr lang="en-US" sz="2800" dirty="0" err="1"/>
              <a:t>Ziggy</a:t>
            </a:r>
            <a:r>
              <a:rPr lang="en-US" sz="2800" dirty="0" smtClean="0"/>
              <a:t>”;</a:t>
            </a:r>
            <a:endParaRPr lang="en-US" sz="28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/>
              <a:t>len</a:t>
            </a:r>
            <a:r>
              <a:rPr lang="en-US" sz="2800" dirty="0" smtClean="0"/>
              <a:t>=</a:t>
            </a:r>
            <a:r>
              <a:rPr lang="en-US" sz="2800" dirty="0" err="1" smtClean="0"/>
              <a:t>w.length</a:t>
            </a:r>
            <a:r>
              <a:rPr lang="en-US" sz="2800" dirty="0" smtClean="0"/>
              <a:t>()</a:t>
            </a:r>
          </a:p>
          <a:p>
            <a:endParaRPr lang="en-US" sz="2800" dirty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len</a:t>
            </a:r>
            <a:r>
              <a:rPr lang="en-US" sz="2800" dirty="0" smtClean="0"/>
              <a:t> will be 5.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0196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8856" y="2621150"/>
            <a:ext cx="6105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0000"/>
                </a:solidFill>
              </a:rPr>
              <a:t>Live demo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09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6136" y="1510636"/>
            <a:ext cx="7043362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solidFill>
                  <a:schemeClr val="tx2"/>
                </a:solidFill>
              </a:rPr>
              <a:t>Week 5: September 19-23, 2011</a:t>
            </a:r>
          </a:p>
          <a:p>
            <a:pPr algn="ctr"/>
            <a:r>
              <a:rPr lang="en-US" sz="3100" dirty="0" smtClean="0">
                <a:solidFill>
                  <a:schemeClr val="tx2"/>
                </a:solidFill>
              </a:rPr>
              <a:t>Hope you enjoyed this week!</a:t>
            </a:r>
          </a:p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/>
            </a:r>
            <a:br>
              <a:rPr lang="en-US" sz="3100" dirty="0" smtClean="0">
                <a:solidFill>
                  <a:srgbClr val="FF0000"/>
                </a:solidFill>
              </a:rPr>
            </a:br>
            <a:r>
              <a:rPr lang="en-US" sz="3100" dirty="0" smtClean="0">
                <a:solidFill>
                  <a:srgbClr val="FF0000"/>
                </a:solidFill>
              </a:rPr>
              <a:t>Questions?</a:t>
            </a:r>
          </a:p>
          <a:p>
            <a:pPr algn="ctr"/>
            <a:r>
              <a:rPr lang="en-US" sz="3100" dirty="0" smtClean="0">
                <a:solidFill>
                  <a:srgbClr val="1F497D"/>
                </a:solidFill>
              </a:rPr>
              <a:t/>
            </a:r>
            <a:br>
              <a:rPr lang="en-US" sz="3100" dirty="0" smtClean="0">
                <a:solidFill>
                  <a:srgbClr val="1F497D"/>
                </a:solidFill>
              </a:rPr>
            </a:br>
            <a:r>
              <a:rPr lang="en-US" sz="3100" dirty="0" smtClean="0">
                <a:solidFill>
                  <a:srgbClr val="1F497D"/>
                </a:solidFill>
              </a:rPr>
              <a:t>Contact your recitation instructor. Make full use of our office hours.</a:t>
            </a:r>
            <a:endParaRPr lang="en-US" dirty="0" smtClean="0">
              <a:solidFill>
                <a:srgbClr val="1F497D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313336"/>
            <a:ext cx="764385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Program: Multiple paths of execution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94169" y="1102554"/>
            <a:ext cx="63359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268140" y="1857228"/>
            <a:ext cx="208565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Execute a statement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015694" y="3776479"/>
            <a:ext cx="201850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Execute statements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12047" y="4982593"/>
            <a:ext cx="208565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Execute a statement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885702" y="6045060"/>
            <a:ext cx="53993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4030339" y="5153830"/>
            <a:ext cx="242938" cy="553998"/>
            <a:chOff x="3158030" y="3326362"/>
            <a:chExt cx="242938" cy="553998"/>
          </a:xfrm>
        </p:grpSpPr>
        <p:sp>
          <p:nvSpPr>
            <p:cNvPr id="44" name="TextBox 43"/>
            <p:cNvSpPr txBox="1"/>
            <p:nvPr/>
          </p:nvSpPr>
          <p:spPr>
            <a:xfrm>
              <a:off x="3158030" y="3326362"/>
              <a:ext cx="242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58030" y="3511028"/>
              <a:ext cx="242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 rot="5400000">
            <a:off x="4118295" y="1664557"/>
            <a:ext cx="3853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3962202" y="4789128"/>
            <a:ext cx="3853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4118295" y="2412431"/>
            <a:ext cx="3853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3962202" y="5851595"/>
            <a:ext cx="3853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Diamond 49"/>
          <p:cNvSpPr/>
          <p:nvPr/>
        </p:nvSpPr>
        <p:spPr>
          <a:xfrm>
            <a:off x="3561599" y="2596274"/>
            <a:ext cx="1498734" cy="1345793"/>
          </a:xfrm>
          <a:prstGeom prst="diamon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776355" y="3036394"/>
            <a:ext cx="106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517372" y="3775685"/>
            <a:ext cx="201850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Execute statements</a:t>
            </a:r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2573842" y="3277999"/>
            <a:ext cx="1000319" cy="498480"/>
            <a:chOff x="1821009" y="3277205"/>
            <a:chExt cx="1000319" cy="498480"/>
          </a:xfrm>
        </p:grpSpPr>
        <p:cxnSp>
          <p:nvCxnSpPr>
            <p:cNvPr id="65" name="Straight Connector 64"/>
            <p:cNvCxnSpPr/>
            <p:nvPr/>
          </p:nvCxnSpPr>
          <p:spPr>
            <a:xfrm rot="10800000" flipV="1">
              <a:off x="1821009" y="3277205"/>
              <a:ext cx="1000319" cy="89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rot="5400000">
              <a:off x="1581070" y="3526127"/>
              <a:ext cx="4975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 flipH="1">
            <a:off x="5060333" y="3268378"/>
            <a:ext cx="1001112" cy="507308"/>
            <a:chOff x="1529021" y="3714684"/>
            <a:chExt cx="1001112" cy="507308"/>
          </a:xfrm>
        </p:grpSpPr>
        <p:cxnSp>
          <p:nvCxnSpPr>
            <p:cNvPr id="70" name="Straight Connector 69"/>
            <p:cNvCxnSpPr/>
            <p:nvPr/>
          </p:nvCxnSpPr>
          <p:spPr>
            <a:xfrm rot="10800000" flipV="1">
              <a:off x="1529814" y="3714684"/>
              <a:ext cx="1000319" cy="89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5400000">
              <a:off x="1281050" y="3972434"/>
              <a:ext cx="4975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2601910" y="4151380"/>
            <a:ext cx="3489576" cy="453028"/>
            <a:chOff x="2003013" y="4227562"/>
            <a:chExt cx="3489576" cy="453028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003807" y="4673433"/>
              <a:ext cx="348719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 flipH="1" flipV="1">
              <a:off x="1777293" y="4453282"/>
              <a:ext cx="453028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 flipH="1" flipV="1">
              <a:off x="5265281" y="4453282"/>
              <a:ext cx="453028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2957282" y="2865891"/>
            <a:ext cx="57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197699" y="2851728"/>
            <a:ext cx="61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065718" y="1271171"/>
            <a:ext cx="1527621" cy="4605274"/>
            <a:chOff x="1065718" y="1271171"/>
            <a:chExt cx="1527621" cy="4605274"/>
          </a:xfrm>
        </p:grpSpPr>
        <p:sp>
          <p:nvSpPr>
            <p:cNvPr id="28" name="TextBox 27"/>
            <p:cNvSpPr txBox="1"/>
            <p:nvPr/>
          </p:nvSpPr>
          <p:spPr>
            <a:xfrm>
              <a:off x="1321956" y="2326056"/>
              <a:ext cx="1059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true path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cxnSp>
          <p:nvCxnSpPr>
            <p:cNvPr id="88" name="Curved Connector 87"/>
            <p:cNvCxnSpPr/>
            <p:nvPr/>
          </p:nvCxnSpPr>
          <p:spPr>
            <a:xfrm rot="5400000">
              <a:off x="-473108" y="2809997"/>
              <a:ext cx="4605274" cy="1527621"/>
            </a:xfrm>
            <a:prstGeom prst="curvedConnector3">
              <a:avLst>
                <a:gd name="adj1" fmla="val 44985"/>
              </a:avLst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6724528" y="1271171"/>
            <a:ext cx="1527622" cy="4605274"/>
            <a:chOff x="6724528" y="1271171"/>
            <a:chExt cx="1527622" cy="4605274"/>
          </a:xfrm>
        </p:grpSpPr>
        <p:cxnSp>
          <p:nvCxnSpPr>
            <p:cNvPr id="91" name="Curved Connector 90"/>
            <p:cNvCxnSpPr/>
            <p:nvPr/>
          </p:nvCxnSpPr>
          <p:spPr>
            <a:xfrm rot="16200000" flipH="1">
              <a:off x="5185702" y="2809997"/>
              <a:ext cx="4605274" cy="1527621"/>
            </a:xfrm>
            <a:prstGeom prst="curvedConnector3">
              <a:avLst>
                <a:gd name="adj1" fmla="val 44985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152382" y="2478456"/>
              <a:ext cx="1099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false path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313336"/>
            <a:ext cx="764385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Example: DJ: The problem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22097" y="3117812"/>
            <a:ext cx="7364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Play music given the genre of user’s choice (R&amp;B or classical).</a:t>
            </a: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" name="Picture 1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651" y="1684774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313336"/>
            <a:ext cx="8186413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Example: DJ: Algorithm (Textual)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61109" y="1470876"/>
            <a:ext cx="2828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genre requested.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1161109" y="2401795"/>
            <a:ext cx="76425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if</a:t>
            </a:r>
            <a:r>
              <a:rPr lang="en-US" sz="2400" dirty="0" smtClean="0"/>
              <a:t> requested genre  is R&amp;B </a:t>
            </a:r>
            <a:r>
              <a:rPr lang="en-US" sz="2400" dirty="0" smtClean="0">
                <a:solidFill>
                  <a:srgbClr val="FF0000"/>
                </a:solidFill>
              </a:rPr>
              <a:t>then</a:t>
            </a:r>
          </a:p>
          <a:p>
            <a:r>
              <a:rPr lang="en-US" sz="2400" dirty="0" smtClean="0"/>
              <a:t>	play </a:t>
            </a:r>
            <a:r>
              <a:rPr lang="en-US" sz="2400" dirty="0" err="1" smtClean="0"/>
              <a:t>Byoncè’s</a:t>
            </a:r>
            <a:r>
              <a:rPr lang="en-US" sz="2400" dirty="0" smtClean="0"/>
              <a:t> “Put a ring on it”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else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if</a:t>
            </a:r>
            <a:r>
              <a:rPr lang="en-US" sz="2400" dirty="0" smtClean="0"/>
              <a:t> requested genre  is classical </a:t>
            </a:r>
            <a:r>
              <a:rPr lang="en-US" sz="2400" dirty="0" smtClean="0">
                <a:solidFill>
                  <a:srgbClr val="FF0000"/>
                </a:solidFill>
              </a:rPr>
              <a:t>then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	</a:t>
            </a:r>
            <a:r>
              <a:rPr lang="en-US" sz="2400" dirty="0" smtClean="0"/>
              <a:t>play Mozart’s “</a:t>
            </a:r>
            <a:r>
              <a:rPr lang="en-US" sz="2400" dirty="0" err="1" smtClean="0"/>
              <a:t>Eine</a:t>
            </a:r>
            <a:r>
              <a:rPr lang="en-US" sz="2400" dirty="0" smtClean="0"/>
              <a:t> </a:t>
            </a:r>
            <a:r>
              <a:rPr lang="en-US" sz="2400" dirty="0" err="1" smtClean="0"/>
              <a:t>Kleine</a:t>
            </a:r>
            <a:r>
              <a:rPr lang="en-US" sz="2400" dirty="0" smtClean="0"/>
              <a:t> </a:t>
            </a:r>
            <a:r>
              <a:rPr lang="en-US" sz="2400" dirty="0" err="1" smtClean="0"/>
              <a:t>Nacht</a:t>
            </a:r>
            <a:r>
              <a:rPr lang="en-US" sz="2400" dirty="0" smtClean="0"/>
              <a:t> Music”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else</a:t>
            </a:r>
          </a:p>
          <a:p>
            <a:r>
              <a:rPr lang="en-US" sz="2400" dirty="0" smtClean="0"/>
              <a:t> 		Say “sorry I do not have the right music for you.” </a:t>
            </a:r>
          </a:p>
          <a:p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313336"/>
            <a:ext cx="764385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Example: DJ: Algorithm (Graphical)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57352" y="952973"/>
            <a:ext cx="783237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Start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1967410" y="1800773"/>
            <a:ext cx="1655922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request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3211902" y="5939702"/>
            <a:ext cx="658353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End</a:t>
            </a:r>
            <a:endParaRPr lang="en-US" sz="24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2659476" y="1606515"/>
            <a:ext cx="3853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706661" y="2404749"/>
            <a:ext cx="28620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3408138" y="5784417"/>
            <a:ext cx="26608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Diamond 49"/>
          <p:cNvSpPr/>
          <p:nvPr/>
        </p:nvSpPr>
        <p:spPr>
          <a:xfrm>
            <a:off x="1811792" y="2547854"/>
            <a:ext cx="2058462" cy="1345793"/>
          </a:xfrm>
          <a:prstGeom prst="diamon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540387" y="4607713"/>
            <a:ext cx="1673449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Play Mozart</a:t>
            </a:r>
            <a:endParaRPr lang="en-US" sz="2400" dirty="0"/>
          </a:p>
        </p:txBody>
      </p:sp>
      <p:grpSp>
        <p:nvGrpSpPr>
          <p:cNvPr id="2" name="Group 85"/>
          <p:cNvGrpSpPr/>
          <p:nvPr/>
        </p:nvGrpSpPr>
        <p:grpSpPr>
          <a:xfrm>
            <a:off x="807848" y="3219957"/>
            <a:ext cx="1000319" cy="631802"/>
            <a:chOff x="1821009" y="3277205"/>
            <a:chExt cx="1000319" cy="498480"/>
          </a:xfrm>
        </p:grpSpPr>
        <p:cxnSp>
          <p:nvCxnSpPr>
            <p:cNvPr id="65" name="Straight Connector 64"/>
            <p:cNvCxnSpPr/>
            <p:nvPr/>
          </p:nvCxnSpPr>
          <p:spPr>
            <a:xfrm rot="10800000" flipV="1">
              <a:off x="1821009" y="3277205"/>
              <a:ext cx="1000319" cy="89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rot="5400000">
              <a:off x="1581070" y="3526127"/>
              <a:ext cx="4975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1143183" y="2807849"/>
            <a:ext cx="709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true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4009284" y="2753008"/>
            <a:ext cx="764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false</a:t>
            </a:r>
            <a:endParaRPr lang="en-US" sz="2400" dirty="0"/>
          </a:p>
        </p:txBody>
      </p:sp>
      <p:cxnSp>
        <p:nvCxnSpPr>
          <p:cNvPr id="62" name="Straight Connector 61"/>
          <p:cNvCxnSpPr/>
          <p:nvPr/>
        </p:nvCxnSpPr>
        <p:spPr>
          <a:xfrm rot="5400000" flipH="1" flipV="1">
            <a:off x="149706" y="4982002"/>
            <a:ext cx="1337157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56"/>
          <p:cNvGrpSpPr/>
          <p:nvPr/>
        </p:nvGrpSpPr>
        <p:grpSpPr>
          <a:xfrm>
            <a:off x="4937702" y="3386562"/>
            <a:ext cx="2161996" cy="1345793"/>
            <a:chOff x="6019800" y="2548011"/>
            <a:chExt cx="2001275" cy="1345793"/>
          </a:xfrm>
        </p:grpSpPr>
        <p:sp>
          <p:nvSpPr>
            <p:cNvPr id="51" name="TextBox 50"/>
            <p:cNvSpPr txBox="1"/>
            <p:nvPr/>
          </p:nvSpPr>
          <p:spPr>
            <a:xfrm>
              <a:off x="6418624" y="2979962"/>
              <a:ext cx="1455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Classical</a:t>
              </a:r>
              <a:endParaRPr lang="en-US" sz="2400" dirty="0"/>
            </a:p>
          </p:txBody>
        </p:sp>
        <p:sp>
          <p:nvSpPr>
            <p:cNvPr id="37" name="Diamond 36"/>
            <p:cNvSpPr/>
            <p:nvPr/>
          </p:nvSpPr>
          <p:spPr>
            <a:xfrm>
              <a:off x="6019800" y="2548011"/>
              <a:ext cx="2001275" cy="1345793"/>
            </a:xfrm>
            <a:prstGeom prst="diamond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299256" y="2924898"/>
            <a:ext cx="941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R&amp;B?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75077" y="3851759"/>
            <a:ext cx="1672303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Play </a:t>
            </a:r>
            <a:r>
              <a:rPr lang="en-US" sz="2400" dirty="0" err="1" smtClean="0"/>
              <a:t>Byoncè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6991172" y="4632693"/>
            <a:ext cx="1402998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Apologize</a:t>
            </a:r>
            <a:endParaRPr lang="en-US" sz="2400" dirty="0"/>
          </a:p>
        </p:txBody>
      </p:sp>
      <p:grpSp>
        <p:nvGrpSpPr>
          <p:cNvPr id="4" name="Group 85"/>
          <p:cNvGrpSpPr/>
          <p:nvPr/>
        </p:nvGrpSpPr>
        <p:grpSpPr>
          <a:xfrm>
            <a:off x="4207102" y="4048249"/>
            <a:ext cx="730601" cy="574821"/>
            <a:chOff x="1821009" y="3277205"/>
            <a:chExt cx="1000319" cy="498480"/>
          </a:xfrm>
        </p:grpSpPr>
        <p:cxnSp>
          <p:nvCxnSpPr>
            <p:cNvPr id="60" name="Straight Connector 59"/>
            <p:cNvCxnSpPr/>
            <p:nvPr/>
          </p:nvCxnSpPr>
          <p:spPr>
            <a:xfrm rot="10800000" flipV="1">
              <a:off x="1821009" y="3277205"/>
              <a:ext cx="1000319" cy="89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5400000">
              <a:off x="1581070" y="3526127"/>
              <a:ext cx="4975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85"/>
          <p:cNvGrpSpPr/>
          <p:nvPr/>
        </p:nvGrpSpPr>
        <p:grpSpPr>
          <a:xfrm flipH="1">
            <a:off x="7102535" y="4057871"/>
            <a:ext cx="590136" cy="574822"/>
            <a:chOff x="1821009" y="3277205"/>
            <a:chExt cx="1000319" cy="498480"/>
          </a:xfrm>
        </p:grpSpPr>
        <p:cxnSp>
          <p:nvCxnSpPr>
            <p:cNvPr id="64" name="Straight Connector 63"/>
            <p:cNvCxnSpPr/>
            <p:nvPr/>
          </p:nvCxnSpPr>
          <p:spPr>
            <a:xfrm rot="10800000" flipV="1">
              <a:off x="1821009" y="3277205"/>
              <a:ext cx="1000319" cy="89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5400000">
              <a:off x="1581070" y="3526127"/>
              <a:ext cx="4975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05"/>
          <p:cNvGrpSpPr/>
          <p:nvPr/>
        </p:nvGrpSpPr>
        <p:grpSpPr>
          <a:xfrm>
            <a:off x="4207102" y="5079001"/>
            <a:ext cx="3485570" cy="358332"/>
            <a:chOff x="4620805" y="5069379"/>
            <a:chExt cx="3247847" cy="358332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4454923" y="5250617"/>
              <a:ext cx="331765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3"/>
            <p:cNvGrpSpPr/>
            <p:nvPr/>
          </p:nvGrpSpPr>
          <p:grpSpPr>
            <a:xfrm>
              <a:off x="4622394" y="5069379"/>
              <a:ext cx="3246258" cy="358332"/>
              <a:chOff x="4622394" y="4925049"/>
              <a:chExt cx="3246258" cy="358332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4622394" y="5281793"/>
                <a:ext cx="1664576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78"/>
              <p:cNvGrpSpPr/>
              <p:nvPr/>
            </p:nvGrpSpPr>
            <p:grpSpPr>
              <a:xfrm flipH="1">
                <a:off x="6286970" y="4925049"/>
                <a:ext cx="1581682" cy="356744"/>
                <a:chOff x="7275206" y="4937886"/>
                <a:chExt cx="1459612" cy="356744"/>
              </a:xfrm>
            </p:grpSpPr>
            <p:cxnSp>
              <p:nvCxnSpPr>
                <p:cNvPr id="77" name="Straight Connector 76"/>
                <p:cNvCxnSpPr/>
                <p:nvPr/>
              </p:nvCxnSpPr>
              <p:spPr>
                <a:xfrm rot="16200000" flipV="1">
                  <a:off x="7097628" y="5115464"/>
                  <a:ext cx="356744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7276794" y="5293836"/>
                  <a:ext cx="1458024" cy="79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82"/>
          <p:cNvGrpSpPr/>
          <p:nvPr/>
        </p:nvGrpSpPr>
        <p:grpSpPr>
          <a:xfrm flipH="1">
            <a:off x="2602795" y="5416500"/>
            <a:ext cx="3354377" cy="233018"/>
            <a:chOff x="1392535" y="5293836"/>
            <a:chExt cx="1459612" cy="356744"/>
          </a:xfrm>
        </p:grpSpPr>
        <p:cxnSp>
          <p:nvCxnSpPr>
            <p:cNvPr id="86" name="Straight Connector 85"/>
            <p:cNvCxnSpPr/>
            <p:nvPr/>
          </p:nvCxnSpPr>
          <p:spPr>
            <a:xfrm rot="5400000">
              <a:off x="1214957" y="5471414"/>
              <a:ext cx="35674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1394123" y="5649786"/>
              <a:ext cx="145802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Connector 92"/>
          <p:cNvCxnSpPr/>
          <p:nvPr/>
        </p:nvCxnSpPr>
        <p:spPr>
          <a:xfrm>
            <a:off x="817468" y="5650580"/>
            <a:ext cx="178532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85"/>
          <p:cNvGrpSpPr/>
          <p:nvPr/>
        </p:nvGrpSpPr>
        <p:grpSpPr>
          <a:xfrm flipH="1">
            <a:off x="3870254" y="3201233"/>
            <a:ext cx="2197936" cy="185330"/>
            <a:chOff x="1821009" y="3277205"/>
            <a:chExt cx="1000319" cy="498480"/>
          </a:xfrm>
        </p:grpSpPr>
        <p:cxnSp>
          <p:nvCxnSpPr>
            <p:cNvPr id="95" name="Straight Connector 94"/>
            <p:cNvCxnSpPr/>
            <p:nvPr/>
          </p:nvCxnSpPr>
          <p:spPr>
            <a:xfrm rot="10800000" flipV="1">
              <a:off x="1821009" y="3277205"/>
              <a:ext cx="1000319" cy="89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rot="5400000">
              <a:off x="1581070" y="3526127"/>
              <a:ext cx="4975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5083045" y="1183805"/>
            <a:ext cx="3703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many execution paths?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4391360" y="3557719"/>
            <a:ext cx="709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true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7102535" y="3557719"/>
            <a:ext cx="764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false</a:t>
            </a:r>
            <a:endParaRPr lang="en-US" sz="2400" dirty="0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5019</TotalTime>
  <Words>3074</Words>
  <Application>Microsoft Macintosh PowerPoint</Application>
  <PresentationFormat>On-screen Show (4:3)</PresentationFormat>
  <Paragraphs>745</Paragraphs>
  <Slides>53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CS 180 Problem Solving and Object Oriented Programming  Fall 2011</vt:lpstr>
      <vt:lpstr>Readings and Exercises for Week 5</vt:lpstr>
      <vt:lpstr>Announcements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Announcements</vt:lpstr>
      <vt:lpstr>Announcements</vt:lpstr>
      <vt:lpstr>PowerPoint Presentation</vt:lpstr>
      <vt:lpstr>Q1.  Value of x after executing the following ? </vt:lpstr>
      <vt:lpstr>Q2.  Value of z after executing the following? </vt:lpstr>
      <vt:lpstr>Q3.  Value of z after executing the following? </vt:lpstr>
      <vt:lpstr>Q4.  Value of z after executing the following? </vt:lpstr>
      <vt:lpstr>Q5.  Value of x after executing the following? </vt:lpstr>
      <vt:lpstr>Q6.  Value of x after executing the following? </vt:lpstr>
      <vt:lpstr>Q7.  Number of times the marked assignment is executed?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180 Problem Solving and OO Programming Fall 2010</dc:title>
  <dc:creator>Aditya Mathur</dc:creator>
  <cp:lastModifiedBy>Aditya P. Mathur</cp:lastModifiedBy>
  <cp:revision>412</cp:revision>
  <dcterms:created xsi:type="dcterms:W3CDTF">2011-09-18T02:21:42Z</dcterms:created>
  <dcterms:modified xsi:type="dcterms:W3CDTF">2011-09-21T20:33:54Z</dcterms:modified>
</cp:coreProperties>
</file>