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2" r:id="rId3"/>
    <p:sldId id="355" r:id="rId4"/>
    <p:sldId id="397" r:id="rId5"/>
    <p:sldId id="472" r:id="rId6"/>
    <p:sldId id="473" r:id="rId7"/>
    <p:sldId id="475" r:id="rId8"/>
    <p:sldId id="483" r:id="rId9"/>
    <p:sldId id="491" r:id="rId10"/>
    <p:sldId id="476" r:id="rId11"/>
    <p:sldId id="484" r:id="rId12"/>
    <p:sldId id="488" r:id="rId13"/>
    <p:sldId id="489" r:id="rId14"/>
    <p:sldId id="490" r:id="rId15"/>
    <p:sldId id="446" r:id="rId16"/>
    <p:sldId id="494" r:id="rId17"/>
    <p:sldId id="388" r:id="rId18"/>
    <p:sldId id="390" r:id="rId19"/>
    <p:sldId id="448" r:id="rId20"/>
    <p:sldId id="449" r:id="rId21"/>
    <p:sldId id="450" r:id="rId22"/>
    <p:sldId id="359" r:id="rId23"/>
    <p:sldId id="492" r:id="rId24"/>
    <p:sldId id="478" r:id="rId25"/>
    <p:sldId id="486" r:id="rId26"/>
    <p:sldId id="493" r:id="rId27"/>
    <p:sldId id="485" r:id="rId28"/>
    <p:sldId id="479" r:id="rId29"/>
    <p:sldId id="480" r:id="rId30"/>
    <p:sldId id="481" r:id="rId31"/>
    <p:sldId id="482" r:id="rId32"/>
    <p:sldId id="477" r:id="rId33"/>
    <p:sldId id="429" r:id="rId34"/>
    <p:sldId id="430" r:id="rId35"/>
    <p:sldId id="453" r:id="rId36"/>
    <p:sldId id="454" r:id="rId37"/>
    <p:sldId id="455" r:id="rId38"/>
    <p:sldId id="456" r:id="rId39"/>
    <p:sldId id="452" r:id="rId40"/>
    <p:sldId id="444" r:id="rId41"/>
    <p:sldId id="451" r:id="rId42"/>
    <p:sldId id="439" r:id="rId43"/>
    <p:sldId id="431" r:id="rId44"/>
    <p:sldId id="440" r:id="rId45"/>
    <p:sldId id="432" r:id="rId46"/>
    <p:sldId id="44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103" d="100"/>
          <a:sy n="103" d="100"/>
        </p:scale>
        <p:origin x="-10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handoutMaster" Target="handoutMasters/handout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printerSettings" Target="printerSettings/printerSettings1.bin"/><Relationship Id="rId55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esProps" Target="presProps.xml"/><Relationship Id="rId54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9/28/11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935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9/28/11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448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6400800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6:</a:t>
            </a:r>
          </a:p>
          <a:p>
            <a:pPr algn="l"/>
            <a:r>
              <a:rPr lang="en-US" sz="2400" dirty="0" smtClean="0"/>
              <a:t>September 26-30,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8836" y="3124638"/>
            <a:ext cx="46637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Data input from files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Data output to file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Demo 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Quiz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More on loops</a:t>
            </a:r>
          </a:p>
          <a:p>
            <a:pPr marL="800100" lvl="1" indent="-342900"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Demo</a:t>
            </a:r>
          </a:p>
          <a:p>
            <a:pPr marL="800100" lvl="1" indent="-342900">
              <a:buAutoNum type="arabicPeriod"/>
            </a:pPr>
            <a:endParaRPr lang="en-US" sz="2000" dirty="0" smtClean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727" y="3461691"/>
            <a:ext cx="69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9/26-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9/27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0992" y="2939972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Week: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Writing to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86" y="1243020"/>
            <a:ext cx="83783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File </a:t>
            </a:r>
            <a:r>
              <a:rPr lang="en-US" sz="2400" dirty="0" err="1" smtClean="0"/>
              <a:t>dataOut</a:t>
            </a:r>
            <a:r>
              <a:rPr lang="en-US" sz="2400" dirty="0" smtClean="0"/>
              <a:t>=new</a:t>
            </a:r>
            <a:r>
              <a:rPr lang="en-US" sz="2400" dirty="0" smtClean="0">
                <a:solidFill>
                  <a:srgbClr val="FF0000"/>
                </a:solidFill>
              </a:rPr>
              <a:t> File</a:t>
            </a:r>
            <a:r>
              <a:rPr lang="en-US" sz="2400" dirty="0" smtClean="0"/>
              <a:t>(“</a:t>
            </a:r>
            <a:r>
              <a:rPr lang="en-US" sz="2400" dirty="0" err="1" smtClean="0"/>
              <a:t>cancerData.txt</a:t>
            </a:r>
            <a:r>
              <a:rPr lang="en-US" sz="2400" dirty="0" smtClean="0"/>
              <a:t>”);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Creates a virtual File object named </a:t>
            </a:r>
            <a:r>
              <a:rPr lang="en-US" sz="2400" dirty="0" err="1" smtClean="0">
                <a:solidFill>
                  <a:srgbClr val="008000"/>
                </a:solidFill>
              </a:rPr>
              <a:t>dataOut</a:t>
            </a:r>
            <a:r>
              <a:rPr lang="en-US" sz="2400" dirty="0" smtClean="0"/>
              <a:t> with path name </a:t>
            </a:r>
            <a:r>
              <a:rPr lang="en-US" sz="2400" dirty="0" err="1" smtClean="0">
                <a:solidFill>
                  <a:srgbClr val="008000"/>
                </a:solidFill>
              </a:rPr>
              <a:t>cancerData.txt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286" y="3373252"/>
            <a:ext cx="7982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PrintWriter</a:t>
            </a:r>
            <a:r>
              <a:rPr lang="en-US" sz="2400" dirty="0" smtClean="0"/>
              <a:t> </a:t>
            </a:r>
            <a:r>
              <a:rPr lang="en-US" sz="2400" dirty="0" err="1" smtClean="0"/>
              <a:t>cancerData</a:t>
            </a:r>
            <a:r>
              <a:rPr lang="en-US" sz="2400" dirty="0" smtClean="0"/>
              <a:t>=new </a:t>
            </a:r>
            <a:r>
              <a:rPr lang="en-US" sz="2400" dirty="0" err="1" smtClean="0">
                <a:solidFill>
                  <a:srgbClr val="FF0000"/>
                </a:solidFill>
              </a:rPr>
              <a:t>PrintWriter</a:t>
            </a:r>
            <a:r>
              <a:rPr lang="en-US" sz="2400" dirty="0" smtClean="0"/>
              <a:t>(</a:t>
            </a:r>
            <a:r>
              <a:rPr lang="en-US" sz="2400" dirty="0" err="1" smtClean="0"/>
              <a:t>dataOut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		Creates a </a:t>
            </a:r>
            <a:r>
              <a:rPr lang="en-US" sz="2400" dirty="0" err="1" smtClean="0">
                <a:solidFill>
                  <a:srgbClr val="FF0000"/>
                </a:solidFill>
              </a:rPr>
              <a:t>PrintWriter</a:t>
            </a:r>
            <a:r>
              <a:rPr lang="en-US" sz="2400" dirty="0" smtClean="0"/>
              <a:t>  object named </a:t>
            </a:r>
            <a:r>
              <a:rPr lang="en-US" sz="2400" dirty="0" err="1" smtClean="0">
                <a:solidFill>
                  <a:srgbClr val="008000"/>
                </a:solidFill>
              </a:rPr>
              <a:t>cancerData</a:t>
            </a:r>
            <a:r>
              <a:rPr lang="en-US" sz="2400" dirty="0" smtClean="0"/>
              <a:t> that 		will allow writing to </a:t>
            </a:r>
            <a:r>
              <a:rPr lang="en-US" sz="2400" dirty="0" err="1" smtClean="0">
                <a:solidFill>
                  <a:srgbClr val="008000"/>
                </a:solidFill>
              </a:rPr>
              <a:t>cancerData.txt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		Now we can use the well known methods (e.g. 		    		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() ) to write data to </a:t>
            </a:r>
            <a:r>
              <a:rPr lang="en-US" sz="2400" dirty="0" err="1" smtClean="0">
                <a:solidFill>
                  <a:srgbClr val="008000"/>
                </a:solidFill>
              </a:rPr>
              <a:t>cancerData.txt</a:t>
            </a:r>
            <a:r>
              <a:rPr lang="en-US" sz="2400" dirty="0" smtClean="0"/>
              <a:t> 					     		using the </a:t>
            </a:r>
            <a:r>
              <a:rPr lang="en-US" sz="2400" dirty="0" err="1" smtClean="0">
                <a:solidFill>
                  <a:srgbClr val="008000"/>
                </a:solidFill>
              </a:rPr>
              <a:t>cancerData</a:t>
            </a:r>
            <a:r>
              <a:rPr lang="en-US" sz="2400" dirty="0" smtClean="0"/>
              <a:t> object. 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Writing to a file: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286" y="1263926"/>
            <a:ext cx="798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PrintWriter</a:t>
            </a:r>
            <a:r>
              <a:rPr lang="en-US" sz="2400" dirty="0" smtClean="0"/>
              <a:t> </a:t>
            </a:r>
            <a:r>
              <a:rPr lang="en-US" sz="2400" dirty="0" err="1" smtClean="0"/>
              <a:t>cancerData</a:t>
            </a:r>
            <a:r>
              <a:rPr lang="en-US" sz="2400" dirty="0" smtClean="0"/>
              <a:t>=new </a:t>
            </a:r>
            <a:r>
              <a:rPr lang="en-US" sz="2400" dirty="0" err="1" smtClean="0">
                <a:solidFill>
                  <a:srgbClr val="FF0000"/>
                </a:solidFill>
              </a:rPr>
              <a:t>PrintWriter</a:t>
            </a:r>
            <a:r>
              <a:rPr lang="en-US" sz="2400" dirty="0" smtClean="0"/>
              <a:t>(</a:t>
            </a:r>
            <a:r>
              <a:rPr lang="en-US" sz="2400" dirty="0" err="1" smtClean="0"/>
              <a:t>dataOut</a:t>
            </a:r>
            <a:r>
              <a:rPr lang="en-US" sz="2400" dirty="0" smtClean="0"/>
              <a:t>);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666" y="2514037"/>
            <a:ext cx="774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cancerData.</a:t>
            </a:r>
            <a:r>
              <a:rPr lang="en-US" sz="2400" dirty="0" err="1" smtClean="0">
                <a:solidFill>
                  <a:srgbClr val="008000"/>
                </a:solidFill>
              </a:rPr>
              <a:t>println</a:t>
            </a:r>
            <a:r>
              <a:rPr lang="en-US" sz="2400" dirty="0" smtClean="0"/>
              <a:t>(“Hello”);// Write a string to a file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6666" y="3452053"/>
            <a:ext cx="725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cancerData.</a:t>
            </a:r>
            <a:r>
              <a:rPr lang="en-US" sz="2400" dirty="0" err="1" smtClean="0">
                <a:solidFill>
                  <a:srgbClr val="008000"/>
                </a:solidFill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</a:rPr>
              <a:t>(number);// Write an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to a file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2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Example 1: Word count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7827" y="1454112"/>
            <a:ext cx="74739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program that reads an input </a:t>
            </a:r>
            <a:r>
              <a:rPr lang="en-US" sz="2400" dirty="0" smtClean="0">
                <a:solidFill>
                  <a:srgbClr val="FF0000"/>
                </a:solidFill>
              </a:rPr>
              <a:t>text</a:t>
            </a:r>
            <a:r>
              <a:rPr lang="en-US" sz="2400" dirty="0" smtClean="0"/>
              <a:t>  and computes and displays the count of  the number of occurrences of a given word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Assume that the text is is to be input from a file named </a:t>
            </a:r>
            <a:r>
              <a:rPr lang="en-US" sz="2400" dirty="0" err="1" smtClean="0">
                <a:solidFill>
                  <a:srgbClr val="FF0000"/>
                </a:solidFill>
              </a:rPr>
              <a:t>puppy.txt</a:t>
            </a:r>
            <a:r>
              <a:rPr lang="en-US" sz="2400" dirty="0" smtClean="0"/>
              <a:t>. Define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 in the program.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 smtClean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44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Word count: Understand how to solve the problem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0445" y="2151623"/>
            <a:ext cx="7473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=“CS180”</a:t>
            </a:r>
          </a:p>
          <a:p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ext=“</a:t>
            </a:r>
            <a:r>
              <a:rPr lang="en-US" sz="2400" dirty="0">
                <a:solidFill>
                  <a:srgbClr val="FF0000"/>
                </a:solidFill>
              </a:rPr>
              <a:t>One night I was studying for </a:t>
            </a:r>
            <a:r>
              <a:rPr lang="en-US" sz="2400" dirty="0" smtClean="0">
                <a:solidFill>
                  <a:srgbClr val="FF0000"/>
                </a:solidFill>
              </a:rPr>
              <a:t>CS180</a:t>
            </a:r>
            <a:r>
              <a:rPr lang="en-US" sz="2400" dirty="0" smtClean="0"/>
              <a:t>.”</a:t>
            </a:r>
          </a:p>
          <a:p>
            <a:endParaRPr lang="en-US" sz="24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18955" y="3320990"/>
            <a:ext cx="1558490" cy="1942208"/>
            <a:chOff x="1318955" y="3320990"/>
            <a:chExt cx="1558490" cy="1942208"/>
          </a:xfrm>
        </p:grpSpPr>
        <p:sp>
          <p:nvSpPr>
            <p:cNvPr id="2" name="TextBox 1"/>
            <p:cNvSpPr txBox="1"/>
            <p:nvPr/>
          </p:nvSpPr>
          <p:spPr>
            <a:xfrm>
              <a:off x="1318955" y="4247535"/>
              <a:ext cx="15584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Start search</a:t>
              </a:r>
            </a:p>
            <a:p>
              <a:r>
                <a:rPr lang="en-US" sz="2000" dirty="0"/>
                <a:t>h</a:t>
              </a:r>
              <a:r>
                <a:rPr lang="en-US" sz="2000" dirty="0" smtClean="0"/>
                <a:t>ere at</a:t>
              </a:r>
            </a:p>
            <a:p>
              <a:r>
                <a:rPr lang="en-US" sz="2000" dirty="0" err="1" smtClean="0"/>
                <a:t>startIndex</a:t>
              </a:r>
              <a:r>
                <a:rPr lang="en-US" sz="2000" dirty="0" smtClean="0"/>
                <a:t>=0</a:t>
              </a:r>
              <a:endParaRPr lang="en-US" sz="20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1662258" y="3320990"/>
              <a:ext cx="0" cy="832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86579" y="3224135"/>
            <a:ext cx="1687982" cy="2719084"/>
            <a:chOff x="2299119" y="3320991"/>
            <a:chExt cx="1687982" cy="2719084"/>
          </a:xfrm>
        </p:grpSpPr>
        <p:sp>
          <p:nvSpPr>
            <p:cNvPr id="10" name="TextBox 9"/>
            <p:cNvSpPr txBox="1"/>
            <p:nvPr/>
          </p:nvSpPr>
          <p:spPr>
            <a:xfrm>
              <a:off x="2299119" y="5024412"/>
              <a:ext cx="16879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</a:t>
              </a:r>
            </a:p>
            <a:p>
              <a:r>
                <a:rPr lang="en-US" sz="2000" dirty="0"/>
                <a:t>o</a:t>
              </a:r>
              <a:r>
                <a:rPr lang="en-US" sz="2000" dirty="0" smtClean="0"/>
                <a:t>ccurrence at </a:t>
              </a:r>
            </a:p>
            <a:p>
              <a:r>
                <a:rPr lang="en-US" sz="2000" dirty="0" err="1" smtClean="0"/>
                <a:t>wordIndex</a:t>
              </a:r>
              <a:r>
                <a:rPr lang="en-US" sz="2000" dirty="0"/>
                <a:t>=</a:t>
              </a:r>
              <a:r>
                <a:rPr lang="en-US" sz="2000" dirty="0" smtClean="0"/>
                <a:t>29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18446" y="3320991"/>
              <a:ext cx="0" cy="18231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54105" y="3232573"/>
            <a:ext cx="1559867" cy="1480523"/>
            <a:chOff x="2919975" y="3320991"/>
            <a:chExt cx="1559867" cy="1480523"/>
          </a:xfrm>
        </p:grpSpPr>
        <p:sp>
          <p:nvSpPr>
            <p:cNvPr id="17" name="TextBox 16"/>
            <p:cNvSpPr txBox="1"/>
            <p:nvPr/>
          </p:nvSpPr>
          <p:spPr>
            <a:xfrm>
              <a:off x="2919975" y="4093628"/>
              <a:ext cx="1559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Continue at</a:t>
              </a:r>
            </a:p>
            <a:p>
              <a:r>
                <a:rPr lang="en-US" sz="2000" dirty="0" err="1" smtClean="0"/>
                <a:t>startIndex</a:t>
              </a:r>
              <a:r>
                <a:rPr lang="en-US" sz="2000" dirty="0" smtClean="0"/>
                <a:t> 34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039302" y="3320991"/>
              <a:ext cx="0" cy="7391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45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598030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Word count: Algorithm: 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2087" y="1189147"/>
            <a:ext cx="54723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Define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 </a:t>
            </a:r>
            <a:r>
              <a:rPr lang="en-US" sz="2400" dirty="0" smtClean="0">
                <a:solidFill>
                  <a:srgbClr val="FF0000"/>
                </a:solidFill>
              </a:rPr>
              <a:t>text</a:t>
            </a:r>
            <a:r>
              <a:rPr lang="en-US" sz="24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Initialize 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/>
              <a:t>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Initialize 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</a:t>
            </a:r>
            <a:r>
              <a:rPr lang="en-US" sz="2400" dirty="0" smtClean="0"/>
              <a:t>hile(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FF0000"/>
                </a:solidFill>
              </a:rPr>
              <a:t>length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FF0000"/>
                </a:solidFill>
              </a:rPr>
              <a:t>text</a:t>
            </a:r>
            <a:r>
              <a:rPr lang="en-US" sz="2400" dirty="0" smtClean="0"/>
              <a:t>){</a:t>
            </a:r>
            <a:br>
              <a:rPr lang="en-US" sz="2400" dirty="0" smtClean="0"/>
            </a:br>
            <a:r>
              <a:rPr lang="en-US" sz="2400" dirty="0" smtClean="0"/>
              <a:t>	Search for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 from 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	If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 found then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increment 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/>
              <a:t> ;</a:t>
            </a:r>
            <a:br>
              <a:rPr lang="en-US" sz="2400" dirty="0" smtClean="0"/>
            </a:br>
            <a:r>
              <a:rPr lang="en-US" sz="2400" dirty="0" smtClean="0"/>
              <a:t>			Update 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	}else{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>
                <a:solidFill>
                  <a:srgbClr val="FF0000"/>
                </a:solidFill>
              </a:rPr>
              <a:t>startIndex</a:t>
            </a:r>
            <a:r>
              <a:rPr lang="en-US" sz="2400" dirty="0" smtClean="0"/>
              <a:t>=length of text;</a:t>
            </a:r>
            <a:endParaRPr lang="en-US" sz="2400" dirty="0"/>
          </a:p>
          <a:p>
            <a:r>
              <a:rPr lang="en-US" sz="2400" dirty="0" smtClean="0"/>
              <a:t>		}</a:t>
            </a:r>
          </a:p>
          <a:p>
            <a:r>
              <a:rPr lang="en-US" sz="2400" dirty="0" smtClean="0"/>
              <a:t>	}// End of loop</a:t>
            </a:r>
          </a:p>
          <a:p>
            <a:r>
              <a:rPr lang="en-US" sz="2400" dirty="0" smtClean="0"/>
              <a:t>6. Display count.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71787" y="2851895"/>
            <a:ext cx="3015013" cy="3088656"/>
            <a:chOff x="5671787" y="2851895"/>
            <a:chExt cx="3015013" cy="3088656"/>
          </a:xfrm>
        </p:grpSpPr>
        <p:sp>
          <p:nvSpPr>
            <p:cNvPr id="2" name="Right Bracket 1"/>
            <p:cNvSpPr/>
            <p:nvPr/>
          </p:nvSpPr>
          <p:spPr>
            <a:xfrm>
              <a:off x="5671787" y="2851895"/>
              <a:ext cx="667268" cy="308865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58696" y="3809702"/>
              <a:ext cx="21281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Loop to count</a:t>
              </a:r>
            </a:p>
            <a:p>
              <a:r>
                <a:rPr lang="en-US" sz="2000" dirty="0"/>
                <a:t>o</a:t>
              </a:r>
              <a:r>
                <a:rPr lang="en-US" sz="2000" dirty="0" smtClean="0"/>
                <a:t>ccurrences of </a:t>
              </a:r>
              <a:r>
                <a:rPr lang="en-US" sz="2000" dirty="0" smtClean="0">
                  <a:solidFill>
                    <a:srgbClr val="FF0000"/>
                  </a:solidFill>
                </a:rPr>
                <a:t>w</a:t>
              </a:r>
              <a:r>
                <a:rPr lang="en-US" sz="2000" dirty="0" smtClean="0"/>
                <a:t> in text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34" y="4927221"/>
            <a:ext cx="1684683" cy="369332"/>
            <a:chOff x="58834" y="4927221"/>
            <a:chExt cx="168468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8834" y="4927221"/>
              <a:ext cx="111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Why this?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173110" y="5133411"/>
              <a:ext cx="5704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08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0628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Announcements: Examination 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597233"/>
            <a:ext cx="8464826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rabicPeriod"/>
            </a:pPr>
            <a:r>
              <a:rPr lang="en-US" sz="2400" dirty="0" smtClean="0"/>
              <a:t>Monday October 3. 8-10pm. </a:t>
            </a:r>
            <a:r>
              <a:rPr lang="en-US" sz="2400" dirty="0" err="1" smtClean="0"/>
              <a:t>Phy</a:t>
            </a:r>
            <a:r>
              <a:rPr lang="en-US" sz="2400" dirty="0" smtClean="0"/>
              <a:t> 112 and </a:t>
            </a:r>
            <a:r>
              <a:rPr lang="en-US" sz="2400" dirty="0" err="1" smtClean="0"/>
              <a:t>Phy</a:t>
            </a:r>
            <a:r>
              <a:rPr lang="en-US" sz="2400" dirty="0" smtClean="0"/>
              <a:t> 114</a:t>
            </a:r>
            <a:endParaRPr lang="en-US" sz="2400" dirty="0" smtClean="0">
              <a:ea typeface="Consolas"/>
              <a:cs typeface="Consolas"/>
            </a:endParaRPr>
          </a:p>
          <a:p>
            <a:pPr marL="457200" indent="-457200">
              <a:lnSpc>
                <a:spcPts val="3600"/>
              </a:lnSpc>
              <a:buAutoNum type="arabicPeriod"/>
            </a:pPr>
            <a:r>
              <a:rPr lang="en-US" sz="2400" dirty="0" smtClean="0">
                <a:ea typeface="Consolas"/>
                <a:cs typeface="Consolas"/>
              </a:rPr>
              <a:t>One question from Chapter 1 (no IEEE format </a:t>
            </a:r>
            <a:r>
              <a:rPr lang="en-US" sz="2400" dirty="0" smtClean="0">
                <a:solidFill>
                  <a:srgbClr val="FF0000"/>
                </a:solidFill>
                <a:ea typeface="Consolas"/>
                <a:cs typeface="Consolas"/>
              </a:rPr>
              <a:t>but fractions will be covered</a:t>
            </a:r>
            <a:r>
              <a:rPr lang="en-US" sz="2400" dirty="0" smtClean="0">
                <a:ea typeface="Consolas"/>
                <a:cs typeface="Consolas"/>
              </a:rPr>
              <a:t>). </a:t>
            </a:r>
          </a:p>
          <a:p>
            <a:pPr marL="457200" indent="-457200">
              <a:lnSpc>
                <a:spcPts val="3600"/>
              </a:lnSpc>
              <a:buAutoNum type="arabicPeriod"/>
            </a:pPr>
            <a:r>
              <a:rPr lang="en-US" sz="2400" dirty="0" smtClean="0">
                <a:ea typeface="Consolas"/>
                <a:cs typeface="Consolas"/>
              </a:rPr>
              <a:t>Two programming questions; one problem requires </a:t>
            </a:r>
            <a:r>
              <a:rPr lang="en-US" sz="2400" dirty="0" smtClean="0">
                <a:solidFill>
                  <a:srgbClr val="FF0000"/>
                </a:solidFill>
                <a:ea typeface="Consolas"/>
                <a:cs typeface="Consolas"/>
              </a:rPr>
              <a:t>if-else </a:t>
            </a:r>
            <a:r>
              <a:rPr lang="en-US" sz="2400" dirty="0" smtClean="0">
                <a:ea typeface="Consolas"/>
                <a:cs typeface="Consolas"/>
              </a:rPr>
              <a:t>statement; second problem requires </a:t>
            </a:r>
            <a:r>
              <a:rPr lang="en-US" sz="2400" dirty="0" smtClean="0">
                <a:solidFill>
                  <a:srgbClr val="FF0000"/>
                </a:solidFill>
                <a:ea typeface="Consolas"/>
                <a:cs typeface="Consolas"/>
              </a:rPr>
              <a:t>while</a:t>
            </a:r>
            <a:r>
              <a:rPr lang="en-US" sz="2400" dirty="0" smtClean="0">
                <a:ea typeface="Consolas"/>
                <a:cs typeface="Consolas"/>
              </a:rPr>
              <a:t>. </a:t>
            </a:r>
          </a:p>
          <a:p>
            <a:pPr marL="457200" indent="-457200">
              <a:lnSpc>
                <a:spcPts val="3600"/>
              </a:lnSpc>
              <a:buAutoNum type="arabicPeriod"/>
            </a:pPr>
            <a:r>
              <a:rPr lang="en-US" sz="2400" dirty="0" smtClean="0">
                <a:ea typeface="Consolas"/>
                <a:cs typeface="Consolas"/>
              </a:rPr>
              <a:t>Seating arrangement: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ea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ea typeface="Consolas"/>
                <a:cs typeface="Consolas"/>
              </a:rPr>
              <a:t>PHY 112</a:t>
            </a:r>
            <a:r>
              <a:rPr lang="en-US" sz="2400" dirty="0">
                <a:ea typeface="Consolas"/>
                <a:cs typeface="Consolas"/>
              </a:rPr>
              <a:t>: All those with first names starting with </a:t>
            </a:r>
            <a:r>
              <a:rPr lang="en-US" sz="2400" dirty="0" smtClean="0">
                <a:ea typeface="Consolas"/>
                <a:cs typeface="Consolas"/>
              </a:rPr>
              <a:t>A </a:t>
            </a:r>
            <a:r>
              <a:rPr lang="en-US" sz="2400" dirty="0">
                <a:ea typeface="Consolas"/>
                <a:cs typeface="Consolas"/>
              </a:rPr>
              <a:t>through </a:t>
            </a:r>
            <a:r>
              <a:rPr lang="en-US" sz="2400" dirty="0" smtClean="0">
                <a:ea typeface="Consolas"/>
                <a:cs typeface="Consolas"/>
              </a:rPr>
              <a:t>L.</a:t>
            </a:r>
            <a:endParaRPr lang="en-US" sz="2000" dirty="0">
              <a:ea typeface="Consolas"/>
              <a:cs typeface="Consolas"/>
            </a:endParaRPr>
          </a:p>
          <a:p>
            <a:pPr>
              <a:lnSpc>
                <a:spcPts val="3600"/>
              </a:lnSpc>
            </a:pPr>
            <a:r>
              <a:rPr lang="en-US" sz="2400" dirty="0" smtClean="0">
                <a:ea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ea typeface="Consolas"/>
                <a:cs typeface="Consolas"/>
              </a:rPr>
              <a:t>PHY 114</a:t>
            </a:r>
            <a:r>
              <a:rPr lang="en-US" sz="2400" dirty="0" smtClean="0">
                <a:ea typeface="Consolas"/>
                <a:cs typeface="Consolas"/>
              </a:rPr>
              <a:t>: All those with first names starting with M through Z.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ea typeface="Consolas"/>
                <a:cs typeface="Consolas"/>
              </a:rPr>
              <a:t>5. </a:t>
            </a:r>
            <a:r>
              <a:rPr lang="en-US" sz="2400" dirty="0" smtClean="0">
                <a:solidFill>
                  <a:srgbClr val="FF0000"/>
                </a:solidFill>
                <a:ea typeface="Consolas"/>
                <a:cs typeface="Consolas"/>
              </a:rPr>
              <a:t>Please bring your student ID to the exam</a:t>
            </a:r>
            <a:r>
              <a:rPr lang="en-US" sz="2400" dirty="0" smtClean="0">
                <a:ea typeface="Consolas"/>
                <a:cs typeface="Consolas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ea typeface="Consolas"/>
                <a:cs typeface="Consolas"/>
              </a:rPr>
              <a:t>6. And bring one Java book to consult during the exam.</a:t>
            </a:r>
            <a:endParaRPr lang="en-US" sz="2000" dirty="0" smtClean="0">
              <a:ea typeface="Consolas"/>
              <a:cs typeface="Consola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0628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Announcements: Others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597233"/>
            <a:ext cx="8464826" cy="188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 smtClean="0"/>
              <a:t>Feast with Faculty: </a:t>
            </a:r>
          </a:p>
          <a:p>
            <a:pPr>
              <a:lnSpc>
                <a:spcPts val="2800"/>
              </a:lnSpc>
            </a:pPr>
            <a:endParaRPr lang="en-US" sz="2400" dirty="0"/>
          </a:p>
          <a:p>
            <a:pPr>
              <a:lnSpc>
                <a:spcPts val="2800"/>
              </a:lnSpc>
            </a:pPr>
            <a:r>
              <a:rPr lang="en-US" sz="2400" dirty="0" smtClean="0"/>
              <a:t>	September 28, 6:30pm Ford Dining Hall</a:t>
            </a:r>
          </a:p>
          <a:p>
            <a:pPr>
              <a:lnSpc>
                <a:spcPts val="2800"/>
              </a:lnSpc>
            </a:pPr>
            <a:r>
              <a:rPr lang="en-US" sz="2400" dirty="0" smtClean="0">
                <a:ea typeface="Consolas"/>
                <a:cs typeface="Consolas"/>
              </a:rPr>
              <a:t>	Dining </a:t>
            </a:r>
            <a:r>
              <a:rPr lang="en-US" sz="2400" dirty="0">
                <a:ea typeface="Consolas"/>
                <a:cs typeface="Consolas"/>
              </a:rPr>
              <a:t>r</a:t>
            </a:r>
            <a:r>
              <a:rPr lang="en-US" sz="2400" dirty="0" smtClean="0">
                <a:ea typeface="Consolas"/>
                <a:cs typeface="Consolas"/>
              </a:rPr>
              <a:t>oom on the second floor (to your right when you arrive 	on the second floor 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0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Quiz: 9/28/2011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679606"/>
          </a:xfrm>
        </p:spPr>
        <p:txBody>
          <a:bodyPr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Q1.  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sum=0;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Random</a:t>
            </a:r>
            <a:r>
              <a:rPr lang="en-US" sz="2800" dirty="0" smtClean="0"/>
              <a:t> </a:t>
            </a:r>
            <a:r>
              <a:rPr lang="en-US" sz="2800" dirty="0" err="1" smtClean="0"/>
              <a:t>r</a:t>
            </a:r>
            <a:r>
              <a:rPr lang="en-US" sz="2800" dirty="0" smtClean="0"/>
              <a:t>=new </a:t>
            </a:r>
            <a:r>
              <a:rPr lang="en-US" sz="2800" dirty="0" smtClean="0">
                <a:solidFill>
                  <a:srgbClr val="FF0000"/>
                </a:solidFill>
              </a:rPr>
              <a:t>Random</a:t>
            </a:r>
            <a:r>
              <a:rPr lang="en-US" sz="2800" dirty="0" smtClean="0"/>
              <a:t> ();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num=r.nextInt(10);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while</a:t>
            </a:r>
            <a:r>
              <a:rPr lang="en-US" sz="2800" dirty="0" smtClean="0"/>
              <a:t> (sum&lt;100 || num!=0){</a:t>
            </a:r>
            <a:br>
              <a:rPr lang="en-US" sz="2800" dirty="0" smtClean="0"/>
            </a:br>
            <a:r>
              <a:rPr lang="en-US" sz="2800" dirty="0" smtClean="0"/>
              <a:t>			sum=</a:t>
            </a:r>
            <a:r>
              <a:rPr lang="en-US" sz="2800" dirty="0" err="1" smtClean="0"/>
              <a:t>sum+num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The loop </a:t>
            </a:r>
            <a:r>
              <a:rPr lang="en-US" sz="2800" dirty="0" smtClean="0">
                <a:solidFill>
                  <a:srgbClr val="FF0000"/>
                </a:solidFill>
              </a:rPr>
              <a:t>will</a:t>
            </a:r>
            <a:r>
              <a:rPr lang="en-US" sz="2800" dirty="0" smtClean="0"/>
              <a:t> terminate when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2234" y="3954243"/>
            <a:ext cx="4094566" cy="22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num is 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sum is equal to or greater than 100 and num is 0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Sum is less than 10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679606"/>
          </a:xfrm>
        </p:spPr>
        <p:txBody>
          <a:bodyPr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Q2.  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sum=0, num=0;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while</a:t>
            </a:r>
            <a:r>
              <a:rPr lang="en-US" sz="2800" dirty="0" smtClean="0"/>
              <a:t> (num&lt;3){</a:t>
            </a:r>
            <a:br>
              <a:rPr lang="en-US" sz="2800" dirty="0" smtClean="0"/>
            </a:br>
            <a:r>
              <a:rPr lang="en-US" sz="2800" dirty="0" smtClean="0"/>
              <a:t>			num=num+1;</a:t>
            </a:r>
            <a:br>
              <a:rPr lang="en-US" sz="2800" dirty="0" smtClean="0"/>
            </a:br>
            <a:r>
              <a:rPr lang="en-US" sz="2800" dirty="0" smtClean="0"/>
              <a:t>			sum=</a:t>
            </a:r>
            <a:r>
              <a:rPr lang="en-US" sz="2800" dirty="0" err="1" smtClean="0"/>
              <a:t>sum+num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The value of </a:t>
            </a:r>
            <a:r>
              <a:rPr lang="en-US" sz="2800" dirty="0" smtClean="0">
                <a:solidFill>
                  <a:srgbClr val="FF0000"/>
                </a:solidFill>
              </a:rPr>
              <a:t>sum</a:t>
            </a:r>
            <a:r>
              <a:rPr lang="en-US" sz="2800" dirty="0" smtClean="0"/>
              <a:t> upon loop termination is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2234" y="3759058"/>
            <a:ext cx="4094566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3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6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6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18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Chapter 5: 5.1, 5.2, 5.3, 19.1, 19.2, 19.3</a:t>
            </a:r>
          </a:p>
          <a:p>
            <a:pPr marL="457200" indent="-457200">
              <a:lnSpc>
                <a:spcPts val="2800"/>
              </a:lnSpc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Exercises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Work on individual steps in Project 2.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679606"/>
          </a:xfrm>
        </p:spPr>
        <p:txBody>
          <a:bodyPr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Q3.  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sum=0, num=0;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while</a:t>
            </a:r>
            <a:r>
              <a:rPr lang="en-US" sz="2800" dirty="0" smtClean="0"/>
              <a:t> (num&lt;3){</a:t>
            </a:r>
            <a:br>
              <a:rPr lang="en-US" sz="2800" dirty="0" smtClean="0"/>
            </a:br>
            <a:r>
              <a:rPr lang="en-US" sz="2800" dirty="0" smtClean="0"/>
              <a:t>			sum=</a:t>
            </a:r>
            <a:r>
              <a:rPr lang="en-US" sz="2800" dirty="0" err="1" smtClean="0"/>
              <a:t>sum+num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			num=num+1;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The value of </a:t>
            </a:r>
            <a:r>
              <a:rPr lang="en-US" sz="2800" dirty="0" smtClean="0">
                <a:solidFill>
                  <a:srgbClr val="FF0000"/>
                </a:solidFill>
              </a:rPr>
              <a:t>sum</a:t>
            </a:r>
            <a:r>
              <a:rPr lang="en-US" sz="2800" dirty="0" smtClean="0"/>
              <a:t> upon loop termination is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2234" y="3954243"/>
            <a:ext cx="4094566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3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6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679606"/>
          </a:xfrm>
        </p:spPr>
        <p:txBody>
          <a:bodyPr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/>
              <a:t>Q4.  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sum=0, num=1;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while</a:t>
            </a:r>
            <a:r>
              <a:rPr lang="en-US" sz="2800" dirty="0" smtClean="0"/>
              <a:t> (num&lt;4){</a:t>
            </a:r>
            <a:br>
              <a:rPr lang="en-US" sz="2800" dirty="0" smtClean="0"/>
            </a:br>
            <a:r>
              <a:rPr lang="en-US" sz="2800" dirty="0" smtClean="0"/>
              <a:t>			if(num%2==0){</a:t>
            </a:r>
            <a:br>
              <a:rPr lang="en-US" sz="2800" dirty="0" smtClean="0"/>
            </a:br>
            <a:r>
              <a:rPr lang="en-US" sz="2800" dirty="0" smtClean="0"/>
              <a:t>				sum=</a:t>
            </a:r>
            <a:r>
              <a:rPr lang="en-US" sz="2800" dirty="0" err="1" smtClean="0"/>
              <a:t>sum+num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			}</a:t>
            </a:r>
            <a:br>
              <a:rPr lang="en-US" sz="2800" dirty="0" smtClean="0"/>
            </a:br>
            <a:r>
              <a:rPr lang="en-US" sz="2800" dirty="0" smtClean="0"/>
              <a:t>			num=num+1;</a:t>
            </a:r>
            <a:br>
              <a:rPr lang="en-US" sz="2800" dirty="0" smtClean="0"/>
            </a:br>
            <a:r>
              <a:rPr lang="en-US" sz="2800" dirty="0" smtClean="0"/>
              <a:t>		}</a:t>
            </a:r>
            <a:br>
              <a:rPr lang="en-US" sz="2800" dirty="0" smtClean="0"/>
            </a:br>
            <a:r>
              <a:rPr lang="en-US" sz="2800" dirty="0" smtClean="0"/>
              <a:t>The value of </a:t>
            </a:r>
            <a:r>
              <a:rPr lang="en-US" sz="2800" dirty="0" smtClean="0">
                <a:solidFill>
                  <a:srgbClr val="FF0000"/>
                </a:solidFill>
              </a:rPr>
              <a:t>sum</a:t>
            </a:r>
            <a:r>
              <a:rPr lang="en-US" sz="2800" dirty="0" smtClean="0"/>
              <a:t> upon loop termination is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05133" y="3954243"/>
            <a:ext cx="2225799" cy="25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3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6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2</a:t>
            </a:r>
          </a:p>
          <a:p>
            <a:pPr marL="457200" indent="-457200">
              <a:lnSpc>
                <a:spcPts val="2800"/>
              </a:lnSpc>
              <a:buAutoNum type="alphaLcParenBoth"/>
            </a:pPr>
            <a:endParaRPr lang="en-US" sz="2000" dirty="0" smtClean="0"/>
          </a:p>
          <a:p>
            <a:pPr marL="457200" indent="-457200">
              <a:lnSpc>
                <a:spcPts val="2800"/>
              </a:lnSpc>
              <a:buAutoNum type="alphaLcParenBoth"/>
            </a:pPr>
            <a:r>
              <a:rPr lang="en-US" sz="2000" dirty="0" smtClean="0"/>
              <a:t>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888" y="2837327"/>
            <a:ext cx="62982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End of Quiz: 9</a:t>
            </a:r>
            <a:r>
              <a:rPr lang="en-US" sz="3100" smtClean="0">
                <a:solidFill>
                  <a:srgbClr val="FF0000"/>
                </a:solidFill>
              </a:rPr>
              <a:t>/28/2011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642785"/>
            <a:ext cx="77989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Live demo, word count problem</a:t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[continued from Monday September 26, 2011]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69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 2: 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477" y="1138548"/>
            <a:ext cx="837832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A data file named “</a:t>
            </a:r>
            <a:r>
              <a:rPr lang="en-US" sz="2400" dirty="0" err="1" smtClean="0">
                <a:solidFill>
                  <a:srgbClr val="FF0000"/>
                </a:solidFill>
              </a:rPr>
              <a:t>puppy.txt</a:t>
            </a:r>
            <a:r>
              <a:rPr lang="en-US" sz="2400" dirty="0" smtClean="0"/>
              <a:t>” contains lines of text.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477" y="2015147"/>
            <a:ext cx="8378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We are required to read each line from the file and process it as follows.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9044" y="3033748"/>
            <a:ext cx="777603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Ignore all text that appears prior to, and including the string “CS180”, and print on the console all text that appears immediately following the string “CS180”.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0320" y="4942648"/>
            <a:ext cx="776331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Any text that appears after the second occurrence of the string  “CS180” should also be ignored, including the string “CS180”.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 2: Sample input file </a:t>
            </a:r>
            <a:r>
              <a:rPr lang="en-US" sz="2400" dirty="0" err="1" smtClean="0">
                <a:solidFill>
                  <a:srgbClr val="FF0000"/>
                </a:solidFill>
              </a:rPr>
              <a:t>puppy.txt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477" y="1138548"/>
            <a:ext cx="8378323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One night I was studying for CS180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008000"/>
                </a:solidFill>
              </a:rPr>
              <a:t>It was real dark outside. And I heard a puppy crying. I thought to myself: “Halloween is several weeks away, what is this puppy-crying noise?”</a:t>
            </a:r>
            <a:endParaRPr lang="en-US" sz="2000" dirty="0">
              <a:solidFill>
                <a:srgbClr val="008000"/>
              </a:solidFill>
            </a:endParaRPr>
          </a:p>
          <a:p>
            <a:pPr marL="457200" indent="-457200">
              <a:lnSpc>
                <a:spcPts val="36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	The noise persisted. I dragged myself out of the bed and followed the noise. The noise took me to a bathroom. There I saw a little puppy sitting under the tap with water drops falling on him! I took the puppy in my arms and brought it to my room. It was cold so I gave warm milk. He slurped it up and then slept quietly in a corner. I resumed studying </a:t>
            </a:r>
            <a:r>
              <a:rPr lang="en-US" sz="2000" smtClean="0">
                <a:solidFill>
                  <a:srgbClr val="008000"/>
                </a:solidFill>
              </a:rPr>
              <a:t>for </a:t>
            </a:r>
            <a:r>
              <a:rPr lang="en-US" sz="2000" smtClean="0">
                <a:solidFill>
                  <a:srgbClr val="FF0000"/>
                </a:solidFill>
              </a:rPr>
              <a:t>CS180</a:t>
            </a:r>
            <a:r>
              <a:rPr lang="en-US" sz="2000" dirty="0" smtClean="0">
                <a:solidFill>
                  <a:srgbClr val="FF0000"/>
                </a:solidFill>
              </a:rPr>
              <a:t>. That was some experience! This was 40 years ago. The puppy lived with me for 15 years!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00931" y="5987018"/>
            <a:ext cx="250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All text in </a:t>
            </a:r>
            <a:r>
              <a:rPr lang="en-US" dirty="0" smtClean="0">
                <a:solidFill>
                  <a:srgbClr val="008000"/>
                </a:solidFill>
              </a:rPr>
              <a:t>green.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29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2298" y="3073259"/>
            <a:ext cx="818974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Live demo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9/21/2011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5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91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 3: 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477" y="1407853"/>
            <a:ext cx="8378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A drug manufacturing company has developed a new drug for treating a certain type of cancer.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477" y="2585784"/>
            <a:ext cx="83783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The company has performed experiments to determine the effectiveness of  </a:t>
            </a:r>
            <a:r>
              <a:rPr lang="en-US" sz="2400" smtClean="0"/>
              <a:t>this drug </a:t>
            </a:r>
            <a:r>
              <a:rPr lang="en-US" sz="2400" dirty="0" smtClean="0"/>
              <a:t>in preventing cancer cells from multiplying.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77" y="4225380"/>
            <a:ext cx="8378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Effectiveness data obtained from the experiments is available in a file named </a:t>
            </a:r>
            <a:r>
              <a:rPr lang="en-US" sz="2400" dirty="0" err="1" smtClean="0">
                <a:solidFill>
                  <a:srgbClr val="008000"/>
                </a:solidFill>
              </a:rPr>
              <a:t>cancerData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8477" y="5403310"/>
            <a:ext cx="8378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We need to write a program to obtain the average, minimum and maximum effectiveness of the drug.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4415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Problem: Data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161953"/>
            <a:ext cx="83783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Data obtained from the experiments is available in a file named </a:t>
            </a:r>
            <a:r>
              <a:rPr lang="en-US" sz="2400" dirty="0" err="1" smtClean="0">
                <a:solidFill>
                  <a:srgbClr val="008000"/>
                </a:solidFill>
              </a:rPr>
              <a:t>cancerData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in the following format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8826" y="2278869"/>
            <a:ext cx="69379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Code name of the drug: a string of characters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8827" y="2969878"/>
            <a:ext cx="645623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For each experiment: Percent of cells prevented from multiplying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4415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Algorithm: Initialization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202" y="1918574"/>
            <a:ext cx="837832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Open file </a:t>
            </a:r>
            <a:r>
              <a:rPr lang="en-US" sz="2400" dirty="0" err="1" smtClean="0">
                <a:solidFill>
                  <a:srgbClr val="008000"/>
                </a:solidFill>
              </a:rPr>
              <a:t>cancerData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Get name of the drug;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err="1" smtClean="0"/>
              <a:t>maxEff</a:t>
            </a:r>
            <a:r>
              <a:rPr lang="en-US" sz="2400" dirty="0" smtClean="0"/>
              <a:t>=0;  // Maximum effectiveness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err="1" smtClean="0"/>
              <a:t>minEff</a:t>
            </a:r>
            <a:r>
              <a:rPr lang="en-US" sz="2400" dirty="0" smtClean="0"/>
              <a:t>=101; // Minimum effectiveness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err="1" smtClean="0"/>
              <a:t>effTotal</a:t>
            </a:r>
            <a:r>
              <a:rPr lang="en-US" sz="2400" dirty="0" smtClean="0"/>
              <a:t>=0;  // Sum of all effectiveness data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err="1" smtClean="0"/>
              <a:t>numExp</a:t>
            </a:r>
            <a:r>
              <a:rPr lang="en-US" sz="2400" dirty="0" smtClean="0"/>
              <a:t>=0; // Number of data items processed so far</a:t>
            </a:r>
          </a:p>
          <a:p>
            <a:pPr marL="457200" indent="-457200">
              <a:lnSpc>
                <a:spcPts val="3600"/>
              </a:lnSpc>
            </a:pPr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Special help session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52061" y="2792290"/>
            <a:ext cx="6357630" cy="4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Sunday October 2: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-7pm LWSN 3142A/B</a:t>
            </a:r>
            <a:r>
              <a:rPr lang="en-US" sz="2000" dirty="0" smtClean="0"/>
              <a:t>	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4415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Algorithm: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125923"/>
            <a:ext cx="8378323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while</a:t>
            </a:r>
            <a:r>
              <a:rPr lang="en-US" sz="2400" dirty="0" err="1" smtClean="0"/>
              <a:t>(data</a:t>
            </a:r>
            <a:r>
              <a:rPr lang="en-US" sz="2400" dirty="0" smtClean="0"/>
              <a:t> remains to be processed){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eff</a:t>
            </a:r>
            <a:r>
              <a:rPr lang="en-US" sz="2400" dirty="0" smtClean="0"/>
              <a:t>=get effectiveness from the next experiment;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numExp</a:t>
            </a:r>
            <a:r>
              <a:rPr lang="en-US" sz="2400" dirty="0" smtClean="0"/>
              <a:t>=numExp+1;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effTotal</a:t>
            </a:r>
            <a:r>
              <a:rPr lang="en-US" sz="2400" dirty="0" smtClean="0"/>
              <a:t>=</a:t>
            </a:r>
            <a:r>
              <a:rPr lang="en-US" sz="2400" dirty="0" err="1" smtClean="0"/>
              <a:t>effTotal+eff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if</a:t>
            </a:r>
            <a:r>
              <a:rPr lang="en-US" sz="2400" dirty="0" err="1" smtClean="0"/>
              <a:t>(maxEff</a:t>
            </a:r>
            <a:r>
              <a:rPr lang="en-US" sz="2400" dirty="0" smtClean="0"/>
              <a:t>&lt;</a:t>
            </a:r>
            <a:r>
              <a:rPr lang="en-US" sz="2400" dirty="0" err="1" smtClean="0"/>
              <a:t>eff</a:t>
            </a:r>
            <a:r>
              <a:rPr lang="en-US" sz="2400" dirty="0" smtClean="0"/>
              <a:t>)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	</a:t>
            </a:r>
            <a:r>
              <a:rPr lang="en-US" sz="2400" dirty="0" err="1" smtClean="0"/>
              <a:t>maxEff</a:t>
            </a:r>
            <a:r>
              <a:rPr lang="en-US" sz="2400" dirty="0" smtClean="0"/>
              <a:t>=</a:t>
            </a:r>
            <a:r>
              <a:rPr lang="en-US" sz="2400" dirty="0" err="1" smtClean="0"/>
              <a:t>eff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if</a:t>
            </a:r>
            <a:r>
              <a:rPr lang="en-US" sz="2400" dirty="0" err="1" smtClean="0"/>
              <a:t>(minEff</a:t>
            </a:r>
            <a:r>
              <a:rPr lang="en-US" sz="2400" dirty="0" smtClean="0"/>
              <a:t>&gt;</a:t>
            </a:r>
            <a:r>
              <a:rPr lang="en-US" sz="2400" dirty="0" err="1" smtClean="0"/>
              <a:t>eff</a:t>
            </a:r>
            <a:r>
              <a:rPr lang="en-US" sz="2400" dirty="0" smtClean="0"/>
              <a:t>)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	</a:t>
            </a:r>
            <a:r>
              <a:rPr lang="en-US" sz="2400" dirty="0" err="1" smtClean="0"/>
              <a:t>minEff</a:t>
            </a:r>
            <a:r>
              <a:rPr lang="en-US" sz="2400" dirty="0" smtClean="0"/>
              <a:t>=</a:t>
            </a:r>
            <a:r>
              <a:rPr lang="en-US" sz="2400" dirty="0" err="1" smtClean="0"/>
              <a:t>eff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3600"/>
              </a:lnSpc>
            </a:pPr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4415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Algorithm: Post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202" y="1261034"/>
            <a:ext cx="837832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Average </a:t>
            </a:r>
            <a:r>
              <a:rPr lang="en-US" sz="2400" dirty="0" err="1" smtClean="0"/>
              <a:t>eff</a:t>
            </a:r>
            <a:r>
              <a:rPr lang="en-US" sz="2400" dirty="0" smtClean="0"/>
              <a:t>=</a:t>
            </a:r>
            <a:r>
              <a:rPr lang="en-US" sz="2400" dirty="0" err="1" smtClean="0"/>
              <a:t>effTotal/numExp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Display average, maximum, and minimum effectiveness.</a:t>
            </a:r>
          </a:p>
          <a:p>
            <a:pPr marL="457200" indent="-457200">
              <a:lnSpc>
                <a:spcPts val="3600"/>
              </a:lnSpc>
            </a:pPr>
            <a:endParaRPr lang="en-US" sz="2400" dirty="0" smtClean="0"/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 // End of algorithm</a:t>
            </a:r>
          </a:p>
          <a:p>
            <a:pPr marL="457200" indent="-457200">
              <a:lnSpc>
                <a:spcPts val="3600"/>
              </a:lnSpc>
            </a:pPr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2" y="2393733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Live demo.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8081" y="2837514"/>
            <a:ext cx="202182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Loops: More!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7" y="3122208"/>
            <a:ext cx="2834640" cy="2834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77" y="690331"/>
            <a:ext cx="2540000" cy="203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456" y="3351647"/>
            <a:ext cx="2175627" cy="28895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09" y="571458"/>
            <a:ext cx="2868721" cy="185623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Loops: Why use them? 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1" y="2522069"/>
            <a:ext cx="709464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Useful to do “same” thing over and over either a fixed or a variable number of times.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while loop: Basic structure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1085869"/>
            <a:ext cx="314583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initialize;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while </a:t>
            </a:r>
            <a:r>
              <a:rPr lang="en-US" sz="2400" dirty="0" smtClean="0"/>
              <a:t>(condition){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loop body;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finalize;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9654" y="1208979"/>
            <a:ext cx="5423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loop body is guarded by the condition.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Before each </a:t>
            </a:r>
            <a:r>
              <a:rPr lang="en-US" sz="2400" dirty="0" smtClean="0">
                <a:solidFill>
                  <a:srgbClr val="FF0000"/>
                </a:solidFill>
              </a:rPr>
              <a:t>iteration</a:t>
            </a:r>
            <a:r>
              <a:rPr lang="en-US" sz="2400" dirty="0" smtClean="0"/>
              <a:t>, the condition is evaluated. If it is true then the loop body is executed exactly once else the loop is said to terminate.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Number of iterations depends on the condition.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 loop that never terminates is also known as an “</a:t>
            </a:r>
            <a:r>
              <a:rPr lang="en-US" sz="2400" dirty="0" smtClean="0">
                <a:solidFill>
                  <a:srgbClr val="FF0000"/>
                </a:solidFill>
              </a:rPr>
              <a:t>infinite loop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4" y="3968750"/>
            <a:ext cx="3175000" cy="2387600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for loop: Fixed number of iterations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1085869"/>
            <a:ext cx="314583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initialize;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&lt;N; </a:t>
            </a:r>
            <a:r>
              <a:rPr lang="en-US" sz="2400" dirty="0" err="1" smtClean="0"/>
              <a:t>i</a:t>
            </a:r>
            <a:r>
              <a:rPr lang="en-US" sz="2400" dirty="0" smtClean="0"/>
              <a:t>++){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loop body;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finalize;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9897" y="2305891"/>
            <a:ext cx="5423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loop body is executed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times.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Variable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set to 0. It is incremented by 1 after each iteration.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Number of iterations is N unless something drastic happens in the loop body.</a:t>
            </a:r>
          </a:p>
          <a:p>
            <a:pPr marL="342900" indent="-342900"/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for loop: Example: Sum the first 10 integers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99191" y="2008648"/>
            <a:ext cx="373989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sum=0;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sum=</a:t>
            </a:r>
            <a:r>
              <a:rPr lang="en-US" sz="2400" dirty="0" err="1" smtClean="0"/>
              <a:t>sum+i</a:t>
            </a:r>
            <a:r>
              <a:rPr lang="en-US" sz="2400" dirty="0" smtClean="0"/>
              <a:t>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sz="2400" dirty="0" err="1" smtClean="0"/>
              <a:t>System.out.println(sum</a:t>
            </a:r>
            <a:r>
              <a:rPr lang="en-US" sz="2400" dirty="0" smtClean="0"/>
              <a:t>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for statement: general format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1406842"/>
            <a:ext cx="306439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sz="2400" dirty="0" smtClean="0"/>
              <a:t>( init; term; </a:t>
            </a:r>
            <a:r>
              <a:rPr lang="en-US" sz="2400" dirty="0" err="1" smtClean="0"/>
              <a:t>iter</a:t>
            </a:r>
            <a:r>
              <a:rPr lang="en-US" sz="2400" dirty="0" smtClean="0"/>
              <a:t>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loop body;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8" y="3476852"/>
            <a:ext cx="6511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init</a:t>
            </a:r>
            <a:r>
              <a:rPr lang="en-US" sz="2400" dirty="0" smtClean="0"/>
              <a:t>: Evaluated once at the start of the loop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term</a:t>
            </a:r>
            <a:r>
              <a:rPr lang="en-US" sz="2400" dirty="0" smtClean="0"/>
              <a:t>: termination condition, checked at the start if each iteration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iter</a:t>
            </a:r>
            <a:r>
              <a:rPr lang="en-US" sz="2400" dirty="0" smtClean="0"/>
              <a:t>: evaluated at the end of each iteration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3251" y="1406842"/>
            <a:ext cx="373989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   </a:t>
            </a:r>
            <a:r>
              <a:rPr lang="en-US" sz="2400" dirty="0" err="1" smtClean="0"/>
              <a:t>i</a:t>
            </a:r>
            <a:r>
              <a:rPr lang="en-US" sz="2400" dirty="0" smtClean="0"/>
              <a:t>&lt;=10;   </a:t>
            </a:r>
            <a:r>
              <a:rPr lang="en-US" sz="2400" dirty="0" err="1" smtClean="0"/>
              <a:t>i</a:t>
            </a:r>
            <a:r>
              <a:rPr lang="en-US" sz="2400" dirty="0" smtClean="0"/>
              <a:t>++){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sum=</a:t>
            </a:r>
            <a:r>
              <a:rPr lang="en-US" sz="2400" dirty="0" err="1" smtClean="0"/>
              <a:t>sum+i</a:t>
            </a:r>
            <a:r>
              <a:rPr lang="en-US" sz="2400" dirty="0" smtClean="0"/>
              <a:t>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0477" y="1927581"/>
            <a:ext cx="9456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7158" y="1406842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27760" y="986294"/>
            <a:ext cx="692039" cy="540355"/>
            <a:chOff x="5327760" y="986294"/>
            <a:chExt cx="692039" cy="540355"/>
          </a:xfrm>
        </p:grpSpPr>
        <p:sp>
          <p:nvSpPr>
            <p:cNvPr id="15" name="Left Bracket 14"/>
            <p:cNvSpPr/>
            <p:nvPr/>
          </p:nvSpPr>
          <p:spPr>
            <a:xfrm rot="5400000">
              <a:off x="5581283" y="1088133"/>
              <a:ext cx="184993" cy="6920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7558" y="98629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35291" y="972324"/>
            <a:ext cx="692039" cy="554325"/>
            <a:chOff x="6335291" y="972324"/>
            <a:chExt cx="692039" cy="554325"/>
          </a:xfrm>
        </p:grpSpPr>
        <p:sp>
          <p:nvSpPr>
            <p:cNvPr id="16" name="Left Bracket 15"/>
            <p:cNvSpPr/>
            <p:nvPr/>
          </p:nvSpPr>
          <p:spPr>
            <a:xfrm rot="5400000">
              <a:off x="6588814" y="1088133"/>
              <a:ext cx="184993" cy="6920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1695" y="972324"/>
              <a:ext cx="63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term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81434" y="940058"/>
            <a:ext cx="507809" cy="586591"/>
            <a:chOff x="7281434" y="940058"/>
            <a:chExt cx="507809" cy="586591"/>
          </a:xfrm>
        </p:grpSpPr>
        <p:sp>
          <p:nvSpPr>
            <p:cNvPr id="17" name="Left Bracket 16"/>
            <p:cNvSpPr/>
            <p:nvPr/>
          </p:nvSpPr>
          <p:spPr>
            <a:xfrm rot="5400000">
              <a:off x="7442842" y="1193005"/>
              <a:ext cx="184993" cy="48229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81434" y="940058"/>
              <a:ext cx="507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iter</a:t>
              </a:r>
              <a:endParaRPr lang="en-US" dirty="0"/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Statement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1" y="1608004"/>
            <a:ext cx="709464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Continuously monitor the position of two ground vehicles. The position of each vehicle is available as an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x,y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coordinate.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If the vehicles are less than distance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apart then display a warning signal.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Stop monitoring when both vehicles have stopped.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0628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05687" y="1597233"/>
            <a:ext cx="7692117" cy="332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AutoNum type="arabicPeriod"/>
            </a:pPr>
            <a:r>
              <a:rPr lang="en-US" sz="2400" dirty="0" smtClean="0"/>
              <a:t>Project 2 now available. </a:t>
            </a:r>
            <a:br>
              <a:rPr lang="en-US" sz="2400" dirty="0" smtClean="0"/>
            </a:br>
            <a:r>
              <a:rPr lang="en-US" sz="2400" dirty="0" smtClean="0"/>
              <a:t>Due date: Friday October 14, 2011</a:t>
            </a:r>
            <a:br>
              <a:rPr lang="en-US" sz="2400" dirty="0" smtClean="0"/>
            </a:br>
            <a:r>
              <a:rPr lang="en-US" sz="2400" dirty="0" smtClean="0"/>
              <a:t>Recommended: Friday October 7, 2011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rabicPeriod"/>
            </a:pPr>
            <a:r>
              <a:rPr lang="en-US" sz="2400" dirty="0" smtClean="0"/>
              <a:t>Project 1 not submitted? Can still submit it if you wish to be graded.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AutoNum type="arabicPeriod"/>
            </a:pPr>
            <a:r>
              <a:rPr lang="en-US" sz="2400" dirty="0" smtClean="0"/>
              <a:t>Problems with </a:t>
            </a:r>
            <a:r>
              <a:rPr lang="en-US" sz="2400" dirty="0" err="1" smtClean="0"/>
              <a:t>turnin</a:t>
            </a:r>
            <a:r>
              <a:rPr lang="en-US" sz="2400" dirty="0" smtClean="0"/>
              <a:t>? Contact your recitation Recitation TA,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the lab TA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Problem: Understanding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05830" y="1232047"/>
            <a:ext cx="709464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How do we get the position: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Assume that both vehicles provide this information 	with respect to an origin</a:t>
            </a:r>
            <a:r>
              <a:rPr lang="en-US" sz="2400" dirty="0" smtClean="0"/>
              <a:t>.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How often should we get the position?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Assume every 1 second.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What is </a:t>
            </a:r>
            <a:r>
              <a:rPr lang="en-US" sz="2400" dirty="0" err="1" smtClean="0"/>
              <a:t>d</a:t>
            </a:r>
            <a:r>
              <a:rPr lang="en-US" sz="2400" dirty="0" smtClean="0"/>
              <a:t>?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Assume that </a:t>
            </a: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008000"/>
                </a:solidFill>
              </a:rPr>
              <a:t> is given.</a:t>
            </a: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How do we know that a vehicle has stopped?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Assume that the vehicle has stopped when its two 	consecutive positions do not change.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909" y="171140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Algorithm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1107" y="739428"/>
            <a:ext cx="5009836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Get minimum allowable distance </a:t>
            </a:r>
            <a:r>
              <a:rPr lang="en-US" sz="2400" dirty="0" err="1" smtClean="0"/>
              <a:t>d</a:t>
            </a:r>
            <a:r>
              <a:rPr lang="en-US" sz="2400" dirty="0" smtClean="0"/>
              <a:t>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moving=true; // Both vehicles moving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pos1=get position of vehicle 1;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pos2=get position of vehicle 2;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while</a:t>
            </a:r>
            <a:r>
              <a:rPr lang="en-US" sz="2400" dirty="0" smtClean="0"/>
              <a:t> (moving){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	compute distance dist;</a:t>
            </a:r>
          </a:p>
          <a:p>
            <a:pPr lvl="2">
              <a:lnSpc>
                <a:spcPts val="36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if</a:t>
            </a:r>
            <a:r>
              <a:rPr lang="en-US" sz="2400" dirty="0" err="1" smtClean="0"/>
              <a:t>(dist</a:t>
            </a:r>
            <a:r>
              <a:rPr lang="en-US" sz="2400" dirty="0" smtClean="0"/>
              <a:t>&lt;=</a:t>
            </a:r>
            <a:r>
              <a:rPr lang="en-US" sz="2400" dirty="0" err="1" smtClean="0"/>
              <a:t>d</a:t>
            </a:r>
            <a:r>
              <a:rPr lang="en-US" sz="2400" dirty="0" smtClean="0"/>
              <a:t>){</a:t>
            </a:r>
          </a:p>
          <a:p>
            <a:pPr lvl="2">
              <a:lnSpc>
                <a:spcPts val="3600"/>
              </a:lnSpc>
            </a:pPr>
            <a:r>
              <a:rPr lang="en-US" sz="2400" dirty="0" smtClean="0"/>
              <a:t>	Display warning;</a:t>
            </a:r>
          </a:p>
          <a:p>
            <a:pPr lvl="2"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	prevPos1=pos1; prevPos2=pos2;</a:t>
            </a:r>
            <a:br>
              <a:rPr lang="en-US" sz="2400" dirty="0" smtClean="0"/>
            </a:br>
            <a:r>
              <a:rPr lang="en-US" sz="2400" dirty="0" smtClean="0"/>
              <a:t>		pos1=get position of vehicle 1;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	pos2=get position of vehicle 2;</a:t>
            </a: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2667" y="741321"/>
            <a:ext cx="3161333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((pos1-prevPos1)==0){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stop1=true;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((pos2-prevPos2)==0){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stop2=true;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(stop1&amp;&amp;stop2){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	moving=false;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sz="2400" dirty="0" smtClean="0"/>
              <a:t>} // end of loop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909015" y="3665124"/>
            <a:ext cx="538465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5118" y="201000"/>
            <a:ext cx="764385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Algorithm (Graphical)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85118" y="6500106"/>
            <a:ext cx="2133600" cy="365125"/>
          </a:xfrm>
        </p:spPr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55633" y="845251"/>
            <a:ext cx="683475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39108" y="1619253"/>
            <a:ext cx="2370112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Stop monitoring?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658639" y="2173430"/>
            <a:ext cx="286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588473" y="5510123"/>
            <a:ext cx="2518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1941931" y="2317330"/>
            <a:ext cx="1715832" cy="804711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" name="Group 85"/>
          <p:cNvGrpSpPr/>
          <p:nvPr/>
        </p:nvGrpSpPr>
        <p:grpSpPr>
          <a:xfrm>
            <a:off x="1119940" y="2720772"/>
            <a:ext cx="827986" cy="375921"/>
            <a:chOff x="1821009" y="3277205"/>
            <a:chExt cx="1000319" cy="498480"/>
          </a:xfrm>
        </p:grpSpPr>
        <p:cxnSp>
          <p:nvCxnSpPr>
            <p:cNvPr id="65" name="Straight Connector 64"/>
            <p:cNvCxnSpPr/>
            <p:nvPr/>
          </p:nvCxnSpPr>
          <p:spPr>
            <a:xfrm rot="10800000" flipV="1">
              <a:off x="1821009" y="3277205"/>
              <a:ext cx="1000319" cy="8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1581070" y="3526127"/>
              <a:ext cx="4975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1273322" y="2372171"/>
            <a:ext cx="519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3896683" y="2297995"/>
            <a:ext cx="48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47060" y="2498050"/>
            <a:ext cx="1303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too close?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5216" y="3096321"/>
            <a:ext cx="1868069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Display Warning</a:t>
            </a:r>
            <a:endParaRPr lang="en-US" sz="2000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420425" y="4387200"/>
            <a:ext cx="1179178" cy="158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991549" y="3208459"/>
            <a:ext cx="4239645" cy="1772379"/>
            <a:chOff x="3991549" y="2902221"/>
            <a:chExt cx="4239645" cy="1772379"/>
          </a:xfrm>
        </p:grpSpPr>
        <p:grpSp>
          <p:nvGrpSpPr>
            <p:cNvPr id="3" name="Group 56"/>
            <p:cNvGrpSpPr/>
            <p:nvPr/>
          </p:nvGrpSpPr>
          <p:grpSpPr>
            <a:xfrm>
              <a:off x="4865442" y="2902221"/>
              <a:ext cx="1792150" cy="1174636"/>
              <a:chOff x="6019800" y="2548011"/>
              <a:chExt cx="2001275" cy="1345793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448890" y="2821152"/>
                <a:ext cx="1455611" cy="811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Both stopped?</a:t>
                </a:r>
                <a:endParaRPr lang="en-US" sz="2000" dirty="0"/>
              </a:p>
            </p:txBody>
          </p:sp>
          <p:sp>
            <p:nvSpPr>
              <p:cNvPr id="37" name="Diamond 36"/>
              <p:cNvSpPr/>
              <p:nvPr/>
            </p:nvSpPr>
            <p:spPr>
              <a:xfrm>
                <a:off x="6019800" y="2548011"/>
                <a:ext cx="2001275" cy="1345793"/>
              </a:xfrm>
              <a:prstGeom prst="diamond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824113" y="3876802"/>
              <a:ext cx="1407081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Set end flag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0800000" flipV="1">
              <a:off x="3997787" y="3484111"/>
              <a:ext cx="894158" cy="80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85"/>
            <p:cNvGrpSpPr/>
            <p:nvPr/>
          </p:nvGrpSpPr>
          <p:grpSpPr>
            <a:xfrm flipH="1">
              <a:off x="6657592" y="3493733"/>
              <a:ext cx="825764" cy="437241"/>
              <a:chOff x="1821009" y="3277205"/>
              <a:chExt cx="1000319" cy="49848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0800000" flipV="1">
                <a:off x="1821009" y="3277205"/>
                <a:ext cx="1000319" cy="898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rot="5400000">
                <a:off x="1581070" y="3526127"/>
                <a:ext cx="49752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03"/>
            <p:cNvGrpSpPr/>
            <p:nvPr/>
          </p:nvGrpSpPr>
          <p:grpSpPr>
            <a:xfrm>
              <a:off x="3991549" y="4316268"/>
              <a:ext cx="3483865" cy="358332"/>
              <a:chOff x="4622394" y="4925049"/>
              <a:chExt cx="3246258" cy="358332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4622394" y="5281793"/>
                <a:ext cx="1664576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78"/>
              <p:cNvGrpSpPr/>
              <p:nvPr/>
            </p:nvGrpSpPr>
            <p:grpSpPr>
              <a:xfrm flipH="1">
                <a:off x="6286970" y="4925049"/>
                <a:ext cx="1581682" cy="356744"/>
                <a:chOff x="7275206" y="4937886"/>
                <a:chExt cx="1459612" cy="356744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rot="16200000" flipV="1">
                  <a:off x="7097628" y="5115464"/>
                  <a:ext cx="356744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7276794" y="5293836"/>
                  <a:ext cx="1458024" cy="79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82"/>
          <p:cNvGrpSpPr/>
          <p:nvPr/>
        </p:nvGrpSpPr>
        <p:grpSpPr>
          <a:xfrm flipH="1">
            <a:off x="3686562" y="4997555"/>
            <a:ext cx="2221799" cy="360435"/>
            <a:chOff x="1392535" y="5293836"/>
            <a:chExt cx="1459612" cy="356744"/>
          </a:xfrm>
        </p:grpSpPr>
        <p:cxnSp>
          <p:nvCxnSpPr>
            <p:cNvPr id="86" name="Straight Connector 85"/>
            <p:cNvCxnSpPr/>
            <p:nvPr/>
          </p:nvCxnSpPr>
          <p:spPr>
            <a:xfrm rot="5400000">
              <a:off x="1214957" y="5471414"/>
              <a:ext cx="35674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394123" y="5649786"/>
              <a:ext cx="1458024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182045" y="2975309"/>
            <a:ext cx="519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93220" y="2975309"/>
            <a:ext cx="48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382162" y="2498050"/>
            <a:ext cx="2737824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Update vehicle positions</a:t>
            </a:r>
            <a:endParaRPr lang="en-US" sz="2000" dirty="0"/>
          </a:p>
        </p:txBody>
      </p:sp>
      <p:cxnSp>
        <p:nvCxnSpPr>
          <p:cNvPr id="73" name="Straight Connector 72"/>
          <p:cNvCxnSpPr>
            <a:stCxn id="112" idx="3"/>
          </p:cNvCxnSpPr>
          <p:nvPr/>
        </p:nvCxnSpPr>
        <p:spPr>
          <a:xfrm>
            <a:off x="4994347" y="5818678"/>
            <a:ext cx="384622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V="1">
            <a:off x="6669867" y="3632529"/>
            <a:ext cx="4356851" cy="1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2862896" y="1461828"/>
            <a:ext cx="599312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087045" y="1917220"/>
            <a:ext cx="48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 rot="5400000" flipH="1" flipV="1">
            <a:off x="-2118904" y="4092766"/>
            <a:ext cx="4514292" cy="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0" idx="1"/>
          </p:cNvCxnSpPr>
          <p:nvPr/>
        </p:nvCxnSpPr>
        <p:spPr>
          <a:xfrm rot="10800000" flipV="1">
            <a:off x="139062" y="1819308"/>
            <a:ext cx="1500046" cy="17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19940" y="1388467"/>
            <a:ext cx="519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cxnSp>
        <p:nvCxnSpPr>
          <p:cNvPr id="103" name="Straight Connector 102"/>
          <p:cNvCxnSpPr/>
          <p:nvPr/>
        </p:nvCxnSpPr>
        <p:spPr>
          <a:xfrm rot="10800000">
            <a:off x="137448" y="6350707"/>
            <a:ext cx="35165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3528842" y="6477407"/>
            <a:ext cx="2518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29785" y="6465121"/>
            <a:ext cx="579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982258" y="5618623"/>
            <a:ext cx="2012089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Wait for 1 second</a:t>
            </a:r>
            <a:endParaRPr lang="en-US" sz="20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5400000">
            <a:off x="2667751" y="1444622"/>
            <a:ext cx="286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28764" y="845251"/>
            <a:ext cx="104953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Initialize</a:t>
            </a:r>
            <a:endParaRPr lang="en-US" sz="2000" dirty="0"/>
          </a:p>
        </p:txBody>
      </p:sp>
      <p:cxnSp>
        <p:nvCxnSpPr>
          <p:cNvPr id="90" name="Straight Arrow Connector 89"/>
          <p:cNvCxnSpPr>
            <a:stCxn id="39" idx="3"/>
            <a:endCxn id="82" idx="1"/>
          </p:cNvCxnSpPr>
          <p:nvPr/>
        </p:nvCxnSpPr>
        <p:spPr>
          <a:xfrm>
            <a:off x="1639108" y="1045306"/>
            <a:ext cx="5896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80898" y="845251"/>
            <a:ext cx="271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should be initialized?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572524" y="1045306"/>
            <a:ext cx="436696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0" idx="3"/>
          </p:cNvCxnSpPr>
          <p:nvPr/>
        </p:nvCxnSpPr>
        <p:spPr>
          <a:xfrm>
            <a:off x="3657763" y="2719686"/>
            <a:ext cx="724399" cy="7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850193" y="3773904"/>
            <a:ext cx="53949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19942" y="4043653"/>
            <a:ext cx="27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3237837" y="3393511"/>
            <a:ext cx="13161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7" idx="2"/>
            <a:endCxn id="37" idx="0"/>
          </p:cNvCxnSpPr>
          <p:nvPr/>
        </p:nvCxnSpPr>
        <p:spPr>
          <a:xfrm rot="16200000" flipH="1">
            <a:off x="5601146" y="3048087"/>
            <a:ext cx="310299" cy="10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Algorithm [Textual]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1" y="1201093"/>
            <a:ext cx="709464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do</a:t>
            </a:r>
            <a:r>
              <a:rPr lang="en-US" sz="2400" dirty="0" smtClean="0"/>
              <a:t> forever </a:t>
            </a:r>
            <a:r>
              <a:rPr lang="en-US" sz="2400" dirty="0" smtClean="0">
                <a:solidFill>
                  <a:srgbClr val="008000"/>
                </a:solidFill>
              </a:rPr>
              <a:t>{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get pulse rate;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the pulse rate is between 60 and 100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“Normal”;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else</a:t>
            </a:r>
          </a:p>
          <a:p>
            <a:pPr lvl="2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the pulse rate is&lt;60 </a:t>
            </a:r>
            <a:r>
              <a:rPr lang="en-US" sz="2400" dirty="0" smtClean="0">
                <a:solidFill>
                  <a:srgbClr val="FF0000"/>
                </a:solidFill>
              </a:rPr>
              <a:t>then</a:t>
            </a:r>
          </a:p>
          <a:p>
            <a:pPr lvl="2">
              <a:lnSpc>
                <a:spcPts val="36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“Low”;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else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“High”;</a:t>
            </a:r>
          </a:p>
          <a:p>
            <a:pPr lvl="1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Wait</a:t>
            </a:r>
            <a:r>
              <a:rPr lang="en-US" sz="2400" dirty="0" smtClean="0"/>
              <a:t> for 5 seconds;</a:t>
            </a:r>
          </a:p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8" y="313336"/>
            <a:ext cx="8186413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Problem</a:t>
            </a:r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1" y="1608004"/>
            <a:ext cx="709464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We are given monthly rainfall data for a region. Write a program to compute the average yearly  rainfall in that region.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3451" y="3535782"/>
            <a:ext cx="70946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Understand the problem:</a:t>
            </a:r>
          </a:p>
          <a:p>
            <a:pPr marL="457200" indent="-457200">
              <a:lnSpc>
                <a:spcPts val="3600"/>
              </a:lnSpc>
              <a:buAutoNum type="arabicPeriod"/>
            </a:pPr>
            <a:r>
              <a:rPr lang="en-US" sz="2400" dirty="0" smtClean="0"/>
              <a:t>In what form is the data available? Integer? Float? Input via console?</a:t>
            </a:r>
          </a:p>
          <a:p>
            <a:pPr marL="457200" indent="-457200">
              <a:lnSpc>
                <a:spcPts val="3600"/>
              </a:lnSpc>
              <a:buAutoNum type="arabicPeriod"/>
            </a:pPr>
            <a:r>
              <a:rPr lang="en-US" sz="2400" dirty="0" smtClean="0"/>
              <a:t>How much data?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2" y="2393733"/>
            <a:ext cx="615352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Java program for pulse rate monitoring and display. Live demo.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452" y="2393733"/>
            <a:ext cx="615352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Java program for vehicle collision detection. Live demo.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6: September 26-30, 2011</a:t>
            </a: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69745" y="2932342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Data Input and Output using files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What is a file? Why files?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201093"/>
            <a:ext cx="7955011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A file is a collection of data items that generally, though not always, resides on a disk.</a:t>
            </a:r>
          </a:p>
          <a:p>
            <a:pPr marL="457200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Some programs are required to read data to a file.</a:t>
            </a:r>
          </a:p>
          <a:p>
            <a:pPr marL="457200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Some programs are required to write data into a file.</a:t>
            </a:r>
          </a:p>
          <a:p>
            <a:pPr marL="457200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Sometimes files containing data are created by human beings, while at other times a program might create a data file.</a:t>
            </a:r>
          </a:p>
          <a:p>
            <a:pPr marL="457200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Files make it easier to record and reuse data as compared to the user having to type the data each time a program executes. </a:t>
            </a:r>
            <a:r>
              <a:rPr lang="en-US" sz="2400" dirty="0" smtClean="0">
                <a:solidFill>
                  <a:srgbClr val="FF0000"/>
                </a:solidFill>
              </a:rPr>
              <a:t>Recall how you tested Project 1? Was it not a pain?</a:t>
            </a:r>
            <a:r>
              <a:rPr lang="en-US" sz="2400" dirty="0" smtClean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Create a file for data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86" y="1243020"/>
            <a:ext cx="795501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File</a:t>
            </a:r>
            <a:r>
              <a:rPr lang="en-US" sz="2400" dirty="0" smtClean="0"/>
              <a:t> </a:t>
            </a:r>
            <a:r>
              <a:rPr lang="en-US" sz="2400" dirty="0" err="1" smtClean="0"/>
              <a:t>cancerFile</a:t>
            </a:r>
            <a:r>
              <a:rPr lang="en-US" sz="2400" dirty="0" smtClean="0"/>
              <a:t>=new </a:t>
            </a:r>
            <a:r>
              <a:rPr lang="en-US" sz="2400" dirty="0" smtClean="0">
                <a:solidFill>
                  <a:srgbClr val="FF0000"/>
                </a:solidFill>
              </a:rPr>
              <a:t>File</a:t>
            </a:r>
            <a:r>
              <a:rPr lang="en-US" sz="2400" dirty="0" smtClean="0"/>
              <a:t>(“</a:t>
            </a:r>
            <a:r>
              <a:rPr lang="en-US" sz="2400" dirty="0" err="1" smtClean="0"/>
              <a:t>cancerDataFile.txt</a:t>
            </a:r>
            <a:r>
              <a:rPr lang="en-US" sz="2400" dirty="0" smtClean="0"/>
              <a:t>”);</a:t>
            </a:r>
          </a:p>
          <a:p>
            <a:pPr marL="457200" indent="-457200">
              <a:lnSpc>
                <a:spcPts val="3600"/>
              </a:lnSpc>
            </a:pPr>
            <a:r>
              <a:rPr lang="en-US" sz="2400" dirty="0" smtClean="0"/>
              <a:t>		Creates a virtual </a:t>
            </a:r>
            <a:r>
              <a:rPr lang="en-US" sz="2400" dirty="0" smtClean="0">
                <a:solidFill>
                  <a:srgbClr val="FF0000"/>
                </a:solidFill>
              </a:rPr>
              <a:t>File</a:t>
            </a:r>
            <a:r>
              <a:rPr lang="en-US" sz="2400" dirty="0" smtClean="0"/>
              <a:t> object named </a:t>
            </a:r>
            <a:r>
              <a:rPr lang="en-US" sz="2400" dirty="0" err="1" smtClean="0">
                <a:solidFill>
                  <a:srgbClr val="008000"/>
                </a:solidFill>
              </a:rPr>
              <a:t>cancerFile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with </a:t>
            </a:r>
            <a:r>
              <a:rPr lang="en-US" sz="2400" dirty="0"/>
              <a:t>	</a:t>
            </a:r>
            <a:r>
              <a:rPr lang="en-US" sz="2400" dirty="0" smtClean="0"/>
              <a:t>path name </a:t>
            </a:r>
            <a:r>
              <a:rPr lang="en-US" sz="2400" dirty="0" err="1" smtClean="0">
                <a:solidFill>
                  <a:srgbClr val="008000"/>
                </a:solidFill>
              </a:rPr>
              <a:t>cancerDataFile.txt</a:t>
            </a: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286" y="3373252"/>
            <a:ext cx="7502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 </a:t>
            </a:r>
            <a:r>
              <a:rPr lang="en-US" sz="2400" dirty="0" err="1" smtClean="0"/>
              <a:t>cancerData</a:t>
            </a:r>
            <a:r>
              <a:rPr lang="en-US" sz="2400" dirty="0" smtClean="0"/>
              <a:t>=new </a:t>
            </a:r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(</a:t>
            </a:r>
            <a:r>
              <a:rPr lang="en-US" sz="2400" dirty="0" err="1" smtClean="0"/>
              <a:t>cancerDataFile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		Creates a </a:t>
            </a:r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  object named </a:t>
            </a:r>
            <a:r>
              <a:rPr lang="en-US" sz="2400" dirty="0" err="1" smtClean="0">
                <a:solidFill>
                  <a:srgbClr val="008000"/>
                </a:solidFill>
              </a:rPr>
              <a:t>cancerData</a:t>
            </a:r>
            <a:r>
              <a:rPr lang="en-US" sz="2400" dirty="0" smtClean="0"/>
              <a:t> that will 		allow reading from </a:t>
            </a:r>
            <a:r>
              <a:rPr lang="en-US" sz="2400" dirty="0" err="1" smtClean="0">
                <a:solidFill>
                  <a:srgbClr val="008000"/>
                </a:solidFill>
              </a:rPr>
              <a:t>cancerDataFile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		Now we can use the well known methods to read 		from </a:t>
            </a:r>
            <a:r>
              <a:rPr lang="en-US" sz="2400" dirty="0" err="1" smtClean="0">
                <a:solidFill>
                  <a:srgbClr val="008000"/>
                </a:solidFill>
              </a:rPr>
              <a:t>cancerDataFile</a:t>
            </a:r>
            <a:r>
              <a:rPr lang="en-US" sz="2400" dirty="0" smtClean="0"/>
              <a:t> using the </a:t>
            </a:r>
            <a:r>
              <a:rPr lang="en-US" sz="2400" dirty="0" err="1" smtClean="0">
                <a:solidFill>
                  <a:srgbClr val="008000"/>
                </a:solidFill>
              </a:rPr>
              <a:t>cancerData</a:t>
            </a:r>
            <a:r>
              <a:rPr lang="en-US" sz="2400" dirty="0" smtClean="0"/>
              <a:t> object. 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61535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Reading from a file: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28498"/>
            <a:ext cx="750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 </a:t>
            </a:r>
            <a:r>
              <a:rPr lang="en-US" sz="2400" dirty="0" err="1" smtClean="0"/>
              <a:t>cancerData</a:t>
            </a:r>
            <a:r>
              <a:rPr lang="en-US" sz="2400" dirty="0" smtClean="0"/>
              <a:t>=new </a:t>
            </a:r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(</a:t>
            </a:r>
            <a:r>
              <a:rPr lang="en-US" sz="2400" dirty="0" err="1" smtClean="0"/>
              <a:t>cancerDataFile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666" y="2514037"/>
            <a:ext cx="724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err="1" smtClean="0"/>
              <a:t>aLine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 err="1" smtClean="0"/>
              <a:t>cancerData.nextLine</a:t>
            </a:r>
            <a:r>
              <a:rPr lang="en-US" sz="2400" dirty="0" smtClean="0"/>
              <a:t>(); // Read a line of characters (a string)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6666" y="3452053"/>
            <a:ext cx="739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 err="1" smtClean="0">
                <a:solidFill>
                  <a:srgbClr val="FF0000"/>
                </a:solidFill>
              </a:rPr>
              <a:t>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year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 err="1" smtClean="0"/>
              <a:t>cancerData.nextInt</a:t>
            </a:r>
            <a:r>
              <a:rPr lang="en-US" sz="2400" dirty="0" smtClean="0"/>
              <a:t>();// Read an </a:t>
            </a:r>
            <a:r>
              <a:rPr lang="en-US" sz="2400" dirty="0" err="1" smtClean="0"/>
              <a:t>int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96667" y="4271689"/>
            <a:ext cx="7248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</a:rPr>
              <a:t>token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 err="1" smtClean="0"/>
              <a:t>cancerData.next</a:t>
            </a:r>
            <a:r>
              <a:rPr lang="en-US" sz="2400" dirty="0" smtClean="0"/>
              <a:t>(); // Read the next token ( a string)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83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9/26/2011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1968" y="236025"/>
            <a:ext cx="82527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Reading from a file: Does the file have any unread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28498"/>
            <a:ext cx="750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 </a:t>
            </a:r>
            <a:r>
              <a:rPr lang="en-US" sz="2400" dirty="0" err="1" smtClean="0"/>
              <a:t>cancerData</a:t>
            </a:r>
            <a:r>
              <a:rPr lang="en-US" sz="2400" dirty="0" smtClean="0"/>
              <a:t>=new </a:t>
            </a:r>
            <a:r>
              <a:rPr lang="en-US" sz="2400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(</a:t>
            </a:r>
            <a:r>
              <a:rPr lang="en-US" sz="2400" dirty="0" err="1" smtClean="0"/>
              <a:t>cancerDataFile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666" y="2051277"/>
            <a:ext cx="724867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/>
              <a:t>c</a:t>
            </a:r>
            <a:r>
              <a:rPr lang="en-US" sz="2400" dirty="0" err="1" smtClean="0"/>
              <a:t>ancerData.</a:t>
            </a:r>
            <a:r>
              <a:rPr lang="en-US" sz="2400" dirty="0" err="1" smtClean="0">
                <a:solidFill>
                  <a:srgbClr val="008000"/>
                </a:solidFill>
              </a:rPr>
              <a:t>hasNext</a:t>
            </a:r>
            <a:r>
              <a:rPr lang="en-US" sz="2400" dirty="0" smtClean="0"/>
              <a:t>() </a:t>
            </a:r>
          </a:p>
          <a:p>
            <a:pPr>
              <a:lnSpc>
                <a:spcPts val="3600"/>
              </a:lnSpc>
            </a:pPr>
            <a:endParaRPr lang="en-US" sz="2400" dirty="0" smtClean="0"/>
          </a:p>
          <a:p>
            <a:pPr>
              <a:lnSpc>
                <a:spcPts val="3600"/>
              </a:lnSpc>
            </a:pP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r>
              <a:rPr lang="en-US" sz="2400" dirty="0" smtClean="0"/>
              <a:t> if the file has any characters to be read, else it returns </a:t>
            </a:r>
            <a:r>
              <a:rPr lang="en-US" sz="2400" dirty="0" smtClean="0">
                <a:solidFill>
                  <a:srgbClr val="FF0000"/>
                </a:solidFill>
              </a:rPr>
              <a:t>false.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296666" y="4206747"/>
            <a:ext cx="724867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Useful in creating loops.</a:t>
            </a:r>
          </a:p>
          <a:p>
            <a:pPr>
              <a:lnSpc>
                <a:spcPts val="3600"/>
              </a:lnSpc>
            </a:pPr>
            <a:r>
              <a:rPr lang="en-US" sz="2400" dirty="0"/>
              <a:t>	</a:t>
            </a:r>
            <a:r>
              <a:rPr lang="en-US" sz="2400" dirty="0" smtClean="0"/>
              <a:t>while(</a:t>
            </a:r>
            <a:r>
              <a:rPr lang="en-US" sz="2400" dirty="0" err="1" smtClean="0"/>
              <a:t>cancerData.</a:t>
            </a:r>
            <a:r>
              <a:rPr lang="en-US" sz="2400" dirty="0" err="1" smtClean="0">
                <a:solidFill>
                  <a:srgbClr val="008000"/>
                </a:solidFill>
              </a:rPr>
              <a:t>hasNext</a:t>
            </a:r>
            <a:r>
              <a:rPr lang="en-US" sz="2400" dirty="0" smtClean="0"/>
              <a:t>()){</a:t>
            </a:r>
          </a:p>
          <a:p>
            <a:pPr>
              <a:lnSpc>
                <a:spcPts val="3600"/>
              </a:lnSpc>
            </a:pPr>
            <a:endParaRPr lang="en-US" sz="2400" dirty="0"/>
          </a:p>
          <a:p>
            <a:pPr>
              <a:lnSpc>
                <a:spcPts val="3600"/>
              </a:lnSpc>
            </a:pPr>
            <a:r>
              <a:rPr lang="en-US" sz="2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50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7879</TotalTime>
  <Words>3482</Words>
  <Application>Microsoft Macintosh PowerPoint</Application>
  <PresentationFormat>On-screen Show (4:3)</PresentationFormat>
  <Paragraphs>492</Paragraphs>
  <Slides>47</Slides>
  <Notes>37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CS 180 Problem Solving and Object Oriented Programming  Fall 2011</vt:lpstr>
      <vt:lpstr>Readings and Exercises for Week 6</vt:lpstr>
      <vt:lpstr>Special help session</vt:lpstr>
      <vt:lpstr>Announcements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Announcements: Examination 1</vt:lpstr>
      <vt:lpstr>Announcements: Others</vt:lpstr>
      <vt:lpstr>Slide 17</vt:lpstr>
      <vt:lpstr>Q1.   int sum=0;   Random r=new Random ();   int num=r.nextInt(10);   while (sum&lt;100 || num!=0){    sum=sum+num; } The loop will terminate when</vt:lpstr>
      <vt:lpstr>Q2.   int sum=0, num=0;   while (num&lt;3){    num=num+1;    sum=sum+num; } The value of sum upon loop termination is</vt:lpstr>
      <vt:lpstr>Q3.   int sum=0, num=0;   while (num&lt;3){    sum=sum+num;    num=num+1; } The value of sum upon loop termination is</vt:lpstr>
      <vt:lpstr>Q4.   int sum=0, num=1;   while (num&lt;4){    if(num%2==0){     sum=sum+num;    }    num=num+1;   } The value of sum upon loop termination is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Mathur</cp:lastModifiedBy>
  <cp:revision>454</cp:revision>
  <dcterms:created xsi:type="dcterms:W3CDTF">2011-09-28T17:30:43Z</dcterms:created>
  <dcterms:modified xsi:type="dcterms:W3CDTF">2011-09-30T13:05:31Z</dcterms:modified>
</cp:coreProperties>
</file>