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94" r:id="rId2"/>
    <p:sldId id="318" r:id="rId3"/>
    <p:sldId id="325" r:id="rId4"/>
    <p:sldId id="327" r:id="rId5"/>
    <p:sldId id="328" r:id="rId6"/>
    <p:sldId id="337" r:id="rId7"/>
    <p:sldId id="333" r:id="rId8"/>
    <p:sldId id="332" r:id="rId9"/>
    <p:sldId id="334" r:id="rId10"/>
    <p:sldId id="335" r:id="rId11"/>
    <p:sldId id="336" r:id="rId12"/>
    <p:sldId id="338" r:id="rId13"/>
    <p:sldId id="339" r:id="rId14"/>
    <p:sldId id="340" r:id="rId15"/>
    <p:sldId id="34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4599"/>
    <a:srgbClr val="FF3399"/>
    <a:srgbClr val="33CC33"/>
    <a:srgbClr val="FFCC00"/>
    <a:srgbClr val="467798"/>
    <a:srgbClr val="C0C0C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33" autoAdjust="0"/>
    <p:restoredTop sz="90892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5D4BCE-7C81-4D3F-A938-ECA1FFB25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D3FA4-53C2-4BA0-A5E3-63BE8045E5A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D4BCE-7C81-4D3F-A938-ECA1FFB252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D4BCE-7C81-4D3F-A938-ECA1FFB252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ABE98-FC30-418F-AAC7-06DE385E2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20225-1089-414A-8E3C-A442A3D90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2669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6484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39377-DBE2-49E1-A337-4C8D433F6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52750-0FA0-4613-9CBC-F435114D6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0F802-7208-4A2A-A75A-3F98EBE46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09F9A-6DD1-4A0A-9AE2-96EE9AF62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27A8A-FC1B-452B-A110-C7077DEC1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2BC06-EB03-4FA7-9460-31236D2D0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01AF7-49B2-436E-B736-B44EE5A39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5E5F9-5E93-4FD9-828A-E159569FC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14ED8-3641-40F1-881F-F705BC31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906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2D9BE2E-DC9B-4779-A983-3F2010665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puting.llnl.gov/tutorials/pthread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urdue.edu/homes/rego/cs240/nlectures/w8/threads1/thr/ctxsw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rego/cs240/nlectures/w8/threads1/thr/tworace/f.html" TargetMode="External"/><Relationship Id="rId2" Type="http://schemas.openxmlformats.org/officeDocument/2006/relationships/hyperlink" Target="http://www.cs.purdue.edu/homes/rego/cs240/nlectures/w8/threads1/proc/threadimag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purdue.edu/homes/rego/cs240/nlectures/w8/threads1/thr/tworace/race-condition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rego/cs240/nlectures/w8/threads1/thr/tworace/e2.html" TargetMode="External"/><Relationship Id="rId2" Type="http://schemas.openxmlformats.org/officeDocument/2006/relationships/hyperlink" Target="http://www.cs.purdue.edu/homes/rego/cs240/nlectures/w8/threads1/thr/tworace/e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purdue.edu/homes/rego/cs240/nlectures/w8/threads1/thr/tworace/e5.html" TargetMode="External"/><Relationship Id="rId5" Type="http://schemas.openxmlformats.org/officeDocument/2006/relationships/hyperlink" Target="http://www.cs.purdue.edu/homes/rego/cs240/nlectures/w8/threads1/thr/tworace/e4.html" TargetMode="External"/><Relationship Id="rId4" Type="http://schemas.openxmlformats.org/officeDocument/2006/relationships/hyperlink" Target="http://www.cs.purdue.edu/homes/rego/cs240/nlectures/w8/threads1/thr/tworace/e3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urdue.edu/homes/rego/cs240/nlectures/w8/threads1/proc/shdmemoutpu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rego/cs240/nlectures/w8/threads1/proc/procimage.png" TargetMode="External"/><Relationship Id="rId2" Type="http://schemas.openxmlformats.org/officeDocument/2006/relationships/hyperlink" Target="http://www.cs.purdue.edu/homes/rego/cs240/nlectures/w8/threads1/proc/t1pro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urdue.edu/homes/rego/cs240/nlectures/w8/threads1/proc/t1layou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rego/cs240/nlectures/w8/threads1/proc/forkpar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purdue.edu/homes/rego/cs240/nlectures/w8/threads1/proc/process-id.html" TargetMode="External"/><Relationship Id="rId4" Type="http://schemas.openxmlformats.org/officeDocument/2006/relationships/hyperlink" Target="http://www.cs.purdue.edu/homes/rego/cs240/nlectures/w8/threads1/proc/process-stat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f.ac.uk/Dave/C/node27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homes/rego/cs240/nlectures/w8/threads1/thr/threadsinprocess.png" TargetMode="External"/><Relationship Id="rId2" Type="http://schemas.openxmlformats.org/officeDocument/2006/relationships/hyperlink" Target="https://computing.llnl.gov/tutorials/pthre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purdue.edu/homes/rego/cs240/nlectures/w8/threads1/thr/sharedmemmodel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lice_tilt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67200" y="-2438400"/>
            <a:ext cx="799465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7772400" cy="1981200"/>
          </a:xfrm>
        </p:spPr>
        <p:txBody>
          <a:bodyPr/>
          <a:lstStyle/>
          <a:p>
            <a:r>
              <a:rPr lang="en-US" dirty="0" smtClean="0"/>
              <a:t>CS 240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Introduction  to  Threads (I)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(</a:t>
            </a:r>
            <a:r>
              <a:rPr lang="en-US" b="1" dirty="0" err="1" smtClean="0">
                <a:hlinkClick r:id="rId4"/>
              </a:rPr>
              <a:t>pthreads</a:t>
            </a:r>
            <a:r>
              <a:rPr lang="en-US" b="1" dirty="0" smtClean="0">
                <a:hlinkClick r:id="rId4"/>
              </a:rPr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Why use threads instead of  processes?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applications are naturally multithreaded (concurrent tasks)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[ e.g., browsers, databases, scientific computations ]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threads work in the same address space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 can be scheduled on multiprocessors. 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They are cheap to create/maintain (stack, registers),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don’t need new address space, global data,  other resources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 context-switching is cheap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Context-switching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:   save the context (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cpu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registers, stack pointer) of interrupted thread,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retore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the context of next thread to run 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The  main difficulty: you have a task  that can use threads. How can you organize the computation and coordinate the threads?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5029200"/>
            <a:ext cx="91440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0" y="6172200"/>
            <a:ext cx="91440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>
            <a:off x="3124200" y="3352800"/>
            <a:ext cx="5638800" cy="3048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to think of </a:t>
            </a:r>
            <a:r>
              <a:rPr lang="en-US" dirty="0" err="1" smtClean="0">
                <a:solidFill>
                  <a:schemeClr val="bg1"/>
                </a:solidFill>
              </a:rPr>
              <a:t>pthreads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31242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2"/>
                </a:solidFill>
                <a:hlinkClick r:id="rId2"/>
              </a:rPr>
              <a:t>Bilbo and Frodo are two threads that </a:t>
            </a:r>
          </a:p>
          <a:p>
            <a:r>
              <a:rPr lang="en-US" sz="2400" b="1" dirty="0" smtClean="0">
                <a:solidFill>
                  <a:schemeClr val="accent2"/>
                </a:solidFill>
                <a:hlinkClick r:id="rId2"/>
              </a:rPr>
              <a:t>run in one address-space </a:t>
            </a:r>
            <a:r>
              <a:rPr lang="en-US" sz="2400" dirty="0" smtClean="0">
                <a:solidFill>
                  <a:schemeClr val="accent2"/>
                </a:solidFill>
              </a:rPr>
              <a:t>, maybe on different processors,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can understand and touch the same variables,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share resources(same file descriptors, heap),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have independent stack pointers, registers, signals, and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get their own, scheduled slots with a CPU.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But here is the rub:    </a:t>
            </a:r>
            <a:r>
              <a:rPr lang="en-US" sz="2400" b="1" dirty="0" smtClean="0">
                <a:solidFill>
                  <a:srgbClr val="0070C0"/>
                </a:solidFill>
                <a:hlinkClick r:id="rId3"/>
              </a:rPr>
              <a:t>say two threads run an “add” function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3886200"/>
            <a:ext cx="8686800" cy="2743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</a:rPr>
              <a:t>  Bilbo says: “I’ll                                                  Frodo says: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I’ll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change                                                                change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j to (j+1)”                                                           j to (j+1)”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So what happens to the value of  j  at the end? 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a race condition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What happens to  variable j while they execute?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62400" y="4038600"/>
            <a:ext cx="9144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j = 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34000" y="4038600"/>
            <a:ext cx="533400" cy="838200"/>
            <a:chOff x="7848600" y="1676400"/>
            <a:chExt cx="533400" cy="838200"/>
          </a:xfrm>
        </p:grpSpPr>
        <p:sp>
          <p:nvSpPr>
            <p:cNvPr id="6" name="Oval 5"/>
            <p:cNvSpPr/>
            <p:nvPr/>
          </p:nvSpPr>
          <p:spPr bwMode="auto">
            <a:xfrm>
              <a:off x="8001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6" idx="4"/>
            </p:cNvCxnSpPr>
            <p:nvPr/>
          </p:nvCxnSpPr>
          <p:spPr bwMode="auto">
            <a:xfrm>
              <a:off x="8077200" y="18288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 flipV="1">
              <a:off x="7848600" y="1828800"/>
              <a:ext cx="2286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8077200" y="18288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7848600" y="1752600"/>
              <a:ext cx="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8229600" y="1752600"/>
              <a:ext cx="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8077200" y="19812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7924800" y="22098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924800" y="2362200"/>
              <a:ext cx="762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8077200" y="22098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8229600" y="22098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3200400" y="4038600"/>
            <a:ext cx="533400" cy="838200"/>
            <a:chOff x="7848600" y="1676400"/>
            <a:chExt cx="533400" cy="838200"/>
          </a:xfrm>
        </p:grpSpPr>
        <p:sp>
          <p:nvSpPr>
            <p:cNvPr id="34" name="Oval 33"/>
            <p:cNvSpPr/>
            <p:nvPr/>
          </p:nvSpPr>
          <p:spPr bwMode="auto">
            <a:xfrm>
              <a:off x="8001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 bwMode="auto">
            <a:xfrm>
              <a:off x="8077200" y="18288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 flipV="1">
              <a:off x="7848600" y="1828800"/>
              <a:ext cx="2286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8077200" y="18288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V="1">
              <a:off x="7848600" y="1752600"/>
              <a:ext cx="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8229600" y="1752600"/>
              <a:ext cx="0" cy="76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8077200" y="19812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>
              <a:off x="7924800" y="22098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7924800" y="2362200"/>
              <a:ext cx="762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8077200" y="22098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8229600" y="2209800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Rectangle 45"/>
          <p:cNvSpPr/>
          <p:nvPr/>
        </p:nvSpPr>
        <p:spPr bwMode="auto">
          <a:xfrm>
            <a:off x="6705600" y="5791200"/>
            <a:ext cx="21336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hlinkClick r:id="rId4"/>
              </a:rPr>
              <a:t>a race condition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 happens to  variable j when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4572000"/>
          </a:xfrm>
          <a:solidFill>
            <a:schemeClr val="accent2"/>
          </a:solidFill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SIZE is  1</a:t>
            </a:r>
            <a:r>
              <a:rPr lang="en-US" sz="2400" b="1" dirty="0" smtClean="0">
                <a:solidFill>
                  <a:schemeClr val="bg1"/>
                </a:solidFill>
              </a:rPr>
              <a:t> (hmmm …. seems to be doing the right thing)</a:t>
            </a:r>
          </a:p>
          <a:p>
            <a:pPr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hlinkClick r:id="rId3"/>
              </a:rPr>
              <a:t>SIZE is 1000 </a:t>
            </a:r>
            <a:r>
              <a:rPr lang="en-US" sz="2400" b="1" dirty="0" smtClean="0">
                <a:solidFill>
                  <a:schemeClr val="bg1"/>
                </a:solidFill>
              </a:rPr>
              <a:t>(still seems okay)</a:t>
            </a:r>
          </a:p>
          <a:p>
            <a:pPr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hlinkClick r:id="rId4"/>
              </a:rPr>
              <a:t>SIZE is 3500</a:t>
            </a:r>
            <a:r>
              <a:rPr lang="en-US" sz="2400" b="1" dirty="0" smtClean="0">
                <a:solidFill>
                  <a:schemeClr val="bg1"/>
                </a:solidFill>
              </a:rPr>
              <a:t> (now we see trouble; why?)</a:t>
            </a:r>
          </a:p>
          <a:p>
            <a:pPr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hlinkClick r:id="rId5"/>
              </a:rPr>
              <a:t>SIZE is 100000  </a:t>
            </a:r>
            <a:r>
              <a:rPr lang="en-US" sz="2400" b="1" dirty="0" smtClean="0">
                <a:solidFill>
                  <a:schemeClr val="bg1"/>
                </a:solidFill>
              </a:rPr>
              <a:t>(clear race)</a:t>
            </a:r>
          </a:p>
          <a:p>
            <a:pPr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  <a:hlinkClick r:id="rId6"/>
              </a:rPr>
              <a:t>and having separate functions/code does not help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process fork: there is a parent child relationship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Thread_create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: no such relationship; threads are “peers,”  and all on the same footing.  Main becomes a thread too.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381000" y="4876800"/>
            <a:ext cx="78486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29200" y="3657600"/>
            <a:ext cx="3200400" cy="11430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657600"/>
            <a:ext cx="3200400" cy="11430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000" y="1752600"/>
            <a:ext cx="3200400" cy="13716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1752600"/>
            <a:ext cx="3200400" cy="13716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762000"/>
            <a:ext cx="3581400" cy="4572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 we need a way to guard or sequence execution: </a:t>
            </a:r>
            <a:r>
              <a:rPr lang="en-US" dirty="0" smtClean="0">
                <a:solidFill>
                  <a:srgbClr val="FF0000"/>
                </a:solidFill>
              </a:rPr>
              <a:t>synchronization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otherwise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some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initialized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Bilbo thread                        Frodo thread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assigns some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assign some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Bilbo uses Frodo         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Frodo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uses Bilbo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</a:t>
            </a:r>
            <a:r>
              <a:rPr lang="en-US" dirty="0" smtClean="0">
                <a:solidFill>
                  <a:schemeClr val="bg1"/>
                </a:solidFill>
              </a:rPr>
              <a:t>result is unpredictable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multiprocessor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mem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models, processor and compiler optimizations will gives you unpredictable execution sequences, along with a race between Bilbo and Frodo to touch variables; very hard to reason about  “parallel”  or “concurrent” code. So keep things simple.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038600" y="1371600"/>
            <a:ext cx="76200" cy="3429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Terminology and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Concurrent programming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:  tasks occur in any order, and  some or all    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can run at the same time  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pthreads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!)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Parallel programming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:  run these concurrent tasks on different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processors, all simultaneously  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pthreads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on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a multiprocessor!)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A parallel program is a concurrent program;  but not vice-versa </a:t>
            </a:r>
          </a:p>
          <a:p>
            <a:pPr>
              <a:buNone/>
            </a:pPr>
            <a:r>
              <a:rPr lang="en-US" sz="2400" dirty="0" smtClean="0">
                <a:solidFill>
                  <a:srgbClr val="974599"/>
                </a:solidFill>
              </a:rPr>
              <a:t>Boss-worker model: single boss thread doles work out to workers</a:t>
            </a:r>
          </a:p>
          <a:p>
            <a:pPr>
              <a:buNone/>
            </a:pPr>
            <a:r>
              <a:rPr lang="en-US" sz="2400" dirty="0" smtClean="0">
                <a:solidFill>
                  <a:srgbClr val="974599"/>
                </a:solidFill>
              </a:rPr>
              <a:t>Peer-model: no boss,  threads operate like a work-crew</a:t>
            </a:r>
          </a:p>
          <a:p>
            <a:pPr>
              <a:buNone/>
            </a:pPr>
            <a:r>
              <a:rPr lang="en-US" sz="2400" dirty="0" smtClean="0">
                <a:solidFill>
                  <a:srgbClr val="974599"/>
                </a:solidFill>
              </a:rPr>
              <a:t>Pipeline-model: like an assembly line, each thread does a piece of work</a:t>
            </a:r>
          </a:p>
          <a:p>
            <a:pPr>
              <a:buNone/>
            </a:pPr>
            <a:r>
              <a:rPr lang="en-US" sz="2400" dirty="0" smtClean="0">
                <a:solidFill>
                  <a:srgbClr val="974599"/>
                </a:solidFill>
              </a:rPr>
              <a:t>                        and passes it on;  when pipe is full, tasks complete</a:t>
            </a:r>
          </a:p>
          <a:p>
            <a:pPr>
              <a:buNone/>
            </a:pPr>
            <a:r>
              <a:rPr lang="en-US" sz="2400" dirty="0" smtClean="0">
                <a:solidFill>
                  <a:srgbClr val="974599"/>
                </a:solidFill>
              </a:rPr>
              <a:t>                        while others are part done </a:t>
            </a:r>
          </a:p>
          <a:p>
            <a:pPr>
              <a:buNone/>
            </a:pPr>
            <a:endParaRPr lang="en-US" sz="2400" dirty="0">
              <a:solidFill>
                <a:srgbClr val="974599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32766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0" y="403860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Instead of </a:t>
            </a:r>
            <a:r>
              <a:rPr lang="en-US" dirty="0" err="1" smtClean="0">
                <a:solidFill>
                  <a:schemeClr val="bg1"/>
                </a:solidFill>
              </a:rPr>
              <a:t>pthreads</a:t>
            </a:r>
            <a:r>
              <a:rPr lang="en-US" dirty="0" smtClean="0">
                <a:solidFill>
                  <a:schemeClr val="bg1"/>
                </a:solidFill>
              </a:rPr>
              <a:t>, let’s start with (big) Unix processes that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cooperate using  a shared memory segment: a simple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tasks t1 and t2 both do “something” n times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 is #defined using TIMES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“something” is a loop, done BUSYWORK times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(and BUSYWORK is also #defined) 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t1 and t2 use a shared-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segment to access two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integer variables through pointers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hlinkClick r:id="rId2"/>
              </a:rPr>
              <a:t>Processes using a shared-</a:t>
            </a:r>
            <a:r>
              <a:rPr lang="en-US" b="1" dirty="0" err="1" smtClean="0">
                <a:solidFill>
                  <a:srgbClr val="FF0000"/>
                </a:solidFill>
                <a:hlinkClick r:id="rId2"/>
              </a:rPr>
              <a:t>mem</a:t>
            </a:r>
            <a:r>
              <a:rPr lang="en-US" b="1" dirty="0" smtClean="0">
                <a:solidFill>
                  <a:srgbClr val="FF0000"/>
                </a:solidFill>
                <a:hlinkClick r:id="rId2"/>
              </a:rPr>
              <a:t> segment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en-US" dirty="0" smtClean="0"/>
              <a:t>What is a (</a:t>
            </a:r>
            <a:r>
              <a:rPr lang="en-US" dirty="0" err="1" smtClean="0"/>
              <a:t>unix</a:t>
            </a:r>
            <a:r>
              <a:rPr lang="en-US" dirty="0" smtClean="0"/>
              <a:t>) process ?</a:t>
            </a:r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a.out</a:t>
            </a:r>
            <a:r>
              <a:rPr lang="en-US" dirty="0" smtClean="0"/>
              <a:t>  becomes a process (instance of a running program)</a:t>
            </a:r>
          </a:p>
          <a:p>
            <a:r>
              <a:rPr lang="en-US" dirty="0" smtClean="0"/>
              <a:t>All Unix commands (cc, mail) run as processes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processes gets a CPU time-slice to run</a:t>
            </a:r>
          </a:p>
          <a:p>
            <a:r>
              <a:rPr lang="en-US" dirty="0" smtClean="0"/>
              <a:t>Despite this, user sees “</a:t>
            </a:r>
            <a:r>
              <a:rPr lang="en-US" dirty="0" err="1" smtClean="0"/>
              <a:t>smooth”execution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CPU sees two separate threads of execution when proc A and proc B interleave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hlinkClick r:id="rId2"/>
              </a:rPr>
              <a:t>How</a:t>
            </a:r>
            <a:r>
              <a:rPr lang="en-US" b="1" dirty="0" smtClean="0"/>
              <a:t>  with a </a:t>
            </a:r>
            <a:r>
              <a:rPr lang="en-US" b="1" dirty="0" smtClean="0">
                <a:solidFill>
                  <a:srgbClr val="FF0000"/>
                </a:solidFill>
                <a:hlinkClick r:id="rId3"/>
              </a:rPr>
              <a:t>picture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5029200"/>
            <a:ext cx="9144000" cy="762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Summary:  going from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a.out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a 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648200"/>
          </a:xfrm>
        </p:spPr>
        <p:txBody>
          <a:bodyPr/>
          <a:lstStyle/>
          <a:p>
            <a:r>
              <a:rPr lang="en-US" dirty="0" smtClean="0"/>
              <a:t>a stack</a:t>
            </a:r>
          </a:p>
          <a:p>
            <a:r>
              <a:rPr lang="en-US" dirty="0" smtClean="0"/>
              <a:t>instructions to execute (text)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heap</a:t>
            </a:r>
          </a:p>
          <a:p>
            <a:r>
              <a:rPr lang="en-US" dirty="0" smtClean="0"/>
              <a:t>registers</a:t>
            </a:r>
          </a:p>
          <a:p>
            <a:r>
              <a:rPr lang="en-US" dirty="0" smtClean="0"/>
              <a:t>resources (files, signals, sockets, locks)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hlinkClick r:id="rId2"/>
              </a:rPr>
              <a:t>LAYOUT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does a process need? How is it laid out in memory?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process needs: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How is a thread different from a process? 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When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a.outx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a.outy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run, CPU sees two threads of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Each process has its own address space; no shared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524000"/>
            <a:ext cx="9144000" cy="2667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 thread is an ADT representing flow of control within a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Loosely,  it is used to refer to two things: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 is an abstraction (idea that different  computations interleave), and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other is a construct (an actual thread entity, as in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pthreads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Before we had threads libraries, we would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3"/>
              </a:rPr>
              <a:t>use processes to get d</a:t>
            </a:r>
            <a:r>
              <a:rPr lang="en-US" b="1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/>
              </a:rPr>
              <a:t>istinct</a:t>
            </a: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/>
              </a:rPr>
              <a:t> threads of execution.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How? Many processes, </a:t>
            </a: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  <a:hlinkClick r:id="rId4"/>
              </a:rPr>
              <a:t>each with its own state</a:t>
            </a: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  <a:hlinkClick r:id="rId5"/>
              </a:rPr>
              <a:t>ID for management and control.</a:t>
            </a: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thread executes within a process; so a process  acts to group resources together while a thread is something the CPU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User-space Threads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31242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start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a process: </a:t>
            </a:r>
            <a:r>
              <a:rPr lang="en-US" sz="2400" dirty="0" err="1" smtClean="0">
                <a:solidFill>
                  <a:schemeClr val="accent2"/>
                </a:solidFill>
              </a:rPr>
              <a:t>a.out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create some threads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only user-</a:t>
            </a:r>
            <a:r>
              <a:rPr lang="en-US" sz="2400" dirty="0" err="1" smtClean="0">
                <a:solidFill>
                  <a:schemeClr val="accent2"/>
                </a:solidFill>
              </a:rPr>
              <a:t>libs</a:t>
            </a:r>
            <a:r>
              <a:rPr lang="en-US" sz="2400" dirty="0" smtClean="0">
                <a:solidFill>
                  <a:schemeClr val="accent2"/>
                </a:solidFill>
              </a:rPr>
              <a:t>, no </a:t>
            </a:r>
            <a:r>
              <a:rPr lang="en-US" sz="2400" dirty="0" err="1" smtClean="0">
                <a:solidFill>
                  <a:schemeClr val="accent2"/>
                </a:solidFill>
              </a:rPr>
              <a:t>syscalls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switching between threads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does not involve OS interrupts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kernel only sees process, not threads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you manage the threads inside the process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5486400" y="685800"/>
            <a:ext cx="3657600" cy="27939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T1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T2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</a:rPr>
              <a:t>          T3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019800" y="1600200"/>
            <a:ext cx="304800" cy="381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00" y="1524000"/>
            <a:ext cx="304800" cy="381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781800" y="2133600"/>
            <a:ext cx="3048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" y="4038600"/>
            <a:ext cx="8610600" cy="25908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                                      thread control area   +         a stack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A user-space thread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has a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                                                                                          program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instns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lowchart: Data 8"/>
          <p:cNvSpPr/>
          <p:nvPr/>
        </p:nvSpPr>
        <p:spPr bwMode="auto">
          <a:xfrm>
            <a:off x="2971800" y="4419600"/>
            <a:ext cx="2819400" cy="2209800"/>
          </a:xfrm>
          <a:prstGeom prst="flowChartInputOutpu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</a:rPr>
              <a:t>PC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Registers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</a:rPr>
              <a:t>Stack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</a:rPr>
              <a:t>ptr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Control info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</a:rPr>
              <a:t>Priority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Text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4724400" y="4648200"/>
            <a:ext cx="2400300" cy="63409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7162800" y="4419600"/>
            <a:ext cx="8382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4343400" y="6172200"/>
            <a:ext cx="2590800" cy="25309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7010400" y="5638800"/>
            <a:ext cx="4572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User-space threads run in distinct processes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                        process B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and process A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have their own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address spaces, and so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threads A2 and B3 cannot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share variables unless you put them in 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  <a:hlinkClick r:id="rId3"/>
              </a:rPr>
              <a:t>shared memory segments </a:t>
            </a:r>
            <a:r>
              <a:rPr lang="en-US" dirty="0" smtClean="0">
                <a:solidFill>
                  <a:srgbClr val="FFFF00"/>
                </a:solidFill>
              </a:rPr>
              <a:t>--- so more details and more coordination are required.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962400" y="2209800"/>
            <a:ext cx="2590800" cy="281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A1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            A2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    A3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324600" y="533400"/>
            <a:ext cx="2590800" cy="281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CC33"/>
                </a:solidFill>
                <a:effectLst/>
                <a:latin typeface="Times New Roman" pitchFamily="18" charset="0"/>
              </a:rPr>
              <a:t>B1           B2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33CC33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CC33"/>
                </a:solidFill>
                <a:effectLst/>
                <a:latin typeface="Times New Roman" pitchFamily="18" charset="0"/>
              </a:rPr>
              <a:t>        B3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33CC33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CC33"/>
                </a:solidFill>
                <a:effectLst/>
                <a:latin typeface="Times New Roman" pitchFamily="18" charset="0"/>
              </a:rPr>
              <a:t>               B4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Cons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of user-space threads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 need to modify OS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each thread is simple (no OS interrupts, unless time-slicing)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creation, switching, synchronization is simple (no OS involvement)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efficient and cheap: switching (simply save/restore thread state),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management is fairly simple (run-time system),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/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but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host process gets one time-slice, no coordination with OS,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no matter how many threads it has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and so threads must politely care to share the CPU;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if one thread blocks on a </a:t>
            </a:r>
            <a:r>
              <a:rPr lang="en-US" sz="2400" dirty="0" err="1" smtClean="0">
                <a:solidFill>
                  <a:srgbClr val="FF0000"/>
                </a:solidFill>
              </a:rPr>
              <a:t>syscall</a:t>
            </a:r>
            <a:r>
              <a:rPr lang="en-US" sz="2400" dirty="0" smtClean="0">
                <a:solidFill>
                  <a:srgbClr val="FF0000"/>
                </a:solidFill>
              </a:rPr>
              <a:t>, the whole process blocks,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(for example a page-fault in a thread blocks the process),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 a multithreaded kernel can help them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Kernel-space Threads (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e.g., </a:t>
            </a:r>
            <a:r>
              <a:rPr lang="en-US" dirty="0" err="1" smtClean="0">
                <a:solidFill>
                  <a:schemeClr val="bg1"/>
                </a:solidFill>
                <a:hlinkClick r:id="rId2"/>
              </a:rPr>
              <a:t>pthreads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31242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/>
                </a:solidFill>
              </a:rPr>
              <a:t>interface is similar to user-space threads 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but now managed by the kernel, so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no run-time system required.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system calls help to create and </a:t>
            </a:r>
            <a:r>
              <a:rPr lang="en-US" sz="2400" b="1" dirty="0" smtClean="0">
                <a:solidFill>
                  <a:schemeClr val="accent2"/>
                </a:solidFill>
                <a:hlinkClick r:id="rId3"/>
              </a:rPr>
              <a:t>manage threads inside a process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OS  keeps usual tables to manage processes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and it can schedule these threads across multiple CPUs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while they use the  </a:t>
            </a:r>
            <a:r>
              <a:rPr lang="en-US" sz="2400" b="1" dirty="0" smtClean="0">
                <a:solidFill>
                  <a:schemeClr val="accent2"/>
                </a:solidFill>
                <a:hlinkClick r:id="rId4"/>
              </a:rPr>
              <a:t>same address space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3810000"/>
            <a:ext cx="8686800" cy="27432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</a:rPr>
              <a:t>  no such luxury with user-space threads;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we’d put threads in different processes,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</a:rPr>
              <a:t>  and these processes had different address-spaces.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so we resorted to shared-memory segments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so that threads in two distinct  processes could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see the same variables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Cons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of  kernel-space threads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kernel schedules threads, and so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processes with threads can be more efficient;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especially good in applications that often block.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schedulable threads run in one address space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so no need to work with shared-memory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but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because of OS involvement there is cost, and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they can be inefficient or slow (compared to user-space),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and usual operations (e.g., context-switch) cost much more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thread control block is now full and complex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because the kernel is involved, and so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both kernel complexity and overheads increase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eorgia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1096</Words>
  <Application>Microsoft Office PowerPoint</Application>
  <PresentationFormat>On-screen Show (4:3)</PresentationFormat>
  <Paragraphs>192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CS 240  Simple Introduction  to  Threads (I)  (pthreads)    </vt:lpstr>
      <vt:lpstr>What is a (unix) process ?</vt:lpstr>
      <vt:lpstr>Slide 3</vt:lpstr>
      <vt:lpstr>  </vt:lpstr>
      <vt:lpstr>User-space Threads</vt:lpstr>
      <vt:lpstr>User-space threads run in distinct processes</vt:lpstr>
      <vt:lpstr>Pros and Cons  of user-space threads</vt:lpstr>
      <vt:lpstr>Kernel-space Threads (e.g., pthreads)</vt:lpstr>
      <vt:lpstr>Pros and Cons  of  kernel-space threads</vt:lpstr>
      <vt:lpstr>Why use threads instead of  processes?</vt:lpstr>
      <vt:lpstr>How to think of pthreads</vt:lpstr>
      <vt:lpstr>What  happens to  variable j when</vt:lpstr>
      <vt:lpstr>So we need a way to guard or sequence execution: synchronization </vt:lpstr>
      <vt:lpstr>Terminology and Models</vt:lpstr>
      <vt:lpstr>Instead of pthreads, let’s start with (big) Unix processes that  cooperate using  a shared memory segment: a simple example</vt:lpstr>
    </vt:vector>
  </TitlesOfParts>
  <Company>Juice Analytics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PowerPoint Ideas</dc:title>
  <dc:creator>Zach Gemignani</dc:creator>
  <cp:lastModifiedBy>CS</cp:lastModifiedBy>
  <cp:revision>483</cp:revision>
  <dcterms:created xsi:type="dcterms:W3CDTF">1998-11-16T16:45:32Z</dcterms:created>
  <dcterms:modified xsi:type="dcterms:W3CDTF">2012-03-06T06:16:26Z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