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4" r:id="rId2"/>
    <p:sldId id="318" r:id="rId3"/>
    <p:sldId id="343" r:id="rId4"/>
    <p:sldId id="345" r:id="rId5"/>
    <p:sldId id="325" r:id="rId6"/>
    <p:sldId id="347" r:id="rId7"/>
    <p:sldId id="348" r:id="rId8"/>
    <p:sldId id="351" r:id="rId9"/>
    <p:sldId id="352" r:id="rId10"/>
    <p:sldId id="349" r:id="rId11"/>
    <p:sldId id="350" r:id="rId12"/>
    <p:sldId id="35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798"/>
    <a:srgbClr val="974599"/>
    <a:srgbClr val="FF3399"/>
    <a:srgbClr val="33CC33"/>
    <a:srgbClr val="FFCC00"/>
    <a:srgbClr val="C0C0C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3" autoAdjust="0"/>
    <p:restoredTop sz="90892" autoAdjust="0"/>
  </p:normalViewPr>
  <p:slideViewPr>
    <p:cSldViewPr>
      <p:cViewPr varScale="1">
        <p:scale>
          <a:sx n="57" d="100"/>
          <a:sy n="57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5D4BCE-7C81-4D3F-A938-ECA1FFB25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D3FA4-53C2-4BA0-A5E3-63BE8045E5A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D4BCE-7C81-4D3F-A938-ECA1FFB252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ABE98-FC30-418F-AAC7-06DE385E2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20225-1089-414A-8E3C-A442A3D90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2669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6484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39377-DBE2-49E1-A337-4C8D433F6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2750-0FA0-4613-9CBC-F435114D6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0F802-7208-4A2A-A75A-3F98EBE46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09F9A-6DD1-4A0A-9AE2-96EE9AF6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7A8A-FC1B-452B-A110-C7077DEC1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BC06-EB03-4FA7-9460-31236D2D0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01AF7-49B2-436E-B736-B44EE5A39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E5F9-5E93-4FD9-828A-E159569FC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14ED8-3641-40F1-881F-F705BC31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D9BE2E-DC9B-4779-A983-3F2010665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puting.llnl.gov/tutorials/pthread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urdue.edu/homes/rego/cs240/nlectures/w8/threads2/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purdue.edu/homes/rego/cs240/nlectures/w8/threads2/turns6.html" TargetMode="External"/><Relationship Id="rId3" Type="http://schemas.openxmlformats.org/officeDocument/2006/relationships/hyperlink" Target="http://www.cs.purdue.edu/homes/rego/cs240/nlectures/w8/threads2/turns1.html" TargetMode="External"/><Relationship Id="rId7" Type="http://schemas.openxmlformats.org/officeDocument/2006/relationships/hyperlink" Target="http://www.cs.purdue.edu/homes/rego/cs240/nlectures/w8/threads2/turns5.html" TargetMode="External"/><Relationship Id="rId2" Type="http://schemas.openxmlformats.org/officeDocument/2006/relationships/hyperlink" Target="http://www.cs.purdue.edu/homes/rego/cs240/nlectures/w8/threads2/tur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purdue.edu/homes/rego/cs240/nlectures/w8/threads2/turns4.html" TargetMode="External"/><Relationship Id="rId11" Type="http://schemas.openxmlformats.org/officeDocument/2006/relationships/hyperlink" Target="http://www.cs.purdue.edu/homes/rego/cs240/nlectures/w8/threads2/turns9.html" TargetMode="External"/><Relationship Id="rId5" Type="http://schemas.openxmlformats.org/officeDocument/2006/relationships/hyperlink" Target="http://www.cs.purdue.edu/homes/rego/cs240/nlectures/w8/threads2/turns3.html" TargetMode="External"/><Relationship Id="rId10" Type="http://schemas.openxmlformats.org/officeDocument/2006/relationships/hyperlink" Target="http://www.cs.purdue.edu/homes/rego/cs240/nlectures/w8/threads2/turns8.html" TargetMode="External"/><Relationship Id="rId4" Type="http://schemas.openxmlformats.org/officeDocument/2006/relationships/hyperlink" Target="http://www.cs.purdue.edu/homes/rego/cs240/nlectures/w8/threads2/turns2.html" TargetMode="External"/><Relationship Id="rId9" Type="http://schemas.openxmlformats.org/officeDocument/2006/relationships/hyperlink" Target="http://www.cs.purdue.edu/homes/rego/cs240/nlectures/w8/threads2/turns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ssoftware.com/docs/man3/pthread_create.3.asp" TargetMode="External"/><Relationship Id="rId7" Type="http://schemas.openxmlformats.org/officeDocument/2006/relationships/hyperlink" Target="http://www.cs.purdue.edu/homes/rego/cs240/nlectures/w8/threads2/simp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purdue.edu/homes/rego/cs240/nlectures/w8/threads2/pthreads.html" TargetMode="External"/><Relationship Id="rId5" Type="http://schemas.openxmlformats.org/officeDocument/2006/relationships/hyperlink" Target="http://www.cs.purdue.edu/homes/rego/cs240/nlectures/w8/threads1/thr/thr_attrib.png" TargetMode="External"/><Relationship Id="rId4" Type="http://schemas.openxmlformats.org/officeDocument/2006/relationships/hyperlink" Target="http://www.cs.purdue.edu/homes/rego/cs240/nlectures/w8/threads1/thr/thr_create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urdue.edu/homes/rego/cs240/nlectures/w8/threads2/goo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2/tquicksort.html" TargetMode="External"/><Relationship Id="rId2" Type="http://schemas.openxmlformats.org/officeDocument/2006/relationships/hyperlink" Target="http://www.cs.purdue.edu/homes/rego/cs240/nlectures/w8/threads2/quickso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2/2.html" TargetMode="External"/><Relationship Id="rId2" Type="http://schemas.openxmlformats.org/officeDocument/2006/relationships/hyperlink" Target="http://www.cs.purdue.edu/homes/rego/cs240/nlectures/w8/threads2/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purdue.edu/homes/rego/cs240/nlectures/w8/threads2/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2/race.html" TargetMode="External"/><Relationship Id="rId2" Type="http://schemas.openxmlformats.org/officeDocument/2006/relationships/hyperlink" Target="http://www.cs.purdue.edu/homes/rego/cs240/nlectures/w8/threads2/goof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purdue.edu/homes/rego/cs240/nlectures/w8/threads2/tquicksort_p.html" TargetMode="External"/><Relationship Id="rId4" Type="http://schemas.openxmlformats.org/officeDocument/2006/relationships/hyperlink" Target="http://www.cs.purdue.edu/homes/rego/cs240/nlectures/w8/threads2/race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lice_tilt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67200" y="-2438400"/>
            <a:ext cx="799465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7772400" cy="1981200"/>
          </a:xfrm>
        </p:spPr>
        <p:txBody>
          <a:bodyPr/>
          <a:lstStyle/>
          <a:p>
            <a:r>
              <a:rPr lang="en-US" dirty="0" smtClean="0"/>
              <a:t>CS 240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Introduction  to  Threads </a:t>
            </a:r>
            <a:r>
              <a:rPr lang="en-US" smtClean="0"/>
              <a:t>(II)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(</a:t>
            </a:r>
            <a:r>
              <a:rPr lang="en-US" b="1" dirty="0" err="1" smtClean="0">
                <a:hlinkClick r:id="rId4"/>
              </a:rPr>
              <a:t>pthreads</a:t>
            </a:r>
            <a:r>
              <a:rPr lang="en-US" b="1" dirty="0" smtClean="0">
                <a:hlinkClick r:id="rId4"/>
              </a:rPr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219200"/>
            <a:ext cx="9144000" cy="1447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Lets modify our “Bilbo and Frodo do add()” example; Frodo wants to trick Bilbo, and so he waits until Bilbo adds up to 20 before resetting the sum to 10 .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Frodo waits until a condition he wants is true. How?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He tests the condition; if not true, he calls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pthread_cond_wait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 which makes him block until it’s true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Bilbo eventually makes the condition true, but must call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pthread_cond_signal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 to unblock Frodo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When Frodo calls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pthread_cond_wait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(), a conditional statement is always involved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if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Bilbo_is_not_there_yet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pthread_cond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wait( ….. );   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Frodo can test for any condition, really.             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 thread ‘signal” an event to another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thread? Yes!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858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Use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57300" lvl="2" indent="-4572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a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mutex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prevent race-conditions with condition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Frodo calls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cond_wait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() only if the condition is not true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Suppose the  condition is not true when Frodo does his check; he then goes into the wait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362200"/>
            <a:ext cx="91440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But, if  in between Frodo checking and Frodo calling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cond_wait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( ), Bilbo </a:t>
            </a:r>
            <a:r>
              <a:rPr lang="en-US" dirty="0" smtClean="0">
                <a:solidFill>
                  <a:srgbClr val="FF0000"/>
                </a:solidFill>
              </a:rPr>
              <a:t>sets the condition true, then Frodo will be stuck waiting forever!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Solution: use 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variable along with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cond_wait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 ), to prevent race conditions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pthread_mutex_lock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(&amp;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newring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if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Bilbos_flag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== 0)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pthread_cond_wait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(&amp;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conditon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&amp;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newring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pthread_mutex_unlock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(&amp;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newring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Bilbo will use the same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mutex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(i.e.,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newring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 to get access to and set the flag so Frodo can get to see it (around the assignment flag = 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57300" lvl="2" indent="-4572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for you to play/experiment with these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0" y="6857999"/>
            <a:ext cx="9144000" cy="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and  change/fix them any way you like.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Bilbo and Gandalf declare using a “turn” variable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3"/>
              </a:rPr>
              <a:t>Add a spin while they wait for a turn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Bilbo gets paid $1, Gandalf pilfers it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  <a:hlinkClick r:id="rId5"/>
              </a:rPr>
              <a:t>Bilbo gets paid  random $ [1,10], Gandalf pilfers more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Use a </a:t>
            </a:r>
            <a:r>
              <a:rPr lang="en-US" dirty="0" err="1" smtClean="0">
                <a:solidFill>
                  <a:schemeClr val="bg1"/>
                </a:solidFill>
                <a:hlinkClick r:id="rId6"/>
              </a:rPr>
              <a:t>mutex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 for (4) instead of a turn variable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7"/>
              </a:rPr>
              <a:t>Throw in a sleep into (5) to make time pass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8"/>
              </a:rPr>
              <a:t>Gandalf stops $0 pilfer attempts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Same as (7), just a constant changes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10"/>
              </a:rPr>
              <a:t>Hobbit policeman uses counterfeit note to trap Gandalf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bg1"/>
                </a:solidFill>
                <a:hlinkClick r:id="rId11"/>
              </a:rPr>
              <a:t>Same as (8) but 2 signals are used instead of spinning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Matrix multiplication?  Should be trivial at this  stage.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the Unix shared memory example  you saw that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12954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 order did not affect results,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giving you something called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potential parallelism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4972050" cy="350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Parallelism:  run r1and r2 on different processors,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perhaps even twice as fast as on one processor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but it all depends on “sequential” parts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are ways of using thread productively?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say a computation needs data over the network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--- instead of blocking (and waiting for data), let  the I/O and computation tasks go on in parallel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if distributed data has very large pieces that are too costly to send to a computing thread, the thread can be sent (a migrating thread) to the data, and it will return with results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467798"/>
                </a:solidFill>
              </a:rPr>
              <a:t>high-priority threads (monitoring temperature, say) can alternate with low-priority threads using real time scheduling 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 move our Unix process shared-memory example to threads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The thread equivalent  of a “process fork”  is simply a </a:t>
            </a:r>
            <a:r>
              <a:rPr lang="en-US" sz="2400" dirty="0" err="1" smtClean="0">
                <a:solidFill>
                  <a:srgbClr val="7030A0"/>
                </a:solidFill>
              </a:rPr>
              <a:t>thread_create</a:t>
            </a:r>
            <a:r>
              <a:rPr lang="en-US" sz="2400" dirty="0" smtClean="0">
                <a:solidFill>
                  <a:srgbClr val="7030A0"/>
                </a:solidFill>
              </a:rPr>
              <a:t>  construct.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pthread_create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has some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parameters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and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attributes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There will always be system-specific  limitations, such as number of available processors, number of threads that can be scheduled,  and types of scheduling allowed, etc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Let’s redo our last example </a:t>
            </a:r>
            <a:r>
              <a:rPr lang="en-US" sz="2400" dirty="0" smtClean="0">
                <a:solidFill>
                  <a:srgbClr val="FF0000"/>
                </a:solidFill>
              </a:rPr>
              <a:t>without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using </a:t>
            </a:r>
            <a:r>
              <a:rPr lang="en-US" sz="2400" dirty="0" smtClean="0">
                <a:solidFill>
                  <a:srgbClr val="FF0000"/>
                </a:solidFill>
              </a:rPr>
              <a:t>two Unix processes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and a </a:t>
            </a:r>
            <a:r>
              <a:rPr lang="en-US" sz="2400" dirty="0" smtClean="0">
                <a:solidFill>
                  <a:srgbClr val="FF0000"/>
                </a:solidFill>
              </a:rPr>
              <a:t>shared-memory segm</a:t>
            </a:r>
            <a:r>
              <a:rPr lang="en-US" sz="2800" dirty="0" smtClean="0">
                <a:solidFill>
                  <a:srgbClr val="FF0000"/>
                </a:solidFill>
              </a:rPr>
              <a:t>ent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Here is how we do the same thing with two threads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hlinkClick r:id="rId6"/>
              </a:rPr>
              <a:t>Next, using two threads instead of processes.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724400"/>
            <a:ext cx="9144000" cy="9906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First,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7"/>
              </a:rPr>
              <a:t>what the single-threaded version of the code looks like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--- the original code  before mapping into two Unix processes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Bilbo and Frodo simultaneously messed around with the same memory location, disregarding what the other was doing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Imagine what would happen if you and Elmer </a:t>
            </a:r>
            <a:r>
              <a:rPr lang="en-US" sz="2400" dirty="0" err="1" smtClean="0">
                <a:solidFill>
                  <a:schemeClr val="bg1"/>
                </a:solidFill>
              </a:rPr>
              <a:t>Fudd</a:t>
            </a:r>
            <a:r>
              <a:rPr lang="en-US" sz="2400" dirty="0" smtClean="0">
                <a:solidFill>
                  <a:schemeClr val="bg1"/>
                </a:solidFill>
              </a:rPr>
              <a:t> wrote and read from the same page in the same diary at the same time (all about your walk in the woods). What would it finally contain?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Look at what happens when Einstein,  Elmer and Bozo the clown all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try to use the same output buffer to tell you who they really are </a:t>
            </a:r>
            <a:r>
              <a:rPr lang="en-US" sz="2400" dirty="0" smtClean="0">
                <a:solidFill>
                  <a:schemeClr val="bg1"/>
                </a:solidFill>
              </a:rPr>
              <a:t>….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we know how to run many threads on different processors.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…… remember the “race condition” problem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So how do we go about solving this confusion about who says what 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how to jointly read/write variables without causing a mess?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Whenever Bilbo and Frodo work on different data (just like you and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Elmer reading/writing in different diaries, or at least different pages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of the same diary)  things will be fine.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Recall the “</a:t>
            </a:r>
            <a:r>
              <a:rPr lang="en-US" sz="2400" dirty="0" err="1" smtClean="0">
                <a:solidFill>
                  <a:schemeClr val="bg1"/>
                </a:solidFill>
              </a:rPr>
              <a:t>Quicksort</a:t>
            </a:r>
            <a:r>
              <a:rPr lang="en-US" sz="2400" dirty="0" smtClean="0">
                <a:solidFill>
                  <a:schemeClr val="bg1"/>
                </a:solidFill>
              </a:rPr>
              <a:t>” . After “Split” breaks the list into two unsorted parts,  each part has nothing to do with the other --- different sub-arrays!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Thus every time two sub-arrays are generated by a call to Split, you can simply hand over each sub-array to a new thread, so this new thread can run Qsort on this sub-array on any available processor  …….. the very best kind of parallelism you can get!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Before we do that, let’s ask  …..  are there other examples just like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our  do_t1() and do_t2() example where this race-condition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 does not arise? 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 bwMode="auto">
          <a:xfrm flipV="1">
            <a:off x="0" y="6857999"/>
            <a:ext cx="9144000" cy="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85800"/>
            <a:ext cx="9144000" cy="5181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                                           Main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Bilbo                          Frodo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B                  F        B                    F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Here’s how a whole team of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Bilbos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Frodos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the Qsort.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3886200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First the basic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Quicksort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 …… this gives you a chance to review the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sequential code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Notice how the array is filled with random integers; first we use </a:t>
            </a:r>
            <a:r>
              <a:rPr lang="en-US" dirty="0" err="1" smtClean="0">
                <a:solidFill>
                  <a:schemeClr val="bg1"/>
                </a:solidFill>
              </a:rPr>
              <a:t>srand</a:t>
            </a:r>
            <a:r>
              <a:rPr lang="en-US" dirty="0" smtClean="0">
                <a:solidFill>
                  <a:schemeClr val="bg1"/>
                </a:solidFill>
              </a:rPr>
              <a:t>( ) to initialize a “seed”, and then call rand( ) to get random integers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Qsort with threads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….  launch a new Bilbo thread for every left sub-array and a new Frodo thread for every right sub-array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1066800"/>
            <a:ext cx="3581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5200" y="1066800"/>
            <a:ext cx="152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0" y="2133600"/>
            <a:ext cx="2209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53000" y="2133600"/>
            <a:ext cx="762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28800" y="2133600"/>
            <a:ext cx="1295400" cy="304800"/>
            <a:chOff x="1828800" y="2819400"/>
            <a:chExt cx="1295400" cy="304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828800" y="2819400"/>
              <a:ext cx="1295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667000" y="2819400"/>
              <a:ext cx="762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>
            <a:off x="2667000" y="1447800"/>
            <a:ext cx="6096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962400" y="1447800"/>
            <a:ext cx="609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828800" y="2438400"/>
            <a:ext cx="304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895600" y="25146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4343400" y="2514600"/>
            <a:ext cx="304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562600" y="25146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57300" lvl="2" indent="-4572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a  “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mutex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to prevent race-conditions [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Mutual Exclusion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</a:t>
            </a: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mutex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object is like a magic ring. First you declare it and initialize it. Then, when you need privileged access to a variable or set of  variables (the critical section), you lock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mutex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. When you are done, you unlock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mutex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and carry 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Threads Suppose the  condition is not true when Frodo does his check; he then goes into the wait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362200"/>
            <a:ext cx="91440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Threads wanting to enter while you hold the ring have to wait outside the critical section (they are blocked) until you relinquish the ring. You do that with an “unlock”.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Try to keep the critical section small.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Here is all you need to know in  three examples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How do you pass an argument to a thread?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2.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hlinkClick r:id="rId3"/>
              </a:rPr>
              <a:t>How do you get a thread to return a result?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3.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hlinkClick r:id="rId4"/>
              </a:rPr>
              <a:t>What is “thread synchronization” and how does it relate to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hlinkClick r:id="rId4"/>
              </a:rPr>
              <a:t>mutexes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hlinkClick r:id="rId4"/>
              </a:rPr>
              <a:t>?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37338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57300" lvl="2" indent="-4572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we solved our race-condition problems with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mutexes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Einstein, Elmer and Bozo</a:t>
            </a: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Each of 1000 hobbits tries to add $1 to a pot without 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mutex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. What will the result be?</a:t>
            </a: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Now all 1000 try again, but this time with a </a:t>
            </a:r>
            <a:r>
              <a:rPr lang="en-US" dirty="0" err="1" smtClean="0">
                <a:solidFill>
                  <a:schemeClr val="bg1"/>
                </a:solidFill>
                <a:hlinkClick r:id="rId4"/>
              </a:rPr>
              <a:t>mutex</a:t>
            </a: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hlinkClick r:id="rId5"/>
              </a:rPr>
              <a:t>This is a version of Qsort written earlier than the one you just saw</a:t>
            </a:r>
            <a:r>
              <a:rPr lang="en-US" dirty="0" smtClean="0">
                <a:solidFill>
                  <a:schemeClr val="bg1"/>
                </a:solidFill>
              </a:rPr>
              <a:t>.  This one uses a single </a:t>
            </a:r>
            <a:r>
              <a:rPr lang="en-US" dirty="0" err="1" smtClean="0">
                <a:solidFill>
                  <a:schemeClr val="bg1"/>
                </a:solidFill>
              </a:rPr>
              <a:t>threadcount</a:t>
            </a:r>
            <a:r>
              <a:rPr lang="en-US" dirty="0" smtClean="0">
                <a:solidFill>
                  <a:schemeClr val="bg1"/>
                </a:solidFill>
              </a:rPr>
              <a:t> variable to track both left (Bilbo)and right (Frodo) threads  ….. and so a </a:t>
            </a:r>
            <a:r>
              <a:rPr lang="en-US" dirty="0" err="1" smtClean="0">
                <a:solidFill>
                  <a:schemeClr val="bg1"/>
                </a:solidFill>
              </a:rPr>
              <a:t>mutex</a:t>
            </a:r>
            <a:r>
              <a:rPr lang="en-US" dirty="0" smtClean="0">
                <a:solidFill>
                  <a:schemeClr val="bg1"/>
                </a:solidFill>
              </a:rPr>
              <a:t> was used.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0" y="6857999"/>
            <a:ext cx="9144000" cy="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eorgi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1312</Words>
  <Application>Microsoft Office PowerPoint</Application>
  <PresentationFormat>On-screen Show (4:3)</PresentationFormat>
  <Paragraphs>163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CS 240  Simple Introduction  to  Threads (II)  (pthreads)    </vt:lpstr>
      <vt:lpstr>In the Unix shared memory example  you saw that</vt:lpstr>
      <vt:lpstr>What are ways of using thread productively?  </vt:lpstr>
      <vt:lpstr>Let’s  move our Unix process shared-memory example to threads        </vt:lpstr>
      <vt:lpstr>Slide 5</vt:lpstr>
      <vt:lpstr>Slide 6</vt:lpstr>
      <vt:lpstr>Slide 7</vt:lpstr>
      <vt:lpstr>Slide 8</vt:lpstr>
      <vt:lpstr>Slide 9</vt:lpstr>
      <vt:lpstr>U</vt:lpstr>
      <vt:lpstr>Slide 11</vt:lpstr>
      <vt:lpstr>Slide 12</vt:lpstr>
    </vt:vector>
  </TitlesOfParts>
  <Company>Juice Analytics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PowerPoint Ideas</dc:title>
  <dc:creator>Zach Gemignani</dc:creator>
  <cp:lastModifiedBy>CS</cp:lastModifiedBy>
  <cp:revision>580</cp:revision>
  <dcterms:created xsi:type="dcterms:W3CDTF">1998-11-16T16:45:32Z</dcterms:created>
  <dcterms:modified xsi:type="dcterms:W3CDTF">2012-03-08T14:50:29Z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