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60" r:id="rId6"/>
    <p:sldId id="261" r:id="rId7"/>
    <p:sldId id="258" r:id="rId8"/>
    <p:sldId id="263" r:id="rId9"/>
    <p:sldId id="262" r:id="rId10"/>
    <p:sldId id="264" r:id="rId11"/>
    <p:sldId id="267" r:id="rId12"/>
    <p:sldId id="265" r:id="rId13"/>
    <p:sldId id="266" r:id="rId14"/>
    <p:sldId id="268" r:id="rId15"/>
    <p:sldId id="269" r:id="rId16"/>
    <p:sldId id="272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38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3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5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4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724FB-AB84-2E47-A0B2-C2931AB316AB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6E47D-4E6E-344F-ABCB-5A8F859CD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05" y="2819400"/>
            <a:ext cx="8341895" cy="1752600"/>
          </a:xfrm>
        </p:spPr>
        <p:txBody>
          <a:bodyPr/>
          <a:lstStyle/>
          <a:p>
            <a:r>
              <a:rPr lang="en-US" sz="1100" dirty="0" smtClean="0"/>
              <a:t>Shan Lu, </a:t>
            </a:r>
            <a:r>
              <a:rPr lang="en-US" sz="1100" dirty="0" err="1" smtClean="0"/>
              <a:t>soyeon</a:t>
            </a:r>
            <a:r>
              <a:rPr lang="en-US" sz="1100" dirty="0" smtClean="0"/>
              <a:t> park, </a:t>
            </a:r>
            <a:r>
              <a:rPr lang="en-US" sz="1100" dirty="0" err="1" smtClean="0"/>
              <a:t>eunsoo</a:t>
            </a:r>
            <a:r>
              <a:rPr lang="en-US" sz="1100" dirty="0" smtClean="0"/>
              <a:t> </a:t>
            </a:r>
            <a:r>
              <a:rPr lang="en-US" sz="1100" dirty="0" err="1" smtClean="0"/>
              <a:t>seo</a:t>
            </a:r>
            <a:r>
              <a:rPr lang="en-US" sz="1100" dirty="0" smtClean="0"/>
              <a:t> &amp; </a:t>
            </a:r>
            <a:r>
              <a:rPr lang="en-US" sz="1100" dirty="0" err="1" smtClean="0"/>
              <a:t>yuanyuan</a:t>
            </a:r>
            <a:r>
              <a:rPr lang="en-US" sz="1100" dirty="0" smtClean="0"/>
              <a:t> </a:t>
            </a:r>
            <a:r>
              <a:rPr lang="en-US" sz="1100" dirty="0" err="1" smtClean="0"/>
              <a:t>zhou</a:t>
            </a:r>
            <a:endParaRPr lang="en-US" sz="1100" dirty="0" smtClean="0"/>
          </a:p>
          <a:p>
            <a:endParaRPr lang="en-US" dirty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Yinglai </a:t>
            </a:r>
            <a:r>
              <a:rPr lang="en-US" dirty="0" err="1" smtClean="0"/>
              <a:t>wang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/>
              <a:t>F</a:t>
            </a:r>
            <a:r>
              <a:rPr lang="en-US" dirty="0" smtClean="0"/>
              <a:t>rom Mistakes</a:t>
            </a:r>
            <a:br>
              <a:rPr lang="en-US" dirty="0" smtClean="0"/>
            </a:br>
            <a:r>
              <a:rPr lang="en-US" sz="2400" b="1" dirty="0"/>
              <a:t>— A Comprehensive Study on Real World Concurrency Bug Characteristics</a:t>
            </a:r>
            <a:r>
              <a:rPr lang="en-US" sz="16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BUG PATTERN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Finding 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(72 out of 74) of the examined non-deadlock concurrency bugs are covered by two simple patterns: atomicity- violation and order-violation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Concurrent </a:t>
            </a:r>
            <a:r>
              <a:rPr lang="en-US" dirty="0"/>
              <a:t>program bug detection, testing and language design should first focus on these two major bug </a:t>
            </a:r>
            <a:r>
              <a:rPr lang="en-US" dirty="0" smtClean="0"/>
              <a:t>patterns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00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11-02 at 10.41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68" y="195943"/>
            <a:ext cx="6499632" cy="62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9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02 at 10.41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" y="1152979"/>
            <a:ext cx="7975600" cy="43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4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BUG MINFESTATION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Finding </a:t>
            </a:r>
          </a:p>
          <a:p>
            <a:pPr lvl="1"/>
            <a:r>
              <a:rPr lang="en-US" dirty="0"/>
              <a:t>66% (49 out of 74) of the examined non-deadlock concurrency bugs involve only one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97</a:t>
            </a:r>
            <a:r>
              <a:rPr lang="en-US" dirty="0"/>
              <a:t>% (30 out of 31) of the examined deadlock concurrency bugs involve at most two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concurrent accesses to one variable is a good simplification for concurrency bug detection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Deadlock-oriented </a:t>
            </a:r>
            <a:r>
              <a:rPr lang="en-US" dirty="0" smtClean="0"/>
              <a:t>testing </a:t>
            </a:r>
            <a:r>
              <a:rPr lang="en-US" dirty="0"/>
              <a:t>can pairwise test the order </a:t>
            </a:r>
            <a:r>
              <a:rPr lang="en-US" dirty="0" smtClean="0"/>
              <a:t>of acquisition </a:t>
            </a:r>
            <a:r>
              <a:rPr lang="en-US" dirty="0"/>
              <a:t>and release of two </a:t>
            </a:r>
            <a:r>
              <a:rPr lang="en-US" dirty="0" smtClean="0"/>
              <a:t>resources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4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FIX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Non-Deadlock Concurrency Bugs</a:t>
            </a:r>
          </a:p>
          <a:p>
            <a:pPr lvl="1"/>
            <a:r>
              <a:rPr lang="en-US" dirty="0" smtClean="0"/>
              <a:t>4 Strategies</a:t>
            </a:r>
          </a:p>
          <a:p>
            <a:pPr lvl="2"/>
            <a:r>
              <a:rPr lang="en-US" dirty="0" smtClean="0"/>
              <a:t>Condition Check (e.g. Figure 8)</a:t>
            </a:r>
          </a:p>
          <a:p>
            <a:pPr lvl="2"/>
            <a:r>
              <a:rPr lang="en-US" dirty="0" smtClean="0"/>
              <a:t>Code Switch (Figure 4)</a:t>
            </a:r>
          </a:p>
          <a:p>
            <a:pPr lvl="2"/>
            <a:r>
              <a:rPr lang="en-US" dirty="0" smtClean="0"/>
              <a:t>Algorithm / Data Structure design change</a:t>
            </a:r>
          </a:p>
          <a:p>
            <a:pPr lvl="2"/>
            <a:r>
              <a:rPr lang="en-US" dirty="0" smtClean="0"/>
              <a:t>Locks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95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7" y="377866"/>
            <a:ext cx="8323256" cy="56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2 at 11.08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84" y="587828"/>
            <a:ext cx="5335602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11-02 at 11.1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5" y="979715"/>
            <a:ext cx="7010401" cy="48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Real-World Concurrency Bug Characteristic Study</a:t>
            </a:r>
          </a:p>
          <a:p>
            <a:pPr lvl="1"/>
            <a:r>
              <a:rPr lang="en-US" dirty="0" smtClean="0"/>
              <a:t>105 Real-World concurrency bugs </a:t>
            </a:r>
            <a:endParaRPr lang="en-US" dirty="0"/>
          </a:p>
          <a:p>
            <a:pPr lvl="2"/>
            <a:r>
              <a:rPr lang="en-US" dirty="0" smtClean="0"/>
              <a:t>MySQL</a:t>
            </a:r>
          </a:p>
          <a:p>
            <a:pPr lvl="2"/>
            <a:r>
              <a:rPr lang="en-US" dirty="0" smtClean="0"/>
              <a:t>Apache</a:t>
            </a:r>
          </a:p>
          <a:p>
            <a:pPr lvl="2"/>
            <a:r>
              <a:rPr lang="en-US" dirty="0" smtClean="0"/>
              <a:t>Mozilla</a:t>
            </a:r>
          </a:p>
          <a:p>
            <a:pPr lvl="2"/>
            <a:r>
              <a:rPr lang="en-US" dirty="0" err="1" smtClean="0"/>
              <a:t>OpenOffice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Select?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Mozilla</a:t>
            </a:r>
          </a:p>
          <a:p>
            <a:pPr lvl="1"/>
            <a:r>
              <a:rPr lang="en-US" dirty="0" err="1" smtClean="0"/>
              <a:t>OpenOffice</a:t>
            </a:r>
            <a:endParaRPr lang="en-US" dirty="0" smtClean="0"/>
          </a:p>
          <a:p>
            <a:r>
              <a:rPr lang="en-US" dirty="0" smtClean="0"/>
              <a:t>1-4 Million Lines of code</a:t>
            </a:r>
          </a:p>
          <a:p>
            <a:r>
              <a:rPr lang="en-US" dirty="0" smtClean="0"/>
              <a:t>Well maintained bug database</a:t>
            </a:r>
          </a:p>
          <a:p>
            <a:r>
              <a:rPr lang="en-US" dirty="0" smtClean="0"/>
              <a:t>Different type of server/client applications</a:t>
            </a:r>
          </a:p>
          <a:p>
            <a:r>
              <a:rPr lang="en-US" dirty="0" smtClean="0"/>
              <a:t>Concurrency is extensively used (100/1000) Threads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Bug Source</a:t>
            </a:r>
          </a:p>
          <a:p>
            <a:pPr lvl="1"/>
            <a:r>
              <a:rPr lang="en-US" dirty="0" smtClean="0"/>
              <a:t>Collect 500 bugs from thousands based on the keywords in bug report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ace(s)</a:t>
            </a:r>
          </a:p>
          <a:p>
            <a:pPr lvl="2"/>
            <a:r>
              <a:rPr lang="en-US" dirty="0" smtClean="0"/>
              <a:t>Dead-lock(s)</a:t>
            </a:r>
          </a:p>
          <a:p>
            <a:pPr lvl="2"/>
            <a:r>
              <a:rPr lang="en-US" dirty="0" smtClean="0"/>
              <a:t>Synchronization(s)</a:t>
            </a:r>
          </a:p>
          <a:p>
            <a:pPr lvl="2"/>
            <a:r>
              <a:rPr lang="en-US" dirty="0" smtClean="0"/>
              <a:t>Concurrency</a:t>
            </a:r>
          </a:p>
          <a:p>
            <a:pPr lvl="2"/>
            <a:r>
              <a:rPr lang="en-US" dirty="0" smtClean="0"/>
              <a:t>Locks(s)</a:t>
            </a:r>
          </a:p>
          <a:p>
            <a:pPr lvl="2"/>
            <a:r>
              <a:rPr lang="en-US" dirty="0" err="1" smtClean="0"/>
              <a:t>Mutex</a:t>
            </a:r>
            <a:r>
              <a:rPr lang="en-US" dirty="0" smtClean="0"/>
              <a:t>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Atmoic</a:t>
            </a:r>
            <a:endParaRPr lang="en-US" dirty="0" smtClean="0"/>
          </a:p>
          <a:p>
            <a:pPr lvl="2"/>
            <a:r>
              <a:rPr lang="en-US" dirty="0" smtClean="0"/>
              <a:t>Compete(s)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Deadlock / Non-Deadlock Concurrency Bugs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PastedGraphic-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86" y="2756942"/>
            <a:ext cx="6718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1/3 bugs result from order of the code</a:t>
            </a:r>
          </a:p>
          <a:p>
            <a:r>
              <a:rPr lang="en-US" dirty="0" smtClean="0"/>
              <a:t>34% bugs involve variable addressing problems</a:t>
            </a:r>
          </a:p>
          <a:p>
            <a:r>
              <a:rPr lang="en-US" dirty="0" smtClean="0"/>
              <a:t>92% bugs can be triggered by enforcing order &lt; 4 memory accesses</a:t>
            </a:r>
          </a:p>
          <a:p>
            <a:r>
              <a:rPr lang="en-US" dirty="0" smtClean="0"/>
              <a:t>73% bugs not fixed by adding/changing locks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BUG PATTERN STUDY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Transactional Memory</a:t>
            </a:r>
          </a:p>
          <a:p>
            <a:pPr lvl="1"/>
            <a:r>
              <a:rPr lang="en-US" dirty="0" smtClean="0"/>
              <a:t>Concurrent </a:t>
            </a:r>
            <a:r>
              <a:rPr lang="en-US" dirty="0"/>
              <a:t>programming by allowing a group of load and store instructions to execute in an atomic </a:t>
            </a:r>
            <a:r>
              <a:rPr lang="en-US" dirty="0" smtClean="0"/>
              <a:t>way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Concurrency Bugs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Non-Deadlock bugs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Atomicity-violation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Order-Violation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Others </a:t>
            </a:r>
            <a:r>
              <a:rPr lang="en-US" sz="1600" dirty="0" smtClean="0"/>
              <a:t>(Note: Data race is not considered as a bug pattern)</a:t>
            </a:r>
          </a:p>
          <a:p>
            <a:r>
              <a:rPr lang="en-US" dirty="0" smtClean="0"/>
              <a:t>Required Condition – How Many?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Memory Accesses</a:t>
            </a:r>
          </a:p>
          <a:p>
            <a:r>
              <a:rPr lang="en-US" dirty="0" smtClean="0"/>
              <a:t>Bug fix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BUG PATTERN STUDY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Root Causes of Non-Deadlock Bugs</a:t>
            </a:r>
          </a:p>
          <a:p>
            <a:endParaRPr lang="en-US" dirty="0"/>
          </a:p>
        </p:txBody>
      </p:sp>
      <p:pic>
        <p:nvPicPr>
          <p:cNvPr id="5" name="Picture 4" descr="PastedGraphic-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49" y="2850243"/>
            <a:ext cx="6790614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173</TotalTime>
  <Words>395</Words>
  <Application>Microsoft Macintosh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Civic</vt:lpstr>
      <vt:lpstr>Office Theme</vt:lpstr>
      <vt:lpstr>Learning From Mistakes — A Comprehensive Study on Real World Concurrency Bug Characteristics </vt:lpstr>
      <vt:lpstr>INTRODUCTION</vt:lpstr>
      <vt:lpstr>METHODOLOGY</vt:lpstr>
      <vt:lpstr>METHODOLOGY</vt:lpstr>
      <vt:lpstr>METHODOLOGY</vt:lpstr>
      <vt:lpstr>FINDINGS</vt:lpstr>
      <vt:lpstr>BUG PATTERN STUDY </vt:lpstr>
      <vt:lpstr>Concurrency Bugs Characteristics</vt:lpstr>
      <vt:lpstr>BUG PATTERN STUDY </vt:lpstr>
      <vt:lpstr>BUG PATTERN STUDY</vt:lpstr>
      <vt:lpstr>PowerPoint Presentation</vt:lpstr>
      <vt:lpstr>PowerPoint Presentation</vt:lpstr>
      <vt:lpstr>BUG MINFESTATION</vt:lpstr>
      <vt:lpstr>FIX STRATEGIES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Mistakes</dc:title>
  <dc:creator>Tahir Ijaz</dc:creator>
  <cp:lastModifiedBy>YINGLAI WANG</cp:lastModifiedBy>
  <cp:revision>25</cp:revision>
  <dcterms:created xsi:type="dcterms:W3CDTF">2014-11-03T02:47:13Z</dcterms:created>
  <dcterms:modified xsi:type="dcterms:W3CDTF">2014-11-03T16:45:36Z</dcterms:modified>
</cp:coreProperties>
</file>