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2"/>
  </p:notesMasterIdLst>
  <p:sldIdLst>
    <p:sldId id="1192" r:id="rId2"/>
    <p:sldId id="1085" r:id="rId3"/>
    <p:sldId id="1086" r:id="rId4"/>
    <p:sldId id="1128" r:id="rId5"/>
    <p:sldId id="1129" r:id="rId6"/>
    <p:sldId id="1130" r:id="rId7"/>
    <p:sldId id="1131" r:id="rId8"/>
    <p:sldId id="1132" r:id="rId9"/>
    <p:sldId id="1133" r:id="rId10"/>
    <p:sldId id="1151" r:id="rId11"/>
    <p:sldId id="1134" r:id="rId12"/>
    <p:sldId id="1135" r:id="rId13"/>
    <p:sldId id="1153" r:id="rId14"/>
    <p:sldId id="1154" r:id="rId15"/>
    <p:sldId id="1136" r:id="rId16"/>
    <p:sldId id="1137" r:id="rId17"/>
    <p:sldId id="1138" r:id="rId18"/>
    <p:sldId id="1155" r:id="rId19"/>
    <p:sldId id="1156" r:id="rId20"/>
    <p:sldId id="1157" r:id="rId21"/>
    <p:sldId id="1193" r:id="rId22"/>
    <p:sldId id="1158" r:id="rId23"/>
    <p:sldId id="1159" r:id="rId24"/>
    <p:sldId id="1160" r:id="rId25"/>
    <p:sldId id="1161" r:id="rId26"/>
    <p:sldId id="1194" r:id="rId27"/>
    <p:sldId id="1195" r:id="rId28"/>
    <p:sldId id="1196" r:id="rId29"/>
    <p:sldId id="1197" r:id="rId30"/>
    <p:sldId id="1198" r:id="rId31"/>
    <p:sldId id="1199" r:id="rId32"/>
    <p:sldId id="1164" r:id="rId33"/>
    <p:sldId id="1165" r:id="rId34"/>
    <p:sldId id="1166" r:id="rId35"/>
    <p:sldId id="1167" r:id="rId36"/>
    <p:sldId id="1168" r:id="rId37"/>
    <p:sldId id="1200" r:id="rId38"/>
    <p:sldId id="1201" r:id="rId39"/>
    <p:sldId id="1170" r:id="rId40"/>
    <p:sldId id="1202" r:id="rId41"/>
    <p:sldId id="1203" r:id="rId42"/>
    <p:sldId id="1204" r:id="rId43"/>
    <p:sldId id="1205" r:id="rId44"/>
    <p:sldId id="1216" r:id="rId45"/>
    <p:sldId id="1217" r:id="rId46"/>
    <p:sldId id="1220" r:id="rId47"/>
    <p:sldId id="1221" r:id="rId48"/>
    <p:sldId id="1222" r:id="rId49"/>
    <p:sldId id="1223" r:id="rId50"/>
    <p:sldId id="1171" r:id="rId51"/>
    <p:sldId id="1172" r:id="rId52"/>
    <p:sldId id="1206" r:id="rId53"/>
    <p:sldId id="1207" r:id="rId54"/>
    <p:sldId id="1173" r:id="rId55"/>
    <p:sldId id="1174" r:id="rId56"/>
    <p:sldId id="1208" r:id="rId57"/>
    <p:sldId id="1209" r:id="rId58"/>
    <p:sldId id="1210" r:id="rId59"/>
    <p:sldId id="1224" r:id="rId60"/>
    <p:sldId id="1175" r:id="rId61"/>
    <p:sldId id="1176" r:id="rId62"/>
    <p:sldId id="1211" r:id="rId63"/>
    <p:sldId id="1212" r:id="rId64"/>
    <p:sldId id="1177" r:id="rId65"/>
    <p:sldId id="1178" r:id="rId66"/>
    <p:sldId id="1179" r:id="rId67"/>
    <p:sldId id="1180" r:id="rId68"/>
    <p:sldId id="1181" r:id="rId69"/>
    <p:sldId id="1182" r:id="rId70"/>
    <p:sldId id="1213" r:id="rId71"/>
    <p:sldId id="1214" r:id="rId72"/>
    <p:sldId id="1189" r:id="rId73"/>
    <p:sldId id="1190" r:id="rId74"/>
    <p:sldId id="1191" r:id="rId75"/>
    <p:sldId id="1183" r:id="rId76"/>
    <p:sldId id="1184" r:id="rId77"/>
    <p:sldId id="1185" r:id="rId78"/>
    <p:sldId id="1186" r:id="rId79"/>
    <p:sldId id="1187" r:id="rId80"/>
    <p:sldId id="1215"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777777"/>
    <a:srgbClr val="969696"/>
    <a:srgbClr val="333399"/>
    <a:srgbClr val="B2B2B2"/>
    <a:srgbClr val="FF9933"/>
    <a:srgbClr val="FFCC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2" d="100"/>
          <a:sy n="82" d="100"/>
        </p:scale>
        <p:origin x="-49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56"/>
    </p:cViewPr>
  </p:sorterViewPr>
  <p:notesViewPr>
    <p:cSldViewPr>
      <p:cViewPr varScale="1">
        <p:scale>
          <a:sx n="56" d="100"/>
          <a:sy n="56" d="100"/>
        </p:scale>
        <p:origin x="-249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CD60434-72B4-1943-903C-34CF59BB97AE}" type="slidenum">
              <a:rPr lang="en-US"/>
              <a:pPr>
                <a:defRPr/>
              </a:pPr>
              <a:t>‹#›</a:t>
            </a:fld>
            <a:endParaRPr lang="en-US"/>
          </a:p>
        </p:txBody>
      </p:sp>
    </p:spTree>
    <p:extLst>
      <p:ext uri="{BB962C8B-B14F-4D97-AF65-F5344CB8AC3E}">
        <p14:creationId xmlns:p14="http://schemas.microsoft.com/office/powerpoint/2010/main" xmlns="" val="4161372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8EE429-595B-E14A-BEC7-35FE6372FCD8}" type="slidenum">
              <a:rPr lang="en-US"/>
              <a:pPr>
                <a:defRPr/>
              </a:pPr>
              <a:t>1</a:t>
            </a:fld>
            <a:endParaRPr lang="en-US"/>
          </a:p>
        </p:txBody>
      </p:sp>
      <p:sp>
        <p:nvSpPr>
          <p:cNvPr id="135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5782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26BB51-678E-574D-BE3E-5846EF015F62}" type="slidenum">
              <a:rPr lang="en-US"/>
              <a:pPr>
                <a:defRPr/>
              </a:pPr>
              <a:t>10</a:t>
            </a:fld>
            <a:endParaRPr lang="en-US"/>
          </a:p>
        </p:txBody>
      </p:sp>
      <p:sp>
        <p:nvSpPr>
          <p:cNvPr id="136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806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27A603F-EB0E-A944-8EFF-FC85F7C4E2F2}" type="slidenum">
              <a:rPr lang="en-US"/>
              <a:pPr>
                <a:defRPr/>
              </a:pPr>
              <a:t>11</a:t>
            </a:fld>
            <a:endParaRPr lang="en-US"/>
          </a:p>
        </p:txBody>
      </p:sp>
      <p:sp>
        <p:nvSpPr>
          <p:cNvPr id="136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909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44C33ED-F0F1-3948-9054-0B25D4DAF855}" type="slidenum">
              <a:rPr lang="en-US"/>
              <a:pPr>
                <a:defRPr/>
              </a:pPr>
              <a:t>12</a:t>
            </a:fld>
            <a:endParaRPr lang="en-US"/>
          </a:p>
        </p:txBody>
      </p:sp>
      <p:sp>
        <p:nvSpPr>
          <p:cNvPr id="137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011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37E9A57-CED6-B34B-B6B2-D003E16EDC02}" type="slidenum">
              <a:rPr lang="en-US"/>
              <a:pPr>
                <a:defRPr/>
              </a:pPr>
              <a:t>13</a:t>
            </a:fld>
            <a:endParaRPr lang="en-US"/>
          </a:p>
        </p:txBody>
      </p:sp>
      <p:sp>
        <p:nvSpPr>
          <p:cNvPr id="1371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113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A8C475-157B-FF4A-BC8E-B88C38454E4E}" type="slidenum">
              <a:rPr lang="en-US"/>
              <a:pPr>
                <a:defRPr/>
              </a:pPr>
              <a:t>14</a:t>
            </a:fld>
            <a:endParaRPr lang="en-US"/>
          </a:p>
        </p:txBody>
      </p:sp>
      <p:sp>
        <p:nvSpPr>
          <p:cNvPr id="137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216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F53E24-2484-3F40-B641-88CF81F7D6C9}" type="slidenum">
              <a:rPr lang="en-US"/>
              <a:pPr>
                <a:defRPr/>
              </a:pPr>
              <a:t>15</a:t>
            </a:fld>
            <a:endParaRPr lang="en-US"/>
          </a:p>
        </p:txBody>
      </p:sp>
      <p:sp>
        <p:nvSpPr>
          <p:cNvPr id="1373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318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60A0F5-8086-C845-A489-75DC51502E39}" type="slidenum">
              <a:rPr lang="en-US"/>
              <a:pPr>
                <a:defRPr/>
              </a:pPr>
              <a:t>16</a:t>
            </a:fld>
            <a:endParaRPr lang="en-US"/>
          </a:p>
        </p:txBody>
      </p:sp>
      <p:sp>
        <p:nvSpPr>
          <p:cNvPr id="1374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421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7C7ACF-6CF8-3E49-9E84-9CB7D42AA0F7}" type="slidenum">
              <a:rPr lang="en-US"/>
              <a:pPr>
                <a:defRPr/>
              </a:pPr>
              <a:t>17</a:t>
            </a:fld>
            <a:endParaRPr lang="en-US"/>
          </a:p>
        </p:txBody>
      </p:sp>
      <p:sp>
        <p:nvSpPr>
          <p:cNvPr id="1375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523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2FD88A6-9307-7D44-8BA2-B808E585F887}" type="slidenum">
              <a:rPr lang="en-US"/>
              <a:pPr>
                <a:defRPr/>
              </a:pPr>
              <a:t>18</a:t>
            </a:fld>
            <a:endParaRPr lang="en-US"/>
          </a:p>
        </p:txBody>
      </p:sp>
      <p:sp>
        <p:nvSpPr>
          <p:cNvPr id="1376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625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8DCAB1-0252-ED49-BA24-7DC60EBAEC57}" type="slidenum">
              <a:rPr lang="en-US"/>
              <a:pPr>
                <a:defRPr/>
              </a:pPr>
              <a:t>19</a:t>
            </a:fld>
            <a:endParaRPr lang="en-US"/>
          </a:p>
        </p:txBody>
      </p:sp>
      <p:sp>
        <p:nvSpPr>
          <p:cNvPr id="1377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72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03B64D2-CC21-9345-AA3F-BBE706B6B097}" type="slidenum">
              <a:rPr lang="en-US"/>
              <a:pPr>
                <a:defRPr/>
              </a:pPr>
              <a:t>2</a:t>
            </a:fld>
            <a:endParaRPr lang="en-US"/>
          </a:p>
        </p:txBody>
      </p:sp>
      <p:sp>
        <p:nvSpPr>
          <p:cNvPr id="1359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5987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F64594-B6FB-3D43-90E0-2B2822D6AE78}" type="slidenum">
              <a:rPr lang="en-US"/>
              <a:pPr>
                <a:defRPr/>
              </a:pPr>
              <a:t>20</a:t>
            </a:fld>
            <a:endParaRPr lang="en-US"/>
          </a:p>
        </p:txBody>
      </p:sp>
      <p:sp>
        <p:nvSpPr>
          <p:cNvPr id="1378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830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666C7B-7339-654B-91B1-ADD4DD69106C}" type="slidenum">
              <a:rPr lang="en-US"/>
              <a:pPr>
                <a:defRPr/>
              </a:pPr>
              <a:t>22</a:t>
            </a:fld>
            <a:endParaRPr lang="en-US"/>
          </a:p>
        </p:txBody>
      </p:sp>
      <p:sp>
        <p:nvSpPr>
          <p:cNvPr id="1379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93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1C7CA32-FAB8-2B4C-BBEC-47B29D13BE55}" type="slidenum">
              <a:rPr lang="en-US"/>
              <a:pPr>
                <a:defRPr/>
              </a:pPr>
              <a:t>23</a:t>
            </a:fld>
            <a:endParaRPr lang="en-US"/>
          </a:p>
        </p:txBody>
      </p:sp>
      <p:sp>
        <p:nvSpPr>
          <p:cNvPr id="1380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035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16C51F-9A9F-DF48-A4E1-4DDB11E1A564}" type="slidenum">
              <a:rPr lang="en-US"/>
              <a:pPr>
                <a:defRPr/>
              </a:pPr>
              <a:t>24</a:t>
            </a:fld>
            <a:endParaRPr lang="en-US"/>
          </a:p>
        </p:txBody>
      </p:sp>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997081-B71C-0C48-B1BE-8E1BA5DCB8CE}" type="slidenum">
              <a:rPr lang="en-US"/>
              <a:pPr>
                <a:defRPr/>
              </a:pPr>
              <a:t>25</a:t>
            </a:fld>
            <a:endParaRPr lang="en-US"/>
          </a:p>
        </p:txBody>
      </p:sp>
      <p:sp>
        <p:nvSpPr>
          <p:cNvPr id="138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240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AAC46B-8849-054A-A1BA-C5110547204F}" type="slidenum">
              <a:rPr lang="en-US"/>
              <a:pPr>
                <a:defRPr/>
              </a:pPr>
              <a:t>32</a:t>
            </a:fld>
            <a:endParaRPr lang="en-US"/>
          </a:p>
        </p:txBody>
      </p:sp>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8E10AE-7B1C-2244-BA3B-60B329F83AC1}" type="slidenum">
              <a:rPr lang="en-US"/>
              <a:pPr>
                <a:defRPr/>
              </a:pPr>
              <a:t>33</a:t>
            </a:fld>
            <a:endParaRPr lang="en-US"/>
          </a:p>
        </p:txBody>
      </p:sp>
      <p:sp>
        <p:nvSpPr>
          <p:cNvPr id="1386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649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2E7C6E-1C33-1247-9DCD-8D69483CDF30}" type="slidenum">
              <a:rPr lang="en-US"/>
              <a:pPr>
                <a:defRPr/>
              </a:pPr>
              <a:t>34</a:t>
            </a:fld>
            <a:endParaRPr lang="en-US"/>
          </a:p>
        </p:txBody>
      </p:sp>
      <p:sp>
        <p:nvSpPr>
          <p:cNvPr id="1387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752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952E2F-34DD-D845-98DC-8789E2D8C155}" type="slidenum">
              <a:rPr lang="en-US"/>
              <a:pPr>
                <a:defRPr/>
              </a:pPr>
              <a:t>35</a:t>
            </a:fld>
            <a:endParaRPr lang="en-US"/>
          </a:p>
        </p:txBody>
      </p:sp>
      <p:sp>
        <p:nvSpPr>
          <p:cNvPr id="1388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854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E34721-BEF8-2E4A-9D78-832FC3F2B3ED}" type="slidenum">
              <a:rPr lang="en-US"/>
              <a:pPr>
                <a:defRPr/>
              </a:pPr>
              <a:t>36</a:t>
            </a:fld>
            <a:endParaRPr lang="en-US"/>
          </a:p>
        </p:txBody>
      </p:sp>
      <p:sp>
        <p:nvSpPr>
          <p:cNvPr id="1389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957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930EC19-85C5-F743-BB29-FBE7BE322518}" type="slidenum">
              <a:rPr lang="en-US"/>
              <a:pPr>
                <a:defRPr/>
              </a:pPr>
              <a:t>3</a:t>
            </a:fld>
            <a:endParaRPr lang="en-US"/>
          </a:p>
        </p:txBody>
      </p:sp>
      <p:sp>
        <p:nvSpPr>
          <p:cNvPr id="136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089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0D3FFE-3770-494E-A5D4-3E026D0E0A40}" type="slidenum">
              <a:rPr lang="en-US"/>
              <a:pPr>
                <a:defRPr/>
              </a:pPr>
              <a:t>38</a:t>
            </a:fld>
            <a:endParaRPr lang="en-US"/>
          </a:p>
        </p:txBody>
      </p:sp>
      <p:sp>
        <p:nvSpPr>
          <p:cNvPr id="1390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059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731601-C0C1-304D-BE5D-B48619DD984D}" type="slidenum">
              <a:rPr lang="en-US"/>
              <a:pPr>
                <a:defRPr/>
              </a:pPr>
              <a:t>39</a:t>
            </a:fld>
            <a:endParaRPr lang="en-US"/>
          </a:p>
        </p:txBody>
      </p:sp>
      <p:sp>
        <p:nvSpPr>
          <p:cNvPr id="1391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161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A225284-4721-9149-900C-5B7BDFFEB92E}" type="slidenum">
              <a:rPr lang="en-US"/>
              <a:pPr>
                <a:defRPr/>
              </a:pPr>
              <a:t>50</a:t>
            </a:fld>
            <a:endParaRPr lang="en-US"/>
          </a:p>
        </p:txBody>
      </p:sp>
      <p:sp>
        <p:nvSpPr>
          <p:cNvPr id="13926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26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1031A5-E16E-D14C-B8F2-7FE7BEC260E9}" type="slidenum">
              <a:rPr lang="en-US"/>
              <a:pPr>
                <a:defRPr/>
              </a:pPr>
              <a:t>51</a:t>
            </a:fld>
            <a:endParaRPr lang="en-US"/>
          </a:p>
        </p:txBody>
      </p:sp>
      <p:sp>
        <p:nvSpPr>
          <p:cNvPr id="1393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366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B2C3FB-2508-CC40-9456-360550528B6A}" type="slidenum">
              <a:rPr lang="en-US"/>
              <a:pPr>
                <a:defRPr/>
              </a:pPr>
              <a:t>54</a:t>
            </a:fld>
            <a:endParaRPr lang="en-US"/>
          </a:p>
        </p:txBody>
      </p:sp>
      <p:sp>
        <p:nvSpPr>
          <p:cNvPr id="1394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469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3F77F4-E31D-8144-B129-DD84141F79AD}" type="slidenum">
              <a:rPr lang="en-US"/>
              <a:pPr>
                <a:defRPr/>
              </a:pPr>
              <a:t>55</a:t>
            </a:fld>
            <a:endParaRPr lang="en-US"/>
          </a:p>
        </p:txBody>
      </p:sp>
      <p:sp>
        <p:nvSpPr>
          <p:cNvPr id="1395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571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DC99C5-1346-1649-8AF4-B54A0EF5BE6D}" type="slidenum">
              <a:rPr lang="en-US"/>
              <a:pPr>
                <a:defRPr/>
              </a:pPr>
              <a:t>60</a:t>
            </a:fld>
            <a:endParaRPr lang="en-US"/>
          </a:p>
        </p:txBody>
      </p:sp>
      <p:sp>
        <p:nvSpPr>
          <p:cNvPr id="1396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673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4D97F9A-8E06-0E4B-BEFD-660E2781999E}" type="slidenum">
              <a:rPr lang="en-US"/>
              <a:pPr>
                <a:defRPr/>
              </a:pPr>
              <a:t>61</a:t>
            </a:fld>
            <a:endParaRPr lang="en-US"/>
          </a:p>
        </p:txBody>
      </p:sp>
      <p:sp>
        <p:nvSpPr>
          <p:cNvPr id="13977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776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536DD8-63C1-F041-8EF9-882D81EC6807}" type="slidenum">
              <a:rPr lang="en-US"/>
              <a:pPr>
                <a:defRPr/>
              </a:pPr>
              <a:t>64</a:t>
            </a:fld>
            <a:endParaRPr lang="en-US"/>
          </a:p>
        </p:txBody>
      </p:sp>
      <p:sp>
        <p:nvSpPr>
          <p:cNvPr id="139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878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286B95-DB64-A346-A11F-4F980CC749B5}" type="slidenum">
              <a:rPr lang="en-US"/>
              <a:pPr>
                <a:defRPr/>
              </a:pPr>
              <a:t>65</a:t>
            </a:fld>
            <a:endParaRPr lang="en-US"/>
          </a:p>
        </p:txBody>
      </p:sp>
      <p:sp>
        <p:nvSpPr>
          <p:cNvPr id="1399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981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908833-4D10-F042-914A-F002ACBC78C6}" type="slidenum">
              <a:rPr lang="en-US"/>
              <a:pPr>
                <a:defRPr/>
              </a:pPr>
              <a:t>4</a:t>
            </a:fld>
            <a:endParaRPr lang="en-US"/>
          </a:p>
        </p:txBody>
      </p:sp>
      <p:sp>
        <p:nvSpPr>
          <p:cNvPr id="136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192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BACBD3-2873-8648-A856-9478F49A46B3}" type="slidenum">
              <a:rPr lang="en-US"/>
              <a:pPr>
                <a:defRPr/>
              </a:pPr>
              <a:t>66</a:t>
            </a:fld>
            <a:endParaRPr lang="en-US"/>
          </a:p>
        </p:txBody>
      </p:sp>
      <p:sp>
        <p:nvSpPr>
          <p:cNvPr id="140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083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F6F887-FEA0-8C4E-B498-48B3833374EA}" type="slidenum">
              <a:rPr lang="en-US"/>
              <a:pPr>
                <a:defRPr/>
              </a:pPr>
              <a:t>67</a:t>
            </a:fld>
            <a:endParaRPr lang="en-US"/>
          </a:p>
        </p:txBody>
      </p:sp>
      <p:sp>
        <p:nvSpPr>
          <p:cNvPr id="1401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185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055191-9A27-D549-989B-74F9B8D25DCB}" type="slidenum">
              <a:rPr lang="en-US"/>
              <a:pPr>
                <a:defRPr/>
              </a:pPr>
              <a:t>68</a:t>
            </a:fld>
            <a:endParaRPr lang="en-US"/>
          </a:p>
        </p:txBody>
      </p:sp>
      <p:sp>
        <p:nvSpPr>
          <p:cNvPr id="140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28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970948-B40D-1541-8F5A-ACC6727BE712}" type="slidenum">
              <a:rPr lang="en-US"/>
              <a:pPr>
                <a:defRPr/>
              </a:pPr>
              <a:t>69</a:t>
            </a:fld>
            <a:endParaRPr lang="en-US"/>
          </a:p>
        </p:txBody>
      </p:sp>
      <p:sp>
        <p:nvSpPr>
          <p:cNvPr id="14039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390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725073-1590-0D47-A717-47C72167C44E}" type="slidenum">
              <a:rPr lang="en-US"/>
              <a:pPr>
                <a:defRPr/>
              </a:pPr>
              <a:t>72</a:t>
            </a:fld>
            <a:endParaRPr lang="en-US"/>
          </a:p>
        </p:txBody>
      </p:sp>
      <p:sp>
        <p:nvSpPr>
          <p:cNvPr id="14059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595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C8D3C6-D888-6E43-8AB8-3343C7001F2E}" type="slidenum">
              <a:rPr lang="en-US"/>
              <a:pPr>
                <a:defRPr/>
              </a:pPr>
              <a:t>73</a:t>
            </a:fld>
            <a:endParaRPr lang="en-US"/>
          </a:p>
        </p:txBody>
      </p:sp>
      <p:sp>
        <p:nvSpPr>
          <p:cNvPr id="14069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697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304FDDC-D173-6143-BA4A-8E0E0BFA39DE}" type="slidenum">
              <a:rPr lang="en-US"/>
              <a:pPr>
                <a:defRPr/>
              </a:pPr>
              <a:t>74</a:t>
            </a:fld>
            <a:endParaRPr lang="en-US"/>
          </a:p>
        </p:txBody>
      </p:sp>
      <p:sp>
        <p:nvSpPr>
          <p:cNvPr id="140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800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0F71E0-A297-E34B-B242-3856E84E843C}" type="slidenum">
              <a:rPr lang="en-US"/>
              <a:pPr>
                <a:defRPr/>
              </a:pPr>
              <a:t>75</a:t>
            </a:fld>
            <a:endParaRPr lang="en-US"/>
          </a:p>
        </p:txBody>
      </p:sp>
      <p:sp>
        <p:nvSpPr>
          <p:cNvPr id="1409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902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03C4BB9-B80C-4141-88FD-1ED716EBB5B7}" type="slidenum">
              <a:rPr lang="en-US"/>
              <a:pPr>
                <a:defRPr/>
              </a:pPr>
              <a:t>76</a:t>
            </a:fld>
            <a:endParaRPr lang="en-US"/>
          </a:p>
        </p:txBody>
      </p:sp>
      <p:sp>
        <p:nvSpPr>
          <p:cNvPr id="141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1005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D5D37F1-C9A5-4D4D-B690-8DDDCF2289E4}" type="slidenum">
              <a:rPr lang="en-US"/>
              <a:pPr>
                <a:defRPr/>
              </a:pPr>
              <a:t>77</a:t>
            </a:fld>
            <a:endParaRPr lang="en-US"/>
          </a:p>
        </p:txBody>
      </p:sp>
      <p:sp>
        <p:nvSpPr>
          <p:cNvPr id="1411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1107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4D0A64-D01A-DC4C-8EB9-A23584E2F512}" type="slidenum">
              <a:rPr lang="en-US"/>
              <a:pPr>
                <a:defRPr/>
              </a:pPr>
              <a:t>5</a:t>
            </a:fld>
            <a:endParaRPr lang="en-US"/>
          </a:p>
        </p:txBody>
      </p:sp>
      <p:sp>
        <p:nvSpPr>
          <p:cNvPr id="136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294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E404BE-B131-3C44-8A34-AF7BBCE9D47B}" type="slidenum">
              <a:rPr lang="en-US"/>
              <a:pPr>
                <a:defRPr/>
              </a:pPr>
              <a:t>78</a:t>
            </a:fld>
            <a:endParaRPr lang="en-US"/>
          </a:p>
        </p:txBody>
      </p:sp>
      <p:sp>
        <p:nvSpPr>
          <p:cNvPr id="1412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1209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EEA78E-D223-AE45-9764-4CA955B452FB}" type="slidenum">
              <a:rPr lang="en-US"/>
              <a:pPr>
                <a:defRPr/>
              </a:pPr>
              <a:t>79</a:t>
            </a:fld>
            <a:endParaRPr lang="en-US"/>
          </a:p>
        </p:txBody>
      </p:sp>
      <p:sp>
        <p:nvSpPr>
          <p:cNvPr id="135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5885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BA0527-B1C3-F146-9937-2C529017167C}" type="slidenum">
              <a:rPr lang="en-US"/>
              <a:pPr>
                <a:defRPr/>
              </a:pPr>
              <a:t>6</a:t>
            </a:fld>
            <a:endParaRPr lang="en-US"/>
          </a:p>
        </p:txBody>
      </p:sp>
      <p:sp>
        <p:nvSpPr>
          <p:cNvPr id="136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397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5F20C1-FEFD-3B44-9649-F9C6EDAF534F}" type="slidenum">
              <a:rPr lang="en-US"/>
              <a:pPr>
                <a:defRPr/>
              </a:pPr>
              <a:t>7</a:t>
            </a:fld>
            <a:endParaRPr lang="en-US"/>
          </a:p>
        </p:txBody>
      </p:sp>
      <p:sp>
        <p:nvSpPr>
          <p:cNvPr id="1364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499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CE4DD-0F42-034F-AA03-6E6F8558F24E}" type="slidenum">
              <a:rPr lang="en-US"/>
              <a:pPr>
                <a:defRPr/>
              </a:pPr>
              <a:t>8</a:t>
            </a:fld>
            <a:endParaRPr lang="en-US"/>
          </a:p>
        </p:txBody>
      </p:sp>
      <p:sp>
        <p:nvSpPr>
          <p:cNvPr id="1366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601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A0F0896-AFB2-9F44-92E3-1D499D2F8A2A}" type="slidenum">
              <a:rPr lang="en-US"/>
              <a:pPr>
                <a:defRPr/>
              </a:pPr>
              <a:t>9</a:t>
            </a:fld>
            <a:endParaRPr lang="en-US"/>
          </a:p>
        </p:txBody>
      </p:sp>
      <p:sp>
        <p:nvSpPr>
          <p:cNvPr id="136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70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8575" cap="flat" cmpd="sng">
            <a:solidFill>
              <a:srgbClr val="333399"/>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46" name="Rectangle 2"/>
          <p:cNvSpPr>
            <a:spLocks noGrp="1" noChangeArrowheads="1"/>
          </p:cNvSpPr>
          <p:nvPr>
            <p:ph type="ctrTitle"/>
          </p:nvPr>
        </p:nvSpPr>
        <p:spPr>
          <a:xfrm>
            <a:off x="914400" y="1524000"/>
            <a:ext cx="7623175" cy="1752600"/>
          </a:xfrm>
        </p:spPr>
        <p:txBody>
          <a:bodyPr/>
          <a:lstStyle>
            <a:lvl1pPr>
              <a:defRPr sz="4800"/>
            </a:lvl1pPr>
          </a:lstStyle>
          <a:p>
            <a:pPr lvl="0"/>
            <a:r>
              <a:rPr lang="en-US" noProof="0" smtClean="0"/>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a:lvl1pPr>
          </a:lstStyle>
          <a:p>
            <a:pPr lvl="0"/>
            <a:r>
              <a:rPr lang="en-US" noProof="0" smtClean="0"/>
              <a:t>Click to edit Master subtitle style</a:t>
            </a:r>
          </a:p>
        </p:txBody>
      </p:sp>
      <p:sp>
        <p:nvSpPr>
          <p:cNvPr id="6" name="Rectangle 4"/>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a:defRPr/>
            </a:pPr>
            <a:endParaRPr lang="en-US"/>
          </a:p>
        </p:txBody>
      </p:sp>
      <p:sp>
        <p:nvSpPr>
          <p:cNvPr id="7" name="Rectangle 5"/>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a:defRPr/>
            </a:pPr>
            <a:endParaRPr lang="en-US"/>
          </a:p>
        </p:txBody>
      </p:sp>
      <p:sp>
        <p:nvSpPr>
          <p:cNvPr id="8" name="Rectangle 6"/>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a:defRPr/>
            </a:pPr>
            <a:fld id="{B1B4306C-E129-E448-B509-448CE7B4E39E}" type="slidenum">
              <a:rPr lang="en-US"/>
              <a:pPr>
                <a:defRPr/>
              </a:pPr>
              <a:t>‹#›</a:t>
            </a:fld>
            <a:endParaRPr lang="en-US"/>
          </a:p>
        </p:txBody>
      </p:sp>
    </p:spTree>
    <p:extLst>
      <p:ext uri="{BB962C8B-B14F-4D97-AF65-F5344CB8AC3E}">
        <p14:creationId xmlns:p14="http://schemas.microsoft.com/office/powerpoint/2010/main" xmlns="" val="387407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2405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39899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640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754092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30118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0754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1655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24222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775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4753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56117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205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56221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7986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143000"/>
            <a:ext cx="82296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0" name="Rectangle 10"/>
          <p:cNvSpPr>
            <a:spLocks noChangeArrowheads="1"/>
          </p:cNvSpPr>
          <p:nvPr userDrawn="1"/>
        </p:nvSpPr>
        <p:spPr bwMode="auto">
          <a:xfrm>
            <a:off x="381000" y="76200"/>
            <a:ext cx="8305800" cy="152400"/>
          </a:xfrm>
          <a:prstGeom prst="rect">
            <a:avLst/>
          </a:prstGeom>
          <a:gradFill rotWithShape="1">
            <a:gsLst>
              <a:gs pos="0">
                <a:srgbClr val="CC3300"/>
              </a:gs>
              <a:gs pos="100000">
                <a:srgbClr val="CC3300">
                  <a:gamma/>
                  <a:tint val="40784"/>
                  <a:invGamma/>
                </a:srgbClr>
              </a:gs>
            </a:gsLst>
            <a:lin ang="0" scaled="1"/>
          </a:gradFill>
          <a:ln>
            <a:noFill/>
          </a:ln>
          <a:effectLst/>
          <a:extLst>
            <a:ext uri="{91240B29-F687-4f45-9708-019B960494DF}">
              <a14:hiddenLine xmlns:a14="http://schemas.microsoft.com/office/drawing/2010/main" xmlns="" w="9525">
                <a:solidFill>
                  <a:srgbClr val="D4D4D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CC0000"/>
          </a:solidFill>
          <a:latin typeface="+mj-lt"/>
          <a:ea typeface="+mj-ea"/>
          <a:cs typeface="ＭＳ Ｐゴシック" charset="0"/>
        </a:defRPr>
      </a:lvl1pPr>
      <a:lvl2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2pPr>
      <a:lvl3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3pPr>
      <a:lvl4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4pPr>
      <a:lvl5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5pPr>
      <a:lvl6pPr marL="457200" algn="l" rtl="0" fontAlgn="base">
        <a:spcBef>
          <a:spcPct val="0"/>
        </a:spcBef>
        <a:spcAft>
          <a:spcPct val="0"/>
        </a:spcAft>
        <a:defRPr sz="4000">
          <a:solidFill>
            <a:srgbClr val="CC0000"/>
          </a:solidFill>
          <a:latin typeface="Garamond" charset="0"/>
          <a:ea typeface="ＭＳ Ｐゴシック" charset="0"/>
        </a:defRPr>
      </a:lvl6pPr>
      <a:lvl7pPr marL="914400" algn="l" rtl="0" fontAlgn="base">
        <a:spcBef>
          <a:spcPct val="0"/>
        </a:spcBef>
        <a:spcAft>
          <a:spcPct val="0"/>
        </a:spcAft>
        <a:defRPr sz="4000">
          <a:solidFill>
            <a:srgbClr val="CC0000"/>
          </a:solidFill>
          <a:latin typeface="Garamond" charset="0"/>
          <a:ea typeface="ＭＳ Ｐゴシック" charset="0"/>
        </a:defRPr>
      </a:lvl7pPr>
      <a:lvl8pPr marL="1371600" algn="l" rtl="0" fontAlgn="base">
        <a:spcBef>
          <a:spcPct val="0"/>
        </a:spcBef>
        <a:spcAft>
          <a:spcPct val="0"/>
        </a:spcAft>
        <a:defRPr sz="4000">
          <a:solidFill>
            <a:srgbClr val="CC0000"/>
          </a:solidFill>
          <a:latin typeface="Garamond" charset="0"/>
          <a:ea typeface="ＭＳ Ｐゴシック" charset="0"/>
        </a:defRPr>
      </a:lvl8pPr>
      <a:lvl9pPr marL="1828800" algn="l" rtl="0" fontAlgn="base">
        <a:spcBef>
          <a:spcPct val="0"/>
        </a:spcBef>
        <a:spcAft>
          <a:spcPct val="0"/>
        </a:spcAft>
        <a:defRPr sz="4000">
          <a:solidFill>
            <a:srgbClr val="CC0000"/>
          </a:solidFill>
          <a:latin typeface="Garamond" charset="0"/>
          <a:ea typeface="ＭＳ Ｐゴシック" charset="0"/>
        </a:defRPr>
      </a:lvl9pPr>
    </p:titleStyle>
    <p:bodyStyle>
      <a:lvl1pPr marL="342900" indent="-342900" algn="l" rtl="0" eaLnBrk="0" fontAlgn="base" hangingPunct="0">
        <a:spcBef>
          <a:spcPct val="20000"/>
        </a:spcBef>
        <a:spcAft>
          <a:spcPct val="0"/>
        </a:spcAft>
        <a:buClr>
          <a:srgbClr val="00CC99"/>
        </a:buClr>
        <a:buSzPct val="65000"/>
        <a:buFont typeface="Wingdings" charset="0"/>
        <a:buChar char="p"/>
        <a:defRPr sz="2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rgbClr val="CC0000"/>
        </a:buClr>
        <a:buSzPct val="60000"/>
        <a:buFont typeface="Wingdings" charset="0"/>
        <a:buChar char="p"/>
        <a:defRPr>
          <a:solidFill>
            <a:schemeClr val="tx1"/>
          </a:solidFill>
          <a:latin typeface="+mn-lt"/>
          <a:ea typeface="+mn-ea"/>
        </a:defRPr>
      </a:lvl2pPr>
      <a:lvl3pPr marL="1022350" indent="-350838" algn="l" rtl="0" eaLnBrk="0" fontAlgn="base" hangingPunct="0">
        <a:spcBef>
          <a:spcPct val="20000"/>
        </a:spcBef>
        <a:spcAft>
          <a:spcPct val="0"/>
        </a:spcAft>
        <a:buClr>
          <a:srgbClr val="00CC99"/>
        </a:buClr>
        <a:buSzPct val="65000"/>
        <a:buFont typeface="Wingdings" charset="0"/>
        <a:buChar char="§"/>
        <a:defRPr>
          <a:solidFill>
            <a:schemeClr val="tx1"/>
          </a:solidFill>
          <a:latin typeface="+mn-lt"/>
          <a:ea typeface="+mn-ea"/>
        </a:defRPr>
      </a:lvl3pPr>
      <a:lvl4pPr marL="1339850" indent="-315913" algn="l" rtl="0" eaLnBrk="0" fontAlgn="base" hangingPunct="0">
        <a:spcBef>
          <a:spcPct val="20000"/>
        </a:spcBef>
        <a:spcAft>
          <a:spcPct val="0"/>
        </a:spcAft>
        <a:buClr>
          <a:srgbClr val="CC0000"/>
        </a:buClr>
        <a:buSzPct val="70000"/>
        <a:buFont typeface="Wingdings" charset="0"/>
        <a:buChar char="§"/>
        <a:defRPr>
          <a:solidFill>
            <a:schemeClr val="tx1"/>
          </a:solidFill>
          <a:latin typeface="+mn-lt"/>
          <a:ea typeface="+mn-ea"/>
        </a:defRPr>
      </a:lvl4pPr>
      <a:lvl5pPr marL="1681163" indent="-339725" algn="l" rtl="0" eaLnBrk="0" fontAlgn="base" hangingPunct="0">
        <a:spcBef>
          <a:spcPct val="20000"/>
        </a:spcBef>
        <a:spcAft>
          <a:spcPct val="0"/>
        </a:spcAft>
        <a:buClr>
          <a:schemeClr val="tx1"/>
        </a:buClr>
        <a:buSzPct val="75000"/>
        <a:buFont typeface="Wingdings" charset="0"/>
        <a:buChar char="§"/>
        <a:defRPr sz="1600">
          <a:solidFill>
            <a:schemeClr val="tx1"/>
          </a:solidFill>
          <a:latin typeface="+mn-lt"/>
          <a:ea typeface="+mn-ea"/>
        </a:defRPr>
      </a:lvl5pPr>
      <a:lvl6pPr marL="21383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6pPr>
      <a:lvl7pPr marL="25955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7pPr>
      <a:lvl8pPr marL="30527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8pPr>
      <a:lvl9pPr marL="35099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58.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ctrTitle"/>
          </p:nvPr>
        </p:nvSpPr>
        <p:spPr>
          <a:xfrm>
            <a:off x="914400" y="1524000"/>
            <a:ext cx="7772400" cy="1752600"/>
          </a:xfrm>
        </p:spPr>
        <p:txBody>
          <a:bodyPr/>
          <a:lstStyle/>
          <a:p>
            <a:pPr eaLnBrk="1" hangingPunct="1">
              <a:defRPr/>
            </a:pPr>
            <a:r>
              <a:rPr lang="en-US" smtClean="0">
                <a:cs typeface="+mj-cs"/>
              </a:rPr>
              <a:t>The Practice of Statistics for Business and Economics</a:t>
            </a:r>
            <a:br>
              <a:rPr lang="en-US" smtClean="0">
                <a:cs typeface="+mj-cs"/>
              </a:rPr>
            </a:br>
            <a:r>
              <a:rPr lang="en-US" sz="3200" smtClean="0">
                <a:cs typeface="+mj-cs"/>
              </a:rPr>
              <a:t>Third Edition</a:t>
            </a:r>
          </a:p>
        </p:txBody>
      </p:sp>
      <p:sp>
        <p:nvSpPr>
          <p:cNvPr id="1356803" name="Rectangle 3"/>
          <p:cNvSpPr>
            <a:spLocks noGrp="1" noChangeArrowheads="1"/>
          </p:cNvSpPr>
          <p:nvPr>
            <p:ph type="subTitle" idx="1"/>
          </p:nvPr>
        </p:nvSpPr>
        <p:spPr/>
        <p:txBody>
          <a:bodyPr/>
          <a:lstStyle/>
          <a:p>
            <a:pPr eaLnBrk="1" hangingPunct="1">
              <a:lnSpc>
                <a:spcPct val="90000"/>
              </a:lnSpc>
              <a:defRPr/>
            </a:pPr>
            <a:r>
              <a:rPr lang="en-US" smtClean="0">
                <a:cs typeface="+mn-cs"/>
              </a:rPr>
              <a:t>David S. Moore</a:t>
            </a:r>
          </a:p>
          <a:p>
            <a:pPr eaLnBrk="1" hangingPunct="1">
              <a:lnSpc>
                <a:spcPct val="90000"/>
              </a:lnSpc>
              <a:defRPr/>
            </a:pPr>
            <a:r>
              <a:rPr lang="en-US" smtClean="0">
                <a:cs typeface="+mn-cs"/>
              </a:rPr>
              <a:t>George P. McCabe</a:t>
            </a:r>
          </a:p>
          <a:p>
            <a:pPr eaLnBrk="1" hangingPunct="1">
              <a:lnSpc>
                <a:spcPct val="90000"/>
              </a:lnSpc>
              <a:defRPr/>
            </a:pPr>
            <a:r>
              <a:rPr lang="en-US" smtClean="0">
                <a:cs typeface="+mn-cs"/>
              </a:rPr>
              <a:t>Layth C. Alwan</a:t>
            </a:r>
          </a:p>
          <a:p>
            <a:pPr eaLnBrk="1" hangingPunct="1">
              <a:lnSpc>
                <a:spcPct val="90000"/>
              </a:lnSpc>
              <a:defRPr/>
            </a:pPr>
            <a:r>
              <a:rPr lang="en-US" smtClean="0">
                <a:cs typeface="+mn-cs"/>
              </a:rPr>
              <a:t>Bruce A. Craig</a:t>
            </a:r>
          </a:p>
          <a:p>
            <a:pPr eaLnBrk="1" hangingPunct="1">
              <a:lnSpc>
                <a:spcPct val="90000"/>
              </a:lnSpc>
              <a:defRPr/>
            </a:pPr>
            <a:r>
              <a:rPr lang="en-US" smtClean="0">
                <a:cs typeface="+mn-cs"/>
              </a:rPr>
              <a:t>William M. Duckworth</a:t>
            </a:r>
          </a:p>
        </p:txBody>
      </p:sp>
      <p:sp>
        <p:nvSpPr>
          <p:cNvPr id="1356804" name="Text Box 4"/>
          <p:cNvSpPr txBox="1">
            <a:spLocks noChangeArrowheads="1"/>
          </p:cNvSpPr>
          <p:nvPr/>
        </p:nvSpPr>
        <p:spPr bwMode="auto">
          <a:xfrm>
            <a:off x="5181600" y="6248400"/>
            <a:ext cx="3276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56805" name="Text Box 5"/>
          <p:cNvSpPr txBox="1">
            <a:spLocks noChangeArrowheads="1"/>
          </p:cNvSpPr>
          <p:nvPr/>
        </p:nvSpPr>
        <p:spPr bwMode="auto">
          <a:xfrm>
            <a:off x="5029200" y="5903913"/>
            <a:ext cx="3124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56806" name="Rectangle 6"/>
          <p:cNvSpPr>
            <a:spLocks noChangeArrowheads="1"/>
          </p:cNvSpPr>
          <p:nvPr/>
        </p:nvSpPr>
        <p:spPr bwMode="auto">
          <a:xfrm>
            <a:off x="5638800" y="6172200"/>
            <a:ext cx="31210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400" i="1">
                <a:solidFill>
                  <a:schemeClr val="bg2"/>
                </a:solidFill>
                <a:cs typeface="+mn-cs"/>
              </a:rPr>
              <a:t>© 2011 W.H. Freeman and Company</a:t>
            </a:r>
          </a:p>
        </p:txBody>
      </p:sp>
      <p:pic>
        <p:nvPicPr>
          <p:cNvPr id="135680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800600"/>
            <a:ext cx="14478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ChangeArrowheads="1"/>
          </p:cNvSpPr>
          <p:nvPr/>
        </p:nvSpPr>
        <p:spPr bwMode="auto">
          <a:xfrm>
            <a:off x="6865938" y="225425"/>
            <a:ext cx="2201862" cy="9556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cs typeface="+mn-cs"/>
              </a:rPr>
              <a:t>Coin Toss Example:  </a:t>
            </a:r>
          </a:p>
          <a:p>
            <a:pPr eaLnBrk="0" hangingPunct="0">
              <a:defRPr/>
            </a:pPr>
            <a:r>
              <a:rPr lang="en-US" sz="1400" i="1">
                <a:cs typeface="+mn-cs"/>
              </a:rPr>
              <a:t>S </a:t>
            </a:r>
            <a:r>
              <a:rPr lang="en-US" sz="1400">
                <a:cs typeface="+mn-cs"/>
              </a:rPr>
              <a:t>=</a:t>
            </a:r>
            <a:r>
              <a:rPr lang="en-US" sz="1400" i="1">
                <a:cs typeface="+mn-cs"/>
              </a:rPr>
              <a:t> </a:t>
            </a:r>
            <a:r>
              <a:rPr lang="en-US" sz="1400">
                <a:cs typeface="+mn-cs"/>
              </a:rPr>
              <a:t>{Head, Tail}</a:t>
            </a:r>
          </a:p>
          <a:p>
            <a:pPr eaLnBrk="0" hangingPunct="0">
              <a:defRPr/>
            </a:pPr>
            <a:r>
              <a:rPr lang="en-US" sz="1400">
                <a:cs typeface="+mn-cs"/>
              </a:rPr>
              <a:t>Probability of heads = 0.5</a:t>
            </a:r>
          </a:p>
          <a:p>
            <a:pPr eaLnBrk="0" hangingPunct="0">
              <a:defRPr/>
            </a:pPr>
            <a:r>
              <a:rPr lang="en-US" sz="1400">
                <a:cs typeface="+mn-cs"/>
              </a:rPr>
              <a:t>Probability of tails    = 0.5</a:t>
            </a:r>
          </a:p>
        </p:txBody>
      </p:sp>
      <p:sp>
        <p:nvSpPr>
          <p:cNvPr id="1300489" name="Rectangle 9"/>
          <p:cNvSpPr>
            <a:spLocks noChangeArrowheads="1"/>
          </p:cNvSpPr>
          <p:nvPr/>
        </p:nvSpPr>
        <p:spPr bwMode="auto">
          <a:xfrm>
            <a:off x="457200" y="4876800"/>
            <a:ext cx="4953000" cy="11430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00490" name="Text Box 10"/>
          <p:cNvSpPr txBox="1">
            <a:spLocks noChangeArrowheads="1"/>
          </p:cNvSpPr>
          <p:nvPr/>
        </p:nvSpPr>
        <p:spPr bwMode="auto">
          <a:xfrm>
            <a:off x="457200" y="1676400"/>
            <a:ext cx="4953000" cy="4348163"/>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a:lnSpc>
                <a:spcPct val="110000"/>
              </a:lnSpc>
              <a:defRPr/>
            </a:pPr>
            <a:r>
              <a:rPr lang="en-US" sz="2000" b="1" smtClean="0">
                <a:cs typeface="+mn-cs"/>
              </a:rPr>
              <a:t>3)</a:t>
            </a:r>
            <a:r>
              <a:rPr lang="en-US" sz="2000" smtClean="0">
                <a:cs typeface="+mn-cs"/>
              </a:rPr>
              <a:t> The complement of any event A is the event that A does not occur, written as A</a:t>
            </a:r>
            <a:r>
              <a:rPr lang="en-US" sz="2000" baseline="30000" smtClean="0">
                <a:cs typeface="+mn-cs"/>
              </a:rPr>
              <a:t>c</a:t>
            </a:r>
            <a:r>
              <a:rPr lang="en-US" sz="2000" smtClean="0">
                <a:cs typeface="+mn-cs"/>
              </a:rPr>
              <a:t>.</a:t>
            </a:r>
          </a:p>
          <a:p>
            <a:pPr>
              <a:defRPr/>
            </a:pPr>
            <a:endParaRPr lang="en-US" sz="2000" smtClean="0">
              <a:cs typeface="+mn-cs"/>
            </a:endParaRPr>
          </a:p>
          <a:p>
            <a:pPr>
              <a:lnSpc>
                <a:spcPct val="120000"/>
              </a:lnSpc>
              <a:defRPr/>
            </a:pPr>
            <a:r>
              <a:rPr lang="en-US" sz="2000" smtClean="0">
                <a:cs typeface="+mn-cs"/>
              </a:rPr>
              <a:t>The complement rule states that the probability of an event not occurring is 1 minus the probability that it does occur.</a:t>
            </a:r>
          </a:p>
          <a:p>
            <a:pPr eaLnBrk="0" hangingPunct="0">
              <a:buFont typeface="Arial" charset="0"/>
              <a:buNone/>
              <a:defRPr/>
            </a:pPr>
            <a:endParaRPr lang="en-US" sz="2000" smtClean="0">
              <a:cs typeface="+mn-cs"/>
            </a:endParaRPr>
          </a:p>
          <a:p>
            <a:pPr eaLnBrk="0" hangingPunct="0">
              <a:buFont typeface="Arial" charset="0"/>
              <a:buNone/>
              <a:defRPr/>
            </a:pPr>
            <a:r>
              <a:rPr lang="en-US" sz="2000" i="1" smtClean="0">
                <a:cs typeface="+mn-cs"/>
              </a:rPr>
              <a:t>P</a:t>
            </a:r>
            <a:r>
              <a:rPr lang="en-US" sz="2000" smtClean="0">
                <a:cs typeface="+mn-cs"/>
              </a:rPr>
              <a:t>(not A) = </a:t>
            </a:r>
            <a:r>
              <a:rPr lang="en-US" sz="2000" i="1" smtClean="0">
                <a:cs typeface="+mn-cs"/>
              </a:rPr>
              <a:t>P</a:t>
            </a:r>
            <a:r>
              <a:rPr lang="en-US" sz="2000" smtClean="0">
                <a:cs typeface="+mn-cs"/>
              </a:rPr>
              <a:t>(A</a:t>
            </a:r>
            <a:r>
              <a:rPr lang="en-US" sz="2000" baseline="30000" smtClean="0">
                <a:cs typeface="+mn-cs"/>
              </a:rPr>
              <a:t>c</a:t>
            </a:r>
            <a:r>
              <a:rPr lang="en-US" sz="2000" smtClean="0">
                <a:cs typeface="+mn-cs"/>
              </a:rPr>
              <a:t>) = 1 </a:t>
            </a:r>
            <a:r>
              <a:rPr lang="en-US" sz="2000" smtClean="0">
                <a:cs typeface="Arial" charset="0"/>
              </a:rPr>
              <a:t>−</a:t>
            </a:r>
            <a:r>
              <a:rPr lang="en-US" sz="2000" smtClean="0">
                <a:cs typeface="+mn-cs"/>
              </a:rPr>
              <a:t> </a:t>
            </a:r>
            <a:r>
              <a:rPr lang="en-US" sz="2000" i="1" smtClean="0">
                <a:cs typeface="+mn-cs"/>
              </a:rPr>
              <a:t>P</a:t>
            </a:r>
            <a:r>
              <a:rPr lang="en-US" sz="2000" smtClean="0">
                <a:cs typeface="+mn-cs"/>
              </a:rPr>
              <a:t>(A)</a:t>
            </a:r>
          </a:p>
          <a:p>
            <a:pPr eaLnBrk="0" hangingPunct="0">
              <a:buFont typeface="Arial" charset="0"/>
              <a:buNone/>
              <a:defRPr/>
            </a:pPr>
            <a:endParaRPr lang="en-US" sz="2000" smtClean="0">
              <a:cs typeface="+mn-cs"/>
            </a:endParaRPr>
          </a:p>
          <a:p>
            <a:pPr eaLnBrk="0" hangingPunct="0">
              <a:buFont typeface="Arial" charset="0"/>
              <a:buNone/>
              <a:defRPr/>
            </a:pPr>
            <a:endParaRPr lang="en-US" sz="2000" smtClean="0">
              <a:cs typeface="+mn-cs"/>
            </a:endParaRPr>
          </a:p>
          <a:p>
            <a:pPr eaLnBrk="0" hangingPunct="0">
              <a:lnSpc>
                <a:spcPct val="150000"/>
              </a:lnSpc>
              <a:buFont typeface="Arial" charset="0"/>
              <a:buNone/>
              <a:defRPr/>
            </a:pPr>
            <a:r>
              <a:rPr lang="en-US" smtClean="0">
                <a:cs typeface="+mn-cs"/>
              </a:rPr>
              <a:t>Tail</a:t>
            </a:r>
            <a:r>
              <a:rPr lang="en-US" baseline="30000" smtClean="0">
                <a:cs typeface="+mn-cs"/>
              </a:rPr>
              <a:t>c</a:t>
            </a:r>
            <a:r>
              <a:rPr lang="en-US" smtClean="0">
                <a:cs typeface="+mn-cs"/>
              </a:rPr>
              <a:t> = not Tail = Head</a:t>
            </a:r>
          </a:p>
          <a:p>
            <a:pPr eaLnBrk="0" hangingPunct="0">
              <a:lnSpc>
                <a:spcPct val="150000"/>
              </a:lnSpc>
              <a:buFont typeface="Arial" charset="0"/>
              <a:buNone/>
              <a:defRPr/>
            </a:pPr>
            <a:r>
              <a:rPr lang="en-US" i="1" smtClean="0">
                <a:cs typeface="+mn-cs"/>
              </a:rPr>
              <a:t>P</a:t>
            </a:r>
            <a:r>
              <a:rPr lang="en-US" smtClean="0">
                <a:cs typeface="+mn-cs"/>
              </a:rPr>
              <a:t>(Tail</a:t>
            </a:r>
            <a:r>
              <a:rPr lang="en-US" baseline="30000" smtClean="0">
                <a:cs typeface="+mn-cs"/>
              </a:rPr>
              <a:t>c</a:t>
            </a:r>
            <a:r>
              <a:rPr lang="en-US" smtClean="0">
                <a:cs typeface="+mn-cs"/>
              </a:rPr>
              <a:t>) = 1 </a:t>
            </a:r>
            <a:r>
              <a:rPr lang="en-US" smtClean="0">
                <a:cs typeface="Arial" charset="0"/>
              </a:rPr>
              <a:t>−</a:t>
            </a:r>
            <a:r>
              <a:rPr lang="en-US" smtClean="0">
                <a:cs typeface="+mn-cs"/>
              </a:rPr>
              <a:t> </a:t>
            </a:r>
            <a:r>
              <a:rPr lang="en-US" i="1" smtClean="0">
                <a:cs typeface="+mn-cs"/>
              </a:rPr>
              <a:t>P</a:t>
            </a:r>
            <a:r>
              <a:rPr lang="en-US" smtClean="0">
                <a:cs typeface="+mn-cs"/>
              </a:rPr>
              <a:t>(Head) = 0.5</a:t>
            </a:r>
          </a:p>
          <a:p>
            <a:pPr eaLnBrk="0" hangingPunct="0">
              <a:buFont typeface="Arial" charset="0"/>
              <a:buNone/>
              <a:defRPr/>
            </a:pPr>
            <a:r>
              <a:rPr lang="en-US" sz="800" smtClean="0">
                <a:cs typeface="+mn-cs"/>
              </a:rPr>
              <a:t> </a:t>
            </a:r>
          </a:p>
        </p:txBody>
      </p:sp>
      <p:sp>
        <p:nvSpPr>
          <p:cNvPr id="1300495" name="Text Box 15"/>
          <p:cNvSpPr txBox="1">
            <a:spLocks noChangeArrowheads="1"/>
          </p:cNvSpPr>
          <p:nvPr/>
        </p:nvSpPr>
        <p:spPr bwMode="auto">
          <a:xfrm>
            <a:off x="387350" y="377825"/>
            <a:ext cx="32623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800">
                <a:solidFill>
                  <a:srgbClr val="333399"/>
                </a:solidFill>
                <a:latin typeface="Garamond" charset="0"/>
                <a:cs typeface="+mn-cs"/>
              </a:rPr>
              <a:t>Probability rules (</a:t>
            </a:r>
            <a:r>
              <a:rPr lang="en-US" sz="2800" i="1">
                <a:solidFill>
                  <a:srgbClr val="333399"/>
                </a:solidFill>
                <a:latin typeface="Garamond" charset="0"/>
                <a:cs typeface="+mn-cs"/>
              </a:rPr>
              <a:t>cont.</a:t>
            </a:r>
            <a:r>
              <a:rPr lang="en-US" sz="2800">
                <a:solidFill>
                  <a:srgbClr val="333399"/>
                </a:solidFill>
                <a:latin typeface="Garamond" charset="0"/>
                <a:cs typeface="+mn-cs"/>
              </a:rPr>
              <a:t>)</a:t>
            </a:r>
          </a:p>
        </p:txBody>
      </p:sp>
      <p:pic>
        <p:nvPicPr>
          <p:cNvPr id="1300496" name="Picture 16"/>
          <p:cNvPicPr>
            <a:picLocks noGrp="1" noChangeAspect="1" noChangeArrowheads="1"/>
          </p:cNvPicPr>
          <p:nvPr>
            <p:ph/>
          </p:nvPr>
        </p:nvPicPr>
        <p:blipFill>
          <a:blip r:embed="rId3">
            <a:clrChange>
              <a:clrFrom>
                <a:srgbClr val="CE9A8D"/>
              </a:clrFrom>
              <a:clrTo>
                <a:srgbClr val="CE9A8D">
                  <a:alpha val="0"/>
                </a:srgbClr>
              </a:clrTo>
            </a:clrChange>
            <a:extLst>
              <a:ext uri="{28A0092B-C50C-407E-A947-70E740481C1C}">
                <a14:useLocalDpi xmlns:a14="http://schemas.microsoft.com/office/drawing/2010/main" xmlns="" val="0"/>
              </a:ext>
            </a:extLst>
          </a:blip>
          <a:srcRect b="9091"/>
          <a:stretch>
            <a:fillRect/>
          </a:stretch>
        </p:blipFill>
        <p:spPr>
          <a:xfrm>
            <a:off x="5715000" y="1905000"/>
            <a:ext cx="2971800" cy="1946275"/>
          </a:xfrm>
          <a:solidFill>
            <a:srgbClr val="FF9933"/>
          </a:solidFill>
        </p:spPr>
      </p:pic>
      <p:sp>
        <p:nvSpPr>
          <p:cNvPr id="1300498" name="Text Box 18"/>
          <p:cNvSpPr txBox="1">
            <a:spLocks noChangeArrowheads="1"/>
          </p:cNvSpPr>
          <p:nvPr/>
        </p:nvSpPr>
        <p:spPr bwMode="auto">
          <a:xfrm>
            <a:off x="5638800" y="3963988"/>
            <a:ext cx="3124200" cy="126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20000"/>
              </a:lnSpc>
              <a:defRPr/>
            </a:pPr>
            <a:r>
              <a:rPr lang="en-US" sz="1600">
                <a:cs typeface="+mn-cs"/>
              </a:rPr>
              <a:t>Venn diagram:</a:t>
            </a:r>
          </a:p>
          <a:p>
            <a:pPr algn="ctr">
              <a:lnSpc>
                <a:spcPct val="120000"/>
              </a:lnSpc>
              <a:defRPr/>
            </a:pPr>
            <a:r>
              <a:rPr lang="en-US" sz="1600">
                <a:cs typeface="+mn-cs"/>
              </a:rPr>
              <a:t>Sample space made up of an event A and its complementary A</a:t>
            </a:r>
            <a:r>
              <a:rPr lang="en-US" sz="1600" baseline="30000">
                <a:cs typeface="+mn-cs"/>
              </a:rPr>
              <a:t>c</a:t>
            </a:r>
            <a:r>
              <a:rPr lang="en-US" sz="1600">
                <a:cs typeface="+mn-cs"/>
              </a:rPr>
              <a:t>, i.e., everything that is not 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Rectangle 2"/>
          <p:cNvSpPr>
            <a:spLocks noChangeArrowheads="1"/>
          </p:cNvSpPr>
          <p:nvPr/>
        </p:nvSpPr>
        <p:spPr bwMode="auto">
          <a:xfrm>
            <a:off x="12700" y="4495800"/>
            <a:ext cx="9131300" cy="23622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3075" name="Text Box 3"/>
          <p:cNvSpPr txBox="1">
            <a:spLocks noChangeArrowheads="1"/>
          </p:cNvSpPr>
          <p:nvPr/>
        </p:nvSpPr>
        <p:spPr bwMode="auto">
          <a:xfrm>
            <a:off x="387350" y="377825"/>
            <a:ext cx="34401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800">
                <a:solidFill>
                  <a:srgbClr val="333399"/>
                </a:solidFill>
                <a:latin typeface="Garamond" charset="0"/>
                <a:cs typeface="+mn-cs"/>
              </a:rPr>
              <a:t>Probability rules (</a:t>
            </a:r>
            <a:r>
              <a:rPr lang="en-US" sz="2800" i="1">
                <a:solidFill>
                  <a:srgbClr val="333399"/>
                </a:solidFill>
                <a:latin typeface="Garamond" charset="0"/>
                <a:cs typeface="+mn-cs"/>
              </a:rPr>
              <a:t>cont. </a:t>
            </a:r>
            <a:r>
              <a:rPr lang="en-US" sz="2800">
                <a:solidFill>
                  <a:srgbClr val="333399"/>
                </a:solidFill>
                <a:latin typeface="Garamond" charset="0"/>
                <a:cs typeface="+mn-cs"/>
              </a:rPr>
              <a:t>)</a:t>
            </a:r>
            <a:r>
              <a:rPr lang="en-US" sz="2800" b="1">
                <a:solidFill>
                  <a:srgbClr val="333399"/>
                </a:solidFill>
                <a:latin typeface="Garamond" charset="0"/>
                <a:cs typeface="+mn-cs"/>
              </a:rPr>
              <a:t> </a:t>
            </a:r>
          </a:p>
        </p:txBody>
      </p:sp>
      <p:sp>
        <p:nvSpPr>
          <p:cNvPr id="1283076" name="Text Box 4"/>
          <p:cNvSpPr txBox="1">
            <a:spLocks noChangeArrowheads="1"/>
          </p:cNvSpPr>
          <p:nvPr/>
        </p:nvSpPr>
        <p:spPr bwMode="auto">
          <a:xfrm>
            <a:off x="431800" y="1190625"/>
            <a:ext cx="5638800" cy="2667000"/>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20000"/>
              </a:lnSpc>
              <a:buFont typeface="Arial" charset="0"/>
              <a:buNone/>
              <a:defRPr/>
            </a:pPr>
            <a:r>
              <a:rPr lang="en-US" sz="2000" b="1" smtClean="0">
                <a:cs typeface="+mn-cs"/>
              </a:rPr>
              <a:t>4)</a:t>
            </a:r>
            <a:r>
              <a:rPr lang="en-US" sz="2000" smtClean="0">
                <a:cs typeface="+mn-cs"/>
              </a:rPr>
              <a:t> Two events A and B are </a:t>
            </a:r>
            <a:r>
              <a:rPr lang="en-US" sz="2000" b="1" smtClean="0">
                <a:solidFill>
                  <a:srgbClr val="333399"/>
                </a:solidFill>
                <a:cs typeface="+mn-cs"/>
              </a:rPr>
              <a:t>disjoint</a:t>
            </a:r>
            <a:r>
              <a:rPr lang="en-US" sz="2000" smtClean="0">
                <a:cs typeface="+mn-cs"/>
              </a:rPr>
              <a:t> if they have no outcomes in common and can never happen together</a:t>
            </a:r>
            <a:r>
              <a:rPr lang="en-US" sz="2000" b="1" smtClean="0">
                <a:cs typeface="+mn-cs"/>
              </a:rPr>
              <a:t>. </a:t>
            </a:r>
            <a:r>
              <a:rPr lang="en-US" sz="2000" smtClean="0">
                <a:cs typeface="+mn-cs"/>
              </a:rPr>
              <a:t>The probability that A </a:t>
            </a:r>
            <a:r>
              <a:rPr lang="en-US" sz="2000" u="sng" smtClean="0">
                <a:cs typeface="+mn-cs"/>
              </a:rPr>
              <a:t>or</a:t>
            </a:r>
            <a:r>
              <a:rPr lang="en-US" sz="2000" smtClean="0">
                <a:cs typeface="+mn-cs"/>
              </a:rPr>
              <a:t> B occurs is then the sum of their individual probabilities. </a:t>
            </a:r>
          </a:p>
          <a:p>
            <a:pPr eaLnBrk="0" hangingPunct="0">
              <a:lnSpc>
                <a:spcPct val="120000"/>
              </a:lnSpc>
              <a:buFont typeface="Arial" charset="0"/>
              <a:buNone/>
              <a:defRPr/>
            </a:pPr>
            <a:endParaRPr lang="en-US" sz="2000" smtClean="0">
              <a:cs typeface="+mn-cs"/>
            </a:endParaRPr>
          </a:p>
          <a:p>
            <a:pPr eaLnBrk="0" hangingPunct="0">
              <a:lnSpc>
                <a:spcPct val="120000"/>
              </a:lnSpc>
              <a:buFont typeface="Arial" charset="0"/>
              <a:buNone/>
              <a:defRPr/>
            </a:pPr>
            <a:r>
              <a:rPr lang="en-US" sz="2000" i="1" smtClean="0">
                <a:cs typeface="+mn-cs"/>
              </a:rPr>
              <a:t>P</a:t>
            </a:r>
            <a:r>
              <a:rPr lang="en-US" sz="2000" smtClean="0">
                <a:cs typeface="+mn-cs"/>
              </a:rPr>
              <a:t>(A or B) = </a:t>
            </a:r>
            <a:r>
              <a:rPr lang="ja-JP" altLang="en-US" sz="2000" smtClean="0">
                <a:latin typeface="Arial"/>
                <a:cs typeface="+mn-cs"/>
              </a:rPr>
              <a:t>“</a:t>
            </a:r>
            <a:r>
              <a:rPr lang="en-US" sz="2000" i="1" smtClean="0">
                <a:cs typeface="+mn-cs"/>
              </a:rPr>
              <a:t>P</a:t>
            </a:r>
            <a:r>
              <a:rPr lang="en-US" sz="2000" smtClean="0">
                <a:cs typeface="+mn-cs"/>
              </a:rPr>
              <a:t>(A U B)</a:t>
            </a:r>
            <a:r>
              <a:rPr lang="ja-JP" altLang="en-US" sz="2000" smtClean="0">
                <a:latin typeface="Arial"/>
                <a:cs typeface="+mn-cs"/>
              </a:rPr>
              <a:t>”</a:t>
            </a:r>
            <a:r>
              <a:rPr lang="en-US" sz="2000" smtClean="0">
                <a:cs typeface="+mn-cs"/>
              </a:rPr>
              <a:t> = </a:t>
            </a:r>
            <a:r>
              <a:rPr lang="en-US" sz="2000" i="1" smtClean="0">
                <a:cs typeface="+mn-cs"/>
              </a:rPr>
              <a:t>P</a:t>
            </a:r>
            <a:r>
              <a:rPr lang="en-US" sz="2000" smtClean="0">
                <a:cs typeface="+mn-cs"/>
              </a:rPr>
              <a:t>(A) + </a:t>
            </a:r>
            <a:r>
              <a:rPr lang="en-US" sz="2000" i="1" smtClean="0">
                <a:cs typeface="+mn-cs"/>
              </a:rPr>
              <a:t>P</a:t>
            </a:r>
            <a:r>
              <a:rPr lang="en-US" sz="2000" smtClean="0">
                <a:cs typeface="+mn-cs"/>
              </a:rPr>
              <a:t>(B) </a:t>
            </a:r>
          </a:p>
          <a:p>
            <a:pPr eaLnBrk="0" hangingPunct="0">
              <a:lnSpc>
                <a:spcPct val="120000"/>
              </a:lnSpc>
              <a:buFont typeface="Arial" charset="0"/>
              <a:buNone/>
              <a:defRPr/>
            </a:pPr>
            <a:r>
              <a:rPr lang="en-US" sz="2000" smtClean="0">
                <a:cs typeface="+mn-cs"/>
              </a:rPr>
              <a:t>This is the </a:t>
            </a:r>
            <a:r>
              <a:rPr lang="en-US" sz="2000" b="1" smtClean="0">
                <a:solidFill>
                  <a:srgbClr val="333399"/>
                </a:solidFill>
                <a:cs typeface="+mn-cs"/>
              </a:rPr>
              <a:t>addition rule for disjoint events</a:t>
            </a:r>
            <a:r>
              <a:rPr lang="en-US" sz="2000" b="1" smtClean="0">
                <a:cs typeface="+mn-cs"/>
              </a:rPr>
              <a:t>.</a:t>
            </a:r>
            <a:endParaRPr lang="en-US" smtClean="0">
              <a:cs typeface="+mn-cs"/>
            </a:endParaRPr>
          </a:p>
        </p:txBody>
      </p:sp>
      <p:grpSp>
        <p:nvGrpSpPr>
          <p:cNvPr id="24580" name="Group 5"/>
          <p:cNvGrpSpPr>
            <a:grpSpLocks/>
          </p:cNvGrpSpPr>
          <p:nvPr/>
        </p:nvGrpSpPr>
        <p:grpSpPr bwMode="auto">
          <a:xfrm>
            <a:off x="6324600" y="869950"/>
            <a:ext cx="2438400" cy="3124200"/>
            <a:chOff x="3648" y="336"/>
            <a:chExt cx="1728" cy="2208"/>
          </a:xfrm>
        </p:grpSpPr>
        <p:pic>
          <p:nvPicPr>
            <p:cNvPr id="24584"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48" y="1477"/>
              <a:ext cx="1727" cy="1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5"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48" y="336"/>
              <a:ext cx="1728" cy="1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83080" name="Text Box 8"/>
          <p:cNvSpPr txBox="1">
            <a:spLocks noChangeArrowheads="1"/>
          </p:cNvSpPr>
          <p:nvPr/>
        </p:nvSpPr>
        <p:spPr bwMode="auto">
          <a:xfrm>
            <a:off x="381000" y="4533900"/>
            <a:ext cx="8229600" cy="204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50000"/>
              </a:lnSpc>
              <a:buFont typeface="Arial" charset="0"/>
              <a:buNone/>
              <a:defRPr/>
            </a:pPr>
            <a:r>
              <a:rPr lang="en-US">
                <a:cs typeface="+mn-cs"/>
              </a:rPr>
              <a:t>Example:</a:t>
            </a:r>
            <a:r>
              <a:rPr lang="en-US">
                <a:solidFill>
                  <a:srgbClr val="FF0000"/>
                </a:solidFill>
                <a:cs typeface="+mn-cs"/>
              </a:rPr>
              <a:t> </a:t>
            </a:r>
            <a:r>
              <a:rPr lang="en-US">
                <a:cs typeface="+mn-cs"/>
              </a:rPr>
              <a:t>If you flip two coins, and the first flip does not affect the second flip: </a:t>
            </a:r>
            <a:br>
              <a:rPr lang="en-US">
                <a:cs typeface="+mn-cs"/>
              </a:rPr>
            </a:br>
            <a:r>
              <a:rPr lang="en-US" i="1">
                <a:cs typeface="+mn-cs"/>
              </a:rPr>
              <a:t>S</a:t>
            </a:r>
            <a:r>
              <a:rPr lang="en-US">
                <a:cs typeface="+mn-cs"/>
              </a:rPr>
              <a:t> = {HH, HT, TH, TT}. The probability of each of these events is 1/4, or 0.25.</a:t>
            </a:r>
          </a:p>
          <a:p>
            <a:pPr eaLnBrk="0" hangingPunct="0">
              <a:lnSpc>
                <a:spcPct val="110000"/>
              </a:lnSpc>
              <a:buFont typeface="Arial" charset="0"/>
              <a:buNone/>
              <a:defRPr/>
            </a:pPr>
            <a:endParaRPr lang="en-US">
              <a:cs typeface="+mn-cs"/>
            </a:endParaRPr>
          </a:p>
          <a:p>
            <a:pPr eaLnBrk="0" hangingPunct="0">
              <a:lnSpc>
                <a:spcPct val="150000"/>
              </a:lnSpc>
              <a:buFont typeface="Arial" charset="0"/>
              <a:buNone/>
              <a:defRPr/>
            </a:pPr>
            <a:r>
              <a:rPr lang="en-US">
                <a:cs typeface="+mn-cs"/>
              </a:rPr>
              <a:t>The probability that you obtain </a:t>
            </a:r>
            <a:r>
              <a:rPr lang="ja-JP" altLang="en-US">
                <a:latin typeface="Arial"/>
                <a:cs typeface="Arial" charset="0"/>
              </a:rPr>
              <a:t>“</a:t>
            </a:r>
            <a:r>
              <a:rPr lang="en-US">
                <a:cs typeface="+mn-cs"/>
              </a:rPr>
              <a:t>only heads </a:t>
            </a:r>
            <a:r>
              <a:rPr lang="en-US" u="sng">
                <a:cs typeface="+mn-cs"/>
              </a:rPr>
              <a:t>or</a:t>
            </a:r>
            <a:r>
              <a:rPr lang="en-US">
                <a:cs typeface="+mn-cs"/>
              </a:rPr>
              <a:t> only tails</a:t>
            </a:r>
            <a:r>
              <a:rPr lang="ja-JP" altLang="en-US">
                <a:latin typeface="Arial"/>
                <a:cs typeface="Arial" charset="0"/>
              </a:rPr>
              <a:t>”</a:t>
            </a:r>
            <a:r>
              <a:rPr lang="en-US">
                <a:cs typeface="+mn-cs"/>
              </a:rPr>
              <a:t> is:</a:t>
            </a:r>
            <a:br>
              <a:rPr lang="en-US">
                <a:cs typeface="+mn-cs"/>
              </a:rPr>
            </a:br>
            <a:r>
              <a:rPr lang="en-US">
                <a:cs typeface="+mn-cs"/>
              </a:rPr>
              <a:t>	</a:t>
            </a:r>
            <a:r>
              <a:rPr lang="en-US" i="1">
                <a:cs typeface="+mn-cs"/>
              </a:rPr>
              <a:t>P</a:t>
            </a:r>
            <a:r>
              <a:rPr lang="en-US">
                <a:cs typeface="+mn-cs"/>
              </a:rPr>
              <a:t>(HH </a:t>
            </a:r>
            <a:r>
              <a:rPr lang="en-US" u="sng">
                <a:cs typeface="+mn-cs"/>
              </a:rPr>
              <a:t>or</a:t>
            </a:r>
            <a:r>
              <a:rPr lang="en-US">
                <a:cs typeface="+mn-cs"/>
              </a:rPr>
              <a:t> TT) = </a:t>
            </a:r>
            <a:r>
              <a:rPr lang="en-US" i="1">
                <a:cs typeface="+mn-cs"/>
              </a:rPr>
              <a:t>P</a:t>
            </a:r>
            <a:r>
              <a:rPr lang="en-US">
                <a:cs typeface="+mn-cs"/>
              </a:rPr>
              <a:t>(HH) + </a:t>
            </a:r>
            <a:r>
              <a:rPr lang="en-US" i="1">
                <a:cs typeface="+mn-cs"/>
              </a:rPr>
              <a:t>P</a:t>
            </a:r>
            <a:r>
              <a:rPr lang="en-US">
                <a:cs typeface="+mn-cs"/>
              </a:rPr>
              <a:t>(TT) = 0.25 + 0.25 = 0.50</a:t>
            </a:r>
          </a:p>
        </p:txBody>
      </p:sp>
      <p:sp>
        <p:nvSpPr>
          <p:cNvPr id="1283081" name="Text Box 9"/>
          <p:cNvSpPr txBox="1">
            <a:spLocks noChangeArrowheads="1"/>
          </p:cNvSpPr>
          <p:nvPr/>
        </p:nvSpPr>
        <p:spPr bwMode="auto">
          <a:xfrm>
            <a:off x="6438900" y="317500"/>
            <a:ext cx="22098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cs typeface="+mn-cs"/>
              </a:rPr>
              <a:t>Venn diagrams:</a:t>
            </a:r>
          </a:p>
          <a:p>
            <a:pPr algn="ctr">
              <a:defRPr/>
            </a:pPr>
            <a:r>
              <a:rPr lang="en-US" sz="1600">
                <a:cs typeface="+mn-cs"/>
              </a:rPr>
              <a:t>A and B disjoint</a:t>
            </a:r>
          </a:p>
        </p:txBody>
      </p:sp>
      <p:sp>
        <p:nvSpPr>
          <p:cNvPr id="1283082" name="Text Box 10"/>
          <p:cNvSpPr txBox="1">
            <a:spLocks noChangeArrowheads="1"/>
          </p:cNvSpPr>
          <p:nvPr/>
        </p:nvSpPr>
        <p:spPr bwMode="auto">
          <a:xfrm>
            <a:off x="6248400" y="3994150"/>
            <a:ext cx="2590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cs typeface="+mn-cs"/>
              </a:rPr>
              <a:t>A and B </a:t>
            </a:r>
            <a:r>
              <a:rPr lang="en-US" sz="1600" u="sng">
                <a:cs typeface="+mn-cs"/>
              </a:rPr>
              <a:t>not</a:t>
            </a:r>
            <a:r>
              <a:rPr lang="en-US" sz="1600">
                <a:cs typeface="+mn-cs"/>
              </a:rPr>
              <a:t> disjoint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30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30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8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101" name="Rectangle 5"/>
          <p:cNvSpPr>
            <a:spLocks noGrp="1" noChangeArrowheads="1"/>
          </p:cNvSpPr>
          <p:nvPr>
            <p:ph type="title"/>
          </p:nvPr>
        </p:nvSpPr>
        <p:spPr>
          <a:xfrm>
            <a:off x="457200" y="304800"/>
            <a:ext cx="8229600" cy="685800"/>
          </a:xfrm>
        </p:spPr>
        <p:txBody>
          <a:bodyPr/>
          <a:lstStyle/>
          <a:p>
            <a:pPr eaLnBrk="1" hangingPunct="1">
              <a:defRPr/>
            </a:pPr>
            <a:r>
              <a:rPr lang="en-US" sz="3200" smtClean="0">
                <a:cs typeface="+mj-cs"/>
              </a:rPr>
              <a:t>Assigning probabilities: finite number of outcomes</a:t>
            </a:r>
          </a:p>
        </p:txBody>
      </p:sp>
      <p:sp>
        <p:nvSpPr>
          <p:cNvPr id="1284102" name="Rectangle 6"/>
          <p:cNvSpPr>
            <a:spLocks noGrp="1" noChangeArrowheads="1"/>
          </p:cNvSpPr>
          <p:nvPr>
            <p:ph type="body" sz="half" idx="1"/>
          </p:nvPr>
        </p:nvSpPr>
        <p:spPr>
          <a:xfrm>
            <a:off x="457200" y="1143000"/>
            <a:ext cx="8229600" cy="5486400"/>
          </a:xfrm>
        </p:spPr>
        <p:txBody>
          <a:bodyPr/>
          <a:lstStyle/>
          <a:p>
            <a:pPr marL="0" indent="0" eaLnBrk="1" hangingPunct="1">
              <a:lnSpc>
                <a:spcPct val="160000"/>
              </a:lnSpc>
              <a:spcAft>
                <a:spcPct val="50000"/>
              </a:spcAft>
              <a:buFont typeface="Wingdings" charset="0"/>
              <a:buNone/>
              <a:defRPr/>
            </a:pPr>
            <a:r>
              <a:rPr lang="en-US" b="1" smtClean="0">
                <a:solidFill>
                  <a:srgbClr val="333399"/>
                </a:solidFill>
                <a:cs typeface="+mn-cs"/>
              </a:rPr>
              <a:t>Finite sample spaces</a:t>
            </a:r>
            <a:r>
              <a:rPr lang="en-US" smtClean="0">
                <a:cs typeface="+mn-cs"/>
              </a:rPr>
              <a:t> deal with </a:t>
            </a:r>
            <a:r>
              <a:rPr lang="en-US" b="1" smtClean="0">
                <a:solidFill>
                  <a:srgbClr val="333399"/>
                </a:solidFill>
                <a:cs typeface="+mn-cs"/>
              </a:rPr>
              <a:t>discrete data</a:t>
            </a:r>
            <a:r>
              <a:rPr lang="en-US" smtClean="0">
                <a:cs typeface="+mn-cs"/>
              </a:rPr>
              <a:t> </a:t>
            </a:r>
            <a:r>
              <a:rPr lang="en-US" smtClean="0">
                <a:cs typeface="Arial" charset="0"/>
              </a:rPr>
              <a:t>—</a:t>
            </a:r>
            <a:r>
              <a:rPr lang="en-US" smtClean="0">
                <a:cs typeface="+mn-cs"/>
              </a:rPr>
              <a:t> data that can only take on a limited number of values. These values are often integers or whole numbers.</a:t>
            </a:r>
          </a:p>
          <a:p>
            <a:pPr marL="0" indent="0" eaLnBrk="1" hangingPunct="1">
              <a:lnSpc>
                <a:spcPct val="160000"/>
              </a:lnSpc>
              <a:spcAft>
                <a:spcPct val="50000"/>
              </a:spcAft>
              <a:buFont typeface="Wingdings" charset="0"/>
              <a:buNone/>
              <a:defRPr/>
            </a:pPr>
            <a:endParaRPr lang="en-US" smtClean="0">
              <a:cs typeface="+mn-cs"/>
            </a:endParaRPr>
          </a:p>
          <a:p>
            <a:pPr marL="0" indent="0" eaLnBrk="1" hangingPunct="1">
              <a:lnSpc>
                <a:spcPct val="160000"/>
              </a:lnSpc>
              <a:spcAft>
                <a:spcPct val="50000"/>
              </a:spcAft>
              <a:buFont typeface="Wingdings" charset="0"/>
              <a:buNone/>
              <a:defRPr/>
            </a:pPr>
            <a:endParaRPr lang="en-US" smtClean="0">
              <a:cs typeface="+mn-cs"/>
            </a:endParaRPr>
          </a:p>
          <a:p>
            <a:pPr marL="0" indent="0" eaLnBrk="1" hangingPunct="1">
              <a:lnSpc>
                <a:spcPct val="160000"/>
              </a:lnSpc>
              <a:spcAft>
                <a:spcPct val="35000"/>
              </a:spcAft>
              <a:buFont typeface="Wingdings" charset="0"/>
              <a:buNone/>
              <a:defRPr/>
            </a:pPr>
            <a:r>
              <a:rPr lang="en-US" smtClean="0">
                <a:cs typeface="+mn-cs"/>
              </a:rPr>
              <a:t>The individual outcomes of a random phenomenon are always disjoint. </a:t>
            </a:r>
            <a:r>
              <a:rPr lang="en-US" smtClean="0">
                <a:cs typeface="+mn-cs"/>
                <a:sym typeface="Wingdings" charset="0"/>
              </a:rPr>
              <a:t> </a:t>
            </a:r>
            <a:r>
              <a:rPr lang="en-US" smtClean="0">
                <a:cs typeface="+mn-cs"/>
              </a:rPr>
              <a:t>The probability of any event is the sum of the probabilities of the outcomes making up the event (addition rule). </a:t>
            </a:r>
          </a:p>
        </p:txBody>
      </p:sp>
      <p:sp>
        <p:nvSpPr>
          <p:cNvPr id="1284706" name="Rectangle 610"/>
          <p:cNvSpPr>
            <a:spLocks noChangeArrowheads="1"/>
          </p:cNvSpPr>
          <p:nvPr/>
        </p:nvSpPr>
        <p:spPr bwMode="auto">
          <a:xfrm>
            <a:off x="1905000" y="2768600"/>
            <a:ext cx="4800600" cy="10414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4708" name="Text Box 612"/>
          <p:cNvSpPr txBox="1">
            <a:spLocks noChangeArrowheads="1"/>
          </p:cNvSpPr>
          <p:nvPr/>
        </p:nvSpPr>
        <p:spPr bwMode="auto">
          <a:xfrm>
            <a:off x="1676400" y="2781300"/>
            <a:ext cx="3276600" cy="935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3429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lvl="1" eaLnBrk="0" hangingPunct="0">
              <a:lnSpc>
                <a:spcPct val="120000"/>
              </a:lnSpc>
              <a:defRPr/>
            </a:pPr>
            <a:r>
              <a:rPr lang="en-US" smtClean="0">
                <a:cs typeface="+mn-cs"/>
              </a:rPr>
              <a:t>Throwing a die: </a:t>
            </a:r>
          </a:p>
          <a:p>
            <a:pPr lvl="1" eaLnBrk="0" hangingPunct="0">
              <a:lnSpc>
                <a:spcPct val="120000"/>
              </a:lnSpc>
              <a:defRPr/>
            </a:pPr>
            <a:endParaRPr lang="en-US" sz="1000" smtClean="0">
              <a:cs typeface="+mn-cs"/>
            </a:endParaRPr>
          </a:p>
          <a:p>
            <a:pPr lvl="1" eaLnBrk="0" hangingPunct="0">
              <a:lnSpc>
                <a:spcPct val="120000"/>
              </a:lnSpc>
              <a:defRPr/>
            </a:pPr>
            <a:r>
              <a:rPr lang="en-US" i="1" smtClean="0">
                <a:cs typeface="+mn-cs"/>
              </a:rPr>
              <a:t>S</a:t>
            </a:r>
            <a:r>
              <a:rPr lang="en-US" smtClean="0">
                <a:cs typeface="+mn-cs"/>
              </a:rPr>
              <a:t> = {1, 2, 3, 4, 5, 6} </a:t>
            </a:r>
          </a:p>
        </p:txBody>
      </p:sp>
      <p:pic>
        <p:nvPicPr>
          <p:cNvPr id="1284709" name="Picture 613"/>
          <p:cNvPicPr>
            <a:picLocks noGrp="1" noChangeAspect="1" noChangeArrowheads="1"/>
          </p:cNvPicPr>
          <p:nvPr>
            <p:ph sz="quarter" idx="3"/>
          </p:nvPr>
        </p:nvPicPr>
        <p:blipFill>
          <a:blip r:embed="rId3">
            <a:extLst>
              <a:ext uri="{28A0092B-C50C-407E-A947-70E740481C1C}">
                <a14:useLocalDpi xmlns:a14="http://schemas.microsoft.com/office/drawing/2010/main" xmlns="" val="0"/>
              </a:ext>
            </a:extLst>
          </a:blip>
          <a:srcRect l="12428" r="7491"/>
          <a:stretch>
            <a:fillRect/>
          </a:stretch>
        </p:blipFill>
        <p:spPr>
          <a:xfrm>
            <a:off x="6578600" y="2438400"/>
            <a:ext cx="1981200" cy="18462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284707" name="Picture 611" descr="w0131-n"/>
          <p:cNvPicPr>
            <a:picLocks noGrp="1" noChangeAspect="1" noChangeArrowheads="1"/>
          </p:cNvPicPr>
          <p:nvPr>
            <p:ph sz="quarter" idx="2"/>
          </p:nvPr>
        </p:nvPicPr>
        <p:blipFill>
          <a:blip r:embed="rId4">
            <a:clrChange>
              <a:clrFrom>
                <a:srgbClr val="FFFFFF"/>
              </a:clrFrom>
              <a:clrTo>
                <a:srgbClr val="FFFFFF">
                  <a:alpha val="0"/>
                </a:srgbClr>
              </a:clrTo>
            </a:clrChange>
            <a:lum bright="-32000" contrast="38000"/>
            <a:extLst>
              <a:ext uri="{28A0092B-C50C-407E-A947-70E740481C1C}">
                <a14:useLocalDpi xmlns:a14="http://schemas.microsoft.com/office/drawing/2010/main" xmlns="" val="0"/>
              </a:ext>
            </a:extLst>
          </a:blip>
          <a:srcRect l="7025" b="37500"/>
          <a:stretch>
            <a:fillRect/>
          </a:stretch>
        </p:blipFill>
        <p:spPr>
          <a:xfrm>
            <a:off x="3810000" y="2819400"/>
            <a:ext cx="2590800" cy="457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307651" name="Rectangle 3"/>
          <p:cNvSpPr>
            <a:spLocks noGrp="1" noChangeArrowheads="1"/>
          </p:cNvSpPr>
          <p:nvPr>
            <p:ph type="title"/>
          </p:nvPr>
        </p:nvSpPr>
        <p:spPr>
          <a:xfrm>
            <a:off x="304800" y="228600"/>
            <a:ext cx="8229600" cy="762000"/>
          </a:xfrm>
        </p:spPr>
        <p:txBody>
          <a:bodyPr/>
          <a:lstStyle/>
          <a:p>
            <a:pPr eaLnBrk="1" hangingPunct="1">
              <a:defRPr/>
            </a:pPr>
            <a:r>
              <a:rPr lang="en-US" sz="2800" smtClean="0">
                <a:solidFill>
                  <a:srgbClr val="333399"/>
                </a:solidFill>
                <a:cs typeface="+mj-cs"/>
              </a:rPr>
              <a:t>M&amp;M</a:t>
            </a:r>
            <a:r>
              <a:rPr lang="ja-JP" altLang="en-US" sz="2800" smtClean="0">
                <a:solidFill>
                  <a:srgbClr val="333399"/>
                </a:solidFill>
                <a:latin typeface="Arial"/>
                <a:cs typeface="+mj-cs"/>
              </a:rPr>
              <a:t>’</a:t>
            </a:r>
            <a:r>
              <a:rPr lang="en-US" sz="2800" smtClean="0">
                <a:solidFill>
                  <a:srgbClr val="333399"/>
                </a:solidFill>
                <a:cs typeface="+mj-cs"/>
              </a:rPr>
              <a:t>s</a:t>
            </a:r>
            <a:r>
              <a:rPr lang="en-US" sz="2800" smtClean="0">
                <a:solidFill>
                  <a:srgbClr val="333399"/>
                </a:solidFill>
                <a:cs typeface="+mj-cs"/>
                <a:sym typeface="Symbol" charset="0"/>
              </a:rPr>
              <a:t></a:t>
            </a:r>
            <a:r>
              <a:rPr lang="en-US" sz="2800" smtClean="0">
                <a:solidFill>
                  <a:srgbClr val="333399"/>
                </a:solidFill>
                <a:cs typeface="+mj-cs"/>
              </a:rPr>
              <a:t> candies</a:t>
            </a:r>
          </a:p>
        </p:txBody>
      </p:sp>
      <p:graphicFrame>
        <p:nvGraphicFramePr>
          <p:cNvPr id="1307683" name="Group 35"/>
          <p:cNvGraphicFramePr>
            <a:graphicFrameLocks noGrp="1"/>
          </p:cNvGraphicFramePr>
          <p:nvPr>
            <p:ph sz="half" idx="2"/>
          </p:nvPr>
        </p:nvGraphicFramePr>
        <p:xfrm>
          <a:off x="1524000" y="2247900"/>
          <a:ext cx="6096000" cy="685800"/>
        </p:xfrm>
        <a:graphic>
          <a:graphicData uri="http://schemas.openxmlformats.org/drawingml/2006/table">
            <a:tbl>
              <a:tblPr/>
              <a:tblGrid>
                <a:gridCol w="1157288"/>
                <a:gridCol w="787400"/>
                <a:gridCol w="819150"/>
                <a:gridCol w="814387"/>
                <a:gridCol w="814388"/>
                <a:gridCol w="885825"/>
                <a:gridCol w="817562"/>
              </a:tblGrid>
              <a:tr h="3413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Color</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993300"/>
                          </a:solidFill>
                          <a:effectLst/>
                          <a:latin typeface="Arial" charset="0"/>
                          <a:ea typeface="ＭＳ Ｐゴシック" charset="0"/>
                          <a:cs typeface="Arial" charset="0"/>
                        </a:rPr>
                        <a:t>Brown</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Arial" charset="0"/>
                          <a:ea typeface="ＭＳ Ｐゴシック" charset="0"/>
                          <a:cs typeface="Arial" charset="0"/>
                        </a:rPr>
                        <a:t>Red</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CC00"/>
                          </a:solidFill>
                          <a:effectLst/>
                          <a:latin typeface="Arial" charset="0"/>
                          <a:ea typeface="ＭＳ Ｐゴシック" charset="0"/>
                          <a:cs typeface="Arial" charset="0"/>
                        </a:rPr>
                        <a:t>Yellow</a:t>
                      </a:r>
                      <a:endParaRPr kumimoji="0" lang="en-US" sz="1400" b="1" i="0" u="none" strike="noStrike" cap="none" normalizeH="0" baseline="0">
                        <a:ln>
                          <a:noFill/>
                        </a:ln>
                        <a:solidFill>
                          <a:srgbClr val="FFCC00"/>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8000"/>
                          </a:solidFill>
                          <a:effectLst/>
                          <a:latin typeface="Arial" charset="0"/>
                          <a:ea typeface="ＭＳ Ｐゴシック" charset="0"/>
                          <a:cs typeface="Arial" charset="0"/>
                        </a:rPr>
                        <a:t>Green</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6600"/>
                          </a:solidFill>
                          <a:effectLst/>
                          <a:latin typeface="Arial" charset="0"/>
                          <a:ea typeface="ＭＳ Ｐゴシック" charset="0"/>
                          <a:cs typeface="Arial" charset="0"/>
                        </a:rPr>
                        <a:t>Orange</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Arial" charset="0"/>
                          <a:ea typeface="ＭＳ Ｐゴシック" charset="0"/>
                          <a:cs typeface="Arial" charset="0"/>
                        </a:rPr>
                        <a:t>Blue</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w="12700" cap="flat" cmpd="sng" algn="ctr">
                      <a:solidFill>
                        <a:srgbClr val="996633"/>
                      </a:solidFill>
                      <a:prstDash val="solid"/>
                      <a:round/>
                      <a:headEnd type="none" w="med" len="med"/>
                      <a:tailEnd type="none" w="med" len="med"/>
                    </a:lnT>
                    <a:lnB>
                      <a:noFill/>
                    </a:lnB>
                    <a:lnTlToBr>
                      <a:noFill/>
                    </a:lnTlToBr>
                    <a:lnBlToTr>
                      <a:noFill/>
                    </a:lnBlToTr>
                    <a:solidFill>
                      <a:srgbClr val="FFFFFF"/>
                    </a:solidFill>
                  </a:tcPr>
                </a:tc>
              </a:tr>
              <a:tr h="34448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Probability</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993300"/>
                          </a:solidFill>
                          <a:effectLst/>
                          <a:latin typeface="Arial" charset="0"/>
                          <a:ea typeface="ＭＳ Ｐゴシック" charset="0"/>
                          <a:cs typeface="Arial" charset="0"/>
                        </a:rPr>
                        <a:t>0.3</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Arial" charset="0"/>
                          <a:ea typeface="ＭＳ Ｐゴシック" charset="0"/>
                          <a:cs typeface="Arial" charset="0"/>
                        </a:rPr>
                        <a:t>0.2</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CC00"/>
                          </a:solidFill>
                          <a:effectLst/>
                          <a:latin typeface="Arial" charset="0"/>
                          <a:ea typeface="ＭＳ Ｐゴシック" charset="0"/>
                          <a:cs typeface="Arial" charset="0"/>
                        </a:rPr>
                        <a:t>0.2</a:t>
                      </a:r>
                      <a:endParaRPr kumimoji="0" lang="en-US" sz="1400" b="1" i="0" u="none" strike="noStrike" cap="none" normalizeH="0" baseline="0">
                        <a:ln>
                          <a:noFill/>
                        </a:ln>
                        <a:solidFill>
                          <a:srgbClr val="FFCC00"/>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8000"/>
                          </a:solidFill>
                          <a:effectLst/>
                          <a:latin typeface="Arial" charset="0"/>
                          <a:ea typeface="ＭＳ Ｐゴシック" charset="0"/>
                          <a:cs typeface="Arial" charset="0"/>
                        </a:rPr>
                        <a:t>0.1</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6600"/>
                          </a:solidFill>
                          <a:effectLst/>
                          <a:latin typeface="Arial" charset="0"/>
                          <a:ea typeface="ＭＳ Ｐゴシック" charset="0"/>
                          <a:cs typeface="Arial" charset="0"/>
                        </a:rPr>
                        <a:t>0.1</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Arial" charset="0"/>
                          <a:ea typeface="ＭＳ Ｐゴシック" charset="0"/>
                          <a:cs typeface="Arial" charset="0"/>
                        </a:rPr>
                        <a:t>?</a:t>
                      </a:r>
                      <a:endParaRPr kumimoji="0" lang="en-US" sz="14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rgbClr val="996633"/>
                      </a:solidFill>
                      <a:prstDash val="solid"/>
                      <a:round/>
                      <a:headEnd type="none" w="med" len="med"/>
                      <a:tailEnd type="none" w="med" len="med"/>
                    </a:lnL>
                    <a:lnR w="12700" cap="flat" cmpd="sng" algn="ctr">
                      <a:solidFill>
                        <a:srgbClr val="996633"/>
                      </a:solidFill>
                      <a:prstDash val="solid"/>
                      <a:round/>
                      <a:headEnd type="none" w="med" len="med"/>
                      <a:tailEnd type="none" w="med" len="med"/>
                    </a:lnR>
                    <a:lnT>
                      <a:noFill/>
                    </a:lnT>
                    <a:lnB w="12700" cap="flat" cmpd="sng" algn="ctr">
                      <a:solidFill>
                        <a:srgbClr val="996633"/>
                      </a:solidFill>
                      <a:prstDash val="solid"/>
                      <a:round/>
                      <a:headEnd type="none" w="med" len="med"/>
                      <a:tailEnd type="none" w="med" len="med"/>
                    </a:lnB>
                    <a:lnTlToBr>
                      <a:noFill/>
                    </a:lnTlToBr>
                    <a:lnBlToTr>
                      <a:noFill/>
                    </a:lnBlToTr>
                    <a:solidFill>
                      <a:srgbClr val="FFFFFF"/>
                    </a:solidFill>
                  </a:tcPr>
                </a:tc>
              </a:tr>
            </a:tbl>
          </a:graphicData>
        </a:graphic>
      </p:graphicFrame>
      <p:sp>
        <p:nvSpPr>
          <p:cNvPr id="1307653" name="Text Box 5"/>
          <p:cNvSpPr txBox="1">
            <a:spLocks noChangeArrowheads="1"/>
          </p:cNvSpPr>
          <p:nvPr/>
        </p:nvSpPr>
        <p:spPr bwMode="auto">
          <a:xfrm>
            <a:off x="304800" y="762000"/>
            <a:ext cx="8153400" cy="279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50000"/>
              </a:lnSpc>
              <a:defRPr/>
            </a:pPr>
            <a:r>
              <a:rPr lang="en-US">
                <a:cs typeface="+mn-cs"/>
              </a:rPr>
              <a:t>If you draw an M&amp;M</a:t>
            </a:r>
            <a:r>
              <a:rPr lang="ja-JP" altLang="en-US">
                <a:latin typeface="Arial"/>
                <a:cs typeface="+mn-cs"/>
              </a:rPr>
              <a:t>’</a:t>
            </a:r>
            <a:r>
              <a:rPr lang="en-US">
                <a:cs typeface="+mn-cs"/>
              </a:rPr>
              <a:t>s</a:t>
            </a:r>
            <a:r>
              <a:rPr lang="en-US">
                <a:cs typeface="+mn-cs"/>
                <a:sym typeface="Symbol" charset="0"/>
              </a:rPr>
              <a:t></a:t>
            </a:r>
            <a:r>
              <a:rPr lang="en-US">
                <a:cs typeface="+mn-cs"/>
              </a:rPr>
              <a:t> candy at random from a bag, the candy will have one </a:t>
            </a:r>
            <a:br>
              <a:rPr lang="en-US">
                <a:cs typeface="+mn-cs"/>
              </a:rPr>
            </a:br>
            <a:r>
              <a:rPr lang="en-US">
                <a:cs typeface="+mn-cs"/>
              </a:rPr>
              <a:t>of six colors. The probability of drawing each color depends on the proportions manufactured, as described here: </a:t>
            </a:r>
          </a:p>
          <a:p>
            <a:pPr>
              <a:lnSpc>
                <a:spcPct val="150000"/>
              </a:lnSpc>
              <a:defRPr/>
            </a:pPr>
            <a:endParaRPr lang="en-US" sz="1600">
              <a:cs typeface="+mn-cs"/>
            </a:endParaRPr>
          </a:p>
          <a:p>
            <a:pPr>
              <a:lnSpc>
                <a:spcPct val="150000"/>
              </a:lnSpc>
              <a:defRPr/>
            </a:pPr>
            <a:endParaRPr lang="en-US" sz="1600">
              <a:cs typeface="+mn-cs"/>
            </a:endParaRPr>
          </a:p>
          <a:p>
            <a:pPr>
              <a:lnSpc>
                <a:spcPct val="150000"/>
              </a:lnSpc>
              <a:defRPr/>
            </a:pPr>
            <a:endParaRPr lang="en-US" sz="1600">
              <a:cs typeface="+mn-cs"/>
            </a:endParaRPr>
          </a:p>
          <a:p>
            <a:pPr>
              <a:lnSpc>
                <a:spcPct val="150000"/>
              </a:lnSpc>
              <a:defRPr/>
            </a:pPr>
            <a:r>
              <a:rPr lang="en-US" sz="1600" b="1">
                <a:cs typeface="+mn-cs"/>
              </a:rPr>
              <a:t>What is the  probability that an M&amp;M</a:t>
            </a:r>
            <a:r>
              <a:rPr lang="ja-JP" altLang="en-US" sz="1600" b="1">
                <a:latin typeface="Arial"/>
                <a:cs typeface="+mn-cs"/>
              </a:rPr>
              <a:t>’</a:t>
            </a:r>
            <a:r>
              <a:rPr lang="en-US" sz="1600" b="1">
                <a:cs typeface="+mn-cs"/>
              </a:rPr>
              <a:t>s</a:t>
            </a:r>
            <a:r>
              <a:rPr lang="en-US" sz="1600" b="1">
                <a:cs typeface="+mn-cs"/>
                <a:sym typeface="Symbol" charset="0"/>
              </a:rPr>
              <a:t></a:t>
            </a:r>
            <a:r>
              <a:rPr lang="en-US" sz="1600" b="1">
                <a:cs typeface="+mn-cs"/>
              </a:rPr>
              <a:t> candy chosen at random is blue?</a:t>
            </a:r>
          </a:p>
        </p:txBody>
      </p:sp>
      <p:pic>
        <p:nvPicPr>
          <p:cNvPr id="1307680" name="Picture 32" descr="F04-P04"/>
          <p:cNvPicPr>
            <a:picLocks noGrp="1" noChangeAspect="1" noChangeArrowheads="1"/>
          </p:cNvPicPr>
          <p:nvPr>
            <p:ph sz="half" idx="1"/>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a:xfrm>
            <a:off x="7902575" y="0"/>
            <a:ext cx="1241425" cy="1371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07684" name="Text Box 36"/>
          <p:cNvSpPr txBox="1">
            <a:spLocks noChangeArrowheads="1"/>
          </p:cNvSpPr>
          <p:nvPr/>
        </p:nvSpPr>
        <p:spPr bwMode="auto">
          <a:xfrm>
            <a:off x="304800" y="5133975"/>
            <a:ext cx="7859713"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nSpc>
                <a:spcPct val="150000"/>
              </a:lnSpc>
              <a:defRPr/>
            </a:pPr>
            <a:r>
              <a:rPr lang="en-US" sz="1600" b="1">
                <a:cs typeface="+mn-cs"/>
              </a:rPr>
              <a:t>What is the probability that a random M&amp;M</a:t>
            </a:r>
            <a:r>
              <a:rPr lang="ja-JP" altLang="en-US" sz="1600" b="1">
                <a:latin typeface="Arial"/>
                <a:cs typeface="+mn-cs"/>
              </a:rPr>
              <a:t>’</a:t>
            </a:r>
            <a:r>
              <a:rPr lang="en-US" sz="1600" b="1">
                <a:cs typeface="+mn-cs"/>
              </a:rPr>
              <a:t>s</a:t>
            </a:r>
            <a:r>
              <a:rPr lang="en-US" sz="1600" b="1">
                <a:cs typeface="+mn-cs"/>
                <a:sym typeface="Symbol" charset="0"/>
              </a:rPr>
              <a:t></a:t>
            </a:r>
            <a:r>
              <a:rPr lang="en-US" sz="1600" b="1">
                <a:cs typeface="+mn-cs"/>
              </a:rPr>
              <a:t> candy</a:t>
            </a:r>
            <a:r>
              <a:rPr lang="en-US" sz="1600">
                <a:cs typeface="+mn-cs"/>
              </a:rPr>
              <a:t> </a:t>
            </a:r>
            <a:r>
              <a:rPr lang="en-US" sz="1600" b="1">
                <a:cs typeface="+mn-cs"/>
              </a:rPr>
              <a:t>is red, yellow, or orange?</a:t>
            </a:r>
            <a:r>
              <a:rPr lang="en-US" b="1">
                <a:cs typeface="+mn-cs"/>
              </a:rPr>
              <a:t> </a:t>
            </a:r>
          </a:p>
        </p:txBody>
      </p:sp>
      <p:sp>
        <p:nvSpPr>
          <p:cNvPr id="1307685" name="Text Box 37"/>
          <p:cNvSpPr txBox="1">
            <a:spLocks noChangeArrowheads="1"/>
          </p:cNvSpPr>
          <p:nvPr/>
        </p:nvSpPr>
        <p:spPr bwMode="auto">
          <a:xfrm>
            <a:off x="736600" y="3530600"/>
            <a:ext cx="7797800" cy="1520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defTabSz="800100">
              <a:defRPr>
                <a:solidFill>
                  <a:schemeClr val="tx1"/>
                </a:solidFill>
                <a:latin typeface="Arial" charset="0"/>
                <a:ea typeface="ＭＳ Ｐゴシック" charset="0"/>
              </a:defRPr>
            </a:lvl1pPr>
            <a:lvl2pPr defTabSz="800100">
              <a:defRPr>
                <a:solidFill>
                  <a:schemeClr val="tx1"/>
                </a:solidFill>
                <a:latin typeface="Arial" charset="0"/>
                <a:ea typeface="ＭＳ Ｐゴシック" charset="0"/>
              </a:defRPr>
            </a:lvl2pPr>
            <a:lvl3pPr defTabSz="800100">
              <a:defRPr>
                <a:solidFill>
                  <a:schemeClr val="tx1"/>
                </a:solidFill>
                <a:latin typeface="Arial" charset="0"/>
                <a:ea typeface="ＭＳ Ｐゴシック" charset="0"/>
              </a:defRPr>
            </a:lvl3pPr>
            <a:lvl4pPr defTabSz="800100">
              <a:defRPr>
                <a:solidFill>
                  <a:schemeClr val="tx1"/>
                </a:solidFill>
                <a:latin typeface="Arial" charset="0"/>
                <a:ea typeface="ＭＳ Ｐゴシック" charset="0"/>
              </a:defRPr>
            </a:lvl4pPr>
            <a:lvl5pPr defTabSz="800100">
              <a:defRPr>
                <a:solidFill>
                  <a:schemeClr val="tx1"/>
                </a:solidFill>
                <a:latin typeface="Arial" charset="0"/>
                <a:ea typeface="ＭＳ Ｐゴシック" charset="0"/>
              </a:defRPr>
            </a:lvl5pPr>
            <a:lvl6pPr defTabSz="800100" fontAlgn="base">
              <a:spcBef>
                <a:spcPct val="0"/>
              </a:spcBef>
              <a:spcAft>
                <a:spcPct val="0"/>
              </a:spcAft>
              <a:defRPr>
                <a:solidFill>
                  <a:schemeClr val="tx1"/>
                </a:solidFill>
                <a:latin typeface="Arial" charset="0"/>
                <a:ea typeface="ＭＳ Ｐゴシック" charset="0"/>
              </a:defRPr>
            </a:lvl6pPr>
            <a:lvl7pPr defTabSz="800100" fontAlgn="base">
              <a:spcBef>
                <a:spcPct val="0"/>
              </a:spcBef>
              <a:spcAft>
                <a:spcPct val="0"/>
              </a:spcAft>
              <a:defRPr>
                <a:solidFill>
                  <a:schemeClr val="tx1"/>
                </a:solidFill>
                <a:latin typeface="Arial" charset="0"/>
                <a:ea typeface="ＭＳ Ｐゴシック" charset="0"/>
              </a:defRPr>
            </a:lvl7pPr>
            <a:lvl8pPr defTabSz="800100" fontAlgn="base">
              <a:spcBef>
                <a:spcPct val="0"/>
              </a:spcBef>
              <a:spcAft>
                <a:spcPct val="0"/>
              </a:spcAft>
              <a:defRPr>
                <a:solidFill>
                  <a:schemeClr val="tx1"/>
                </a:solidFill>
                <a:latin typeface="Arial" charset="0"/>
                <a:ea typeface="ＭＳ Ｐゴシック" charset="0"/>
              </a:defRPr>
            </a:lvl8pPr>
            <a:lvl9pPr defTabSz="800100" fontAlgn="base">
              <a:spcBef>
                <a:spcPct val="0"/>
              </a:spcBef>
              <a:spcAft>
                <a:spcPct val="0"/>
              </a:spcAft>
              <a:defRPr>
                <a:solidFill>
                  <a:schemeClr val="tx1"/>
                </a:solidFill>
                <a:latin typeface="Arial" charset="0"/>
                <a:ea typeface="ＭＳ Ｐゴシック" charset="0"/>
              </a:defRPr>
            </a:lvl9pPr>
          </a:lstStyle>
          <a:p>
            <a:pPr>
              <a:lnSpc>
                <a:spcPct val="130000"/>
              </a:lnSpc>
              <a:defRPr/>
            </a:pPr>
            <a:r>
              <a:rPr lang="en-US" i="1" smtClean="0">
                <a:cs typeface="+mn-cs"/>
              </a:rPr>
              <a:t>S</a:t>
            </a:r>
            <a:r>
              <a:rPr lang="en-US" smtClean="0">
                <a:cs typeface="+mn-cs"/>
              </a:rPr>
              <a:t> = {brown, red, yellow, green, orange, blue}</a:t>
            </a:r>
          </a:p>
          <a:p>
            <a:pPr>
              <a:lnSpc>
                <a:spcPct val="130000"/>
              </a:lnSpc>
              <a:defRPr/>
            </a:pPr>
            <a:r>
              <a:rPr lang="en-US" i="1" smtClean="0">
                <a:cs typeface="+mn-cs"/>
              </a:rPr>
              <a:t>P</a:t>
            </a:r>
            <a:r>
              <a:rPr lang="en-US" smtClean="0">
                <a:cs typeface="+mn-cs"/>
              </a:rPr>
              <a:t>(S) = </a:t>
            </a:r>
            <a:r>
              <a:rPr lang="en-US" i="1" smtClean="0">
                <a:cs typeface="+mn-cs"/>
              </a:rPr>
              <a:t>P</a:t>
            </a:r>
            <a:r>
              <a:rPr lang="en-US" smtClean="0">
                <a:cs typeface="+mn-cs"/>
              </a:rPr>
              <a:t>(brown) + </a:t>
            </a:r>
            <a:r>
              <a:rPr lang="en-US" i="1" smtClean="0">
                <a:cs typeface="+mn-cs"/>
              </a:rPr>
              <a:t>P</a:t>
            </a:r>
            <a:r>
              <a:rPr lang="en-US" smtClean="0">
                <a:cs typeface="+mn-cs"/>
              </a:rPr>
              <a:t>(red) + </a:t>
            </a:r>
            <a:r>
              <a:rPr lang="en-US" i="1" smtClean="0">
                <a:cs typeface="+mn-cs"/>
              </a:rPr>
              <a:t>P</a:t>
            </a:r>
            <a:r>
              <a:rPr lang="en-US" smtClean="0">
                <a:cs typeface="+mn-cs"/>
              </a:rPr>
              <a:t>(yellow) + </a:t>
            </a:r>
            <a:r>
              <a:rPr lang="en-US" i="1" smtClean="0">
                <a:cs typeface="+mn-cs"/>
              </a:rPr>
              <a:t>P</a:t>
            </a:r>
            <a:r>
              <a:rPr lang="en-US" smtClean="0">
                <a:cs typeface="+mn-cs"/>
              </a:rPr>
              <a:t>(green) + </a:t>
            </a:r>
            <a:r>
              <a:rPr lang="en-US" i="1" smtClean="0">
                <a:cs typeface="+mn-cs"/>
              </a:rPr>
              <a:t>P</a:t>
            </a:r>
            <a:r>
              <a:rPr lang="en-US" smtClean="0">
                <a:cs typeface="+mn-cs"/>
              </a:rPr>
              <a:t>(orange) + </a:t>
            </a:r>
            <a:r>
              <a:rPr lang="en-US" i="1" smtClean="0">
                <a:cs typeface="+mn-cs"/>
              </a:rPr>
              <a:t>P</a:t>
            </a:r>
            <a:r>
              <a:rPr lang="en-US" smtClean="0">
                <a:cs typeface="+mn-cs"/>
              </a:rPr>
              <a:t>(blue) = 1 </a:t>
            </a:r>
          </a:p>
          <a:p>
            <a:pPr>
              <a:lnSpc>
                <a:spcPct val="130000"/>
              </a:lnSpc>
              <a:defRPr/>
            </a:pPr>
            <a:r>
              <a:rPr lang="en-US" i="1" smtClean="0">
                <a:cs typeface="+mn-cs"/>
              </a:rPr>
              <a:t>P</a:t>
            </a:r>
            <a:r>
              <a:rPr lang="en-US" smtClean="0">
                <a:cs typeface="+mn-cs"/>
              </a:rPr>
              <a:t>(blue)	= 1 – [</a:t>
            </a:r>
            <a:r>
              <a:rPr lang="en-US" i="1" smtClean="0">
                <a:cs typeface="+mn-cs"/>
              </a:rPr>
              <a:t>P</a:t>
            </a:r>
            <a:r>
              <a:rPr lang="en-US" smtClean="0">
                <a:cs typeface="+mn-cs"/>
              </a:rPr>
              <a:t>(brown) + </a:t>
            </a:r>
            <a:r>
              <a:rPr lang="en-US" i="1" smtClean="0">
                <a:cs typeface="+mn-cs"/>
              </a:rPr>
              <a:t>P</a:t>
            </a:r>
            <a:r>
              <a:rPr lang="en-US" smtClean="0">
                <a:cs typeface="+mn-cs"/>
              </a:rPr>
              <a:t>(red) + </a:t>
            </a:r>
            <a:r>
              <a:rPr lang="en-US" i="1" smtClean="0">
                <a:cs typeface="+mn-cs"/>
              </a:rPr>
              <a:t>P</a:t>
            </a:r>
            <a:r>
              <a:rPr lang="en-US" smtClean="0">
                <a:cs typeface="+mn-cs"/>
              </a:rPr>
              <a:t>(yellow) + </a:t>
            </a:r>
            <a:r>
              <a:rPr lang="en-US" i="1" smtClean="0">
                <a:cs typeface="+mn-cs"/>
              </a:rPr>
              <a:t>P</a:t>
            </a:r>
            <a:r>
              <a:rPr lang="en-US" smtClean="0">
                <a:cs typeface="+mn-cs"/>
              </a:rPr>
              <a:t>(green) + </a:t>
            </a:r>
            <a:r>
              <a:rPr lang="en-US" i="1" smtClean="0">
                <a:cs typeface="+mn-cs"/>
              </a:rPr>
              <a:t>P</a:t>
            </a:r>
            <a:r>
              <a:rPr lang="en-US" smtClean="0">
                <a:cs typeface="+mn-cs"/>
              </a:rPr>
              <a:t>(orange)]</a:t>
            </a:r>
          </a:p>
          <a:p>
            <a:pPr>
              <a:lnSpc>
                <a:spcPct val="130000"/>
              </a:lnSpc>
              <a:defRPr/>
            </a:pPr>
            <a:r>
              <a:rPr lang="en-US" smtClean="0">
                <a:cs typeface="+mn-cs"/>
              </a:rPr>
              <a:t>	= 1 – [0.3 + 0.2 + 0.2 + 0.1 + 0.1] = 0.1</a:t>
            </a:r>
          </a:p>
        </p:txBody>
      </p:sp>
      <p:sp>
        <p:nvSpPr>
          <p:cNvPr id="1307686" name="Text Box 38"/>
          <p:cNvSpPr txBox="1">
            <a:spLocks noChangeArrowheads="1"/>
          </p:cNvSpPr>
          <p:nvPr/>
        </p:nvSpPr>
        <p:spPr bwMode="auto">
          <a:xfrm>
            <a:off x="736600" y="5616575"/>
            <a:ext cx="6299200" cy="86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nSpc>
                <a:spcPct val="140000"/>
              </a:lnSpc>
              <a:defRPr/>
            </a:pPr>
            <a:r>
              <a:rPr lang="en-US" i="1">
                <a:cs typeface="+mn-cs"/>
              </a:rPr>
              <a:t>P</a:t>
            </a:r>
            <a:r>
              <a:rPr lang="en-US">
                <a:cs typeface="+mn-cs"/>
              </a:rPr>
              <a:t>(red or yellow or orange) 	= </a:t>
            </a:r>
            <a:r>
              <a:rPr lang="en-US" i="1">
                <a:cs typeface="+mn-cs"/>
              </a:rPr>
              <a:t>P</a:t>
            </a:r>
            <a:r>
              <a:rPr lang="en-US">
                <a:cs typeface="+mn-cs"/>
              </a:rPr>
              <a:t>(red) + </a:t>
            </a:r>
            <a:r>
              <a:rPr lang="en-US" i="1">
                <a:cs typeface="+mn-cs"/>
              </a:rPr>
              <a:t>P</a:t>
            </a:r>
            <a:r>
              <a:rPr lang="en-US">
                <a:cs typeface="+mn-cs"/>
              </a:rPr>
              <a:t>(yellow) + </a:t>
            </a:r>
            <a:r>
              <a:rPr lang="en-US" i="1">
                <a:cs typeface="+mn-cs"/>
              </a:rPr>
              <a:t>P</a:t>
            </a:r>
            <a:r>
              <a:rPr lang="en-US">
                <a:cs typeface="+mn-cs"/>
              </a:rPr>
              <a:t>(orange) </a:t>
            </a:r>
          </a:p>
          <a:p>
            <a:pPr>
              <a:lnSpc>
                <a:spcPct val="140000"/>
              </a:lnSpc>
              <a:defRPr/>
            </a:pPr>
            <a:r>
              <a:rPr lang="en-US">
                <a:cs typeface="+mn-cs"/>
              </a:rPr>
              <a:t>			= 0.2 + 0.2 + 0.1 =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7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7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85" grpId="0"/>
      <p:bldP spid="13076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ChangeArrowheads="1"/>
          </p:cNvSpPr>
          <p:nvPr/>
        </p:nvSpPr>
        <p:spPr bwMode="auto">
          <a:xfrm>
            <a:off x="698500" y="3797300"/>
            <a:ext cx="7988300" cy="8509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09699" name="Rectangle 3"/>
          <p:cNvSpPr>
            <a:spLocks noChangeArrowheads="1"/>
          </p:cNvSpPr>
          <p:nvPr/>
        </p:nvSpPr>
        <p:spPr bwMode="auto">
          <a:xfrm>
            <a:off x="698500" y="1943100"/>
            <a:ext cx="7988300" cy="7620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09700" name="Rectangle 4"/>
          <p:cNvSpPr>
            <a:spLocks noGrp="1" noChangeArrowheads="1"/>
          </p:cNvSpPr>
          <p:nvPr>
            <p:ph type="title"/>
          </p:nvPr>
        </p:nvSpPr>
        <p:spPr/>
        <p:txBody>
          <a:bodyPr/>
          <a:lstStyle/>
          <a:p>
            <a:pPr eaLnBrk="1" hangingPunct="1">
              <a:defRPr/>
            </a:pPr>
            <a:r>
              <a:rPr lang="en-US" smtClean="0">
                <a:cs typeface="+mj-cs"/>
              </a:rPr>
              <a:t>Probabilities: equally likely outcomes</a:t>
            </a:r>
          </a:p>
        </p:txBody>
      </p:sp>
      <p:sp>
        <p:nvSpPr>
          <p:cNvPr id="1309701" name="Rectangle 5"/>
          <p:cNvSpPr>
            <a:spLocks noGrp="1" noChangeArrowheads="1"/>
          </p:cNvSpPr>
          <p:nvPr>
            <p:ph type="body" sz="half" idx="1"/>
          </p:nvPr>
        </p:nvSpPr>
        <p:spPr>
          <a:xfrm>
            <a:off x="457200" y="990600"/>
            <a:ext cx="8229600" cy="3581400"/>
          </a:xfrm>
        </p:spPr>
        <p:txBody>
          <a:bodyPr/>
          <a:lstStyle/>
          <a:p>
            <a:pPr marL="0" indent="0" eaLnBrk="1" hangingPunct="1">
              <a:lnSpc>
                <a:spcPct val="110000"/>
              </a:lnSpc>
              <a:spcAft>
                <a:spcPct val="40000"/>
              </a:spcAft>
              <a:buFont typeface="Wingdings" charset="0"/>
              <a:buNone/>
              <a:defRPr/>
            </a:pPr>
            <a:r>
              <a:rPr lang="en-US" smtClean="0">
                <a:cs typeface="+mn-cs"/>
                <a:sym typeface="Wingdings" charset="0"/>
              </a:rPr>
              <a:t>We can assign probabilities either:</a:t>
            </a:r>
          </a:p>
          <a:p>
            <a:pPr marL="0" indent="0" eaLnBrk="1" hangingPunct="1">
              <a:lnSpc>
                <a:spcPct val="110000"/>
              </a:lnSpc>
              <a:defRPr/>
            </a:pPr>
            <a:r>
              <a:rPr lang="en-US" smtClean="0">
                <a:cs typeface="+mn-cs"/>
                <a:sym typeface="Wingdings" charset="0"/>
              </a:rPr>
              <a:t> </a:t>
            </a:r>
            <a:r>
              <a:rPr lang="en-US" b="1" smtClean="0">
                <a:solidFill>
                  <a:srgbClr val="333399"/>
                </a:solidFill>
                <a:cs typeface="+mn-cs"/>
                <a:sym typeface="Wingdings" charset="0"/>
              </a:rPr>
              <a:t>empirically </a:t>
            </a:r>
            <a:r>
              <a:rPr lang="en-US" smtClean="0">
                <a:cs typeface="+mn-cs"/>
                <a:sym typeface="Wingdings" charset="0"/>
              </a:rPr>
              <a:t> from our knowledge of numerous similar past events</a:t>
            </a:r>
          </a:p>
          <a:p>
            <a:pPr marL="671513" lvl="1" eaLnBrk="1" hangingPunct="1">
              <a:lnSpc>
                <a:spcPct val="110000"/>
              </a:lnSpc>
              <a:spcBef>
                <a:spcPct val="45000"/>
              </a:spcBef>
              <a:defRPr/>
            </a:pPr>
            <a:r>
              <a:rPr lang="en-US" smtClean="0">
                <a:sym typeface="Wingdings" charset="0"/>
              </a:rPr>
              <a:t>Mendel discovered the probabilities of inheritance of a given trait from experiments on peas without knowing about genes or DNA. </a:t>
            </a:r>
            <a:br>
              <a:rPr lang="en-US" smtClean="0">
                <a:sym typeface="Wingdings" charset="0"/>
              </a:rPr>
            </a:br>
            <a:endParaRPr lang="en-US" smtClean="0">
              <a:sym typeface="Wingdings" charset="0"/>
            </a:endParaRPr>
          </a:p>
          <a:p>
            <a:pPr marL="0" indent="0" eaLnBrk="1" hangingPunct="1">
              <a:lnSpc>
                <a:spcPct val="110000"/>
              </a:lnSpc>
              <a:spcBef>
                <a:spcPct val="45000"/>
              </a:spcBef>
              <a:defRPr/>
            </a:pPr>
            <a:r>
              <a:rPr lang="en-US" b="1" smtClean="0">
                <a:solidFill>
                  <a:srgbClr val="333399"/>
                </a:solidFill>
                <a:cs typeface="+mn-cs"/>
                <a:sym typeface="Wingdings" charset="0"/>
              </a:rPr>
              <a:t> or theoretically </a:t>
            </a:r>
            <a:r>
              <a:rPr lang="en-US" smtClean="0">
                <a:cs typeface="+mn-cs"/>
                <a:sym typeface="Wingdings" charset="0"/>
              </a:rPr>
              <a:t> from our understanding the phenomenon and symmetries in the problem</a:t>
            </a:r>
          </a:p>
          <a:p>
            <a:pPr marL="671513" lvl="1" eaLnBrk="1" hangingPunct="1">
              <a:lnSpc>
                <a:spcPct val="110000"/>
              </a:lnSpc>
              <a:spcBef>
                <a:spcPct val="45000"/>
              </a:spcBef>
              <a:defRPr/>
            </a:pPr>
            <a:r>
              <a:rPr lang="en-US" smtClean="0">
                <a:sym typeface="Wingdings" charset="0"/>
              </a:rPr>
              <a:t>A six-sided fair die: each side has the same chance of turning up</a:t>
            </a:r>
          </a:p>
          <a:p>
            <a:pPr marL="671513" lvl="1" eaLnBrk="1" hangingPunct="1">
              <a:lnSpc>
                <a:spcPct val="110000"/>
              </a:lnSpc>
              <a:defRPr/>
            </a:pPr>
            <a:r>
              <a:rPr lang="en-US" smtClean="0">
                <a:sym typeface="Wingdings" charset="0"/>
              </a:rPr>
              <a:t>Genetic laws of inheritance based on meiosis process</a:t>
            </a:r>
            <a:endParaRPr lang="en-US" smtClean="0"/>
          </a:p>
        </p:txBody>
      </p:sp>
      <p:graphicFrame>
        <p:nvGraphicFramePr>
          <p:cNvPr id="1309702" name="Object 6"/>
          <p:cNvGraphicFramePr>
            <a:graphicFrameLocks noGrp="1" noChangeAspect="1"/>
          </p:cNvGraphicFramePr>
          <p:nvPr>
            <p:ph sz="half" idx="2"/>
          </p:nvPr>
        </p:nvGraphicFramePr>
        <p:xfrm>
          <a:off x="4419600" y="5638800"/>
          <a:ext cx="3276600" cy="644525"/>
        </p:xfrm>
        <a:graphic>
          <a:graphicData uri="http://schemas.openxmlformats.org/presentationml/2006/ole">
            <p:oleObj spid="_x0000_s30731" name="Equation" r:id="rId4" imgW="2005729" imgH="393529" progId="Equation.3">
              <p:embed/>
            </p:oleObj>
          </a:graphicData>
        </a:graphic>
      </p:graphicFrame>
      <p:sp>
        <p:nvSpPr>
          <p:cNvPr id="1309704" name="Text Box 8"/>
          <p:cNvSpPr txBox="1">
            <a:spLocks noChangeArrowheads="1"/>
          </p:cNvSpPr>
          <p:nvPr/>
        </p:nvSpPr>
        <p:spPr bwMode="auto">
          <a:xfrm>
            <a:off x="441325" y="4876800"/>
            <a:ext cx="8245475" cy="1265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10000"/>
              </a:lnSpc>
              <a:spcBef>
                <a:spcPct val="20000"/>
              </a:spcBef>
              <a:buClr>
                <a:srgbClr val="00CC99"/>
              </a:buClr>
              <a:buSzPct val="65000"/>
              <a:buFont typeface="Wingdings" charset="0"/>
              <a:buNone/>
              <a:defRPr/>
            </a:pPr>
            <a:r>
              <a:rPr lang="en-US" sz="2000">
                <a:cs typeface="+mn-cs"/>
                <a:sym typeface="Wingdings" charset="0"/>
              </a:rPr>
              <a:t>If a random phenomenon has </a:t>
            </a:r>
            <a:r>
              <a:rPr lang="en-US" sz="2000" i="1">
                <a:cs typeface="+mn-cs"/>
                <a:sym typeface="Wingdings" charset="0"/>
              </a:rPr>
              <a:t>k</a:t>
            </a:r>
            <a:r>
              <a:rPr lang="en-US" sz="2000">
                <a:cs typeface="+mn-cs"/>
                <a:sym typeface="Wingdings" charset="0"/>
              </a:rPr>
              <a:t> equally likely possible outcomes, then each individual outcome has probability 1/</a:t>
            </a:r>
            <a:r>
              <a:rPr lang="en-US" sz="2000" i="1">
                <a:cs typeface="+mn-cs"/>
                <a:sym typeface="Wingdings" charset="0"/>
              </a:rPr>
              <a:t>k</a:t>
            </a:r>
            <a:r>
              <a:rPr lang="en-US" sz="2000">
                <a:cs typeface="+mn-cs"/>
                <a:sym typeface="Wingdings" charset="0"/>
              </a:rPr>
              <a:t>. </a:t>
            </a:r>
          </a:p>
          <a:p>
            <a:pPr>
              <a:lnSpc>
                <a:spcPct val="110000"/>
              </a:lnSpc>
              <a:spcBef>
                <a:spcPct val="55000"/>
              </a:spcBef>
              <a:buClr>
                <a:srgbClr val="00CC99"/>
              </a:buClr>
              <a:buSzPct val="65000"/>
              <a:buFont typeface="Wingdings" charset="0"/>
              <a:buNone/>
              <a:defRPr/>
            </a:pPr>
            <a:r>
              <a:rPr lang="en-US" sz="2000">
                <a:cs typeface="+mn-cs"/>
                <a:sym typeface="Wingdings" charset="0"/>
              </a:rPr>
              <a:t>	And, for any event A:</a:t>
            </a:r>
            <a:endParaRPr lang="en-US" sz="200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970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96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970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9701">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97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8" grpId="0" animBg="1"/>
      <p:bldP spid="130970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285122" name="Text Box 2"/>
          <p:cNvSpPr txBox="1">
            <a:spLocks noChangeArrowheads="1"/>
          </p:cNvSpPr>
          <p:nvPr/>
        </p:nvSpPr>
        <p:spPr bwMode="auto">
          <a:xfrm>
            <a:off x="457200" y="228600"/>
            <a:ext cx="8077200" cy="1004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defRPr/>
            </a:pPr>
            <a:r>
              <a:rPr lang="en-US" sz="2800">
                <a:solidFill>
                  <a:srgbClr val="333399"/>
                </a:solidFill>
                <a:latin typeface="Garamond" charset="0"/>
                <a:cs typeface="+mn-cs"/>
              </a:rPr>
              <a:t>Dice</a:t>
            </a:r>
          </a:p>
          <a:p>
            <a:pPr eaLnBrk="0" hangingPunct="0">
              <a:lnSpc>
                <a:spcPct val="130000"/>
              </a:lnSpc>
              <a:defRPr/>
            </a:pPr>
            <a:r>
              <a:rPr lang="en-US">
                <a:cs typeface="+mn-cs"/>
              </a:rPr>
              <a:t>You toss two dice. What is the probability of the outcomes summing to 5?</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2200" y="1524000"/>
            <a:ext cx="5943600" cy="253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85124" name="Group 4"/>
          <p:cNvGrpSpPr>
            <a:grpSpLocks/>
          </p:cNvGrpSpPr>
          <p:nvPr/>
        </p:nvGrpSpPr>
        <p:grpSpPr bwMode="auto">
          <a:xfrm>
            <a:off x="2392363" y="1549400"/>
            <a:ext cx="3894137" cy="1644650"/>
            <a:chOff x="1555" y="1106"/>
            <a:chExt cx="2453" cy="1036"/>
          </a:xfrm>
        </p:grpSpPr>
        <p:sp>
          <p:nvSpPr>
            <p:cNvPr id="1285125" name="Rectangle 5"/>
            <p:cNvSpPr>
              <a:spLocks noChangeArrowheads="1"/>
            </p:cNvSpPr>
            <p:nvPr/>
          </p:nvSpPr>
          <p:spPr bwMode="auto">
            <a:xfrm>
              <a:off x="1555" y="1870"/>
              <a:ext cx="503" cy="272"/>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5126" name="Rectangle 6"/>
            <p:cNvSpPr>
              <a:spLocks noChangeArrowheads="1"/>
            </p:cNvSpPr>
            <p:nvPr/>
          </p:nvSpPr>
          <p:spPr bwMode="auto">
            <a:xfrm>
              <a:off x="3504" y="1106"/>
              <a:ext cx="504" cy="273"/>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5127" name="Rectangle 7"/>
            <p:cNvSpPr>
              <a:spLocks noChangeArrowheads="1"/>
            </p:cNvSpPr>
            <p:nvPr/>
          </p:nvSpPr>
          <p:spPr bwMode="auto">
            <a:xfrm>
              <a:off x="2834" y="1361"/>
              <a:ext cx="504" cy="272"/>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5128" name="Rectangle 8"/>
            <p:cNvSpPr>
              <a:spLocks noChangeArrowheads="1"/>
            </p:cNvSpPr>
            <p:nvPr/>
          </p:nvSpPr>
          <p:spPr bwMode="auto">
            <a:xfrm>
              <a:off x="2193" y="1615"/>
              <a:ext cx="503" cy="273"/>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285129" name="Text Box 9"/>
          <p:cNvSpPr txBox="1">
            <a:spLocks noChangeArrowheads="1"/>
          </p:cNvSpPr>
          <p:nvPr/>
        </p:nvSpPr>
        <p:spPr bwMode="auto">
          <a:xfrm>
            <a:off x="457200" y="4343400"/>
            <a:ext cx="8077200" cy="2062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50000"/>
              </a:lnSpc>
              <a:defRPr/>
            </a:pPr>
            <a:r>
              <a:rPr lang="en-US">
                <a:cs typeface="+mn-cs"/>
              </a:rPr>
              <a:t>There are 36 possible outcomes in </a:t>
            </a:r>
            <a:r>
              <a:rPr lang="en-US" i="1">
                <a:cs typeface="+mn-cs"/>
              </a:rPr>
              <a:t>S</a:t>
            </a:r>
            <a:r>
              <a:rPr lang="en-US">
                <a:cs typeface="+mn-cs"/>
              </a:rPr>
              <a:t>, all equally likely (given fair dice). </a:t>
            </a:r>
            <a:br>
              <a:rPr lang="en-US">
                <a:cs typeface="+mn-cs"/>
              </a:rPr>
            </a:br>
            <a:r>
              <a:rPr lang="en-US">
                <a:cs typeface="+mn-cs"/>
              </a:rPr>
              <a:t>Thus, the probability of any one of them is 1/36.</a:t>
            </a:r>
          </a:p>
          <a:p>
            <a:pPr eaLnBrk="0" hangingPunct="0">
              <a:lnSpc>
                <a:spcPct val="150000"/>
              </a:lnSpc>
              <a:defRPr/>
            </a:pPr>
            <a:endParaRPr lang="en-US" sz="1400">
              <a:cs typeface="+mn-cs"/>
            </a:endParaRPr>
          </a:p>
          <a:p>
            <a:pPr eaLnBrk="0" hangingPunct="0">
              <a:lnSpc>
                <a:spcPct val="150000"/>
              </a:lnSpc>
              <a:defRPr/>
            </a:pPr>
            <a:r>
              <a:rPr lang="en-US" i="1">
                <a:cs typeface="+mn-cs"/>
              </a:rPr>
              <a:t>P</a:t>
            </a:r>
            <a:r>
              <a:rPr lang="en-US">
                <a:cs typeface="+mn-cs"/>
              </a:rPr>
              <a:t>(the roll of two dice sums to 5) =  </a:t>
            </a:r>
          </a:p>
          <a:p>
            <a:pPr eaLnBrk="0" hangingPunct="0">
              <a:lnSpc>
                <a:spcPct val="150000"/>
              </a:lnSpc>
              <a:defRPr/>
            </a:pPr>
            <a:r>
              <a:rPr lang="en-US" i="1">
                <a:cs typeface="+mn-cs"/>
              </a:rPr>
              <a:t>P</a:t>
            </a:r>
            <a:r>
              <a:rPr lang="en-US">
                <a:cs typeface="+mn-cs"/>
              </a:rPr>
              <a:t>(1,4) + </a:t>
            </a:r>
            <a:r>
              <a:rPr lang="en-US" i="1">
                <a:cs typeface="+mn-cs"/>
              </a:rPr>
              <a:t>P</a:t>
            </a:r>
            <a:r>
              <a:rPr lang="en-US">
                <a:cs typeface="+mn-cs"/>
              </a:rPr>
              <a:t>(2,3) + </a:t>
            </a:r>
            <a:r>
              <a:rPr lang="en-US" i="1">
                <a:cs typeface="+mn-cs"/>
              </a:rPr>
              <a:t>P</a:t>
            </a:r>
            <a:r>
              <a:rPr lang="en-US">
                <a:cs typeface="+mn-cs"/>
              </a:rPr>
              <a:t>(3,2) + </a:t>
            </a:r>
            <a:r>
              <a:rPr lang="en-US" i="1">
                <a:cs typeface="+mn-cs"/>
              </a:rPr>
              <a:t>P</a:t>
            </a:r>
            <a:r>
              <a:rPr lang="en-US">
                <a:cs typeface="+mn-cs"/>
              </a:rPr>
              <a:t>(4,1) = 4 / 36 = 0.111</a:t>
            </a:r>
          </a:p>
        </p:txBody>
      </p:sp>
      <p:sp>
        <p:nvSpPr>
          <p:cNvPr id="1285130" name="Text Box 10"/>
          <p:cNvSpPr txBox="1">
            <a:spLocks noChangeArrowheads="1"/>
          </p:cNvSpPr>
          <p:nvPr/>
        </p:nvSpPr>
        <p:spPr bwMode="auto">
          <a:xfrm>
            <a:off x="381000" y="2268538"/>
            <a:ext cx="1997075" cy="1068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a:defRPr/>
            </a:pPr>
            <a:r>
              <a:rPr lang="en-US">
                <a:cs typeface="+mn-cs"/>
              </a:rPr>
              <a:t>This </a:t>
            </a:r>
            <a:r>
              <a:rPr lang="en-US" u="sng">
                <a:cs typeface="+mn-cs"/>
              </a:rPr>
              <a:t>is</a:t>
            </a:r>
            <a:r>
              <a:rPr lang="en-US">
                <a:cs typeface="+mn-cs"/>
              </a:rPr>
              <a:t> </a:t>
            </a:r>
            <a:r>
              <a:rPr lang="en-US" i="1">
                <a:cs typeface="+mn-cs"/>
              </a:rPr>
              <a:t>S</a:t>
            </a:r>
            <a:r>
              <a:rPr lang="en-US">
                <a:cs typeface="+mn-cs"/>
              </a:rPr>
              <a:t>:</a:t>
            </a:r>
          </a:p>
          <a:p>
            <a:pPr algn="r">
              <a:defRPr/>
            </a:pPr>
            <a:endParaRPr lang="en-US" sz="1400">
              <a:cs typeface="+mn-cs"/>
            </a:endParaRPr>
          </a:p>
          <a:p>
            <a:pPr algn="r">
              <a:defRPr/>
            </a:pPr>
            <a:r>
              <a:rPr lang="en-US" sz="1600">
                <a:cs typeface="+mn-cs"/>
              </a:rPr>
              <a:t>{(1,1), (1,2), (1,3), ……etc.}</a:t>
            </a:r>
          </a:p>
        </p:txBody>
      </p:sp>
      <p:pic>
        <p:nvPicPr>
          <p:cNvPr id="1285131" name="Picture 11"/>
          <p:cNvPicPr>
            <a:picLocks noChangeAspect="1" noChangeArrowheads="1"/>
          </p:cNvPicPr>
          <p:nvPr/>
        </p:nvPicPr>
        <p:blipFill>
          <a:blip r:embed="rId4">
            <a:extLst>
              <a:ext uri="{28A0092B-C50C-407E-A947-70E740481C1C}">
                <a14:useLocalDpi xmlns:a14="http://schemas.microsoft.com/office/drawing/2010/main" xmlns="" val="0"/>
              </a:ext>
            </a:extLst>
          </a:blip>
          <a:srcRect l="12428" r="7491"/>
          <a:stretch>
            <a:fillRect/>
          </a:stretch>
        </p:blipFill>
        <p:spPr bwMode="auto">
          <a:xfrm>
            <a:off x="7772400" y="5580063"/>
            <a:ext cx="1371600" cy="1277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51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51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512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51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03400" y="304800"/>
            <a:ext cx="5511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6147" name="Text Box 3"/>
          <p:cNvSpPr txBox="1">
            <a:spLocks noChangeArrowheads="1"/>
          </p:cNvSpPr>
          <p:nvPr/>
        </p:nvSpPr>
        <p:spPr bwMode="auto">
          <a:xfrm>
            <a:off x="533400" y="4419600"/>
            <a:ext cx="8153400" cy="201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cs typeface="+mn-cs"/>
              </a:rPr>
              <a:t>The gambling industry relies on probability distributions to calculate the odds of winning. The rewards are then fixed precisely so that, </a:t>
            </a:r>
            <a:r>
              <a:rPr lang="en-US" b="1">
                <a:cs typeface="+mn-cs"/>
              </a:rPr>
              <a:t>on average,</a:t>
            </a:r>
            <a:r>
              <a:rPr lang="en-US">
                <a:cs typeface="+mn-cs"/>
              </a:rPr>
              <a:t> players lose and the house wins.</a:t>
            </a:r>
          </a:p>
          <a:p>
            <a:pPr>
              <a:defRPr/>
            </a:pPr>
            <a:endParaRPr lang="en-US">
              <a:cs typeface="+mn-cs"/>
            </a:endParaRPr>
          </a:p>
          <a:p>
            <a:pPr>
              <a:defRPr/>
            </a:pPr>
            <a:r>
              <a:rPr lang="en-US">
                <a:cs typeface="+mn-cs"/>
              </a:rPr>
              <a:t>The industry is very tough on so-called </a:t>
            </a:r>
            <a:r>
              <a:rPr lang="ja-JP" altLang="en-US">
                <a:latin typeface="Arial"/>
                <a:cs typeface="+mn-cs"/>
              </a:rPr>
              <a:t>“</a:t>
            </a:r>
            <a:r>
              <a:rPr lang="en-US">
                <a:cs typeface="+mn-cs"/>
              </a:rPr>
              <a:t>cheaters</a:t>
            </a:r>
            <a:r>
              <a:rPr lang="ja-JP" altLang="en-US">
                <a:latin typeface="Arial"/>
                <a:cs typeface="+mn-cs"/>
              </a:rPr>
              <a:t>”</a:t>
            </a:r>
            <a:r>
              <a:rPr lang="en-US">
                <a:cs typeface="+mn-cs"/>
              </a:rPr>
              <a:t> because their probability to win exceeds that of the house. Remember that it is a business, and therefore it has to be profitable.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287170" name="Rectangle 2"/>
          <p:cNvSpPr>
            <a:spLocks noChangeArrowheads="1"/>
          </p:cNvSpPr>
          <p:nvPr/>
        </p:nvSpPr>
        <p:spPr bwMode="auto">
          <a:xfrm>
            <a:off x="381000" y="381000"/>
            <a:ext cx="86106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571500">
              <a:lnSpc>
                <a:spcPct val="90000"/>
              </a:lnSpc>
              <a:spcBef>
                <a:spcPct val="20000"/>
              </a:spcBef>
              <a:buClr>
                <a:srgbClr val="00CC99"/>
              </a:buClr>
              <a:buSzPct val="65000"/>
              <a:buFont typeface="Wingdings" charset="0"/>
              <a:buChar char="p"/>
              <a:defRPr/>
            </a:pPr>
            <a:r>
              <a:rPr lang="en-US">
                <a:cs typeface="Times New Roman" charset="0"/>
              </a:rPr>
              <a:t> A couple wants three children. What are the arrangements of boys (B) and girls (G)?</a:t>
            </a:r>
          </a:p>
          <a:p>
            <a:pPr defTabSz="571500">
              <a:lnSpc>
                <a:spcPct val="90000"/>
              </a:lnSpc>
              <a:spcBef>
                <a:spcPct val="60000"/>
              </a:spcBef>
              <a:buClr>
                <a:srgbClr val="00CC99"/>
              </a:buClr>
              <a:buSzPct val="65000"/>
              <a:buFont typeface="Wingdings" charset="0"/>
              <a:buNone/>
              <a:defRPr/>
            </a:pPr>
            <a:r>
              <a:rPr lang="en-US">
                <a:cs typeface="Times New Roman" charset="0"/>
              </a:rPr>
              <a:t>Genetics tell us that the probability that a baby is a boy or a girl is the same, 0.5. </a:t>
            </a:r>
          </a:p>
          <a:p>
            <a:pPr lvl="1" defTabSz="571500">
              <a:lnSpc>
                <a:spcPct val="90000"/>
              </a:lnSpc>
              <a:spcBef>
                <a:spcPct val="20000"/>
              </a:spcBef>
              <a:buClr>
                <a:srgbClr val="CC0000"/>
              </a:buClr>
              <a:buSzPct val="60000"/>
              <a:buFont typeface="Wingdings" charset="0"/>
              <a:buNone/>
              <a:defRPr/>
            </a:pPr>
            <a:endParaRPr lang="en-US" sz="1200">
              <a:cs typeface="Times New Roman" charset="0"/>
            </a:endParaRPr>
          </a:p>
          <a:p>
            <a:pPr defTabSz="571500">
              <a:lnSpc>
                <a:spcPct val="120000"/>
              </a:lnSpc>
              <a:spcBef>
                <a:spcPct val="20000"/>
              </a:spcBef>
              <a:buClr>
                <a:srgbClr val="00CC99"/>
              </a:buClr>
              <a:buSzPct val="65000"/>
              <a:buFont typeface="Wingdings" charset="0"/>
              <a:buNone/>
              <a:defRPr/>
            </a:pPr>
            <a:r>
              <a:rPr lang="en-US">
                <a:cs typeface="Times New Roman" charset="0"/>
              </a:rPr>
              <a:t>Sample space: {</a:t>
            </a:r>
            <a:r>
              <a:rPr lang="en-US">
                <a:cs typeface="+mn-cs"/>
              </a:rPr>
              <a:t>BBB, BBG, BGB, GBB, GGB, GBG, BGG, GGG</a:t>
            </a:r>
            <a:r>
              <a:rPr lang="en-US">
                <a:cs typeface="Times New Roman" charset="0"/>
              </a:rPr>
              <a:t>}</a:t>
            </a:r>
            <a:br>
              <a:rPr lang="en-US">
                <a:cs typeface="Times New Roman" charset="0"/>
              </a:rPr>
            </a:br>
            <a:r>
              <a:rPr lang="en-US">
                <a:cs typeface="Times New Roman" charset="0"/>
                <a:sym typeface="Wingdings" charset="0"/>
              </a:rPr>
              <a:t></a:t>
            </a:r>
            <a:r>
              <a:rPr lang="en-US">
                <a:cs typeface="Times New Roman" charset="0"/>
              </a:rPr>
              <a:t> All eight outcomes in the sample space are </a:t>
            </a:r>
            <a:r>
              <a:rPr lang="en-US" b="1">
                <a:solidFill>
                  <a:srgbClr val="333399"/>
                </a:solidFill>
                <a:cs typeface="Times New Roman" charset="0"/>
              </a:rPr>
              <a:t>equally likely</a:t>
            </a:r>
            <a:r>
              <a:rPr lang="en-US" b="1">
                <a:cs typeface="Times New Roman" charset="0"/>
              </a:rPr>
              <a:t>.</a:t>
            </a:r>
            <a:r>
              <a:rPr lang="en-US">
                <a:cs typeface="Times New Roman" charset="0"/>
              </a:rPr>
              <a:t> </a:t>
            </a:r>
            <a:br>
              <a:rPr lang="en-US">
                <a:cs typeface="Times New Roman" charset="0"/>
              </a:rPr>
            </a:br>
            <a:r>
              <a:rPr lang="en-US">
                <a:cs typeface="Times New Roman" charset="0"/>
              </a:rPr>
              <a:t>     The probability of each is thus 1/8.</a:t>
            </a:r>
          </a:p>
          <a:p>
            <a:pPr defTabSz="571500">
              <a:lnSpc>
                <a:spcPct val="120000"/>
              </a:lnSpc>
              <a:spcBef>
                <a:spcPct val="20000"/>
              </a:spcBef>
              <a:buClr>
                <a:srgbClr val="00CC99"/>
              </a:buClr>
              <a:buSzPct val="65000"/>
              <a:buFont typeface="Wingdings" charset="0"/>
              <a:buNone/>
              <a:defRPr/>
            </a:pPr>
            <a:r>
              <a:rPr lang="en-US">
                <a:cs typeface="Times New Roman" charset="0"/>
                <a:sym typeface="Wingdings" charset="0"/>
              </a:rPr>
              <a:t> Each birth is independent of the next, so we can use the </a:t>
            </a:r>
            <a:r>
              <a:rPr lang="en-US" b="1">
                <a:solidFill>
                  <a:srgbClr val="333399"/>
                </a:solidFill>
                <a:cs typeface="Times New Roman" charset="0"/>
                <a:sym typeface="Wingdings" charset="0"/>
              </a:rPr>
              <a:t>multiplication rule</a:t>
            </a:r>
            <a:r>
              <a:rPr lang="en-US" b="1">
                <a:cs typeface="Times New Roman" charset="0"/>
                <a:sym typeface="Wingdings" charset="0"/>
              </a:rPr>
              <a:t>.</a:t>
            </a:r>
            <a:r>
              <a:rPr lang="en-US">
                <a:cs typeface="Times New Roman" charset="0"/>
                <a:sym typeface="Wingdings" charset="0"/>
              </a:rPr>
              <a:t> </a:t>
            </a:r>
          </a:p>
          <a:p>
            <a:pPr defTabSz="571500">
              <a:lnSpc>
                <a:spcPct val="120000"/>
              </a:lnSpc>
              <a:spcBef>
                <a:spcPct val="20000"/>
              </a:spcBef>
              <a:buClr>
                <a:srgbClr val="00CC99"/>
              </a:buClr>
              <a:buSzPct val="65000"/>
              <a:buFont typeface="Wingdings" charset="0"/>
              <a:buNone/>
              <a:defRPr/>
            </a:pPr>
            <a:r>
              <a:rPr lang="en-US">
                <a:cs typeface="Times New Roman" charset="0"/>
                <a:sym typeface="Wingdings" charset="0"/>
              </a:rPr>
              <a:t>	     Example: </a:t>
            </a:r>
            <a:r>
              <a:rPr lang="en-US" i="1">
                <a:cs typeface="Times New Roman" charset="0"/>
                <a:sym typeface="Wingdings" charset="0"/>
              </a:rPr>
              <a:t>P</a:t>
            </a:r>
            <a:r>
              <a:rPr lang="en-US">
                <a:cs typeface="Times New Roman" charset="0"/>
                <a:sym typeface="Wingdings" charset="0"/>
              </a:rPr>
              <a:t>(BBB) = </a:t>
            </a:r>
            <a:r>
              <a:rPr lang="en-US" i="1">
                <a:cs typeface="Times New Roman" charset="0"/>
                <a:sym typeface="Wingdings" charset="0"/>
              </a:rPr>
              <a:t>P</a:t>
            </a:r>
            <a:r>
              <a:rPr lang="en-US">
                <a:cs typeface="Times New Roman" charset="0"/>
                <a:sym typeface="Wingdings" charset="0"/>
              </a:rPr>
              <a:t>(B)* </a:t>
            </a:r>
            <a:r>
              <a:rPr lang="en-US" i="1">
                <a:cs typeface="Times New Roman" charset="0"/>
                <a:sym typeface="Wingdings" charset="0"/>
              </a:rPr>
              <a:t>P</a:t>
            </a:r>
            <a:r>
              <a:rPr lang="en-US">
                <a:cs typeface="Times New Roman" charset="0"/>
                <a:sym typeface="Wingdings" charset="0"/>
              </a:rPr>
              <a:t>(B)* </a:t>
            </a:r>
            <a:r>
              <a:rPr lang="en-US" i="1">
                <a:cs typeface="Times New Roman" charset="0"/>
                <a:sym typeface="Wingdings" charset="0"/>
              </a:rPr>
              <a:t>P</a:t>
            </a:r>
            <a:r>
              <a:rPr lang="en-US">
                <a:cs typeface="Times New Roman" charset="0"/>
                <a:sym typeface="Wingdings" charset="0"/>
              </a:rPr>
              <a:t>(B) = (1/2)*(1/2)*(1/2) = 1/8</a:t>
            </a:r>
            <a:endParaRPr lang="en-US">
              <a:cs typeface="Times New Roman" charset="0"/>
            </a:endParaRPr>
          </a:p>
          <a:p>
            <a:pPr defTabSz="571500">
              <a:lnSpc>
                <a:spcPct val="120000"/>
              </a:lnSpc>
              <a:spcBef>
                <a:spcPct val="20000"/>
              </a:spcBef>
              <a:buClr>
                <a:srgbClr val="00CC99"/>
              </a:buClr>
              <a:buSzPct val="65000"/>
              <a:buFont typeface="Wingdings" charset="0"/>
              <a:buNone/>
              <a:defRPr/>
            </a:pPr>
            <a:r>
              <a:rPr lang="en-US">
                <a:cs typeface="+mn-cs"/>
              </a:rPr>
              <a:t> A couple wants three children. What are the numbers of girls (</a:t>
            </a:r>
            <a:r>
              <a:rPr lang="en-US" i="1">
                <a:cs typeface="+mn-cs"/>
              </a:rPr>
              <a:t>X</a:t>
            </a:r>
            <a:r>
              <a:rPr lang="en-US">
                <a:cs typeface="+mn-cs"/>
              </a:rPr>
              <a:t>) they could have?</a:t>
            </a:r>
          </a:p>
          <a:p>
            <a:pPr defTabSz="571500">
              <a:spcBef>
                <a:spcPct val="60000"/>
              </a:spcBef>
              <a:buClr>
                <a:srgbClr val="00CC99"/>
              </a:buClr>
              <a:buSzPct val="65000"/>
              <a:buFont typeface="Wingdings" charset="0"/>
              <a:buNone/>
              <a:defRPr/>
            </a:pPr>
            <a:r>
              <a:rPr lang="en-US">
                <a:cs typeface="+mn-cs"/>
              </a:rPr>
              <a:t>The same genetic laws apply. We can use the probabilities above and the </a:t>
            </a:r>
            <a:r>
              <a:rPr lang="en-US" b="1">
                <a:solidFill>
                  <a:srgbClr val="333399"/>
                </a:solidFill>
                <a:cs typeface="+mn-cs"/>
              </a:rPr>
              <a:t>addition rule for disjoint events</a:t>
            </a:r>
            <a:r>
              <a:rPr lang="en-US">
                <a:cs typeface="+mn-cs"/>
              </a:rPr>
              <a:t> to calculate the probabilities for </a:t>
            </a:r>
            <a:r>
              <a:rPr lang="en-US" i="1">
                <a:cs typeface="+mn-cs"/>
              </a:rPr>
              <a:t>X</a:t>
            </a:r>
            <a:r>
              <a:rPr lang="en-US">
                <a:cs typeface="+mn-cs"/>
              </a:rPr>
              <a:t>.</a:t>
            </a:r>
          </a:p>
          <a:p>
            <a:pPr lvl="1" defTabSz="571500">
              <a:spcBef>
                <a:spcPct val="20000"/>
              </a:spcBef>
              <a:buClr>
                <a:srgbClr val="CC0000"/>
              </a:buClr>
              <a:buSzPct val="60000"/>
              <a:buFont typeface="Wingdings" charset="0"/>
              <a:buNone/>
              <a:defRPr/>
            </a:pPr>
            <a:endParaRPr lang="en-US" sz="1200">
              <a:cs typeface="+mn-cs"/>
            </a:endParaRPr>
          </a:p>
          <a:p>
            <a:pPr defTabSz="571500">
              <a:lnSpc>
                <a:spcPct val="110000"/>
              </a:lnSpc>
              <a:spcBef>
                <a:spcPct val="20000"/>
              </a:spcBef>
              <a:buClr>
                <a:srgbClr val="00CC99"/>
              </a:buClr>
              <a:buSzPct val="65000"/>
              <a:buFont typeface="Wingdings" charset="0"/>
              <a:buNone/>
              <a:defRPr/>
            </a:pPr>
            <a:r>
              <a:rPr lang="en-US">
                <a:cs typeface="+mn-cs"/>
              </a:rPr>
              <a:t>	Sample space: {0, 1, 2, 3}</a:t>
            </a:r>
            <a:br>
              <a:rPr lang="en-US">
                <a:cs typeface="+mn-cs"/>
              </a:rPr>
            </a:br>
            <a:r>
              <a:rPr lang="en-US">
                <a:cs typeface="+mn-cs"/>
              </a:rPr>
              <a:t>	</a:t>
            </a:r>
            <a:r>
              <a:rPr lang="en-US">
                <a:cs typeface="+mn-cs"/>
                <a:sym typeface="Wingdings" charset="0"/>
              </a:rPr>
              <a:t></a:t>
            </a:r>
            <a:r>
              <a:rPr lang="en-US">
                <a:cs typeface="+mn-cs"/>
              </a:rPr>
              <a:t> </a:t>
            </a:r>
            <a:r>
              <a:rPr lang="en-US" i="1">
                <a:cs typeface="+mn-cs"/>
              </a:rPr>
              <a:t>P</a:t>
            </a:r>
            <a:r>
              <a:rPr lang="en-US">
                <a:cs typeface="+mn-cs"/>
              </a:rPr>
              <a:t>(X = 0) = </a:t>
            </a:r>
            <a:r>
              <a:rPr lang="en-US" i="1">
                <a:cs typeface="+mn-cs"/>
              </a:rPr>
              <a:t>P</a:t>
            </a:r>
            <a:r>
              <a:rPr lang="en-US">
                <a:cs typeface="+mn-cs"/>
              </a:rPr>
              <a:t>(BBB) = 1/8</a:t>
            </a:r>
            <a:br>
              <a:rPr lang="en-US">
                <a:cs typeface="+mn-cs"/>
              </a:rPr>
            </a:br>
            <a:r>
              <a:rPr lang="en-US">
                <a:cs typeface="+mn-cs"/>
              </a:rPr>
              <a:t>	</a:t>
            </a:r>
            <a:r>
              <a:rPr lang="en-US">
                <a:cs typeface="+mn-cs"/>
                <a:sym typeface="Wingdings" charset="0"/>
              </a:rPr>
              <a:t></a:t>
            </a:r>
            <a:r>
              <a:rPr lang="en-US">
                <a:cs typeface="+mn-cs"/>
              </a:rPr>
              <a:t> </a:t>
            </a:r>
            <a:r>
              <a:rPr lang="en-US" i="1">
                <a:cs typeface="+mn-cs"/>
              </a:rPr>
              <a:t>P</a:t>
            </a:r>
            <a:r>
              <a:rPr lang="en-US">
                <a:cs typeface="+mn-cs"/>
              </a:rPr>
              <a:t>(X = 1) = </a:t>
            </a:r>
            <a:r>
              <a:rPr lang="en-US" i="1">
                <a:cs typeface="+mn-cs"/>
              </a:rPr>
              <a:t>P</a:t>
            </a:r>
            <a:r>
              <a:rPr lang="en-US">
                <a:cs typeface="+mn-cs"/>
              </a:rPr>
              <a:t>(BBG or BGB or GBB) = </a:t>
            </a:r>
            <a:r>
              <a:rPr lang="en-US" i="1">
                <a:cs typeface="+mn-cs"/>
              </a:rPr>
              <a:t>P</a:t>
            </a:r>
            <a:r>
              <a:rPr lang="en-US">
                <a:cs typeface="+mn-cs"/>
              </a:rPr>
              <a:t>(BBG) + </a:t>
            </a:r>
            <a:r>
              <a:rPr lang="en-US" i="1">
                <a:cs typeface="+mn-cs"/>
              </a:rPr>
              <a:t>P</a:t>
            </a:r>
            <a:r>
              <a:rPr lang="en-US">
                <a:cs typeface="+mn-cs"/>
              </a:rPr>
              <a:t>(BGB) + </a:t>
            </a:r>
            <a:r>
              <a:rPr lang="en-US" i="1">
                <a:cs typeface="+mn-cs"/>
              </a:rPr>
              <a:t>P</a:t>
            </a:r>
            <a:r>
              <a:rPr lang="en-US">
                <a:cs typeface="+mn-cs"/>
              </a:rPr>
              <a:t>(GBB) = 3/8</a:t>
            </a:r>
            <a:br>
              <a:rPr lang="en-US">
                <a:cs typeface="+mn-cs"/>
              </a:rPr>
            </a:br>
            <a:r>
              <a:rPr lang="en-US">
                <a:cs typeface="+mn-cs"/>
              </a:rPr>
              <a:t>	…</a:t>
            </a:r>
          </a:p>
        </p:txBody>
      </p:sp>
      <p:pic>
        <p:nvPicPr>
          <p:cNvPr id="128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60500" y="5748338"/>
            <a:ext cx="3873500" cy="830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717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717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8717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8717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717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87170">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8717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128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0"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ChangeArrowheads="1"/>
          </p:cNvSpPr>
          <p:nvPr>
            <p:ph type="title"/>
          </p:nvPr>
        </p:nvSpPr>
        <p:spPr/>
        <p:txBody>
          <a:bodyPr/>
          <a:lstStyle/>
          <a:p>
            <a:pPr eaLnBrk="1" hangingPunct="1">
              <a:defRPr/>
            </a:pPr>
            <a:r>
              <a:rPr lang="en-US" sz="3400" smtClean="0">
                <a:cs typeface="+mj-cs"/>
              </a:rPr>
              <a:t>Assigning probabilities: intervals of outcomes</a:t>
            </a:r>
          </a:p>
        </p:txBody>
      </p:sp>
      <p:sp>
        <p:nvSpPr>
          <p:cNvPr id="1316867" name="Rectangle 3"/>
          <p:cNvSpPr>
            <a:spLocks noGrp="1" noChangeArrowheads="1"/>
          </p:cNvSpPr>
          <p:nvPr>
            <p:ph type="body" idx="1"/>
          </p:nvPr>
        </p:nvSpPr>
        <p:spPr/>
        <p:txBody>
          <a:bodyPr/>
          <a:lstStyle/>
          <a:p>
            <a:pPr eaLnBrk="1" hangingPunct="1">
              <a:spcBef>
                <a:spcPct val="100000"/>
              </a:spcBef>
              <a:defRPr/>
            </a:pPr>
            <a:r>
              <a:rPr lang="en-US" smtClean="0">
                <a:cs typeface="+mn-cs"/>
              </a:rPr>
              <a:t>A sample space may contain all numbers within a range.</a:t>
            </a:r>
          </a:p>
          <a:p>
            <a:pPr eaLnBrk="1" hangingPunct="1">
              <a:spcBef>
                <a:spcPct val="100000"/>
              </a:spcBef>
              <a:defRPr/>
            </a:pPr>
            <a:r>
              <a:rPr lang="en-US" smtClean="0">
                <a:cs typeface="+mn-cs"/>
              </a:rPr>
              <a:t>For </a:t>
            </a:r>
            <a:r>
              <a:rPr lang="en-US" b="1" smtClean="0">
                <a:solidFill>
                  <a:srgbClr val="333399"/>
                </a:solidFill>
                <a:cs typeface="+mn-cs"/>
              </a:rPr>
              <a:t>continuous</a:t>
            </a:r>
            <a:r>
              <a:rPr lang="en-US" smtClean="0">
                <a:cs typeface="+mn-cs"/>
              </a:rPr>
              <a:t> outcomes, the probability model is a </a:t>
            </a:r>
            <a:r>
              <a:rPr lang="en-US" smtClean="0">
                <a:solidFill>
                  <a:srgbClr val="333399"/>
                </a:solidFill>
                <a:cs typeface="+mn-cs"/>
              </a:rPr>
              <a:t>density curve.</a:t>
            </a:r>
          </a:p>
          <a:p>
            <a:pPr eaLnBrk="1" hangingPunct="1">
              <a:spcBef>
                <a:spcPct val="100000"/>
              </a:spcBef>
              <a:defRPr/>
            </a:pPr>
            <a:r>
              <a:rPr lang="en-US" smtClean="0">
                <a:cs typeface="+mn-cs"/>
              </a:rPr>
              <a:t>Area under the entire density curve is equal to 1.</a:t>
            </a:r>
          </a:p>
          <a:p>
            <a:pPr eaLnBrk="1" hangingPunct="1">
              <a:spcBef>
                <a:spcPct val="100000"/>
              </a:spcBef>
              <a:defRPr/>
            </a:pPr>
            <a:r>
              <a:rPr lang="en-US" smtClean="0">
                <a:cs typeface="+mn-cs"/>
              </a:rPr>
              <a:t>Probability model assigns probabilities as areas under the density curve.</a:t>
            </a:r>
            <a:endParaRPr lang="en-US" sz="1900" smtClean="0">
              <a:cs typeface="+mn-cs"/>
            </a:endParaRPr>
          </a:p>
          <a:p>
            <a:pPr eaLnBrk="1" hangingPunct="1">
              <a:defRPr/>
            </a:pPr>
            <a:endParaRPr lang="en-US" smtClean="0">
              <a:cs typeface="+mn-cs"/>
            </a:endParaRPr>
          </a:p>
        </p:txBody>
      </p:sp>
      <p:pic>
        <p:nvPicPr>
          <p:cNvPr id="1316868" name="Picture 4" descr="F01-1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4114800"/>
            <a:ext cx="6019800" cy="157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1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a:xfrm>
            <a:off x="457200" y="228600"/>
            <a:ext cx="8229600" cy="609600"/>
          </a:xfrm>
        </p:spPr>
        <p:txBody>
          <a:bodyPr/>
          <a:lstStyle/>
          <a:p>
            <a:pPr eaLnBrk="1" hangingPunct="1">
              <a:defRPr/>
            </a:pPr>
            <a:r>
              <a:rPr lang="en-US" sz="3400" smtClean="0">
                <a:cs typeface="+mj-cs"/>
              </a:rPr>
              <a:t>Assigning probabilities: intervals of outcomes</a:t>
            </a:r>
          </a:p>
        </p:txBody>
      </p:sp>
      <p:sp>
        <p:nvSpPr>
          <p:cNvPr id="1317891" name="Rectangle 3"/>
          <p:cNvSpPr>
            <a:spLocks noGrp="1" noChangeArrowheads="1"/>
          </p:cNvSpPr>
          <p:nvPr>
            <p:ph type="body" idx="1"/>
          </p:nvPr>
        </p:nvSpPr>
        <p:spPr>
          <a:xfrm>
            <a:off x="457200" y="914400"/>
            <a:ext cx="8229600" cy="5715000"/>
          </a:xfrm>
        </p:spPr>
        <p:txBody>
          <a:bodyPr/>
          <a:lstStyle/>
          <a:p>
            <a:pPr eaLnBrk="1" hangingPunct="1">
              <a:spcBef>
                <a:spcPct val="50000"/>
              </a:spcBef>
              <a:buFont typeface="Wingdings" charset="0"/>
              <a:buNone/>
              <a:defRPr/>
            </a:pPr>
            <a:r>
              <a:rPr lang="en-US" smtClean="0">
                <a:cs typeface="+mn-cs"/>
              </a:rPr>
              <a:t>Software random number generators may use </a:t>
            </a:r>
          </a:p>
          <a:p>
            <a:pPr algn="ctr" eaLnBrk="1" hangingPunct="1">
              <a:spcBef>
                <a:spcPct val="50000"/>
              </a:spcBef>
              <a:buFont typeface="Wingdings" charset="0"/>
              <a:buNone/>
              <a:defRPr/>
            </a:pPr>
            <a:r>
              <a:rPr lang="en-US" i="1" smtClean="0">
                <a:cs typeface="+mn-cs"/>
              </a:rPr>
              <a:t>S</a:t>
            </a:r>
            <a:r>
              <a:rPr lang="en-US" smtClean="0">
                <a:cs typeface="+mn-cs"/>
              </a:rPr>
              <a:t> = {all numbers between 0 and 1}</a:t>
            </a:r>
          </a:p>
          <a:p>
            <a:pPr eaLnBrk="1" hangingPunct="1">
              <a:spcBef>
                <a:spcPct val="50000"/>
              </a:spcBef>
              <a:buFont typeface="Wingdings" charset="0"/>
              <a:buNone/>
              <a:defRPr/>
            </a:pPr>
            <a:r>
              <a:rPr lang="en-US" smtClean="0">
                <a:cs typeface="+mn-cs"/>
              </a:rPr>
              <a:t>All possible outcomes are equally likely. The results of many trials are represented by the </a:t>
            </a:r>
            <a:r>
              <a:rPr lang="en-US" smtClean="0">
                <a:solidFill>
                  <a:srgbClr val="333399"/>
                </a:solidFill>
                <a:cs typeface="+mn-cs"/>
              </a:rPr>
              <a:t>uniform density curve</a:t>
            </a:r>
            <a:r>
              <a:rPr lang="en-US" smtClean="0">
                <a:cs typeface="+mn-cs"/>
              </a:rPr>
              <a:t>.</a:t>
            </a:r>
          </a:p>
          <a:p>
            <a:pPr eaLnBrk="1" hangingPunct="1">
              <a:buFont typeface="Wingdings" charset="0"/>
              <a:buNone/>
              <a:defRPr/>
            </a:pPr>
            <a:endParaRPr lang="en-US" smtClean="0">
              <a:cs typeface="+mn-cs"/>
            </a:endParaRPr>
          </a:p>
        </p:txBody>
      </p:sp>
      <p:sp>
        <p:nvSpPr>
          <p:cNvPr id="1317893" name="Text Box 5"/>
          <p:cNvSpPr txBox="1">
            <a:spLocks noChangeArrowheads="1"/>
          </p:cNvSpPr>
          <p:nvPr/>
        </p:nvSpPr>
        <p:spPr bwMode="auto">
          <a:xfrm>
            <a:off x="762000" y="5257800"/>
            <a:ext cx="6248400" cy="1328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cs typeface="+mn-cs"/>
              </a:rPr>
              <a:t>Probabilities are computed as areas</a:t>
            </a:r>
          </a:p>
          <a:p>
            <a:pPr>
              <a:defRPr/>
            </a:pPr>
            <a:r>
              <a:rPr lang="en-US">
                <a:cs typeface="+mn-cs"/>
              </a:rPr>
              <a:t>    </a:t>
            </a:r>
            <a:r>
              <a:rPr lang="en-US" i="1">
                <a:cs typeface="+mn-cs"/>
              </a:rPr>
              <a:t>P</a:t>
            </a:r>
            <a:r>
              <a:rPr lang="en-US">
                <a:cs typeface="+mn-cs"/>
              </a:rPr>
              <a:t>(0.3 </a:t>
            </a:r>
            <a:r>
              <a:rPr lang="en-US">
                <a:cs typeface="+mn-cs"/>
                <a:sym typeface="Symbol" charset="0"/>
              </a:rPr>
              <a:t> </a:t>
            </a:r>
            <a:r>
              <a:rPr lang="en-US" i="1">
                <a:cs typeface="+mn-cs"/>
                <a:sym typeface="Symbol" charset="0"/>
              </a:rPr>
              <a:t>X </a:t>
            </a:r>
            <a:r>
              <a:rPr lang="en-US">
                <a:cs typeface="+mn-cs"/>
                <a:sym typeface="Symbol" charset="0"/>
              </a:rPr>
              <a:t> 0.7) = 0.4</a:t>
            </a:r>
          </a:p>
          <a:p>
            <a:pPr>
              <a:defRPr/>
            </a:pPr>
            <a:r>
              <a:rPr lang="en-US">
                <a:cs typeface="+mn-cs"/>
                <a:sym typeface="Symbol" charset="0"/>
              </a:rPr>
              <a:t>    Similarly, </a:t>
            </a:r>
            <a:r>
              <a:rPr lang="en-US" i="1">
                <a:cs typeface="+mn-cs"/>
                <a:sym typeface="Symbol" charset="0"/>
              </a:rPr>
              <a:t>P</a:t>
            </a:r>
            <a:r>
              <a:rPr lang="en-US">
                <a:cs typeface="+mn-cs"/>
                <a:sym typeface="Symbol" charset="0"/>
              </a:rPr>
              <a:t>(</a:t>
            </a:r>
            <a:r>
              <a:rPr lang="en-US" i="1">
                <a:cs typeface="+mn-cs"/>
                <a:sym typeface="Symbol" charset="0"/>
              </a:rPr>
              <a:t>X</a:t>
            </a:r>
            <a:r>
              <a:rPr lang="en-US">
                <a:cs typeface="+mn-cs"/>
                <a:sym typeface="Symbol" charset="0"/>
              </a:rPr>
              <a:t> </a:t>
            </a:r>
            <a:r>
              <a:rPr lang="en-US" u="sng">
                <a:cs typeface="+mn-cs"/>
                <a:sym typeface="Symbol" charset="0"/>
              </a:rPr>
              <a:t>&lt;</a:t>
            </a:r>
            <a:r>
              <a:rPr lang="en-US">
                <a:cs typeface="+mn-cs"/>
                <a:sym typeface="Symbol" charset="0"/>
              </a:rPr>
              <a:t> 0.5 or </a:t>
            </a:r>
            <a:r>
              <a:rPr lang="en-US" i="1">
                <a:cs typeface="+mn-cs"/>
                <a:sym typeface="Symbol" charset="0"/>
              </a:rPr>
              <a:t>X</a:t>
            </a:r>
            <a:r>
              <a:rPr lang="en-US">
                <a:cs typeface="+mn-cs"/>
                <a:sym typeface="Symbol" charset="0"/>
              </a:rPr>
              <a:t> &gt; 0.8) = 0.5 +0.2 = 0.7</a:t>
            </a:r>
            <a:endParaRPr lang="en-US">
              <a:cs typeface="+mn-cs"/>
            </a:endParaRPr>
          </a:p>
          <a:p>
            <a:pPr>
              <a:spcBef>
                <a:spcPct val="50000"/>
              </a:spcBef>
              <a:defRPr/>
            </a:pPr>
            <a:endParaRPr lang="en-US">
              <a:cs typeface="+mn-cs"/>
            </a:endParaRPr>
          </a:p>
        </p:txBody>
      </p:sp>
      <p:pic>
        <p:nvPicPr>
          <p:cNvPr id="40964" name="Picture 6" descr="Moore04-05_FINAL"/>
          <p:cNvPicPr>
            <a:picLocks noChangeAspect="1" noChangeArrowheads="1"/>
          </p:cNvPicPr>
          <p:nvPr/>
        </p:nvPicPr>
        <p:blipFill>
          <a:blip r:embed="rId3">
            <a:extLst>
              <a:ext uri="{28A0092B-C50C-407E-A947-70E740481C1C}">
                <a14:useLocalDpi xmlns:a14="http://schemas.microsoft.com/office/drawing/2010/main" xmlns="" val="0"/>
              </a:ext>
            </a:extLst>
          </a:blip>
          <a:srcRect b="11267"/>
          <a:stretch>
            <a:fillRect/>
          </a:stretch>
        </p:blipFill>
        <p:spPr bwMode="auto">
          <a:xfrm>
            <a:off x="1066800" y="2819400"/>
            <a:ext cx="7350125" cy="2312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ctrTitle"/>
          </p:nvPr>
        </p:nvSpPr>
        <p:spPr/>
        <p:txBody>
          <a:bodyPr/>
          <a:lstStyle/>
          <a:p>
            <a:pPr eaLnBrk="1" hangingPunct="1">
              <a:defRPr/>
            </a:pPr>
            <a:r>
              <a:rPr lang="en-US" sz="4400" smtClean="0">
                <a:cs typeface="+mj-cs"/>
              </a:rPr>
              <a:t>Probability and Sampling Distributions</a:t>
            </a:r>
            <a:br>
              <a:rPr lang="en-US" sz="4400" smtClean="0">
                <a:cs typeface="+mj-cs"/>
              </a:rPr>
            </a:br>
            <a:r>
              <a:rPr lang="en-US" sz="3200" smtClean="0">
                <a:cs typeface="+mj-cs"/>
              </a:rPr>
              <a:t>Randomness and Probability Models</a:t>
            </a:r>
          </a:p>
        </p:txBody>
      </p:sp>
      <p:sp>
        <p:nvSpPr>
          <p:cNvPr id="1231875" name="Rectangle 3"/>
          <p:cNvSpPr>
            <a:spLocks noGrp="1" noChangeArrowheads="1"/>
          </p:cNvSpPr>
          <p:nvPr>
            <p:ph type="subTitle" idx="1"/>
          </p:nvPr>
        </p:nvSpPr>
        <p:spPr/>
        <p:txBody>
          <a:bodyPr/>
          <a:lstStyle/>
          <a:p>
            <a:pPr eaLnBrk="1" hangingPunct="1">
              <a:defRPr/>
            </a:pPr>
            <a:r>
              <a:rPr lang="en-US" smtClean="0">
                <a:cs typeface="+mn-cs"/>
              </a:rPr>
              <a:t>PSBE Chapters 4.1 and 4.2</a:t>
            </a:r>
          </a:p>
        </p:txBody>
      </p:sp>
      <p:sp>
        <p:nvSpPr>
          <p:cNvPr id="1231876" name="Text Box 4"/>
          <p:cNvSpPr txBox="1">
            <a:spLocks noChangeArrowheads="1"/>
          </p:cNvSpPr>
          <p:nvPr/>
        </p:nvSpPr>
        <p:spPr bwMode="auto">
          <a:xfrm>
            <a:off x="5181600" y="6248400"/>
            <a:ext cx="3810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600" i="1">
                <a:solidFill>
                  <a:schemeClr val="bg2"/>
                </a:solidFill>
                <a:cs typeface="+mn-cs"/>
              </a:rPr>
              <a:t>© 2011 W.H. Freeman and Company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ChangeArrowheads="1"/>
          </p:cNvSpPr>
          <p:nvPr>
            <p:ph type="title"/>
          </p:nvPr>
        </p:nvSpPr>
        <p:spPr/>
        <p:txBody>
          <a:bodyPr/>
          <a:lstStyle/>
          <a:p>
            <a:pPr eaLnBrk="1" hangingPunct="1">
              <a:defRPr/>
            </a:pPr>
            <a:r>
              <a:rPr lang="en-US" smtClean="0">
                <a:cs typeface="+mj-cs"/>
              </a:rPr>
              <a:t>Normal probability models</a:t>
            </a:r>
          </a:p>
        </p:txBody>
      </p:sp>
      <p:sp>
        <p:nvSpPr>
          <p:cNvPr id="1318915" name="Rectangle 3"/>
          <p:cNvSpPr>
            <a:spLocks noGrp="1" noChangeArrowheads="1"/>
          </p:cNvSpPr>
          <p:nvPr>
            <p:ph type="body" idx="1"/>
          </p:nvPr>
        </p:nvSpPr>
        <p:spPr/>
        <p:txBody>
          <a:bodyPr/>
          <a:lstStyle/>
          <a:p>
            <a:pPr eaLnBrk="1" hangingPunct="1">
              <a:defRPr/>
            </a:pPr>
            <a:r>
              <a:rPr lang="en-US" smtClean="0">
                <a:cs typeface="+mn-cs"/>
              </a:rPr>
              <a:t>Normal distributions are probability models.</a:t>
            </a:r>
          </a:p>
          <a:p>
            <a:pPr eaLnBrk="1" hangingPunct="1">
              <a:defRPr/>
            </a:pPr>
            <a:endParaRPr lang="en-US" smtClean="0">
              <a:cs typeface="+mn-cs"/>
            </a:endParaRPr>
          </a:p>
          <a:p>
            <a:pPr eaLnBrk="1" hangingPunct="1">
              <a:defRPr/>
            </a:pPr>
            <a:endParaRPr lang="en-US" smtClean="0">
              <a:cs typeface="+mn-cs"/>
            </a:endParaRPr>
          </a:p>
        </p:txBody>
      </p:sp>
      <p:pic>
        <p:nvPicPr>
          <p:cNvPr id="43011" name="Picture 4" descr="F01-19"/>
          <p:cNvPicPr>
            <a:picLocks noChangeAspect="1" noChangeArrowheads="1"/>
          </p:cNvPicPr>
          <p:nvPr/>
        </p:nvPicPr>
        <p:blipFill>
          <a:blip r:embed="rId3">
            <a:extLst>
              <a:ext uri="{28A0092B-C50C-407E-A947-70E740481C1C}">
                <a14:useLocalDpi xmlns:a14="http://schemas.microsoft.com/office/drawing/2010/main" xmlns="" val="0"/>
              </a:ext>
            </a:extLst>
          </a:blip>
          <a:srcRect t="27409" r="50012"/>
          <a:stretch>
            <a:fillRect/>
          </a:stretch>
        </p:blipFill>
        <p:spPr bwMode="auto">
          <a:xfrm>
            <a:off x="2133600" y="1676400"/>
            <a:ext cx="4424363" cy="178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18917" name="Text Box 5"/>
          <p:cNvSpPr txBox="1">
            <a:spLocks noChangeArrowheads="1"/>
          </p:cNvSpPr>
          <p:nvPr/>
        </p:nvSpPr>
        <p:spPr bwMode="auto">
          <a:xfrm>
            <a:off x="1143000" y="4038600"/>
            <a:ext cx="6858000" cy="279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20000"/>
              </a:spcBef>
              <a:buClr>
                <a:srgbClr val="333399"/>
              </a:buClr>
              <a:buSzPct val="75000"/>
              <a:buFont typeface="Wingdings" charset="0"/>
              <a:buChar char="Ø"/>
              <a:defRPr/>
            </a:pPr>
            <a:r>
              <a:rPr lang="en-US">
                <a:cs typeface="+mn-cs"/>
              </a:rPr>
              <a:t> The scores of students on the ACT college entrance examination in a recent year had the normal distribution with mean </a:t>
            </a:r>
            <a:r>
              <a:rPr lang="en-US">
                <a:cs typeface="+mn-cs"/>
                <a:sym typeface="Symbol" charset="0"/>
              </a:rPr>
              <a:t> </a:t>
            </a:r>
            <a:r>
              <a:rPr lang="en-US">
                <a:cs typeface="+mn-cs"/>
              </a:rPr>
              <a:t>=18.6 and standard deviation </a:t>
            </a:r>
            <a:r>
              <a:rPr lang="en-US">
                <a:cs typeface="+mn-cs"/>
                <a:sym typeface="Symbol" charset="0"/>
              </a:rPr>
              <a:t> = 5.9.  What is the probability that a randomly chosen student scores 21 or higher?</a:t>
            </a:r>
          </a:p>
          <a:p>
            <a:pPr eaLnBrk="0" hangingPunct="0">
              <a:spcBef>
                <a:spcPct val="20000"/>
              </a:spcBef>
              <a:buClr>
                <a:srgbClr val="333399"/>
              </a:buClr>
              <a:buSzPct val="75000"/>
              <a:buFont typeface="Wingdings" charset="0"/>
              <a:buChar char="Ø"/>
              <a:defRPr/>
            </a:pPr>
            <a:endParaRPr lang="en-US" sz="1400">
              <a:cs typeface="+mn-cs"/>
              <a:sym typeface="Symbol" charset="0"/>
            </a:endParaRPr>
          </a:p>
          <a:p>
            <a:pPr eaLnBrk="0" hangingPunct="0">
              <a:spcBef>
                <a:spcPct val="20000"/>
              </a:spcBef>
              <a:buClr>
                <a:srgbClr val="333399"/>
              </a:buClr>
              <a:buSzPct val="75000"/>
              <a:buFont typeface="Wingdings" charset="0"/>
              <a:buChar char="Ø"/>
              <a:defRPr/>
            </a:pPr>
            <a:r>
              <a:rPr lang="en-US">
                <a:cs typeface="+mn-cs"/>
                <a:sym typeface="Symbol" charset="0"/>
              </a:rPr>
              <a:t> The calculation is the same as those we did in Chapter 1. Only the language of probability is new.</a:t>
            </a:r>
          </a:p>
          <a:p>
            <a:pPr eaLnBrk="0" hangingPunct="0">
              <a:spcBef>
                <a:spcPct val="20000"/>
              </a:spcBef>
              <a:buClr>
                <a:schemeClr val="tx1"/>
              </a:buClr>
              <a:buSzPct val="40000"/>
              <a:buFont typeface="Monotype Sorts" charset="0"/>
              <a:buNone/>
              <a:defRPr/>
            </a:pPr>
            <a:endParaRPr lang="en-US">
              <a:cs typeface="+mn-cs"/>
              <a:sym typeface="Symbol" charset="0"/>
            </a:endParaRPr>
          </a:p>
          <a:p>
            <a:pPr>
              <a:spcBef>
                <a:spcPct val="50000"/>
              </a:spcBef>
              <a:defRPr/>
            </a:pPr>
            <a:endParaRPr lang="en-US">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800" dirty="0" smtClean="0">
                <a:solidFill>
                  <a:srgbClr val="FF0000"/>
                </a:solidFill>
                <a:cs typeface="+mj-cs"/>
              </a:rPr>
              <a:t>Case Study 4.1 </a:t>
            </a:r>
            <a:r>
              <a:rPr lang="en-US" sz="2800" b="1" dirty="0" smtClean="0">
                <a:solidFill>
                  <a:srgbClr val="FF0000"/>
                </a:solidFill>
                <a:cs typeface="+mj-cs"/>
              </a:rPr>
              <a:t>Uncovering Fraud by Digital Analysis</a:t>
            </a:r>
            <a:r>
              <a:rPr lang="en-US" sz="2800" dirty="0" smtClean="0">
                <a:solidFill>
                  <a:srgbClr val="FF0000"/>
                </a:solidFill>
                <a:cs typeface="+mj-cs"/>
              </a:rPr>
              <a:t> </a:t>
            </a:r>
          </a:p>
        </p:txBody>
      </p:sp>
      <p:sp>
        <p:nvSpPr>
          <p:cNvPr id="3" name="Content Placeholder 2"/>
          <p:cNvSpPr>
            <a:spLocks noGrp="1"/>
          </p:cNvSpPr>
          <p:nvPr>
            <p:ph idx="1"/>
          </p:nvPr>
        </p:nvSpPr>
        <p:spPr/>
        <p:txBody>
          <a:bodyPr/>
          <a:lstStyle/>
          <a:p>
            <a:pPr marL="0" indent="0" eaLnBrk="1" hangingPunct="1">
              <a:buFont typeface="Wingdings" charset="0"/>
              <a:buNone/>
              <a:defRPr/>
            </a:pPr>
            <a:r>
              <a:rPr lang="en-US" sz="2400" dirty="0" smtClean="0">
                <a:cs typeface="+mn-cs"/>
              </a:rPr>
              <a:t>“Digital analysis” is one of the big new tools among auditors and investigators looking for fraud. Faked numbers in tax returns, payment records, invoices, expense account claims, and many other settings often display patterns that aren’t present in legitimate records. Some patterns, like too many round numbers, are obvious and easily avoided by a clever crook. Others are more subtle. It is a striking fact that </a:t>
            </a:r>
            <a:r>
              <a:rPr lang="en-US" sz="2400" dirty="0" smtClean="0">
                <a:solidFill>
                  <a:srgbClr val="FF0000"/>
                </a:solidFill>
                <a:cs typeface="+mn-cs"/>
              </a:rPr>
              <a:t>the first digits of numbers in legitimate records </a:t>
            </a:r>
            <a:r>
              <a:rPr lang="en-US" sz="2400" dirty="0" smtClean="0">
                <a:cs typeface="+mn-cs"/>
              </a:rPr>
              <a:t>often follow a distribution known as </a:t>
            </a:r>
            <a:r>
              <a:rPr lang="en-US" sz="2400" b="1" i="1" dirty="0" err="1" smtClean="0">
                <a:solidFill>
                  <a:srgbClr val="FF0000"/>
                </a:solidFill>
                <a:cs typeface="+mn-cs"/>
              </a:rPr>
              <a:t>Benford’s</a:t>
            </a:r>
            <a:r>
              <a:rPr lang="en-US" sz="2400" b="1" i="1" dirty="0" smtClean="0">
                <a:solidFill>
                  <a:srgbClr val="FF0000"/>
                </a:solidFill>
                <a:cs typeface="+mn-cs"/>
              </a:rPr>
              <a:t> law</a:t>
            </a:r>
            <a:r>
              <a:rPr lang="en-US" sz="2400" i="1" dirty="0" smtClean="0">
                <a:cs typeface="+mn-cs"/>
              </a:rPr>
              <a:t>.</a:t>
            </a:r>
            <a:r>
              <a:rPr lang="en-US" sz="2400" dirty="0" smtClean="0">
                <a:cs typeface="+mn-cs"/>
              </a:rPr>
              <a:t> Here it is:</a:t>
            </a: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r>
              <a:rPr lang="en-US" sz="2400" dirty="0" smtClean="0">
                <a:cs typeface="+mn-cs"/>
              </a:rPr>
              <a:t>But a surprising variety of data from natural science, social affairs, and business obeys this distribution</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p:txBody>
      </p:sp>
      <p:pic>
        <p:nvPicPr>
          <p:cNvPr id="45059"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4800600"/>
            <a:ext cx="8162925"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ctrTitle"/>
          </p:nvPr>
        </p:nvSpPr>
        <p:spPr/>
        <p:txBody>
          <a:bodyPr/>
          <a:lstStyle/>
          <a:p>
            <a:pPr eaLnBrk="1" hangingPunct="1">
              <a:defRPr/>
            </a:pPr>
            <a:r>
              <a:rPr lang="en-US" sz="4400" smtClean="0">
                <a:cs typeface="+mj-cs"/>
              </a:rPr>
              <a:t>Probability and Sampling Distributions</a:t>
            </a:r>
            <a:br>
              <a:rPr lang="en-US" sz="4400" smtClean="0">
                <a:cs typeface="+mj-cs"/>
              </a:rPr>
            </a:br>
            <a:r>
              <a:rPr lang="en-US" sz="3200" smtClean="0">
                <a:cs typeface="+mj-cs"/>
              </a:rPr>
              <a:t>Random variables</a:t>
            </a:r>
          </a:p>
        </p:txBody>
      </p:sp>
      <p:sp>
        <p:nvSpPr>
          <p:cNvPr id="1319939" name="Rectangle 3"/>
          <p:cNvSpPr>
            <a:spLocks noGrp="1" noChangeArrowheads="1"/>
          </p:cNvSpPr>
          <p:nvPr>
            <p:ph type="subTitle" idx="1"/>
          </p:nvPr>
        </p:nvSpPr>
        <p:spPr/>
        <p:txBody>
          <a:bodyPr/>
          <a:lstStyle/>
          <a:p>
            <a:pPr eaLnBrk="1" hangingPunct="1">
              <a:defRPr/>
            </a:pPr>
            <a:r>
              <a:rPr lang="en-US" smtClean="0">
                <a:cs typeface="+mn-cs"/>
              </a:rPr>
              <a:t>PSBE Chapter 4.3</a:t>
            </a:r>
          </a:p>
        </p:txBody>
      </p:sp>
      <p:sp>
        <p:nvSpPr>
          <p:cNvPr id="1319940" name="Text Box 4"/>
          <p:cNvSpPr txBox="1">
            <a:spLocks noChangeArrowheads="1"/>
          </p:cNvSpPr>
          <p:nvPr/>
        </p:nvSpPr>
        <p:spPr bwMode="auto">
          <a:xfrm>
            <a:off x="5105400" y="6172200"/>
            <a:ext cx="3657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600" i="1">
                <a:solidFill>
                  <a:schemeClr val="bg2"/>
                </a:solidFill>
                <a:cs typeface="+mn-cs"/>
              </a:rPr>
              <a:t>©</a:t>
            </a:r>
            <a:r>
              <a:rPr lang="en-US" sz="1400" i="1">
                <a:solidFill>
                  <a:schemeClr val="bg2"/>
                </a:solidFill>
                <a:cs typeface="+mn-cs"/>
              </a:rPr>
              <a:t> </a:t>
            </a:r>
            <a:r>
              <a:rPr lang="en-US" sz="1600" i="1">
                <a:solidFill>
                  <a:schemeClr val="bg2"/>
                </a:solidFill>
                <a:cs typeface="+mn-cs"/>
              </a:rPr>
              <a:t>2011 W.H. Freeman and Company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Grp="1" noChangeArrowheads="1"/>
          </p:cNvSpPr>
          <p:nvPr>
            <p:ph type="title"/>
          </p:nvPr>
        </p:nvSpPr>
        <p:spPr/>
        <p:txBody>
          <a:bodyPr/>
          <a:lstStyle/>
          <a:p>
            <a:pPr eaLnBrk="1" hangingPunct="1">
              <a:defRPr/>
            </a:pPr>
            <a:r>
              <a:rPr lang="en-US" smtClean="0">
                <a:cs typeface="+mj-cs"/>
              </a:rPr>
              <a:t>Objectives (PSBE Chapter 4.3)</a:t>
            </a:r>
          </a:p>
        </p:txBody>
      </p:sp>
      <p:sp>
        <p:nvSpPr>
          <p:cNvPr id="1320963" name="Rectangle 3"/>
          <p:cNvSpPr>
            <a:spLocks noGrp="1" noChangeArrowheads="1"/>
          </p:cNvSpPr>
          <p:nvPr>
            <p:ph type="body" idx="1"/>
          </p:nvPr>
        </p:nvSpPr>
        <p:spPr>
          <a:xfrm>
            <a:off x="457200" y="1219200"/>
            <a:ext cx="8229600" cy="5410200"/>
          </a:xfrm>
        </p:spPr>
        <p:txBody>
          <a:bodyPr/>
          <a:lstStyle/>
          <a:p>
            <a:pPr marL="457200" indent="-457200" eaLnBrk="1" hangingPunct="1">
              <a:lnSpc>
                <a:spcPct val="170000"/>
              </a:lnSpc>
              <a:buSzPct val="80000"/>
              <a:buFont typeface="Arial" charset="0"/>
              <a:buNone/>
              <a:defRPr/>
            </a:pPr>
            <a:r>
              <a:rPr lang="en-US" sz="2400" smtClean="0">
                <a:solidFill>
                  <a:srgbClr val="333399"/>
                </a:solidFill>
                <a:latin typeface="Garamond" charset="0"/>
                <a:cs typeface="+mn-cs"/>
              </a:rPr>
              <a:t>Random Variables</a:t>
            </a:r>
          </a:p>
          <a:p>
            <a:pPr marL="457200" indent="-457200" eaLnBrk="1" hangingPunct="1">
              <a:lnSpc>
                <a:spcPct val="170000"/>
              </a:lnSpc>
              <a:buSzPct val="80000"/>
              <a:buFont typeface="Arial" charset="0"/>
              <a:buNone/>
              <a:defRPr/>
            </a:pPr>
            <a:endParaRPr lang="en-US" sz="800" smtClean="0">
              <a:solidFill>
                <a:srgbClr val="333399"/>
              </a:solidFill>
              <a:cs typeface="+mn-cs"/>
            </a:endParaRPr>
          </a:p>
          <a:p>
            <a:pPr marL="457200" indent="-457200" eaLnBrk="1" hangingPunct="1">
              <a:lnSpc>
                <a:spcPct val="170000"/>
              </a:lnSpc>
              <a:buClr>
                <a:srgbClr val="CC0000"/>
              </a:buClr>
              <a:buSzPct val="125000"/>
              <a:buFont typeface="Wingdings" charset="0"/>
              <a:buChar char="§"/>
              <a:defRPr/>
            </a:pPr>
            <a:r>
              <a:rPr lang="en-US" smtClean="0">
                <a:cs typeface="+mn-cs"/>
              </a:rPr>
              <a:t>Random variables</a:t>
            </a:r>
          </a:p>
          <a:p>
            <a:pPr marL="457200" indent="-457200" eaLnBrk="1" hangingPunct="1">
              <a:lnSpc>
                <a:spcPct val="170000"/>
              </a:lnSpc>
              <a:buClr>
                <a:srgbClr val="CC0000"/>
              </a:buClr>
              <a:buSzPct val="125000"/>
              <a:buFont typeface="Wingdings" charset="0"/>
              <a:buChar char="§"/>
              <a:defRPr/>
            </a:pPr>
            <a:r>
              <a:rPr lang="en-US" smtClean="0">
                <a:cs typeface="+mn-cs"/>
              </a:rPr>
              <a:t>Probability distributions</a:t>
            </a:r>
          </a:p>
          <a:p>
            <a:pPr marL="457200" indent="-457200" eaLnBrk="1" hangingPunct="1">
              <a:lnSpc>
                <a:spcPct val="170000"/>
              </a:lnSpc>
              <a:buClr>
                <a:srgbClr val="CC0000"/>
              </a:buClr>
              <a:buSzPct val="125000"/>
              <a:buFont typeface="Wingdings" charset="0"/>
              <a:buChar char="§"/>
              <a:defRPr/>
            </a:pPr>
            <a:r>
              <a:rPr lang="en-US" smtClean="0">
                <a:cs typeface="+mn-cs"/>
              </a:rPr>
              <a:t>Mean of a random variable </a:t>
            </a:r>
          </a:p>
          <a:p>
            <a:pPr marL="457200" indent="-457200" eaLnBrk="1" hangingPunct="1">
              <a:lnSpc>
                <a:spcPct val="170000"/>
              </a:lnSpc>
              <a:buClr>
                <a:srgbClr val="CC0000"/>
              </a:buClr>
              <a:buSzPct val="125000"/>
              <a:buFont typeface="Wingdings" charset="0"/>
              <a:buChar char="§"/>
              <a:defRPr/>
            </a:pPr>
            <a:r>
              <a:rPr lang="en-US" smtClean="0">
                <a:cs typeface="+mn-cs"/>
              </a:rPr>
              <a:t>Variance of a random variable </a:t>
            </a:r>
          </a:p>
          <a:p>
            <a:pPr marL="457200" indent="-457200" eaLnBrk="1" hangingPunct="1">
              <a:lnSpc>
                <a:spcPct val="170000"/>
              </a:lnSpc>
              <a:buClr>
                <a:srgbClr val="CC0000"/>
              </a:buClr>
              <a:buSzPct val="125000"/>
              <a:buFont typeface="Wingdings" charset="0"/>
              <a:buChar char="§"/>
              <a:defRPr/>
            </a:pPr>
            <a:r>
              <a:rPr lang="en-US" smtClean="0">
                <a:cs typeface="+mn-cs"/>
              </a:rPr>
              <a:t>Rules for means and variances</a:t>
            </a:r>
          </a:p>
          <a:p>
            <a:pPr marL="457200" indent="-457200" eaLnBrk="1" hangingPunct="1">
              <a:lnSpc>
                <a:spcPct val="170000"/>
              </a:lnSpc>
              <a:buClr>
                <a:srgbClr val="CC0000"/>
              </a:buClr>
              <a:buSzPct val="60000"/>
              <a:buFont typeface="Wingdings" charset="0"/>
              <a:buNone/>
              <a:defRPr/>
            </a:pPr>
            <a:endParaRPr lang="en-US" smtClean="0">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ChangeArrowheads="1"/>
          </p:cNvSpPr>
          <p:nvPr>
            <p:ph type="title"/>
          </p:nvPr>
        </p:nvSpPr>
        <p:spPr>
          <a:xfrm>
            <a:off x="457200" y="381000"/>
            <a:ext cx="8277225" cy="609600"/>
          </a:xfrm>
        </p:spPr>
        <p:txBody>
          <a:bodyPr/>
          <a:lstStyle/>
          <a:p>
            <a:pPr eaLnBrk="1" hangingPunct="1">
              <a:defRPr/>
            </a:pPr>
            <a:r>
              <a:rPr lang="en-US" sz="3600" smtClean="0">
                <a:cs typeface="+mj-cs"/>
              </a:rPr>
              <a:t>Random variable</a:t>
            </a:r>
          </a:p>
        </p:txBody>
      </p:sp>
      <p:sp>
        <p:nvSpPr>
          <p:cNvPr id="1321987" name="Rectangle 3"/>
          <p:cNvSpPr>
            <a:spLocks noGrp="1" noChangeArrowheads="1"/>
          </p:cNvSpPr>
          <p:nvPr>
            <p:ph type="body" sz="half" idx="1"/>
          </p:nvPr>
        </p:nvSpPr>
        <p:spPr>
          <a:xfrm>
            <a:off x="457200" y="1143000"/>
            <a:ext cx="8229600" cy="5486400"/>
          </a:xfrm>
        </p:spPr>
        <p:txBody>
          <a:bodyPr/>
          <a:lstStyle/>
          <a:p>
            <a:pPr marL="0" indent="0" eaLnBrk="1" hangingPunct="1">
              <a:lnSpc>
                <a:spcPct val="160000"/>
              </a:lnSpc>
              <a:spcAft>
                <a:spcPct val="70000"/>
              </a:spcAft>
              <a:buFont typeface="Wingdings" charset="0"/>
              <a:buNone/>
              <a:defRPr/>
            </a:pPr>
            <a:r>
              <a:rPr lang="en-US" smtClean="0">
                <a:cs typeface="+mn-cs"/>
              </a:rPr>
              <a:t>A </a:t>
            </a:r>
            <a:r>
              <a:rPr lang="en-US" b="1" smtClean="0">
                <a:solidFill>
                  <a:srgbClr val="333399"/>
                </a:solidFill>
                <a:cs typeface="+mn-cs"/>
              </a:rPr>
              <a:t>random variable</a:t>
            </a:r>
            <a:r>
              <a:rPr lang="en-US" smtClean="0">
                <a:cs typeface="+mn-cs"/>
              </a:rPr>
              <a:t> is a variable whose value is a numerical outcome of a random phenomenon.</a:t>
            </a:r>
          </a:p>
          <a:p>
            <a:pPr marL="406400" lvl="1" indent="0">
              <a:lnSpc>
                <a:spcPct val="160000"/>
              </a:lnSpc>
              <a:spcBef>
                <a:spcPct val="0"/>
              </a:spcBef>
              <a:buClrTx/>
              <a:buSzTx/>
              <a:buFontTx/>
              <a:buNone/>
              <a:defRPr/>
            </a:pPr>
            <a:r>
              <a:rPr lang="en-US" smtClean="0"/>
              <a:t>A basketball player shoots three free throws. We define the random variable </a:t>
            </a:r>
            <a:r>
              <a:rPr lang="en-US" i="1" smtClean="0"/>
              <a:t>X</a:t>
            </a:r>
            <a:r>
              <a:rPr lang="en-US" smtClean="0"/>
              <a:t> as the number of baskets successfully made.</a:t>
            </a:r>
          </a:p>
          <a:p>
            <a:pPr marL="0" indent="0" eaLnBrk="1" hangingPunct="1">
              <a:lnSpc>
                <a:spcPct val="160000"/>
              </a:lnSpc>
              <a:buFont typeface="Wingdings" charset="0"/>
              <a:buNone/>
              <a:defRPr/>
            </a:pPr>
            <a:endParaRPr lang="en-US" sz="1000" smtClean="0">
              <a:cs typeface="+mn-cs"/>
            </a:endParaRPr>
          </a:p>
          <a:p>
            <a:pPr marL="0" indent="0" eaLnBrk="1" hangingPunct="1">
              <a:lnSpc>
                <a:spcPct val="160000"/>
              </a:lnSpc>
              <a:buFont typeface="Wingdings" charset="0"/>
              <a:buNone/>
              <a:defRPr/>
            </a:pPr>
            <a:r>
              <a:rPr lang="en-US" smtClean="0">
                <a:cs typeface="+mn-cs"/>
              </a:rPr>
              <a:t>A </a:t>
            </a:r>
            <a:r>
              <a:rPr lang="en-US" b="1" smtClean="0">
                <a:solidFill>
                  <a:srgbClr val="333399"/>
                </a:solidFill>
                <a:cs typeface="+mn-cs"/>
              </a:rPr>
              <a:t>discrete random variable</a:t>
            </a:r>
            <a:r>
              <a:rPr lang="en-US" smtClean="0">
                <a:cs typeface="+mn-cs"/>
              </a:rPr>
              <a:t> </a:t>
            </a:r>
            <a:r>
              <a:rPr lang="en-US" i="1" smtClean="0">
                <a:cs typeface="+mn-cs"/>
              </a:rPr>
              <a:t>X</a:t>
            </a:r>
            <a:r>
              <a:rPr lang="en-US" smtClean="0">
                <a:cs typeface="+mn-cs"/>
              </a:rPr>
              <a:t> has a </a:t>
            </a:r>
            <a:r>
              <a:rPr lang="en-US" u="sng" smtClean="0">
                <a:cs typeface="+mn-cs"/>
              </a:rPr>
              <a:t>finite</a:t>
            </a:r>
            <a:r>
              <a:rPr lang="en-US" smtClean="0">
                <a:cs typeface="+mn-cs"/>
              </a:rPr>
              <a:t> number of possible values.</a:t>
            </a:r>
          </a:p>
          <a:p>
            <a:pPr marL="0" indent="0" eaLnBrk="1" hangingPunct="1">
              <a:lnSpc>
                <a:spcPct val="160000"/>
              </a:lnSpc>
              <a:buFont typeface="Wingdings" charset="0"/>
              <a:buNone/>
              <a:defRPr/>
            </a:pPr>
            <a:r>
              <a:rPr lang="en-US" smtClean="0">
                <a:cs typeface="+mn-cs"/>
              </a:rPr>
              <a:t>A </a:t>
            </a:r>
            <a:r>
              <a:rPr lang="en-US" b="1" smtClean="0">
                <a:solidFill>
                  <a:srgbClr val="333399"/>
                </a:solidFill>
                <a:cs typeface="+mn-cs"/>
              </a:rPr>
              <a:t>continuous random variable</a:t>
            </a:r>
            <a:r>
              <a:rPr lang="en-US" smtClean="0">
                <a:cs typeface="+mn-cs"/>
              </a:rPr>
              <a:t> </a:t>
            </a:r>
            <a:r>
              <a:rPr lang="en-US" i="1" smtClean="0">
                <a:cs typeface="+mn-cs"/>
              </a:rPr>
              <a:t>X</a:t>
            </a:r>
            <a:r>
              <a:rPr lang="en-US" smtClean="0">
                <a:cs typeface="+mn-cs"/>
              </a:rPr>
              <a:t> takes all values in an </a:t>
            </a:r>
            <a:r>
              <a:rPr lang="en-US" b="1" smtClean="0">
                <a:solidFill>
                  <a:srgbClr val="333399"/>
                </a:solidFill>
                <a:cs typeface="+mn-cs"/>
              </a:rPr>
              <a:t>interval</a:t>
            </a:r>
            <a:r>
              <a:rPr lang="en-US" smtClean="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19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lstStyle/>
          <a:p>
            <a:pPr eaLnBrk="1" hangingPunct="1">
              <a:defRPr/>
            </a:pPr>
            <a:r>
              <a:rPr lang="en-US" smtClean="0">
                <a:cs typeface="+mj-cs"/>
              </a:rPr>
              <a:t>Probability distributions</a:t>
            </a:r>
          </a:p>
        </p:txBody>
      </p:sp>
      <p:sp>
        <p:nvSpPr>
          <p:cNvPr id="1323011" name="Rectangle 3"/>
          <p:cNvSpPr>
            <a:spLocks noGrp="1" noChangeArrowheads="1"/>
          </p:cNvSpPr>
          <p:nvPr>
            <p:ph type="body" idx="1"/>
          </p:nvPr>
        </p:nvSpPr>
        <p:spPr>
          <a:xfrm>
            <a:off x="457200" y="1295400"/>
            <a:ext cx="8229600" cy="5334000"/>
          </a:xfrm>
        </p:spPr>
        <p:txBody>
          <a:bodyPr/>
          <a:lstStyle/>
          <a:p>
            <a:pPr eaLnBrk="1" hangingPunct="1">
              <a:defRPr/>
            </a:pPr>
            <a:r>
              <a:rPr lang="en-US" smtClean="0">
                <a:cs typeface="+mn-cs"/>
              </a:rPr>
              <a:t>The </a:t>
            </a:r>
            <a:r>
              <a:rPr lang="en-US" smtClean="0">
                <a:solidFill>
                  <a:srgbClr val="333399"/>
                </a:solidFill>
                <a:cs typeface="+mn-cs"/>
              </a:rPr>
              <a:t>probability distribution</a:t>
            </a:r>
            <a:r>
              <a:rPr lang="en-US" smtClean="0">
                <a:cs typeface="+mn-cs"/>
              </a:rPr>
              <a:t> of a random variable </a:t>
            </a:r>
            <a:r>
              <a:rPr lang="en-US" i="1" smtClean="0">
                <a:cs typeface="+mn-cs"/>
              </a:rPr>
              <a:t>X</a:t>
            </a:r>
            <a:r>
              <a:rPr lang="en-US" smtClean="0">
                <a:cs typeface="+mn-cs"/>
              </a:rPr>
              <a:t> tells us what values </a:t>
            </a:r>
            <a:r>
              <a:rPr lang="en-US" i="1" smtClean="0">
                <a:cs typeface="+mn-cs"/>
              </a:rPr>
              <a:t>X</a:t>
            </a:r>
            <a:r>
              <a:rPr lang="en-US" smtClean="0">
                <a:cs typeface="+mn-cs"/>
              </a:rPr>
              <a:t> can take and how to assign probabilities to those values.</a:t>
            </a:r>
          </a:p>
          <a:p>
            <a:pPr eaLnBrk="1" hangingPunct="1">
              <a:defRPr/>
            </a:pPr>
            <a:endParaRPr lang="en-US" smtClean="0">
              <a:cs typeface="+mn-cs"/>
            </a:endParaRPr>
          </a:p>
          <a:p>
            <a:pPr eaLnBrk="1" hangingPunct="1">
              <a:defRPr/>
            </a:pPr>
            <a:r>
              <a:rPr lang="en-US" smtClean="0">
                <a:cs typeface="+mn-cs"/>
              </a:rPr>
              <a:t>Because of the differences in the nature of sample spaces for discrete and continuous sample random variables, we describe probability distributions for the two types of random variables separately.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Discrete Probability Distributions</a:t>
            </a:r>
            <a:br>
              <a:rPr lang="en-US" dirty="0" smtClean="0">
                <a:cs typeface="+mj-cs"/>
              </a:rPr>
            </a:br>
            <a:endParaRPr lang="en-US" dirty="0" smtClean="0">
              <a:cs typeface="+mj-cs"/>
            </a:endParaRPr>
          </a:p>
        </p:txBody>
      </p:sp>
      <p:sp>
        <p:nvSpPr>
          <p:cNvPr id="3" name="Content Placeholder 2"/>
          <p:cNvSpPr>
            <a:spLocks noGrp="1"/>
          </p:cNvSpPr>
          <p:nvPr>
            <p:ph idx="1"/>
          </p:nvPr>
        </p:nvSpPr>
        <p:spPr>
          <a:xfrm>
            <a:off x="457200" y="1219200"/>
            <a:ext cx="8229600" cy="4953000"/>
          </a:xfrm>
        </p:spPr>
        <p:txBody>
          <a:bodyPr/>
          <a:lstStyle/>
          <a:p>
            <a:pPr marL="0" indent="0" eaLnBrk="1" hangingPunct="1">
              <a:buFont typeface="Wingdings" charset="0"/>
              <a:buNone/>
              <a:defRPr/>
            </a:pPr>
            <a:r>
              <a:rPr lang="en-US" dirty="0" smtClean="0">
                <a:cs typeface="+mn-cs"/>
              </a:rPr>
              <a:t>The </a:t>
            </a:r>
            <a:r>
              <a:rPr lang="en-US" b="1" dirty="0" smtClean="0">
                <a:solidFill>
                  <a:srgbClr val="FF0000"/>
                </a:solidFill>
                <a:cs typeface="+mn-cs"/>
              </a:rPr>
              <a:t>probability distribution </a:t>
            </a:r>
            <a:r>
              <a:rPr lang="en-US" dirty="0" smtClean="0">
                <a:cs typeface="+mn-cs"/>
              </a:rPr>
              <a:t>of a discrete random variable X lists the possible values of X and their probabilities:</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The probabilities p(</a:t>
            </a:r>
            <a:r>
              <a:rPr lang="en-US" dirty="0" err="1" smtClean="0">
                <a:cs typeface="+mn-cs"/>
              </a:rPr>
              <a:t>i</a:t>
            </a:r>
            <a:r>
              <a:rPr lang="en-US" dirty="0" smtClean="0">
                <a:cs typeface="+mn-cs"/>
              </a:rPr>
              <a:t>) must satisfy two requirements:</a:t>
            </a:r>
          </a:p>
          <a:p>
            <a:pPr eaLnBrk="1" hangingPunct="1">
              <a:buFont typeface="Wingdings" charset="2"/>
              <a:buChar char="§"/>
              <a:defRPr/>
            </a:pPr>
            <a:r>
              <a:rPr lang="en-US" dirty="0" smtClean="0">
                <a:cs typeface="+mn-cs"/>
              </a:rPr>
              <a:t>Every probability p(</a:t>
            </a:r>
            <a:r>
              <a:rPr lang="en-US" dirty="0" err="1" smtClean="0">
                <a:cs typeface="+mn-cs"/>
              </a:rPr>
              <a:t>i</a:t>
            </a:r>
            <a:r>
              <a:rPr lang="en-US" dirty="0" smtClean="0">
                <a:cs typeface="+mn-cs"/>
              </a:rPr>
              <a:t>) is a number between 0 and 1, 0 ≤ p(</a:t>
            </a:r>
            <a:r>
              <a:rPr lang="en-US" dirty="0" err="1" smtClean="0">
                <a:cs typeface="+mn-cs"/>
              </a:rPr>
              <a:t>i</a:t>
            </a:r>
            <a:r>
              <a:rPr lang="en-US" dirty="0" smtClean="0">
                <a:cs typeface="+mn-cs"/>
              </a:rPr>
              <a:t>) ≤ 1.</a:t>
            </a:r>
          </a:p>
          <a:p>
            <a:pPr eaLnBrk="1" hangingPunct="1">
              <a:buFont typeface="Wingdings" charset="2"/>
              <a:buChar char="§"/>
              <a:defRPr/>
            </a:pPr>
            <a:r>
              <a:rPr lang="en-US" dirty="0" smtClean="0">
                <a:cs typeface="+mn-cs"/>
              </a:rPr>
              <a:t>The sum of the probabilities is exactly 1, p(1) + p(2) +  + p(k) = 1.</a:t>
            </a:r>
          </a:p>
          <a:p>
            <a:pPr marL="0" indent="0" eaLnBrk="1" hangingPunct="1">
              <a:buFont typeface="Wingdings" charset="0"/>
              <a:buNone/>
              <a:defRPr/>
            </a:pPr>
            <a:endParaRPr lang="en-US" dirty="0" smtClean="0">
              <a:cs typeface="+mn-cs"/>
            </a:endParaRPr>
          </a:p>
        </p:txBody>
      </p:sp>
      <p:pic>
        <p:nvPicPr>
          <p:cNvPr id="54275"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2209800"/>
            <a:ext cx="6199188"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4.9 </a:t>
            </a:r>
            <a:r>
              <a:rPr lang="en-US" b="1" dirty="0" smtClean="0">
                <a:cs typeface="+mj-cs"/>
              </a:rPr>
              <a:t>Hard-Drive Sizes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dirty="0" smtClean="0">
                <a:cs typeface="+mn-cs"/>
              </a:rPr>
              <a:t>Buyers of a laptop computer model may choose to purchase either a 120-, 160-, 250-, or 320-gigabyte (GB) internal hard drive. Choose customers from the last 60 days at random to ask what size internal hard drive they purchased for their computer. To “choose at random” means to give every customer of the last 60 days the same chance to be chosen. </a:t>
            </a:r>
            <a:r>
              <a:rPr lang="en-US" dirty="0" smtClean="0">
                <a:solidFill>
                  <a:srgbClr val="FF0000"/>
                </a:solidFill>
                <a:cs typeface="+mn-cs"/>
              </a:rPr>
              <a:t>The size (in gigabytes) of the internal hard drive purchased by a randomly selected customer is a random variable </a:t>
            </a:r>
            <a:r>
              <a:rPr lang="en-US" i="1" dirty="0" smtClean="0">
                <a:solidFill>
                  <a:srgbClr val="FF0000"/>
                </a:solidFill>
                <a:cs typeface="+mn-cs"/>
              </a:rPr>
              <a:t>X</a:t>
            </a:r>
            <a:r>
              <a:rPr lang="en-US" dirty="0" smtClean="0">
                <a:cs typeface="+mn-cs"/>
              </a:rPr>
              <a:t>.</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The value of </a:t>
            </a:r>
            <a:r>
              <a:rPr lang="en-US" i="1" dirty="0" smtClean="0">
                <a:cs typeface="+mn-cs"/>
              </a:rPr>
              <a:t>X</a:t>
            </a:r>
            <a:r>
              <a:rPr lang="en-US" dirty="0" smtClean="0">
                <a:cs typeface="+mn-cs"/>
              </a:rPr>
              <a:t> changes when we repeatedly choose customers at random, but it is always one of 120, 160, 250, or 320 GB. Here is the distribution of </a:t>
            </a:r>
            <a:r>
              <a:rPr lang="en-US" i="1" dirty="0" smtClean="0">
                <a:cs typeface="+mn-cs"/>
              </a:rPr>
              <a:t>X</a:t>
            </a:r>
            <a:r>
              <a:rPr lang="en-US" dirty="0" smtClean="0">
                <a:cs typeface="+mn-cs"/>
              </a:rPr>
              <a:t>:</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solidFill>
                  <a:srgbClr val="FF0000"/>
                </a:solidFill>
                <a:cs typeface="+mn-cs"/>
              </a:rPr>
              <a:t>What is the probability that a randomly selected customer purchased at least a 250-GB hard drive?</a:t>
            </a:r>
          </a:p>
        </p:txBody>
      </p:sp>
      <p:pic>
        <p:nvPicPr>
          <p:cNvPr id="55299"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4876800"/>
            <a:ext cx="5486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Probability Histogram</a:t>
            </a:r>
          </a:p>
        </p:txBody>
      </p:sp>
      <p:sp>
        <p:nvSpPr>
          <p:cNvPr id="3" name="Content Placeholder 2"/>
          <p:cNvSpPr>
            <a:spLocks noGrp="1"/>
          </p:cNvSpPr>
          <p:nvPr>
            <p:ph idx="1"/>
          </p:nvPr>
        </p:nvSpPr>
        <p:spPr/>
        <p:txBody>
          <a:bodyPr/>
          <a:lstStyle/>
          <a:p>
            <a:pPr marL="0" indent="0" eaLnBrk="1" hangingPunct="1">
              <a:buFont typeface="Wingdings" charset="0"/>
              <a:buNone/>
              <a:defRPr/>
            </a:pPr>
            <a:r>
              <a:rPr lang="en-US" dirty="0" smtClean="0">
                <a:cs typeface="+mn-cs"/>
              </a:rPr>
              <a:t>The value of </a:t>
            </a:r>
            <a:r>
              <a:rPr lang="en-US" i="1" dirty="0" smtClean="0">
                <a:cs typeface="+mn-cs"/>
              </a:rPr>
              <a:t>X</a:t>
            </a:r>
            <a:r>
              <a:rPr lang="en-US" dirty="0" smtClean="0">
                <a:cs typeface="+mn-cs"/>
              </a:rPr>
              <a:t> changes when we repeatedly choose customers at random, but it is always one of 120, 160, 250, or 320 GB. Here is the distribution of </a:t>
            </a:r>
            <a:r>
              <a:rPr lang="en-US" i="1" dirty="0" smtClean="0">
                <a:cs typeface="+mn-cs"/>
              </a:rPr>
              <a:t>X</a:t>
            </a:r>
            <a:r>
              <a:rPr lang="en-US" dirty="0" smtClean="0">
                <a:cs typeface="+mn-cs"/>
              </a:rPr>
              <a:t>:</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p:txBody>
      </p:sp>
      <p:pic>
        <p:nvPicPr>
          <p:cNvPr id="56323"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2438400"/>
            <a:ext cx="5486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4" name="Picture 4"/>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2600" y="3505200"/>
            <a:ext cx="4622800" cy="302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Example 4.10 Four Coin Tosses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sz="2800" dirty="0" smtClean="0">
                <a:cs typeface="+mn-cs"/>
              </a:rPr>
              <a:t>Toss a balanced coin four times; the discrete random variable </a:t>
            </a:r>
            <a:r>
              <a:rPr lang="en-US" sz="2800" i="1" dirty="0" smtClean="0">
                <a:cs typeface="+mn-cs"/>
              </a:rPr>
              <a:t>X</a:t>
            </a:r>
            <a:r>
              <a:rPr lang="en-US" sz="2800" dirty="0" smtClean="0">
                <a:cs typeface="+mn-cs"/>
              </a:rPr>
              <a:t> counts the number of heads. Find the probability distribution of </a:t>
            </a:r>
            <a:r>
              <a:rPr lang="en-US" sz="2800" i="1" dirty="0" smtClean="0">
                <a:cs typeface="+mn-cs"/>
              </a:rPr>
              <a:t>X</a:t>
            </a:r>
            <a:r>
              <a:rPr lang="en-US" sz="2800" dirty="0" smtClean="0">
                <a:cs typeface="+mn-cs"/>
              </a:rPr>
              <a:t>.</a:t>
            </a: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r>
              <a:rPr lang="en-US" sz="2800" dirty="0" smtClean="0">
                <a:cs typeface="+mn-cs"/>
              </a:rPr>
              <a:t>Possible values of X:</a:t>
            </a: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dirty="0" smtClean="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title"/>
          </p:nvPr>
        </p:nvSpPr>
        <p:spPr/>
        <p:txBody>
          <a:bodyPr/>
          <a:lstStyle/>
          <a:p>
            <a:pPr eaLnBrk="1" hangingPunct="1">
              <a:defRPr/>
            </a:pPr>
            <a:r>
              <a:rPr lang="en-US" smtClean="0">
                <a:cs typeface="+mj-cs"/>
              </a:rPr>
              <a:t>Objectives (PSBE Chapters 4.1 and 4.2)</a:t>
            </a:r>
          </a:p>
        </p:txBody>
      </p:sp>
      <p:sp>
        <p:nvSpPr>
          <p:cNvPr id="1232899" name="Rectangle 3"/>
          <p:cNvSpPr>
            <a:spLocks noGrp="1" noChangeArrowheads="1"/>
          </p:cNvSpPr>
          <p:nvPr>
            <p:ph type="body" idx="1"/>
          </p:nvPr>
        </p:nvSpPr>
        <p:spPr>
          <a:xfrm>
            <a:off x="457200" y="1219200"/>
            <a:ext cx="8229600" cy="5410200"/>
          </a:xfrm>
        </p:spPr>
        <p:txBody>
          <a:bodyPr/>
          <a:lstStyle/>
          <a:p>
            <a:pPr marL="457200" indent="-457200" eaLnBrk="1" hangingPunct="1">
              <a:lnSpc>
                <a:spcPct val="160000"/>
              </a:lnSpc>
              <a:buSzPct val="80000"/>
              <a:buFont typeface="Arial" charset="0"/>
              <a:buNone/>
              <a:defRPr/>
            </a:pPr>
            <a:r>
              <a:rPr lang="en-US" sz="2400" b="1" smtClean="0">
                <a:solidFill>
                  <a:srgbClr val="333399"/>
                </a:solidFill>
                <a:latin typeface="Garamond" charset="0"/>
                <a:cs typeface="+mn-cs"/>
              </a:rPr>
              <a:t>Randomness and Probability Models</a:t>
            </a:r>
            <a:r>
              <a:rPr lang="en-US" b="1" smtClean="0">
                <a:solidFill>
                  <a:srgbClr val="333399"/>
                </a:solidFill>
                <a:cs typeface="+mn-cs"/>
              </a:rPr>
              <a:t> </a:t>
            </a:r>
            <a:br>
              <a:rPr lang="en-US" b="1" smtClean="0">
                <a:solidFill>
                  <a:srgbClr val="333399"/>
                </a:solidFill>
                <a:cs typeface="+mn-cs"/>
              </a:rPr>
            </a:br>
            <a:endParaRPr lang="en-US" sz="1000" b="1" smtClean="0">
              <a:solidFill>
                <a:srgbClr val="333399"/>
              </a:solidFill>
              <a:cs typeface="+mn-cs"/>
            </a:endParaRPr>
          </a:p>
          <a:p>
            <a:pPr marL="457200" indent="-457200" eaLnBrk="1" hangingPunct="1">
              <a:lnSpc>
                <a:spcPct val="180000"/>
              </a:lnSpc>
              <a:buClr>
                <a:srgbClr val="CC0000"/>
              </a:buClr>
              <a:buSzPct val="125000"/>
              <a:buFont typeface="Wingdings" charset="0"/>
              <a:buChar char="§"/>
              <a:defRPr/>
            </a:pPr>
            <a:r>
              <a:rPr lang="en-US" smtClean="0">
                <a:cs typeface="+mn-cs"/>
              </a:rPr>
              <a:t>Randomness and probability</a:t>
            </a:r>
          </a:p>
          <a:p>
            <a:pPr marL="457200" indent="-457200" eaLnBrk="1" hangingPunct="1">
              <a:lnSpc>
                <a:spcPct val="180000"/>
              </a:lnSpc>
              <a:buClr>
                <a:srgbClr val="CC0000"/>
              </a:buClr>
              <a:buSzPct val="125000"/>
              <a:buFont typeface="Wingdings" charset="0"/>
              <a:buChar char="§"/>
              <a:defRPr/>
            </a:pPr>
            <a:r>
              <a:rPr lang="en-US" smtClean="0">
                <a:cs typeface="+mn-cs"/>
              </a:rPr>
              <a:t>Probability rules</a:t>
            </a:r>
          </a:p>
          <a:p>
            <a:pPr marL="457200" indent="-457200" eaLnBrk="1" hangingPunct="1">
              <a:lnSpc>
                <a:spcPct val="180000"/>
              </a:lnSpc>
              <a:buClr>
                <a:srgbClr val="CC0000"/>
              </a:buClr>
              <a:buSzPct val="125000"/>
              <a:buFont typeface="Wingdings" charset="0"/>
              <a:buChar char="§"/>
              <a:defRPr/>
            </a:pPr>
            <a:r>
              <a:rPr lang="en-US" smtClean="0">
                <a:cs typeface="+mn-cs"/>
              </a:rPr>
              <a:t>Assigning probabilities: finite number of outcomes</a:t>
            </a:r>
          </a:p>
          <a:p>
            <a:pPr marL="457200" indent="-457200" eaLnBrk="1" hangingPunct="1">
              <a:lnSpc>
                <a:spcPct val="180000"/>
              </a:lnSpc>
              <a:buClr>
                <a:srgbClr val="CC0000"/>
              </a:buClr>
              <a:buSzPct val="125000"/>
              <a:buFont typeface="Wingdings" charset="0"/>
              <a:buChar char="§"/>
              <a:defRPr/>
            </a:pPr>
            <a:r>
              <a:rPr lang="en-US" smtClean="0">
                <a:cs typeface="+mn-cs"/>
              </a:rPr>
              <a:t>Assigning probabilities: intervals of outcomes</a:t>
            </a:r>
          </a:p>
          <a:p>
            <a:pPr marL="457200" indent="-457200" eaLnBrk="1" hangingPunct="1">
              <a:lnSpc>
                <a:spcPct val="180000"/>
              </a:lnSpc>
              <a:buClr>
                <a:srgbClr val="CC0000"/>
              </a:buClr>
              <a:buSzPct val="125000"/>
              <a:buFont typeface="Wingdings" charset="0"/>
              <a:buChar char="§"/>
              <a:defRPr/>
            </a:pPr>
            <a:r>
              <a:rPr lang="en-US" smtClean="0">
                <a:cs typeface="+mn-cs"/>
              </a:rPr>
              <a:t>Normal probability models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Example 4.10 Four Coin Tosses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sz="2800" dirty="0" smtClean="0">
                <a:cs typeface="+mn-cs"/>
              </a:rPr>
              <a:t>Toss a balanced coin four times; the discrete random variable </a:t>
            </a:r>
            <a:r>
              <a:rPr lang="en-US" sz="2800" i="1" dirty="0" smtClean="0">
                <a:cs typeface="+mn-cs"/>
              </a:rPr>
              <a:t>X</a:t>
            </a:r>
            <a:r>
              <a:rPr lang="en-US" sz="2800" dirty="0" smtClean="0">
                <a:cs typeface="+mn-cs"/>
              </a:rPr>
              <a:t> counts the number of heads. Find the probability distribution of </a:t>
            </a:r>
            <a:r>
              <a:rPr lang="en-US" sz="2800" i="1" dirty="0" smtClean="0">
                <a:cs typeface="+mn-cs"/>
              </a:rPr>
              <a:t>X</a:t>
            </a:r>
            <a:r>
              <a:rPr lang="en-US" sz="2800" dirty="0" smtClean="0">
                <a:cs typeface="+mn-cs"/>
              </a:rPr>
              <a:t>.</a:t>
            </a:r>
          </a:p>
          <a:p>
            <a:pPr marL="0" indent="0" eaLnBrk="1" hangingPunct="1">
              <a:buFont typeface="Wingdings" charset="0"/>
              <a:buNone/>
              <a:defRPr/>
            </a:pPr>
            <a:endParaRPr lang="en-US" sz="2800" dirty="0" smtClean="0">
              <a:cs typeface="+mn-cs"/>
            </a:endParaRPr>
          </a:p>
        </p:txBody>
      </p:sp>
      <p:pic>
        <p:nvPicPr>
          <p:cNvPr id="58371"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4114800"/>
            <a:ext cx="5957888"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372" name="Picture 4"/>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0" y="2971800"/>
            <a:ext cx="54133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Example 4.10 Four Coin Tosses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sz="2800" dirty="0" smtClean="0">
                <a:cs typeface="+mn-cs"/>
              </a:rPr>
              <a:t>Toss a balanced coin four times; the discrete random variable </a:t>
            </a:r>
            <a:r>
              <a:rPr lang="en-US" sz="2800" i="1" dirty="0" smtClean="0">
                <a:cs typeface="+mn-cs"/>
              </a:rPr>
              <a:t>X</a:t>
            </a:r>
            <a:r>
              <a:rPr lang="en-US" sz="2800" dirty="0" smtClean="0">
                <a:cs typeface="+mn-cs"/>
              </a:rPr>
              <a:t> counts the number of heads. </a:t>
            </a:r>
          </a:p>
          <a:p>
            <a:pPr eaLnBrk="1" hangingPunct="1">
              <a:buFont typeface="Wingdings" charset="2"/>
              <a:buChar char="§"/>
              <a:defRPr/>
            </a:pPr>
            <a:r>
              <a:rPr lang="en-US" sz="2400" dirty="0" smtClean="0">
                <a:cs typeface="+mn-cs"/>
              </a:rPr>
              <a:t>What is the probability of tossing at least two heads?</a:t>
            </a:r>
          </a:p>
          <a:p>
            <a:pPr eaLnBrk="1" hangingPunct="1">
              <a:buFont typeface="Wingdings" charset="2"/>
              <a:buChar char="§"/>
              <a:defRPr/>
            </a:pPr>
            <a:r>
              <a:rPr lang="en-US" sz="2400" dirty="0" smtClean="0">
                <a:cs typeface="+mn-cs"/>
              </a:rPr>
              <a:t>What is the probability of tossing at least one heads?</a:t>
            </a: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en-US" sz="2800" dirty="0" smtClean="0">
              <a:cs typeface="+mn-cs"/>
            </a:endParaRPr>
          </a:p>
        </p:txBody>
      </p:sp>
      <p:pic>
        <p:nvPicPr>
          <p:cNvPr id="59395" name="Picture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962400"/>
            <a:ext cx="78200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ChangeArrowheads="1"/>
          </p:cNvSpPr>
          <p:nvPr/>
        </p:nvSpPr>
        <p:spPr bwMode="auto">
          <a:xfrm>
            <a:off x="965200" y="1631950"/>
            <a:ext cx="7543800" cy="50165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26083" name="Text Box 3"/>
          <p:cNvSpPr txBox="1">
            <a:spLocks noChangeArrowheads="1"/>
          </p:cNvSpPr>
          <p:nvPr/>
        </p:nvSpPr>
        <p:spPr bwMode="auto">
          <a:xfrm>
            <a:off x="381000" y="1066800"/>
            <a:ext cx="8458200" cy="2706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342900">
              <a:defRPr>
                <a:solidFill>
                  <a:schemeClr val="tx1"/>
                </a:solidFill>
                <a:latin typeface="Arial" charset="0"/>
                <a:ea typeface="ＭＳ Ｐゴシック" charset="0"/>
              </a:defRPr>
            </a:lvl2pPr>
            <a:lvl3pPr marL="6350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120000"/>
              </a:lnSpc>
              <a:defRPr/>
            </a:pPr>
            <a:r>
              <a:rPr lang="en-US" sz="2000" dirty="0" smtClean="0">
                <a:cs typeface="+mn-cs"/>
              </a:rPr>
              <a:t>A </a:t>
            </a:r>
            <a:r>
              <a:rPr lang="en-US" sz="2000" b="1" dirty="0" smtClean="0">
                <a:solidFill>
                  <a:srgbClr val="333399"/>
                </a:solidFill>
                <a:cs typeface="+mn-cs"/>
              </a:rPr>
              <a:t>continuous random variable</a:t>
            </a:r>
            <a:r>
              <a:rPr lang="en-US" sz="2000" dirty="0" smtClean="0">
                <a:cs typeface="+mn-cs"/>
              </a:rPr>
              <a:t> </a:t>
            </a:r>
            <a:r>
              <a:rPr lang="en-US" sz="2000" i="1" dirty="0" smtClean="0">
                <a:cs typeface="+mn-cs"/>
              </a:rPr>
              <a:t>X</a:t>
            </a:r>
            <a:r>
              <a:rPr lang="en-US" sz="2000" dirty="0" smtClean="0">
                <a:cs typeface="+mn-cs"/>
              </a:rPr>
              <a:t> takes all values in an </a:t>
            </a:r>
            <a:r>
              <a:rPr lang="en-US" sz="2000" b="1" dirty="0" smtClean="0">
                <a:solidFill>
                  <a:srgbClr val="333399"/>
                </a:solidFill>
                <a:cs typeface="+mn-cs"/>
              </a:rPr>
              <a:t>interval</a:t>
            </a:r>
            <a:r>
              <a:rPr lang="en-US" sz="2400" b="1" dirty="0" smtClean="0">
                <a:cs typeface="+mn-cs"/>
              </a:rPr>
              <a:t>.</a:t>
            </a:r>
            <a:r>
              <a:rPr lang="en-US" sz="2400" dirty="0" smtClean="0">
                <a:cs typeface="+mn-cs"/>
              </a:rPr>
              <a:t> </a:t>
            </a:r>
          </a:p>
          <a:p>
            <a:pPr eaLnBrk="0" hangingPunct="0">
              <a:defRPr/>
            </a:pPr>
            <a:endParaRPr lang="en-US" sz="1200" dirty="0" smtClean="0">
              <a:cs typeface="+mn-cs"/>
            </a:endParaRPr>
          </a:p>
          <a:p>
            <a:pPr lvl="2" eaLnBrk="0" hangingPunct="0">
              <a:defRPr/>
            </a:pPr>
            <a:r>
              <a:rPr lang="en-US" sz="1500" dirty="0" smtClean="0">
                <a:cs typeface="+mn-cs"/>
              </a:rPr>
              <a:t>Example: There is an infinity of numbers between 0 and 1 (e.g., 0.001, 0.4, 0.0063876).</a:t>
            </a:r>
          </a:p>
          <a:p>
            <a:pPr eaLnBrk="0" hangingPunct="0">
              <a:defRPr/>
            </a:pPr>
            <a:endParaRPr lang="en-US" sz="1500" dirty="0" smtClean="0">
              <a:cs typeface="+mn-cs"/>
            </a:endParaRPr>
          </a:p>
          <a:p>
            <a:pPr eaLnBrk="0" hangingPunct="0">
              <a:lnSpc>
                <a:spcPct val="120000"/>
              </a:lnSpc>
              <a:spcAft>
                <a:spcPct val="25000"/>
              </a:spcAft>
              <a:defRPr/>
            </a:pPr>
            <a:r>
              <a:rPr lang="en-US" sz="2000" dirty="0" smtClean="0">
                <a:cs typeface="+mn-cs"/>
              </a:rPr>
              <a:t>The probability distribution of a  continuous random variable is described by a </a:t>
            </a:r>
            <a:r>
              <a:rPr lang="en-US" sz="2000" b="1" dirty="0" smtClean="0">
                <a:solidFill>
                  <a:srgbClr val="FF0000"/>
                </a:solidFill>
                <a:cs typeface="+mn-cs"/>
              </a:rPr>
              <a:t>density curve.</a:t>
            </a:r>
            <a:r>
              <a:rPr lang="en-US" sz="2000" dirty="0" smtClean="0">
                <a:solidFill>
                  <a:srgbClr val="FF0000"/>
                </a:solidFill>
                <a:cs typeface="+mn-cs"/>
              </a:rPr>
              <a:t> </a:t>
            </a:r>
          </a:p>
          <a:p>
            <a:pPr eaLnBrk="0" hangingPunct="0">
              <a:lnSpc>
                <a:spcPct val="120000"/>
              </a:lnSpc>
              <a:spcAft>
                <a:spcPct val="25000"/>
              </a:spcAft>
              <a:buFont typeface="Wingdings" charset="0"/>
              <a:buNone/>
              <a:defRPr/>
            </a:pPr>
            <a:r>
              <a:rPr lang="en-US" sz="2000" dirty="0" smtClean="0">
                <a:cs typeface="+mn-cs"/>
              </a:rPr>
              <a:t>The probability of any event is the </a:t>
            </a:r>
            <a:r>
              <a:rPr lang="en-US" sz="2000" dirty="0" smtClean="0">
                <a:solidFill>
                  <a:srgbClr val="FF0000"/>
                </a:solidFill>
                <a:cs typeface="+mn-cs"/>
              </a:rPr>
              <a:t>area</a:t>
            </a:r>
            <a:r>
              <a:rPr lang="en-US" sz="2000" dirty="0" smtClean="0">
                <a:cs typeface="+mn-cs"/>
              </a:rPr>
              <a:t> under the density curve for the        values of </a:t>
            </a:r>
            <a:r>
              <a:rPr lang="en-US" sz="2000" i="1" dirty="0" smtClean="0">
                <a:cs typeface="+mn-cs"/>
              </a:rPr>
              <a:t>X</a:t>
            </a:r>
            <a:r>
              <a:rPr lang="en-US" sz="2000" dirty="0" smtClean="0">
                <a:cs typeface="+mn-cs"/>
              </a:rPr>
              <a:t> that make up the event.</a:t>
            </a:r>
          </a:p>
        </p:txBody>
      </p:sp>
      <p:sp>
        <p:nvSpPr>
          <p:cNvPr id="1326084" name="Rectangle 4"/>
          <p:cNvSpPr>
            <a:spLocks noGrp="1" noChangeArrowheads="1"/>
          </p:cNvSpPr>
          <p:nvPr>
            <p:ph type="title"/>
          </p:nvPr>
        </p:nvSpPr>
        <p:spPr>
          <a:xfrm>
            <a:off x="381000" y="228600"/>
            <a:ext cx="8229600" cy="762000"/>
          </a:xfrm>
        </p:spPr>
        <p:txBody>
          <a:bodyPr/>
          <a:lstStyle/>
          <a:p>
            <a:pPr eaLnBrk="1" hangingPunct="1">
              <a:defRPr/>
            </a:pPr>
            <a:r>
              <a:rPr lang="en-US" smtClean="0">
                <a:cs typeface="+mj-cs"/>
              </a:rPr>
              <a:t>Continuous probability distributions</a:t>
            </a:r>
          </a:p>
        </p:txBody>
      </p:sp>
      <p:sp>
        <p:nvSpPr>
          <p:cNvPr id="1326085" name="Rectangle 5"/>
          <p:cNvSpPr>
            <a:spLocks noChangeArrowheads="1"/>
          </p:cNvSpPr>
          <p:nvPr/>
        </p:nvSpPr>
        <p:spPr bwMode="auto">
          <a:xfrm>
            <a:off x="12700" y="4191000"/>
            <a:ext cx="9131300" cy="26670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pic>
        <p:nvPicPr>
          <p:cNvPr id="1326086" name="Picture 6"/>
          <p:cNvPicPr>
            <a:picLocks noChangeAspect="1" noChangeArrowheads="1"/>
          </p:cNvPicPr>
          <p:nvPr/>
        </p:nvPicPr>
        <p:blipFill>
          <a:blip r:embed="rId3">
            <a:clrChange>
              <a:clrFrom>
                <a:srgbClr val="E0AD22"/>
              </a:clrFrom>
              <a:clrTo>
                <a:srgbClr val="E0AD22">
                  <a:alpha val="0"/>
                </a:srgbClr>
              </a:clrTo>
            </a:clrChange>
            <a:lum bright="-10000" contrast="12000"/>
            <a:extLst>
              <a:ext uri="{28A0092B-C50C-407E-A947-70E740481C1C}">
                <a14:useLocalDpi xmlns:a14="http://schemas.microsoft.com/office/drawing/2010/main" xmlns="" val="0"/>
              </a:ext>
            </a:extLst>
          </a:blip>
          <a:srcRect t="5092" r="47298" b="14236"/>
          <a:stretch>
            <a:fillRect/>
          </a:stretch>
        </p:blipFill>
        <p:spPr bwMode="auto">
          <a:xfrm>
            <a:off x="152400" y="4257675"/>
            <a:ext cx="2895600" cy="2524125"/>
          </a:xfrm>
          <a:prstGeom prst="rect">
            <a:avLst/>
          </a:prstGeom>
          <a:solidFill>
            <a:srgbClr val="FF9966"/>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326087" name="Text Box 7"/>
          <p:cNvSpPr txBox="1">
            <a:spLocks noChangeArrowheads="1"/>
          </p:cNvSpPr>
          <p:nvPr/>
        </p:nvSpPr>
        <p:spPr bwMode="auto">
          <a:xfrm>
            <a:off x="3429000" y="5026025"/>
            <a:ext cx="5257800" cy="141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50000"/>
              </a:lnSpc>
              <a:defRPr/>
            </a:pPr>
            <a:r>
              <a:rPr lang="en-US">
                <a:cs typeface="+mn-cs"/>
              </a:rPr>
              <a:t>The probability that </a:t>
            </a:r>
            <a:r>
              <a:rPr lang="en-US" i="1">
                <a:cs typeface="+mn-cs"/>
              </a:rPr>
              <a:t>X</a:t>
            </a:r>
            <a:r>
              <a:rPr lang="en-US">
                <a:cs typeface="+mn-cs"/>
              </a:rPr>
              <a:t> falls between 0.3 and 0.7 is the area under the density curve for that interval: </a:t>
            </a:r>
          </a:p>
          <a:p>
            <a:pPr>
              <a:lnSpc>
                <a:spcPct val="150000"/>
              </a:lnSpc>
              <a:spcBef>
                <a:spcPct val="30000"/>
              </a:spcBef>
              <a:defRPr/>
            </a:pPr>
            <a:r>
              <a:rPr lang="en-US" i="1">
                <a:cs typeface="+mn-cs"/>
              </a:rPr>
              <a:t>P</a:t>
            </a:r>
            <a:r>
              <a:rPr lang="en-US">
                <a:cs typeface="+mn-cs"/>
              </a:rPr>
              <a:t>(0.3 ≤ </a:t>
            </a:r>
            <a:r>
              <a:rPr lang="en-US" i="1">
                <a:cs typeface="+mn-cs"/>
              </a:rPr>
              <a:t>X</a:t>
            </a:r>
            <a:r>
              <a:rPr lang="en-US">
                <a:cs typeface="+mn-cs"/>
              </a:rPr>
              <a:t> ≤ 0.7) = (0.7 – 0.3)*1 = 0.4</a:t>
            </a:r>
          </a:p>
        </p:txBody>
      </p:sp>
      <p:sp>
        <p:nvSpPr>
          <p:cNvPr id="1326088" name="Text Box 8"/>
          <p:cNvSpPr txBox="1">
            <a:spLocks noChangeArrowheads="1"/>
          </p:cNvSpPr>
          <p:nvPr/>
        </p:nvSpPr>
        <p:spPr bwMode="auto">
          <a:xfrm>
            <a:off x="3429000" y="4416425"/>
            <a:ext cx="518160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a:cs typeface="+mn-cs"/>
              </a:rPr>
              <a:t>This is a uniform density curve for the variable </a:t>
            </a:r>
            <a:r>
              <a:rPr lang="en-US" i="1">
                <a:cs typeface="+mn-cs"/>
              </a:rPr>
              <a:t>X</a:t>
            </a:r>
            <a:r>
              <a:rPr lang="en-US">
                <a:cs typeface="+mn-cs"/>
              </a:rPr>
              <a:t>. </a:t>
            </a:r>
          </a:p>
        </p:txBody>
      </p:sp>
      <p:sp>
        <p:nvSpPr>
          <p:cNvPr id="1326089" name="Text Box 9"/>
          <p:cNvSpPr txBox="1">
            <a:spLocks noChangeArrowheads="1"/>
          </p:cNvSpPr>
          <p:nvPr/>
        </p:nvSpPr>
        <p:spPr bwMode="auto">
          <a:xfrm>
            <a:off x="793750" y="6477000"/>
            <a:ext cx="3032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cs typeface="+mn-cs"/>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608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608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60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60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60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60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6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083" grpId="0" build="p" autoUpdateAnimBg="0"/>
      <p:bldP spid="1326085" grpId="0" animBg="1"/>
      <p:bldP spid="1326087" grpId="0"/>
      <p:bldP spid="1326088" grpId="0"/>
      <p:bldP spid="13260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ChangeArrowheads="1"/>
          </p:cNvSpPr>
          <p:nvPr/>
        </p:nvSpPr>
        <p:spPr bwMode="auto">
          <a:xfrm>
            <a:off x="0" y="2667000"/>
            <a:ext cx="9140825" cy="41910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1327107" name="Text Box 3"/>
          <p:cNvSpPr txBox="1">
            <a:spLocks noChangeArrowheads="1"/>
          </p:cNvSpPr>
          <p:nvPr/>
        </p:nvSpPr>
        <p:spPr bwMode="auto">
          <a:xfrm>
            <a:off x="228600" y="6186488"/>
            <a:ext cx="81534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i="1">
                <a:cs typeface="+mn-cs"/>
              </a:rPr>
              <a:t>P</a:t>
            </a:r>
            <a:r>
              <a:rPr lang="en-US">
                <a:cs typeface="+mn-cs"/>
              </a:rPr>
              <a:t>(</a:t>
            </a:r>
            <a:r>
              <a:rPr lang="en-US" i="1">
                <a:cs typeface="+mn-cs"/>
              </a:rPr>
              <a:t>X</a:t>
            </a:r>
            <a:r>
              <a:rPr lang="en-US">
                <a:cs typeface="+mn-cs"/>
              </a:rPr>
              <a:t> &lt; 0.5 or </a:t>
            </a:r>
            <a:r>
              <a:rPr lang="en-US" i="1">
                <a:cs typeface="+mn-cs"/>
              </a:rPr>
              <a:t>X</a:t>
            </a:r>
            <a:r>
              <a:rPr lang="en-US">
                <a:cs typeface="+mn-cs"/>
              </a:rPr>
              <a:t> &gt; 0.8) =  </a:t>
            </a:r>
            <a:r>
              <a:rPr lang="en-US" i="1">
                <a:cs typeface="+mn-cs"/>
              </a:rPr>
              <a:t>P</a:t>
            </a:r>
            <a:r>
              <a:rPr lang="en-US">
                <a:cs typeface="+mn-cs"/>
              </a:rPr>
              <a:t>(</a:t>
            </a:r>
            <a:r>
              <a:rPr lang="en-US" i="1">
                <a:cs typeface="+mn-cs"/>
              </a:rPr>
              <a:t>X</a:t>
            </a:r>
            <a:r>
              <a:rPr lang="en-US">
                <a:cs typeface="+mn-cs"/>
              </a:rPr>
              <a:t> &lt; 0.5) + </a:t>
            </a:r>
            <a:r>
              <a:rPr lang="en-US" i="1">
                <a:cs typeface="+mn-cs"/>
              </a:rPr>
              <a:t>P</a:t>
            </a:r>
            <a:r>
              <a:rPr lang="en-US">
                <a:cs typeface="+mn-cs"/>
              </a:rPr>
              <a:t>(</a:t>
            </a:r>
            <a:r>
              <a:rPr lang="en-US" i="1">
                <a:cs typeface="+mn-cs"/>
              </a:rPr>
              <a:t>X</a:t>
            </a:r>
            <a:r>
              <a:rPr lang="en-US">
                <a:cs typeface="+mn-cs"/>
              </a:rPr>
              <a:t> &gt; 0.8) = 1 – </a:t>
            </a:r>
            <a:r>
              <a:rPr lang="en-US" i="1">
                <a:cs typeface="+mn-cs"/>
              </a:rPr>
              <a:t>P</a:t>
            </a:r>
            <a:r>
              <a:rPr lang="en-US">
                <a:cs typeface="+mn-cs"/>
              </a:rPr>
              <a:t>(0.5 &lt; </a:t>
            </a:r>
            <a:r>
              <a:rPr lang="en-US" i="1">
                <a:cs typeface="+mn-cs"/>
              </a:rPr>
              <a:t>X</a:t>
            </a:r>
            <a:r>
              <a:rPr lang="en-US">
                <a:cs typeface="+mn-cs"/>
              </a:rPr>
              <a:t> &lt; 0.8) = 0.7</a:t>
            </a:r>
          </a:p>
        </p:txBody>
      </p:sp>
      <p:sp>
        <p:nvSpPr>
          <p:cNvPr id="1327108" name="Text Box 4"/>
          <p:cNvSpPr txBox="1">
            <a:spLocks noChangeArrowheads="1"/>
          </p:cNvSpPr>
          <p:nvPr/>
        </p:nvSpPr>
        <p:spPr bwMode="auto">
          <a:xfrm>
            <a:off x="3886200" y="2894013"/>
            <a:ext cx="47625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a:cs typeface="+mn-cs"/>
              </a:rPr>
              <a:t>The probability of a single event is zero:</a:t>
            </a:r>
          </a:p>
          <a:p>
            <a:pPr eaLnBrk="0" hangingPunct="0">
              <a:defRPr/>
            </a:pPr>
            <a:endParaRPr lang="en-US" sz="1400">
              <a:cs typeface="+mn-cs"/>
            </a:endParaRPr>
          </a:p>
          <a:p>
            <a:pPr eaLnBrk="0" hangingPunct="0">
              <a:defRPr/>
            </a:pPr>
            <a:r>
              <a:rPr lang="en-US">
                <a:cs typeface="+mn-cs"/>
              </a:rPr>
              <a:t>	</a:t>
            </a:r>
            <a:r>
              <a:rPr lang="en-US" i="1">
                <a:cs typeface="+mn-cs"/>
              </a:rPr>
              <a:t>P</a:t>
            </a:r>
            <a:r>
              <a:rPr lang="en-US">
                <a:cs typeface="+mn-cs"/>
              </a:rPr>
              <a:t>(</a:t>
            </a:r>
            <a:r>
              <a:rPr lang="en-US" i="1">
                <a:cs typeface="+mn-cs"/>
              </a:rPr>
              <a:t>X</a:t>
            </a:r>
            <a:r>
              <a:rPr lang="en-US">
                <a:cs typeface="+mn-cs"/>
              </a:rPr>
              <a:t>=1) = (1 – 1)*1 = 0</a:t>
            </a:r>
          </a:p>
        </p:txBody>
      </p:sp>
      <p:sp>
        <p:nvSpPr>
          <p:cNvPr id="1327109" name="Rectangle 5"/>
          <p:cNvSpPr>
            <a:spLocks noGrp="1" noChangeArrowheads="1"/>
          </p:cNvSpPr>
          <p:nvPr>
            <p:ph type="title"/>
          </p:nvPr>
        </p:nvSpPr>
        <p:spPr/>
        <p:txBody>
          <a:bodyPr/>
          <a:lstStyle/>
          <a:p>
            <a:pPr eaLnBrk="1" hangingPunct="1">
              <a:lnSpc>
                <a:spcPct val="120000"/>
              </a:lnSpc>
              <a:defRPr/>
            </a:pPr>
            <a:r>
              <a:rPr lang="en-US" sz="2800" smtClean="0">
                <a:solidFill>
                  <a:srgbClr val="333399"/>
                </a:solidFill>
                <a:cs typeface="+mj-cs"/>
              </a:rPr>
              <a:t>Intervals</a:t>
            </a:r>
          </a:p>
        </p:txBody>
      </p:sp>
      <p:sp>
        <p:nvSpPr>
          <p:cNvPr id="1327110" name="Rectangle 6"/>
          <p:cNvSpPr>
            <a:spLocks noGrp="1" noChangeArrowheads="1"/>
          </p:cNvSpPr>
          <p:nvPr>
            <p:ph type="body" idx="1"/>
          </p:nvPr>
        </p:nvSpPr>
        <p:spPr>
          <a:xfrm>
            <a:off x="457200" y="990600"/>
            <a:ext cx="8229600" cy="1524000"/>
          </a:xfrm>
        </p:spPr>
        <p:txBody>
          <a:bodyPr/>
          <a:lstStyle/>
          <a:p>
            <a:pPr marL="0" indent="0" eaLnBrk="1" hangingPunct="1">
              <a:lnSpc>
                <a:spcPct val="150000"/>
              </a:lnSpc>
              <a:buFont typeface="Wingdings" charset="0"/>
              <a:buNone/>
              <a:defRPr/>
            </a:pPr>
            <a:r>
              <a:rPr lang="en-US" sz="1800" b="1" smtClean="0">
                <a:solidFill>
                  <a:srgbClr val="333399"/>
                </a:solidFill>
                <a:cs typeface="+mn-cs"/>
              </a:rPr>
              <a:t>All Continuous probability distributions assign probability 0 to every individual outcome</a:t>
            </a:r>
            <a:r>
              <a:rPr lang="en-US" sz="1800" b="1" smtClean="0">
                <a:cs typeface="+mn-cs"/>
              </a:rPr>
              <a:t>.</a:t>
            </a:r>
            <a:r>
              <a:rPr lang="en-US" sz="1800" smtClean="0">
                <a:cs typeface="+mn-cs"/>
              </a:rPr>
              <a:t> Only intervals can have a positive probability, represented by the area under the density curve for that interval.</a:t>
            </a:r>
          </a:p>
        </p:txBody>
      </p:sp>
      <p:pic>
        <p:nvPicPr>
          <p:cNvPr id="1327111" name="Picture 7"/>
          <p:cNvPicPr>
            <a:picLocks noChangeAspect="1" noChangeArrowheads="1"/>
          </p:cNvPicPr>
          <p:nvPr/>
        </p:nvPicPr>
        <p:blipFill>
          <a:blip r:embed="rId3">
            <a:clrChange>
              <a:clrFrom>
                <a:srgbClr val="E1AB24"/>
              </a:clrFrom>
              <a:clrTo>
                <a:srgbClr val="E1AB24">
                  <a:alpha val="0"/>
                </a:srgbClr>
              </a:clrTo>
            </a:clrChange>
            <a:lum bright="-10000" contrast="12000"/>
            <a:extLst>
              <a:ext uri="{28A0092B-C50C-407E-A947-70E740481C1C}">
                <a14:useLocalDpi xmlns:a14="http://schemas.microsoft.com/office/drawing/2010/main" xmlns="" val="0"/>
              </a:ext>
            </a:extLst>
          </a:blip>
          <a:srcRect l="49861" t="5092" r="1352" b="14236"/>
          <a:stretch>
            <a:fillRect/>
          </a:stretch>
        </p:blipFill>
        <p:spPr bwMode="auto">
          <a:xfrm>
            <a:off x="139700" y="2895600"/>
            <a:ext cx="3352800" cy="2971800"/>
          </a:xfrm>
          <a:prstGeom prst="rect">
            <a:avLst/>
          </a:prstGeom>
          <a:solidFill>
            <a:srgbClr val="FF9966"/>
          </a:solidFill>
          <a:ln>
            <a:noFill/>
          </a:ln>
          <a:extLst>
            <a:ext uri="{91240B29-F687-4f45-9708-019B960494DF}">
              <a14:hiddenLine xmlns:a14="http://schemas.microsoft.com/office/drawing/2010/main" xmlns="" w="9525">
                <a:solidFill>
                  <a:srgbClr val="000000"/>
                </a:solidFill>
                <a:miter lim="800000"/>
                <a:headEnd/>
                <a:tailEnd/>
              </a14:hiddenLine>
            </a:ext>
          </a:extLst>
        </p:spPr>
      </p:pic>
      <p:grpSp>
        <p:nvGrpSpPr>
          <p:cNvPr id="1327112" name="Group 8"/>
          <p:cNvGrpSpPr>
            <a:grpSpLocks/>
          </p:cNvGrpSpPr>
          <p:nvPr/>
        </p:nvGrpSpPr>
        <p:grpSpPr bwMode="auto">
          <a:xfrm>
            <a:off x="76200" y="3302000"/>
            <a:ext cx="825500" cy="2413000"/>
            <a:chOff x="48" y="2080"/>
            <a:chExt cx="520" cy="1520"/>
          </a:xfrm>
        </p:grpSpPr>
        <p:sp>
          <p:nvSpPr>
            <p:cNvPr id="1327113" name="AutoShape 9"/>
            <p:cNvSpPr>
              <a:spLocks/>
            </p:cNvSpPr>
            <p:nvPr/>
          </p:nvSpPr>
          <p:spPr bwMode="auto">
            <a:xfrm>
              <a:off x="376" y="2080"/>
              <a:ext cx="192" cy="1344"/>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27114" name="Text Box 10"/>
            <p:cNvSpPr txBox="1">
              <a:spLocks noChangeArrowheads="1"/>
            </p:cNvSpPr>
            <p:nvPr/>
          </p:nvSpPr>
          <p:spPr bwMode="auto">
            <a:xfrm>
              <a:off x="48" y="2592"/>
              <a:ext cx="439"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a:cs typeface="+mn-cs"/>
                </a:rPr>
                <a:t>Height</a:t>
              </a:r>
            </a:p>
            <a:p>
              <a:pPr algn="ctr">
                <a:defRPr/>
              </a:pPr>
              <a:r>
                <a:rPr lang="en-US" sz="1400">
                  <a:cs typeface="+mn-cs"/>
                </a:rPr>
                <a:t>= 1</a:t>
              </a:r>
            </a:p>
          </p:txBody>
        </p:sp>
        <p:sp>
          <p:nvSpPr>
            <p:cNvPr id="1327115" name="Text Box 11"/>
            <p:cNvSpPr txBox="1">
              <a:spLocks noChangeArrowheads="1"/>
            </p:cNvSpPr>
            <p:nvPr/>
          </p:nvSpPr>
          <p:spPr bwMode="auto">
            <a:xfrm>
              <a:off x="339" y="3408"/>
              <a:ext cx="19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a:cs typeface="+mn-cs"/>
                </a:rPr>
                <a:t>X</a:t>
              </a:r>
            </a:p>
          </p:txBody>
        </p:sp>
      </p:grpSp>
      <p:sp>
        <p:nvSpPr>
          <p:cNvPr id="1327116" name="Text Box 12"/>
          <p:cNvSpPr txBox="1">
            <a:spLocks noChangeArrowheads="1"/>
          </p:cNvSpPr>
          <p:nvPr/>
        </p:nvSpPr>
        <p:spPr bwMode="auto">
          <a:xfrm>
            <a:off x="3886200" y="4024313"/>
            <a:ext cx="5181600" cy="1843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a:cs typeface="+mn-cs"/>
              </a:rPr>
              <a:t>The probability of an interval is the same whether boundary values are included or excluded:</a:t>
            </a:r>
          </a:p>
          <a:p>
            <a:pPr eaLnBrk="0" hangingPunct="0">
              <a:defRPr/>
            </a:pPr>
            <a:endParaRPr lang="en-US" sz="1400">
              <a:cs typeface="+mn-cs"/>
            </a:endParaRPr>
          </a:p>
          <a:p>
            <a:pPr eaLnBrk="0" hangingPunct="0">
              <a:defRPr/>
            </a:pPr>
            <a:r>
              <a:rPr lang="en-US">
                <a:cs typeface="+mn-cs"/>
              </a:rPr>
              <a:t>	</a:t>
            </a:r>
            <a:r>
              <a:rPr lang="en-US" i="1">
                <a:cs typeface="+mn-cs"/>
              </a:rPr>
              <a:t>P</a:t>
            </a:r>
            <a:r>
              <a:rPr lang="en-US">
                <a:cs typeface="+mn-cs"/>
              </a:rPr>
              <a:t>(0 ≤ </a:t>
            </a:r>
            <a:r>
              <a:rPr lang="en-US" i="1">
                <a:cs typeface="+mn-cs"/>
              </a:rPr>
              <a:t>X</a:t>
            </a:r>
            <a:r>
              <a:rPr lang="en-US">
                <a:cs typeface="+mn-cs"/>
              </a:rPr>
              <a:t> ≤ 0.5) = (0.5 – 0)*1 = 0.5</a:t>
            </a:r>
          </a:p>
          <a:p>
            <a:pPr>
              <a:spcBef>
                <a:spcPct val="30000"/>
              </a:spcBef>
              <a:defRPr/>
            </a:pPr>
            <a:r>
              <a:rPr lang="en-US">
                <a:cs typeface="+mn-cs"/>
              </a:rPr>
              <a:t>	</a:t>
            </a:r>
            <a:r>
              <a:rPr lang="en-US" i="1">
                <a:cs typeface="+mn-cs"/>
              </a:rPr>
              <a:t>P</a:t>
            </a:r>
            <a:r>
              <a:rPr lang="en-US">
                <a:cs typeface="+mn-cs"/>
              </a:rPr>
              <a:t>(0 &lt; </a:t>
            </a:r>
            <a:r>
              <a:rPr lang="en-US" i="1">
                <a:cs typeface="+mn-cs"/>
              </a:rPr>
              <a:t>X</a:t>
            </a:r>
            <a:r>
              <a:rPr lang="en-US">
                <a:cs typeface="+mn-cs"/>
              </a:rPr>
              <a:t> &lt; 0.5) = (0.5 – 0)*1 = 0.5</a:t>
            </a:r>
          </a:p>
          <a:p>
            <a:pPr>
              <a:spcBef>
                <a:spcPct val="30000"/>
              </a:spcBef>
              <a:defRPr/>
            </a:pPr>
            <a:r>
              <a:rPr lang="en-US">
                <a:cs typeface="+mn-cs"/>
              </a:rPr>
              <a:t>	</a:t>
            </a:r>
            <a:r>
              <a:rPr lang="en-US" i="1">
                <a:cs typeface="+mn-cs"/>
              </a:rPr>
              <a:t>P</a:t>
            </a:r>
            <a:r>
              <a:rPr lang="en-US">
                <a:cs typeface="+mn-cs"/>
              </a:rPr>
              <a:t>(0 ≤ </a:t>
            </a:r>
            <a:r>
              <a:rPr lang="en-US" i="1">
                <a:cs typeface="+mn-cs"/>
              </a:rPr>
              <a:t>X</a:t>
            </a:r>
            <a:r>
              <a:rPr lang="en-US">
                <a:cs typeface="+mn-cs"/>
              </a:rPr>
              <a:t> &lt; 0.5) = (0.5 – 0)*1 =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7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71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71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710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71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6" grpId="0" animBg="1"/>
      <p:bldP spid="1327107" grpId="0"/>
      <p:bldP spid="1327108" grpId="0"/>
      <p:bldP spid="13271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ChangeArrowheads="1"/>
          </p:cNvSpPr>
          <p:nvPr/>
        </p:nvSpPr>
        <p:spPr bwMode="auto">
          <a:xfrm>
            <a:off x="533400" y="3949700"/>
            <a:ext cx="38100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30000"/>
              </a:lnSpc>
              <a:defRPr/>
            </a:pPr>
            <a:r>
              <a:rPr lang="en-US">
                <a:cs typeface="+mn-cs"/>
              </a:rPr>
              <a:t>Because the </a:t>
            </a:r>
            <a:r>
              <a:rPr lang="en-US" u="sng">
                <a:cs typeface="+mn-cs"/>
              </a:rPr>
              <a:t>probability</a:t>
            </a:r>
            <a:r>
              <a:rPr lang="en-US">
                <a:cs typeface="+mn-cs"/>
              </a:rPr>
              <a:t> of drawing </a:t>
            </a:r>
            <a:r>
              <a:rPr lang="en-US" b="1">
                <a:cs typeface="+mn-cs"/>
              </a:rPr>
              <a:t>one individual at</a:t>
            </a:r>
            <a:r>
              <a:rPr lang="en-US">
                <a:cs typeface="+mn-cs"/>
              </a:rPr>
              <a:t> </a:t>
            </a:r>
            <a:r>
              <a:rPr lang="en-US" b="1">
                <a:cs typeface="+mn-cs"/>
              </a:rPr>
              <a:t>random</a:t>
            </a:r>
            <a:r>
              <a:rPr lang="en-US">
                <a:cs typeface="+mn-cs"/>
              </a:rPr>
              <a:t> depends on the </a:t>
            </a:r>
            <a:r>
              <a:rPr lang="en-US" u="sng">
                <a:cs typeface="+mn-cs"/>
              </a:rPr>
              <a:t>frequency</a:t>
            </a:r>
            <a:r>
              <a:rPr lang="en-US">
                <a:cs typeface="+mn-cs"/>
              </a:rPr>
              <a:t> of this type of individual in the population, the probability is also the shaded area under the curve.</a:t>
            </a:r>
          </a:p>
        </p:txBody>
      </p:sp>
      <p:pic>
        <p:nvPicPr>
          <p:cNvPr id="1328131" name="Picture 3" descr="w0143-n"/>
          <p:cNvPicPr>
            <a:picLocks noChangeAspect="1" noChangeArrowheads="1"/>
          </p:cNvPicPr>
          <p:nvPr/>
        </p:nvPicPr>
        <p:blipFill>
          <a:blip r:embed="rId3">
            <a:clrChange>
              <a:clrFrom>
                <a:srgbClr val="B98CA0"/>
              </a:clrFrom>
              <a:clrTo>
                <a:srgbClr val="B98CA0">
                  <a:alpha val="0"/>
                </a:srgbClr>
              </a:clrTo>
            </a:clrChange>
            <a:lum bright="-12000" contrast="20000"/>
            <a:extLst>
              <a:ext uri="{28A0092B-C50C-407E-A947-70E740481C1C}">
                <a14:useLocalDpi xmlns:a14="http://schemas.microsoft.com/office/drawing/2010/main" xmlns="" val="0"/>
              </a:ext>
            </a:extLst>
          </a:blip>
          <a:srcRect l="7143"/>
          <a:stretch>
            <a:fillRect/>
          </a:stretch>
        </p:blipFill>
        <p:spPr bwMode="auto">
          <a:xfrm>
            <a:off x="4533900" y="3883025"/>
            <a:ext cx="4114800" cy="2593975"/>
          </a:xfrm>
          <a:prstGeom prst="rect">
            <a:avLst/>
          </a:prstGeom>
          <a:solidFill>
            <a:srgbClr val="FF9966"/>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64515" name="Picture 4" descr="w0143-n"/>
          <p:cNvPicPr>
            <a:picLocks noChangeAspect="1" noChangeArrowheads="1"/>
          </p:cNvPicPr>
          <p:nvPr/>
        </p:nvPicPr>
        <p:blipFill>
          <a:blip r:embed="rId3">
            <a:clrChange>
              <a:clrFrom>
                <a:srgbClr val="B98CA0"/>
              </a:clrFrom>
              <a:clrTo>
                <a:srgbClr val="B98CA0">
                  <a:alpha val="0"/>
                </a:srgbClr>
              </a:clrTo>
            </a:clrChange>
            <a:lum bright="-12000" contrast="20000"/>
            <a:extLst>
              <a:ext uri="{28A0092B-C50C-407E-A947-70E740481C1C}">
                <a14:useLocalDpi xmlns:a14="http://schemas.microsoft.com/office/drawing/2010/main" xmlns="" val="0"/>
              </a:ext>
            </a:extLst>
          </a:blip>
          <a:srcRect l="7143"/>
          <a:stretch>
            <a:fillRect/>
          </a:stretch>
        </p:blipFill>
        <p:spPr bwMode="auto">
          <a:xfrm>
            <a:off x="4533900" y="987425"/>
            <a:ext cx="4114800" cy="2593975"/>
          </a:xfrm>
          <a:prstGeom prst="rect">
            <a:avLst/>
          </a:prstGeom>
          <a:solidFill>
            <a:srgbClr val="FF9966"/>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328133" name="Rectangle 5"/>
          <p:cNvSpPr>
            <a:spLocks noChangeArrowheads="1"/>
          </p:cNvSpPr>
          <p:nvPr/>
        </p:nvSpPr>
        <p:spPr bwMode="auto">
          <a:xfrm>
            <a:off x="533400" y="1419225"/>
            <a:ext cx="38100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30000"/>
              </a:lnSpc>
              <a:defRPr/>
            </a:pPr>
            <a:r>
              <a:rPr lang="en-US">
                <a:cs typeface="+mn-cs"/>
              </a:rPr>
              <a:t>The shaded area under a density curve shows the proportion, or %, of individuals in a population with values of </a:t>
            </a:r>
            <a:r>
              <a:rPr lang="en-US" i="1">
                <a:cs typeface="+mn-cs"/>
              </a:rPr>
              <a:t>X</a:t>
            </a:r>
            <a:r>
              <a:rPr lang="en-US">
                <a:cs typeface="+mn-cs"/>
              </a:rPr>
              <a:t> between </a:t>
            </a:r>
            <a:r>
              <a:rPr lang="en-US" i="1">
                <a:cs typeface="+mn-cs"/>
              </a:rPr>
              <a:t>x</a:t>
            </a:r>
            <a:r>
              <a:rPr lang="en-US" baseline="-25000">
                <a:cs typeface="+mn-cs"/>
              </a:rPr>
              <a:t>1</a:t>
            </a:r>
            <a:r>
              <a:rPr lang="en-US">
                <a:cs typeface="+mn-cs"/>
              </a:rPr>
              <a:t> and </a:t>
            </a:r>
            <a:r>
              <a:rPr lang="en-US" i="1">
                <a:cs typeface="+mn-cs"/>
              </a:rPr>
              <a:t>x</a:t>
            </a:r>
            <a:r>
              <a:rPr lang="en-US" baseline="-25000">
                <a:cs typeface="+mn-cs"/>
              </a:rPr>
              <a:t>2</a:t>
            </a:r>
            <a:r>
              <a:rPr lang="en-US">
                <a:cs typeface="+mn-cs"/>
              </a:rPr>
              <a:t>.</a:t>
            </a:r>
          </a:p>
        </p:txBody>
      </p:sp>
      <p:sp>
        <p:nvSpPr>
          <p:cNvPr id="1328134" name="Rectangle 6"/>
          <p:cNvSpPr>
            <a:spLocks noChangeArrowheads="1"/>
          </p:cNvSpPr>
          <p:nvPr/>
        </p:nvSpPr>
        <p:spPr bwMode="auto">
          <a:xfrm>
            <a:off x="4495800" y="1003300"/>
            <a:ext cx="1524000" cy="5334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sz="1400">
                <a:latin typeface="Arial Narrow" charset="0"/>
                <a:cs typeface="+mn-cs"/>
              </a:rPr>
              <a:t>% individuals with </a:t>
            </a:r>
            <a:r>
              <a:rPr lang="en-US" sz="1400" i="1">
                <a:latin typeface="Arial Narrow" charset="0"/>
                <a:cs typeface="+mn-cs"/>
              </a:rPr>
              <a:t>X</a:t>
            </a:r>
            <a:r>
              <a:rPr lang="en-US" sz="1400">
                <a:latin typeface="Arial Narrow" charset="0"/>
                <a:cs typeface="+mn-cs"/>
              </a:rPr>
              <a:t> such that </a:t>
            </a:r>
            <a:r>
              <a:rPr lang="en-US" sz="1400" i="1">
                <a:latin typeface="Arial Narrow" charset="0"/>
                <a:cs typeface="+mn-cs"/>
              </a:rPr>
              <a:t>x</a:t>
            </a:r>
            <a:r>
              <a:rPr lang="en-US" sz="1400" baseline="-25000">
                <a:latin typeface="Arial Narrow" charset="0"/>
                <a:cs typeface="+mn-cs"/>
              </a:rPr>
              <a:t>1</a:t>
            </a:r>
            <a:r>
              <a:rPr lang="en-US" sz="1400">
                <a:latin typeface="Arial Narrow" charset="0"/>
                <a:cs typeface="+mn-cs"/>
              </a:rPr>
              <a:t> &lt; </a:t>
            </a:r>
            <a:r>
              <a:rPr lang="en-US" sz="1400" i="1">
                <a:latin typeface="Arial Narrow" charset="0"/>
                <a:cs typeface="+mn-cs"/>
              </a:rPr>
              <a:t>X</a:t>
            </a:r>
            <a:r>
              <a:rPr lang="en-US" sz="1400">
                <a:latin typeface="Arial Narrow" charset="0"/>
                <a:cs typeface="+mn-cs"/>
              </a:rPr>
              <a:t> &lt; </a:t>
            </a:r>
            <a:r>
              <a:rPr lang="en-US" sz="1400" i="1">
                <a:latin typeface="Arial Narrow" charset="0"/>
                <a:cs typeface="+mn-cs"/>
              </a:rPr>
              <a:t>x</a:t>
            </a:r>
            <a:r>
              <a:rPr lang="en-US" sz="1400" baseline="-25000">
                <a:latin typeface="Arial Narrow" charset="0"/>
                <a:cs typeface="+mn-cs"/>
              </a:rPr>
              <a:t>2</a:t>
            </a:r>
            <a:endParaRPr lang="en-US" sz="1400">
              <a:latin typeface="Arial Narrow" charset="0"/>
              <a:cs typeface="+mn-cs"/>
            </a:endParaRPr>
          </a:p>
        </p:txBody>
      </p:sp>
      <p:sp>
        <p:nvSpPr>
          <p:cNvPr id="1328135" name="Rectangle 7"/>
          <p:cNvSpPr>
            <a:spLocks noGrp="1" noChangeArrowheads="1"/>
          </p:cNvSpPr>
          <p:nvPr>
            <p:ph type="title"/>
          </p:nvPr>
        </p:nvSpPr>
        <p:spPr>
          <a:xfrm>
            <a:off x="381000" y="228600"/>
            <a:ext cx="8229600" cy="762000"/>
          </a:xfrm>
        </p:spPr>
        <p:txBody>
          <a:bodyPr/>
          <a:lstStyle/>
          <a:p>
            <a:pPr eaLnBrk="1" hangingPunct="1">
              <a:lnSpc>
                <a:spcPct val="120000"/>
              </a:lnSpc>
              <a:defRPr/>
            </a:pPr>
            <a:r>
              <a:rPr lang="en-US" sz="2800" smtClean="0">
                <a:solidFill>
                  <a:srgbClr val="333399"/>
                </a:solidFill>
                <a:cs typeface="+mj-cs"/>
              </a:rPr>
              <a:t>Continuous random variable and population distribution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8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ChangeArrowheads="1"/>
          </p:cNvSpPr>
          <p:nvPr/>
        </p:nvSpPr>
        <p:spPr bwMode="auto">
          <a:xfrm>
            <a:off x="4876800" y="2743200"/>
            <a:ext cx="3733800" cy="2916238"/>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29155" name="Text Box 3"/>
          <p:cNvSpPr txBox="1">
            <a:spLocks noChangeArrowheads="1"/>
          </p:cNvSpPr>
          <p:nvPr/>
        </p:nvSpPr>
        <p:spPr bwMode="auto">
          <a:xfrm>
            <a:off x="381000" y="1143000"/>
            <a:ext cx="85344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defRPr/>
            </a:pPr>
            <a:r>
              <a:rPr lang="en-US" sz="2000">
                <a:cs typeface="+mn-cs"/>
              </a:rPr>
              <a:t>The probability distribution of many random variables is a </a:t>
            </a:r>
            <a:r>
              <a:rPr lang="en-US" sz="2000" b="1">
                <a:solidFill>
                  <a:srgbClr val="333399"/>
                </a:solidFill>
                <a:cs typeface="+mn-cs"/>
              </a:rPr>
              <a:t>normal distribution</a:t>
            </a:r>
            <a:r>
              <a:rPr lang="en-US" sz="2000" b="1">
                <a:cs typeface="+mn-cs"/>
              </a:rPr>
              <a:t>.</a:t>
            </a:r>
            <a:r>
              <a:rPr lang="en-US" sz="2000">
                <a:cs typeface="+mn-cs"/>
              </a:rPr>
              <a:t> It shows what values the random variable can take and is used to assign probabilities to those values. </a:t>
            </a:r>
          </a:p>
        </p:txBody>
      </p:sp>
      <p:sp>
        <p:nvSpPr>
          <p:cNvPr id="1329156" name="Text Box 4"/>
          <p:cNvSpPr txBox="1">
            <a:spLocks noChangeArrowheads="1"/>
          </p:cNvSpPr>
          <p:nvPr/>
        </p:nvSpPr>
        <p:spPr bwMode="auto">
          <a:xfrm>
            <a:off x="5181600" y="3074988"/>
            <a:ext cx="3276600" cy="240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a:cs typeface="+mn-cs"/>
              </a:rPr>
              <a:t>Example: Probability distribution of women</a:t>
            </a:r>
            <a:r>
              <a:rPr lang="ja-JP" altLang="en-US">
                <a:latin typeface="Arial"/>
                <a:cs typeface="+mn-cs"/>
              </a:rPr>
              <a:t>’</a:t>
            </a:r>
            <a:r>
              <a:rPr lang="en-US">
                <a:cs typeface="+mn-cs"/>
              </a:rPr>
              <a:t>s heights. </a:t>
            </a:r>
          </a:p>
          <a:p>
            <a:pPr eaLnBrk="0" hangingPunct="0">
              <a:lnSpc>
                <a:spcPct val="120000"/>
              </a:lnSpc>
              <a:defRPr/>
            </a:pPr>
            <a:endParaRPr lang="en-US">
              <a:cs typeface="+mn-cs"/>
            </a:endParaRPr>
          </a:p>
          <a:p>
            <a:pPr eaLnBrk="0" hangingPunct="0">
              <a:lnSpc>
                <a:spcPct val="120000"/>
              </a:lnSpc>
              <a:defRPr/>
            </a:pPr>
            <a:r>
              <a:rPr lang="en-US">
                <a:cs typeface="+mn-cs"/>
              </a:rPr>
              <a:t>Here, because we chose a woman randomly, her height, </a:t>
            </a:r>
            <a:r>
              <a:rPr lang="en-US" i="1">
                <a:cs typeface="+mn-cs"/>
              </a:rPr>
              <a:t>X</a:t>
            </a:r>
            <a:r>
              <a:rPr lang="en-US">
                <a:cs typeface="+mn-cs"/>
              </a:rPr>
              <a:t>, is a random variable.</a:t>
            </a:r>
          </a:p>
        </p:txBody>
      </p:sp>
      <p:sp>
        <p:nvSpPr>
          <p:cNvPr id="1329157" name="Text Box 5"/>
          <p:cNvSpPr txBox="1">
            <a:spLocks noChangeArrowheads="1"/>
          </p:cNvSpPr>
          <p:nvPr/>
        </p:nvSpPr>
        <p:spPr bwMode="auto">
          <a:xfrm>
            <a:off x="685800" y="5867400"/>
            <a:ext cx="7788275"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000">
                <a:cs typeface="+mn-cs"/>
              </a:rPr>
              <a:t>To calculate probabilities with the normal distribution, we will standardize the random variable (</a:t>
            </a:r>
            <a:r>
              <a:rPr lang="en-US" sz="2000" i="1">
                <a:cs typeface="+mn-cs"/>
              </a:rPr>
              <a:t>z</a:t>
            </a:r>
            <a:r>
              <a:rPr lang="en-US" sz="2000">
                <a:cs typeface="+mn-cs"/>
              </a:rPr>
              <a:t> score) and use Table A.</a:t>
            </a:r>
          </a:p>
        </p:txBody>
      </p:sp>
      <p:sp>
        <p:nvSpPr>
          <p:cNvPr id="1329158" name="Rectangle 6"/>
          <p:cNvSpPr>
            <a:spLocks noGrp="1" noChangeArrowheads="1"/>
          </p:cNvSpPr>
          <p:nvPr>
            <p:ph type="title"/>
          </p:nvPr>
        </p:nvSpPr>
        <p:spPr/>
        <p:txBody>
          <a:bodyPr/>
          <a:lstStyle/>
          <a:p>
            <a:pPr eaLnBrk="1" hangingPunct="1">
              <a:defRPr/>
            </a:pPr>
            <a:r>
              <a:rPr lang="en-US" smtClean="0">
                <a:cs typeface="+mj-cs"/>
              </a:rPr>
              <a:t>Normal probability distributions</a:t>
            </a:r>
          </a:p>
        </p:txBody>
      </p:sp>
      <p:grpSp>
        <p:nvGrpSpPr>
          <p:cNvPr id="1329159" name="Group 7"/>
          <p:cNvGrpSpPr>
            <a:grpSpLocks/>
          </p:cNvGrpSpPr>
          <p:nvPr/>
        </p:nvGrpSpPr>
        <p:grpSpPr bwMode="auto">
          <a:xfrm>
            <a:off x="533400" y="2746375"/>
            <a:ext cx="4343400" cy="2919413"/>
            <a:chOff x="336" y="1666"/>
            <a:chExt cx="2736" cy="1839"/>
          </a:xfrm>
        </p:grpSpPr>
        <p:pic>
          <p:nvPicPr>
            <p:cNvPr id="66567"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6" y="1666"/>
              <a:ext cx="2736" cy="1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568" name="Picture 9"/>
            <p:cNvPicPr>
              <a:picLocks noChangeAspect="1" noChangeArrowheads="1"/>
            </p:cNvPicPr>
            <p:nvPr/>
          </p:nvPicPr>
          <p:blipFill>
            <a:blip r:embed="rId4">
              <a:extLst>
                <a:ext uri="{28A0092B-C50C-407E-A947-70E740481C1C}">
                  <a14:useLocalDpi xmlns:a14="http://schemas.microsoft.com/office/drawing/2010/main" xmlns="" val="0"/>
                </a:ext>
              </a:extLst>
            </a:blip>
            <a:srcRect t="83438"/>
            <a:stretch>
              <a:fillRect/>
            </a:stretch>
          </p:blipFill>
          <p:spPr bwMode="auto">
            <a:xfrm>
              <a:off x="336" y="3168"/>
              <a:ext cx="2736"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9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91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4" grpId="0" animBg="1"/>
      <p:bldP spid="1329156" grpId="0"/>
      <p:bldP spid="13291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Text Box 2"/>
          <p:cNvSpPr txBox="1">
            <a:spLocks noChangeArrowheads="1"/>
          </p:cNvSpPr>
          <p:nvPr/>
        </p:nvSpPr>
        <p:spPr bwMode="auto">
          <a:xfrm>
            <a:off x="304800" y="228600"/>
            <a:ext cx="822960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defRPr/>
            </a:pPr>
            <a:r>
              <a:rPr lang="en-US" dirty="0">
                <a:cs typeface="+mn-cs"/>
              </a:rPr>
              <a:t>What is the probability, if we pick one woman at random, that her height will be some value </a:t>
            </a:r>
            <a:r>
              <a:rPr lang="en-US" i="1" dirty="0">
                <a:cs typeface="+mn-cs"/>
              </a:rPr>
              <a:t>X</a:t>
            </a:r>
            <a:r>
              <a:rPr lang="en-US" dirty="0">
                <a:cs typeface="+mn-cs"/>
              </a:rPr>
              <a:t>?  For instance, between 68 and 70 inches </a:t>
            </a:r>
            <a:r>
              <a:rPr lang="en-US" i="1" dirty="0">
                <a:cs typeface="+mn-cs"/>
              </a:rPr>
              <a:t>P</a:t>
            </a:r>
            <a:r>
              <a:rPr lang="en-US" dirty="0">
                <a:cs typeface="+mn-cs"/>
              </a:rPr>
              <a:t>(68 &lt; </a:t>
            </a:r>
            <a:r>
              <a:rPr lang="en-US" i="1" dirty="0">
                <a:cs typeface="+mn-cs"/>
              </a:rPr>
              <a:t>X</a:t>
            </a:r>
            <a:r>
              <a:rPr lang="en-US" dirty="0">
                <a:cs typeface="+mn-cs"/>
              </a:rPr>
              <a:t> &lt; 70)?</a:t>
            </a:r>
          </a:p>
          <a:p>
            <a:pPr eaLnBrk="0" hangingPunct="0">
              <a:lnSpc>
                <a:spcPct val="130000"/>
              </a:lnSpc>
              <a:defRPr/>
            </a:pPr>
            <a:endParaRPr lang="en-US" sz="1000" dirty="0">
              <a:cs typeface="+mn-cs"/>
            </a:endParaRPr>
          </a:p>
          <a:p>
            <a:pPr eaLnBrk="0" hangingPunct="0">
              <a:lnSpc>
                <a:spcPct val="130000"/>
              </a:lnSpc>
              <a:defRPr/>
            </a:pPr>
            <a:r>
              <a:rPr lang="en-US" dirty="0">
                <a:cs typeface="+mn-cs"/>
              </a:rPr>
              <a:t>Because the woman is selected at random, </a:t>
            </a:r>
            <a:r>
              <a:rPr lang="en-US" i="1" dirty="0">
                <a:cs typeface="+mn-cs"/>
              </a:rPr>
              <a:t>X</a:t>
            </a:r>
            <a:r>
              <a:rPr lang="en-US" dirty="0">
                <a:cs typeface="+mn-cs"/>
              </a:rPr>
              <a:t> is a random variable.  </a:t>
            </a:r>
          </a:p>
        </p:txBody>
      </p:sp>
      <p:pic>
        <p:nvPicPr>
          <p:cNvPr id="6861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l="1515" r="1515"/>
          <a:stretch>
            <a:fillRect/>
          </a:stretch>
        </p:blipFill>
        <p:spPr bwMode="auto">
          <a:xfrm>
            <a:off x="4038600" y="1600200"/>
            <a:ext cx="4876800" cy="378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30180" name="Group 4"/>
          <p:cNvGrpSpPr>
            <a:grpSpLocks/>
          </p:cNvGrpSpPr>
          <p:nvPr/>
        </p:nvGrpSpPr>
        <p:grpSpPr bwMode="auto">
          <a:xfrm>
            <a:off x="304800" y="1819275"/>
            <a:ext cx="3581400" cy="3060700"/>
            <a:chOff x="192" y="1242"/>
            <a:chExt cx="2256" cy="1928"/>
          </a:xfrm>
        </p:grpSpPr>
        <p:sp>
          <p:nvSpPr>
            <p:cNvPr id="1330181" name="Text Box 5"/>
            <p:cNvSpPr txBox="1">
              <a:spLocks noChangeArrowheads="1"/>
            </p:cNvSpPr>
            <p:nvPr/>
          </p:nvSpPr>
          <p:spPr bwMode="auto">
            <a:xfrm>
              <a:off x="192" y="1728"/>
              <a:ext cx="2256" cy="1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a:cs typeface="+mn-cs"/>
                </a:rPr>
                <a:t>As before, we calculate the </a:t>
              </a:r>
              <a:r>
                <a:rPr lang="en-US" i="1">
                  <a:cs typeface="+mn-cs"/>
                </a:rPr>
                <a:t>z</a:t>
              </a:r>
              <a:r>
                <a:rPr lang="en-US">
                  <a:cs typeface="+mn-cs"/>
                </a:rPr>
                <a:t>-scores for 68 and 70. </a:t>
              </a:r>
            </a:p>
            <a:p>
              <a:pPr eaLnBrk="0" hangingPunct="0">
                <a:defRPr/>
              </a:pPr>
              <a:endParaRPr lang="en-US">
                <a:cs typeface="+mn-cs"/>
              </a:endParaRPr>
            </a:p>
            <a:p>
              <a:pPr eaLnBrk="0" hangingPunct="0">
                <a:defRPr/>
              </a:pPr>
              <a:r>
                <a:rPr lang="en-US">
                  <a:cs typeface="+mn-cs"/>
                </a:rPr>
                <a:t>For </a:t>
              </a:r>
              <a:r>
                <a:rPr lang="en-US" i="1">
                  <a:cs typeface="+mn-cs"/>
                </a:rPr>
                <a:t>x </a:t>
              </a:r>
              <a:r>
                <a:rPr lang="en-US">
                  <a:cs typeface="+mn-cs"/>
                </a:rPr>
                <a:t>= 68",</a:t>
              </a:r>
            </a:p>
            <a:p>
              <a:pPr eaLnBrk="0" hangingPunct="0">
                <a:defRPr/>
              </a:pPr>
              <a:endParaRPr lang="en-US">
                <a:cs typeface="+mn-cs"/>
              </a:endParaRPr>
            </a:p>
            <a:p>
              <a:pPr eaLnBrk="0" hangingPunct="0">
                <a:defRPr/>
              </a:pPr>
              <a:endParaRPr lang="en-US">
                <a:cs typeface="+mn-cs"/>
              </a:endParaRPr>
            </a:p>
            <a:p>
              <a:pPr eaLnBrk="0" hangingPunct="0">
                <a:defRPr/>
              </a:pPr>
              <a:r>
                <a:rPr lang="en-US">
                  <a:cs typeface="+mn-cs"/>
                </a:rPr>
                <a:t>For </a:t>
              </a:r>
              <a:r>
                <a:rPr lang="en-US" i="1">
                  <a:cs typeface="+mn-cs"/>
                </a:rPr>
                <a:t>x</a:t>
              </a:r>
              <a:r>
                <a:rPr lang="en-US">
                  <a:cs typeface="+mn-cs"/>
                </a:rPr>
                <a:t> = 70", </a:t>
              </a:r>
            </a:p>
            <a:p>
              <a:pPr eaLnBrk="0" hangingPunct="0">
                <a:defRPr/>
              </a:pPr>
              <a:endParaRPr lang="en-US">
                <a:cs typeface="+mn-cs"/>
              </a:endParaRPr>
            </a:p>
          </p:txBody>
        </p:sp>
        <p:graphicFrame>
          <p:nvGraphicFramePr>
            <p:cNvPr id="68619" name="Object 6"/>
            <p:cNvGraphicFramePr>
              <a:graphicFrameLocks noChangeAspect="1"/>
            </p:cNvGraphicFramePr>
            <p:nvPr/>
          </p:nvGraphicFramePr>
          <p:xfrm>
            <a:off x="864" y="1242"/>
            <a:ext cx="816" cy="438"/>
          </p:xfrm>
          <a:graphic>
            <a:graphicData uri="http://schemas.openxmlformats.org/presentationml/2006/ole">
              <p:oleObj spid="_x0000_s68632" name="Equation" r:id="rId5" imgW="676440" imgH="356400" progId="Equation.3">
                <p:embed/>
              </p:oleObj>
            </a:graphicData>
          </a:graphic>
        </p:graphicFrame>
        <p:graphicFrame>
          <p:nvGraphicFramePr>
            <p:cNvPr id="68620" name="Object 7"/>
            <p:cNvGraphicFramePr>
              <a:graphicFrameLocks noChangeAspect="1"/>
            </p:cNvGraphicFramePr>
            <p:nvPr/>
          </p:nvGraphicFramePr>
          <p:xfrm>
            <a:off x="1171" y="2172"/>
            <a:ext cx="1077" cy="375"/>
          </p:xfrm>
          <a:graphic>
            <a:graphicData uri="http://schemas.openxmlformats.org/presentationml/2006/ole">
              <p:oleObj spid="_x0000_s68633" name="Equation" r:id="rId6" imgW="1269449" imgH="393529" progId="Equation.3">
                <p:embed/>
              </p:oleObj>
            </a:graphicData>
          </a:graphic>
        </p:graphicFrame>
        <p:graphicFrame>
          <p:nvGraphicFramePr>
            <p:cNvPr id="68621" name="Object 8"/>
            <p:cNvGraphicFramePr>
              <a:graphicFrameLocks noChangeAspect="1"/>
            </p:cNvGraphicFramePr>
            <p:nvPr/>
          </p:nvGraphicFramePr>
          <p:xfrm>
            <a:off x="1176" y="2705"/>
            <a:ext cx="1078" cy="351"/>
          </p:xfrm>
          <a:graphic>
            <a:graphicData uri="http://schemas.openxmlformats.org/presentationml/2006/ole">
              <p:oleObj spid="_x0000_s68634" name="Equation" r:id="rId7" imgW="1261440" imgH="356400" progId="Equation.3">
                <p:embed/>
              </p:oleObj>
            </a:graphicData>
          </a:graphic>
        </p:graphicFrame>
      </p:grpSp>
      <p:sp>
        <p:nvSpPr>
          <p:cNvPr id="1330185" name="Text Box 9"/>
          <p:cNvSpPr txBox="1">
            <a:spLocks noChangeArrowheads="1"/>
          </p:cNvSpPr>
          <p:nvPr/>
        </p:nvSpPr>
        <p:spPr bwMode="auto">
          <a:xfrm>
            <a:off x="304800" y="5562600"/>
            <a:ext cx="85344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spcBef>
                <a:spcPct val="25000"/>
              </a:spcBef>
              <a:defRPr/>
            </a:pPr>
            <a:r>
              <a:rPr lang="en-US">
                <a:cs typeface="+mn-cs"/>
              </a:rPr>
              <a:t>The area under the curve for the interval [68" to 70"] is 0.9861 </a:t>
            </a:r>
            <a:r>
              <a:rPr lang="en-US">
                <a:cs typeface="Arial" charset="0"/>
              </a:rPr>
              <a:t>−</a:t>
            </a:r>
            <a:r>
              <a:rPr lang="en-US">
                <a:cs typeface="+mn-cs"/>
              </a:rPr>
              <a:t> 0.9192 = 0.0669.</a:t>
            </a:r>
          </a:p>
          <a:p>
            <a:pPr eaLnBrk="0" hangingPunct="0">
              <a:lnSpc>
                <a:spcPct val="110000"/>
              </a:lnSpc>
              <a:spcBef>
                <a:spcPct val="25000"/>
              </a:spcBef>
              <a:defRPr/>
            </a:pPr>
            <a:r>
              <a:rPr lang="en-US">
                <a:cs typeface="+mn-cs"/>
              </a:rPr>
              <a:t>Thus, the probability that a randomly chosen woman falls into this range is 6.69%.</a:t>
            </a:r>
          </a:p>
          <a:p>
            <a:pPr eaLnBrk="0" hangingPunct="0">
              <a:lnSpc>
                <a:spcPct val="110000"/>
              </a:lnSpc>
              <a:spcBef>
                <a:spcPct val="25000"/>
              </a:spcBef>
              <a:defRPr/>
            </a:pPr>
            <a:r>
              <a:rPr lang="en-US">
                <a:cs typeface="+mn-cs"/>
              </a:rPr>
              <a:t>			   </a:t>
            </a:r>
            <a:r>
              <a:rPr lang="en-US" i="1">
                <a:cs typeface="+mn-cs"/>
              </a:rPr>
              <a:t>P</a:t>
            </a:r>
            <a:r>
              <a:rPr lang="en-US">
                <a:cs typeface="+mn-cs"/>
              </a:rPr>
              <a:t>(68 &lt; </a:t>
            </a:r>
            <a:r>
              <a:rPr lang="en-US" i="1">
                <a:cs typeface="+mn-cs"/>
              </a:rPr>
              <a:t>X</a:t>
            </a:r>
            <a:r>
              <a:rPr lang="en-US">
                <a:cs typeface="+mn-cs"/>
              </a:rPr>
              <a:t> &lt; 70) = 6.69%</a:t>
            </a:r>
          </a:p>
        </p:txBody>
      </p:sp>
      <p:sp>
        <p:nvSpPr>
          <p:cNvPr id="1330186" name="Line 10"/>
          <p:cNvSpPr>
            <a:spLocks noChangeShapeType="1"/>
          </p:cNvSpPr>
          <p:nvPr/>
        </p:nvSpPr>
        <p:spPr bwMode="auto">
          <a:xfrm flipH="1">
            <a:off x="4216400" y="4953000"/>
            <a:ext cx="373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30187" name="Line 11"/>
          <p:cNvSpPr>
            <a:spLocks noChangeShapeType="1"/>
          </p:cNvSpPr>
          <p:nvPr/>
        </p:nvSpPr>
        <p:spPr bwMode="auto">
          <a:xfrm flipH="1">
            <a:off x="4216400" y="4648200"/>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30188" name="Text Box 12"/>
          <p:cNvSpPr txBox="1">
            <a:spLocks noChangeArrowheads="1"/>
          </p:cNvSpPr>
          <p:nvPr/>
        </p:nvSpPr>
        <p:spPr bwMode="auto">
          <a:xfrm>
            <a:off x="5978525" y="4667250"/>
            <a:ext cx="7604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Narrow" charset="0"/>
                <a:cs typeface="+mn-cs"/>
              </a:rPr>
              <a:t>0.9861</a:t>
            </a:r>
          </a:p>
        </p:txBody>
      </p:sp>
      <p:sp>
        <p:nvSpPr>
          <p:cNvPr id="1330189" name="Text Box 13"/>
          <p:cNvSpPr txBox="1">
            <a:spLocks noChangeArrowheads="1"/>
          </p:cNvSpPr>
          <p:nvPr/>
        </p:nvSpPr>
        <p:spPr bwMode="auto">
          <a:xfrm>
            <a:off x="5984875" y="4370388"/>
            <a:ext cx="7604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Narrow" charset="0"/>
                <a:cs typeface="+mn-cs"/>
              </a:rPr>
              <a:t>0.9192</a:t>
            </a:r>
          </a:p>
        </p:txBody>
      </p:sp>
      <p:sp>
        <p:nvSpPr>
          <p:cNvPr id="1330190" name="Text Box 14"/>
          <p:cNvSpPr txBox="1">
            <a:spLocks noChangeArrowheads="1"/>
          </p:cNvSpPr>
          <p:nvPr/>
        </p:nvSpPr>
        <p:spPr bwMode="auto">
          <a:xfrm>
            <a:off x="7239000" y="1905000"/>
            <a:ext cx="14478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defRPr/>
            </a:pPr>
            <a:r>
              <a:rPr lang="en-US" sz="1600" i="1" dirty="0">
                <a:cs typeface="+mn-cs"/>
              </a:rPr>
              <a:t>N</a:t>
            </a:r>
            <a:r>
              <a:rPr lang="en-US" sz="1600" dirty="0">
                <a:cs typeface="+mn-cs"/>
              </a:rPr>
              <a:t>(µ, </a:t>
            </a:r>
            <a:r>
              <a:rPr lang="en-US" sz="1600" dirty="0">
                <a:latin typeface="Symbol" charset="0"/>
                <a:cs typeface="+mn-cs"/>
              </a:rPr>
              <a:t>s</a:t>
            </a:r>
            <a:r>
              <a:rPr lang="en-US" sz="1600" dirty="0">
                <a:cs typeface="+mn-cs"/>
              </a:rPr>
              <a:t>) =  </a:t>
            </a:r>
            <a:br>
              <a:rPr lang="en-US" sz="1600" dirty="0">
                <a:cs typeface="+mn-cs"/>
              </a:rPr>
            </a:br>
            <a:r>
              <a:rPr lang="en-US" sz="1600" i="1" dirty="0">
                <a:cs typeface="+mn-cs"/>
              </a:rPr>
              <a:t>N</a:t>
            </a:r>
            <a:r>
              <a:rPr lang="en-US" sz="1600" dirty="0">
                <a:cs typeface="+mn-cs"/>
              </a:rPr>
              <a:t>(64.5, 2.5)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01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01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01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01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0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5" grpId="0" autoUpdateAnimBg="0"/>
      <p:bldP spid="1330188" grpId="0"/>
      <p:bldP spid="13301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4.11 </a:t>
            </a:r>
            <a:r>
              <a:rPr lang="en-US" b="1" dirty="0" smtClean="0">
                <a:cs typeface="+mj-cs"/>
              </a:rPr>
              <a:t>Tread Life</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dirty="0" smtClean="0">
                <a:cs typeface="+mn-cs"/>
              </a:rPr>
              <a:t>The actual tread life X of a 40,000-mile automobile tire has a Normal probability distribution with μ = 50,000 miles and </a:t>
            </a:r>
            <a:r>
              <a:rPr lang="en-US" dirty="0" err="1" smtClean="0">
                <a:cs typeface="+mn-cs"/>
              </a:rPr>
              <a:t>σ</a:t>
            </a:r>
            <a:r>
              <a:rPr lang="en-US" dirty="0" smtClean="0">
                <a:cs typeface="+mn-cs"/>
              </a:rPr>
              <a:t> = 5500 miles. We say X has an N(50,000,5500) distribution. </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From a manufacturer’s perspective, it would be useful to know the percent of tires that fail to meet the guaranteed wear life of 40,000 miles. This implies we want to find the probability that a randomly selected tire has a tread life less than 40,000 miles:  </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p:txBody>
      </p:sp>
      <p:pic>
        <p:nvPicPr>
          <p:cNvPr id="70659"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4114800"/>
            <a:ext cx="5324475" cy="244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pPr eaLnBrk="1" hangingPunct="1">
              <a:defRPr/>
            </a:pPr>
            <a:r>
              <a:rPr lang="en-US" smtClean="0">
                <a:cs typeface="+mj-cs"/>
              </a:rPr>
              <a:t>Mean of a random variable</a:t>
            </a:r>
            <a:endParaRPr lang="en-US" sz="2800" b="1" smtClean="0">
              <a:solidFill>
                <a:srgbClr val="333399"/>
              </a:solidFill>
              <a:cs typeface="+mj-cs"/>
            </a:endParaRPr>
          </a:p>
        </p:txBody>
      </p:sp>
      <p:sp>
        <p:nvSpPr>
          <p:cNvPr id="1331203" name="Rectangle 3"/>
          <p:cNvSpPr>
            <a:spLocks noGrp="1" noChangeArrowheads="1"/>
          </p:cNvSpPr>
          <p:nvPr>
            <p:ph type="body" sz="half" idx="1"/>
          </p:nvPr>
        </p:nvSpPr>
        <p:spPr>
          <a:xfrm>
            <a:off x="457200" y="1143000"/>
            <a:ext cx="8229600" cy="2514600"/>
          </a:xfrm>
        </p:spPr>
        <p:txBody>
          <a:bodyPr/>
          <a:lstStyle/>
          <a:p>
            <a:pPr marL="0" indent="0" eaLnBrk="1" hangingPunct="1">
              <a:lnSpc>
                <a:spcPct val="140000"/>
              </a:lnSpc>
              <a:buFont typeface="Wingdings" charset="0"/>
              <a:buNone/>
              <a:defRPr/>
            </a:pPr>
            <a:r>
              <a:rPr lang="en-US" dirty="0" smtClean="0">
                <a:cs typeface="+mn-cs"/>
              </a:rPr>
              <a:t>The mean of a set of observations is their arithmetic average. </a:t>
            </a:r>
          </a:p>
          <a:p>
            <a:pPr marL="0" indent="0" eaLnBrk="1" hangingPunct="1">
              <a:lnSpc>
                <a:spcPct val="140000"/>
              </a:lnSpc>
              <a:buFont typeface="Wingdings" charset="0"/>
              <a:buNone/>
              <a:defRPr/>
            </a:pPr>
            <a:endParaRPr lang="en-US" sz="1000" dirty="0" smtClean="0">
              <a:cs typeface="+mn-cs"/>
            </a:endParaRPr>
          </a:p>
          <a:p>
            <a:pPr marL="0" indent="0" eaLnBrk="1" hangingPunct="1">
              <a:lnSpc>
                <a:spcPct val="140000"/>
              </a:lnSpc>
              <a:buFont typeface="Wingdings" charset="0"/>
              <a:buNone/>
              <a:defRPr/>
            </a:pPr>
            <a:r>
              <a:rPr lang="en-US" dirty="0" smtClean="0">
                <a:cs typeface="+mn-cs"/>
              </a:rPr>
              <a:t>The mean</a:t>
            </a:r>
            <a:r>
              <a:rPr lang="en-US" i="1" dirty="0" smtClean="0">
                <a:cs typeface="+mn-cs"/>
              </a:rPr>
              <a:t> </a:t>
            </a:r>
            <a:r>
              <a:rPr lang="en-US" b="1" i="1" dirty="0" smtClean="0">
                <a:solidFill>
                  <a:srgbClr val="333399"/>
                </a:solidFill>
                <a:cs typeface="Arial" charset="0"/>
              </a:rPr>
              <a:t>µ</a:t>
            </a:r>
            <a:r>
              <a:rPr lang="en-US" dirty="0" smtClean="0">
                <a:cs typeface="Arial" charset="0"/>
              </a:rPr>
              <a:t> </a:t>
            </a:r>
            <a:r>
              <a:rPr lang="en-US" dirty="0" smtClean="0">
                <a:cs typeface="+mn-cs"/>
              </a:rPr>
              <a:t>of a random variable </a:t>
            </a:r>
            <a:r>
              <a:rPr lang="en-US" i="1" dirty="0" smtClean="0">
                <a:cs typeface="+mn-cs"/>
              </a:rPr>
              <a:t>X</a:t>
            </a:r>
            <a:r>
              <a:rPr lang="en-US" dirty="0" smtClean="0">
                <a:cs typeface="+mn-cs"/>
              </a:rPr>
              <a:t> is a weighted average of the possible values of </a:t>
            </a:r>
            <a:r>
              <a:rPr lang="en-US" i="1" dirty="0" smtClean="0">
                <a:cs typeface="+mn-cs"/>
              </a:rPr>
              <a:t>X</a:t>
            </a:r>
            <a:r>
              <a:rPr lang="en-US" dirty="0" smtClean="0">
                <a:cs typeface="+mn-cs"/>
              </a:rPr>
              <a:t>, reflecting the fact that all outcomes might not be equally likely. </a:t>
            </a:r>
          </a:p>
        </p:txBody>
      </p:sp>
      <p:sp>
        <p:nvSpPr>
          <p:cNvPr id="1331204" name="Rectangle 4"/>
          <p:cNvSpPr>
            <a:spLocks noChangeArrowheads="1"/>
          </p:cNvSpPr>
          <p:nvPr/>
        </p:nvSpPr>
        <p:spPr bwMode="auto">
          <a:xfrm>
            <a:off x="381000" y="3441700"/>
            <a:ext cx="8229600" cy="20574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1331205" name="Group 5"/>
          <p:cNvGraphicFramePr>
            <a:graphicFrameLocks noGrp="1"/>
          </p:cNvGraphicFramePr>
          <p:nvPr/>
        </p:nvGraphicFramePr>
        <p:xfrm>
          <a:off x="4419600" y="4508500"/>
          <a:ext cx="4038600" cy="685800"/>
        </p:xfrm>
        <a:graphic>
          <a:graphicData uri="http://schemas.openxmlformats.org/drawingml/2006/table">
            <a:tbl>
              <a:tblPr/>
              <a:tblGrid>
                <a:gridCol w="1295400"/>
                <a:gridCol w="2743200"/>
              </a:tblGrid>
              <a:tr h="342900">
                <a:tc>
                  <a:txBody>
                    <a:bodyPr/>
                    <a:lstStyle/>
                    <a:p>
                      <a:pPr marL="0" marR="0" lvl="0" indent="0" algn="l" defTabSz="9144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Value of </a:t>
                      </a:r>
                      <a:r>
                        <a:rPr kumimoji="0" lang="en-US" sz="1600" b="1" i="1" u="none" strike="noStrike" cap="none" normalizeH="0" baseline="0">
                          <a:ln>
                            <a:noFill/>
                          </a:ln>
                          <a:solidFill>
                            <a:schemeClr val="tx1"/>
                          </a:solidFill>
                          <a:effectLst/>
                          <a:latin typeface="Arial" charset="0"/>
                          <a:ea typeface="ＭＳ Ｐゴシック"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0	1	2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Probability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1/8	3/8	3/8	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31216" name="Picture 1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24800" y="3136900"/>
            <a:ext cx="990600" cy="922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31217" name="Text Box 17"/>
          <p:cNvSpPr txBox="1">
            <a:spLocks noChangeArrowheads="1"/>
          </p:cNvSpPr>
          <p:nvPr/>
        </p:nvSpPr>
        <p:spPr bwMode="auto">
          <a:xfrm>
            <a:off x="1295400" y="4540250"/>
            <a:ext cx="2627313"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defTabSz="685800">
              <a:defRPr>
                <a:solidFill>
                  <a:schemeClr val="tx1"/>
                </a:solidFill>
                <a:latin typeface="Arial" charset="0"/>
                <a:ea typeface="ＭＳ Ｐゴシック" charset="0"/>
              </a:defRPr>
            </a:lvl1pPr>
            <a:lvl2pPr defTabSz="685800">
              <a:defRPr>
                <a:solidFill>
                  <a:schemeClr val="tx1"/>
                </a:solidFill>
                <a:latin typeface="Arial" charset="0"/>
                <a:ea typeface="ＭＳ Ｐゴシック" charset="0"/>
              </a:defRPr>
            </a:lvl2pPr>
            <a:lvl3pPr defTabSz="685800">
              <a:defRPr>
                <a:solidFill>
                  <a:schemeClr val="tx1"/>
                </a:solidFill>
                <a:latin typeface="Arial" charset="0"/>
                <a:ea typeface="ＭＳ Ｐゴシック" charset="0"/>
              </a:defRPr>
            </a:lvl3pPr>
            <a:lvl4pPr defTabSz="685800">
              <a:defRPr>
                <a:solidFill>
                  <a:schemeClr val="tx1"/>
                </a:solidFill>
                <a:latin typeface="Arial" charset="0"/>
                <a:ea typeface="ＭＳ Ｐゴシック" charset="0"/>
              </a:defRPr>
            </a:lvl4pPr>
            <a:lvl5pPr defTabSz="685800">
              <a:defRPr>
                <a:solidFill>
                  <a:schemeClr val="tx1"/>
                </a:solidFill>
                <a:latin typeface="Arial" charset="0"/>
                <a:ea typeface="ＭＳ Ｐゴシック" charset="0"/>
              </a:defRPr>
            </a:lvl5pPr>
            <a:lvl6pPr defTabSz="685800" fontAlgn="base">
              <a:spcBef>
                <a:spcPct val="0"/>
              </a:spcBef>
              <a:spcAft>
                <a:spcPct val="0"/>
              </a:spcAft>
              <a:defRPr>
                <a:solidFill>
                  <a:schemeClr val="tx1"/>
                </a:solidFill>
                <a:latin typeface="Arial" charset="0"/>
                <a:ea typeface="ＭＳ Ｐゴシック" charset="0"/>
              </a:defRPr>
            </a:lvl6pPr>
            <a:lvl7pPr defTabSz="685800" fontAlgn="base">
              <a:spcBef>
                <a:spcPct val="0"/>
              </a:spcBef>
              <a:spcAft>
                <a:spcPct val="0"/>
              </a:spcAft>
              <a:defRPr>
                <a:solidFill>
                  <a:schemeClr val="tx1"/>
                </a:solidFill>
                <a:latin typeface="Arial" charset="0"/>
                <a:ea typeface="ＭＳ Ｐゴシック" charset="0"/>
              </a:defRPr>
            </a:lvl7pPr>
            <a:lvl8pPr defTabSz="685800" fontAlgn="base">
              <a:spcBef>
                <a:spcPct val="0"/>
              </a:spcBef>
              <a:spcAft>
                <a:spcPct val="0"/>
              </a:spcAft>
              <a:defRPr>
                <a:solidFill>
                  <a:schemeClr val="tx1"/>
                </a:solidFill>
                <a:latin typeface="Arial" charset="0"/>
                <a:ea typeface="ＭＳ Ｐゴシック" charset="0"/>
              </a:defRPr>
            </a:lvl8pPr>
            <a:lvl9pPr defTabSz="685800" fontAlgn="base">
              <a:spcBef>
                <a:spcPct val="0"/>
              </a:spcBef>
              <a:spcAft>
                <a:spcPct val="0"/>
              </a:spcAft>
              <a:defRPr>
                <a:solidFill>
                  <a:schemeClr val="tx1"/>
                </a:solidFill>
                <a:latin typeface="Arial" charset="0"/>
                <a:ea typeface="ＭＳ Ｐゴシック" charset="0"/>
              </a:defRPr>
            </a:lvl9pPr>
          </a:lstStyle>
          <a:p>
            <a:pPr>
              <a:defRPr/>
            </a:pPr>
            <a:r>
              <a:rPr lang="en-US" sz="1400" b="1" smtClean="0">
                <a:cs typeface="+mn-cs"/>
              </a:rPr>
              <a:t>	HMM	HHM</a:t>
            </a:r>
          </a:p>
          <a:p>
            <a:pPr>
              <a:defRPr/>
            </a:pPr>
            <a:r>
              <a:rPr lang="en-US" sz="1400" b="1" smtClean="0">
                <a:cs typeface="+mn-cs"/>
              </a:rPr>
              <a:t>	MHM	HMH</a:t>
            </a:r>
          </a:p>
          <a:p>
            <a:pPr>
              <a:defRPr/>
            </a:pPr>
            <a:r>
              <a:rPr lang="en-US" sz="1400" b="1" u="sng" smtClean="0">
                <a:cs typeface="+mn-cs"/>
              </a:rPr>
              <a:t>MMM	MMH	MHH	HHH</a:t>
            </a:r>
          </a:p>
        </p:txBody>
      </p:sp>
      <p:sp>
        <p:nvSpPr>
          <p:cNvPr id="1331218" name="Rectangle 18"/>
          <p:cNvSpPr>
            <a:spLocks noChangeArrowheads="1"/>
          </p:cNvSpPr>
          <p:nvPr/>
        </p:nvSpPr>
        <p:spPr bwMode="auto">
          <a:xfrm>
            <a:off x="304800" y="3429000"/>
            <a:ext cx="8382000"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40000"/>
              </a:lnSpc>
              <a:spcBef>
                <a:spcPct val="20000"/>
              </a:spcBef>
              <a:buClr>
                <a:srgbClr val="00CC99"/>
              </a:buClr>
              <a:buSzPct val="65000"/>
              <a:buFont typeface="Wingdings" charset="0"/>
              <a:buNone/>
              <a:defRPr/>
            </a:pPr>
            <a:r>
              <a:rPr lang="en-US">
                <a:cs typeface="+mn-cs"/>
              </a:rPr>
              <a:t>A basketball player shoots three free throws. The random variable </a:t>
            </a:r>
            <a:r>
              <a:rPr lang="en-US" i="1">
                <a:cs typeface="+mn-cs"/>
              </a:rPr>
              <a:t>X</a:t>
            </a:r>
            <a:r>
              <a:rPr lang="en-US">
                <a:cs typeface="+mn-cs"/>
              </a:rPr>
              <a:t> is the</a:t>
            </a:r>
            <a:br>
              <a:rPr lang="en-US">
                <a:cs typeface="+mn-cs"/>
              </a:rPr>
            </a:br>
            <a:r>
              <a:rPr lang="en-US">
                <a:cs typeface="+mn-cs"/>
              </a:rPr>
              <a:t>number of baskets successfully made (</a:t>
            </a:r>
            <a:r>
              <a:rPr lang="ja-JP" altLang="en-US">
                <a:latin typeface="Arial"/>
                <a:cs typeface="+mn-cs"/>
              </a:rPr>
              <a:t>“</a:t>
            </a:r>
            <a:r>
              <a:rPr lang="en-US">
                <a:cs typeface="+mn-cs"/>
              </a:rPr>
              <a:t>H</a:t>
            </a:r>
            <a:r>
              <a:rPr lang="ja-JP" altLang="en-US">
                <a:latin typeface="Arial"/>
                <a:cs typeface="+mn-cs"/>
              </a:rPr>
              <a:t>”</a:t>
            </a:r>
            <a:r>
              <a:rPr lang="en-US">
                <a:cs typeface="+mn-cs"/>
              </a:rPr>
              <a:t>).</a:t>
            </a:r>
          </a:p>
        </p:txBody>
      </p:sp>
      <p:sp>
        <p:nvSpPr>
          <p:cNvPr id="1331219" name="Text Box 19"/>
          <p:cNvSpPr txBox="1">
            <a:spLocks noChangeArrowheads="1"/>
          </p:cNvSpPr>
          <p:nvPr/>
        </p:nvSpPr>
        <p:spPr bwMode="auto">
          <a:xfrm>
            <a:off x="457200" y="5791200"/>
            <a:ext cx="79565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nSpc>
                <a:spcPct val="140000"/>
              </a:lnSpc>
              <a:spcBef>
                <a:spcPct val="20000"/>
              </a:spcBef>
              <a:buClr>
                <a:srgbClr val="00CC99"/>
              </a:buClr>
              <a:buSzPct val="65000"/>
              <a:buFont typeface="Wingdings" charset="0"/>
              <a:buNone/>
              <a:defRPr/>
            </a:pPr>
            <a:r>
              <a:rPr lang="en-US" sz="2000">
                <a:cs typeface="+mn-cs"/>
              </a:rPr>
              <a:t>The mean of a random variable </a:t>
            </a:r>
            <a:r>
              <a:rPr lang="en-US" sz="2000" i="1">
                <a:cs typeface="+mn-cs"/>
              </a:rPr>
              <a:t>X</a:t>
            </a:r>
            <a:r>
              <a:rPr lang="en-US" sz="2000">
                <a:cs typeface="+mn-cs"/>
              </a:rPr>
              <a:t> is also called </a:t>
            </a:r>
            <a:r>
              <a:rPr lang="en-US" sz="2000" b="1">
                <a:solidFill>
                  <a:srgbClr val="333399"/>
                </a:solidFill>
                <a:cs typeface="+mn-cs"/>
              </a:rPr>
              <a:t>expected value</a:t>
            </a:r>
            <a:r>
              <a:rPr lang="en-US" sz="2000">
                <a:cs typeface="+mn-cs"/>
              </a:rPr>
              <a:t> of </a:t>
            </a:r>
            <a:r>
              <a:rPr lang="en-US" sz="2000" i="1">
                <a:cs typeface="+mn-cs"/>
              </a:rPr>
              <a:t>X</a:t>
            </a:r>
            <a:r>
              <a:rPr lang="en-US" sz="200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0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331205"/>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1331216"/>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33121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331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4" grpId="0" animBg="1"/>
      <p:bldP spid="1331217" grpId="0" autoUpdateAnimBg="0"/>
      <p:bldP spid="1331218" grpId="0" autoUpdateAnimBg="0"/>
      <p:bldP spid="133121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pPr eaLnBrk="1" hangingPunct="1">
              <a:lnSpc>
                <a:spcPct val="120000"/>
              </a:lnSpc>
              <a:defRPr/>
            </a:pPr>
            <a:r>
              <a:rPr lang="en-US" sz="2800" smtClean="0">
                <a:solidFill>
                  <a:srgbClr val="333399"/>
                </a:solidFill>
                <a:cs typeface="+mj-cs"/>
              </a:rPr>
              <a:t>Mean of a discrete random variable</a:t>
            </a:r>
          </a:p>
        </p:txBody>
      </p:sp>
      <p:sp>
        <p:nvSpPr>
          <p:cNvPr id="1332227" name="Rectangle 3"/>
          <p:cNvSpPr>
            <a:spLocks noGrp="1" noChangeArrowheads="1"/>
          </p:cNvSpPr>
          <p:nvPr>
            <p:ph type="body" sz="half" idx="1"/>
          </p:nvPr>
        </p:nvSpPr>
        <p:spPr>
          <a:xfrm>
            <a:off x="457200" y="1143000"/>
            <a:ext cx="8229600" cy="2971800"/>
          </a:xfrm>
        </p:spPr>
        <p:txBody>
          <a:bodyPr/>
          <a:lstStyle/>
          <a:p>
            <a:pPr marL="0" indent="0" eaLnBrk="1" hangingPunct="1">
              <a:lnSpc>
                <a:spcPct val="140000"/>
              </a:lnSpc>
              <a:buFont typeface="Wingdings" charset="0"/>
              <a:buNone/>
              <a:defRPr/>
            </a:pPr>
            <a:r>
              <a:rPr lang="en-US" smtClean="0">
                <a:cs typeface="+mn-cs"/>
              </a:rPr>
              <a:t>For a discrete random variable </a:t>
            </a:r>
            <a:r>
              <a:rPr lang="en-US" i="1" smtClean="0">
                <a:cs typeface="+mn-cs"/>
              </a:rPr>
              <a:t>X</a:t>
            </a:r>
            <a:r>
              <a:rPr lang="en-US" smtClean="0">
                <a:cs typeface="+mn-cs"/>
              </a:rPr>
              <a:t> with</a:t>
            </a:r>
            <a:br>
              <a:rPr lang="en-US" smtClean="0">
                <a:cs typeface="+mn-cs"/>
              </a:rPr>
            </a:br>
            <a:r>
              <a:rPr lang="en-US" smtClean="0">
                <a:cs typeface="+mn-cs"/>
              </a:rPr>
              <a:t>probability distribution </a:t>
            </a:r>
            <a:r>
              <a:rPr lang="en-US" smtClean="0">
                <a:cs typeface="+mn-cs"/>
                <a:sym typeface="Wingdings" charset="0"/>
              </a:rPr>
              <a:t></a:t>
            </a:r>
            <a:endParaRPr lang="en-US" smtClean="0">
              <a:cs typeface="+mn-cs"/>
            </a:endParaRPr>
          </a:p>
          <a:p>
            <a:pPr marL="0" indent="0" eaLnBrk="1" hangingPunct="1">
              <a:lnSpc>
                <a:spcPct val="140000"/>
              </a:lnSpc>
              <a:buFont typeface="Wingdings" charset="0"/>
              <a:buNone/>
              <a:defRPr/>
            </a:pPr>
            <a:endParaRPr lang="en-US" sz="800" smtClean="0">
              <a:cs typeface="+mn-cs"/>
            </a:endParaRPr>
          </a:p>
          <a:p>
            <a:pPr marL="0" indent="0" eaLnBrk="1" hangingPunct="1">
              <a:lnSpc>
                <a:spcPct val="140000"/>
              </a:lnSpc>
              <a:buFont typeface="Wingdings" charset="0"/>
              <a:buNone/>
              <a:defRPr/>
            </a:pPr>
            <a:r>
              <a:rPr lang="en-US" smtClean="0">
                <a:cs typeface="+mn-cs"/>
              </a:rPr>
              <a:t>the mean </a:t>
            </a:r>
            <a:r>
              <a:rPr lang="en-US" i="1" smtClean="0">
                <a:cs typeface="Arial" charset="0"/>
              </a:rPr>
              <a:t>µ</a:t>
            </a:r>
            <a:r>
              <a:rPr lang="en-US" smtClean="0">
                <a:cs typeface="Arial" charset="0"/>
              </a:rPr>
              <a:t> </a:t>
            </a:r>
            <a:r>
              <a:rPr lang="en-US" smtClean="0">
                <a:cs typeface="+mn-cs"/>
              </a:rPr>
              <a:t>of </a:t>
            </a:r>
            <a:r>
              <a:rPr lang="en-US" i="1" smtClean="0">
                <a:cs typeface="+mn-cs"/>
              </a:rPr>
              <a:t>X</a:t>
            </a:r>
            <a:r>
              <a:rPr lang="en-US" smtClean="0">
                <a:cs typeface="+mn-cs"/>
              </a:rPr>
              <a:t> is found by multiplying each possible value of </a:t>
            </a:r>
            <a:r>
              <a:rPr lang="en-US" i="1" smtClean="0">
                <a:cs typeface="+mn-cs"/>
              </a:rPr>
              <a:t>X</a:t>
            </a:r>
            <a:r>
              <a:rPr lang="en-US" smtClean="0">
                <a:cs typeface="+mn-cs"/>
              </a:rPr>
              <a:t> by its probability, and then adding the products.</a:t>
            </a:r>
          </a:p>
        </p:txBody>
      </p:sp>
      <p:pic>
        <p:nvPicPr>
          <p:cNvPr id="1332228" name="Picture 4"/>
          <p:cNvPicPr>
            <a:picLocks noGrp="1" noChangeAspect="1" noChangeArrowheads="1"/>
          </p:cNvPicPr>
          <p:nvPr>
            <p:ph sz="quarter" idx="2"/>
          </p:nvPr>
        </p:nvPicPr>
        <p:blipFill>
          <a:blip r:embed="rId3">
            <a:extLst>
              <a:ext uri="{28A0092B-C50C-407E-A947-70E740481C1C}">
                <a14:useLocalDpi xmlns:a14="http://schemas.microsoft.com/office/drawing/2010/main" xmlns="" val="0"/>
              </a:ext>
            </a:extLst>
          </a:blip>
          <a:srcRect/>
          <a:stretch>
            <a:fillRect/>
          </a:stretch>
        </p:blipFill>
        <p:spPr>
          <a:xfrm>
            <a:off x="5181600" y="1222375"/>
            <a:ext cx="3200400" cy="911225"/>
          </a:xfrm>
        </p:spPr>
      </p:pic>
      <p:pic>
        <p:nvPicPr>
          <p:cNvPr id="1332229" name="Picture 5"/>
          <p:cNvPicPr>
            <a:picLocks noGrp="1" noChangeAspect="1" noChangeArrowheads="1"/>
          </p:cNvPicPr>
          <p:nvPr>
            <p:ph sz="quarter" idx="3"/>
          </p:nvPr>
        </p:nvPicPr>
        <p:blipFill>
          <a:blip r:embed="rId4">
            <a:extLst>
              <a:ext uri="{28A0092B-C50C-407E-A947-70E740481C1C}">
                <a14:useLocalDpi xmlns:a14="http://schemas.microsoft.com/office/drawing/2010/main" xmlns="" val="0"/>
              </a:ext>
            </a:extLst>
          </a:blip>
          <a:srcRect/>
          <a:stretch>
            <a:fillRect/>
          </a:stretch>
        </p:blipFill>
        <p:spPr>
          <a:xfrm>
            <a:off x="5257800" y="2819400"/>
            <a:ext cx="3505200" cy="838200"/>
          </a:xfrm>
        </p:spPr>
      </p:pic>
      <p:sp>
        <p:nvSpPr>
          <p:cNvPr id="1332230" name="Rectangle 6"/>
          <p:cNvSpPr>
            <a:spLocks noChangeArrowheads="1"/>
          </p:cNvSpPr>
          <p:nvPr/>
        </p:nvSpPr>
        <p:spPr bwMode="auto">
          <a:xfrm>
            <a:off x="0" y="4114800"/>
            <a:ext cx="9144000" cy="27432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1332231" name="Group 7"/>
          <p:cNvGraphicFramePr>
            <a:graphicFrameLocks noGrp="1"/>
          </p:cNvGraphicFramePr>
          <p:nvPr/>
        </p:nvGraphicFramePr>
        <p:xfrm>
          <a:off x="381000" y="5302250"/>
          <a:ext cx="4038600" cy="685800"/>
        </p:xfrm>
        <a:graphic>
          <a:graphicData uri="http://schemas.openxmlformats.org/drawingml/2006/table">
            <a:tbl>
              <a:tblPr/>
              <a:tblGrid>
                <a:gridCol w="1295400"/>
                <a:gridCol w="2743200"/>
              </a:tblGrid>
              <a:tr h="342900">
                <a:tc>
                  <a:txBody>
                    <a:bodyPr/>
                    <a:lstStyle/>
                    <a:p>
                      <a:pPr marL="0" marR="0" lvl="0" indent="0" algn="l" defTabSz="9144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Value of </a:t>
                      </a:r>
                      <a:r>
                        <a:rPr kumimoji="0" lang="en-US" sz="1600" b="1" i="1" u="none" strike="noStrike" cap="none" normalizeH="0" baseline="0">
                          <a:ln>
                            <a:noFill/>
                          </a:ln>
                          <a:solidFill>
                            <a:schemeClr val="tx1"/>
                          </a:solidFill>
                          <a:effectLst/>
                          <a:latin typeface="Arial" charset="0"/>
                          <a:ea typeface="ＭＳ Ｐゴシック"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0	1	2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Probability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base" latinLnBrk="0" hangingPunct="1">
                        <a:lnSpc>
                          <a:spcPct val="100000"/>
                        </a:lnSpc>
                        <a:spcBef>
                          <a:spcPct val="20000"/>
                        </a:spcBef>
                        <a:spcAft>
                          <a:spcPct val="0"/>
                        </a:spcAft>
                        <a:buClr>
                          <a:srgbClr val="00CC99"/>
                        </a:buClr>
                        <a:buSzPct val="65000"/>
                        <a:buFont typeface="Wingdings" charset="0"/>
                        <a:buNone/>
                        <a:tabLst/>
                      </a:pPr>
                      <a:r>
                        <a:rPr kumimoji="0" lang="en-US" sz="1600" b="1" i="0" u="none" strike="noStrike" cap="none" normalizeH="0" baseline="0">
                          <a:ln>
                            <a:noFill/>
                          </a:ln>
                          <a:solidFill>
                            <a:schemeClr val="tx1"/>
                          </a:solidFill>
                          <a:effectLst/>
                          <a:latin typeface="Arial" charset="0"/>
                          <a:ea typeface="ＭＳ Ｐゴシック" charset="0"/>
                        </a:rPr>
                        <a:t>1/8	3/8	3/8	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32242" name="Picture 1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153400" y="3878263"/>
            <a:ext cx="990600" cy="922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32243" name="Text Box 19"/>
          <p:cNvSpPr txBox="1">
            <a:spLocks noChangeArrowheads="1"/>
          </p:cNvSpPr>
          <p:nvPr/>
        </p:nvSpPr>
        <p:spPr bwMode="auto">
          <a:xfrm>
            <a:off x="4572000" y="5054600"/>
            <a:ext cx="4343400"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50000"/>
              </a:lnSpc>
              <a:defRPr/>
            </a:pPr>
            <a:r>
              <a:rPr lang="en-US">
                <a:cs typeface="+mn-cs"/>
              </a:rPr>
              <a:t>The mean </a:t>
            </a:r>
            <a:r>
              <a:rPr lang="en-US" i="1">
                <a:cs typeface="+mn-cs"/>
              </a:rPr>
              <a:t>µ</a:t>
            </a:r>
            <a:r>
              <a:rPr lang="en-US">
                <a:cs typeface="+mn-cs"/>
              </a:rPr>
              <a:t> of </a:t>
            </a:r>
            <a:r>
              <a:rPr lang="en-US" i="1">
                <a:cs typeface="+mn-cs"/>
              </a:rPr>
              <a:t>X</a:t>
            </a:r>
            <a:r>
              <a:rPr lang="en-US">
                <a:cs typeface="+mn-cs"/>
              </a:rPr>
              <a:t> is </a:t>
            </a:r>
          </a:p>
          <a:p>
            <a:pPr>
              <a:lnSpc>
                <a:spcPct val="150000"/>
              </a:lnSpc>
              <a:defRPr/>
            </a:pPr>
            <a:r>
              <a:rPr lang="en-US" i="1">
                <a:cs typeface="Arial" charset="0"/>
              </a:rPr>
              <a:t>µ</a:t>
            </a:r>
            <a:r>
              <a:rPr lang="en-US">
                <a:cs typeface="Arial" charset="0"/>
              </a:rPr>
              <a:t> = (0*1/8) + (1*3/8) </a:t>
            </a:r>
            <a:r>
              <a:rPr lang="en-US">
                <a:cs typeface="+mn-cs"/>
              </a:rPr>
              <a:t>+ (2*3/8) + (3*1/8) </a:t>
            </a:r>
          </a:p>
          <a:p>
            <a:pPr>
              <a:lnSpc>
                <a:spcPct val="150000"/>
              </a:lnSpc>
              <a:defRPr/>
            </a:pPr>
            <a:r>
              <a:rPr lang="en-US">
                <a:cs typeface="+mn-cs"/>
              </a:rPr>
              <a:t>   </a:t>
            </a:r>
            <a:r>
              <a:rPr lang="en-US">
                <a:cs typeface="Arial" charset="0"/>
              </a:rPr>
              <a:t>= 12/8 = 3/2 = 1.5</a:t>
            </a:r>
          </a:p>
        </p:txBody>
      </p:sp>
      <p:sp>
        <p:nvSpPr>
          <p:cNvPr id="1332244" name="Rectangle 20"/>
          <p:cNvSpPr>
            <a:spLocks noChangeArrowheads="1"/>
          </p:cNvSpPr>
          <p:nvPr/>
        </p:nvSpPr>
        <p:spPr bwMode="auto">
          <a:xfrm>
            <a:off x="457200" y="4191000"/>
            <a:ext cx="8229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40000"/>
              </a:lnSpc>
              <a:spcBef>
                <a:spcPct val="20000"/>
              </a:spcBef>
              <a:buClr>
                <a:srgbClr val="00CC99"/>
              </a:buClr>
              <a:buSzPct val="65000"/>
              <a:buFont typeface="Wingdings" charset="0"/>
              <a:buNone/>
              <a:defRPr/>
            </a:pPr>
            <a:r>
              <a:rPr lang="en-US">
                <a:cs typeface="+mn-cs"/>
              </a:rPr>
              <a:t>A basketball player shoots three free throws. The random variable </a:t>
            </a:r>
            <a:r>
              <a:rPr lang="en-US" i="1">
                <a:cs typeface="+mn-cs"/>
              </a:rPr>
              <a:t>X</a:t>
            </a:r>
            <a:r>
              <a:rPr lang="en-US">
                <a:cs typeface="+mn-cs"/>
              </a:rPr>
              <a:t> is the</a:t>
            </a:r>
            <a:br>
              <a:rPr lang="en-US">
                <a:cs typeface="+mn-cs"/>
              </a:rPr>
            </a:br>
            <a:r>
              <a:rPr lang="en-US">
                <a:cs typeface="+mn-cs"/>
              </a:rPr>
              <a:t>number of baskets successfully made.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2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32242"/>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32244"/>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332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30" grpId="0" animBg="1"/>
      <p:bldP spid="1332243" grpId="0" autoUpdateAnimBg="0"/>
      <p:bldP spid="13322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Text Box 2"/>
          <p:cNvSpPr txBox="1">
            <a:spLocks noChangeArrowheads="1"/>
          </p:cNvSpPr>
          <p:nvPr/>
        </p:nvSpPr>
        <p:spPr bwMode="auto">
          <a:xfrm>
            <a:off x="530225" y="1447800"/>
            <a:ext cx="4651375" cy="2227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defRPr/>
            </a:pPr>
            <a:r>
              <a:rPr lang="en-US" sz="2000">
                <a:cs typeface="+mn-cs"/>
              </a:rPr>
              <a:t>A phenomenon is </a:t>
            </a:r>
            <a:r>
              <a:rPr lang="en-US" sz="2000" b="1">
                <a:solidFill>
                  <a:srgbClr val="333399"/>
                </a:solidFill>
                <a:cs typeface="+mn-cs"/>
              </a:rPr>
              <a:t>random</a:t>
            </a:r>
            <a:r>
              <a:rPr lang="en-US" sz="2000">
                <a:cs typeface="+mn-cs"/>
              </a:rPr>
              <a:t> if individual outcomes are uncertain, but there is nonetheless a regular distribution of outcomes in a large number of repetitions.</a:t>
            </a:r>
          </a:p>
        </p:txBody>
      </p:sp>
      <p:pic>
        <p:nvPicPr>
          <p:cNvPr id="1024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l="7971" r="8331" b="9227"/>
          <a:stretch>
            <a:fillRect/>
          </a:stretch>
        </p:blipFill>
        <p:spPr bwMode="auto">
          <a:xfrm>
            <a:off x="4191000" y="1530350"/>
            <a:ext cx="4495800" cy="235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6933" name="Rectangle 5"/>
          <p:cNvSpPr>
            <a:spLocks noGrp="1" noChangeArrowheads="1"/>
          </p:cNvSpPr>
          <p:nvPr>
            <p:ph type="title"/>
          </p:nvPr>
        </p:nvSpPr>
        <p:spPr/>
        <p:txBody>
          <a:bodyPr/>
          <a:lstStyle/>
          <a:p>
            <a:pPr eaLnBrk="1" hangingPunct="1">
              <a:defRPr/>
            </a:pPr>
            <a:r>
              <a:rPr lang="en-US" smtClean="0">
                <a:cs typeface="+mj-cs"/>
              </a:rPr>
              <a:t>Randomness and probability</a:t>
            </a:r>
          </a:p>
        </p:txBody>
      </p:sp>
      <p:sp>
        <p:nvSpPr>
          <p:cNvPr id="1276934" name="Text Box 6"/>
          <p:cNvSpPr txBox="1">
            <a:spLocks noChangeArrowheads="1"/>
          </p:cNvSpPr>
          <p:nvPr/>
        </p:nvSpPr>
        <p:spPr bwMode="auto">
          <a:xfrm>
            <a:off x="533400" y="4572000"/>
            <a:ext cx="8156575"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defRPr/>
            </a:pPr>
            <a:r>
              <a:rPr lang="en-US" sz="2000">
                <a:cs typeface="+mn-cs"/>
              </a:rPr>
              <a:t>The </a:t>
            </a:r>
            <a:r>
              <a:rPr lang="en-US" sz="2000" b="1">
                <a:solidFill>
                  <a:srgbClr val="333399"/>
                </a:solidFill>
                <a:cs typeface="+mn-cs"/>
              </a:rPr>
              <a:t>probability</a:t>
            </a:r>
            <a:r>
              <a:rPr lang="en-US" sz="2000">
                <a:cs typeface="+mn-cs"/>
              </a:rPr>
              <a:t> of any outcome of a random phenomenon can be defined as the proportion of times the outcome would occur in a very long series of repetitions.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4.13 </a:t>
            </a:r>
            <a:r>
              <a:rPr lang="en-US" b="1" dirty="0" smtClean="0">
                <a:cs typeface="+mj-cs"/>
              </a:rPr>
              <a:t>Pick 3</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dirty="0" smtClean="0">
                <a:cs typeface="+mn-cs"/>
              </a:rPr>
              <a:t>Most states and Canadian provinces have government-sponsored lotteries. Here is a simple lottery wager, from the Tri-State Pick 3 game that New Hampshire shares with Maine and Vermont. You choose a three-digit number; the state chooses a three-digit winning number at random and pays you $500 if your number is chosen.</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Taking </a:t>
            </a:r>
            <a:r>
              <a:rPr lang="en-US" i="1" dirty="0" smtClean="0">
                <a:cs typeface="+mn-cs"/>
              </a:rPr>
              <a:t>X</a:t>
            </a:r>
            <a:r>
              <a:rPr lang="en-US" dirty="0" smtClean="0">
                <a:cs typeface="+mn-cs"/>
              </a:rPr>
              <a:t> to be the amount your ticket pays you, the probability distribution of </a:t>
            </a:r>
            <a:r>
              <a:rPr lang="en-US" i="1" dirty="0" smtClean="0">
                <a:cs typeface="+mn-cs"/>
              </a:rPr>
              <a:t>X</a:t>
            </a:r>
            <a:r>
              <a:rPr lang="en-US" dirty="0" smtClean="0">
                <a:cs typeface="+mn-cs"/>
              </a:rPr>
              <a:t> is</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sz="2400" b="1" dirty="0" smtClean="0">
                <a:solidFill>
                  <a:srgbClr val="FF0000"/>
                </a:solidFill>
                <a:cs typeface="+mn-cs"/>
              </a:rPr>
              <a:t>What is your average payoff from many tickets?</a:t>
            </a:r>
          </a:p>
          <a:p>
            <a:pPr marL="0" indent="0" eaLnBrk="1" hangingPunct="1">
              <a:buFont typeface="Wingdings" charset="0"/>
              <a:buNone/>
              <a:defRPr/>
            </a:pPr>
            <a:r>
              <a:rPr lang="en-US" sz="2400" dirty="0" smtClean="0">
                <a:cs typeface="+mn-cs"/>
              </a:rPr>
              <a:t>(Tickets cost $1)</a:t>
            </a:r>
            <a:endParaRPr lang="en-US" sz="2400" b="1" dirty="0" smtClean="0">
              <a:solidFill>
                <a:srgbClr val="FF0000"/>
              </a:solidFill>
              <a:cs typeface="+mn-cs"/>
            </a:endParaRPr>
          </a:p>
        </p:txBody>
      </p:sp>
      <p:pic>
        <p:nvPicPr>
          <p:cNvPr id="75779"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1800" y="4038600"/>
            <a:ext cx="41338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Mean of a Discrete Random Variable</a:t>
            </a:r>
            <a:endParaRPr lang="en-US" dirty="0" smtClean="0">
              <a:cs typeface="+mj-cs"/>
            </a:endParaRPr>
          </a:p>
        </p:txBody>
      </p:sp>
      <p:pic>
        <p:nvPicPr>
          <p:cNvPr id="4" name="Content Placeholder 3"/>
          <p:cNvPicPr>
            <a:picLocks noGrp="1" noChangeAspect="1"/>
          </p:cNvPicPr>
          <p:nvPr>
            <p:ph idx="1"/>
          </p:nvPr>
        </p:nvPicPr>
        <p:blipFill>
          <a:blip r:embed="rId2"/>
          <a:srcRect t="-67778" b="-67778"/>
          <a:stretch>
            <a:fillRect/>
          </a:stretch>
        </p:blipFill>
        <p:spPr>
          <a:xfrm>
            <a:off x="533400" y="1066800"/>
            <a:ext cx="8229600" cy="54864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Case 4.1</a:t>
            </a:r>
          </a:p>
        </p:txBody>
      </p:sp>
      <p:sp>
        <p:nvSpPr>
          <p:cNvPr id="3" name="Content Placeholder 2"/>
          <p:cNvSpPr>
            <a:spLocks noGrp="1"/>
          </p:cNvSpPr>
          <p:nvPr>
            <p:ph idx="1"/>
          </p:nvPr>
        </p:nvSpPr>
        <p:spPr/>
        <p:txBody>
          <a:bodyPr/>
          <a:lstStyle/>
          <a:p>
            <a:pPr eaLnBrk="1" hangingPunct="1">
              <a:defRPr/>
            </a:pPr>
            <a:r>
              <a:rPr lang="en-US" dirty="0" smtClean="0">
                <a:cs typeface="+mn-cs"/>
              </a:rPr>
              <a:t>If first digits in a set of records appear “at random,” the nine possible digits 1 to 9 all have the same probability.  The mean of this distribution is ________</a:t>
            </a:r>
          </a:p>
          <a:p>
            <a:pPr eaLnBrk="1" hangingPunct="1">
              <a:defRPr/>
            </a:pPr>
            <a:endParaRPr lang="en-US" dirty="0" smtClean="0">
              <a:cs typeface="+mn-cs"/>
            </a:endParaRPr>
          </a:p>
          <a:p>
            <a:pPr eaLnBrk="1" hangingPunct="1">
              <a:defRPr/>
            </a:pPr>
            <a:r>
              <a:rPr lang="en-US" dirty="0" smtClean="0">
                <a:cs typeface="+mn-cs"/>
              </a:rPr>
              <a:t>If, on the other hand, the records obey </a:t>
            </a:r>
            <a:r>
              <a:rPr lang="en-US" dirty="0" err="1" smtClean="0">
                <a:cs typeface="+mn-cs"/>
              </a:rPr>
              <a:t>Benford’s</a:t>
            </a:r>
            <a:r>
              <a:rPr lang="en-US" dirty="0" smtClean="0">
                <a:cs typeface="+mn-cs"/>
              </a:rPr>
              <a:t> law, the mean of this distribution is: _____________</a:t>
            </a:r>
          </a:p>
          <a:p>
            <a:pPr eaLnBrk="1" hangingPunct="1">
              <a:defRPr/>
            </a:pPr>
            <a:endParaRPr lang="en-US" dirty="0" smtClean="0">
              <a:cs typeface="+mn-cs"/>
            </a:endParaRPr>
          </a:p>
          <a:p>
            <a:pPr eaLnBrk="1" hangingPunct="1">
              <a:defRPr/>
            </a:pPr>
            <a:r>
              <a:rPr lang="en-US" dirty="0" err="1" smtClean="0">
                <a:cs typeface="+mn-cs"/>
              </a:rPr>
              <a:t>Benford’s</a:t>
            </a:r>
            <a:r>
              <a:rPr lang="en-US" dirty="0" smtClean="0">
                <a:cs typeface="+mn-cs"/>
              </a:rPr>
              <a:t> Law:</a:t>
            </a:r>
          </a:p>
          <a:p>
            <a:pPr eaLnBrk="1" hangingPunct="1">
              <a:defRPr/>
            </a:pPr>
            <a:endParaRPr lang="en-US" dirty="0" smtClean="0">
              <a:cs typeface="+mn-cs"/>
            </a:endParaRPr>
          </a:p>
        </p:txBody>
      </p:sp>
      <p:pic>
        <p:nvPicPr>
          <p:cNvPr id="77827"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962400"/>
            <a:ext cx="7924800"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4.14</a:t>
            </a:r>
          </a:p>
        </p:txBody>
      </p:sp>
      <p:pic>
        <p:nvPicPr>
          <p:cNvPr id="4" name="Content Placeholder 3"/>
          <p:cNvPicPr>
            <a:picLocks noGrp="1" noChangeAspect="1"/>
          </p:cNvPicPr>
          <p:nvPr>
            <p:ph idx="1"/>
          </p:nvPr>
        </p:nvPicPr>
        <p:blipFill>
          <a:blip r:embed="rId2"/>
          <a:srcRect l="-19904" r="-19904"/>
          <a:stretch>
            <a:fillRect/>
          </a:stretch>
        </p:blip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Randomness</a:t>
            </a:r>
          </a:p>
        </p:txBody>
      </p:sp>
      <p:sp>
        <p:nvSpPr>
          <p:cNvPr id="17411" name="Rectangle 3"/>
          <p:cNvSpPr>
            <a:spLocks noGrp="1" noChangeArrowheads="1"/>
          </p:cNvSpPr>
          <p:nvPr>
            <p:ph type="body" sz="half" idx="1"/>
          </p:nvPr>
        </p:nvSpPr>
        <p:spPr>
          <a:xfrm>
            <a:off x="457200" y="1143000"/>
            <a:ext cx="8229600" cy="5486400"/>
          </a:xfrm>
        </p:spPr>
        <p:txBody>
          <a:bodyPr/>
          <a:lstStyle/>
          <a:p>
            <a:pPr eaLnBrk="1" hangingPunct="1">
              <a:buFont typeface="Wingdings" charset="0"/>
              <a:buNone/>
            </a:pPr>
            <a:r>
              <a:rPr lang="en-US">
                <a:latin typeface="Gill Sans MT" charset="0"/>
              </a:rPr>
              <a:t>	</a:t>
            </a:r>
            <a:r>
              <a:rPr lang="en-US" sz="2600">
                <a:latin typeface="Gill Sans MT" charset="0"/>
              </a:rPr>
              <a:t>A basketball player makes 160 out of 200 free throws. We would estimate the probability that he makes his next free throw to be which of the following?</a:t>
            </a:r>
          </a:p>
          <a:p>
            <a:pPr eaLnBrk="1" hangingPunct="1">
              <a:buFont typeface="Wingdings" charset="0"/>
              <a:buNone/>
            </a:pPr>
            <a:endParaRPr lang="en-US" sz="2600">
              <a:latin typeface="Gill Sans MT" charset="0"/>
            </a:endParaRPr>
          </a:p>
          <a:p>
            <a:pPr eaLnBrk="1" hangingPunct="1">
              <a:buFont typeface="Wingdings" charset="0"/>
              <a:buAutoNum type="alphaLcParenR"/>
            </a:pPr>
            <a:r>
              <a:rPr lang="en-US" sz="2600">
                <a:latin typeface="Gill Sans MT" charset="0"/>
              </a:rPr>
              <a:t>0.16</a:t>
            </a:r>
          </a:p>
          <a:p>
            <a:pPr eaLnBrk="1" hangingPunct="1">
              <a:buFont typeface="Wingdings" charset="0"/>
              <a:buAutoNum type="alphaLcParenR"/>
            </a:pPr>
            <a:r>
              <a:rPr lang="en-US" sz="2600">
                <a:latin typeface="Gill Sans MT" charset="0"/>
              </a:rPr>
              <a:t>0.80</a:t>
            </a:r>
          </a:p>
          <a:p>
            <a:pPr eaLnBrk="1" hangingPunct="1">
              <a:buFont typeface="Wingdings" charset="0"/>
              <a:buAutoNum type="alphaLcParenR"/>
            </a:pPr>
            <a:r>
              <a:rPr lang="en-US" sz="2600">
                <a:latin typeface="Gill Sans MT" charset="0"/>
              </a:rPr>
              <a:t>50/50. Either he makes it or he doesn</a:t>
            </a:r>
            <a:r>
              <a:rPr lang="ja-JP" altLang="en-US" sz="2600">
                <a:latin typeface="Gill Sans MT" charset="0"/>
              </a:rPr>
              <a:t>’</a:t>
            </a:r>
            <a:r>
              <a:rPr lang="en-US" sz="2600">
                <a:latin typeface="Gill Sans MT" charset="0"/>
              </a:rPr>
              <a:t>t.</a:t>
            </a:r>
          </a:p>
          <a:p>
            <a:pPr eaLnBrk="1" hangingPunct="1">
              <a:buFont typeface="Wingdings" charset="0"/>
              <a:buAutoNum type="alphaLcParenR"/>
            </a:pPr>
            <a:r>
              <a:rPr lang="en-US" sz="2600">
                <a:latin typeface="Gill Sans MT" charset="0"/>
              </a:rPr>
              <a:t>1.2</a:t>
            </a:r>
          </a:p>
        </p:txBody>
      </p:sp>
    </p:spTree>
    <p:extLst>
      <p:ext uri="{BB962C8B-B14F-4D97-AF65-F5344CB8AC3E}">
        <p14:creationId xmlns:p14="http://schemas.microsoft.com/office/powerpoint/2010/main" xmlns="" val="67665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Randomness</a:t>
            </a:r>
            <a:r>
              <a:rPr lang="en-US" sz="3200">
                <a:solidFill>
                  <a:srgbClr val="333333"/>
                </a:solidFill>
                <a:latin typeface="Bookman Old Style" charset="0"/>
              </a:rPr>
              <a:t> </a:t>
            </a:r>
            <a:r>
              <a:rPr lang="en-US" sz="3200" b="1">
                <a:solidFill>
                  <a:srgbClr val="0033CC"/>
                </a:solidFill>
                <a:latin typeface="Bookman Old Style" charset="0"/>
              </a:rPr>
              <a:t>(answer)</a:t>
            </a:r>
          </a:p>
        </p:txBody>
      </p:sp>
      <p:sp>
        <p:nvSpPr>
          <p:cNvPr id="18435" name="Rectangle 3"/>
          <p:cNvSpPr>
            <a:spLocks noGrp="1" noChangeArrowheads="1"/>
          </p:cNvSpPr>
          <p:nvPr>
            <p:ph type="body" sz="half" idx="1"/>
          </p:nvPr>
        </p:nvSpPr>
        <p:spPr>
          <a:xfrm>
            <a:off x="457200" y="1143000"/>
            <a:ext cx="8229600" cy="5486400"/>
          </a:xfrm>
        </p:spPr>
        <p:txBody>
          <a:bodyPr/>
          <a:lstStyle/>
          <a:p>
            <a:pPr eaLnBrk="1" hangingPunct="1">
              <a:buFont typeface="Wingdings" charset="0"/>
              <a:buNone/>
            </a:pPr>
            <a:r>
              <a:rPr lang="en-US">
                <a:latin typeface="Calibri" charset="0"/>
              </a:rPr>
              <a:t>	</a:t>
            </a:r>
            <a:r>
              <a:rPr lang="en-US" sz="2600">
                <a:latin typeface="Arial" charset="0"/>
              </a:rPr>
              <a:t>A basketball player makes 160 out of 200 free throws. We would estimate the probability that he makes his next free throw to be which of the following?</a:t>
            </a:r>
          </a:p>
          <a:p>
            <a:pPr eaLnBrk="1" hangingPunct="1">
              <a:buFont typeface="Wingdings" charset="0"/>
              <a:buNone/>
            </a:pPr>
            <a:endParaRPr lang="en-US" sz="2600">
              <a:latin typeface="Arial" charset="0"/>
            </a:endParaRPr>
          </a:p>
          <a:p>
            <a:pPr eaLnBrk="1" hangingPunct="1">
              <a:buFont typeface="Wingdings" charset="0"/>
              <a:buAutoNum type="alphaLcParenR"/>
            </a:pPr>
            <a:r>
              <a:rPr lang="en-US" sz="2600">
                <a:latin typeface="Arial" charset="0"/>
              </a:rPr>
              <a:t>0.16</a:t>
            </a:r>
          </a:p>
          <a:p>
            <a:pPr eaLnBrk="1" hangingPunct="1">
              <a:buFont typeface="Wingdings" charset="0"/>
              <a:buAutoNum type="alphaLcParenR"/>
            </a:pPr>
            <a:r>
              <a:rPr lang="en-US" sz="2600" b="1">
                <a:solidFill>
                  <a:srgbClr val="0033CC"/>
                </a:solidFill>
                <a:latin typeface="Arial" charset="0"/>
              </a:rPr>
              <a:t>0.80</a:t>
            </a:r>
          </a:p>
          <a:p>
            <a:pPr eaLnBrk="1" hangingPunct="1">
              <a:buFont typeface="Wingdings" charset="0"/>
              <a:buAutoNum type="alphaLcParenR"/>
            </a:pPr>
            <a:r>
              <a:rPr lang="en-US" sz="2600">
                <a:latin typeface="Arial" charset="0"/>
              </a:rPr>
              <a:t>50/50. Either he makes it or he doesn</a:t>
            </a:r>
            <a:r>
              <a:rPr lang="ja-JP" altLang="en-US" sz="2600">
                <a:latin typeface="Arial" charset="0"/>
              </a:rPr>
              <a:t>’</a:t>
            </a:r>
            <a:r>
              <a:rPr lang="en-US" sz="2600">
                <a:latin typeface="Arial" charset="0"/>
              </a:rPr>
              <a:t>t.</a:t>
            </a:r>
          </a:p>
          <a:p>
            <a:pPr eaLnBrk="1" hangingPunct="1">
              <a:buFont typeface="Wingdings" charset="0"/>
              <a:buAutoNum type="alphaLcParenR"/>
            </a:pPr>
            <a:r>
              <a:rPr lang="en-US" sz="2600">
                <a:latin typeface="Arial" charset="0"/>
              </a:rPr>
              <a:t>1.2</a:t>
            </a:r>
          </a:p>
        </p:txBody>
      </p:sp>
    </p:spTree>
    <p:extLst>
      <p:ext uri="{BB962C8B-B14F-4D97-AF65-F5344CB8AC3E}">
        <p14:creationId xmlns:p14="http://schemas.microsoft.com/office/powerpoint/2010/main" xmlns="" val="1812027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Probability Models</a:t>
            </a:r>
          </a:p>
        </p:txBody>
      </p:sp>
      <p:sp>
        <p:nvSpPr>
          <p:cNvPr id="1377283" name="Rectangle 3"/>
          <p:cNvSpPr>
            <a:spLocks noGrp="1" noChangeArrowheads="1"/>
          </p:cNvSpPr>
          <p:nvPr>
            <p:ph type="body" sz="half" idx="1"/>
          </p:nvPr>
        </p:nvSpPr>
        <p:spPr>
          <a:xfrm>
            <a:off x="457200" y="1143000"/>
            <a:ext cx="8229600" cy="5486400"/>
          </a:xfrm>
        </p:spPr>
        <p:txBody>
          <a:bodyPr>
            <a:normAutofit/>
          </a:bodyPr>
          <a:lstStyle/>
          <a:p>
            <a:pPr eaLnBrk="1" hangingPunct="1">
              <a:lnSpc>
                <a:spcPct val="90000"/>
              </a:lnSpc>
              <a:buFont typeface="Wingdings" charset="0"/>
              <a:buNone/>
            </a:pPr>
            <a:r>
              <a:rPr lang="en-US" sz="3000">
                <a:latin typeface="Calibri" charset="0"/>
              </a:rPr>
              <a:t>	</a:t>
            </a:r>
            <a:r>
              <a:rPr lang="en-US" sz="2600">
                <a:latin typeface="Gill Sans MT" charset="0"/>
              </a:rPr>
              <a:t>The San Francisco Bay Area's commuter rail system is called BART (Bay Area Rapid Transit). According to BART's 2001 annual report, 92.2% of all trains were on time in that year. If we assume that the probability a train was on time in 2001 was 0.922, which of the following is true? </a:t>
            </a:r>
            <a:br>
              <a:rPr lang="en-US" sz="2600">
                <a:latin typeface="Gill Sans MT" charset="0"/>
              </a:rPr>
            </a:br>
            <a:endParaRPr lang="en-US" sz="2600">
              <a:latin typeface="Gill Sans MT" charset="0"/>
            </a:endParaRPr>
          </a:p>
          <a:p>
            <a:pPr eaLnBrk="1" hangingPunct="1">
              <a:lnSpc>
                <a:spcPct val="90000"/>
              </a:lnSpc>
              <a:buFont typeface="Wingdings" charset="0"/>
              <a:buAutoNum type="alphaLcParenR"/>
            </a:pPr>
            <a:r>
              <a:rPr lang="en-US" sz="2600">
                <a:latin typeface="Gill Sans MT" charset="0"/>
              </a:rPr>
              <a:t>The probability that a train was early was </a:t>
            </a:r>
            <a:r>
              <a:rPr lang="en-US" sz="2600">
                <a:latin typeface="Gill Sans MT" charset="0"/>
                <a:sym typeface="Symbol" charset="0"/>
              </a:rPr>
              <a:t></a:t>
            </a:r>
            <a:r>
              <a:rPr lang="en-US" sz="2600">
                <a:latin typeface="Gill Sans MT" charset="0"/>
              </a:rPr>
              <a:t>0.078.</a:t>
            </a:r>
          </a:p>
          <a:p>
            <a:pPr eaLnBrk="1" hangingPunct="1">
              <a:lnSpc>
                <a:spcPct val="90000"/>
              </a:lnSpc>
              <a:buFont typeface="Wingdings" charset="0"/>
              <a:buAutoNum type="alphaLcParenR"/>
            </a:pPr>
            <a:r>
              <a:rPr lang="en-US" sz="2600">
                <a:latin typeface="Gill Sans MT" charset="0"/>
              </a:rPr>
              <a:t>The probability that two trains in a row were on time was 1.844.</a:t>
            </a:r>
          </a:p>
          <a:p>
            <a:pPr eaLnBrk="1" hangingPunct="1">
              <a:lnSpc>
                <a:spcPct val="90000"/>
              </a:lnSpc>
              <a:buFont typeface="Wingdings" charset="0"/>
              <a:buAutoNum type="alphaLcParenR"/>
            </a:pPr>
            <a:r>
              <a:rPr lang="en-US" sz="2600">
                <a:latin typeface="Gill Sans MT" charset="0"/>
              </a:rPr>
              <a:t>Neither of the above.</a:t>
            </a:r>
            <a:br>
              <a:rPr lang="en-US" sz="2600">
                <a:latin typeface="Gill Sans MT" charset="0"/>
              </a:rPr>
            </a:br>
            <a:endParaRPr lang="en-US" sz="2600">
              <a:latin typeface="Gill Sans MT" charset="0"/>
            </a:endParaRPr>
          </a:p>
        </p:txBody>
      </p:sp>
    </p:spTree>
    <p:extLst>
      <p:ext uri="{BB962C8B-B14F-4D97-AF65-F5344CB8AC3E}">
        <p14:creationId xmlns:p14="http://schemas.microsoft.com/office/powerpoint/2010/main" xmlns="" val="500249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Probability Models</a:t>
            </a:r>
            <a:r>
              <a:rPr lang="en-US" sz="3200">
                <a:latin typeface="Bookman Old Style" charset="0"/>
              </a:rPr>
              <a:t> </a:t>
            </a:r>
            <a:r>
              <a:rPr lang="en-US" sz="3200" b="1">
                <a:solidFill>
                  <a:srgbClr val="0033CC"/>
                </a:solidFill>
                <a:latin typeface="Bookman Old Style" charset="0"/>
              </a:rPr>
              <a:t>(answer)</a:t>
            </a:r>
          </a:p>
        </p:txBody>
      </p:sp>
      <p:sp>
        <p:nvSpPr>
          <p:cNvPr id="1382403" name="Rectangle 3"/>
          <p:cNvSpPr>
            <a:spLocks noGrp="1" noChangeArrowheads="1"/>
          </p:cNvSpPr>
          <p:nvPr>
            <p:ph type="body" sz="half" idx="1"/>
          </p:nvPr>
        </p:nvSpPr>
        <p:spPr>
          <a:xfrm>
            <a:off x="457200" y="1143000"/>
            <a:ext cx="8229600" cy="5486400"/>
          </a:xfrm>
        </p:spPr>
        <p:txBody>
          <a:bodyPr>
            <a:normAutofit/>
          </a:bodyPr>
          <a:lstStyle/>
          <a:p>
            <a:pPr eaLnBrk="1" hangingPunct="1">
              <a:lnSpc>
                <a:spcPct val="90000"/>
              </a:lnSpc>
              <a:buFont typeface="Wingdings" charset="0"/>
              <a:buNone/>
            </a:pPr>
            <a:r>
              <a:rPr lang="en-US" sz="2600">
                <a:latin typeface="Calibri" charset="0"/>
              </a:rPr>
              <a:t>	</a:t>
            </a:r>
            <a:r>
              <a:rPr lang="en-US" sz="2600">
                <a:latin typeface="Gill Sans MT" charset="0"/>
              </a:rPr>
              <a:t>The San Francisco Bay Area's commuter rail system is called BART (Bay Area Rapid Transit). According to BART's 2001 annual report, 92.2% of all trains were on time in that year. If we assume that the probability a train was on time in 2001 was 0.922, which of the following is true? </a:t>
            </a:r>
            <a:br>
              <a:rPr lang="en-US" sz="2600">
                <a:latin typeface="Gill Sans MT" charset="0"/>
              </a:rPr>
            </a:br>
            <a:endParaRPr lang="en-US" sz="2600">
              <a:latin typeface="Gill Sans MT" charset="0"/>
            </a:endParaRPr>
          </a:p>
          <a:p>
            <a:pPr eaLnBrk="1" hangingPunct="1">
              <a:lnSpc>
                <a:spcPct val="90000"/>
              </a:lnSpc>
              <a:buFont typeface="Wingdings" charset="0"/>
              <a:buAutoNum type="alphaLcParenR"/>
            </a:pPr>
            <a:r>
              <a:rPr lang="en-US" sz="2600">
                <a:latin typeface="Gill Sans MT" charset="0"/>
              </a:rPr>
              <a:t>The probability that a train was early was </a:t>
            </a:r>
            <a:r>
              <a:rPr lang="en-US" sz="2600">
                <a:latin typeface="Gill Sans MT" charset="0"/>
                <a:sym typeface="Symbol" charset="0"/>
              </a:rPr>
              <a:t></a:t>
            </a:r>
            <a:r>
              <a:rPr lang="en-US" sz="2600">
                <a:latin typeface="Gill Sans MT" charset="0"/>
              </a:rPr>
              <a:t>0.078.</a:t>
            </a:r>
          </a:p>
          <a:p>
            <a:pPr eaLnBrk="1" hangingPunct="1">
              <a:lnSpc>
                <a:spcPct val="90000"/>
              </a:lnSpc>
              <a:buFont typeface="Wingdings" charset="0"/>
              <a:buAutoNum type="alphaLcParenR"/>
            </a:pPr>
            <a:r>
              <a:rPr lang="en-US" sz="2600">
                <a:latin typeface="Gill Sans MT" charset="0"/>
              </a:rPr>
              <a:t>The probability that two trains in a row were on time was 1.844.</a:t>
            </a:r>
          </a:p>
          <a:p>
            <a:pPr eaLnBrk="1" hangingPunct="1">
              <a:lnSpc>
                <a:spcPct val="90000"/>
              </a:lnSpc>
              <a:buFont typeface="Wingdings" charset="0"/>
              <a:buAutoNum type="alphaLcParenR"/>
            </a:pPr>
            <a:r>
              <a:rPr lang="en-US" sz="2600" b="1">
                <a:solidFill>
                  <a:srgbClr val="0033CC"/>
                </a:solidFill>
                <a:latin typeface="Gill Sans MT" charset="0"/>
              </a:rPr>
              <a:t>Neither of the above.</a:t>
            </a:r>
            <a:br>
              <a:rPr lang="en-US" sz="2600" b="1">
                <a:solidFill>
                  <a:srgbClr val="0033CC"/>
                </a:solidFill>
                <a:latin typeface="Gill Sans MT" charset="0"/>
              </a:rPr>
            </a:br>
            <a:endParaRPr lang="en-US" sz="2600" b="1">
              <a:solidFill>
                <a:srgbClr val="0033CC"/>
              </a:solidFill>
              <a:latin typeface="Gill Sans MT" charset="0"/>
            </a:endParaRPr>
          </a:p>
        </p:txBody>
      </p:sp>
    </p:spTree>
    <p:extLst>
      <p:ext uri="{BB962C8B-B14F-4D97-AF65-F5344CB8AC3E}">
        <p14:creationId xmlns:p14="http://schemas.microsoft.com/office/powerpoint/2010/main" xmlns="" val="2495561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Random Variables</a:t>
            </a:r>
          </a:p>
        </p:txBody>
      </p:sp>
      <p:sp>
        <p:nvSpPr>
          <p:cNvPr id="25603" name="Rectangle 3"/>
          <p:cNvSpPr>
            <a:spLocks noGrp="1" noChangeArrowheads="1"/>
          </p:cNvSpPr>
          <p:nvPr>
            <p:ph type="body" sz="half" idx="1"/>
          </p:nvPr>
        </p:nvSpPr>
        <p:spPr>
          <a:xfrm>
            <a:off x="457200" y="1143000"/>
            <a:ext cx="8229600" cy="5486400"/>
          </a:xfrm>
        </p:spPr>
        <p:txBody>
          <a:bodyPr>
            <a:normAutofit/>
          </a:bodyPr>
          <a:lstStyle/>
          <a:p>
            <a:pPr eaLnBrk="1" hangingPunct="1">
              <a:lnSpc>
                <a:spcPct val="80000"/>
              </a:lnSpc>
              <a:buFont typeface="Wingdings" charset="0"/>
              <a:buNone/>
            </a:pPr>
            <a:r>
              <a:rPr lang="en-US" sz="3000">
                <a:latin typeface="Gill Sans MT" charset="0"/>
              </a:rPr>
              <a:t>	</a:t>
            </a:r>
            <a:r>
              <a:rPr lang="en-US" sz="2600">
                <a:latin typeface="Gill Sans MT" charset="0"/>
              </a:rPr>
              <a:t>Let the random variable </a:t>
            </a:r>
            <a:r>
              <a:rPr lang="en-US" sz="2600" i="1">
                <a:latin typeface="Gill Sans MT" charset="0"/>
              </a:rPr>
              <a:t>X</a:t>
            </a:r>
            <a:r>
              <a:rPr lang="en-US" sz="2600">
                <a:latin typeface="Gill Sans MT" charset="0"/>
              </a:rPr>
              <a:t> be a random number with the uniform density function given below. </a:t>
            </a:r>
            <a:r>
              <a:rPr lang="en-US" sz="2600" i="1">
                <a:latin typeface="Gill Sans MT" charset="0"/>
              </a:rPr>
              <a:t>P</a:t>
            </a:r>
            <a:r>
              <a:rPr lang="en-US" sz="2600">
                <a:latin typeface="Gill Sans MT" charset="0"/>
              </a:rPr>
              <a:t>(</a:t>
            </a:r>
            <a:r>
              <a:rPr lang="en-US" sz="2600" i="1">
                <a:latin typeface="Gill Sans MT" charset="0"/>
              </a:rPr>
              <a:t>X </a:t>
            </a:r>
            <a:r>
              <a:rPr lang="en-US" sz="2600">
                <a:latin typeface="Gill Sans MT" charset="0"/>
              </a:rPr>
              <a:t>= 0.25) is: </a:t>
            </a:r>
          </a:p>
          <a:p>
            <a:pPr eaLnBrk="1" hangingPunct="1">
              <a:lnSpc>
                <a:spcPct val="80000"/>
              </a:lnSpc>
            </a:pPr>
            <a:endParaRPr lang="en-US" sz="2600">
              <a:latin typeface="Gill Sans MT" charset="0"/>
            </a:endParaRPr>
          </a:p>
          <a:p>
            <a:pPr eaLnBrk="1" hangingPunct="1">
              <a:lnSpc>
                <a:spcPct val="80000"/>
              </a:lnSpc>
            </a:pPr>
            <a:endParaRPr lang="en-US" sz="2600">
              <a:latin typeface="Gill Sans MT" charset="0"/>
            </a:endParaRPr>
          </a:p>
          <a:p>
            <a:pPr eaLnBrk="1" hangingPunct="1">
              <a:lnSpc>
                <a:spcPct val="80000"/>
              </a:lnSpc>
            </a:pPr>
            <a:endParaRPr lang="en-US" sz="2600">
              <a:latin typeface="Calibri" charset="0"/>
            </a:endParaRPr>
          </a:p>
          <a:p>
            <a:pPr eaLnBrk="1" hangingPunct="1">
              <a:lnSpc>
                <a:spcPct val="80000"/>
              </a:lnSpc>
            </a:pPr>
            <a:endParaRPr lang="en-US" sz="2600">
              <a:latin typeface="Calibri" charset="0"/>
            </a:endParaRPr>
          </a:p>
          <a:p>
            <a:pPr eaLnBrk="1" hangingPunct="1">
              <a:lnSpc>
                <a:spcPct val="80000"/>
              </a:lnSpc>
            </a:pPr>
            <a:endParaRPr lang="en-US" sz="2600">
              <a:latin typeface="Calibri" charset="0"/>
            </a:endParaRPr>
          </a:p>
          <a:p>
            <a:pPr algn="ctr" eaLnBrk="1" hangingPunct="1">
              <a:lnSpc>
                <a:spcPct val="80000"/>
              </a:lnSpc>
              <a:buFont typeface="Wingdings" charset="0"/>
              <a:buNone/>
            </a:pPr>
            <a:endParaRPr lang="en-US" sz="2600">
              <a:latin typeface="Calibri" charset="0"/>
            </a:endParaRPr>
          </a:p>
          <a:p>
            <a:pPr eaLnBrk="1" hangingPunct="1">
              <a:lnSpc>
                <a:spcPct val="80000"/>
              </a:lnSpc>
              <a:buFont typeface="Wingdings" charset="0"/>
              <a:buNone/>
            </a:pPr>
            <a:endParaRPr lang="en-US" sz="2600">
              <a:latin typeface="Calibri" charset="0"/>
            </a:endParaRPr>
          </a:p>
          <a:p>
            <a:pPr eaLnBrk="1" hangingPunct="1">
              <a:lnSpc>
                <a:spcPct val="80000"/>
              </a:lnSpc>
              <a:buFont typeface="Wingdings" charset="0"/>
              <a:buAutoNum type="alphaLcParenR"/>
            </a:pPr>
            <a:r>
              <a:rPr lang="en-US" sz="2600">
                <a:latin typeface="Gill Sans MT" charset="0"/>
              </a:rPr>
              <a:t>0.00</a:t>
            </a:r>
          </a:p>
          <a:p>
            <a:pPr eaLnBrk="1" hangingPunct="1">
              <a:lnSpc>
                <a:spcPct val="80000"/>
              </a:lnSpc>
              <a:buFont typeface="Wingdings" charset="0"/>
              <a:buAutoNum type="alphaLcParenR"/>
            </a:pPr>
            <a:r>
              <a:rPr lang="en-US" sz="2600">
                <a:latin typeface="Gill Sans MT" charset="0"/>
              </a:rPr>
              <a:t>0.25</a:t>
            </a:r>
          </a:p>
          <a:p>
            <a:pPr eaLnBrk="1" hangingPunct="1">
              <a:lnSpc>
                <a:spcPct val="80000"/>
              </a:lnSpc>
              <a:buFont typeface="Wingdings" charset="0"/>
              <a:buAutoNum type="alphaLcParenR"/>
            </a:pPr>
            <a:r>
              <a:rPr lang="en-US" sz="2600">
                <a:latin typeface="Gill Sans MT" charset="0"/>
              </a:rPr>
              <a:t>0.75</a:t>
            </a:r>
          </a:p>
          <a:p>
            <a:pPr eaLnBrk="1" hangingPunct="1">
              <a:lnSpc>
                <a:spcPct val="80000"/>
              </a:lnSpc>
              <a:buFont typeface="Wingdings" charset="0"/>
              <a:buAutoNum type="alphaLcParenR"/>
            </a:pPr>
            <a:r>
              <a:rPr lang="en-US" sz="2600">
                <a:latin typeface="Gill Sans MT" charset="0"/>
              </a:rPr>
              <a:t>1.00</a:t>
            </a:r>
          </a:p>
          <a:p>
            <a:pPr eaLnBrk="1" hangingPunct="1">
              <a:lnSpc>
                <a:spcPct val="80000"/>
              </a:lnSpc>
              <a:buFont typeface="Wingdings" charset="0"/>
              <a:buNone/>
            </a:pPr>
            <a:endParaRPr lang="en-US" sz="2600">
              <a:latin typeface="Gill Sans MT" charset="0"/>
            </a:endParaRP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0" y="2362200"/>
            <a:ext cx="23241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5574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a:solidFill>
                  <a:srgbClr val="4D4D4D"/>
                </a:solidFill>
                <a:latin typeface="Bookman Old Style" charset="0"/>
              </a:rPr>
              <a:t>Random Variables</a:t>
            </a:r>
            <a:r>
              <a:rPr lang="en-US" sz="3200">
                <a:latin typeface="Bookman Old Style" charset="0"/>
              </a:rPr>
              <a:t> </a:t>
            </a:r>
            <a:r>
              <a:rPr lang="en-US" sz="3200" b="1">
                <a:solidFill>
                  <a:srgbClr val="0033CC"/>
                </a:solidFill>
                <a:latin typeface="Bookman Old Style" charset="0"/>
              </a:rPr>
              <a:t>(answer)</a:t>
            </a:r>
          </a:p>
        </p:txBody>
      </p:sp>
      <p:sp>
        <p:nvSpPr>
          <p:cNvPr id="26627" name="Rectangle 3"/>
          <p:cNvSpPr>
            <a:spLocks noGrp="1" noChangeArrowheads="1"/>
          </p:cNvSpPr>
          <p:nvPr>
            <p:ph type="body" sz="half" idx="1"/>
          </p:nvPr>
        </p:nvSpPr>
        <p:spPr>
          <a:xfrm>
            <a:off x="457200" y="1143000"/>
            <a:ext cx="8229600" cy="5486400"/>
          </a:xfrm>
        </p:spPr>
        <p:txBody>
          <a:bodyPr>
            <a:normAutofit/>
          </a:bodyPr>
          <a:lstStyle/>
          <a:p>
            <a:pPr eaLnBrk="1" hangingPunct="1">
              <a:lnSpc>
                <a:spcPct val="90000"/>
              </a:lnSpc>
              <a:buFont typeface="Wingdings" charset="0"/>
              <a:buNone/>
            </a:pPr>
            <a:r>
              <a:rPr lang="en-US" sz="2700">
                <a:latin typeface="Calibri" charset="0"/>
              </a:rPr>
              <a:t>	</a:t>
            </a:r>
            <a:r>
              <a:rPr lang="en-US" sz="2600">
                <a:latin typeface="Gill Sans MT" charset="0"/>
              </a:rPr>
              <a:t>Let the random variable </a:t>
            </a:r>
            <a:r>
              <a:rPr lang="en-US" sz="2600" i="1">
                <a:latin typeface="Gill Sans MT" charset="0"/>
              </a:rPr>
              <a:t>X</a:t>
            </a:r>
            <a:r>
              <a:rPr lang="en-US" sz="2600">
                <a:latin typeface="Gill Sans MT" charset="0"/>
              </a:rPr>
              <a:t> be a random number with the uniform density curve given below. </a:t>
            </a:r>
            <a:r>
              <a:rPr lang="en-US" sz="2600" i="1">
                <a:latin typeface="Gill Sans MT" charset="0"/>
              </a:rPr>
              <a:t>P</a:t>
            </a:r>
            <a:r>
              <a:rPr lang="en-US" sz="2600">
                <a:latin typeface="Gill Sans MT" charset="0"/>
              </a:rPr>
              <a:t>(</a:t>
            </a:r>
            <a:r>
              <a:rPr lang="en-US" sz="2600" i="1">
                <a:latin typeface="Gill Sans MT" charset="0"/>
              </a:rPr>
              <a:t>X </a:t>
            </a:r>
            <a:r>
              <a:rPr lang="en-US" sz="2600">
                <a:latin typeface="Gill Sans MT" charset="0"/>
              </a:rPr>
              <a:t>= 0.25) is: </a:t>
            </a:r>
          </a:p>
          <a:p>
            <a:pPr eaLnBrk="1" hangingPunct="1">
              <a:lnSpc>
                <a:spcPct val="90000"/>
              </a:lnSpc>
            </a:pPr>
            <a:endParaRPr lang="en-US" sz="2600">
              <a:latin typeface="Gill Sans MT" charset="0"/>
            </a:endParaRPr>
          </a:p>
          <a:p>
            <a:pPr eaLnBrk="1" hangingPunct="1">
              <a:lnSpc>
                <a:spcPct val="90000"/>
              </a:lnSpc>
            </a:pPr>
            <a:endParaRPr lang="en-US" sz="2600">
              <a:latin typeface="Calibri" charset="0"/>
            </a:endParaRPr>
          </a:p>
          <a:p>
            <a:pPr eaLnBrk="1" hangingPunct="1">
              <a:lnSpc>
                <a:spcPct val="90000"/>
              </a:lnSpc>
            </a:pPr>
            <a:endParaRPr lang="en-US" sz="2600">
              <a:latin typeface="Calibri" charset="0"/>
            </a:endParaRPr>
          </a:p>
          <a:p>
            <a:pPr eaLnBrk="1" hangingPunct="1">
              <a:lnSpc>
                <a:spcPct val="90000"/>
              </a:lnSpc>
            </a:pPr>
            <a:endParaRPr lang="en-US" sz="2600">
              <a:latin typeface="Calibri" charset="0"/>
            </a:endParaRPr>
          </a:p>
          <a:p>
            <a:pPr eaLnBrk="1" hangingPunct="1">
              <a:lnSpc>
                <a:spcPct val="90000"/>
              </a:lnSpc>
            </a:pPr>
            <a:endParaRPr lang="en-US" sz="2600">
              <a:latin typeface="Calibri" charset="0"/>
            </a:endParaRPr>
          </a:p>
          <a:p>
            <a:pPr eaLnBrk="1" hangingPunct="1">
              <a:lnSpc>
                <a:spcPct val="90000"/>
              </a:lnSpc>
              <a:buFont typeface="Wingdings" charset="0"/>
              <a:buAutoNum type="alphaLcParenR"/>
            </a:pPr>
            <a:r>
              <a:rPr lang="en-US" sz="2600" b="1">
                <a:solidFill>
                  <a:srgbClr val="0033CC"/>
                </a:solidFill>
                <a:latin typeface="Gill Sans MT" charset="0"/>
              </a:rPr>
              <a:t>0.00 (note: always the case for </a:t>
            </a:r>
            <a:r>
              <a:rPr lang="en-US" sz="2600" b="1" i="1">
                <a:solidFill>
                  <a:srgbClr val="0033CC"/>
                </a:solidFill>
                <a:latin typeface="Gill Sans MT" charset="0"/>
              </a:rPr>
              <a:t>any</a:t>
            </a:r>
            <a:r>
              <a:rPr lang="en-US" sz="2600" b="1">
                <a:solidFill>
                  <a:srgbClr val="0033CC"/>
                </a:solidFill>
                <a:latin typeface="Gill Sans MT" charset="0"/>
              </a:rPr>
              <a:t> continuous r.v.)</a:t>
            </a:r>
          </a:p>
          <a:p>
            <a:pPr eaLnBrk="1" hangingPunct="1">
              <a:lnSpc>
                <a:spcPct val="90000"/>
              </a:lnSpc>
              <a:buFont typeface="Wingdings" charset="0"/>
              <a:buAutoNum type="alphaLcParenR"/>
            </a:pPr>
            <a:r>
              <a:rPr lang="en-US" sz="2600">
                <a:latin typeface="Gill Sans MT" charset="0"/>
              </a:rPr>
              <a:t>0.25</a:t>
            </a:r>
          </a:p>
          <a:p>
            <a:pPr eaLnBrk="1" hangingPunct="1">
              <a:lnSpc>
                <a:spcPct val="90000"/>
              </a:lnSpc>
              <a:buFont typeface="Wingdings" charset="0"/>
              <a:buAutoNum type="alphaLcParenR"/>
            </a:pPr>
            <a:r>
              <a:rPr lang="en-US" sz="2600">
                <a:latin typeface="Gill Sans MT" charset="0"/>
              </a:rPr>
              <a:t>0.75</a:t>
            </a:r>
          </a:p>
          <a:p>
            <a:pPr eaLnBrk="1" hangingPunct="1">
              <a:lnSpc>
                <a:spcPct val="90000"/>
              </a:lnSpc>
              <a:buFont typeface="Wingdings" charset="0"/>
              <a:buAutoNum type="alphaLcParenR"/>
            </a:pPr>
            <a:r>
              <a:rPr lang="en-US" sz="2600">
                <a:latin typeface="Gill Sans MT" charset="0"/>
              </a:rPr>
              <a:t>1.00</a:t>
            </a:r>
          </a:p>
          <a:p>
            <a:pPr eaLnBrk="1" hangingPunct="1">
              <a:lnSpc>
                <a:spcPct val="90000"/>
              </a:lnSpc>
              <a:buFont typeface="Wingdings" charset="0"/>
              <a:buNone/>
            </a:pPr>
            <a:endParaRPr lang="en-US" sz="2600">
              <a:latin typeface="Gill Sans MT" charset="0"/>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2800" y="2057400"/>
            <a:ext cx="2324100"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1647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Text Box 2"/>
          <p:cNvSpPr txBox="1">
            <a:spLocks noChangeArrowheads="1"/>
          </p:cNvSpPr>
          <p:nvPr/>
        </p:nvSpPr>
        <p:spPr bwMode="auto">
          <a:xfrm>
            <a:off x="593725" y="282575"/>
            <a:ext cx="14859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800">
                <a:solidFill>
                  <a:srgbClr val="333399"/>
                </a:solidFill>
                <a:latin typeface="Garamond" charset="0"/>
                <a:cs typeface="+mn-cs"/>
              </a:rPr>
              <a:t>Coin toss</a:t>
            </a:r>
          </a:p>
        </p:txBody>
      </p:sp>
      <p:pic>
        <p:nvPicPr>
          <p:cNvPr id="12290" name="Picture 3" descr="figure-09-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5788" y="1143000"/>
            <a:ext cx="6500812" cy="546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1"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096000" y="3962400"/>
            <a:ext cx="1544638"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7957" name="Text Box 5"/>
          <p:cNvSpPr txBox="1">
            <a:spLocks noChangeArrowheads="1"/>
          </p:cNvSpPr>
          <p:nvPr/>
        </p:nvSpPr>
        <p:spPr bwMode="auto">
          <a:xfrm>
            <a:off x="4191000" y="304800"/>
            <a:ext cx="4419600" cy="2235200"/>
          </a:xfrm>
          <a:prstGeom prst="rect">
            <a:avLst/>
          </a:prstGeom>
          <a:solidFill>
            <a:srgbClr val="FFCC99"/>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eaLnBrk="0" hangingPunct="0">
              <a:lnSpc>
                <a:spcPct val="130000"/>
              </a:lnSpc>
              <a:defRPr/>
            </a:pPr>
            <a:r>
              <a:rPr lang="en-US">
                <a:cs typeface="+mn-cs"/>
              </a:rPr>
              <a:t>The result of any single coin toss is random.  But the result over many tosses is predictable, as long as the trials are </a:t>
            </a:r>
            <a:r>
              <a:rPr lang="en-US" b="1">
                <a:cs typeface="+mn-cs"/>
              </a:rPr>
              <a:t>independent</a:t>
            </a:r>
            <a:r>
              <a:rPr lang="en-US">
                <a:cs typeface="+mn-cs"/>
              </a:rPr>
              <a:t> (i.e., the outcome of a new coin flip is not influenced by the result of the previous flip).</a:t>
            </a:r>
          </a:p>
        </p:txBody>
      </p:sp>
      <p:sp>
        <p:nvSpPr>
          <p:cNvPr id="1277958" name="Text Box 6"/>
          <p:cNvSpPr txBox="1">
            <a:spLocks noChangeArrowheads="1"/>
          </p:cNvSpPr>
          <p:nvPr/>
        </p:nvSpPr>
        <p:spPr bwMode="auto">
          <a:xfrm>
            <a:off x="4140200" y="4930775"/>
            <a:ext cx="19558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a:cs typeface="+mn-cs"/>
              </a:rPr>
              <a:t>First series of tosses</a:t>
            </a:r>
          </a:p>
          <a:p>
            <a:pPr>
              <a:defRPr/>
            </a:pPr>
            <a:r>
              <a:rPr lang="en-US" sz="1400" b="1">
                <a:cs typeface="+mn-cs"/>
              </a:rPr>
              <a:t>Second series</a:t>
            </a:r>
          </a:p>
        </p:txBody>
      </p:sp>
      <p:sp>
        <p:nvSpPr>
          <p:cNvPr id="1277959" name="Line 7"/>
          <p:cNvSpPr>
            <a:spLocks noChangeShapeType="1"/>
          </p:cNvSpPr>
          <p:nvPr/>
        </p:nvSpPr>
        <p:spPr bwMode="auto">
          <a:xfrm flipH="1">
            <a:off x="3886200" y="5110163"/>
            <a:ext cx="274638"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77960" name="Line 8"/>
          <p:cNvSpPr>
            <a:spLocks noChangeShapeType="1"/>
          </p:cNvSpPr>
          <p:nvPr/>
        </p:nvSpPr>
        <p:spPr bwMode="auto">
          <a:xfrm flipH="1">
            <a:off x="3886200" y="5338763"/>
            <a:ext cx="27463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77961" name="Text Box 9"/>
          <p:cNvSpPr txBox="1">
            <a:spLocks noChangeArrowheads="1"/>
          </p:cNvSpPr>
          <p:nvPr/>
        </p:nvSpPr>
        <p:spPr bwMode="auto">
          <a:xfrm>
            <a:off x="7086600" y="2819400"/>
            <a:ext cx="1981200" cy="17399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a:cs typeface="+mn-cs"/>
              </a:rPr>
              <a:t>The probability of heads is 0.5 = the proportion of times you get heads in many repeated trials.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7" grpId="0" animBg="1"/>
      <p:bldP spid="12779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pPr eaLnBrk="1" hangingPunct="1">
              <a:defRPr/>
            </a:pPr>
            <a:r>
              <a:rPr lang="en-US" smtClean="0">
                <a:cs typeface="+mj-cs"/>
              </a:rPr>
              <a:t>Variance of a random variable</a:t>
            </a:r>
          </a:p>
        </p:txBody>
      </p:sp>
      <p:sp>
        <p:nvSpPr>
          <p:cNvPr id="1333251" name="Rectangle 3"/>
          <p:cNvSpPr>
            <a:spLocks noGrp="1" noChangeArrowheads="1"/>
          </p:cNvSpPr>
          <p:nvPr>
            <p:ph type="body" idx="1"/>
          </p:nvPr>
        </p:nvSpPr>
        <p:spPr/>
        <p:txBody>
          <a:bodyPr/>
          <a:lstStyle/>
          <a:p>
            <a:pPr marL="0" indent="0" eaLnBrk="1" hangingPunct="1">
              <a:lnSpc>
                <a:spcPct val="140000"/>
              </a:lnSpc>
              <a:buFont typeface="Wingdings" charset="0"/>
              <a:buNone/>
              <a:defRPr/>
            </a:pPr>
            <a:r>
              <a:rPr lang="en-US" smtClean="0">
                <a:cs typeface="+mn-cs"/>
              </a:rPr>
              <a:t>The variance and the standard deviation are the measures of spread that accompany the choice of the mean to measure center.</a:t>
            </a:r>
          </a:p>
          <a:p>
            <a:pPr marL="0" indent="0" eaLnBrk="1" hangingPunct="1">
              <a:lnSpc>
                <a:spcPct val="140000"/>
              </a:lnSpc>
              <a:buFont typeface="Wingdings" charset="0"/>
              <a:buNone/>
              <a:defRPr/>
            </a:pPr>
            <a:endParaRPr lang="en-US" smtClean="0">
              <a:cs typeface="+mn-cs"/>
            </a:endParaRPr>
          </a:p>
          <a:p>
            <a:pPr marL="0" indent="0" eaLnBrk="1" hangingPunct="1">
              <a:lnSpc>
                <a:spcPct val="140000"/>
              </a:lnSpc>
              <a:buFont typeface="Wingdings" charset="0"/>
              <a:buNone/>
              <a:defRPr/>
            </a:pPr>
            <a:r>
              <a:rPr lang="en-US" smtClean="0">
                <a:cs typeface="+mn-cs"/>
              </a:rPr>
              <a:t>The </a:t>
            </a:r>
            <a:r>
              <a:rPr lang="en-US" b="1" smtClean="0">
                <a:solidFill>
                  <a:srgbClr val="333399"/>
                </a:solidFill>
                <a:cs typeface="+mn-cs"/>
              </a:rPr>
              <a:t>variance </a:t>
            </a:r>
            <a:r>
              <a:rPr lang="en-US" b="1" i="1" smtClean="0">
                <a:solidFill>
                  <a:srgbClr val="333399"/>
                </a:solidFill>
                <a:cs typeface="+mn-cs"/>
              </a:rPr>
              <a:t>σ</a:t>
            </a:r>
            <a:r>
              <a:rPr lang="en-US" b="1" i="1" baseline="30000" smtClean="0">
                <a:solidFill>
                  <a:srgbClr val="333399"/>
                </a:solidFill>
                <a:cs typeface="+mn-cs"/>
              </a:rPr>
              <a:t>2</a:t>
            </a:r>
            <a:r>
              <a:rPr lang="en-US" b="1" i="1" baseline="-25000" smtClean="0">
                <a:solidFill>
                  <a:srgbClr val="333399"/>
                </a:solidFill>
                <a:cs typeface="+mn-cs"/>
              </a:rPr>
              <a:t>X</a:t>
            </a:r>
            <a:r>
              <a:rPr lang="en-US" smtClean="0">
                <a:cs typeface="+mn-cs"/>
              </a:rPr>
              <a:t> of a random variable is a weighted average of the squared deviations (</a:t>
            </a:r>
            <a:r>
              <a:rPr lang="en-US" i="1" smtClean="0">
                <a:cs typeface="+mn-cs"/>
              </a:rPr>
              <a:t>X</a:t>
            </a:r>
            <a:r>
              <a:rPr lang="en-US" smtClean="0">
                <a:cs typeface="+mn-cs"/>
              </a:rPr>
              <a:t> − </a:t>
            </a:r>
            <a:r>
              <a:rPr lang="en-US" i="1" smtClean="0">
                <a:cs typeface="+mn-cs"/>
              </a:rPr>
              <a:t>µ</a:t>
            </a:r>
            <a:r>
              <a:rPr lang="en-US" i="1" baseline="-25000" smtClean="0">
                <a:cs typeface="+mn-cs"/>
              </a:rPr>
              <a:t>X</a:t>
            </a:r>
            <a:r>
              <a:rPr lang="en-US" smtClean="0">
                <a:cs typeface="+mn-cs"/>
              </a:rPr>
              <a:t>)</a:t>
            </a:r>
            <a:r>
              <a:rPr lang="en-US" baseline="30000" smtClean="0">
                <a:cs typeface="+mn-cs"/>
              </a:rPr>
              <a:t>2</a:t>
            </a:r>
            <a:r>
              <a:rPr lang="en-US" smtClean="0">
                <a:cs typeface="+mn-cs"/>
              </a:rPr>
              <a:t> of the variable </a:t>
            </a:r>
            <a:r>
              <a:rPr lang="en-US" i="1" smtClean="0">
                <a:cs typeface="+mn-cs"/>
              </a:rPr>
              <a:t>X</a:t>
            </a:r>
            <a:r>
              <a:rPr lang="en-US" smtClean="0">
                <a:cs typeface="+mn-cs"/>
              </a:rPr>
              <a:t> from its mean </a:t>
            </a:r>
            <a:r>
              <a:rPr lang="en-US" i="1" smtClean="0">
                <a:cs typeface="+mn-cs"/>
              </a:rPr>
              <a:t>µ</a:t>
            </a:r>
            <a:r>
              <a:rPr lang="en-US" i="1" baseline="-25000" smtClean="0">
                <a:cs typeface="+mn-cs"/>
              </a:rPr>
              <a:t>X</a:t>
            </a:r>
            <a:r>
              <a:rPr lang="en-US" smtClean="0">
                <a:cs typeface="+mn-cs"/>
              </a:rPr>
              <a:t>. Each outcome is weighted by its probability in order to take into account outcomes that are not equally likely.</a:t>
            </a:r>
          </a:p>
          <a:p>
            <a:pPr marL="0" indent="0" eaLnBrk="1" hangingPunct="1">
              <a:lnSpc>
                <a:spcPct val="140000"/>
              </a:lnSpc>
              <a:buFont typeface="Wingdings" charset="0"/>
              <a:buNone/>
              <a:defRPr/>
            </a:pPr>
            <a:endParaRPr lang="en-US" smtClean="0">
              <a:cs typeface="+mn-cs"/>
            </a:endParaRPr>
          </a:p>
          <a:p>
            <a:pPr marL="0" indent="0" eaLnBrk="1" hangingPunct="1">
              <a:lnSpc>
                <a:spcPct val="140000"/>
              </a:lnSpc>
              <a:buFont typeface="Wingdings" charset="0"/>
              <a:buNone/>
              <a:defRPr/>
            </a:pPr>
            <a:r>
              <a:rPr lang="en-US" smtClean="0">
                <a:cs typeface="+mn-cs"/>
              </a:rPr>
              <a:t>The larger the variance of </a:t>
            </a:r>
            <a:r>
              <a:rPr lang="en-US" i="1" smtClean="0">
                <a:cs typeface="+mn-cs"/>
              </a:rPr>
              <a:t>X</a:t>
            </a:r>
            <a:r>
              <a:rPr lang="en-US" smtClean="0">
                <a:cs typeface="+mn-cs"/>
              </a:rPr>
              <a:t>, the more scattered the values of </a:t>
            </a:r>
            <a:r>
              <a:rPr lang="en-US" i="1" smtClean="0">
                <a:cs typeface="+mn-cs"/>
              </a:rPr>
              <a:t>X</a:t>
            </a:r>
            <a:r>
              <a:rPr lang="en-US" smtClean="0">
                <a:cs typeface="+mn-cs"/>
              </a:rPr>
              <a:t> on average. The positive square root of the variance gives the </a:t>
            </a:r>
            <a:r>
              <a:rPr lang="en-US" b="1" smtClean="0">
                <a:solidFill>
                  <a:srgbClr val="333399"/>
                </a:solidFill>
                <a:cs typeface="+mn-cs"/>
              </a:rPr>
              <a:t>standard deviation </a:t>
            </a:r>
            <a:r>
              <a:rPr lang="en-US" b="1" i="1" smtClean="0">
                <a:solidFill>
                  <a:srgbClr val="333399"/>
                </a:solidFill>
                <a:cs typeface="+mn-cs"/>
              </a:rPr>
              <a:t>σ</a:t>
            </a:r>
            <a:r>
              <a:rPr lang="en-US" smtClean="0">
                <a:cs typeface="+mn-cs"/>
              </a:rPr>
              <a:t> of </a:t>
            </a:r>
            <a:r>
              <a:rPr lang="en-US" i="1" smtClean="0">
                <a:cs typeface="+mn-cs"/>
              </a:rPr>
              <a:t>X</a:t>
            </a:r>
            <a:r>
              <a:rPr lang="en-US" smtClean="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32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pPr eaLnBrk="1" hangingPunct="1">
              <a:lnSpc>
                <a:spcPct val="120000"/>
              </a:lnSpc>
              <a:defRPr/>
            </a:pPr>
            <a:r>
              <a:rPr lang="en-US" sz="2800" smtClean="0">
                <a:solidFill>
                  <a:srgbClr val="333399"/>
                </a:solidFill>
                <a:cs typeface="+mj-cs"/>
              </a:rPr>
              <a:t>Variance of a discrete random variable</a:t>
            </a:r>
          </a:p>
        </p:txBody>
      </p:sp>
      <p:sp>
        <p:nvSpPr>
          <p:cNvPr id="1334275" name="Rectangle 3"/>
          <p:cNvSpPr>
            <a:spLocks noGrp="1" noChangeArrowheads="1"/>
          </p:cNvSpPr>
          <p:nvPr>
            <p:ph type="body" sz="half" idx="1"/>
          </p:nvPr>
        </p:nvSpPr>
        <p:spPr>
          <a:xfrm>
            <a:off x="457200" y="1066800"/>
            <a:ext cx="8229600" cy="2971800"/>
          </a:xfrm>
        </p:spPr>
        <p:txBody>
          <a:bodyPr/>
          <a:lstStyle/>
          <a:p>
            <a:pPr marL="0" indent="0" eaLnBrk="1" hangingPunct="1">
              <a:lnSpc>
                <a:spcPct val="140000"/>
              </a:lnSpc>
              <a:buFont typeface="Wingdings" charset="0"/>
              <a:buNone/>
              <a:defRPr/>
            </a:pPr>
            <a:r>
              <a:rPr lang="en-US" smtClean="0">
                <a:cs typeface="+mn-cs"/>
              </a:rPr>
              <a:t>For a discrete random variable </a:t>
            </a:r>
            <a:r>
              <a:rPr lang="en-US" i="1" smtClean="0">
                <a:cs typeface="+mn-cs"/>
              </a:rPr>
              <a:t>X</a:t>
            </a:r>
            <a:r>
              <a:rPr lang="en-US" smtClean="0">
                <a:cs typeface="+mn-cs"/>
              </a:rPr>
              <a:t> </a:t>
            </a:r>
            <a:br>
              <a:rPr lang="en-US" smtClean="0">
                <a:cs typeface="+mn-cs"/>
              </a:rPr>
            </a:br>
            <a:r>
              <a:rPr lang="en-US" smtClean="0">
                <a:cs typeface="+mn-cs"/>
              </a:rPr>
              <a:t>with probability distribution </a:t>
            </a:r>
            <a:r>
              <a:rPr lang="en-US" smtClean="0">
                <a:cs typeface="+mn-cs"/>
                <a:sym typeface="Wingdings" charset="0"/>
              </a:rPr>
              <a:t></a:t>
            </a:r>
            <a:endParaRPr lang="en-US" sz="800" smtClean="0">
              <a:cs typeface="+mn-cs"/>
            </a:endParaRPr>
          </a:p>
          <a:p>
            <a:pPr marL="0" indent="0" eaLnBrk="1" hangingPunct="1">
              <a:lnSpc>
                <a:spcPct val="140000"/>
              </a:lnSpc>
              <a:buFont typeface="Wingdings" charset="0"/>
              <a:buNone/>
              <a:defRPr/>
            </a:pPr>
            <a:r>
              <a:rPr lang="en-US" smtClean="0">
                <a:cs typeface="+mn-cs"/>
              </a:rPr>
              <a:t>and</a:t>
            </a:r>
            <a:r>
              <a:rPr lang="en-US" i="1" smtClean="0">
                <a:cs typeface="+mn-cs"/>
              </a:rPr>
              <a:t> </a:t>
            </a:r>
            <a:r>
              <a:rPr lang="en-US" smtClean="0">
                <a:cs typeface="+mn-cs"/>
              </a:rPr>
              <a:t>mean </a:t>
            </a:r>
            <a:r>
              <a:rPr lang="en-US" i="1" smtClean="0">
                <a:cs typeface="+mn-cs"/>
              </a:rPr>
              <a:t>µ</a:t>
            </a:r>
            <a:r>
              <a:rPr lang="en-US" i="1" baseline="-25000" smtClean="0">
                <a:cs typeface="+mn-cs"/>
              </a:rPr>
              <a:t>X</a:t>
            </a:r>
            <a:r>
              <a:rPr lang="en-US" i="1" smtClean="0">
                <a:cs typeface="+mn-cs"/>
              </a:rPr>
              <a:t>, </a:t>
            </a:r>
            <a:r>
              <a:rPr lang="en-US" smtClean="0">
                <a:cs typeface="+mn-cs"/>
              </a:rPr>
              <a:t>the variance </a:t>
            </a:r>
            <a:r>
              <a:rPr lang="el-GR" i="1" smtClean="0">
                <a:cs typeface="Arial" charset="0"/>
              </a:rPr>
              <a:t>σ</a:t>
            </a:r>
            <a:r>
              <a:rPr lang="en-US" baseline="30000" smtClean="0">
                <a:cs typeface="Arial" charset="0"/>
              </a:rPr>
              <a:t>2</a:t>
            </a:r>
            <a:r>
              <a:rPr lang="en-US" smtClean="0">
                <a:cs typeface="Arial" charset="0"/>
              </a:rPr>
              <a:t> </a:t>
            </a:r>
            <a:r>
              <a:rPr lang="en-US" smtClean="0">
                <a:cs typeface="+mn-cs"/>
              </a:rPr>
              <a:t>of </a:t>
            </a:r>
            <a:r>
              <a:rPr lang="en-US" i="1" smtClean="0">
                <a:cs typeface="+mn-cs"/>
              </a:rPr>
              <a:t>X</a:t>
            </a:r>
            <a:r>
              <a:rPr lang="en-US" smtClean="0">
                <a:cs typeface="+mn-cs"/>
              </a:rPr>
              <a:t> is found by multiplying each squared deviation of </a:t>
            </a:r>
            <a:r>
              <a:rPr lang="en-US" i="1" smtClean="0">
                <a:cs typeface="+mn-cs"/>
              </a:rPr>
              <a:t>X</a:t>
            </a:r>
            <a:r>
              <a:rPr lang="en-US" smtClean="0">
                <a:cs typeface="+mn-cs"/>
              </a:rPr>
              <a:t> by its probability and then adding all the products.</a:t>
            </a:r>
          </a:p>
        </p:txBody>
      </p:sp>
      <p:pic>
        <p:nvPicPr>
          <p:cNvPr id="1334276" name="Picture 4"/>
          <p:cNvPicPr>
            <a:picLocks noGrp="1" noChangeAspect="1" noChangeArrowheads="1"/>
          </p:cNvPicPr>
          <p:nvPr>
            <p:ph sz="quarter" idx="2"/>
          </p:nvPr>
        </p:nvPicPr>
        <p:blipFill>
          <a:blip r:embed="rId4">
            <a:extLst>
              <a:ext uri="{28A0092B-C50C-407E-A947-70E740481C1C}">
                <a14:useLocalDpi xmlns:a14="http://schemas.microsoft.com/office/drawing/2010/main" xmlns="" val="0"/>
              </a:ext>
            </a:extLst>
          </a:blip>
          <a:srcRect/>
          <a:stretch>
            <a:fillRect/>
          </a:stretch>
        </p:blipFill>
        <p:spPr>
          <a:xfrm>
            <a:off x="4876800" y="1219200"/>
            <a:ext cx="3200400" cy="911225"/>
          </a:xfrm>
        </p:spPr>
      </p:pic>
      <p:pic>
        <p:nvPicPr>
          <p:cNvPr id="1334292" name="Picture 20"/>
          <p:cNvPicPr>
            <a:picLocks noGrp="1" noChangeAspect="1" noChangeArrowheads="1"/>
          </p:cNvPicPr>
          <p:nvPr>
            <p:ph sz="quarter" idx="3"/>
          </p:nvPr>
        </p:nvPicPr>
        <p:blipFill>
          <a:blip r:embed="rId5">
            <a:extLst>
              <a:ext uri="{28A0092B-C50C-407E-A947-70E740481C1C}">
                <a14:useLocalDpi xmlns:a14="http://schemas.microsoft.com/office/drawing/2010/main" xmlns="" val="0"/>
              </a:ext>
            </a:extLst>
          </a:blip>
          <a:srcRect b="7111"/>
          <a:stretch>
            <a:fillRect/>
          </a:stretch>
        </p:blipFill>
        <p:spPr>
          <a:xfrm>
            <a:off x="1447800" y="3048000"/>
            <a:ext cx="5715000" cy="995363"/>
          </a:xfrm>
        </p:spPr>
      </p:pic>
      <p:graphicFrame>
        <p:nvGraphicFramePr>
          <p:cNvPr id="81925" name="Object 21"/>
          <p:cNvGraphicFramePr>
            <a:graphicFrameLocks noChangeAspect="1"/>
          </p:cNvGraphicFramePr>
          <p:nvPr/>
        </p:nvGraphicFramePr>
        <p:xfrm>
          <a:off x="4514850" y="3213100"/>
          <a:ext cx="114300" cy="431800"/>
        </p:xfrm>
        <a:graphic>
          <a:graphicData uri="http://schemas.openxmlformats.org/presentationml/2006/ole">
            <p:oleObj spid="_x0000_s81930" name="Equation" r:id="rId6" imgW="114250" imgH="431613"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4.16 </a:t>
            </a:r>
            <a:r>
              <a:rPr lang="en-US" b="1" dirty="0" smtClean="0">
                <a:cs typeface="+mj-cs"/>
              </a:rPr>
              <a:t>Gain Communications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dirty="0" smtClean="0">
                <a:cs typeface="+mn-cs"/>
              </a:rPr>
              <a:t>Gain Communications sells aircraft communications units to both the military and the civilian markets. Next year’s sales depend on market conditions that cannot be predicted exactly. Gain follows the modern practice of using probability estimates of sales. The military division estimates its sales (X) as follows:</a:t>
            </a: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Find the mean and the variance of X</a:t>
            </a:r>
          </a:p>
        </p:txBody>
      </p:sp>
      <p:pic>
        <p:nvPicPr>
          <p:cNvPr id="83971"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2971800"/>
            <a:ext cx="521335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4.17</a:t>
            </a:r>
          </a:p>
        </p:txBody>
      </p:sp>
      <p:graphicFrame>
        <p:nvGraphicFramePr>
          <p:cNvPr id="6" name="Content Placeholder 5"/>
          <p:cNvGraphicFramePr>
            <a:graphicFrameLocks noGrp="1"/>
          </p:cNvGraphicFramePr>
          <p:nvPr>
            <p:ph idx="1"/>
          </p:nvPr>
        </p:nvGraphicFramePr>
        <p:xfrm>
          <a:off x="533400" y="3352800"/>
          <a:ext cx="8153400" cy="2792459"/>
        </p:xfrm>
        <a:graphic>
          <a:graphicData uri="http://schemas.openxmlformats.org/drawingml/2006/table">
            <a:tbl>
              <a:tblPr firstRow="1" bandRow="1">
                <a:tableStyleId>{21E4AEA4-8DFA-4A89-87EB-49C32662AFE0}</a:tableStyleId>
              </a:tblPr>
              <a:tblGrid>
                <a:gridCol w="1207911"/>
                <a:gridCol w="981428"/>
                <a:gridCol w="1283406"/>
                <a:gridCol w="4680655"/>
              </a:tblGrid>
              <a:tr h="963699">
                <a:tc>
                  <a:txBody>
                    <a:bodyPr/>
                    <a:lstStyle/>
                    <a:p>
                      <a:r>
                        <a:rPr lang="en-US" sz="2800" dirty="0" smtClean="0"/>
                        <a:t>x(</a:t>
                      </a:r>
                      <a:r>
                        <a:rPr lang="en-US" sz="2800" dirty="0" err="1" smtClean="0"/>
                        <a:t>i</a:t>
                      </a:r>
                      <a:r>
                        <a:rPr lang="en-US" sz="2800" dirty="0" smtClean="0"/>
                        <a:t>)</a:t>
                      </a:r>
                      <a:endParaRPr lang="en-US" sz="2800" dirty="0"/>
                    </a:p>
                  </a:txBody>
                  <a:tcPr marT="45716" marB="45716"/>
                </a:tc>
                <a:tc>
                  <a:txBody>
                    <a:bodyPr/>
                    <a:lstStyle/>
                    <a:p>
                      <a:r>
                        <a:rPr lang="en-US" sz="2800" dirty="0" smtClean="0"/>
                        <a:t>p(</a:t>
                      </a:r>
                      <a:r>
                        <a:rPr lang="en-US" sz="2800" dirty="0" err="1" smtClean="0"/>
                        <a:t>i</a:t>
                      </a:r>
                      <a:r>
                        <a:rPr lang="en-US" sz="2800" dirty="0" smtClean="0"/>
                        <a:t>)</a:t>
                      </a:r>
                      <a:endParaRPr lang="en-US" sz="2800" dirty="0"/>
                    </a:p>
                  </a:txBody>
                  <a:tcPr marT="45716" marB="45716"/>
                </a:tc>
                <a:tc>
                  <a:txBody>
                    <a:bodyPr/>
                    <a:lstStyle/>
                    <a:p>
                      <a:r>
                        <a:rPr lang="en-US" sz="2800" dirty="0" smtClean="0"/>
                        <a:t>x(</a:t>
                      </a:r>
                      <a:r>
                        <a:rPr lang="en-US" sz="2800" dirty="0" err="1" smtClean="0"/>
                        <a:t>i</a:t>
                      </a:r>
                      <a:r>
                        <a:rPr lang="en-US" sz="2800" dirty="0" smtClean="0"/>
                        <a:t>)p(</a:t>
                      </a:r>
                      <a:r>
                        <a:rPr lang="en-US" sz="2800" dirty="0" err="1" smtClean="0"/>
                        <a:t>i</a:t>
                      </a:r>
                      <a:r>
                        <a:rPr lang="en-US" sz="2800" dirty="0" smtClean="0"/>
                        <a:t>)</a:t>
                      </a:r>
                      <a:endParaRPr lang="en-US" sz="2800" dirty="0"/>
                    </a:p>
                  </a:txBody>
                  <a:tcPr marT="45716" marB="45716"/>
                </a:tc>
                <a:tc>
                  <a:txBody>
                    <a:bodyPr/>
                    <a:lstStyle/>
                    <a:p>
                      <a:r>
                        <a:rPr lang="en-US" sz="2800" dirty="0" smtClean="0"/>
                        <a:t>(x(</a:t>
                      </a:r>
                      <a:r>
                        <a:rPr lang="en-US" sz="2800" dirty="0" err="1" smtClean="0"/>
                        <a:t>i</a:t>
                      </a:r>
                      <a:r>
                        <a:rPr lang="en-US" sz="2800" dirty="0" smtClean="0"/>
                        <a:t>)-</a:t>
                      </a:r>
                      <a:r>
                        <a:rPr lang="en-US" sz="2800" dirty="0" err="1" smtClean="0"/>
                        <a:t>μ</a:t>
                      </a:r>
                      <a:r>
                        <a:rPr lang="en-US" sz="2800" baseline="-25000" dirty="0" err="1" smtClean="0"/>
                        <a:t>X</a:t>
                      </a:r>
                      <a:r>
                        <a:rPr lang="en-US" sz="2800" dirty="0" smtClean="0"/>
                        <a:t>)</a:t>
                      </a:r>
                      <a:r>
                        <a:rPr lang="en-US" sz="2800" baseline="30000" dirty="0" smtClean="0"/>
                        <a:t>2 </a:t>
                      </a:r>
                      <a:r>
                        <a:rPr lang="en-US" sz="2800" i="1" baseline="0" dirty="0" smtClean="0"/>
                        <a:t>p(</a:t>
                      </a:r>
                      <a:r>
                        <a:rPr lang="en-US" sz="2800" i="1" baseline="0" dirty="0" err="1" smtClean="0"/>
                        <a:t>i</a:t>
                      </a:r>
                      <a:r>
                        <a:rPr lang="en-US" sz="2800" i="1" baseline="0" dirty="0" smtClean="0"/>
                        <a:t>)</a:t>
                      </a:r>
                      <a:endParaRPr lang="en-US" sz="2800" baseline="0" dirty="0"/>
                    </a:p>
                  </a:txBody>
                  <a:tcPr marT="45716" marB="45716"/>
                </a:tc>
              </a:tr>
              <a:tr h="365743">
                <a:tc>
                  <a:txBody>
                    <a:bodyPr/>
                    <a:lstStyle/>
                    <a:p>
                      <a:r>
                        <a:rPr lang="en-US" sz="1800" dirty="0" smtClean="0"/>
                        <a:t>1000</a:t>
                      </a:r>
                    </a:p>
                  </a:txBody>
                  <a:tcPr marT="45716" marB="45716"/>
                </a:tc>
                <a:tc>
                  <a:txBody>
                    <a:bodyPr/>
                    <a:lstStyle/>
                    <a:p>
                      <a:r>
                        <a:rPr lang="en-US" sz="1800" dirty="0" smtClean="0"/>
                        <a:t>0.1</a:t>
                      </a:r>
                      <a:endParaRPr lang="en-US" sz="1800" dirty="0"/>
                    </a:p>
                  </a:txBody>
                  <a:tcPr marT="45716" marB="45716"/>
                </a:tc>
                <a:tc>
                  <a:txBody>
                    <a:bodyPr/>
                    <a:lstStyle/>
                    <a:p>
                      <a:r>
                        <a:rPr lang="en-US" sz="1800" dirty="0" smtClean="0"/>
                        <a:t>100</a:t>
                      </a:r>
                      <a:endParaRPr lang="en-US" sz="1800" dirty="0"/>
                    </a:p>
                  </a:txBody>
                  <a:tcPr marT="45716" marB="45716"/>
                </a:tc>
                <a:tc>
                  <a:txBody>
                    <a:bodyPr/>
                    <a:lstStyle/>
                    <a:p>
                      <a:r>
                        <a:rPr lang="en-US" sz="1800" dirty="0" smtClean="0"/>
                        <a:t>1,600,000</a:t>
                      </a:r>
                      <a:endParaRPr lang="en-US" sz="1800" dirty="0"/>
                    </a:p>
                  </a:txBody>
                  <a:tcPr marT="45716" marB="45716"/>
                </a:tc>
              </a:tr>
              <a:tr h="365743">
                <a:tc>
                  <a:txBody>
                    <a:bodyPr/>
                    <a:lstStyle/>
                    <a:p>
                      <a:r>
                        <a:rPr lang="en-US" sz="1800" dirty="0" smtClean="0"/>
                        <a:t>3000</a:t>
                      </a:r>
                      <a:endParaRPr lang="en-US" sz="1800" dirty="0"/>
                    </a:p>
                  </a:txBody>
                  <a:tcPr marT="45716" marB="45716"/>
                </a:tc>
                <a:tc>
                  <a:txBody>
                    <a:bodyPr/>
                    <a:lstStyle/>
                    <a:p>
                      <a:r>
                        <a:rPr lang="en-US" sz="1800" dirty="0" smtClean="0"/>
                        <a:t>0.3</a:t>
                      </a:r>
                      <a:endParaRPr lang="en-US" sz="1800" dirty="0"/>
                    </a:p>
                  </a:txBody>
                  <a:tcPr marT="45716" marB="45716"/>
                </a:tc>
                <a:tc>
                  <a:txBody>
                    <a:bodyPr/>
                    <a:lstStyle/>
                    <a:p>
                      <a:r>
                        <a:rPr lang="en-US" sz="1800" dirty="0" smtClean="0"/>
                        <a:t>900</a:t>
                      </a:r>
                      <a:endParaRPr lang="en-US" sz="1800" dirty="0"/>
                    </a:p>
                  </a:txBody>
                  <a:tcPr marT="45716" marB="45716"/>
                </a:tc>
                <a:tc>
                  <a:txBody>
                    <a:bodyPr/>
                    <a:lstStyle/>
                    <a:p>
                      <a:r>
                        <a:rPr lang="en-US" sz="1800" dirty="0" smtClean="0"/>
                        <a:t>1,200,000</a:t>
                      </a:r>
                      <a:endParaRPr lang="en-US" sz="1800" dirty="0"/>
                    </a:p>
                  </a:txBody>
                  <a:tcPr marT="45716" marB="45716"/>
                </a:tc>
              </a:tr>
              <a:tr h="365743">
                <a:tc>
                  <a:txBody>
                    <a:bodyPr/>
                    <a:lstStyle/>
                    <a:p>
                      <a:r>
                        <a:rPr lang="en-US" sz="1800" dirty="0" smtClean="0"/>
                        <a:t>5000</a:t>
                      </a:r>
                      <a:endParaRPr lang="en-US" sz="1800" dirty="0"/>
                    </a:p>
                  </a:txBody>
                  <a:tcPr marT="45716" marB="45716"/>
                </a:tc>
                <a:tc>
                  <a:txBody>
                    <a:bodyPr/>
                    <a:lstStyle/>
                    <a:p>
                      <a:r>
                        <a:rPr lang="en-US" sz="1800" dirty="0" smtClean="0"/>
                        <a:t>0.4</a:t>
                      </a:r>
                      <a:endParaRPr lang="en-US" sz="1800" dirty="0"/>
                    </a:p>
                  </a:txBody>
                  <a:tcPr marT="45716" marB="45716"/>
                </a:tc>
                <a:tc>
                  <a:txBody>
                    <a:bodyPr/>
                    <a:lstStyle/>
                    <a:p>
                      <a:r>
                        <a:rPr lang="en-US" sz="1800" dirty="0" smtClean="0"/>
                        <a:t>2000</a:t>
                      </a:r>
                      <a:endParaRPr lang="en-US" sz="1800" dirty="0"/>
                    </a:p>
                  </a:txBody>
                  <a:tcPr marT="45716" marB="45716"/>
                </a:tc>
                <a:tc>
                  <a:txBody>
                    <a:bodyPr/>
                    <a:lstStyle/>
                    <a:p>
                      <a:r>
                        <a:rPr lang="en-US" sz="1800" dirty="0" smtClean="0"/>
                        <a:t>0</a:t>
                      </a:r>
                      <a:endParaRPr lang="en-US" sz="1800" dirty="0"/>
                    </a:p>
                  </a:txBody>
                  <a:tcPr marT="45716" marB="45716"/>
                </a:tc>
              </a:tr>
              <a:tr h="365743">
                <a:tc>
                  <a:txBody>
                    <a:bodyPr/>
                    <a:lstStyle/>
                    <a:p>
                      <a:r>
                        <a:rPr lang="en-US" sz="1800" dirty="0" smtClean="0"/>
                        <a:t>10000</a:t>
                      </a:r>
                      <a:endParaRPr lang="en-US" sz="1800" dirty="0"/>
                    </a:p>
                  </a:txBody>
                  <a:tcPr marT="45716" marB="45716"/>
                </a:tc>
                <a:tc>
                  <a:txBody>
                    <a:bodyPr/>
                    <a:lstStyle/>
                    <a:p>
                      <a:r>
                        <a:rPr lang="en-US" sz="1800" dirty="0" smtClean="0"/>
                        <a:t>0.2</a:t>
                      </a:r>
                      <a:endParaRPr lang="en-US" sz="1800" dirty="0"/>
                    </a:p>
                  </a:txBody>
                  <a:tcPr marT="45716" marB="45716"/>
                </a:tc>
                <a:tc>
                  <a:txBody>
                    <a:bodyPr/>
                    <a:lstStyle/>
                    <a:p>
                      <a:r>
                        <a:rPr lang="en-US" sz="1800" dirty="0" smtClean="0"/>
                        <a:t>2000</a:t>
                      </a:r>
                      <a:endParaRPr lang="en-US" sz="1800" dirty="0"/>
                    </a:p>
                  </a:txBody>
                  <a:tcPr marT="45716" marB="45716"/>
                </a:tc>
                <a:tc>
                  <a:txBody>
                    <a:bodyPr/>
                    <a:lstStyle/>
                    <a:p>
                      <a:r>
                        <a:rPr lang="en-US" sz="1800" dirty="0" smtClean="0"/>
                        <a:t>5,000,000</a:t>
                      </a:r>
                      <a:endParaRPr lang="en-US" sz="1800" dirty="0"/>
                    </a:p>
                  </a:txBody>
                  <a:tcPr marT="45716" marB="45716"/>
                </a:tc>
              </a:tr>
              <a:tr h="365743">
                <a:tc gridSpan="4">
                  <a:txBody>
                    <a:bodyPr/>
                    <a:lstStyle/>
                    <a:p>
                      <a:r>
                        <a:rPr lang="en-US" sz="1800" dirty="0" smtClean="0"/>
                        <a:t>Mean =</a:t>
                      </a:r>
                      <a:r>
                        <a:rPr lang="en-US" sz="1800" baseline="0" dirty="0" smtClean="0"/>
                        <a:t> 5000;  Variance = 7,800,000; Standard Deviation = 2792.8</a:t>
                      </a:r>
                      <a:endParaRPr lang="en-US" sz="1800" dirty="0"/>
                    </a:p>
                  </a:txBody>
                  <a:tcPr marT="45716" marB="45716"/>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pic>
        <p:nvPicPr>
          <p:cNvPr id="85028" name="Picture 20"/>
          <p:cNvPicPr>
            <a:picLocks noChangeAspect="1" noChangeArrowheads="1"/>
          </p:cNvPicPr>
          <p:nvPr/>
        </p:nvPicPr>
        <p:blipFill>
          <a:blip r:embed="rId2">
            <a:extLst>
              <a:ext uri="{28A0092B-C50C-407E-A947-70E740481C1C}">
                <a14:useLocalDpi xmlns:a14="http://schemas.microsoft.com/office/drawing/2010/main" xmlns="" val="0"/>
              </a:ext>
            </a:extLst>
          </a:blip>
          <a:srcRect b="7111"/>
          <a:stretch>
            <a:fillRect/>
          </a:stretch>
        </p:blipFill>
        <p:spPr bwMode="auto">
          <a:xfrm>
            <a:off x="990600" y="1295400"/>
            <a:ext cx="6400800" cy="111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pPr eaLnBrk="1" hangingPunct="1">
              <a:lnSpc>
                <a:spcPct val="110000"/>
              </a:lnSpc>
              <a:defRPr/>
            </a:pPr>
            <a:r>
              <a:rPr lang="en-US" sz="2800" smtClean="0">
                <a:solidFill>
                  <a:srgbClr val="333399"/>
                </a:solidFill>
                <a:cs typeface="+mj-cs"/>
              </a:rPr>
              <a:t>Rules for means and variances</a:t>
            </a:r>
          </a:p>
        </p:txBody>
      </p:sp>
      <p:sp>
        <p:nvSpPr>
          <p:cNvPr id="1335299" name="Rectangle 3"/>
          <p:cNvSpPr>
            <a:spLocks noGrp="1" noChangeArrowheads="1"/>
          </p:cNvSpPr>
          <p:nvPr>
            <p:ph type="body" idx="1"/>
          </p:nvPr>
        </p:nvSpPr>
        <p:spPr>
          <a:xfrm>
            <a:off x="457200" y="838200"/>
            <a:ext cx="8229600" cy="5562600"/>
          </a:xfrm>
        </p:spPr>
        <p:txBody>
          <a:bodyPr/>
          <a:lstStyle/>
          <a:p>
            <a:pPr marL="0" indent="0" eaLnBrk="1" hangingPunct="1">
              <a:lnSpc>
                <a:spcPct val="130000"/>
              </a:lnSpc>
              <a:buFont typeface="Wingdings" charset="0"/>
              <a:buNone/>
              <a:defRPr/>
            </a:pPr>
            <a:r>
              <a:rPr lang="en-US" sz="1800" smtClean="0">
                <a:cs typeface="+mn-cs"/>
              </a:rPr>
              <a:t>If </a:t>
            </a:r>
            <a:r>
              <a:rPr lang="en-US" sz="1800" i="1" smtClean="0">
                <a:cs typeface="+mn-cs"/>
              </a:rPr>
              <a:t>X </a:t>
            </a:r>
            <a:r>
              <a:rPr lang="en-US" sz="1800" smtClean="0">
                <a:cs typeface="+mn-cs"/>
              </a:rPr>
              <a:t>is a random variable and </a:t>
            </a:r>
            <a:r>
              <a:rPr lang="en-US" sz="1800" i="1" smtClean="0">
                <a:cs typeface="+mn-cs"/>
              </a:rPr>
              <a:t>a </a:t>
            </a:r>
            <a:r>
              <a:rPr lang="en-US" sz="1800" smtClean="0">
                <a:cs typeface="+mn-cs"/>
              </a:rPr>
              <a:t>and </a:t>
            </a:r>
            <a:r>
              <a:rPr lang="en-US" sz="1800" i="1" smtClean="0">
                <a:cs typeface="+mn-cs"/>
              </a:rPr>
              <a:t>b </a:t>
            </a:r>
            <a:r>
              <a:rPr lang="en-US" sz="1800" smtClean="0">
                <a:cs typeface="+mn-cs"/>
              </a:rPr>
              <a:t>are fixed numbers, then</a:t>
            </a:r>
          </a:p>
          <a:p>
            <a:pPr marL="0" indent="0" algn="ctr" eaLnBrk="1" hangingPunct="1">
              <a:lnSpc>
                <a:spcPct val="130000"/>
              </a:lnSpc>
              <a:buFont typeface="Wingdings" charset="0"/>
              <a:buNone/>
              <a:defRPr/>
            </a:pPr>
            <a:r>
              <a:rPr lang="en-US" sz="1800" i="1" smtClean="0">
                <a:cs typeface="+mn-cs"/>
              </a:rPr>
              <a:t>µ</a:t>
            </a:r>
            <a:r>
              <a:rPr lang="en-US" sz="1800" i="1" baseline="-25000" smtClean="0">
                <a:cs typeface="+mn-cs"/>
              </a:rPr>
              <a:t>a</a:t>
            </a:r>
            <a:r>
              <a:rPr lang="en-US" sz="1800" baseline="-25000" smtClean="0">
                <a:cs typeface="+mn-cs"/>
              </a:rPr>
              <a:t>+</a:t>
            </a:r>
            <a:r>
              <a:rPr lang="en-US" sz="1800" i="1" baseline="-25000" smtClean="0">
                <a:cs typeface="+mn-cs"/>
              </a:rPr>
              <a:t>bX</a:t>
            </a:r>
            <a:r>
              <a:rPr lang="en-US" sz="1800" i="1" smtClean="0">
                <a:cs typeface="+mn-cs"/>
              </a:rPr>
              <a:t> </a:t>
            </a:r>
            <a:r>
              <a:rPr lang="en-US" sz="1800" smtClean="0">
                <a:cs typeface="+mn-cs"/>
              </a:rPr>
              <a:t>= </a:t>
            </a:r>
            <a:r>
              <a:rPr lang="en-US" sz="1800" i="1" smtClean="0">
                <a:cs typeface="+mn-cs"/>
              </a:rPr>
              <a:t>a </a:t>
            </a:r>
            <a:r>
              <a:rPr lang="en-US" sz="1800" smtClean="0">
                <a:cs typeface="+mn-cs"/>
              </a:rPr>
              <a:t>+ </a:t>
            </a:r>
            <a:r>
              <a:rPr lang="en-US" sz="1800" i="1" smtClean="0">
                <a:cs typeface="+mn-cs"/>
              </a:rPr>
              <a:t>bµ</a:t>
            </a:r>
            <a:r>
              <a:rPr lang="en-US" sz="1800" i="1" baseline="-25000" smtClean="0">
                <a:cs typeface="+mn-cs"/>
              </a:rPr>
              <a:t>X</a:t>
            </a:r>
          </a:p>
          <a:p>
            <a:pPr marL="0" indent="0" algn="ctr" eaLnBrk="1" hangingPunct="1">
              <a:lnSpc>
                <a:spcPct val="130000"/>
              </a:lnSpc>
              <a:buFont typeface="Wingdings" charset="0"/>
              <a:buNone/>
              <a:defRPr/>
            </a:pPr>
            <a:r>
              <a:rPr lang="en-US" sz="1800" i="1" smtClean="0">
                <a:cs typeface="+mn-cs"/>
              </a:rPr>
              <a:t>σ</a:t>
            </a:r>
            <a:r>
              <a:rPr lang="en-US" sz="1800" baseline="30000" smtClean="0">
                <a:cs typeface="+mn-cs"/>
              </a:rPr>
              <a:t>2</a:t>
            </a:r>
            <a:r>
              <a:rPr lang="en-US" sz="1800" i="1" baseline="-25000" smtClean="0">
                <a:cs typeface="+mn-cs"/>
              </a:rPr>
              <a:t>a+bX</a:t>
            </a:r>
            <a:r>
              <a:rPr lang="en-US" sz="1800" i="1" smtClean="0">
                <a:cs typeface="+mn-cs"/>
              </a:rPr>
              <a:t> </a:t>
            </a:r>
            <a:r>
              <a:rPr lang="en-US" sz="1800" smtClean="0">
                <a:cs typeface="+mn-cs"/>
              </a:rPr>
              <a:t>= </a:t>
            </a:r>
            <a:r>
              <a:rPr lang="en-US" sz="1800" i="1" smtClean="0">
                <a:cs typeface="+mn-cs"/>
              </a:rPr>
              <a:t>b</a:t>
            </a:r>
            <a:r>
              <a:rPr lang="en-US" sz="1800" baseline="30000" smtClean="0">
                <a:cs typeface="+mn-cs"/>
              </a:rPr>
              <a:t>2</a:t>
            </a:r>
            <a:r>
              <a:rPr lang="en-US" sz="1800" i="1" smtClean="0">
                <a:cs typeface="+mn-cs"/>
              </a:rPr>
              <a:t>σ</a:t>
            </a:r>
            <a:r>
              <a:rPr lang="en-US" sz="1800" baseline="30000" smtClean="0">
                <a:cs typeface="+mn-cs"/>
              </a:rPr>
              <a:t>2</a:t>
            </a:r>
            <a:r>
              <a:rPr lang="en-US" sz="1800" i="1" baseline="-25000" smtClean="0">
                <a:cs typeface="+mn-cs"/>
              </a:rPr>
              <a:t>X</a:t>
            </a:r>
            <a:r>
              <a:rPr lang="en-US" sz="1800" smtClean="0">
                <a:cs typeface="+mn-cs"/>
              </a:rPr>
              <a:t>  </a:t>
            </a:r>
          </a:p>
          <a:p>
            <a:pPr marL="0" indent="0" eaLnBrk="1" hangingPunct="1">
              <a:lnSpc>
                <a:spcPct val="130000"/>
              </a:lnSpc>
              <a:buFont typeface="Wingdings" charset="0"/>
              <a:buNone/>
              <a:defRPr/>
            </a:pPr>
            <a:endParaRPr lang="en-US" sz="1400" smtClean="0">
              <a:cs typeface="+mn-cs"/>
            </a:endParaRPr>
          </a:p>
          <a:p>
            <a:pPr marL="0" indent="0" eaLnBrk="1" hangingPunct="1">
              <a:lnSpc>
                <a:spcPct val="130000"/>
              </a:lnSpc>
              <a:buFont typeface="Wingdings" charset="0"/>
              <a:buNone/>
              <a:defRPr/>
            </a:pPr>
            <a:r>
              <a:rPr lang="en-US" sz="1800" smtClean="0">
                <a:cs typeface="+mn-cs"/>
              </a:rPr>
              <a:t>If </a:t>
            </a:r>
            <a:r>
              <a:rPr lang="en-US" sz="1800" i="1" smtClean="0">
                <a:cs typeface="+mn-cs"/>
              </a:rPr>
              <a:t>X </a:t>
            </a:r>
            <a:r>
              <a:rPr lang="en-US" sz="1800" smtClean="0">
                <a:cs typeface="+mn-cs"/>
              </a:rPr>
              <a:t>and </a:t>
            </a:r>
            <a:r>
              <a:rPr lang="en-US" sz="1800" i="1" smtClean="0">
                <a:cs typeface="+mn-cs"/>
              </a:rPr>
              <a:t>Y </a:t>
            </a:r>
            <a:r>
              <a:rPr lang="en-US" sz="1800" smtClean="0">
                <a:cs typeface="+mn-cs"/>
              </a:rPr>
              <a:t>are two independent random variables, then</a:t>
            </a:r>
          </a:p>
          <a:p>
            <a:pPr marL="0" indent="0" algn="ctr" eaLnBrk="1" hangingPunct="1">
              <a:lnSpc>
                <a:spcPct val="130000"/>
              </a:lnSpc>
              <a:buFont typeface="Wingdings" charset="0"/>
              <a:buNone/>
              <a:defRPr/>
            </a:pPr>
            <a:r>
              <a:rPr lang="en-US" sz="1800" i="1" smtClean="0">
                <a:cs typeface="+mn-cs"/>
              </a:rPr>
              <a:t>µ</a:t>
            </a:r>
            <a:r>
              <a:rPr lang="en-US" sz="1800" baseline="-25000" smtClean="0">
                <a:cs typeface="+mn-cs"/>
              </a:rPr>
              <a:t>X+Y</a:t>
            </a:r>
            <a:r>
              <a:rPr lang="en-US" sz="1800" i="1" smtClean="0">
                <a:cs typeface="+mn-cs"/>
              </a:rPr>
              <a:t> </a:t>
            </a:r>
            <a:r>
              <a:rPr lang="en-US" sz="1800" smtClean="0">
                <a:cs typeface="+mn-cs"/>
              </a:rPr>
              <a:t>= </a:t>
            </a:r>
            <a:r>
              <a:rPr lang="en-US" sz="1800" i="1" smtClean="0">
                <a:cs typeface="+mn-cs"/>
              </a:rPr>
              <a:t>µ</a:t>
            </a:r>
            <a:r>
              <a:rPr lang="en-US" sz="1800" baseline="-25000" smtClean="0">
                <a:cs typeface="+mn-cs"/>
              </a:rPr>
              <a:t>X</a:t>
            </a:r>
            <a:r>
              <a:rPr lang="en-US" sz="1800" i="1" smtClean="0">
                <a:cs typeface="+mn-cs"/>
              </a:rPr>
              <a:t> </a:t>
            </a:r>
            <a:r>
              <a:rPr lang="en-US" sz="1800" smtClean="0">
                <a:cs typeface="+mn-cs"/>
              </a:rPr>
              <a:t>+ </a:t>
            </a:r>
            <a:r>
              <a:rPr lang="en-US" sz="1800" i="1" smtClean="0">
                <a:cs typeface="+mn-cs"/>
              </a:rPr>
              <a:t>µ</a:t>
            </a:r>
            <a:r>
              <a:rPr lang="en-US" sz="1800" baseline="-25000" smtClean="0">
                <a:cs typeface="+mn-cs"/>
              </a:rPr>
              <a:t>Y</a:t>
            </a:r>
          </a:p>
          <a:p>
            <a:pPr marL="0" indent="0" algn="ctr" eaLnBrk="1" hangingPunct="1">
              <a:lnSpc>
                <a:spcPct val="130000"/>
              </a:lnSpc>
              <a:buFont typeface="Wingdings" charset="0"/>
              <a:buNone/>
              <a:defRPr/>
            </a:pPr>
            <a:r>
              <a:rPr lang="en-US" sz="1800" i="1" smtClean="0">
                <a:cs typeface="+mn-cs"/>
              </a:rPr>
              <a:t>σ</a:t>
            </a:r>
            <a:r>
              <a:rPr lang="en-US" sz="1800" baseline="30000" smtClean="0">
                <a:cs typeface="+mn-cs"/>
              </a:rPr>
              <a:t>2</a:t>
            </a:r>
            <a:r>
              <a:rPr lang="en-US" sz="1800" i="1" baseline="-25000" smtClean="0">
                <a:cs typeface="+mn-cs"/>
              </a:rPr>
              <a:t>X+Y</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X</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Y</a:t>
            </a:r>
          </a:p>
          <a:p>
            <a:pPr marL="0" indent="0" algn="ctr" eaLnBrk="1" hangingPunct="1">
              <a:lnSpc>
                <a:spcPct val="130000"/>
              </a:lnSpc>
              <a:buFont typeface="Wingdings" charset="0"/>
              <a:buNone/>
              <a:defRPr/>
            </a:pPr>
            <a:r>
              <a:rPr lang="en-US" sz="1800" i="1" smtClean="0">
                <a:cs typeface="+mn-cs"/>
              </a:rPr>
              <a:t>σ</a:t>
            </a:r>
            <a:r>
              <a:rPr lang="en-US" sz="1800" baseline="30000" smtClean="0">
                <a:cs typeface="+mn-cs"/>
              </a:rPr>
              <a:t>2</a:t>
            </a:r>
            <a:r>
              <a:rPr lang="en-US" sz="1800" i="1" baseline="-25000" smtClean="0">
                <a:cs typeface="+mn-cs"/>
              </a:rPr>
              <a:t>X-Y</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X</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Y</a:t>
            </a:r>
          </a:p>
          <a:p>
            <a:pPr marL="0" indent="0" algn="ctr" eaLnBrk="1" hangingPunct="1">
              <a:lnSpc>
                <a:spcPct val="130000"/>
              </a:lnSpc>
              <a:buFont typeface="Wingdings" charset="0"/>
              <a:buNone/>
              <a:defRPr/>
            </a:pPr>
            <a:endParaRPr lang="en-US" sz="1400" baseline="-25000" smtClean="0">
              <a:cs typeface="+mn-cs"/>
            </a:endParaRPr>
          </a:p>
          <a:p>
            <a:pPr marL="0" indent="0" eaLnBrk="1" hangingPunct="1">
              <a:lnSpc>
                <a:spcPct val="130000"/>
              </a:lnSpc>
              <a:buFont typeface="Wingdings" charset="0"/>
              <a:buNone/>
              <a:defRPr/>
            </a:pPr>
            <a:r>
              <a:rPr lang="en-US" sz="1800" smtClean="0">
                <a:cs typeface="+mn-cs"/>
              </a:rPr>
              <a:t>If </a:t>
            </a:r>
            <a:r>
              <a:rPr lang="en-US" sz="1800" i="1" smtClean="0">
                <a:cs typeface="+mn-cs"/>
              </a:rPr>
              <a:t>X </a:t>
            </a:r>
            <a:r>
              <a:rPr lang="en-US" sz="1800" smtClean="0">
                <a:cs typeface="+mn-cs"/>
              </a:rPr>
              <a:t>and </a:t>
            </a:r>
            <a:r>
              <a:rPr lang="en-US" sz="1800" i="1" smtClean="0">
                <a:cs typeface="+mn-cs"/>
              </a:rPr>
              <a:t>Y </a:t>
            </a:r>
            <a:r>
              <a:rPr lang="en-US" sz="1800" smtClean="0">
                <a:cs typeface="+mn-cs"/>
              </a:rPr>
              <a:t>are NOT independent but have correlation </a:t>
            </a:r>
            <a:r>
              <a:rPr lang="en-US" sz="1800" i="1" smtClean="0">
                <a:cs typeface="+mn-cs"/>
              </a:rPr>
              <a:t>ρ,</a:t>
            </a:r>
            <a:r>
              <a:rPr lang="en-US" sz="1800" smtClean="0">
                <a:cs typeface="+mn-cs"/>
              </a:rPr>
              <a:t> then</a:t>
            </a:r>
          </a:p>
          <a:p>
            <a:pPr marL="0" indent="0" algn="ctr" eaLnBrk="1" hangingPunct="1">
              <a:lnSpc>
                <a:spcPct val="130000"/>
              </a:lnSpc>
              <a:buFont typeface="Wingdings" charset="0"/>
              <a:buNone/>
              <a:defRPr/>
            </a:pPr>
            <a:r>
              <a:rPr lang="en-US" sz="1800" i="1" smtClean="0">
                <a:cs typeface="+mn-cs"/>
              </a:rPr>
              <a:t>µ</a:t>
            </a:r>
            <a:r>
              <a:rPr lang="en-US" sz="1800" baseline="-25000" smtClean="0">
                <a:cs typeface="+mn-cs"/>
              </a:rPr>
              <a:t>X+Y</a:t>
            </a:r>
            <a:r>
              <a:rPr lang="en-US" sz="1800" i="1" smtClean="0">
                <a:cs typeface="+mn-cs"/>
              </a:rPr>
              <a:t> </a:t>
            </a:r>
            <a:r>
              <a:rPr lang="en-US" sz="1800" smtClean="0">
                <a:cs typeface="+mn-cs"/>
              </a:rPr>
              <a:t>= </a:t>
            </a:r>
            <a:r>
              <a:rPr lang="en-US" sz="1800" i="1" smtClean="0">
                <a:cs typeface="+mn-cs"/>
              </a:rPr>
              <a:t>µ</a:t>
            </a:r>
            <a:r>
              <a:rPr lang="en-US" sz="1800" baseline="-25000" smtClean="0">
                <a:cs typeface="+mn-cs"/>
              </a:rPr>
              <a:t>X</a:t>
            </a:r>
            <a:r>
              <a:rPr lang="en-US" sz="1800" i="1" smtClean="0">
                <a:cs typeface="+mn-cs"/>
              </a:rPr>
              <a:t> </a:t>
            </a:r>
            <a:r>
              <a:rPr lang="en-US" sz="1800" smtClean="0">
                <a:cs typeface="+mn-cs"/>
              </a:rPr>
              <a:t>+ </a:t>
            </a:r>
            <a:r>
              <a:rPr lang="en-US" sz="1800" i="1" smtClean="0">
                <a:cs typeface="+mn-cs"/>
              </a:rPr>
              <a:t>µ</a:t>
            </a:r>
            <a:r>
              <a:rPr lang="en-US" sz="1800" baseline="-25000" smtClean="0">
                <a:cs typeface="+mn-cs"/>
              </a:rPr>
              <a:t>Y</a:t>
            </a:r>
          </a:p>
          <a:p>
            <a:pPr marL="0" indent="0" algn="ctr" eaLnBrk="1" hangingPunct="1">
              <a:lnSpc>
                <a:spcPct val="130000"/>
              </a:lnSpc>
              <a:buFont typeface="Wingdings" charset="0"/>
              <a:buNone/>
              <a:defRPr/>
            </a:pPr>
            <a:r>
              <a:rPr lang="en-US" sz="1800" i="1" smtClean="0">
                <a:cs typeface="+mn-cs"/>
              </a:rPr>
              <a:t>σ</a:t>
            </a:r>
            <a:r>
              <a:rPr lang="en-US" sz="1800" baseline="30000" smtClean="0">
                <a:cs typeface="+mn-cs"/>
              </a:rPr>
              <a:t>2</a:t>
            </a:r>
            <a:r>
              <a:rPr lang="en-US" sz="1800" i="1" baseline="-25000" smtClean="0">
                <a:cs typeface="+mn-cs"/>
              </a:rPr>
              <a:t>X+Y</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X</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Y </a:t>
            </a:r>
            <a:r>
              <a:rPr lang="en-US" sz="1800" smtClean="0">
                <a:cs typeface="+mn-cs"/>
              </a:rPr>
              <a:t>+ 2</a:t>
            </a:r>
            <a:r>
              <a:rPr lang="en-US" sz="1800" i="1" smtClean="0">
                <a:cs typeface="+mn-cs"/>
              </a:rPr>
              <a:t>ρσ</a:t>
            </a:r>
            <a:r>
              <a:rPr lang="en-US" sz="1800" i="1" baseline="-25000" smtClean="0">
                <a:cs typeface="+mn-cs"/>
              </a:rPr>
              <a:t>X</a:t>
            </a:r>
            <a:r>
              <a:rPr lang="en-US" sz="1800" i="1" smtClean="0">
                <a:cs typeface="+mn-cs"/>
              </a:rPr>
              <a:t>σ</a:t>
            </a:r>
            <a:r>
              <a:rPr lang="en-US" sz="1800" i="1" baseline="-25000" smtClean="0">
                <a:cs typeface="+mn-cs"/>
              </a:rPr>
              <a:t>Y</a:t>
            </a:r>
          </a:p>
          <a:p>
            <a:pPr marL="0" indent="0" algn="ctr" eaLnBrk="1" hangingPunct="1">
              <a:lnSpc>
                <a:spcPct val="130000"/>
              </a:lnSpc>
              <a:buFont typeface="Wingdings" charset="0"/>
              <a:buNone/>
              <a:defRPr/>
            </a:pPr>
            <a:r>
              <a:rPr lang="en-US" sz="1800" i="1" smtClean="0">
                <a:cs typeface="+mn-cs"/>
              </a:rPr>
              <a:t>σ</a:t>
            </a:r>
            <a:r>
              <a:rPr lang="en-US" sz="1800" baseline="30000" smtClean="0">
                <a:cs typeface="+mn-cs"/>
              </a:rPr>
              <a:t>2</a:t>
            </a:r>
            <a:r>
              <a:rPr lang="en-US" sz="1800" i="1" baseline="-25000" smtClean="0">
                <a:cs typeface="+mn-cs"/>
              </a:rPr>
              <a:t>X-Y</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X</a:t>
            </a:r>
            <a:r>
              <a:rPr lang="en-US" sz="1800" i="1" smtClean="0">
                <a:cs typeface="+mn-cs"/>
              </a:rPr>
              <a:t> </a:t>
            </a:r>
            <a:r>
              <a:rPr lang="en-US" sz="1800" smtClean="0">
                <a:cs typeface="+mn-cs"/>
              </a:rPr>
              <a:t>+ </a:t>
            </a:r>
            <a:r>
              <a:rPr lang="en-US" sz="1800" i="1" smtClean="0">
                <a:cs typeface="+mn-cs"/>
              </a:rPr>
              <a:t>σ</a:t>
            </a:r>
            <a:r>
              <a:rPr lang="en-US" sz="1800" baseline="30000" smtClean="0">
                <a:cs typeface="+mn-cs"/>
              </a:rPr>
              <a:t>2</a:t>
            </a:r>
            <a:r>
              <a:rPr lang="en-US" sz="1800" i="1" baseline="-25000" smtClean="0">
                <a:cs typeface="+mn-cs"/>
              </a:rPr>
              <a:t>Y  </a:t>
            </a:r>
            <a:r>
              <a:rPr lang="en-US" sz="1800" smtClean="0">
                <a:cs typeface="+mn-cs"/>
              </a:rPr>
              <a:t>- 2</a:t>
            </a:r>
            <a:r>
              <a:rPr lang="en-US" sz="1800" i="1" smtClean="0">
                <a:cs typeface="+mn-cs"/>
              </a:rPr>
              <a:t>ρσ</a:t>
            </a:r>
            <a:r>
              <a:rPr lang="en-US" sz="1800" i="1" baseline="-25000" smtClean="0">
                <a:cs typeface="+mn-cs"/>
              </a:rPr>
              <a:t>X</a:t>
            </a:r>
            <a:r>
              <a:rPr lang="en-US" sz="1800" i="1" smtClean="0">
                <a:cs typeface="+mn-cs"/>
              </a:rPr>
              <a:t>σ</a:t>
            </a:r>
            <a:r>
              <a:rPr lang="en-US" sz="1800" i="1" baseline="-25000" smtClean="0">
                <a:cs typeface="+mn-cs"/>
              </a:rPr>
              <a:t>Y</a:t>
            </a:r>
          </a:p>
          <a:p>
            <a:pPr marL="0" indent="0" algn="ctr" eaLnBrk="1" hangingPunct="1">
              <a:lnSpc>
                <a:spcPct val="130000"/>
              </a:lnSpc>
              <a:buFont typeface="Wingdings" charset="0"/>
              <a:buNone/>
              <a:defRPr/>
            </a:pPr>
            <a:endParaRPr lang="en-US" sz="1800" i="1" baseline="-25000" smtClean="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52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52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52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5299">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529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529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529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52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pPr eaLnBrk="1" hangingPunct="1">
              <a:defRPr/>
            </a:pPr>
            <a:r>
              <a:rPr lang="en-US" sz="2400" b="1" smtClean="0">
                <a:solidFill>
                  <a:srgbClr val="333399"/>
                </a:solidFill>
                <a:cs typeface="+mj-cs"/>
              </a:rPr>
              <a:t>Investment</a:t>
            </a:r>
          </a:p>
        </p:txBody>
      </p:sp>
      <p:sp>
        <p:nvSpPr>
          <p:cNvPr id="1336323" name="Rectangle 3"/>
          <p:cNvSpPr>
            <a:spLocks noGrp="1" noChangeArrowheads="1"/>
          </p:cNvSpPr>
          <p:nvPr>
            <p:ph type="body" idx="1"/>
          </p:nvPr>
        </p:nvSpPr>
        <p:spPr>
          <a:xfrm>
            <a:off x="457200" y="762000"/>
            <a:ext cx="8229600" cy="2819400"/>
          </a:xfrm>
        </p:spPr>
        <p:txBody>
          <a:bodyPr/>
          <a:lstStyle/>
          <a:p>
            <a:pPr marL="0" indent="0" eaLnBrk="1" hangingPunct="1">
              <a:lnSpc>
                <a:spcPct val="120000"/>
              </a:lnSpc>
              <a:spcAft>
                <a:spcPct val="35000"/>
              </a:spcAft>
              <a:buFont typeface="Wingdings" charset="0"/>
              <a:buNone/>
              <a:defRPr/>
            </a:pPr>
            <a:r>
              <a:rPr lang="en-US" sz="1800" smtClean="0">
                <a:cs typeface="+mn-cs"/>
              </a:rPr>
              <a:t>You invest 20% of your funds in Treasury bills and 80% in an </a:t>
            </a:r>
            <a:r>
              <a:rPr lang="ja-JP" altLang="en-US" sz="1800" smtClean="0">
                <a:latin typeface="Arial"/>
                <a:cs typeface="+mn-cs"/>
              </a:rPr>
              <a:t>“</a:t>
            </a:r>
            <a:r>
              <a:rPr lang="en-US" sz="1800" smtClean="0">
                <a:cs typeface="+mn-cs"/>
              </a:rPr>
              <a:t>index fund</a:t>
            </a:r>
            <a:r>
              <a:rPr lang="ja-JP" altLang="en-US" sz="1800" smtClean="0">
                <a:latin typeface="Arial"/>
                <a:cs typeface="+mn-cs"/>
              </a:rPr>
              <a:t>”</a:t>
            </a:r>
            <a:r>
              <a:rPr lang="en-US" sz="1800" smtClean="0">
                <a:cs typeface="+mn-cs"/>
              </a:rPr>
              <a:t> that represents all U.S. common stocks. Your rate of return over time is proportional to that of the T-bills (</a:t>
            </a:r>
            <a:r>
              <a:rPr lang="en-US" sz="1800" i="1" smtClean="0">
                <a:cs typeface="+mn-cs"/>
              </a:rPr>
              <a:t>X</a:t>
            </a:r>
            <a:r>
              <a:rPr lang="en-US" sz="1800" smtClean="0">
                <a:cs typeface="+mn-cs"/>
              </a:rPr>
              <a:t>) and of the index fund (</a:t>
            </a:r>
            <a:r>
              <a:rPr lang="en-US" sz="1800" i="1" smtClean="0">
                <a:cs typeface="+mn-cs"/>
              </a:rPr>
              <a:t>Y</a:t>
            </a:r>
            <a:r>
              <a:rPr lang="en-US" sz="1800" smtClean="0">
                <a:cs typeface="+mn-cs"/>
              </a:rPr>
              <a:t>), such that </a:t>
            </a:r>
            <a:r>
              <a:rPr lang="en-US" sz="1800" i="1" smtClean="0">
                <a:cs typeface="+mn-cs"/>
              </a:rPr>
              <a:t>R</a:t>
            </a:r>
            <a:r>
              <a:rPr lang="en-US" sz="1800" smtClean="0">
                <a:cs typeface="+mn-cs"/>
              </a:rPr>
              <a:t> = 0.2</a:t>
            </a:r>
            <a:r>
              <a:rPr lang="en-US" sz="1800" i="1" smtClean="0">
                <a:cs typeface="+mn-cs"/>
              </a:rPr>
              <a:t>X</a:t>
            </a:r>
            <a:r>
              <a:rPr lang="en-US" sz="1800" smtClean="0">
                <a:cs typeface="+mn-cs"/>
              </a:rPr>
              <a:t> + 0.8</a:t>
            </a:r>
            <a:r>
              <a:rPr lang="en-US" sz="1800" i="1" smtClean="0">
                <a:cs typeface="+mn-cs"/>
              </a:rPr>
              <a:t>Y</a:t>
            </a:r>
            <a:r>
              <a:rPr lang="en-US" sz="1800" smtClean="0">
                <a:cs typeface="+mn-cs"/>
              </a:rPr>
              <a:t>.</a:t>
            </a:r>
          </a:p>
          <a:p>
            <a:pPr marL="1830388" lvl="1" eaLnBrk="1" hangingPunct="1">
              <a:lnSpc>
                <a:spcPct val="120000"/>
              </a:lnSpc>
              <a:buFont typeface="Wingdings" charset="0"/>
              <a:buNone/>
              <a:defRPr/>
            </a:pPr>
            <a:r>
              <a:rPr lang="en-US" sz="1600" smtClean="0"/>
              <a:t>Based on annual returns between 1950 and 2003:</a:t>
            </a:r>
          </a:p>
          <a:p>
            <a:pPr marL="1830388" lvl="1" eaLnBrk="1" hangingPunct="1">
              <a:lnSpc>
                <a:spcPct val="120000"/>
              </a:lnSpc>
              <a:defRPr/>
            </a:pPr>
            <a:r>
              <a:rPr lang="en-US" sz="1600" smtClean="0"/>
              <a:t>Annual return on T-bills </a:t>
            </a:r>
            <a:r>
              <a:rPr lang="en-US" sz="1600" i="1" smtClean="0"/>
              <a:t>µX</a:t>
            </a:r>
            <a:r>
              <a:rPr lang="en-US" sz="1600" smtClean="0"/>
              <a:t> = 5.0% </a:t>
            </a:r>
            <a:r>
              <a:rPr lang="en-US" sz="1600" i="1" smtClean="0"/>
              <a:t>σX</a:t>
            </a:r>
            <a:r>
              <a:rPr lang="en-US" sz="1600" smtClean="0"/>
              <a:t> = 2.9%</a:t>
            </a:r>
          </a:p>
          <a:p>
            <a:pPr marL="1830388" lvl="1" eaLnBrk="1" hangingPunct="1">
              <a:lnSpc>
                <a:spcPct val="120000"/>
              </a:lnSpc>
              <a:defRPr/>
            </a:pPr>
            <a:r>
              <a:rPr lang="en-US" sz="1600" smtClean="0"/>
              <a:t>Annual return on stocks </a:t>
            </a:r>
            <a:r>
              <a:rPr lang="en-US" sz="1600" i="1" smtClean="0"/>
              <a:t>µY</a:t>
            </a:r>
            <a:r>
              <a:rPr lang="en-US" sz="1600" smtClean="0"/>
              <a:t> = 13.2% </a:t>
            </a:r>
            <a:r>
              <a:rPr lang="en-US" sz="1600" i="1" smtClean="0"/>
              <a:t>σY </a:t>
            </a:r>
            <a:r>
              <a:rPr lang="en-US" sz="1600" smtClean="0"/>
              <a:t>= 17.6%</a:t>
            </a:r>
          </a:p>
          <a:p>
            <a:pPr marL="1830388" lvl="1" eaLnBrk="1" hangingPunct="1">
              <a:lnSpc>
                <a:spcPct val="120000"/>
              </a:lnSpc>
              <a:defRPr/>
            </a:pPr>
            <a:r>
              <a:rPr lang="en-US" sz="1600" smtClean="0"/>
              <a:t>Correlation between </a:t>
            </a:r>
            <a:r>
              <a:rPr lang="en-US" sz="1600" i="1" smtClean="0"/>
              <a:t>X</a:t>
            </a:r>
            <a:r>
              <a:rPr lang="en-US" sz="1600" smtClean="0"/>
              <a:t> and </a:t>
            </a:r>
            <a:r>
              <a:rPr lang="en-US" sz="1600" i="1" smtClean="0"/>
              <a:t>Yρ</a:t>
            </a:r>
            <a:r>
              <a:rPr lang="en-US" sz="1600" smtClean="0"/>
              <a:t> = −0.11</a:t>
            </a:r>
          </a:p>
        </p:txBody>
      </p:sp>
      <p:sp>
        <p:nvSpPr>
          <p:cNvPr id="1336324" name="Rectangle 4"/>
          <p:cNvSpPr>
            <a:spLocks noChangeArrowheads="1"/>
          </p:cNvSpPr>
          <p:nvPr/>
        </p:nvSpPr>
        <p:spPr bwMode="auto">
          <a:xfrm>
            <a:off x="457200" y="3429000"/>
            <a:ext cx="82296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50000"/>
              </a:lnSpc>
              <a:spcBef>
                <a:spcPct val="20000"/>
              </a:spcBef>
              <a:buClr>
                <a:srgbClr val="00CC99"/>
              </a:buClr>
              <a:buSzPct val="65000"/>
              <a:buFont typeface="Wingdings" charset="0"/>
              <a:buNone/>
              <a:defRPr/>
            </a:pPr>
            <a:r>
              <a:rPr lang="en-US" i="1">
                <a:cs typeface="+mn-cs"/>
              </a:rPr>
              <a:t>µ</a:t>
            </a:r>
            <a:r>
              <a:rPr lang="en-US" i="1" baseline="-25000">
                <a:cs typeface="+mn-cs"/>
              </a:rPr>
              <a:t>R</a:t>
            </a:r>
            <a:r>
              <a:rPr lang="en-US">
                <a:cs typeface="+mn-cs"/>
              </a:rPr>
              <a:t> = 0.2</a:t>
            </a:r>
            <a:r>
              <a:rPr lang="en-US" i="1">
                <a:cs typeface="+mn-cs"/>
              </a:rPr>
              <a:t>µ</a:t>
            </a:r>
            <a:r>
              <a:rPr lang="en-US" i="1" baseline="-25000">
                <a:cs typeface="+mn-cs"/>
              </a:rPr>
              <a:t>X</a:t>
            </a:r>
            <a:r>
              <a:rPr lang="en-US">
                <a:cs typeface="+mn-cs"/>
              </a:rPr>
              <a:t> + 0.8</a:t>
            </a:r>
            <a:r>
              <a:rPr lang="en-US" i="1">
                <a:cs typeface="+mn-cs"/>
              </a:rPr>
              <a:t>µ</a:t>
            </a:r>
            <a:r>
              <a:rPr lang="en-US" i="1" baseline="-25000">
                <a:cs typeface="+mn-cs"/>
              </a:rPr>
              <a:t>Y</a:t>
            </a:r>
            <a:r>
              <a:rPr lang="en-US">
                <a:cs typeface="+mn-cs"/>
              </a:rPr>
              <a:t> = (0.2*5) + (0.8*13.2) = 11.56%</a:t>
            </a:r>
          </a:p>
          <a:p>
            <a:pPr>
              <a:lnSpc>
                <a:spcPct val="150000"/>
              </a:lnSpc>
              <a:spcBef>
                <a:spcPct val="20000"/>
              </a:spcBef>
              <a:buClr>
                <a:srgbClr val="00CC99"/>
              </a:buClr>
              <a:buSzPct val="65000"/>
              <a:buFont typeface="Wingdings" charset="0"/>
              <a:buNone/>
              <a:defRPr/>
            </a:pPr>
            <a:r>
              <a:rPr lang="en-US" i="1">
                <a:cs typeface="+mn-cs"/>
              </a:rPr>
              <a:t>σ</a:t>
            </a:r>
            <a:r>
              <a:rPr lang="en-US" baseline="30000">
                <a:cs typeface="+mn-cs"/>
              </a:rPr>
              <a:t>2</a:t>
            </a:r>
            <a:r>
              <a:rPr lang="en-US" i="1" baseline="-25000">
                <a:cs typeface="+mn-cs"/>
              </a:rPr>
              <a:t>R</a:t>
            </a:r>
            <a:r>
              <a:rPr lang="en-US">
                <a:cs typeface="+mn-cs"/>
              </a:rPr>
              <a:t> = </a:t>
            </a:r>
            <a:r>
              <a:rPr lang="en-US" i="1">
                <a:cs typeface="+mn-cs"/>
              </a:rPr>
              <a:t>σ</a:t>
            </a:r>
            <a:r>
              <a:rPr lang="en-US" baseline="30000">
                <a:cs typeface="+mn-cs"/>
              </a:rPr>
              <a:t>2</a:t>
            </a:r>
            <a:r>
              <a:rPr lang="en-US" baseline="-25000">
                <a:cs typeface="+mn-cs"/>
              </a:rPr>
              <a:t>0.2</a:t>
            </a:r>
            <a:r>
              <a:rPr lang="en-US" i="1" baseline="-25000">
                <a:cs typeface="+mn-cs"/>
              </a:rPr>
              <a:t>X</a:t>
            </a:r>
            <a:r>
              <a:rPr lang="en-US">
                <a:cs typeface="+mn-cs"/>
              </a:rPr>
              <a:t> + </a:t>
            </a:r>
            <a:r>
              <a:rPr lang="en-US" i="1">
                <a:cs typeface="+mn-cs"/>
              </a:rPr>
              <a:t>σ</a:t>
            </a:r>
            <a:r>
              <a:rPr lang="en-US" baseline="30000">
                <a:cs typeface="+mn-cs"/>
              </a:rPr>
              <a:t>2</a:t>
            </a:r>
            <a:r>
              <a:rPr lang="en-US" baseline="-25000">
                <a:cs typeface="+mn-cs"/>
              </a:rPr>
              <a:t>0.8</a:t>
            </a:r>
            <a:r>
              <a:rPr lang="en-US" i="1" baseline="-25000">
                <a:cs typeface="+mn-cs"/>
              </a:rPr>
              <a:t>Y</a:t>
            </a:r>
            <a:r>
              <a:rPr lang="en-US">
                <a:cs typeface="+mn-cs"/>
              </a:rPr>
              <a:t> + 2</a:t>
            </a:r>
            <a:r>
              <a:rPr lang="en-US" i="1">
                <a:cs typeface="+mn-cs"/>
              </a:rPr>
              <a:t>ρσ</a:t>
            </a:r>
            <a:r>
              <a:rPr lang="en-US" baseline="-25000">
                <a:cs typeface="+mn-cs"/>
              </a:rPr>
              <a:t>0.2</a:t>
            </a:r>
            <a:r>
              <a:rPr lang="en-US" i="1" baseline="-25000">
                <a:cs typeface="+mn-cs"/>
              </a:rPr>
              <a:t>X</a:t>
            </a:r>
            <a:r>
              <a:rPr lang="en-US" i="1">
                <a:cs typeface="+mn-cs"/>
              </a:rPr>
              <a:t>σ</a:t>
            </a:r>
            <a:r>
              <a:rPr lang="en-US" baseline="-25000">
                <a:cs typeface="+mn-cs"/>
              </a:rPr>
              <a:t>0.8</a:t>
            </a:r>
            <a:r>
              <a:rPr lang="en-US" i="1" baseline="-25000">
                <a:cs typeface="+mn-cs"/>
              </a:rPr>
              <a:t>Y</a:t>
            </a:r>
          </a:p>
          <a:p>
            <a:pPr>
              <a:lnSpc>
                <a:spcPct val="150000"/>
              </a:lnSpc>
              <a:spcBef>
                <a:spcPct val="20000"/>
              </a:spcBef>
              <a:buClr>
                <a:srgbClr val="00CC99"/>
              </a:buClr>
              <a:buSzPct val="65000"/>
              <a:buFont typeface="Wingdings" charset="0"/>
              <a:buNone/>
              <a:defRPr/>
            </a:pPr>
            <a:r>
              <a:rPr lang="en-US">
                <a:cs typeface="+mn-cs"/>
              </a:rPr>
              <a:t>      = 0.2*2</a:t>
            </a:r>
            <a:r>
              <a:rPr lang="en-US" i="1">
                <a:cs typeface="+mn-cs"/>
              </a:rPr>
              <a:t>σ</a:t>
            </a:r>
            <a:r>
              <a:rPr lang="en-US" baseline="30000">
                <a:cs typeface="+mn-cs"/>
              </a:rPr>
              <a:t>2</a:t>
            </a:r>
            <a:r>
              <a:rPr lang="en-US" i="1" baseline="-25000">
                <a:cs typeface="+mn-cs"/>
              </a:rPr>
              <a:t>X</a:t>
            </a:r>
            <a:r>
              <a:rPr lang="en-US">
                <a:cs typeface="+mn-cs"/>
              </a:rPr>
              <a:t> + 0.8*2</a:t>
            </a:r>
            <a:r>
              <a:rPr lang="en-US" i="1">
                <a:cs typeface="+mn-cs"/>
              </a:rPr>
              <a:t>σ</a:t>
            </a:r>
            <a:r>
              <a:rPr lang="en-US" baseline="30000">
                <a:cs typeface="+mn-cs"/>
              </a:rPr>
              <a:t>2</a:t>
            </a:r>
            <a:r>
              <a:rPr lang="en-US" i="1" baseline="-25000">
                <a:cs typeface="+mn-cs"/>
              </a:rPr>
              <a:t>Y</a:t>
            </a:r>
            <a:r>
              <a:rPr lang="en-US">
                <a:cs typeface="+mn-cs"/>
              </a:rPr>
              <a:t> + 2ρ*0.2*</a:t>
            </a:r>
            <a:r>
              <a:rPr lang="en-US" i="1">
                <a:cs typeface="+mn-cs"/>
              </a:rPr>
              <a:t>σ</a:t>
            </a:r>
            <a:r>
              <a:rPr lang="en-US" i="1" baseline="-25000">
                <a:cs typeface="+mn-cs"/>
              </a:rPr>
              <a:t>X</a:t>
            </a:r>
            <a:r>
              <a:rPr lang="en-US">
                <a:cs typeface="+mn-cs"/>
              </a:rPr>
              <a:t>*0.8*</a:t>
            </a:r>
            <a:r>
              <a:rPr lang="en-US" i="1">
                <a:cs typeface="+mn-cs"/>
              </a:rPr>
              <a:t>σ</a:t>
            </a:r>
            <a:r>
              <a:rPr lang="en-US" i="1" baseline="-25000">
                <a:cs typeface="+mn-cs"/>
              </a:rPr>
              <a:t>Y</a:t>
            </a:r>
            <a:endParaRPr lang="en-US" i="1">
              <a:cs typeface="+mn-cs"/>
            </a:endParaRPr>
          </a:p>
          <a:p>
            <a:pPr>
              <a:lnSpc>
                <a:spcPct val="150000"/>
              </a:lnSpc>
              <a:spcBef>
                <a:spcPct val="20000"/>
              </a:spcBef>
              <a:buClr>
                <a:srgbClr val="00CC99"/>
              </a:buClr>
              <a:buSzPct val="65000"/>
              <a:buFont typeface="Wingdings" charset="0"/>
              <a:buNone/>
              <a:defRPr/>
            </a:pPr>
            <a:r>
              <a:rPr lang="en-US">
                <a:cs typeface="+mn-cs"/>
              </a:rPr>
              <a:t>      = (0.2)2(2.9)2 + (0.8)2(17.6)2 + (2)(−0.11)(0.2*2.9)(0.8*17.6) = 196.786</a:t>
            </a:r>
          </a:p>
          <a:p>
            <a:pPr>
              <a:lnSpc>
                <a:spcPct val="150000"/>
              </a:lnSpc>
              <a:spcBef>
                <a:spcPct val="20000"/>
              </a:spcBef>
              <a:buClr>
                <a:srgbClr val="00CC99"/>
              </a:buClr>
              <a:buSzPct val="65000"/>
              <a:buFont typeface="Wingdings" charset="0"/>
              <a:buNone/>
              <a:defRPr/>
            </a:pPr>
            <a:r>
              <a:rPr lang="en-US" i="1">
                <a:cs typeface="+mn-cs"/>
              </a:rPr>
              <a:t>σ</a:t>
            </a:r>
            <a:r>
              <a:rPr lang="en-US" i="1" baseline="-25000">
                <a:cs typeface="+mn-cs"/>
              </a:rPr>
              <a:t>R</a:t>
            </a:r>
            <a:r>
              <a:rPr lang="en-US">
                <a:cs typeface="+mn-cs"/>
              </a:rPr>
              <a:t> = √196.786 = 14.03%</a:t>
            </a:r>
          </a:p>
          <a:p>
            <a:pPr>
              <a:lnSpc>
                <a:spcPct val="120000"/>
              </a:lnSpc>
              <a:spcBef>
                <a:spcPct val="20000"/>
              </a:spcBef>
              <a:buClr>
                <a:srgbClr val="00CC99"/>
              </a:buClr>
              <a:buSzPct val="65000"/>
              <a:buFont typeface="Wingdings" charset="0"/>
              <a:buNone/>
              <a:defRPr/>
            </a:pPr>
            <a:r>
              <a:rPr lang="en-US">
                <a:cs typeface="+mn-cs"/>
              </a:rPr>
              <a:t>The portfolio has a smaller mean return than an all-stock portfolio, but it is also less risky. </a:t>
            </a:r>
          </a:p>
        </p:txBody>
      </p:sp>
      <p:sp>
        <p:nvSpPr>
          <p:cNvPr id="88068" name="WordArt 5"/>
          <p:cNvSpPr>
            <a:spLocks noChangeArrowheads="1" noChangeShapeType="1" noTextEdit="1"/>
          </p:cNvSpPr>
          <p:nvPr/>
        </p:nvSpPr>
        <p:spPr bwMode="auto">
          <a:xfrm>
            <a:off x="7835900" y="139700"/>
            <a:ext cx="1219200" cy="609600"/>
          </a:xfrm>
          <a:prstGeom prst="rect">
            <a:avLst/>
          </a:prstGeom>
        </p:spPr>
        <p:txBody>
          <a:bodyPr wrap="none" fromWordArt="1">
            <a:prstTxWarp prst="textTriangle">
              <a:avLst>
                <a:gd name="adj" fmla="val 21431"/>
              </a:avLst>
            </a:prstTxWarp>
            <a:scene3d>
              <a:camera prst="legacyObliqueTopLeft"/>
              <a:lightRig rig="legacyNormal3" dir="r"/>
            </a:scene3d>
            <a:sp3d extrusionH="201600" prstMaterial="legacyMatte">
              <a:extrusionClr>
                <a:srgbClr val="0066CC"/>
              </a:extrusionClr>
            </a:sp3d>
          </a:bodyPr>
          <a:lstStyle/>
          <a:p>
            <a:pPr algn="ctr"/>
            <a:r>
              <a:rPr lang="en-US" sz="3600" kern="10">
                <a:ln w="9525">
                  <a:round/>
                  <a:headEnd/>
                  <a:tailEnd/>
                </a:ln>
                <a:solidFill>
                  <a:srgbClr val="CCFF99"/>
                </a:solidFill>
                <a:latin typeface="Times New Roman"/>
                <a:ea typeface="Times New Roman"/>
                <a:cs typeface="Times New Roman"/>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4.16 Gain Communications</a:t>
            </a:r>
            <a:endParaRPr lang="en-US" dirty="0"/>
          </a:p>
        </p:txBody>
      </p:sp>
      <p:pic>
        <p:nvPicPr>
          <p:cNvPr id="7" name="Picture 6" descr="4_T_UN_31.gi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4400" y="2971800"/>
            <a:ext cx="3403600" cy="596900"/>
          </a:xfrm>
          <a:prstGeom prst="rect">
            <a:avLst/>
          </a:prstGeom>
        </p:spPr>
      </p:pic>
      <p:sp>
        <p:nvSpPr>
          <p:cNvPr id="9" name="Rectangle 8"/>
          <p:cNvSpPr/>
          <p:nvPr/>
        </p:nvSpPr>
        <p:spPr>
          <a:xfrm>
            <a:off x="533400" y="1143001"/>
            <a:ext cx="7772400" cy="1754327"/>
          </a:xfrm>
          <a:prstGeom prst="rect">
            <a:avLst/>
          </a:prstGeom>
        </p:spPr>
        <p:txBody>
          <a:bodyPr wrap="square">
            <a:spAutoFit/>
          </a:bodyPr>
          <a:lstStyle/>
          <a:p>
            <a:r>
              <a:rPr lang="en-US" dirty="0" smtClean="0"/>
              <a:t>Gain Communications sells aircraft communications units to </a:t>
            </a:r>
            <a:r>
              <a:rPr lang="en-US" dirty="0" smtClean="0">
                <a:solidFill>
                  <a:srgbClr val="FF0000"/>
                </a:solidFill>
              </a:rPr>
              <a:t>both the military and the civilian markets</a:t>
            </a:r>
            <a:r>
              <a:rPr lang="en-US" dirty="0" smtClean="0"/>
              <a:t>. Next year’s sales depend on market conditions that cannot be predicted exactly. Gain follows the modern practice of using probability estimates of sales. </a:t>
            </a:r>
          </a:p>
          <a:p>
            <a:endParaRPr lang="en-US" dirty="0"/>
          </a:p>
          <a:p>
            <a:r>
              <a:rPr lang="en-US" dirty="0" smtClean="0"/>
              <a:t>The military division estimates its sales as follows:</a:t>
            </a:r>
            <a:endParaRPr lang="en-US" dirty="0"/>
          </a:p>
        </p:txBody>
      </p:sp>
      <p:sp>
        <p:nvSpPr>
          <p:cNvPr id="10" name="Rectangle 9"/>
          <p:cNvSpPr/>
          <p:nvPr/>
        </p:nvSpPr>
        <p:spPr>
          <a:xfrm>
            <a:off x="609600" y="3810001"/>
            <a:ext cx="7162800" cy="369332"/>
          </a:xfrm>
          <a:prstGeom prst="rect">
            <a:avLst/>
          </a:prstGeom>
        </p:spPr>
        <p:txBody>
          <a:bodyPr wrap="square">
            <a:spAutoFit/>
          </a:bodyPr>
          <a:lstStyle/>
          <a:p>
            <a:r>
              <a:rPr lang="en-US" dirty="0" smtClean="0"/>
              <a:t>The corresponding sales estimates for the civilian division are:</a:t>
            </a:r>
            <a:endParaRPr lang="en-US" dirty="0"/>
          </a:p>
        </p:txBody>
      </p:sp>
      <p:pic>
        <p:nvPicPr>
          <p:cNvPr id="11" name="Picture 10"/>
          <p:cNvPicPr>
            <a:picLocks noChangeAspect="1"/>
          </p:cNvPicPr>
          <p:nvPr/>
        </p:nvPicPr>
        <p:blipFill>
          <a:blip r:embed="rId3"/>
          <a:stretch>
            <a:fillRect/>
          </a:stretch>
        </p:blipFill>
        <p:spPr>
          <a:xfrm>
            <a:off x="5486400" y="4267200"/>
            <a:ext cx="2387600" cy="596900"/>
          </a:xfrm>
          <a:prstGeom prst="rect">
            <a:avLst/>
          </a:prstGeom>
        </p:spPr>
      </p:pic>
      <p:sp>
        <p:nvSpPr>
          <p:cNvPr id="13" name="Rectangle 12"/>
          <p:cNvSpPr/>
          <p:nvPr/>
        </p:nvSpPr>
        <p:spPr>
          <a:xfrm>
            <a:off x="762000" y="5486400"/>
            <a:ext cx="5791200" cy="923330"/>
          </a:xfrm>
          <a:prstGeom prst="rect">
            <a:avLst/>
          </a:prstGeom>
        </p:spPr>
        <p:txBody>
          <a:bodyPr wrap="square">
            <a:spAutoFit/>
          </a:bodyPr>
          <a:lstStyle/>
          <a:p>
            <a:r>
              <a:rPr lang="en-US" b="1" dirty="0" smtClean="0">
                <a:solidFill>
                  <a:srgbClr val="008000"/>
                </a:solidFill>
              </a:rPr>
              <a:t>Gain makes a profit of $2000 on each military unit sold and $3500 on each civilian unit.  What is the expected total profit?</a:t>
            </a:r>
            <a:endParaRPr lang="en-US" b="1" dirty="0">
              <a:solidFill>
                <a:srgbClr val="008000"/>
              </a:solidFill>
            </a:endParaRPr>
          </a:p>
        </p:txBody>
      </p:sp>
    </p:spTree>
    <p:extLst>
      <p:ext uri="{BB962C8B-B14F-4D97-AF65-F5344CB8AC3E}">
        <p14:creationId xmlns:p14="http://schemas.microsoft.com/office/powerpoint/2010/main" xmlns="" val="140255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4.18 Pick 3</a:t>
            </a:r>
            <a:endParaRPr lang="en-US" dirty="0"/>
          </a:p>
        </p:txBody>
      </p:sp>
      <p:sp>
        <p:nvSpPr>
          <p:cNvPr id="4" name="Rectangle 3"/>
          <p:cNvSpPr/>
          <p:nvPr/>
        </p:nvSpPr>
        <p:spPr>
          <a:xfrm>
            <a:off x="533400" y="1447800"/>
            <a:ext cx="7162800" cy="1200329"/>
          </a:xfrm>
          <a:prstGeom prst="rect">
            <a:avLst/>
          </a:prstGeom>
        </p:spPr>
        <p:txBody>
          <a:bodyPr wrap="square">
            <a:spAutoFit/>
          </a:bodyPr>
          <a:lstStyle/>
          <a:p>
            <a:r>
              <a:rPr lang="en-US" dirty="0" smtClean="0"/>
              <a:t>The payoff X of a $1 ticket in the Tri-State Pick 3 game is $500 with probability 1/1000 and 0 the rest of the time. </a:t>
            </a:r>
          </a:p>
          <a:p>
            <a:endParaRPr lang="en-US" dirty="0">
              <a:solidFill>
                <a:srgbClr val="008000"/>
              </a:solidFill>
            </a:endParaRPr>
          </a:p>
          <a:p>
            <a:r>
              <a:rPr lang="en-US" dirty="0" smtClean="0">
                <a:solidFill>
                  <a:srgbClr val="008000"/>
                </a:solidFill>
              </a:rPr>
              <a:t>What is the variance and the standard deviation?</a:t>
            </a:r>
            <a:endParaRPr lang="en-US" dirty="0">
              <a:solidFill>
                <a:srgbClr val="008000"/>
              </a:solidFill>
            </a:endParaRPr>
          </a:p>
        </p:txBody>
      </p:sp>
      <p:sp>
        <p:nvSpPr>
          <p:cNvPr id="7" name="Rectangle 6"/>
          <p:cNvSpPr/>
          <p:nvPr/>
        </p:nvSpPr>
        <p:spPr>
          <a:xfrm>
            <a:off x="609600" y="3200400"/>
            <a:ext cx="6934200" cy="1477328"/>
          </a:xfrm>
          <a:prstGeom prst="rect">
            <a:avLst/>
          </a:prstGeom>
        </p:spPr>
        <p:txBody>
          <a:bodyPr wrap="square">
            <a:spAutoFit/>
          </a:bodyPr>
          <a:lstStyle/>
          <a:p>
            <a:r>
              <a:rPr lang="en-US" dirty="0" smtClean="0"/>
              <a:t>If you buy a Pick 3 ticket, your net winnings are W = X − 1 because the dollar you pay for the ticket must be subtracted from the payoff.</a:t>
            </a:r>
          </a:p>
          <a:p>
            <a:endParaRPr lang="en-US" dirty="0"/>
          </a:p>
          <a:p>
            <a:r>
              <a:rPr lang="en-US" dirty="0" smtClean="0">
                <a:solidFill>
                  <a:srgbClr val="008000"/>
                </a:solidFill>
              </a:rPr>
              <a:t>What is the mean and variance of W? </a:t>
            </a:r>
            <a:endParaRPr lang="en-US" dirty="0">
              <a:solidFill>
                <a:srgbClr val="008000"/>
              </a:solidFill>
            </a:endParaRPr>
          </a:p>
        </p:txBody>
      </p:sp>
    </p:spTree>
    <p:extLst>
      <p:ext uri="{BB962C8B-B14F-4D97-AF65-F5344CB8AC3E}">
        <p14:creationId xmlns:p14="http://schemas.microsoft.com/office/powerpoint/2010/main" xmlns="" val="104584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4.18 Pick 3</a:t>
            </a:r>
            <a:endParaRPr lang="en-US" dirty="0"/>
          </a:p>
        </p:txBody>
      </p:sp>
      <p:sp>
        <p:nvSpPr>
          <p:cNvPr id="3" name="Rectangle 2"/>
          <p:cNvSpPr/>
          <p:nvPr/>
        </p:nvSpPr>
        <p:spPr>
          <a:xfrm>
            <a:off x="609600" y="1371600"/>
            <a:ext cx="7467600" cy="1477328"/>
          </a:xfrm>
          <a:prstGeom prst="rect">
            <a:avLst/>
          </a:prstGeom>
        </p:spPr>
        <p:txBody>
          <a:bodyPr wrap="square">
            <a:spAutoFit/>
          </a:bodyPr>
          <a:lstStyle/>
          <a:p>
            <a:r>
              <a:rPr lang="en-US" dirty="0" smtClean="0"/>
              <a:t>Suppose now that you buy a $1 ticket on each of two different days. The payoffs X and Y on the two tickets are independent because separate drawings are held each day. </a:t>
            </a:r>
          </a:p>
          <a:p>
            <a:endParaRPr lang="en-US" dirty="0"/>
          </a:p>
          <a:p>
            <a:r>
              <a:rPr lang="en-US" dirty="0" smtClean="0">
                <a:solidFill>
                  <a:srgbClr val="008000"/>
                </a:solidFill>
              </a:rPr>
              <a:t>What are the mean, variance, and the standard deviation of X+Y?</a:t>
            </a:r>
            <a:endParaRPr lang="en-US" dirty="0">
              <a:solidFill>
                <a:srgbClr val="008000"/>
              </a:solidFill>
            </a:endParaRPr>
          </a:p>
        </p:txBody>
      </p:sp>
    </p:spTree>
    <p:extLst>
      <p:ext uri="{BB962C8B-B14F-4D97-AF65-F5344CB8AC3E}">
        <p14:creationId xmlns:p14="http://schemas.microsoft.com/office/powerpoint/2010/main" xmlns="" val="3197881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Example 4.10 Four Coin Tosses</a:t>
            </a:r>
            <a:endParaRPr lang="en-US" dirty="0" smtClean="0">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r>
              <a:rPr lang="en-US" sz="2800" dirty="0" smtClean="0">
                <a:cs typeface="+mn-cs"/>
              </a:rPr>
              <a:t>Toss a balanced coin four times; the discrete random variable </a:t>
            </a:r>
            <a:r>
              <a:rPr lang="en-US" sz="2800" i="1" dirty="0" smtClean="0">
                <a:cs typeface="+mn-cs"/>
              </a:rPr>
              <a:t>X</a:t>
            </a:r>
            <a:r>
              <a:rPr lang="en-US" sz="2800" dirty="0" smtClean="0">
                <a:cs typeface="+mn-cs"/>
              </a:rPr>
              <a:t> counts the number of heads. Find the probability distribution of </a:t>
            </a:r>
            <a:r>
              <a:rPr lang="en-US" sz="2800" i="1" dirty="0" smtClean="0">
                <a:cs typeface="+mn-cs"/>
              </a:rPr>
              <a:t>X</a:t>
            </a:r>
            <a:r>
              <a:rPr lang="en-US" sz="2800" dirty="0" smtClean="0">
                <a:cs typeface="+mn-cs"/>
              </a:rPr>
              <a:t>.</a:t>
            </a:r>
          </a:p>
          <a:p>
            <a:pPr marL="0" indent="0" eaLnBrk="1" hangingPunct="1">
              <a:buFont typeface="Wingdings" charset="0"/>
              <a:buNone/>
              <a:defRPr/>
            </a:pPr>
            <a:endParaRPr lang="en-US" sz="2800" dirty="0" smtClean="0">
              <a:cs typeface="+mn-cs"/>
            </a:endParaRPr>
          </a:p>
        </p:txBody>
      </p:sp>
      <p:pic>
        <p:nvPicPr>
          <p:cNvPr id="58371"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4114800"/>
            <a:ext cx="5957888"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372" name="Picture 4"/>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0" y="2971800"/>
            <a:ext cx="54133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ChangeArrowheads="1"/>
          </p:cNvSpPr>
          <p:nvPr/>
        </p:nvSpPr>
        <p:spPr bwMode="auto">
          <a:xfrm>
            <a:off x="0" y="2057400"/>
            <a:ext cx="9144000" cy="48006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127897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b="5556"/>
          <a:stretch>
            <a:fillRect/>
          </a:stretch>
        </p:blipFill>
        <p:spPr bwMode="auto">
          <a:xfrm>
            <a:off x="0" y="4267200"/>
            <a:ext cx="35052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8980" name="Text Box 4"/>
          <p:cNvSpPr txBox="1">
            <a:spLocks noChangeArrowheads="1"/>
          </p:cNvSpPr>
          <p:nvPr/>
        </p:nvSpPr>
        <p:spPr bwMode="auto">
          <a:xfrm>
            <a:off x="4038600" y="4918075"/>
            <a:ext cx="4038600"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50000"/>
              </a:lnSpc>
              <a:defRPr/>
            </a:pPr>
            <a:r>
              <a:rPr lang="en-US">
                <a:cs typeface="+mn-cs"/>
              </a:rPr>
              <a:t>The trials are independent only when you put the coin back each time. It is called </a:t>
            </a:r>
            <a:r>
              <a:rPr lang="en-US" b="1">
                <a:solidFill>
                  <a:srgbClr val="333399"/>
                </a:solidFill>
                <a:cs typeface="+mn-cs"/>
              </a:rPr>
              <a:t>sampling with replacement.</a:t>
            </a:r>
          </a:p>
        </p:txBody>
      </p:sp>
      <p:sp>
        <p:nvSpPr>
          <p:cNvPr id="1278981" name="Text Box 5"/>
          <p:cNvSpPr txBox="1">
            <a:spLocks noChangeArrowheads="1"/>
          </p:cNvSpPr>
          <p:nvPr/>
        </p:nvSpPr>
        <p:spPr bwMode="auto">
          <a:xfrm>
            <a:off x="533400" y="457200"/>
            <a:ext cx="79248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40000"/>
              </a:lnSpc>
              <a:defRPr/>
            </a:pPr>
            <a:r>
              <a:rPr lang="en-US" sz="2000">
                <a:cs typeface="+mn-cs"/>
              </a:rPr>
              <a:t>Two events are </a:t>
            </a:r>
            <a:r>
              <a:rPr lang="en-US" sz="2000" b="1">
                <a:solidFill>
                  <a:srgbClr val="333399"/>
                </a:solidFill>
                <a:cs typeface="+mn-cs"/>
              </a:rPr>
              <a:t>independent</a:t>
            </a:r>
            <a:r>
              <a:rPr lang="en-US" sz="2000">
                <a:cs typeface="+mn-cs"/>
              </a:rPr>
              <a:t> if the probability that one event occurs on any given trial of an experiment is not affected or changed by the occurrence of the other event.</a:t>
            </a:r>
          </a:p>
        </p:txBody>
      </p:sp>
      <p:sp>
        <p:nvSpPr>
          <p:cNvPr id="1278982" name="Text Box 6"/>
          <p:cNvSpPr txBox="1">
            <a:spLocks noChangeArrowheads="1"/>
          </p:cNvSpPr>
          <p:nvPr/>
        </p:nvSpPr>
        <p:spPr bwMode="auto">
          <a:xfrm>
            <a:off x="533400" y="2189163"/>
            <a:ext cx="8382000" cy="2033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u="sng">
                <a:cs typeface="+mn-cs"/>
              </a:rPr>
              <a:t>When are trials not independent?</a:t>
            </a:r>
            <a:endParaRPr lang="en-US" sz="1600" u="sng">
              <a:cs typeface="+mn-cs"/>
            </a:endParaRPr>
          </a:p>
          <a:p>
            <a:pPr eaLnBrk="0" hangingPunct="0">
              <a:lnSpc>
                <a:spcPct val="120000"/>
              </a:lnSpc>
              <a:defRPr/>
            </a:pPr>
            <a:endParaRPr lang="en-US" sz="1000" u="sng">
              <a:cs typeface="+mn-cs"/>
            </a:endParaRPr>
          </a:p>
          <a:p>
            <a:pPr eaLnBrk="0" hangingPunct="0">
              <a:lnSpc>
                <a:spcPct val="130000"/>
              </a:lnSpc>
              <a:defRPr/>
            </a:pPr>
            <a:r>
              <a:rPr lang="en-US">
                <a:cs typeface="+mn-cs"/>
              </a:rPr>
              <a:t>Imagine that these coins were spread out so that half were heads up and half were tails up.  Close your eyes and pick one. The probability of it being heads is 0.5.  However, if you don</a:t>
            </a:r>
            <a:r>
              <a:rPr lang="ja-JP" altLang="en-US">
                <a:latin typeface="Arial"/>
                <a:cs typeface="+mn-cs"/>
              </a:rPr>
              <a:t>’</a:t>
            </a:r>
            <a:r>
              <a:rPr lang="en-US">
                <a:cs typeface="+mn-cs"/>
              </a:rPr>
              <a:t>t put it back in the pile, the probability of picking up another coin and having it be heads is now less than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89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89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789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8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78" grpId="0" animBg="1"/>
      <p:bldP spid="1278980" grpId="0"/>
      <p:bldP spid="127898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Rectangle 2"/>
          <p:cNvSpPr>
            <a:spLocks noGrp="1" noChangeArrowheads="1"/>
          </p:cNvSpPr>
          <p:nvPr>
            <p:ph type="ctrTitle"/>
          </p:nvPr>
        </p:nvSpPr>
        <p:spPr/>
        <p:txBody>
          <a:bodyPr/>
          <a:lstStyle/>
          <a:p>
            <a:pPr eaLnBrk="1" hangingPunct="1">
              <a:defRPr/>
            </a:pPr>
            <a:r>
              <a:rPr lang="en-US" sz="4000" smtClean="0">
                <a:cs typeface="+mj-cs"/>
              </a:rPr>
              <a:t>Probability and Sampling Distributions </a:t>
            </a:r>
            <a:br>
              <a:rPr lang="en-US" sz="4000" smtClean="0">
                <a:cs typeface="+mj-cs"/>
              </a:rPr>
            </a:br>
            <a:r>
              <a:rPr lang="en-US" sz="2800" smtClean="0">
                <a:cs typeface="+mj-cs"/>
              </a:rPr>
              <a:t>The Sampling Distribution of a Sample Mean</a:t>
            </a:r>
          </a:p>
        </p:txBody>
      </p:sp>
      <p:sp>
        <p:nvSpPr>
          <p:cNvPr id="1337347" name="Rectangle 3"/>
          <p:cNvSpPr>
            <a:spLocks noGrp="1" noChangeArrowheads="1"/>
          </p:cNvSpPr>
          <p:nvPr>
            <p:ph type="subTitle" idx="1"/>
          </p:nvPr>
        </p:nvSpPr>
        <p:spPr/>
        <p:txBody>
          <a:bodyPr/>
          <a:lstStyle/>
          <a:p>
            <a:pPr eaLnBrk="1" hangingPunct="1">
              <a:defRPr/>
            </a:pPr>
            <a:r>
              <a:rPr lang="en-US" smtClean="0">
                <a:cs typeface="+mn-cs"/>
              </a:rPr>
              <a:t>PSBE Chapter 4.4</a:t>
            </a:r>
          </a:p>
        </p:txBody>
      </p:sp>
      <p:sp>
        <p:nvSpPr>
          <p:cNvPr id="1337348" name="Text Box 4"/>
          <p:cNvSpPr txBox="1">
            <a:spLocks noChangeArrowheads="1"/>
          </p:cNvSpPr>
          <p:nvPr/>
        </p:nvSpPr>
        <p:spPr bwMode="auto">
          <a:xfrm>
            <a:off x="5029200" y="6172200"/>
            <a:ext cx="4114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600" i="1">
                <a:solidFill>
                  <a:schemeClr val="bg2"/>
                </a:solidFill>
                <a:cs typeface="+mn-cs"/>
              </a:rPr>
              <a:t>© 2011  W.H. Freeman and Company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p:txBody>
          <a:bodyPr/>
          <a:lstStyle/>
          <a:p>
            <a:pPr eaLnBrk="1" hangingPunct="1">
              <a:defRPr/>
            </a:pPr>
            <a:r>
              <a:rPr lang="en-US" smtClean="0">
                <a:cs typeface="+mj-cs"/>
              </a:rPr>
              <a:t>Objectives (PSBE Chapter 4.4)</a:t>
            </a:r>
          </a:p>
        </p:txBody>
      </p:sp>
      <p:sp>
        <p:nvSpPr>
          <p:cNvPr id="1338371" name="Rectangle 3"/>
          <p:cNvSpPr>
            <a:spLocks noGrp="1" noChangeArrowheads="1"/>
          </p:cNvSpPr>
          <p:nvPr>
            <p:ph type="body" sz="half" idx="1"/>
          </p:nvPr>
        </p:nvSpPr>
        <p:spPr>
          <a:xfrm>
            <a:off x="457200" y="1143000"/>
            <a:ext cx="8077200" cy="5486400"/>
          </a:xfrm>
        </p:spPr>
        <p:txBody>
          <a:bodyPr/>
          <a:lstStyle/>
          <a:p>
            <a:pPr marL="457200" indent="-457200" eaLnBrk="1" hangingPunct="1">
              <a:lnSpc>
                <a:spcPct val="170000"/>
              </a:lnSpc>
              <a:buFont typeface="Arial" charset="0"/>
              <a:buNone/>
              <a:defRPr/>
            </a:pPr>
            <a:r>
              <a:rPr lang="en-US" sz="2400" smtClean="0">
                <a:solidFill>
                  <a:srgbClr val="333399"/>
                </a:solidFill>
                <a:latin typeface="Garamond" charset="0"/>
                <a:cs typeface="+mn-cs"/>
              </a:rPr>
              <a:t>Sampling distribution of a sample mean</a:t>
            </a:r>
            <a:r>
              <a:rPr lang="en-US" smtClean="0">
                <a:solidFill>
                  <a:srgbClr val="333399"/>
                </a:solidFill>
                <a:cs typeface="+mn-cs"/>
              </a:rPr>
              <a:t/>
            </a:r>
            <a:br>
              <a:rPr lang="en-US" smtClean="0">
                <a:solidFill>
                  <a:srgbClr val="333399"/>
                </a:solidFill>
                <a:cs typeface="+mn-cs"/>
              </a:rPr>
            </a:br>
            <a:endParaRPr lang="en-US" smtClean="0">
              <a:solidFill>
                <a:srgbClr val="333399"/>
              </a:solidFill>
              <a:cs typeface="+mn-cs"/>
            </a:endParaRPr>
          </a:p>
          <a:p>
            <a:pPr marL="457200" indent="-457200" eaLnBrk="1" hangingPunct="1">
              <a:lnSpc>
                <a:spcPct val="170000"/>
              </a:lnSpc>
              <a:buClr>
                <a:srgbClr val="CC0000"/>
              </a:buClr>
              <a:buSzPct val="125000"/>
              <a:buFont typeface="Wingdings" charset="0"/>
              <a:buChar char="§"/>
              <a:defRPr/>
            </a:pPr>
            <a:r>
              <a:rPr lang="en-US" smtClean="0">
                <a:cs typeface="+mn-cs"/>
              </a:rPr>
              <a:t>Law of large numbers</a:t>
            </a:r>
          </a:p>
          <a:p>
            <a:pPr marL="457200" indent="-457200" eaLnBrk="1" hangingPunct="1">
              <a:lnSpc>
                <a:spcPct val="170000"/>
              </a:lnSpc>
              <a:buClr>
                <a:srgbClr val="CC0000"/>
              </a:buClr>
              <a:buSzPct val="125000"/>
              <a:buFont typeface="Wingdings" charset="0"/>
              <a:buChar char="§"/>
              <a:defRPr/>
            </a:pPr>
            <a:r>
              <a:rPr lang="en-US" smtClean="0">
                <a:cs typeface="+mn-cs"/>
              </a:rPr>
              <a:t>Sampling distributions</a:t>
            </a:r>
          </a:p>
          <a:p>
            <a:pPr marL="457200" indent="-457200" eaLnBrk="1" hangingPunct="1">
              <a:lnSpc>
                <a:spcPct val="190000"/>
              </a:lnSpc>
              <a:buClr>
                <a:srgbClr val="CC0000"/>
              </a:buClr>
              <a:buSzPct val="125000"/>
              <a:buFont typeface="Wingdings" charset="0"/>
              <a:buChar char="§"/>
              <a:defRPr/>
            </a:pPr>
            <a:r>
              <a:rPr lang="en-US" smtClean="0">
                <a:cs typeface="+mn-cs"/>
              </a:rPr>
              <a:t>The mean and standard deviation of </a:t>
            </a:r>
          </a:p>
          <a:p>
            <a:pPr marL="457200" indent="-457200" eaLnBrk="1" hangingPunct="1">
              <a:lnSpc>
                <a:spcPct val="190000"/>
              </a:lnSpc>
              <a:buClr>
                <a:srgbClr val="CC0000"/>
              </a:buClr>
              <a:buSzPct val="125000"/>
              <a:buFont typeface="Wingdings" charset="0"/>
              <a:buChar char="§"/>
              <a:defRPr/>
            </a:pPr>
            <a:r>
              <a:rPr lang="en-US" smtClean="0">
                <a:cs typeface="+mn-cs"/>
              </a:rPr>
              <a:t>The central limit theorem</a:t>
            </a:r>
          </a:p>
        </p:txBody>
      </p:sp>
      <p:graphicFrame>
        <p:nvGraphicFramePr>
          <p:cNvPr id="92163" name="Object 4"/>
          <p:cNvGraphicFramePr>
            <a:graphicFrameLocks noGrp="1" noChangeAspect="1"/>
          </p:cNvGraphicFramePr>
          <p:nvPr>
            <p:ph sz="half" idx="2"/>
          </p:nvPr>
        </p:nvGraphicFramePr>
        <p:xfrm>
          <a:off x="5181600" y="3657600"/>
          <a:ext cx="284163" cy="336550"/>
        </p:xfrm>
        <a:graphic>
          <a:graphicData uri="http://schemas.openxmlformats.org/presentationml/2006/ole">
            <p:oleObj spid="_x0000_s92168" name="Equation" r:id="rId4" imgW="139579" imgH="164957"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4.21 Does </a:t>
            </a:r>
            <a:r>
              <a:rPr lang="en-US" dirty="0"/>
              <a:t>this wine smell bad?</a:t>
            </a:r>
          </a:p>
        </p:txBody>
      </p:sp>
      <p:sp>
        <p:nvSpPr>
          <p:cNvPr id="3" name="Content Placeholder 2"/>
          <p:cNvSpPr>
            <a:spLocks noGrp="1"/>
          </p:cNvSpPr>
          <p:nvPr>
            <p:ph idx="1"/>
          </p:nvPr>
        </p:nvSpPr>
        <p:spPr/>
        <p:txBody>
          <a:bodyPr/>
          <a:lstStyle/>
          <a:p>
            <a:pPr marL="0" indent="0">
              <a:buNone/>
            </a:pPr>
            <a:r>
              <a:rPr lang="en-US" dirty="0"/>
              <a:t>Sulfur compounds such as dimethyl sulfide (DMS) are sometimes present in wine. DMS causes “off-odors” in wine, which from the winemakers’ perspective is an important product quality attribute to monitor and control. Too high a DMS level can result in loss of sales. On the other hand, there is a cost for lowering DMS levels. </a:t>
            </a:r>
            <a:endParaRPr lang="en-US" dirty="0" smtClean="0"/>
          </a:p>
          <a:p>
            <a:pPr marL="0" indent="0">
              <a:buNone/>
            </a:pPr>
            <a:endParaRPr lang="en-US" dirty="0"/>
          </a:p>
          <a:p>
            <a:pPr marL="0" indent="0">
              <a:buNone/>
            </a:pPr>
            <a:r>
              <a:rPr lang="en-US" dirty="0" smtClean="0"/>
              <a:t>It </a:t>
            </a:r>
            <a:r>
              <a:rPr lang="en-US" dirty="0"/>
              <a:t>makes good business sense for winemakers to study the odor threshold, the lowest concentration of DMS that the human nose can detect. Different people have different thresholds, so we start by asking about the mean threshold μ in the population of all adults. The number μ is a </a:t>
            </a:r>
            <a:r>
              <a:rPr lang="en-US" dirty="0">
                <a:solidFill>
                  <a:srgbClr val="008000"/>
                </a:solidFill>
              </a:rPr>
              <a:t>parameter</a:t>
            </a:r>
            <a:r>
              <a:rPr lang="en-US" dirty="0"/>
              <a:t> that describes this population</a:t>
            </a:r>
            <a:r>
              <a:rPr lang="en-US" dirty="0" smtClean="0"/>
              <a:t>.</a:t>
            </a:r>
          </a:p>
          <a:p>
            <a:pPr marL="0" indent="0">
              <a:buNone/>
            </a:pPr>
            <a:endParaRPr lang="en-US" dirty="0"/>
          </a:p>
        </p:txBody>
      </p:sp>
    </p:spTree>
    <p:extLst>
      <p:ext uri="{BB962C8B-B14F-4D97-AF65-F5344CB8AC3E}">
        <p14:creationId xmlns:p14="http://schemas.microsoft.com/office/powerpoint/2010/main" xmlns="" val="3019667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4.21 Does </a:t>
            </a:r>
            <a:r>
              <a:rPr lang="en-US" dirty="0"/>
              <a:t>this wine smell bad?</a:t>
            </a:r>
          </a:p>
        </p:txBody>
      </p:sp>
      <p:sp>
        <p:nvSpPr>
          <p:cNvPr id="3" name="Content Placeholder 2"/>
          <p:cNvSpPr>
            <a:spLocks noGrp="1"/>
          </p:cNvSpPr>
          <p:nvPr>
            <p:ph idx="1"/>
          </p:nvPr>
        </p:nvSpPr>
        <p:spPr/>
        <p:txBody>
          <a:bodyPr/>
          <a:lstStyle/>
          <a:p>
            <a:pPr marL="0" indent="0">
              <a:buNone/>
            </a:pPr>
            <a:r>
              <a:rPr lang="en-US" dirty="0" smtClean="0"/>
              <a:t>To </a:t>
            </a:r>
            <a:r>
              <a:rPr lang="en-US" dirty="0"/>
              <a:t>estimate μ, we present tasters with both natural wine and the same wine spiked with DMS at different concentrations to find the lowest concentration at which they can identify the spiked wine. Here are the odor thresholds (measured in micrograms of DMS per liter of wine) for 10 randomly chosen subjects</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dirty="0"/>
              <a:t>The mean threshold for these subjects is </a:t>
            </a:r>
            <a:r>
              <a:rPr lang="en-US" dirty="0" smtClean="0">
                <a:solidFill>
                  <a:srgbClr val="008000"/>
                </a:solidFill>
              </a:rPr>
              <a:t>27.4</a:t>
            </a:r>
            <a:r>
              <a:rPr lang="en-US" dirty="0" smtClean="0"/>
              <a:t> . </a:t>
            </a:r>
          </a:p>
          <a:p>
            <a:pPr marL="0" indent="0">
              <a:buNone/>
            </a:pPr>
            <a:endParaRPr lang="en-US" dirty="0" smtClean="0"/>
          </a:p>
          <a:p>
            <a:pPr marL="0" indent="0">
              <a:buNone/>
            </a:pPr>
            <a:r>
              <a:rPr lang="en-US" dirty="0" smtClean="0"/>
              <a:t>This </a:t>
            </a:r>
            <a:r>
              <a:rPr lang="en-US" dirty="0"/>
              <a:t>sample mean is a </a:t>
            </a:r>
            <a:r>
              <a:rPr lang="en-US" dirty="0">
                <a:solidFill>
                  <a:srgbClr val="008000"/>
                </a:solidFill>
              </a:rPr>
              <a:t>statistic</a:t>
            </a:r>
            <a:r>
              <a:rPr lang="en-US" dirty="0"/>
              <a:t> that </a:t>
            </a:r>
            <a:endParaRPr lang="en-US" dirty="0" smtClean="0"/>
          </a:p>
          <a:p>
            <a:pPr lvl="1">
              <a:buFont typeface="Wingdings" charset="2"/>
              <a:buChar char="Ø"/>
            </a:pPr>
            <a:r>
              <a:rPr lang="en-US" dirty="0" smtClean="0"/>
              <a:t>we </a:t>
            </a:r>
            <a:r>
              <a:rPr lang="en-US" dirty="0"/>
              <a:t>use to estimate the </a:t>
            </a:r>
            <a:r>
              <a:rPr lang="en-US" dirty="0">
                <a:solidFill>
                  <a:srgbClr val="008000"/>
                </a:solidFill>
              </a:rPr>
              <a:t>parameter</a:t>
            </a:r>
            <a:r>
              <a:rPr lang="en-US" dirty="0"/>
              <a:t> μ, </a:t>
            </a:r>
          </a:p>
          <a:p>
            <a:pPr lvl="1">
              <a:buFont typeface="Wingdings" charset="2"/>
              <a:buChar char="Ø"/>
            </a:pPr>
            <a:r>
              <a:rPr lang="en-US" dirty="0" smtClean="0"/>
              <a:t>it </a:t>
            </a:r>
            <a:r>
              <a:rPr lang="en-US" dirty="0"/>
              <a:t>is probably not exactly equal to </a:t>
            </a:r>
            <a:r>
              <a:rPr lang="en-US" dirty="0" smtClean="0"/>
              <a:t>μ</a:t>
            </a:r>
          </a:p>
          <a:p>
            <a:pPr lvl="1">
              <a:buFont typeface="Wingdings" charset="2"/>
              <a:buChar char="Ø"/>
            </a:pPr>
            <a:r>
              <a:rPr lang="en-US" dirty="0" smtClean="0"/>
              <a:t>a </a:t>
            </a:r>
            <a:r>
              <a:rPr lang="en-US" dirty="0"/>
              <a:t>different 10 subjects would give us a different </a:t>
            </a:r>
            <a:r>
              <a:rPr lang="en-US" dirty="0" smtClean="0"/>
              <a:t>sample mean.</a:t>
            </a:r>
          </a:p>
        </p:txBody>
      </p:sp>
      <p:pic>
        <p:nvPicPr>
          <p:cNvPr id="4" name="Picture 3"/>
          <p:cNvPicPr>
            <a:picLocks noChangeAspect="1"/>
          </p:cNvPicPr>
          <p:nvPr/>
        </p:nvPicPr>
        <p:blipFill>
          <a:blip r:embed="rId2"/>
          <a:stretch>
            <a:fillRect/>
          </a:stretch>
        </p:blipFill>
        <p:spPr>
          <a:xfrm>
            <a:off x="1143000" y="3200400"/>
            <a:ext cx="7109460" cy="228600"/>
          </a:xfrm>
          <a:prstGeom prst="rect">
            <a:avLst/>
          </a:prstGeom>
        </p:spPr>
      </p:pic>
    </p:spTree>
    <p:extLst>
      <p:ext uri="{BB962C8B-B14F-4D97-AF65-F5344CB8AC3E}">
        <p14:creationId xmlns:p14="http://schemas.microsoft.com/office/powerpoint/2010/main" xmlns="" val="143235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p:txBody>
          <a:bodyPr/>
          <a:lstStyle/>
          <a:p>
            <a:pPr eaLnBrk="1" hangingPunct="1">
              <a:defRPr/>
            </a:pPr>
            <a:r>
              <a:rPr lang="en-US" smtClean="0">
                <a:cs typeface="+mj-cs"/>
              </a:rPr>
              <a:t>Law of large numbers</a:t>
            </a:r>
          </a:p>
        </p:txBody>
      </p:sp>
      <p:pic>
        <p:nvPicPr>
          <p:cNvPr id="9421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95800" y="1323975"/>
            <a:ext cx="4495800" cy="3598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9396" name="Rectangle 4"/>
          <p:cNvSpPr>
            <a:spLocks noChangeArrowheads="1"/>
          </p:cNvSpPr>
          <p:nvPr/>
        </p:nvSpPr>
        <p:spPr bwMode="auto">
          <a:xfrm>
            <a:off x="381000" y="1295400"/>
            <a:ext cx="411480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50000"/>
              </a:lnSpc>
              <a:spcBef>
                <a:spcPct val="50000"/>
              </a:spcBef>
              <a:spcAft>
                <a:spcPct val="40000"/>
              </a:spcAft>
              <a:buClr>
                <a:srgbClr val="00CC99"/>
              </a:buClr>
              <a:buSzPct val="65000"/>
              <a:buFont typeface="Wingdings" charset="0"/>
              <a:buNone/>
              <a:defRPr/>
            </a:pPr>
            <a:r>
              <a:rPr lang="en-US" dirty="0" smtClean="0">
                <a:solidFill>
                  <a:srgbClr val="008000"/>
                </a:solidFill>
                <a:cs typeface="+mn-cs"/>
              </a:rPr>
              <a:t>Law of large number: </a:t>
            </a:r>
            <a:r>
              <a:rPr lang="en-US" dirty="0" smtClean="0">
                <a:cs typeface="+mn-cs"/>
              </a:rPr>
              <a:t>As </a:t>
            </a:r>
            <a:r>
              <a:rPr lang="en-US" dirty="0">
                <a:cs typeface="+mn-cs"/>
              </a:rPr>
              <a:t>the number of randomly drawn observations in a sample increases, the mean of the sample        gets closer and closer to the population mean </a:t>
            </a:r>
            <a:r>
              <a:rPr lang="en-US" i="1" dirty="0">
                <a:latin typeface="Symbol" charset="0"/>
                <a:cs typeface="+mn-cs"/>
              </a:rPr>
              <a:t>m</a:t>
            </a:r>
            <a:r>
              <a:rPr lang="en-US" dirty="0">
                <a:cs typeface="+mn-cs"/>
              </a:rPr>
              <a:t>. </a:t>
            </a:r>
          </a:p>
          <a:p>
            <a:pPr>
              <a:lnSpc>
                <a:spcPct val="150000"/>
              </a:lnSpc>
              <a:spcBef>
                <a:spcPct val="20000"/>
              </a:spcBef>
              <a:buClr>
                <a:srgbClr val="00CC99"/>
              </a:buClr>
              <a:buSzPct val="65000"/>
              <a:buFont typeface="Wingdings" charset="0"/>
              <a:buNone/>
              <a:defRPr/>
            </a:pPr>
            <a:r>
              <a:rPr lang="en-US" dirty="0" smtClean="0">
                <a:cs typeface="+mn-cs"/>
              </a:rPr>
              <a:t>valid </a:t>
            </a:r>
            <a:r>
              <a:rPr lang="en-US" dirty="0">
                <a:cs typeface="+mn-cs"/>
              </a:rPr>
              <a:t>for </a:t>
            </a:r>
            <a:r>
              <a:rPr lang="en-US" u="sng" dirty="0">
                <a:cs typeface="+mn-cs"/>
              </a:rPr>
              <a:t>any</a:t>
            </a:r>
            <a:r>
              <a:rPr lang="en-US" dirty="0">
                <a:cs typeface="+mn-cs"/>
              </a:rPr>
              <a:t> population.</a:t>
            </a:r>
          </a:p>
        </p:txBody>
      </p:sp>
      <p:sp>
        <p:nvSpPr>
          <p:cNvPr id="1339397" name="Rectangle 5"/>
          <p:cNvSpPr>
            <a:spLocks noChangeArrowheads="1"/>
          </p:cNvSpPr>
          <p:nvPr/>
        </p:nvSpPr>
        <p:spPr bwMode="auto">
          <a:xfrm>
            <a:off x="457200" y="5334000"/>
            <a:ext cx="83058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60000"/>
              </a:lnSpc>
              <a:spcBef>
                <a:spcPct val="20000"/>
              </a:spcBef>
              <a:buClr>
                <a:srgbClr val="00CC99"/>
              </a:buClr>
              <a:buSzPct val="65000"/>
              <a:buFont typeface="Wingdings" charset="0"/>
              <a:buNone/>
              <a:defRPr/>
            </a:pPr>
            <a:r>
              <a:rPr lang="en-US" i="1">
                <a:cs typeface="+mn-cs"/>
              </a:rPr>
              <a:t>Note: We often intuitively expect predictability over a few random observations, but it is wrong. The law of large numbers only applies to </a:t>
            </a:r>
            <a:r>
              <a:rPr lang="en-US" i="1" u="sng">
                <a:cs typeface="+mn-cs"/>
              </a:rPr>
              <a:t>really</a:t>
            </a:r>
            <a:r>
              <a:rPr lang="en-US" i="1">
                <a:cs typeface="+mn-cs"/>
              </a:rPr>
              <a:t> large numbers. </a:t>
            </a:r>
          </a:p>
        </p:txBody>
      </p:sp>
      <p:graphicFrame>
        <p:nvGraphicFramePr>
          <p:cNvPr id="94213" name="Object 6"/>
          <p:cNvGraphicFramePr>
            <a:graphicFrameLocks noGrp="1" noChangeAspect="1"/>
          </p:cNvGraphicFramePr>
          <p:nvPr>
            <p:ph sz="half" idx="2"/>
            <p:extLst>
              <p:ext uri="{D42A27DB-BD31-4B8C-83A1-F6EECF244321}">
                <p14:modId xmlns:p14="http://schemas.microsoft.com/office/powerpoint/2010/main" xmlns="" val="1498022550"/>
              </p:ext>
            </p:extLst>
          </p:nvPr>
        </p:nvGraphicFramePr>
        <p:xfrm>
          <a:off x="1295400" y="2667000"/>
          <a:ext cx="255588" cy="301625"/>
        </p:xfrm>
        <a:graphic>
          <a:graphicData uri="http://schemas.openxmlformats.org/presentationml/2006/ole">
            <p:oleObj spid="_x0000_s94218" name="Equation" r:id="rId5" imgW="139579" imgH="16495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pPr eaLnBrk="1" hangingPunct="1">
              <a:lnSpc>
                <a:spcPct val="110000"/>
              </a:lnSpc>
              <a:defRPr/>
            </a:pPr>
            <a:r>
              <a:rPr lang="en-US" sz="2800" smtClean="0">
                <a:solidFill>
                  <a:srgbClr val="333399"/>
                </a:solidFill>
                <a:cs typeface="+mj-cs"/>
              </a:rPr>
              <a:t>Reminder: What is a sampling distribution?</a:t>
            </a:r>
          </a:p>
        </p:txBody>
      </p:sp>
      <p:sp>
        <p:nvSpPr>
          <p:cNvPr id="1340419" name="Rectangle 3"/>
          <p:cNvSpPr>
            <a:spLocks noGrp="1" noChangeArrowheads="1"/>
          </p:cNvSpPr>
          <p:nvPr>
            <p:ph type="body" idx="1"/>
          </p:nvPr>
        </p:nvSpPr>
        <p:spPr>
          <a:xfrm>
            <a:off x="457200" y="1524000"/>
            <a:ext cx="8153400" cy="5105400"/>
          </a:xfrm>
        </p:spPr>
        <p:txBody>
          <a:bodyPr/>
          <a:lstStyle/>
          <a:p>
            <a:pPr marL="0" indent="0" eaLnBrk="1" hangingPunct="1">
              <a:lnSpc>
                <a:spcPct val="140000"/>
              </a:lnSpc>
              <a:buFont typeface="Wingdings" charset="0"/>
              <a:buNone/>
              <a:defRPr/>
            </a:pPr>
            <a:r>
              <a:rPr lang="en-US" dirty="0" smtClean="0">
                <a:cs typeface="+mn-cs"/>
              </a:rPr>
              <a:t>The </a:t>
            </a:r>
            <a:r>
              <a:rPr lang="en-US" b="1" dirty="0" smtClean="0">
                <a:solidFill>
                  <a:srgbClr val="333399"/>
                </a:solidFill>
                <a:cs typeface="+mn-cs"/>
              </a:rPr>
              <a:t>sampling distribution of a statistic</a:t>
            </a:r>
            <a:r>
              <a:rPr lang="en-US" dirty="0" smtClean="0">
                <a:cs typeface="+mn-cs"/>
              </a:rPr>
              <a:t> is the distribution of all possible values taken by </a:t>
            </a:r>
            <a:r>
              <a:rPr lang="en-US" dirty="0" smtClean="0">
                <a:solidFill>
                  <a:srgbClr val="008000"/>
                </a:solidFill>
                <a:cs typeface="+mn-cs"/>
              </a:rPr>
              <a:t>the statistic </a:t>
            </a:r>
            <a:r>
              <a:rPr lang="en-US" dirty="0" smtClean="0">
                <a:cs typeface="+mn-cs"/>
              </a:rPr>
              <a:t>when all possible samples of a fixed size </a:t>
            </a:r>
            <a:r>
              <a:rPr lang="en-US" i="1" dirty="0" smtClean="0">
                <a:cs typeface="+mn-cs"/>
              </a:rPr>
              <a:t>n</a:t>
            </a:r>
            <a:r>
              <a:rPr lang="en-US" dirty="0" smtClean="0">
                <a:cs typeface="+mn-cs"/>
              </a:rPr>
              <a:t> are taken from the population. It is a theoretical idea </a:t>
            </a:r>
            <a:r>
              <a:rPr lang="en-US" dirty="0" smtClean="0">
                <a:cs typeface="Arial" charset="0"/>
              </a:rPr>
              <a:t>—</a:t>
            </a:r>
            <a:r>
              <a:rPr lang="en-US" dirty="0" smtClean="0">
                <a:cs typeface="+mn-cs"/>
              </a:rPr>
              <a:t> we do not actually build it.</a:t>
            </a:r>
          </a:p>
          <a:p>
            <a:pPr marL="0" indent="0" eaLnBrk="1" hangingPunct="1">
              <a:lnSpc>
                <a:spcPct val="140000"/>
              </a:lnSpc>
              <a:buFont typeface="Wingdings" charset="0"/>
              <a:buNone/>
              <a:defRPr/>
            </a:pPr>
            <a:endParaRPr lang="en-US" dirty="0" smtClean="0">
              <a:cs typeface="+mn-cs"/>
            </a:endParaRPr>
          </a:p>
          <a:p>
            <a:pPr marL="0" indent="0" eaLnBrk="1" hangingPunct="1">
              <a:lnSpc>
                <a:spcPct val="140000"/>
              </a:lnSpc>
              <a:buFont typeface="Wingdings" charset="0"/>
              <a:buNone/>
              <a:defRPr/>
            </a:pPr>
            <a:r>
              <a:rPr lang="en-US" dirty="0" smtClean="0">
                <a:cs typeface="+mn-cs"/>
              </a:rPr>
              <a:t>The sampling distribution of a statistic is the </a:t>
            </a:r>
            <a:r>
              <a:rPr lang="en-US" b="1" dirty="0" smtClean="0">
                <a:solidFill>
                  <a:srgbClr val="333399"/>
                </a:solidFill>
                <a:cs typeface="+mn-cs"/>
              </a:rPr>
              <a:t>probability distribution</a:t>
            </a:r>
            <a:r>
              <a:rPr lang="en-US" dirty="0" smtClean="0">
                <a:cs typeface="+mn-cs"/>
              </a:rPr>
              <a:t> of that statistic.</a:t>
            </a:r>
          </a:p>
          <a:p>
            <a:pPr marL="0" indent="0" eaLnBrk="1" hangingPunct="1">
              <a:lnSpc>
                <a:spcPct val="140000"/>
              </a:lnSpc>
              <a:buFont typeface="Wingdings" charset="0"/>
              <a:buNone/>
              <a:defRPr/>
            </a:pPr>
            <a:endParaRPr lang="en-US" dirty="0" smtClean="0">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pPr eaLnBrk="1" hangingPunct="1">
              <a:lnSpc>
                <a:spcPct val="110000"/>
              </a:lnSpc>
              <a:defRPr/>
            </a:pPr>
            <a:r>
              <a:rPr lang="en-US" smtClean="0">
                <a:cs typeface="+mj-cs"/>
              </a:rPr>
              <a:t>Sampling distribution of sample mean</a:t>
            </a:r>
          </a:p>
        </p:txBody>
      </p:sp>
      <p:sp>
        <p:nvSpPr>
          <p:cNvPr id="1341443" name="Rectangle 3"/>
          <p:cNvSpPr>
            <a:spLocks noGrp="1" noChangeArrowheads="1"/>
          </p:cNvSpPr>
          <p:nvPr>
            <p:ph type="body" sz="half" idx="1"/>
          </p:nvPr>
        </p:nvSpPr>
        <p:spPr>
          <a:xfrm>
            <a:off x="457200" y="1104900"/>
            <a:ext cx="8153400" cy="2133600"/>
          </a:xfrm>
        </p:spPr>
        <p:txBody>
          <a:bodyPr/>
          <a:lstStyle/>
          <a:p>
            <a:pPr marL="0" indent="0" eaLnBrk="1" hangingPunct="1">
              <a:lnSpc>
                <a:spcPct val="120000"/>
              </a:lnSpc>
              <a:buFont typeface="Wingdings" charset="0"/>
              <a:buNone/>
              <a:defRPr/>
            </a:pPr>
            <a:r>
              <a:rPr lang="en-US" smtClean="0">
                <a:cs typeface="+mn-cs"/>
              </a:rPr>
              <a:t>We take many random samples of a given size </a:t>
            </a:r>
            <a:r>
              <a:rPr lang="en-US" i="1" smtClean="0">
                <a:cs typeface="+mn-cs"/>
              </a:rPr>
              <a:t>n</a:t>
            </a:r>
            <a:r>
              <a:rPr lang="en-US" smtClean="0">
                <a:cs typeface="+mn-cs"/>
              </a:rPr>
              <a:t> from a population with mean </a:t>
            </a:r>
            <a:r>
              <a:rPr lang="el-GR" i="1" smtClean="0">
                <a:cs typeface="Arial" charset="0"/>
              </a:rPr>
              <a:t>μ</a:t>
            </a:r>
            <a:r>
              <a:rPr lang="en-US" smtClean="0">
                <a:latin typeface="Symbol" charset="0"/>
                <a:cs typeface="+mn-cs"/>
              </a:rPr>
              <a:t> </a:t>
            </a:r>
            <a:r>
              <a:rPr lang="en-US" smtClean="0">
                <a:cs typeface="+mn-cs"/>
              </a:rPr>
              <a:t>and standard deviation</a:t>
            </a:r>
            <a:r>
              <a:rPr lang="en-US" smtClean="0">
                <a:latin typeface="Symbol" charset="0"/>
                <a:cs typeface="+mn-cs"/>
              </a:rPr>
              <a:t> </a:t>
            </a:r>
            <a:r>
              <a:rPr lang="en-US" i="1" smtClean="0">
                <a:latin typeface="Symbol" charset="0"/>
                <a:cs typeface="+mn-cs"/>
              </a:rPr>
              <a:t>s</a:t>
            </a:r>
            <a:r>
              <a:rPr lang="en-US" smtClean="0">
                <a:latin typeface="Symbol" charset="0"/>
                <a:cs typeface="+mn-cs"/>
              </a:rPr>
              <a:t>.</a:t>
            </a:r>
          </a:p>
          <a:p>
            <a:pPr marL="0" indent="0" eaLnBrk="1" hangingPunct="1">
              <a:lnSpc>
                <a:spcPct val="120000"/>
              </a:lnSpc>
              <a:buFont typeface="Wingdings" charset="0"/>
              <a:buNone/>
              <a:defRPr/>
            </a:pPr>
            <a:endParaRPr lang="en-US" sz="600" smtClean="0">
              <a:cs typeface="+mn-cs"/>
            </a:endParaRPr>
          </a:p>
          <a:p>
            <a:pPr marL="0" indent="0" eaLnBrk="1" hangingPunct="1">
              <a:lnSpc>
                <a:spcPct val="120000"/>
              </a:lnSpc>
              <a:buFont typeface="Wingdings" charset="0"/>
              <a:buNone/>
              <a:defRPr/>
            </a:pPr>
            <a:r>
              <a:rPr lang="en-US" smtClean="0">
                <a:cs typeface="+mn-cs"/>
              </a:rPr>
              <a:t>Some sample means will be above the population mean </a:t>
            </a:r>
            <a:r>
              <a:rPr lang="en-US" i="1" smtClean="0">
                <a:latin typeface="Symbol" charset="0"/>
                <a:cs typeface="+mn-cs"/>
              </a:rPr>
              <a:t>m</a:t>
            </a:r>
            <a:r>
              <a:rPr lang="en-US" smtClean="0">
                <a:cs typeface="+mn-cs"/>
              </a:rPr>
              <a:t> and some will be below, making up the sampling distribution. </a:t>
            </a:r>
          </a:p>
          <a:p>
            <a:pPr marL="0" indent="0" eaLnBrk="1" hangingPunct="1">
              <a:lnSpc>
                <a:spcPct val="120000"/>
              </a:lnSpc>
              <a:buFont typeface="Wingdings" charset="0"/>
              <a:buNone/>
              <a:defRPr/>
            </a:pPr>
            <a:endParaRPr lang="en-US" smtClean="0">
              <a:cs typeface="+mn-cs"/>
            </a:endParaRPr>
          </a:p>
        </p:txBody>
      </p:sp>
      <p:pic>
        <p:nvPicPr>
          <p:cNvPr id="1341444" name="Picture 4"/>
          <p:cNvPicPr>
            <a:picLocks noGrp="1" noChangeAspect="1" noChangeArrowheads="1"/>
          </p:cNvPicPr>
          <p:nvPr>
            <p:ph sz="half" idx="2"/>
          </p:nvPr>
        </p:nvPicPr>
        <p:blipFill>
          <a:blip r:embed="rId3">
            <a:clrChange>
              <a:clrFrom>
                <a:srgbClr val="F8923E"/>
              </a:clrFrom>
              <a:clrTo>
                <a:srgbClr val="F8923E">
                  <a:alpha val="0"/>
                </a:srgbClr>
              </a:clrTo>
            </a:clrChange>
            <a:extLst>
              <a:ext uri="{28A0092B-C50C-407E-A947-70E740481C1C}">
                <a14:useLocalDpi xmlns:a14="http://schemas.microsoft.com/office/drawing/2010/main" xmlns="" val="0"/>
              </a:ext>
            </a:extLst>
          </a:blip>
          <a:srcRect t="10938"/>
          <a:stretch>
            <a:fillRect/>
          </a:stretch>
        </p:blipFill>
        <p:spPr>
          <a:xfrm>
            <a:off x="952500" y="3140075"/>
            <a:ext cx="7391400" cy="3641725"/>
          </a:xfrm>
          <a:solidFill>
            <a:srgbClr val="FFFF99"/>
          </a:solidFill>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41445" name="Text Box 5"/>
          <p:cNvSpPr txBox="1">
            <a:spLocks noChangeArrowheads="1"/>
          </p:cNvSpPr>
          <p:nvPr/>
        </p:nvSpPr>
        <p:spPr bwMode="auto">
          <a:xfrm>
            <a:off x="4572000" y="3095625"/>
            <a:ext cx="1231900" cy="792163"/>
          </a:xfrm>
          <a:prstGeom prst="rect">
            <a:avLst/>
          </a:prstGeom>
          <a:solidFill>
            <a:srgbClr val="FF6600"/>
          </a:solidFill>
          <a:ln>
            <a:noFill/>
          </a:ln>
          <a:effectLst/>
          <a:extLs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10000"/>
              </a:lnSpc>
              <a:defRPr/>
            </a:pPr>
            <a:r>
              <a:rPr lang="en-US" sz="1400" b="1">
                <a:cs typeface="+mn-cs"/>
              </a:rPr>
              <a:t>Sampling distribution of </a:t>
            </a:r>
            <a:r>
              <a:rPr lang="ja-JP" altLang="en-US" sz="1400" b="1">
                <a:latin typeface="Arial"/>
                <a:cs typeface="+mn-cs"/>
              </a:rPr>
              <a:t>“</a:t>
            </a:r>
            <a:r>
              <a:rPr lang="en-US" sz="1400" b="1" i="1">
                <a:cs typeface="+mn-cs"/>
              </a:rPr>
              <a:t>x</a:t>
            </a:r>
            <a:r>
              <a:rPr lang="en-US" sz="1400" b="1">
                <a:cs typeface="+mn-cs"/>
              </a:rPr>
              <a:t> bar</a:t>
            </a:r>
            <a:r>
              <a:rPr lang="ja-JP" altLang="en-US" sz="1400" b="1">
                <a:latin typeface="Arial"/>
                <a:cs typeface="+mn-cs"/>
              </a:rPr>
              <a:t>”</a:t>
            </a:r>
            <a:r>
              <a:rPr lang="en-US" sz="1400" b="1">
                <a:cs typeface="+mn-cs"/>
              </a:rPr>
              <a:t> </a:t>
            </a:r>
          </a:p>
        </p:txBody>
      </p:sp>
      <p:sp>
        <p:nvSpPr>
          <p:cNvPr id="1341446" name="Line 6"/>
          <p:cNvSpPr>
            <a:spLocks noChangeShapeType="1"/>
          </p:cNvSpPr>
          <p:nvPr/>
        </p:nvSpPr>
        <p:spPr bwMode="auto">
          <a:xfrm flipH="1">
            <a:off x="6781800" y="5045075"/>
            <a:ext cx="990600" cy="685800"/>
          </a:xfrm>
          <a:prstGeom prst="line">
            <a:avLst/>
          </a:prstGeom>
          <a:noFill/>
          <a:ln w="19050">
            <a:solidFill>
              <a:srgbClr val="99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41447" name="Text Box 7"/>
          <p:cNvSpPr txBox="1">
            <a:spLocks noChangeArrowheads="1"/>
          </p:cNvSpPr>
          <p:nvPr/>
        </p:nvSpPr>
        <p:spPr bwMode="auto">
          <a:xfrm>
            <a:off x="7391400" y="4117975"/>
            <a:ext cx="1066800" cy="987425"/>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05000"/>
              </a:lnSpc>
              <a:defRPr/>
            </a:pPr>
            <a:r>
              <a:rPr lang="en-US" sz="1400" b="1">
                <a:cs typeface="+mn-cs"/>
              </a:rPr>
              <a:t>Histogram of some sample averages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2"/>
          <p:cNvPicPr>
            <a:picLocks noChangeAspect="1" noChangeArrowheads="1"/>
          </p:cNvPicPr>
          <p:nvPr/>
        </p:nvPicPr>
        <p:blipFill>
          <a:blip r:embed="rId3">
            <a:clrChange>
              <a:clrFrom>
                <a:srgbClr val="F9933F"/>
              </a:clrFrom>
              <a:clrTo>
                <a:srgbClr val="F9933F">
                  <a:alpha val="0"/>
                </a:srgbClr>
              </a:clrTo>
            </a:clrChange>
            <a:extLst>
              <a:ext uri="{28A0092B-C50C-407E-A947-70E740481C1C}">
                <a14:useLocalDpi xmlns:a14="http://schemas.microsoft.com/office/drawing/2010/main" xmlns="" val="0"/>
              </a:ext>
            </a:extLst>
          </a:blip>
          <a:srcRect t="10938"/>
          <a:stretch>
            <a:fillRect/>
          </a:stretch>
        </p:blipFill>
        <p:spPr bwMode="auto">
          <a:xfrm>
            <a:off x="838200" y="3048000"/>
            <a:ext cx="7696200" cy="3630613"/>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342467" name="Text Box 3"/>
          <p:cNvSpPr txBox="1">
            <a:spLocks noChangeArrowheads="1"/>
          </p:cNvSpPr>
          <p:nvPr/>
        </p:nvSpPr>
        <p:spPr bwMode="auto">
          <a:xfrm>
            <a:off x="4741863" y="3028950"/>
            <a:ext cx="3692525" cy="227013"/>
          </a:xfrm>
          <a:prstGeom prst="rect">
            <a:avLst/>
          </a:prstGeom>
          <a:solidFill>
            <a:srgbClr val="66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r>
              <a:rPr lang="en-US" sz="1400" b="1">
                <a:cs typeface="+mn-cs"/>
              </a:rPr>
              <a:t>Sampling distribution of x bar </a:t>
            </a:r>
          </a:p>
        </p:txBody>
      </p:sp>
      <p:sp>
        <p:nvSpPr>
          <p:cNvPr id="1342468" name="Line 4"/>
          <p:cNvSpPr>
            <a:spLocks noChangeShapeType="1"/>
          </p:cNvSpPr>
          <p:nvPr/>
        </p:nvSpPr>
        <p:spPr bwMode="auto">
          <a:xfrm>
            <a:off x="6683375" y="3441700"/>
            <a:ext cx="1588" cy="27781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42469" name="Line 5"/>
          <p:cNvSpPr>
            <a:spLocks noChangeShapeType="1"/>
          </p:cNvSpPr>
          <p:nvPr/>
        </p:nvSpPr>
        <p:spPr bwMode="auto">
          <a:xfrm>
            <a:off x="6678613" y="4462463"/>
            <a:ext cx="461962" cy="15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42470" name="Text Box 6"/>
          <p:cNvSpPr txBox="1">
            <a:spLocks noChangeArrowheads="1"/>
          </p:cNvSpPr>
          <p:nvPr/>
        </p:nvSpPr>
        <p:spPr bwMode="auto">
          <a:xfrm>
            <a:off x="6557963" y="6248400"/>
            <a:ext cx="360362" cy="457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b="1" i="1">
                <a:latin typeface="Symbol" charset="0"/>
                <a:cs typeface="+mn-cs"/>
              </a:rPr>
              <a:t>m</a:t>
            </a:r>
          </a:p>
        </p:txBody>
      </p:sp>
      <p:sp>
        <p:nvSpPr>
          <p:cNvPr id="1342471" name="Text Box 7"/>
          <p:cNvSpPr txBox="1">
            <a:spLocks noChangeArrowheads="1"/>
          </p:cNvSpPr>
          <p:nvPr/>
        </p:nvSpPr>
        <p:spPr bwMode="auto">
          <a:xfrm>
            <a:off x="6783388" y="4572000"/>
            <a:ext cx="836612" cy="457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i="1">
                <a:latin typeface="Symbol" charset="0"/>
                <a:cs typeface="+mn-cs"/>
              </a:rPr>
              <a:t>s</a:t>
            </a:r>
            <a:r>
              <a:rPr lang="en-US" sz="2400">
                <a:latin typeface="Symbol" charset="0"/>
                <a:cs typeface="+mn-cs"/>
              </a:rPr>
              <a:t>/</a:t>
            </a:r>
            <a:r>
              <a:rPr lang="en-US" sz="2400">
                <a:cs typeface="Arial" charset="0"/>
              </a:rPr>
              <a:t>√</a:t>
            </a:r>
            <a:r>
              <a:rPr lang="en-US" sz="2000" i="1">
                <a:cs typeface="Arial" charset="0"/>
              </a:rPr>
              <a:t>n</a:t>
            </a:r>
            <a:endParaRPr lang="en-US" sz="2000" i="1">
              <a:latin typeface="Symbol" charset="0"/>
              <a:cs typeface="+mn-cs"/>
            </a:endParaRPr>
          </a:p>
        </p:txBody>
      </p:sp>
      <p:sp>
        <p:nvSpPr>
          <p:cNvPr id="1342472" name="Rectangle 8"/>
          <p:cNvSpPr>
            <a:spLocks noChangeArrowheads="1"/>
          </p:cNvSpPr>
          <p:nvPr/>
        </p:nvSpPr>
        <p:spPr bwMode="auto">
          <a:xfrm>
            <a:off x="457200" y="457200"/>
            <a:ext cx="82296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indent="-292100">
              <a:lnSpc>
                <a:spcPct val="120000"/>
              </a:lnSpc>
              <a:spcBef>
                <a:spcPct val="20000"/>
              </a:spcBef>
              <a:spcAft>
                <a:spcPct val="35000"/>
              </a:spcAft>
              <a:buClr>
                <a:srgbClr val="00CC99"/>
              </a:buClr>
              <a:buSzPct val="65000"/>
              <a:buFont typeface="Wingdings" charset="0"/>
              <a:buNone/>
              <a:defRPr/>
            </a:pPr>
            <a:r>
              <a:rPr lang="en-US" sz="2000">
                <a:cs typeface="+mn-cs"/>
              </a:rPr>
              <a:t>For any population with mean </a:t>
            </a:r>
            <a:r>
              <a:rPr lang="en-US" sz="2000" i="1">
                <a:latin typeface="Symbol" charset="0"/>
                <a:cs typeface="+mn-cs"/>
              </a:rPr>
              <a:t>m</a:t>
            </a:r>
            <a:r>
              <a:rPr lang="en-US" sz="2000">
                <a:cs typeface="+mn-cs"/>
              </a:rPr>
              <a:t> and standard deviation </a:t>
            </a:r>
            <a:r>
              <a:rPr lang="en-US" sz="2000" i="1">
                <a:latin typeface="Symbol" charset="0"/>
                <a:cs typeface="+mn-cs"/>
              </a:rPr>
              <a:t>s </a:t>
            </a:r>
            <a:r>
              <a:rPr lang="en-US" sz="2000">
                <a:cs typeface="+mn-cs"/>
              </a:rPr>
              <a:t>:</a:t>
            </a:r>
          </a:p>
          <a:p>
            <a:pPr marL="292100" indent="-292100">
              <a:lnSpc>
                <a:spcPct val="120000"/>
              </a:lnSpc>
              <a:spcBef>
                <a:spcPct val="20000"/>
              </a:spcBef>
              <a:spcAft>
                <a:spcPct val="35000"/>
              </a:spcAft>
              <a:buClr>
                <a:srgbClr val="00CC99"/>
              </a:buClr>
              <a:buSzPct val="65000"/>
              <a:buFont typeface="Wingdings" charset="0"/>
              <a:buChar char="p"/>
              <a:defRPr/>
            </a:pPr>
            <a:r>
              <a:rPr lang="en-US" sz="2000">
                <a:cs typeface="+mn-cs"/>
              </a:rPr>
              <a:t>The </a:t>
            </a:r>
            <a:r>
              <a:rPr lang="en-US" sz="2000" b="1">
                <a:solidFill>
                  <a:srgbClr val="333399"/>
                </a:solidFill>
                <a:cs typeface="+mn-cs"/>
              </a:rPr>
              <a:t>mean</a:t>
            </a:r>
            <a:r>
              <a:rPr lang="en-US" sz="2000">
                <a:cs typeface="+mn-cs"/>
              </a:rPr>
              <a:t> of the sampling distribution is equal to the population mean </a:t>
            </a:r>
            <a:r>
              <a:rPr lang="en-US" sz="2000" i="1">
                <a:latin typeface="Symbol" charset="0"/>
                <a:cs typeface="+mn-cs"/>
              </a:rPr>
              <a:t>m</a:t>
            </a:r>
            <a:r>
              <a:rPr lang="en-US" sz="2000">
                <a:latin typeface="Symbol" charset="0"/>
                <a:cs typeface="+mn-cs"/>
              </a:rPr>
              <a:t>.</a:t>
            </a:r>
          </a:p>
          <a:p>
            <a:pPr marL="292100" indent="-292100">
              <a:lnSpc>
                <a:spcPct val="120000"/>
              </a:lnSpc>
              <a:spcBef>
                <a:spcPct val="20000"/>
              </a:spcBef>
              <a:spcAft>
                <a:spcPct val="35000"/>
              </a:spcAft>
              <a:buClr>
                <a:srgbClr val="00CC99"/>
              </a:buClr>
              <a:buSzPct val="65000"/>
              <a:buFont typeface="Wingdings" charset="0"/>
              <a:buChar char="p"/>
              <a:defRPr/>
            </a:pPr>
            <a:r>
              <a:rPr lang="en-US" sz="2000">
                <a:cs typeface="+mn-cs"/>
              </a:rPr>
              <a:t>The </a:t>
            </a:r>
            <a:r>
              <a:rPr lang="en-US" sz="2000" b="1">
                <a:solidFill>
                  <a:srgbClr val="333399"/>
                </a:solidFill>
                <a:cs typeface="+mn-cs"/>
              </a:rPr>
              <a:t>standard deviation</a:t>
            </a:r>
            <a:r>
              <a:rPr lang="en-US" sz="2000">
                <a:cs typeface="+mn-cs"/>
              </a:rPr>
              <a:t> of the sampling distribution is </a:t>
            </a:r>
            <a:r>
              <a:rPr lang="en-US" sz="2000" i="1">
                <a:latin typeface="Symbol" charset="0"/>
                <a:cs typeface="+mn-cs"/>
              </a:rPr>
              <a:t>s</a:t>
            </a:r>
            <a:r>
              <a:rPr lang="en-US" sz="2000">
                <a:cs typeface="+mn-cs"/>
              </a:rPr>
              <a:t>/</a:t>
            </a:r>
            <a:r>
              <a:rPr lang="en-US" sz="2000">
                <a:cs typeface="Arial" charset="0"/>
              </a:rPr>
              <a:t>√</a:t>
            </a:r>
            <a:r>
              <a:rPr lang="en-US" sz="2000" i="1">
                <a:cs typeface="+mn-cs"/>
              </a:rPr>
              <a:t>n</a:t>
            </a:r>
            <a:r>
              <a:rPr lang="en-US" sz="2000">
                <a:cs typeface="+mn-cs"/>
              </a:rPr>
              <a:t>, where </a:t>
            </a:r>
            <a:r>
              <a:rPr lang="en-US" sz="2000" i="1">
                <a:cs typeface="+mn-cs"/>
              </a:rPr>
              <a:t>n</a:t>
            </a:r>
            <a:r>
              <a:rPr lang="en-US" sz="2000">
                <a:cs typeface="+mn-cs"/>
              </a:rPr>
              <a:t> is the sample size.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247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24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ChangeArrowheads="1"/>
          </p:cNvSpPr>
          <p:nvPr>
            <p:ph type="title"/>
          </p:nvPr>
        </p:nvSpPr>
        <p:spPr/>
        <p:txBody>
          <a:bodyPr/>
          <a:lstStyle/>
          <a:p>
            <a:pPr eaLnBrk="1" hangingPunct="1">
              <a:defRPr/>
            </a:pPr>
            <a:r>
              <a:rPr lang="en-US" sz="3600" smtClean="0">
                <a:cs typeface="+mj-cs"/>
              </a:rPr>
              <a:t>Mean and standard deviation of sample mean</a:t>
            </a:r>
          </a:p>
        </p:txBody>
      </p:sp>
      <p:sp>
        <p:nvSpPr>
          <p:cNvPr id="1343491" name="Rectangle 3"/>
          <p:cNvSpPr>
            <a:spLocks noGrp="1" noChangeArrowheads="1"/>
          </p:cNvSpPr>
          <p:nvPr>
            <p:ph type="body" sz="half" idx="1"/>
          </p:nvPr>
        </p:nvSpPr>
        <p:spPr>
          <a:xfrm>
            <a:off x="457200" y="1143000"/>
            <a:ext cx="8229600" cy="5486400"/>
          </a:xfrm>
        </p:spPr>
        <p:txBody>
          <a:bodyPr/>
          <a:lstStyle/>
          <a:p>
            <a:pPr marL="0" indent="0">
              <a:lnSpc>
                <a:spcPct val="160000"/>
              </a:lnSpc>
              <a:spcBef>
                <a:spcPct val="0"/>
              </a:spcBef>
              <a:buClrTx/>
              <a:buSzTx/>
              <a:buFontTx/>
              <a:buNone/>
              <a:defRPr/>
            </a:pPr>
            <a:r>
              <a:rPr lang="en-US" sz="1800" smtClean="0">
                <a:cs typeface="+mn-cs"/>
              </a:rPr>
              <a:t> Mean of a sampling distribution of </a:t>
            </a:r>
            <a:r>
              <a:rPr lang="en-US" sz="1800" i="1" smtClean="0">
                <a:cs typeface="+mn-cs"/>
              </a:rPr>
              <a:t> </a:t>
            </a:r>
            <a:endParaRPr lang="en-US" sz="1800" smtClean="0">
              <a:cs typeface="+mn-cs"/>
            </a:endParaRPr>
          </a:p>
          <a:p>
            <a:pPr marL="457200" lvl="1" indent="0">
              <a:lnSpc>
                <a:spcPct val="160000"/>
              </a:lnSpc>
              <a:spcBef>
                <a:spcPct val="0"/>
              </a:spcBef>
              <a:buClrTx/>
              <a:buSzTx/>
              <a:buFontTx/>
              <a:buNone/>
              <a:defRPr/>
            </a:pPr>
            <a:r>
              <a:rPr lang="en-US" smtClean="0"/>
              <a:t>There is no tendency for a sample mean to fall systematically above or below </a:t>
            </a:r>
            <a:r>
              <a:rPr lang="en-US" i="1" smtClean="0">
                <a:latin typeface="Symbol" charset="0"/>
              </a:rPr>
              <a:t>m</a:t>
            </a:r>
            <a:r>
              <a:rPr lang="en-US" smtClean="0">
                <a:latin typeface="Symbol" charset="0"/>
              </a:rPr>
              <a:t>,</a:t>
            </a:r>
            <a:r>
              <a:rPr lang="en-US" smtClean="0"/>
              <a:t> even if the distribution of the raw data is skewed. Thus, the mean of the sampling distribution is an </a:t>
            </a:r>
            <a:r>
              <a:rPr lang="en-US" b="1" smtClean="0">
                <a:solidFill>
                  <a:srgbClr val="333399"/>
                </a:solidFill>
              </a:rPr>
              <a:t>unbiased</a:t>
            </a:r>
            <a:r>
              <a:rPr lang="en-US" smtClean="0"/>
              <a:t> </a:t>
            </a:r>
            <a:r>
              <a:rPr lang="en-US" b="1" smtClean="0">
                <a:solidFill>
                  <a:srgbClr val="333399"/>
                </a:solidFill>
              </a:rPr>
              <a:t>estimate </a:t>
            </a:r>
            <a:r>
              <a:rPr lang="en-US" smtClean="0"/>
              <a:t>of the population mean </a:t>
            </a:r>
            <a:r>
              <a:rPr lang="en-US" i="1" smtClean="0">
                <a:latin typeface="Symbol" charset="0"/>
              </a:rPr>
              <a:t>m</a:t>
            </a:r>
            <a:r>
              <a:rPr lang="en-US" smtClean="0"/>
              <a:t> </a:t>
            </a:r>
            <a:r>
              <a:rPr lang="en-US" smtClean="0">
                <a:cs typeface="Arial" charset="0"/>
              </a:rPr>
              <a:t>—</a:t>
            </a:r>
            <a:r>
              <a:rPr lang="en-US" smtClean="0"/>
              <a:t> it will be </a:t>
            </a:r>
            <a:r>
              <a:rPr lang="ja-JP" altLang="en-US" smtClean="0">
                <a:latin typeface="Arial"/>
              </a:rPr>
              <a:t>“</a:t>
            </a:r>
            <a:r>
              <a:rPr lang="en-US" smtClean="0"/>
              <a:t>correct on average</a:t>
            </a:r>
            <a:r>
              <a:rPr lang="ja-JP" altLang="en-US" smtClean="0">
                <a:latin typeface="Arial"/>
              </a:rPr>
              <a:t>”</a:t>
            </a:r>
            <a:r>
              <a:rPr lang="en-US" smtClean="0"/>
              <a:t> in many samples.</a:t>
            </a:r>
          </a:p>
          <a:p>
            <a:pPr marL="457200" lvl="1" indent="0">
              <a:lnSpc>
                <a:spcPct val="160000"/>
              </a:lnSpc>
              <a:spcBef>
                <a:spcPct val="0"/>
              </a:spcBef>
              <a:buClrTx/>
              <a:buSzTx/>
              <a:buFontTx/>
              <a:buNone/>
              <a:defRPr/>
            </a:pPr>
            <a:endParaRPr lang="en-US" smtClean="0">
              <a:cs typeface="Times New Roman" charset="0"/>
            </a:endParaRPr>
          </a:p>
          <a:p>
            <a:pPr marL="0" indent="0" eaLnBrk="1" hangingPunct="1">
              <a:lnSpc>
                <a:spcPct val="160000"/>
              </a:lnSpc>
              <a:buClr>
                <a:srgbClr val="CC0000"/>
              </a:buClr>
              <a:buFont typeface="Wingdings" charset="0"/>
              <a:buNone/>
              <a:defRPr/>
            </a:pPr>
            <a:r>
              <a:rPr lang="en-US" sz="1800" smtClean="0">
                <a:cs typeface="+mn-cs"/>
              </a:rPr>
              <a:t>Standard deviation of a sampling distribution of </a:t>
            </a:r>
            <a:endParaRPr lang="en-US" sz="1800" i="1" smtClean="0">
              <a:cs typeface="+mn-cs"/>
            </a:endParaRPr>
          </a:p>
          <a:p>
            <a:pPr marL="457200" lvl="1" indent="0" eaLnBrk="1" hangingPunct="1">
              <a:lnSpc>
                <a:spcPct val="160000"/>
              </a:lnSpc>
              <a:buFont typeface="Wingdings" charset="0"/>
              <a:buNone/>
              <a:defRPr/>
            </a:pPr>
            <a:r>
              <a:rPr lang="en-US" smtClean="0"/>
              <a:t>The standard deviation of the sampling distribution is smaller than the standard deviation of the population by a factor of </a:t>
            </a:r>
            <a:r>
              <a:rPr lang="en-US" smtClean="0">
                <a:cs typeface="Arial" charset="0"/>
              </a:rPr>
              <a:t>√</a:t>
            </a:r>
            <a:r>
              <a:rPr lang="en-US" i="1" smtClean="0"/>
              <a:t>n</a:t>
            </a:r>
            <a:r>
              <a:rPr lang="en-US" smtClean="0"/>
              <a:t>. </a:t>
            </a:r>
            <a:r>
              <a:rPr lang="en-US" smtClean="0">
                <a:sym typeface="Wingdings" charset="0"/>
              </a:rPr>
              <a:t> </a:t>
            </a:r>
            <a:r>
              <a:rPr lang="en-US" b="1" smtClean="0">
                <a:solidFill>
                  <a:srgbClr val="333399"/>
                </a:solidFill>
                <a:sym typeface="Wingdings" charset="0"/>
              </a:rPr>
              <a:t>Averages are less variable than individual observations</a:t>
            </a:r>
            <a:r>
              <a:rPr lang="en-US" smtClean="0">
                <a:sym typeface="Wingdings" charset="0"/>
              </a:rPr>
              <a:t>.</a:t>
            </a:r>
            <a:r>
              <a:rPr lang="en-US" smtClean="0"/>
              <a:t> Also, the results of large samples are less variable than the results of small samples.</a:t>
            </a:r>
          </a:p>
        </p:txBody>
      </p:sp>
      <p:graphicFrame>
        <p:nvGraphicFramePr>
          <p:cNvPr id="102403" name="Object 4"/>
          <p:cNvGraphicFramePr>
            <a:graphicFrameLocks noGrp="1" noChangeAspect="1"/>
          </p:cNvGraphicFramePr>
          <p:nvPr>
            <p:ph sz="quarter" idx="2"/>
          </p:nvPr>
        </p:nvGraphicFramePr>
        <p:xfrm>
          <a:off x="4114800" y="1295400"/>
          <a:ext cx="274638" cy="327025"/>
        </p:xfrm>
        <a:graphic>
          <a:graphicData uri="http://schemas.openxmlformats.org/presentationml/2006/ole">
            <p:oleObj spid="_x0000_s102412" name="Equation" r:id="rId4" imgW="139579" imgH="164957" progId="Equation.3">
              <p:embed/>
            </p:oleObj>
          </a:graphicData>
        </a:graphic>
      </p:graphicFrame>
      <p:graphicFrame>
        <p:nvGraphicFramePr>
          <p:cNvPr id="102404" name="Object 5"/>
          <p:cNvGraphicFramePr>
            <a:graphicFrameLocks noGrp="1" noChangeAspect="1"/>
          </p:cNvGraphicFramePr>
          <p:nvPr>
            <p:ph sz="quarter" idx="3"/>
          </p:nvPr>
        </p:nvGraphicFramePr>
        <p:xfrm>
          <a:off x="5410200" y="3962400"/>
          <a:ext cx="284163" cy="336550"/>
        </p:xfrm>
        <a:graphic>
          <a:graphicData uri="http://schemas.openxmlformats.org/presentationml/2006/ole">
            <p:oleObj spid="_x0000_s102413" name="Equation" r:id="rId5" imgW="139579" imgH="16495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349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a:xfrm>
            <a:off x="419100" y="228600"/>
            <a:ext cx="8267700" cy="762000"/>
          </a:xfrm>
        </p:spPr>
        <p:txBody>
          <a:bodyPr/>
          <a:lstStyle/>
          <a:p>
            <a:pPr eaLnBrk="1" hangingPunct="1">
              <a:defRPr/>
            </a:pPr>
            <a:r>
              <a:rPr lang="en-US" smtClean="0">
                <a:cs typeface="+mj-cs"/>
              </a:rPr>
              <a:t>For normally distributed populations</a:t>
            </a:r>
          </a:p>
        </p:txBody>
      </p:sp>
      <p:sp>
        <p:nvSpPr>
          <p:cNvPr id="1344515" name="Rectangle 3"/>
          <p:cNvSpPr>
            <a:spLocks noGrp="1" noChangeArrowheads="1"/>
          </p:cNvSpPr>
          <p:nvPr>
            <p:ph type="body" idx="1"/>
          </p:nvPr>
        </p:nvSpPr>
        <p:spPr>
          <a:xfrm>
            <a:off x="457200" y="1143000"/>
            <a:ext cx="8229600" cy="1447800"/>
          </a:xfrm>
        </p:spPr>
        <p:txBody>
          <a:bodyPr/>
          <a:lstStyle/>
          <a:p>
            <a:pPr marL="0" indent="0" eaLnBrk="1" hangingPunct="1">
              <a:lnSpc>
                <a:spcPct val="140000"/>
              </a:lnSpc>
              <a:buFont typeface="Wingdings" charset="0"/>
              <a:buNone/>
              <a:defRPr/>
            </a:pPr>
            <a:r>
              <a:rPr lang="en-US" smtClean="0">
                <a:cs typeface="+mn-cs"/>
              </a:rPr>
              <a:t>When a variable in a population is normally distributed, the sampling distribution of the sample mean for all possible samples of size </a:t>
            </a:r>
            <a:r>
              <a:rPr lang="en-US" i="1" smtClean="0">
                <a:cs typeface="+mn-cs"/>
              </a:rPr>
              <a:t>n</a:t>
            </a:r>
            <a:r>
              <a:rPr lang="en-US" smtClean="0">
                <a:cs typeface="+mn-cs"/>
              </a:rPr>
              <a:t> is also normally distributed. </a:t>
            </a:r>
          </a:p>
        </p:txBody>
      </p:sp>
      <p:pic>
        <p:nvPicPr>
          <p:cNvPr id="104451" name="Picture 4"/>
          <p:cNvPicPr>
            <a:picLocks noChangeAspect="1" noChangeArrowheads="1"/>
          </p:cNvPicPr>
          <p:nvPr/>
        </p:nvPicPr>
        <p:blipFill>
          <a:blip r:embed="rId3">
            <a:extLst>
              <a:ext uri="{28A0092B-C50C-407E-A947-70E740481C1C}">
                <a14:useLocalDpi xmlns:a14="http://schemas.microsoft.com/office/drawing/2010/main" xmlns="" val="0"/>
              </a:ext>
            </a:extLst>
          </a:blip>
          <a:srcRect l="8350" r="6410" b="10057"/>
          <a:stretch>
            <a:fillRect/>
          </a:stretch>
        </p:blipFill>
        <p:spPr bwMode="auto">
          <a:xfrm>
            <a:off x="3352800" y="2336800"/>
            <a:ext cx="54864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4517" name="Rectangle 5"/>
          <p:cNvSpPr>
            <a:spLocks noChangeArrowheads="1"/>
          </p:cNvSpPr>
          <p:nvPr/>
        </p:nvSpPr>
        <p:spPr bwMode="auto">
          <a:xfrm>
            <a:off x="762000" y="3505200"/>
            <a:ext cx="3505200" cy="1905000"/>
          </a:xfrm>
          <a:prstGeom prst="rect">
            <a:avLst/>
          </a:prstGeom>
          <a:solidFill>
            <a:schemeClr val="bg1"/>
          </a:solidFill>
          <a:ln w="38100" cmpd="dbl">
            <a:solidFill>
              <a:srgbClr val="CCCC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lnSpc>
                <a:spcPct val="170000"/>
              </a:lnSpc>
              <a:spcBef>
                <a:spcPct val="20000"/>
              </a:spcBef>
              <a:buClr>
                <a:srgbClr val="00CC99"/>
              </a:buClr>
              <a:buSzPct val="65000"/>
              <a:buFont typeface="Wingdings" charset="0"/>
              <a:buNone/>
              <a:defRPr/>
            </a:pPr>
            <a:r>
              <a:rPr lang="en-US" sz="2000" b="1">
                <a:solidFill>
                  <a:srgbClr val="333399"/>
                </a:solidFill>
                <a:cs typeface="+mn-cs"/>
              </a:rPr>
              <a:t>If the population is </a:t>
            </a:r>
            <a:r>
              <a:rPr lang="en-US" sz="2000" b="1" i="1">
                <a:solidFill>
                  <a:srgbClr val="333399"/>
                </a:solidFill>
                <a:cs typeface="+mn-cs"/>
              </a:rPr>
              <a:t>N</a:t>
            </a:r>
            <a:r>
              <a:rPr lang="en-US" sz="2000" b="1">
                <a:solidFill>
                  <a:srgbClr val="333399"/>
                </a:solidFill>
                <a:cs typeface="+mn-cs"/>
              </a:rPr>
              <a:t>(</a:t>
            </a:r>
            <a:r>
              <a:rPr lang="en-US" sz="2000" b="1" i="1">
                <a:solidFill>
                  <a:srgbClr val="333399"/>
                </a:solidFill>
                <a:latin typeface="Symbol" charset="0"/>
                <a:cs typeface="+mn-cs"/>
              </a:rPr>
              <a:t>m</a:t>
            </a:r>
            <a:r>
              <a:rPr lang="en-US" sz="2000" b="1">
                <a:solidFill>
                  <a:srgbClr val="333399"/>
                </a:solidFill>
                <a:latin typeface="Symbol" charset="0"/>
                <a:cs typeface="+mn-cs"/>
              </a:rPr>
              <a:t>, </a:t>
            </a:r>
            <a:r>
              <a:rPr lang="en-US" sz="2000" b="1" i="1">
                <a:solidFill>
                  <a:srgbClr val="333399"/>
                </a:solidFill>
                <a:latin typeface="Symbol" charset="0"/>
                <a:cs typeface="+mn-cs"/>
              </a:rPr>
              <a:t>s</a:t>
            </a:r>
            <a:r>
              <a:rPr lang="en-US" sz="2000" b="1">
                <a:solidFill>
                  <a:srgbClr val="333399"/>
                </a:solidFill>
                <a:cs typeface="+mn-cs"/>
              </a:rPr>
              <a:t>) then the sample means distribution is </a:t>
            </a:r>
            <a:r>
              <a:rPr lang="en-US" sz="2000" b="1" i="1">
                <a:solidFill>
                  <a:srgbClr val="333399"/>
                </a:solidFill>
                <a:cs typeface="+mn-cs"/>
              </a:rPr>
              <a:t>N</a:t>
            </a:r>
            <a:r>
              <a:rPr lang="en-US" sz="2000" b="1">
                <a:solidFill>
                  <a:srgbClr val="333399"/>
                </a:solidFill>
                <a:cs typeface="+mn-cs"/>
              </a:rPr>
              <a:t>(</a:t>
            </a:r>
            <a:r>
              <a:rPr lang="en-US" sz="2000" b="1" i="1">
                <a:solidFill>
                  <a:srgbClr val="333399"/>
                </a:solidFill>
                <a:latin typeface="Symbol" charset="0"/>
                <a:cs typeface="+mn-cs"/>
              </a:rPr>
              <a:t>m</a:t>
            </a:r>
            <a:r>
              <a:rPr lang="en-US" sz="2000" b="1">
                <a:solidFill>
                  <a:srgbClr val="333399"/>
                </a:solidFill>
                <a:latin typeface="Symbol" charset="0"/>
                <a:cs typeface="+mn-cs"/>
              </a:rPr>
              <a:t>, </a:t>
            </a:r>
            <a:r>
              <a:rPr lang="en-US" sz="2000" b="1" i="1">
                <a:solidFill>
                  <a:srgbClr val="333399"/>
                </a:solidFill>
                <a:latin typeface="Symbol" charset="0"/>
                <a:cs typeface="+mn-cs"/>
              </a:rPr>
              <a:t>s</a:t>
            </a:r>
            <a:r>
              <a:rPr lang="en-US" sz="2000" b="1">
                <a:solidFill>
                  <a:srgbClr val="333399"/>
                </a:solidFill>
                <a:cs typeface="+mn-cs"/>
              </a:rPr>
              <a:t>/√</a:t>
            </a:r>
            <a:r>
              <a:rPr lang="en-US" sz="2000" b="1" i="1">
                <a:solidFill>
                  <a:srgbClr val="333399"/>
                </a:solidFill>
                <a:cs typeface="+mn-cs"/>
              </a:rPr>
              <a:t>n</a:t>
            </a:r>
            <a:r>
              <a:rPr lang="en-US" sz="2000" b="1">
                <a:solidFill>
                  <a:srgbClr val="333399"/>
                </a:solidFill>
                <a:cs typeface="+mn-cs"/>
              </a:rPr>
              <a:t>).</a:t>
            </a:r>
          </a:p>
        </p:txBody>
      </p:sp>
      <p:sp>
        <p:nvSpPr>
          <p:cNvPr id="1344518" name="Text Box 6"/>
          <p:cNvSpPr txBox="1">
            <a:spLocks noChangeArrowheads="1"/>
          </p:cNvSpPr>
          <p:nvPr/>
        </p:nvSpPr>
        <p:spPr bwMode="auto">
          <a:xfrm>
            <a:off x="7162800" y="5181600"/>
            <a:ext cx="1098550" cy="3048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a:cs typeface="+mn-cs"/>
              </a:rPr>
              <a:t>Population</a:t>
            </a:r>
          </a:p>
        </p:txBody>
      </p:sp>
      <p:sp>
        <p:nvSpPr>
          <p:cNvPr id="1344519" name="Text Box 7"/>
          <p:cNvSpPr txBox="1">
            <a:spLocks noChangeArrowheads="1"/>
          </p:cNvSpPr>
          <p:nvPr/>
        </p:nvSpPr>
        <p:spPr bwMode="auto">
          <a:xfrm>
            <a:off x="6553200" y="2921000"/>
            <a:ext cx="2005013" cy="30480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a:cs typeface="+mn-cs"/>
              </a:rPr>
              <a:t>Sampling distribution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ChangeArrowheads="1"/>
          </p:cNvSpPr>
          <p:nvPr/>
        </p:nvSpPr>
        <p:spPr bwMode="auto">
          <a:xfrm>
            <a:off x="7938" y="4495800"/>
            <a:ext cx="9131300" cy="23622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0003" name="Text Box 3"/>
          <p:cNvSpPr txBox="1">
            <a:spLocks noChangeArrowheads="1"/>
          </p:cNvSpPr>
          <p:nvPr/>
        </p:nvSpPr>
        <p:spPr bwMode="auto">
          <a:xfrm>
            <a:off x="381000" y="1177925"/>
            <a:ext cx="8305800" cy="2811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50000"/>
              </a:lnSpc>
              <a:defRPr/>
            </a:pPr>
            <a:r>
              <a:rPr lang="en-US" sz="2000" b="1" smtClean="0">
                <a:solidFill>
                  <a:srgbClr val="333399"/>
                </a:solidFill>
                <a:cs typeface="+mn-cs"/>
              </a:rPr>
              <a:t>Probability models</a:t>
            </a:r>
            <a:r>
              <a:rPr lang="en-US" sz="2000" smtClean="0">
                <a:cs typeface="+mn-cs"/>
              </a:rPr>
              <a:t> describe mathematically the outcome of random processes and consist of two parts:</a:t>
            </a:r>
          </a:p>
          <a:p>
            <a:pPr eaLnBrk="0" hangingPunct="0">
              <a:lnSpc>
                <a:spcPct val="150000"/>
              </a:lnSpc>
              <a:defRPr/>
            </a:pPr>
            <a:endParaRPr lang="en-US" sz="900" smtClean="0">
              <a:cs typeface="+mn-cs"/>
            </a:endParaRPr>
          </a:p>
          <a:p>
            <a:pPr lvl="1" eaLnBrk="0" hangingPunct="0">
              <a:lnSpc>
                <a:spcPct val="150000"/>
              </a:lnSpc>
              <a:defRPr/>
            </a:pPr>
            <a:r>
              <a:rPr lang="en-US" sz="2000" smtClean="0">
                <a:cs typeface="+mn-cs"/>
              </a:rPr>
              <a:t>1) </a:t>
            </a:r>
            <a:r>
              <a:rPr lang="en-US" sz="2000" b="1" i="1" smtClean="0">
                <a:solidFill>
                  <a:srgbClr val="333399"/>
                </a:solidFill>
                <a:cs typeface="+mn-cs"/>
              </a:rPr>
              <a:t>S</a:t>
            </a:r>
            <a:r>
              <a:rPr lang="en-US" sz="2000" b="1" smtClean="0">
                <a:solidFill>
                  <a:srgbClr val="333399"/>
                </a:solidFill>
                <a:cs typeface="+mn-cs"/>
              </a:rPr>
              <a:t> = Sample Space</a:t>
            </a:r>
            <a:r>
              <a:rPr lang="en-US" sz="2000" b="1" smtClean="0">
                <a:cs typeface="+mn-cs"/>
              </a:rPr>
              <a:t>:</a:t>
            </a:r>
            <a:r>
              <a:rPr lang="en-US" sz="2000" smtClean="0">
                <a:cs typeface="+mn-cs"/>
              </a:rPr>
              <a:t> This is a set, or list, of </a:t>
            </a:r>
            <a:r>
              <a:rPr lang="en-US" sz="2000" u="sng" smtClean="0">
                <a:cs typeface="+mn-cs"/>
              </a:rPr>
              <a:t>all</a:t>
            </a:r>
            <a:r>
              <a:rPr lang="en-US" sz="2000" smtClean="0">
                <a:cs typeface="+mn-cs"/>
              </a:rPr>
              <a:t> possible outcomes of a random process. An </a:t>
            </a:r>
            <a:r>
              <a:rPr lang="en-US" sz="2000" b="1" smtClean="0">
                <a:solidFill>
                  <a:srgbClr val="333399"/>
                </a:solidFill>
                <a:cs typeface="+mn-cs"/>
              </a:rPr>
              <a:t>event</a:t>
            </a:r>
            <a:r>
              <a:rPr lang="en-US" sz="2000" smtClean="0">
                <a:cs typeface="+mn-cs"/>
              </a:rPr>
              <a:t> is a subset of the sample space.</a:t>
            </a:r>
          </a:p>
          <a:p>
            <a:pPr lvl="1" eaLnBrk="0" hangingPunct="0">
              <a:lnSpc>
                <a:spcPct val="150000"/>
              </a:lnSpc>
              <a:defRPr/>
            </a:pPr>
            <a:endParaRPr lang="en-US" sz="1000" smtClean="0">
              <a:cs typeface="+mn-cs"/>
            </a:endParaRPr>
          </a:p>
          <a:p>
            <a:pPr lvl="1" eaLnBrk="0" hangingPunct="0">
              <a:lnSpc>
                <a:spcPct val="150000"/>
              </a:lnSpc>
              <a:defRPr/>
            </a:pPr>
            <a:r>
              <a:rPr lang="en-US" sz="2000" smtClean="0">
                <a:cs typeface="+mn-cs"/>
              </a:rPr>
              <a:t>2) A </a:t>
            </a:r>
            <a:r>
              <a:rPr lang="en-US" sz="2000" b="1" smtClean="0">
                <a:solidFill>
                  <a:srgbClr val="333399"/>
                </a:solidFill>
                <a:cs typeface="+mn-cs"/>
              </a:rPr>
              <a:t>probability</a:t>
            </a:r>
            <a:r>
              <a:rPr lang="en-US" sz="2000" smtClean="0">
                <a:cs typeface="+mn-cs"/>
              </a:rPr>
              <a:t> for each possible event in the sample space </a:t>
            </a:r>
            <a:r>
              <a:rPr lang="en-US" sz="2000" i="1" smtClean="0">
                <a:cs typeface="+mn-cs"/>
              </a:rPr>
              <a:t>S</a:t>
            </a:r>
            <a:r>
              <a:rPr lang="en-US" sz="2000" smtClean="0">
                <a:cs typeface="+mn-cs"/>
              </a:rPr>
              <a:t>.</a:t>
            </a:r>
          </a:p>
        </p:txBody>
      </p:sp>
      <p:sp>
        <p:nvSpPr>
          <p:cNvPr id="1280004" name="Rectangle 4"/>
          <p:cNvSpPr>
            <a:spLocks noGrp="1" noChangeArrowheads="1"/>
          </p:cNvSpPr>
          <p:nvPr>
            <p:ph type="title"/>
          </p:nvPr>
        </p:nvSpPr>
        <p:spPr/>
        <p:txBody>
          <a:bodyPr/>
          <a:lstStyle/>
          <a:p>
            <a:pPr eaLnBrk="1" hangingPunct="1">
              <a:defRPr/>
            </a:pPr>
            <a:r>
              <a:rPr lang="en-US" smtClean="0">
                <a:cs typeface="+mj-cs"/>
              </a:rPr>
              <a:t>Probability models</a:t>
            </a:r>
          </a:p>
        </p:txBody>
      </p:sp>
      <p:pic>
        <p:nvPicPr>
          <p:cNvPr id="1280005"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80200" y="5029200"/>
            <a:ext cx="13970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006" name="Text Box 6"/>
          <p:cNvSpPr txBox="1">
            <a:spLocks noChangeArrowheads="1"/>
          </p:cNvSpPr>
          <p:nvPr/>
        </p:nvSpPr>
        <p:spPr bwMode="auto">
          <a:xfrm>
            <a:off x="914400" y="4802188"/>
            <a:ext cx="5262563"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130000"/>
              </a:lnSpc>
              <a:defRPr/>
            </a:pPr>
            <a:r>
              <a:rPr lang="en-US" sz="2000" i="1">
                <a:cs typeface="+mn-cs"/>
              </a:rPr>
              <a:t>Example: Probability Model for a Coin Toss</a:t>
            </a:r>
            <a:r>
              <a:rPr lang="en-US" sz="2000">
                <a:cs typeface="+mn-cs"/>
              </a:rPr>
              <a:t>:  </a:t>
            </a:r>
          </a:p>
          <a:p>
            <a:pPr eaLnBrk="0" hangingPunct="0">
              <a:lnSpc>
                <a:spcPct val="130000"/>
              </a:lnSpc>
              <a:defRPr/>
            </a:pPr>
            <a:r>
              <a:rPr lang="en-US" sz="2000" i="1">
                <a:cs typeface="+mn-cs"/>
              </a:rPr>
              <a:t>S</a:t>
            </a:r>
            <a:r>
              <a:rPr lang="en-US" sz="2000">
                <a:cs typeface="+mn-cs"/>
              </a:rPr>
              <a:t> = {Head, Tail}</a:t>
            </a:r>
          </a:p>
          <a:p>
            <a:pPr eaLnBrk="0" hangingPunct="0">
              <a:lnSpc>
                <a:spcPct val="130000"/>
              </a:lnSpc>
              <a:defRPr/>
            </a:pPr>
            <a:r>
              <a:rPr lang="en-US" sz="2000">
                <a:cs typeface="+mn-cs"/>
              </a:rPr>
              <a:t>Probability of heads = 0.5</a:t>
            </a:r>
          </a:p>
          <a:p>
            <a:pPr eaLnBrk="0" hangingPunct="0">
              <a:lnSpc>
                <a:spcPct val="130000"/>
              </a:lnSpc>
              <a:defRPr/>
            </a:pPr>
            <a:r>
              <a:rPr lang="en-US" sz="2000">
                <a:cs typeface="+mn-cs"/>
              </a:rPr>
              <a:t>Probability of tails    =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8000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8000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800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6"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a:t>
            </a:r>
            <a:r>
              <a:rPr lang="en-US" dirty="0" smtClean="0"/>
              <a:t>Theorem</a:t>
            </a:r>
            <a:endParaRPr lang="en-US" dirty="0"/>
          </a:p>
        </p:txBody>
      </p:sp>
      <p:sp>
        <p:nvSpPr>
          <p:cNvPr id="3" name="Content Placeholder 2"/>
          <p:cNvSpPr>
            <a:spLocks noGrp="1"/>
          </p:cNvSpPr>
          <p:nvPr>
            <p:ph idx="1"/>
          </p:nvPr>
        </p:nvSpPr>
        <p:spPr/>
        <p:txBody>
          <a:bodyPr/>
          <a:lstStyle/>
          <a:p>
            <a:r>
              <a:rPr lang="en-US" dirty="0"/>
              <a:t>Draw an SRS of size n from any population with mean μ and finite standard deviation </a:t>
            </a:r>
            <a:r>
              <a:rPr lang="en-US" dirty="0" err="1"/>
              <a:t>σ</a:t>
            </a:r>
            <a:r>
              <a:rPr lang="en-US" dirty="0"/>
              <a:t>. When n is large, the sampling distribution of the sample mean X is approximately Normal:</a:t>
            </a:r>
          </a:p>
          <a:p>
            <a:endParaRPr lang="en-US" dirty="0"/>
          </a:p>
          <a:p>
            <a:endParaRPr lang="en-US" dirty="0"/>
          </a:p>
        </p:txBody>
      </p:sp>
      <p:pic>
        <p:nvPicPr>
          <p:cNvPr id="4" name="Picture 3"/>
          <p:cNvPicPr>
            <a:picLocks noChangeAspect="1"/>
          </p:cNvPicPr>
          <p:nvPr/>
        </p:nvPicPr>
        <p:blipFill>
          <a:blip r:embed="rId2"/>
          <a:stretch>
            <a:fillRect/>
          </a:stretch>
        </p:blipFill>
        <p:spPr>
          <a:xfrm>
            <a:off x="1752600" y="2438400"/>
            <a:ext cx="5188085" cy="1219200"/>
          </a:xfrm>
          <a:prstGeom prst="rect">
            <a:avLst/>
          </a:prstGeom>
        </p:spPr>
      </p:pic>
    </p:spTree>
    <p:extLst>
      <p:ext uri="{BB962C8B-B14F-4D97-AF65-F5344CB8AC3E}">
        <p14:creationId xmlns:p14="http://schemas.microsoft.com/office/powerpoint/2010/main" xmlns="" val="1815091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a:t>
            </a:r>
            <a:r>
              <a:rPr lang="en-US" sz="2800" dirty="0"/>
              <a:t>4.24 The Central Limit Theorem in Action</a:t>
            </a:r>
          </a:p>
        </p:txBody>
      </p:sp>
      <p:sp>
        <p:nvSpPr>
          <p:cNvPr id="3" name="Content Placeholder 2"/>
          <p:cNvSpPr>
            <a:spLocks noGrp="1"/>
          </p:cNvSpPr>
          <p:nvPr>
            <p:ph idx="1"/>
          </p:nvPr>
        </p:nvSpPr>
        <p:spPr/>
        <p:txBody>
          <a:bodyPr/>
          <a:lstStyle/>
          <a:p>
            <a:r>
              <a:rPr lang="en-US" dirty="0"/>
              <a:t>In 2009, there were 73,423 departures for United Airlines from its largest hub airport, O’Hare Airport in </a:t>
            </a:r>
            <a:r>
              <a:rPr lang="en-US" dirty="0" smtClean="0"/>
              <a:t>Chicago. </a:t>
            </a:r>
          </a:p>
          <a:p>
            <a:r>
              <a:rPr lang="en-US" dirty="0" smtClean="0"/>
              <a:t>Figure below is </a:t>
            </a:r>
            <a:r>
              <a:rPr lang="en-US" dirty="0"/>
              <a:t>a histogram of the departure delay times (in minutes) for the entire population of United flights from O’Hare</a:t>
            </a:r>
          </a:p>
        </p:txBody>
      </p:sp>
      <p:pic>
        <p:nvPicPr>
          <p:cNvPr id="5" name="Picture 2" descr="moore04-f17a.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667000"/>
            <a:ext cx="5334000" cy="3901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69247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2" descr="moore04-f17b.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1119188"/>
            <a:ext cx="5484813" cy="4062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2706" name="Rectangle 2"/>
          <p:cNvSpPr>
            <a:spLocks noGrp="1" noChangeArrowheads="1"/>
          </p:cNvSpPr>
          <p:nvPr>
            <p:ph type="title"/>
          </p:nvPr>
        </p:nvSpPr>
        <p:spPr/>
        <p:txBody>
          <a:bodyPr/>
          <a:lstStyle/>
          <a:p>
            <a:pPr eaLnBrk="1" hangingPunct="1">
              <a:defRPr/>
            </a:pPr>
            <a:r>
              <a:rPr lang="en-US" smtClean="0">
                <a:cs typeface="+mj-cs"/>
              </a:rPr>
              <a:t>The central limit theorem (Delay times)</a:t>
            </a:r>
          </a:p>
        </p:txBody>
      </p:sp>
      <p:sp>
        <p:nvSpPr>
          <p:cNvPr id="1352711" name="Rectangle 7"/>
          <p:cNvSpPr>
            <a:spLocks noGrp="1" noChangeArrowheads="1"/>
          </p:cNvSpPr>
          <p:nvPr>
            <p:ph type="body" idx="1"/>
          </p:nvPr>
        </p:nvSpPr>
        <p:spPr>
          <a:xfrm>
            <a:off x="609600" y="5334000"/>
            <a:ext cx="8229600" cy="701675"/>
          </a:xfrm>
        </p:spPr>
        <p:txBody>
          <a:bodyPr>
            <a:spAutoFit/>
          </a:bodyPr>
          <a:lstStyle/>
          <a:p>
            <a:pPr marL="0" indent="0" eaLnBrk="1" hangingPunct="1">
              <a:buFont typeface="Wingdings" charset="0"/>
              <a:buNone/>
              <a:defRPr/>
            </a:pPr>
            <a:r>
              <a:rPr lang="en-US" dirty="0" smtClean="0">
                <a:cs typeface="+mn-cs"/>
              </a:rPr>
              <a:t>The means of 100 flight delay times are less variable and appear Normally distributed.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2" descr="moore04-f18a.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908050"/>
            <a:ext cx="5484813" cy="404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3730" name="Rectangle 2"/>
          <p:cNvSpPr>
            <a:spLocks noGrp="1" noChangeArrowheads="1"/>
          </p:cNvSpPr>
          <p:nvPr>
            <p:ph type="title"/>
          </p:nvPr>
        </p:nvSpPr>
        <p:spPr/>
        <p:txBody>
          <a:bodyPr/>
          <a:lstStyle/>
          <a:p>
            <a:pPr eaLnBrk="1" hangingPunct="1">
              <a:defRPr/>
            </a:pPr>
            <a:r>
              <a:rPr lang="en-US" smtClean="0">
                <a:cs typeface="+mj-cs"/>
              </a:rPr>
              <a:t>The central limit theorem (Delay times)</a:t>
            </a:r>
          </a:p>
        </p:txBody>
      </p:sp>
      <p:sp>
        <p:nvSpPr>
          <p:cNvPr id="1353735" name="Rectangle 7"/>
          <p:cNvSpPr>
            <a:spLocks noGrp="1" noChangeArrowheads="1"/>
          </p:cNvSpPr>
          <p:nvPr>
            <p:ph type="body" idx="1"/>
          </p:nvPr>
        </p:nvSpPr>
        <p:spPr>
          <a:xfrm>
            <a:off x="457200" y="5334000"/>
            <a:ext cx="8229600" cy="762000"/>
          </a:xfrm>
        </p:spPr>
        <p:txBody>
          <a:bodyPr>
            <a:spAutoFit/>
          </a:bodyPr>
          <a:lstStyle/>
          <a:p>
            <a:pPr marL="0" indent="0" algn="ctr" eaLnBrk="1" hangingPunct="1">
              <a:buFont typeface="Wingdings" charset="0"/>
              <a:buNone/>
              <a:defRPr/>
            </a:pPr>
            <a:r>
              <a:rPr lang="en-US" smtClean="0">
                <a:cs typeface="+mn-cs"/>
              </a:rPr>
              <a:t>Using a different scale better shows the Normal distribution.</a:t>
            </a:r>
          </a:p>
          <a:p>
            <a:pPr marL="0" indent="0" algn="ctr" eaLnBrk="1" hangingPunct="1">
              <a:buFont typeface="Wingdings" charset="0"/>
              <a:buNone/>
              <a:defRPr/>
            </a:pPr>
            <a:r>
              <a:rPr lang="en-US" smtClean="0">
                <a:cs typeface="+mn-cs"/>
              </a:rPr>
              <a:t>The histogram is centered on the population mean.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2" descr="moore04-f18b.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1219200"/>
            <a:ext cx="5484813"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4754" name="Rectangle 2"/>
          <p:cNvSpPr>
            <a:spLocks noGrp="1" noChangeArrowheads="1"/>
          </p:cNvSpPr>
          <p:nvPr>
            <p:ph type="title"/>
          </p:nvPr>
        </p:nvSpPr>
        <p:spPr/>
        <p:txBody>
          <a:bodyPr/>
          <a:lstStyle/>
          <a:p>
            <a:pPr eaLnBrk="1" hangingPunct="1">
              <a:defRPr/>
            </a:pPr>
            <a:r>
              <a:rPr lang="en-US" smtClean="0">
                <a:cs typeface="+mj-cs"/>
              </a:rPr>
              <a:t>The central limit theorem (Delay times)</a:t>
            </a:r>
          </a:p>
        </p:txBody>
      </p:sp>
      <p:sp>
        <p:nvSpPr>
          <p:cNvPr id="1354759" name="Rectangle 7"/>
          <p:cNvSpPr>
            <a:spLocks noGrp="1" noChangeArrowheads="1"/>
          </p:cNvSpPr>
          <p:nvPr>
            <p:ph type="body" idx="1"/>
          </p:nvPr>
        </p:nvSpPr>
        <p:spPr>
          <a:xfrm>
            <a:off x="457200" y="5334000"/>
            <a:ext cx="8229600" cy="396875"/>
          </a:xfrm>
        </p:spPr>
        <p:txBody>
          <a:bodyPr>
            <a:spAutoFit/>
          </a:bodyPr>
          <a:lstStyle/>
          <a:p>
            <a:pPr marL="0" indent="0" algn="ctr" eaLnBrk="1" hangingPunct="1">
              <a:buFont typeface="Wingdings" charset="0"/>
              <a:buNone/>
              <a:defRPr/>
            </a:pPr>
            <a:r>
              <a:rPr lang="en-US" smtClean="0">
                <a:cs typeface="+mn-cs"/>
              </a:rPr>
              <a:t>A Normal quantile plot confirms the Normal distribution.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pPr eaLnBrk="1" hangingPunct="1">
              <a:defRPr/>
            </a:pPr>
            <a:r>
              <a:rPr lang="en-US" smtClean="0">
                <a:cs typeface="+mj-cs"/>
              </a:rPr>
              <a:t>The central limit theorem</a:t>
            </a:r>
          </a:p>
        </p:txBody>
      </p:sp>
      <p:sp>
        <p:nvSpPr>
          <p:cNvPr id="1345539" name="Rectangle 3"/>
          <p:cNvSpPr>
            <a:spLocks noGrp="1" noChangeArrowheads="1"/>
          </p:cNvSpPr>
          <p:nvPr>
            <p:ph type="body" sz="half" idx="1"/>
          </p:nvPr>
        </p:nvSpPr>
        <p:spPr>
          <a:xfrm>
            <a:off x="457200" y="1143000"/>
            <a:ext cx="8229600" cy="1447800"/>
          </a:xfrm>
        </p:spPr>
        <p:txBody>
          <a:bodyPr/>
          <a:lstStyle/>
          <a:p>
            <a:pPr marL="0" indent="0" eaLnBrk="1" hangingPunct="1">
              <a:lnSpc>
                <a:spcPct val="130000"/>
              </a:lnSpc>
              <a:buFont typeface="Wingdings" charset="0"/>
              <a:buNone/>
              <a:defRPr/>
            </a:pPr>
            <a:r>
              <a:rPr lang="en-US" b="1" smtClean="0">
                <a:solidFill>
                  <a:srgbClr val="333399"/>
                </a:solidFill>
                <a:cs typeface="+mn-cs"/>
              </a:rPr>
              <a:t>Central Limit Theorem</a:t>
            </a:r>
            <a:r>
              <a:rPr lang="en-US" b="1" smtClean="0">
                <a:cs typeface="+mn-cs"/>
              </a:rPr>
              <a:t>:</a:t>
            </a:r>
            <a:r>
              <a:rPr lang="en-US" smtClean="0">
                <a:cs typeface="+mn-cs"/>
              </a:rPr>
              <a:t> When randomly sampling from any population with mean </a:t>
            </a:r>
            <a:r>
              <a:rPr lang="en-US" i="1" smtClean="0">
                <a:latin typeface="Symbol" charset="0"/>
                <a:cs typeface="+mn-cs"/>
              </a:rPr>
              <a:t>m</a:t>
            </a:r>
            <a:r>
              <a:rPr lang="en-US" i="1" smtClean="0">
                <a:cs typeface="+mn-cs"/>
              </a:rPr>
              <a:t> </a:t>
            </a:r>
            <a:r>
              <a:rPr lang="en-US" smtClean="0">
                <a:cs typeface="+mn-cs"/>
              </a:rPr>
              <a:t>and standard deviation </a:t>
            </a:r>
            <a:r>
              <a:rPr lang="en-US" i="1" smtClean="0">
                <a:latin typeface="Symbol" charset="0"/>
                <a:cs typeface="+mn-cs"/>
              </a:rPr>
              <a:t>s</a:t>
            </a:r>
            <a:r>
              <a:rPr lang="en-US" smtClean="0">
                <a:cs typeface="+mn-cs"/>
              </a:rPr>
              <a:t>, </a:t>
            </a:r>
            <a:r>
              <a:rPr lang="en-US" b="1" smtClean="0">
                <a:solidFill>
                  <a:srgbClr val="333399"/>
                </a:solidFill>
                <a:cs typeface="+mn-cs"/>
              </a:rPr>
              <a:t>when </a:t>
            </a:r>
            <a:r>
              <a:rPr lang="en-US" b="1" i="1" smtClean="0">
                <a:solidFill>
                  <a:srgbClr val="333399"/>
                </a:solidFill>
                <a:cs typeface="+mn-cs"/>
              </a:rPr>
              <a:t>n</a:t>
            </a:r>
            <a:r>
              <a:rPr lang="en-US" b="1" smtClean="0">
                <a:solidFill>
                  <a:srgbClr val="333399"/>
                </a:solidFill>
                <a:cs typeface="+mn-cs"/>
              </a:rPr>
              <a:t> is large enough</a:t>
            </a:r>
            <a:r>
              <a:rPr lang="en-US" b="1" smtClean="0">
                <a:cs typeface="+mn-cs"/>
              </a:rPr>
              <a:t>,</a:t>
            </a:r>
            <a:r>
              <a:rPr lang="en-US" smtClean="0">
                <a:cs typeface="+mn-cs"/>
              </a:rPr>
              <a:t> the sampling distribution of </a:t>
            </a:r>
            <a:r>
              <a:rPr lang="en-US" i="1" smtClean="0">
                <a:cs typeface="+mn-cs"/>
              </a:rPr>
              <a:t>x</a:t>
            </a:r>
            <a:r>
              <a:rPr lang="en-US" smtClean="0">
                <a:cs typeface="+mn-cs"/>
              </a:rPr>
              <a:t> bar is approximately normal: </a:t>
            </a:r>
            <a:r>
              <a:rPr lang="en-US" smtClean="0">
                <a:solidFill>
                  <a:srgbClr val="333399"/>
                </a:solidFill>
                <a:cs typeface="+mn-cs"/>
              </a:rPr>
              <a:t>~</a:t>
            </a:r>
            <a:r>
              <a:rPr lang="en-US" smtClean="0">
                <a:cs typeface="+mn-cs"/>
              </a:rPr>
              <a:t> </a:t>
            </a:r>
            <a:r>
              <a:rPr lang="en-US" b="1" i="1" smtClean="0">
                <a:solidFill>
                  <a:srgbClr val="333399"/>
                </a:solidFill>
                <a:cs typeface="+mn-cs"/>
              </a:rPr>
              <a:t>N</a:t>
            </a:r>
            <a:r>
              <a:rPr lang="en-US" b="1" smtClean="0">
                <a:solidFill>
                  <a:srgbClr val="333399"/>
                </a:solidFill>
                <a:cs typeface="+mn-cs"/>
              </a:rPr>
              <a:t>(</a:t>
            </a:r>
            <a:r>
              <a:rPr lang="en-US" b="1" i="1" smtClean="0">
                <a:solidFill>
                  <a:srgbClr val="333399"/>
                </a:solidFill>
                <a:latin typeface="Symbol" charset="0"/>
                <a:cs typeface="+mn-cs"/>
              </a:rPr>
              <a:t>m</a:t>
            </a:r>
            <a:r>
              <a:rPr lang="en-US" b="1" smtClean="0">
                <a:solidFill>
                  <a:srgbClr val="333399"/>
                </a:solidFill>
                <a:latin typeface="Symbol" charset="0"/>
                <a:cs typeface="+mn-cs"/>
              </a:rPr>
              <a:t>, </a:t>
            </a:r>
            <a:r>
              <a:rPr lang="en-US" b="1" i="1" smtClean="0">
                <a:solidFill>
                  <a:srgbClr val="333399"/>
                </a:solidFill>
                <a:latin typeface="Symbol" charset="0"/>
                <a:cs typeface="+mn-cs"/>
              </a:rPr>
              <a:t>s</a:t>
            </a:r>
            <a:r>
              <a:rPr lang="en-US" b="1" smtClean="0">
                <a:solidFill>
                  <a:srgbClr val="333399"/>
                </a:solidFill>
                <a:cs typeface="+mn-cs"/>
              </a:rPr>
              <a:t>/√</a:t>
            </a:r>
            <a:r>
              <a:rPr lang="en-US" b="1" i="1" smtClean="0">
                <a:solidFill>
                  <a:srgbClr val="333399"/>
                </a:solidFill>
                <a:cs typeface="+mn-cs"/>
              </a:rPr>
              <a:t>n</a:t>
            </a:r>
            <a:r>
              <a:rPr lang="en-US" b="1" smtClean="0">
                <a:solidFill>
                  <a:srgbClr val="333399"/>
                </a:solidFill>
                <a:cs typeface="+mn-cs"/>
              </a:rPr>
              <a:t>)</a:t>
            </a:r>
            <a:r>
              <a:rPr lang="en-US" smtClean="0">
                <a:cs typeface="+mn-cs"/>
              </a:rPr>
              <a:t>.</a:t>
            </a:r>
          </a:p>
        </p:txBody>
      </p:sp>
      <p:sp>
        <p:nvSpPr>
          <p:cNvPr id="1345540" name="Text Box 4"/>
          <p:cNvSpPr txBox="1">
            <a:spLocks noChangeArrowheads="1"/>
          </p:cNvSpPr>
          <p:nvPr/>
        </p:nvSpPr>
        <p:spPr bwMode="auto">
          <a:xfrm>
            <a:off x="228600" y="2984500"/>
            <a:ext cx="1752600" cy="896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lnSpc>
                <a:spcPct val="110000"/>
              </a:lnSpc>
              <a:defRPr/>
            </a:pPr>
            <a:r>
              <a:rPr lang="en-US" sz="1600">
                <a:cs typeface="+mn-cs"/>
              </a:rPr>
              <a:t>Population with strongly skewed distribution</a:t>
            </a:r>
          </a:p>
        </p:txBody>
      </p:sp>
      <p:sp>
        <p:nvSpPr>
          <p:cNvPr id="1345541" name="Text Box 5"/>
          <p:cNvSpPr txBox="1">
            <a:spLocks noChangeArrowheads="1"/>
          </p:cNvSpPr>
          <p:nvPr/>
        </p:nvSpPr>
        <p:spPr bwMode="auto">
          <a:xfrm>
            <a:off x="7162800" y="2984500"/>
            <a:ext cx="1524000" cy="116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lnSpc>
                <a:spcPct val="110000"/>
              </a:lnSpc>
              <a:defRPr/>
            </a:pPr>
            <a:r>
              <a:rPr lang="en-US" sz="1600">
                <a:cs typeface="+mn-cs"/>
              </a:rPr>
              <a:t>Sampling distribution of   for </a:t>
            </a:r>
            <a:r>
              <a:rPr lang="en-US" sz="1600" i="1">
                <a:cs typeface="+mn-cs"/>
              </a:rPr>
              <a:t>n </a:t>
            </a:r>
            <a:r>
              <a:rPr lang="en-US" sz="1600">
                <a:cs typeface="+mn-cs"/>
              </a:rPr>
              <a:t>= 2 observations</a:t>
            </a:r>
          </a:p>
        </p:txBody>
      </p:sp>
      <p:sp>
        <p:nvSpPr>
          <p:cNvPr id="1345542" name="Text Box 6"/>
          <p:cNvSpPr txBox="1">
            <a:spLocks noChangeArrowheads="1"/>
          </p:cNvSpPr>
          <p:nvPr/>
        </p:nvSpPr>
        <p:spPr bwMode="auto">
          <a:xfrm>
            <a:off x="479425" y="5138738"/>
            <a:ext cx="1501775" cy="116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lnSpc>
                <a:spcPct val="110000"/>
              </a:lnSpc>
              <a:defRPr/>
            </a:pPr>
            <a:r>
              <a:rPr lang="en-US" sz="1600">
                <a:cs typeface="+mn-cs"/>
              </a:rPr>
              <a:t>Sampling distribution of  for </a:t>
            </a:r>
            <a:r>
              <a:rPr lang="en-US" sz="1600" i="1">
                <a:cs typeface="+mn-cs"/>
              </a:rPr>
              <a:t>n </a:t>
            </a:r>
            <a:r>
              <a:rPr lang="en-US" sz="1600">
                <a:cs typeface="+mn-cs"/>
              </a:rPr>
              <a:t>= 10 observations</a:t>
            </a:r>
          </a:p>
        </p:txBody>
      </p:sp>
      <p:sp>
        <p:nvSpPr>
          <p:cNvPr id="1345543" name="Text Box 7"/>
          <p:cNvSpPr txBox="1">
            <a:spLocks noChangeArrowheads="1"/>
          </p:cNvSpPr>
          <p:nvPr/>
        </p:nvSpPr>
        <p:spPr bwMode="auto">
          <a:xfrm>
            <a:off x="7162800" y="5138738"/>
            <a:ext cx="1600200" cy="116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1600">
                <a:cs typeface="+mn-cs"/>
              </a:rPr>
              <a:t>Sampling distribution of </a:t>
            </a:r>
          </a:p>
          <a:p>
            <a:pPr eaLnBrk="0" hangingPunct="0">
              <a:lnSpc>
                <a:spcPct val="110000"/>
              </a:lnSpc>
              <a:defRPr/>
            </a:pPr>
            <a:r>
              <a:rPr lang="en-US" sz="1600">
                <a:cs typeface="+mn-cs"/>
              </a:rPr>
              <a:t>    for </a:t>
            </a:r>
            <a:r>
              <a:rPr lang="en-US" sz="1600" i="1">
                <a:cs typeface="+mn-cs"/>
              </a:rPr>
              <a:t>n</a:t>
            </a:r>
            <a:r>
              <a:rPr lang="en-US" sz="1600">
                <a:cs typeface="+mn-cs"/>
              </a:rPr>
              <a:t> = 25 </a:t>
            </a:r>
          </a:p>
          <a:p>
            <a:pPr eaLnBrk="0" hangingPunct="0">
              <a:lnSpc>
                <a:spcPct val="110000"/>
              </a:lnSpc>
              <a:defRPr/>
            </a:pPr>
            <a:r>
              <a:rPr lang="en-US" sz="1600">
                <a:cs typeface="+mn-cs"/>
              </a:rPr>
              <a:t>observations</a:t>
            </a:r>
          </a:p>
        </p:txBody>
      </p:sp>
      <p:pic>
        <p:nvPicPr>
          <p:cNvPr id="1345544" name="Picture 8" descr="figure-10-04"/>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a:xfrm>
            <a:off x="2057400" y="2697163"/>
            <a:ext cx="5029200" cy="402272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1345545" name="Picture 9" descr="Picture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15200" y="3581400"/>
            <a:ext cx="22383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45546" name="Picture 10" descr="Picture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239000" y="5715000"/>
            <a:ext cx="22383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45547" name="Picture 11" descr="Picture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2000" y="5715000"/>
            <a:ext cx="22383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55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4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455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55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55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55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5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0" grpId="0"/>
      <p:bldP spid="1345541" grpId="0"/>
      <p:bldP spid="1345542" grpId="0"/>
      <p:bldP spid="134554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a:xfrm>
            <a:off x="457200" y="228600"/>
            <a:ext cx="8229600" cy="533400"/>
          </a:xfrm>
        </p:spPr>
        <p:txBody>
          <a:bodyPr/>
          <a:lstStyle/>
          <a:p>
            <a:pPr eaLnBrk="1" hangingPunct="1">
              <a:defRPr/>
            </a:pPr>
            <a:r>
              <a:rPr lang="en-US" sz="2400" smtClean="0">
                <a:solidFill>
                  <a:srgbClr val="333399"/>
                </a:solidFill>
                <a:cs typeface="+mj-cs"/>
              </a:rPr>
              <a:t>IQ scores: population vs. sample</a:t>
            </a:r>
          </a:p>
        </p:txBody>
      </p:sp>
      <p:sp>
        <p:nvSpPr>
          <p:cNvPr id="1346563" name="Rectangle 3"/>
          <p:cNvSpPr>
            <a:spLocks noGrp="1" noChangeArrowheads="1"/>
          </p:cNvSpPr>
          <p:nvPr>
            <p:ph type="body" idx="1"/>
          </p:nvPr>
        </p:nvSpPr>
        <p:spPr>
          <a:xfrm>
            <a:off x="457200" y="762000"/>
            <a:ext cx="8229600" cy="3505200"/>
          </a:xfrm>
        </p:spPr>
        <p:txBody>
          <a:bodyPr/>
          <a:lstStyle/>
          <a:p>
            <a:pPr marL="0" indent="0" eaLnBrk="1" hangingPunct="1">
              <a:lnSpc>
                <a:spcPct val="120000"/>
              </a:lnSpc>
              <a:buFont typeface="Wingdings" charset="0"/>
              <a:buNone/>
              <a:tabLst>
                <a:tab pos="292100" algn="l"/>
              </a:tabLst>
              <a:defRPr/>
            </a:pPr>
            <a:r>
              <a:rPr lang="en-US" sz="1800" smtClean="0">
                <a:cs typeface="+mn-cs"/>
              </a:rPr>
              <a:t>In a large population of adults, the mean IQ is 112 with standard deviation 20. Suppose 200 adults are randomly selected for a market research campaign.</a:t>
            </a:r>
          </a:p>
          <a:p>
            <a:pPr marL="0" indent="0" eaLnBrk="1" hangingPunct="1">
              <a:lnSpc>
                <a:spcPct val="120000"/>
              </a:lnSpc>
              <a:buFont typeface="Wingdings" charset="0"/>
              <a:buNone/>
              <a:tabLst>
                <a:tab pos="292100" algn="l"/>
              </a:tabLst>
              <a:defRPr/>
            </a:pPr>
            <a:endParaRPr lang="en-US" sz="1800" smtClean="0">
              <a:cs typeface="+mn-cs"/>
            </a:endParaRPr>
          </a:p>
          <a:p>
            <a:pPr marL="0" indent="0" eaLnBrk="1" hangingPunct="1">
              <a:lnSpc>
                <a:spcPct val="120000"/>
              </a:lnSpc>
              <a:tabLst>
                <a:tab pos="292100" algn="l"/>
              </a:tabLst>
              <a:defRPr/>
            </a:pPr>
            <a:r>
              <a:rPr lang="en-US" sz="1800" smtClean="0">
                <a:cs typeface="+mn-cs"/>
              </a:rPr>
              <a:t> The distribution of the sample mean IQ is: </a:t>
            </a:r>
          </a:p>
          <a:p>
            <a:pPr marL="0" indent="0" eaLnBrk="1" hangingPunct="1">
              <a:lnSpc>
                <a:spcPct val="120000"/>
              </a:lnSpc>
              <a:buFont typeface="Wingdings" charset="0"/>
              <a:buNone/>
              <a:tabLst>
                <a:tab pos="292100" algn="l"/>
              </a:tabLst>
              <a:defRPr/>
            </a:pPr>
            <a:r>
              <a:rPr lang="en-US" sz="1800" smtClean="0">
                <a:cs typeface="+mn-cs"/>
              </a:rPr>
              <a:t>  A) Exactly normal, mean 112, standard deviation 20 </a:t>
            </a:r>
          </a:p>
          <a:p>
            <a:pPr marL="0" indent="0" eaLnBrk="1" hangingPunct="1">
              <a:lnSpc>
                <a:spcPct val="120000"/>
              </a:lnSpc>
              <a:buFont typeface="Wingdings" charset="0"/>
              <a:buNone/>
              <a:tabLst>
                <a:tab pos="292100" algn="l"/>
              </a:tabLst>
              <a:defRPr/>
            </a:pPr>
            <a:r>
              <a:rPr lang="en-US" sz="1800" smtClean="0">
                <a:cs typeface="+mn-cs"/>
              </a:rPr>
              <a:t>  B) Approximately normal, mean 112, standard deviation 20 </a:t>
            </a:r>
          </a:p>
          <a:p>
            <a:pPr marL="0" indent="0" eaLnBrk="1" hangingPunct="1">
              <a:lnSpc>
                <a:spcPct val="120000"/>
              </a:lnSpc>
              <a:buFont typeface="Wingdings" charset="0"/>
              <a:buNone/>
              <a:tabLst>
                <a:tab pos="292100" algn="l"/>
              </a:tabLst>
              <a:defRPr/>
            </a:pPr>
            <a:r>
              <a:rPr lang="en-US" sz="1800" smtClean="0">
                <a:cs typeface="+mn-cs"/>
              </a:rPr>
              <a:t>  C) Approximately normal, mean 112 , standard deviation 1.414</a:t>
            </a:r>
          </a:p>
          <a:p>
            <a:pPr marL="0" indent="0" eaLnBrk="1" hangingPunct="1">
              <a:lnSpc>
                <a:spcPct val="120000"/>
              </a:lnSpc>
              <a:buFont typeface="Wingdings" charset="0"/>
              <a:buNone/>
              <a:tabLst>
                <a:tab pos="292100" algn="l"/>
              </a:tabLst>
              <a:defRPr/>
            </a:pPr>
            <a:r>
              <a:rPr lang="en-US" sz="1800" smtClean="0">
                <a:cs typeface="+mn-cs"/>
              </a:rPr>
              <a:t>  D) Approximately normal, mean 112, standard deviation 0.1</a:t>
            </a:r>
          </a:p>
        </p:txBody>
      </p:sp>
      <p:sp>
        <p:nvSpPr>
          <p:cNvPr id="1346564" name="Rectangle 4"/>
          <p:cNvSpPr>
            <a:spLocks noChangeArrowheads="1"/>
          </p:cNvSpPr>
          <p:nvPr/>
        </p:nvSpPr>
        <p:spPr bwMode="auto">
          <a:xfrm>
            <a:off x="584200" y="4572000"/>
            <a:ext cx="79248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00CC99"/>
              </a:buClr>
              <a:buSzPct val="65000"/>
              <a:buFont typeface="Wingdings" charset="0"/>
              <a:buNone/>
              <a:defRPr/>
            </a:pPr>
            <a:r>
              <a:rPr lang="en-US" b="1">
                <a:cs typeface="+mn-cs"/>
              </a:rPr>
              <a:t>C) Approximately normal, mean 112 , standard deviation 1.414 </a:t>
            </a:r>
          </a:p>
          <a:p>
            <a:pPr>
              <a:spcBef>
                <a:spcPct val="20000"/>
              </a:spcBef>
              <a:buClr>
                <a:srgbClr val="00CC99"/>
              </a:buClr>
              <a:buSzPct val="65000"/>
              <a:buFont typeface="Wingdings" charset="0"/>
              <a:buNone/>
              <a:defRPr/>
            </a:pPr>
            <a:r>
              <a:rPr lang="en-US" b="1">
                <a:cs typeface="+mn-cs"/>
              </a:rPr>
              <a:t>	</a:t>
            </a:r>
            <a:endParaRPr lang="en-US">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a:xfrm>
            <a:off x="457200" y="228600"/>
            <a:ext cx="8229600" cy="533400"/>
          </a:xfrm>
        </p:spPr>
        <p:txBody>
          <a:bodyPr/>
          <a:lstStyle/>
          <a:p>
            <a:pPr eaLnBrk="1" hangingPunct="1">
              <a:defRPr/>
            </a:pPr>
            <a:r>
              <a:rPr lang="en-US" sz="2400" smtClean="0">
                <a:solidFill>
                  <a:srgbClr val="333399"/>
                </a:solidFill>
                <a:cs typeface="+mj-cs"/>
              </a:rPr>
              <a:t>Application</a:t>
            </a:r>
          </a:p>
        </p:txBody>
      </p:sp>
      <p:sp>
        <p:nvSpPr>
          <p:cNvPr id="1347587" name="Rectangle 3"/>
          <p:cNvSpPr>
            <a:spLocks noGrp="1" noChangeArrowheads="1"/>
          </p:cNvSpPr>
          <p:nvPr>
            <p:ph type="body" idx="1"/>
          </p:nvPr>
        </p:nvSpPr>
        <p:spPr>
          <a:xfrm>
            <a:off x="457200" y="762000"/>
            <a:ext cx="8229600" cy="2209800"/>
          </a:xfrm>
        </p:spPr>
        <p:txBody>
          <a:bodyPr/>
          <a:lstStyle/>
          <a:p>
            <a:pPr marL="0" indent="0" eaLnBrk="1" hangingPunct="1">
              <a:lnSpc>
                <a:spcPct val="120000"/>
              </a:lnSpc>
              <a:buFont typeface="Wingdings" charset="0"/>
              <a:buNone/>
              <a:defRPr/>
            </a:pPr>
            <a:r>
              <a:rPr lang="en-US" sz="1800" smtClean="0">
                <a:cs typeface="+mn-cs"/>
              </a:rPr>
              <a:t>Hypokalemia is diagnosed when blood potassium levels are low, below 3.5mEq/dl. Let</a:t>
            </a:r>
            <a:r>
              <a:rPr lang="ja-JP" altLang="en-US" sz="1800" smtClean="0">
                <a:latin typeface="Arial"/>
                <a:cs typeface="+mn-cs"/>
              </a:rPr>
              <a:t>’</a:t>
            </a:r>
            <a:r>
              <a:rPr lang="en-US" sz="1800" smtClean="0">
                <a:cs typeface="+mn-cs"/>
              </a:rPr>
              <a:t>s assume that we know a patient whose measured potassium levels vary daily according to a normal distribution </a:t>
            </a:r>
            <a:r>
              <a:rPr lang="en-US" sz="1800" i="1" smtClean="0">
                <a:cs typeface="+mn-cs"/>
              </a:rPr>
              <a:t>N</a:t>
            </a:r>
            <a:r>
              <a:rPr lang="en-US" sz="1800" smtClean="0">
                <a:cs typeface="+mn-cs"/>
              </a:rPr>
              <a:t>(</a:t>
            </a:r>
            <a:r>
              <a:rPr lang="en-US" sz="1800" i="1" smtClean="0">
                <a:latin typeface="Symbol" charset="0"/>
                <a:cs typeface="+mn-cs"/>
              </a:rPr>
              <a:t>m</a:t>
            </a:r>
            <a:r>
              <a:rPr lang="en-US" sz="1800" smtClean="0">
                <a:cs typeface="+mn-cs"/>
              </a:rPr>
              <a:t> = 3.8, </a:t>
            </a:r>
            <a:r>
              <a:rPr lang="en-US" sz="1800" i="1" smtClean="0">
                <a:latin typeface="Symbol" charset="0"/>
                <a:cs typeface="+mn-cs"/>
              </a:rPr>
              <a:t>s</a:t>
            </a:r>
            <a:r>
              <a:rPr lang="en-US" sz="1800" smtClean="0">
                <a:cs typeface="+mn-cs"/>
              </a:rPr>
              <a:t> = 0.2).		</a:t>
            </a:r>
          </a:p>
          <a:p>
            <a:pPr marL="0" indent="0" eaLnBrk="1" hangingPunct="1">
              <a:lnSpc>
                <a:spcPct val="120000"/>
              </a:lnSpc>
              <a:buFont typeface="Wingdings" charset="0"/>
              <a:buNone/>
              <a:defRPr/>
            </a:pPr>
            <a:r>
              <a:rPr lang="en-US" sz="1800" smtClean="0">
                <a:cs typeface="+mn-cs"/>
              </a:rPr>
              <a:t>If only one measurement is made, what is the probability that this patient will be misdiagnosed hypokalemic? </a:t>
            </a:r>
          </a:p>
        </p:txBody>
      </p:sp>
      <p:grpSp>
        <p:nvGrpSpPr>
          <p:cNvPr id="1347588" name="Group 4"/>
          <p:cNvGrpSpPr>
            <a:grpSpLocks/>
          </p:cNvGrpSpPr>
          <p:nvPr/>
        </p:nvGrpSpPr>
        <p:grpSpPr bwMode="auto">
          <a:xfrm>
            <a:off x="457200" y="2930525"/>
            <a:ext cx="8229600" cy="1946275"/>
            <a:chOff x="288" y="1798"/>
            <a:chExt cx="5184" cy="1226"/>
          </a:xfrm>
        </p:grpSpPr>
        <p:graphicFrame>
          <p:nvGraphicFramePr>
            <p:cNvPr id="118790" name="Object 5"/>
            <p:cNvGraphicFramePr>
              <a:graphicFrameLocks noChangeAspect="1"/>
            </p:cNvGraphicFramePr>
            <p:nvPr/>
          </p:nvGraphicFramePr>
          <p:xfrm>
            <a:off x="658" y="1798"/>
            <a:ext cx="1852" cy="523"/>
          </p:xfrm>
          <a:graphic>
            <a:graphicData uri="http://schemas.openxmlformats.org/presentationml/2006/ole">
              <p:oleObj spid="_x0000_s118799" name="Equation" r:id="rId4" imgW="1396394" imgH="393529" progId="Equation.3">
                <p:embed/>
              </p:oleObj>
            </a:graphicData>
          </a:graphic>
        </p:graphicFrame>
        <p:sp>
          <p:nvSpPr>
            <p:cNvPr id="1347590" name="Rectangle 6"/>
            <p:cNvSpPr>
              <a:spLocks noChangeArrowheads="1"/>
            </p:cNvSpPr>
            <p:nvPr/>
          </p:nvSpPr>
          <p:spPr bwMode="auto">
            <a:xfrm>
              <a:off x="288" y="1920"/>
              <a:ext cx="5184" cy="1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00CC99"/>
                </a:buClr>
                <a:buSzPct val="65000"/>
                <a:buFont typeface="Wingdings" charset="0"/>
                <a:buNone/>
                <a:defRPr/>
              </a:pPr>
              <a:r>
                <a:rPr lang="en-US">
                  <a:cs typeface="+mn-cs"/>
                </a:rPr>
                <a:t>				</a:t>
              </a:r>
              <a:r>
                <a:rPr lang="en-US" i="1">
                  <a:cs typeface="+mn-cs"/>
                </a:rPr>
                <a:t>z</a:t>
              </a:r>
              <a:r>
                <a:rPr lang="en-US">
                  <a:cs typeface="+mn-cs"/>
                </a:rPr>
                <a:t> = </a:t>
              </a:r>
              <a:r>
                <a:rPr lang="en-US">
                  <a:cs typeface="Arial" charset="0"/>
                </a:rPr>
                <a:t>−</a:t>
              </a:r>
              <a:r>
                <a:rPr lang="en-US">
                  <a:cs typeface="+mn-cs"/>
                </a:rPr>
                <a:t>1.5, </a:t>
              </a:r>
              <a:r>
                <a:rPr lang="en-US" i="1">
                  <a:cs typeface="+mn-cs"/>
                </a:rPr>
                <a:t>P</a:t>
              </a:r>
              <a:r>
                <a:rPr lang="en-US">
                  <a:cs typeface="+mn-cs"/>
                </a:rPr>
                <a:t>(</a:t>
              </a:r>
              <a:r>
                <a:rPr lang="en-US" i="1">
                  <a:cs typeface="+mn-cs"/>
                </a:rPr>
                <a:t>z </a:t>
              </a:r>
              <a:r>
                <a:rPr lang="en-US">
                  <a:cs typeface="+mn-cs"/>
                </a:rPr>
                <a:t>&lt; </a:t>
              </a:r>
              <a:r>
                <a:rPr lang="en-US">
                  <a:cs typeface="Arial" charset="0"/>
                </a:rPr>
                <a:t>−</a:t>
              </a:r>
              <a:r>
                <a:rPr lang="en-US">
                  <a:cs typeface="+mn-cs"/>
                </a:rPr>
                <a:t>1.5) = 0.0668 ≈ 7%</a:t>
              </a:r>
            </a:p>
            <a:p>
              <a:pPr>
                <a:spcBef>
                  <a:spcPct val="20000"/>
                </a:spcBef>
                <a:buClr>
                  <a:srgbClr val="00CC99"/>
                </a:buClr>
                <a:buSzPct val="65000"/>
                <a:buFont typeface="Wingdings" charset="0"/>
                <a:buNone/>
                <a:defRPr/>
              </a:pPr>
              <a:endParaRPr lang="en-US">
                <a:cs typeface="+mn-cs"/>
              </a:endParaRPr>
            </a:p>
            <a:p>
              <a:pPr>
                <a:spcBef>
                  <a:spcPct val="20000"/>
                </a:spcBef>
                <a:buClr>
                  <a:srgbClr val="00CC99"/>
                </a:buClr>
                <a:buSzPct val="65000"/>
                <a:buFont typeface="Wingdings" charset="0"/>
                <a:buNone/>
                <a:defRPr/>
              </a:pPr>
              <a:endParaRPr lang="en-US" sz="1200">
                <a:cs typeface="+mn-cs"/>
              </a:endParaRPr>
            </a:p>
            <a:p>
              <a:pPr>
                <a:spcBef>
                  <a:spcPct val="20000"/>
                </a:spcBef>
                <a:buClr>
                  <a:srgbClr val="00CC99"/>
                </a:buClr>
                <a:buSzPct val="65000"/>
                <a:buFont typeface="Wingdings" charset="0"/>
                <a:buNone/>
                <a:defRPr/>
              </a:pPr>
              <a:r>
                <a:rPr lang="en-US">
                  <a:cs typeface="+mn-cs"/>
                </a:rPr>
                <a:t>If instead measurements are taken on four separate days, what is the probability of such a misdiagnosis?	</a:t>
              </a:r>
            </a:p>
          </p:txBody>
        </p:sp>
      </p:grpSp>
      <p:graphicFrame>
        <p:nvGraphicFramePr>
          <p:cNvPr id="1347591" name="Object 7"/>
          <p:cNvGraphicFramePr>
            <a:graphicFrameLocks noChangeAspect="1"/>
          </p:cNvGraphicFramePr>
          <p:nvPr/>
        </p:nvGraphicFramePr>
        <p:xfrm>
          <a:off x="1030288" y="4830763"/>
          <a:ext cx="2967037" cy="911225"/>
        </p:xfrm>
        <a:graphic>
          <a:graphicData uri="http://schemas.openxmlformats.org/presentationml/2006/ole">
            <p:oleObj spid="_x0000_s118800" name="Equation" r:id="rId5" imgW="1409088" imgH="431613" progId="Equation.3">
              <p:embed/>
            </p:oleObj>
          </a:graphicData>
        </a:graphic>
      </p:graphicFrame>
      <p:sp>
        <p:nvSpPr>
          <p:cNvPr id="1347592" name="Rectangle 8"/>
          <p:cNvSpPr>
            <a:spLocks noChangeArrowheads="1"/>
          </p:cNvSpPr>
          <p:nvPr/>
        </p:nvSpPr>
        <p:spPr bwMode="auto">
          <a:xfrm>
            <a:off x="457200" y="5105400"/>
            <a:ext cx="82296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00CC99"/>
              </a:buClr>
              <a:buSzPct val="65000"/>
              <a:buFont typeface="Wingdings" charset="0"/>
              <a:buNone/>
              <a:defRPr/>
            </a:pPr>
            <a:r>
              <a:rPr lang="en-US">
                <a:cs typeface="+mn-cs"/>
              </a:rPr>
              <a:t>				</a:t>
            </a:r>
            <a:r>
              <a:rPr lang="en-US" i="1">
                <a:cs typeface="+mn-cs"/>
              </a:rPr>
              <a:t>z</a:t>
            </a:r>
            <a:r>
              <a:rPr lang="en-US">
                <a:cs typeface="+mn-cs"/>
              </a:rPr>
              <a:t> = </a:t>
            </a:r>
            <a:r>
              <a:rPr lang="en-US">
                <a:cs typeface="Arial" charset="0"/>
              </a:rPr>
              <a:t>−</a:t>
            </a:r>
            <a:r>
              <a:rPr lang="en-US">
                <a:cs typeface="+mn-cs"/>
              </a:rPr>
              <a:t>3, </a:t>
            </a:r>
            <a:r>
              <a:rPr lang="en-US" i="1">
                <a:cs typeface="+mn-cs"/>
              </a:rPr>
              <a:t>P</a:t>
            </a:r>
            <a:r>
              <a:rPr lang="en-US">
                <a:cs typeface="+mn-cs"/>
              </a:rPr>
              <a:t>(</a:t>
            </a:r>
            <a:r>
              <a:rPr lang="en-US" i="1">
                <a:cs typeface="+mn-cs"/>
              </a:rPr>
              <a:t>z </a:t>
            </a:r>
            <a:r>
              <a:rPr lang="en-US">
                <a:cs typeface="+mn-cs"/>
              </a:rPr>
              <a:t>&lt; </a:t>
            </a:r>
            <a:r>
              <a:rPr lang="en-US">
                <a:cs typeface="Arial" charset="0"/>
              </a:rPr>
              <a:t>−</a:t>
            </a:r>
            <a:r>
              <a:rPr lang="en-US">
                <a:cs typeface="+mn-cs"/>
              </a:rPr>
              <a:t>1.5) = 0.0013 ≈ 0.1%			</a:t>
            </a:r>
          </a:p>
          <a:p>
            <a:pPr>
              <a:spcBef>
                <a:spcPct val="20000"/>
              </a:spcBef>
              <a:buClr>
                <a:srgbClr val="00CC99"/>
              </a:buClr>
              <a:buSzPct val="65000"/>
              <a:buFont typeface="Wingdings" charset="0"/>
              <a:buNone/>
              <a:defRPr/>
            </a:pPr>
            <a:r>
              <a:rPr lang="en-US" sz="1600" i="1">
                <a:cs typeface="+mn-cs"/>
              </a:rPr>
              <a:t>Note: Make sure to standardize (z) using the standard deviation for the sampling distribution.</a:t>
            </a:r>
            <a:endParaRPr lang="en-US">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7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75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7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9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pPr eaLnBrk="1" hangingPunct="1">
              <a:defRPr/>
            </a:pPr>
            <a:r>
              <a:rPr lang="en-US" sz="2400" smtClean="0">
                <a:solidFill>
                  <a:srgbClr val="333399"/>
                </a:solidFill>
                <a:cs typeface="+mj-cs"/>
              </a:rPr>
              <a:t>Income distribution</a:t>
            </a:r>
          </a:p>
        </p:txBody>
      </p:sp>
      <p:sp>
        <p:nvSpPr>
          <p:cNvPr id="1348611" name="Rectangle 3"/>
          <p:cNvSpPr>
            <a:spLocks noGrp="1" noChangeArrowheads="1"/>
          </p:cNvSpPr>
          <p:nvPr>
            <p:ph type="body" idx="1"/>
          </p:nvPr>
        </p:nvSpPr>
        <p:spPr>
          <a:xfrm>
            <a:off x="457200" y="762000"/>
            <a:ext cx="8229600" cy="2743200"/>
          </a:xfrm>
        </p:spPr>
        <p:txBody>
          <a:bodyPr/>
          <a:lstStyle/>
          <a:p>
            <a:pPr marL="0" indent="0" eaLnBrk="1" hangingPunct="1">
              <a:lnSpc>
                <a:spcPct val="130000"/>
              </a:lnSpc>
              <a:buFont typeface="Wingdings" charset="0"/>
              <a:buNone/>
              <a:defRPr/>
            </a:pPr>
            <a:r>
              <a:rPr lang="en-US" sz="1800" smtClean="0">
                <a:cs typeface="+mn-cs"/>
              </a:rPr>
              <a:t>Let</a:t>
            </a:r>
            <a:r>
              <a:rPr lang="ja-JP" altLang="en-US" sz="1800" smtClean="0">
                <a:latin typeface="Arial"/>
                <a:cs typeface="+mn-cs"/>
              </a:rPr>
              <a:t>’</a:t>
            </a:r>
            <a:r>
              <a:rPr lang="en-US" sz="1800" smtClean="0">
                <a:cs typeface="+mn-cs"/>
              </a:rPr>
              <a:t>s consider the very large database of individual incomes from the Bureau of Labor Statistics as our population. It is strongly right skewed. </a:t>
            </a:r>
          </a:p>
          <a:p>
            <a:pPr marL="0" indent="0" eaLnBrk="1" hangingPunct="1">
              <a:lnSpc>
                <a:spcPct val="130000"/>
              </a:lnSpc>
              <a:buFont typeface="Wingdings" charset="0"/>
              <a:buNone/>
              <a:defRPr/>
            </a:pPr>
            <a:endParaRPr lang="en-US" sz="800" smtClean="0">
              <a:cs typeface="+mn-cs"/>
            </a:endParaRPr>
          </a:p>
          <a:p>
            <a:pPr marL="731838" lvl="1" eaLnBrk="1" hangingPunct="1">
              <a:lnSpc>
                <a:spcPct val="130000"/>
              </a:lnSpc>
              <a:defRPr/>
            </a:pPr>
            <a:r>
              <a:rPr lang="en-US" smtClean="0"/>
              <a:t>We take 1000 SRSs of 100 incomes, calculate the sample mean for each, and make a histogram of these 1000 means.</a:t>
            </a:r>
          </a:p>
          <a:p>
            <a:pPr marL="731838" lvl="1" eaLnBrk="1" hangingPunct="1">
              <a:lnSpc>
                <a:spcPct val="130000"/>
              </a:lnSpc>
              <a:defRPr/>
            </a:pPr>
            <a:r>
              <a:rPr lang="en-US" smtClean="0"/>
              <a:t>We also take 1000 SRSs of 25 incomes, calculate the sample mean for each, and make a histogram of these 1000 means.</a:t>
            </a:r>
          </a:p>
        </p:txBody>
      </p:sp>
      <p:pic>
        <p:nvPicPr>
          <p:cNvPr id="1348612" name="Picture 4" descr="figure-10-0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24200" y="3448050"/>
            <a:ext cx="6019800" cy="340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8613" name="Text Box 5"/>
          <p:cNvSpPr txBox="1">
            <a:spLocks noChangeArrowheads="1"/>
          </p:cNvSpPr>
          <p:nvPr/>
        </p:nvSpPr>
        <p:spPr bwMode="auto">
          <a:xfrm>
            <a:off x="746125" y="4600575"/>
            <a:ext cx="2225675" cy="141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a:lnSpc>
                <a:spcPct val="120000"/>
              </a:lnSpc>
              <a:defRPr/>
            </a:pPr>
            <a:r>
              <a:rPr lang="en-US">
                <a:cs typeface="+mn-cs"/>
              </a:rPr>
              <a:t>Which histogram corresponds to the samples of size 100? 25?</a:t>
            </a:r>
          </a:p>
        </p:txBody>
      </p:sp>
      <p:sp>
        <p:nvSpPr>
          <p:cNvPr id="120837" name="WordArt 6"/>
          <p:cNvSpPr>
            <a:spLocks noChangeArrowheads="1" noChangeShapeType="1" noTextEdit="1"/>
          </p:cNvSpPr>
          <p:nvPr/>
        </p:nvSpPr>
        <p:spPr bwMode="auto">
          <a:xfrm>
            <a:off x="152400" y="6172200"/>
            <a:ext cx="1143000" cy="609600"/>
          </a:xfrm>
          <a:prstGeom prst="rect">
            <a:avLst/>
          </a:prstGeom>
        </p:spPr>
        <p:txBody>
          <a:bodyPr wrap="none" fromWordArt="1">
            <a:prstTxWarp prst="textTriangle">
              <a:avLst>
                <a:gd name="adj" fmla="val 21431"/>
              </a:avLst>
            </a:prstTxWarp>
            <a:scene3d>
              <a:camera prst="legacyObliqueTopLeft"/>
              <a:lightRig rig="legacyNormal3" dir="r"/>
            </a:scene3d>
            <a:sp3d extrusionH="201600" prstMaterial="legacyMatte">
              <a:extrusionClr>
                <a:srgbClr val="0066CC"/>
              </a:extrusionClr>
            </a:sp3d>
          </a:bodyPr>
          <a:lstStyle/>
          <a:p>
            <a:pPr algn="ctr"/>
            <a:r>
              <a:rPr lang="en-US" sz="3600" kern="10">
                <a:ln w="9525">
                  <a:round/>
                  <a:headEnd/>
                  <a:tailEnd/>
                </a:ln>
                <a:solidFill>
                  <a:srgbClr val="CCFF99"/>
                </a:solidFill>
                <a:latin typeface="Times New Roman"/>
                <a:ea typeface="Times New Roman"/>
                <a:cs typeface="Times New Roman"/>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86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Text Box 2"/>
          <p:cNvSpPr txBox="1">
            <a:spLocks noChangeArrowheads="1"/>
          </p:cNvSpPr>
          <p:nvPr/>
        </p:nvSpPr>
        <p:spPr bwMode="auto">
          <a:xfrm>
            <a:off x="3200400" y="4419600"/>
            <a:ext cx="5334000" cy="1628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spcBef>
                <a:spcPct val="50000"/>
              </a:spcBef>
              <a:defRPr/>
            </a:pPr>
            <a:r>
              <a:rPr lang="en-US" i="1">
                <a:cs typeface="+mn-cs"/>
              </a:rPr>
              <a:t>In many cases, n = 25 isn</a:t>
            </a:r>
            <a:r>
              <a:rPr lang="ja-JP" altLang="en-US" i="1">
                <a:latin typeface="Arial"/>
                <a:cs typeface="+mn-cs"/>
              </a:rPr>
              <a:t>’</a:t>
            </a:r>
            <a:r>
              <a:rPr lang="en-US" i="1">
                <a:cs typeface="+mn-cs"/>
              </a:rPr>
              <a:t>t a huge sample. Thus, even for strange population distributions we can assume a normal sampling distribution of the mean and work with it to solve problems.</a:t>
            </a:r>
          </a:p>
        </p:txBody>
      </p:sp>
      <p:sp>
        <p:nvSpPr>
          <p:cNvPr id="1349635" name="Rectangle 3"/>
          <p:cNvSpPr>
            <a:spLocks noGrp="1" noChangeArrowheads="1"/>
          </p:cNvSpPr>
          <p:nvPr>
            <p:ph type="title"/>
          </p:nvPr>
        </p:nvSpPr>
        <p:spPr>
          <a:xfrm>
            <a:off x="457200" y="228600"/>
            <a:ext cx="8229600" cy="533400"/>
          </a:xfrm>
        </p:spPr>
        <p:txBody>
          <a:bodyPr/>
          <a:lstStyle/>
          <a:p>
            <a:pPr eaLnBrk="1" hangingPunct="1">
              <a:lnSpc>
                <a:spcPct val="110000"/>
              </a:lnSpc>
              <a:defRPr/>
            </a:pPr>
            <a:r>
              <a:rPr lang="en-US" sz="2800" smtClean="0">
                <a:solidFill>
                  <a:srgbClr val="333399"/>
                </a:solidFill>
                <a:cs typeface="+mj-cs"/>
              </a:rPr>
              <a:t>How large a sample size?</a:t>
            </a:r>
          </a:p>
        </p:txBody>
      </p:sp>
      <p:sp>
        <p:nvSpPr>
          <p:cNvPr id="1349636" name="Rectangle 4"/>
          <p:cNvSpPr>
            <a:spLocks noGrp="1" noChangeArrowheads="1"/>
          </p:cNvSpPr>
          <p:nvPr>
            <p:ph type="body" idx="1"/>
          </p:nvPr>
        </p:nvSpPr>
        <p:spPr>
          <a:xfrm>
            <a:off x="457200" y="1066800"/>
            <a:ext cx="8229600" cy="3429000"/>
          </a:xfrm>
        </p:spPr>
        <p:txBody>
          <a:bodyPr/>
          <a:lstStyle/>
          <a:p>
            <a:pPr marL="0" indent="0" eaLnBrk="1" hangingPunct="1">
              <a:lnSpc>
                <a:spcPct val="130000"/>
              </a:lnSpc>
              <a:buFont typeface="Wingdings" charset="0"/>
              <a:buNone/>
              <a:defRPr/>
            </a:pPr>
            <a:r>
              <a:rPr lang="en-US" smtClean="0">
                <a:cs typeface="+mn-cs"/>
              </a:rPr>
              <a:t>It depends on the population distribution. More observations are required if the population distribution is far from normal.</a:t>
            </a:r>
          </a:p>
          <a:p>
            <a:pPr marL="0" indent="0" eaLnBrk="1" hangingPunct="1">
              <a:lnSpc>
                <a:spcPct val="130000"/>
              </a:lnSpc>
              <a:buFont typeface="Wingdings" charset="0"/>
              <a:buNone/>
              <a:defRPr/>
            </a:pPr>
            <a:endParaRPr lang="en-US" sz="1600" smtClean="0">
              <a:cs typeface="+mn-cs"/>
            </a:endParaRPr>
          </a:p>
          <a:p>
            <a:pPr marL="439738" lvl="1" eaLnBrk="1" hangingPunct="1">
              <a:lnSpc>
                <a:spcPct val="130000"/>
              </a:lnSpc>
              <a:defRPr/>
            </a:pPr>
            <a:r>
              <a:rPr lang="en-US" smtClean="0"/>
              <a:t>A sample size of 25 is generally enough to obtain a normal sampling distribution from a strong skewness or even mild outliers.</a:t>
            </a:r>
          </a:p>
          <a:p>
            <a:pPr marL="439738" lvl="1" eaLnBrk="1" hangingPunct="1">
              <a:lnSpc>
                <a:spcPct val="130000"/>
              </a:lnSpc>
              <a:spcBef>
                <a:spcPct val="55000"/>
              </a:spcBef>
              <a:defRPr/>
            </a:pPr>
            <a:r>
              <a:rPr lang="en-US" smtClean="0"/>
              <a:t>A sample size of 40 will typically be good enough to overcome extreme skewness and outliers.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9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281029" name="Text Box 5"/>
          <p:cNvSpPr txBox="1">
            <a:spLocks noChangeArrowheads="1"/>
          </p:cNvSpPr>
          <p:nvPr/>
        </p:nvSpPr>
        <p:spPr bwMode="auto">
          <a:xfrm>
            <a:off x="457200" y="1597025"/>
            <a:ext cx="3200400" cy="133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10000"/>
              </a:lnSpc>
              <a:defRPr/>
            </a:pPr>
            <a:r>
              <a:rPr lang="en-US" sz="2000" b="1" smtClean="0">
                <a:cs typeface="+mn-cs"/>
              </a:rPr>
              <a:t>A.</a:t>
            </a:r>
            <a:r>
              <a:rPr lang="en-US" smtClean="0">
                <a:cs typeface="+mn-cs"/>
              </a:rPr>
              <a:t> A basketball player shoots three free throws. What are the possible sequences of hits (H) and misses (M)?</a:t>
            </a:r>
          </a:p>
        </p:txBody>
      </p:sp>
      <p:grpSp>
        <p:nvGrpSpPr>
          <p:cNvPr id="1281030" name="Group 6"/>
          <p:cNvGrpSpPr>
            <a:grpSpLocks/>
          </p:cNvGrpSpPr>
          <p:nvPr/>
        </p:nvGrpSpPr>
        <p:grpSpPr bwMode="auto">
          <a:xfrm>
            <a:off x="3429000" y="1416050"/>
            <a:ext cx="2806700" cy="2381250"/>
            <a:chOff x="2200" y="1104"/>
            <a:chExt cx="1768" cy="1500"/>
          </a:xfrm>
        </p:grpSpPr>
        <p:sp>
          <p:nvSpPr>
            <p:cNvPr id="1281031" name="AutoShape 7"/>
            <p:cNvSpPr>
              <a:spLocks noChangeArrowheads="1"/>
            </p:cNvSpPr>
            <p:nvPr/>
          </p:nvSpPr>
          <p:spPr bwMode="auto">
            <a:xfrm rot="8187013">
              <a:off x="2200" y="1795"/>
              <a:ext cx="440" cy="472"/>
            </a:xfrm>
            <a:custGeom>
              <a:avLst/>
              <a:gdLst>
                <a:gd name="G0" fmla="+- 14863 0 0"/>
                <a:gd name="G1" fmla="+- 18771 0 0"/>
                <a:gd name="G2" fmla="+- 2829 0 0"/>
                <a:gd name="G3" fmla="*/ 14863 1 2"/>
                <a:gd name="G4" fmla="+- G3 10800 0"/>
                <a:gd name="G5" fmla="+- 21600 14863 18771"/>
                <a:gd name="G6" fmla="+- 18771 2829 0"/>
                <a:gd name="G7" fmla="*/ G6 1 2"/>
                <a:gd name="G8" fmla="*/ 18771 2 1"/>
                <a:gd name="G9" fmla="+- G8 0 21600"/>
                <a:gd name="G10" fmla="+- G5 0 G4"/>
                <a:gd name="G11" fmla="+- 14863 0 G4"/>
                <a:gd name="G12" fmla="*/ G2 G10 G11"/>
                <a:gd name="T0" fmla="*/ 18232 w 21600"/>
                <a:gd name="T1" fmla="*/ 0 h 21600"/>
                <a:gd name="T2" fmla="*/ 14863 w 21600"/>
                <a:gd name="T3" fmla="*/ 2829 h 21600"/>
                <a:gd name="T4" fmla="*/ 2829 w 21600"/>
                <a:gd name="T5" fmla="*/ 14863 h 21600"/>
                <a:gd name="T6" fmla="*/ 0 w 21600"/>
                <a:gd name="T7" fmla="*/ 18232 h 21600"/>
                <a:gd name="T8" fmla="*/ 2829 w 21600"/>
                <a:gd name="T9" fmla="*/ 21600 h 21600"/>
                <a:gd name="T10" fmla="*/ 10800 w 21600"/>
                <a:gd name="T11" fmla="*/ 18771 h 21600"/>
                <a:gd name="T12" fmla="*/ 18771 w 21600"/>
                <a:gd name="T13" fmla="*/ 10800 h 21600"/>
                <a:gd name="T14" fmla="*/ 21600 w 21600"/>
                <a:gd name="T15" fmla="*/ 282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232" y="0"/>
                  </a:moveTo>
                  <a:lnTo>
                    <a:pt x="14863" y="2829"/>
                  </a:lnTo>
                  <a:lnTo>
                    <a:pt x="17692" y="2829"/>
                  </a:lnTo>
                  <a:lnTo>
                    <a:pt x="17692" y="17692"/>
                  </a:lnTo>
                  <a:lnTo>
                    <a:pt x="2829" y="17692"/>
                  </a:lnTo>
                  <a:lnTo>
                    <a:pt x="2829" y="14863"/>
                  </a:lnTo>
                  <a:lnTo>
                    <a:pt x="0" y="18232"/>
                  </a:lnTo>
                  <a:lnTo>
                    <a:pt x="2829" y="21600"/>
                  </a:lnTo>
                  <a:lnTo>
                    <a:pt x="2829" y="18771"/>
                  </a:lnTo>
                  <a:lnTo>
                    <a:pt x="18771" y="18771"/>
                  </a:lnTo>
                  <a:lnTo>
                    <a:pt x="18771" y="2829"/>
                  </a:lnTo>
                  <a:lnTo>
                    <a:pt x="21600" y="2829"/>
                  </a:lnTo>
                  <a:close/>
                </a:path>
              </a:pathLst>
            </a:custGeom>
            <a:solidFill>
              <a:srgbClr val="3333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1032" name="AutoShape 8"/>
            <p:cNvSpPr>
              <a:spLocks noChangeArrowheads="1"/>
            </p:cNvSpPr>
            <p:nvPr/>
          </p:nvSpPr>
          <p:spPr bwMode="auto">
            <a:xfrm rot="8187013">
              <a:off x="2592" y="1528"/>
              <a:ext cx="336" cy="336"/>
            </a:xfrm>
            <a:custGeom>
              <a:avLst/>
              <a:gdLst>
                <a:gd name="G0" fmla="+- 14914 0 0"/>
                <a:gd name="G1" fmla="+- 18771 0 0"/>
                <a:gd name="G2" fmla="+- 2829 0 0"/>
                <a:gd name="G3" fmla="*/ 14914 1 2"/>
                <a:gd name="G4" fmla="+- G3 10800 0"/>
                <a:gd name="G5" fmla="+- 21600 14914 18771"/>
                <a:gd name="G6" fmla="+- 18771 2829 0"/>
                <a:gd name="G7" fmla="*/ G6 1 2"/>
                <a:gd name="G8" fmla="*/ 18771 2 1"/>
                <a:gd name="G9" fmla="+- G8 0 21600"/>
                <a:gd name="G10" fmla="+- G5 0 G4"/>
                <a:gd name="G11" fmla="+- 14914 0 G4"/>
                <a:gd name="G12" fmla="*/ G2 G10 G11"/>
                <a:gd name="T0" fmla="*/ 18257 w 21600"/>
                <a:gd name="T1" fmla="*/ 0 h 21600"/>
                <a:gd name="T2" fmla="*/ 14914 w 21600"/>
                <a:gd name="T3" fmla="*/ 2829 h 21600"/>
                <a:gd name="T4" fmla="*/ 2829 w 21600"/>
                <a:gd name="T5" fmla="*/ 14914 h 21600"/>
                <a:gd name="T6" fmla="*/ 0 w 21600"/>
                <a:gd name="T7" fmla="*/ 18257 h 21600"/>
                <a:gd name="T8" fmla="*/ 2829 w 21600"/>
                <a:gd name="T9" fmla="*/ 21600 h 21600"/>
                <a:gd name="T10" fmla="*/ 10800 w 21600"/>
                <a:gd name="T11" fmla="*/ 18771 h 21600"/>
                <a:gd name="T12" fmla="*/ 18771 w 21600"/>
                <a:gd name="T13" fmla="*/ 10800 h 21600"/>
                <a:gd name="T14" fmla="*/ 21600 w 21600"/>
                <a:gd name="T15" fmla="*/ 282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257" y="0"/>
                  </a:moveTo>
                  <a:lnTo>
                    <a:pt x="14914" y="2829"/>
                  </a:lnTo>
                  <a:lnTo>
                    <a:pt x="17743" y="2829"/>
                  </a:lnTo>
                  <a:lnTo>
                    <a:pt x="17743" y="17743"/>
                  </a:lnTo>
                  <a:lnTo>
                    <a:pt x="2829" y="17743"/>
                  </a:lnTo>
                  <a:lnTo>
                    <a:pt x="2829" y="14914"/>
                  </a:lnTo>
                  <a:lnTo>
                    <a:pt x="0" y="18257"/>
                  </a:lnTo>
                  <a:lnTo>
                    <a:pt x="2829" y="21600"/>
                  </a:lnTo>
                  <a:lnTo>
                    <a:pt x="2829" y="18771"/>
                  </a:lnTo>
                  <a:lnTo>
                    <a:pt x="18771" y="18771"/>
                  </a:lnTo>
                  <a:lnTo>
                    <a:pt x="18771" y="2829"/>
                  </a:lnTo>
                  <a:lnTo>
                    <a:pt x="21600" y="2829"/>
                  </a:lnTo>
                  <a:close/>
                </a:path>
              </a:pathLst>
            </a:custGeom>
            <a:solidFill>
              <a:srgbClr val="3333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1033" name="AutoShape 9"/>
            <p:cNvSpPr>
              <a:spLocks noChangeArrowheads="1"/>
            </p:cNvSpPr>
            <p:nvPr/>
          </p:nvSpPr>
          <p:spPr bwMode="auto">
            <a:xfrm rot="8187013">
              <a:off x="2945" y="1248"/>
              <a:ext cx="336" cy="336"/>
            </a:xfrm>
            <a:custGeom>
              <a:avLst/>
              <a:gdLst>
                <a:gd name="G0" fmla="+- 14914 0 0"/>
                <a:gd name="G1" fmla="+- 18771 0 0"/>
                <a:gd name="G2" fmla="+- 2829 0 0"/>
                <a:gd name="G3" fmla="*/ 14914 1 2"/>
                <a:gd name="G4" fmla="+- G3 10800 0"/>
                <a:gd name="G5" fmla="+- 21600 14914 18771"/>
                <a:gd name="G6" fmla="+- 18771 2829 0"/>
                <a:gd name="G7" fmla="*/ G6 1 2"/>
                <a:gd name="G8" fmla="*/ 18771 2 1"/>
                <a:gd name="G9" fmla="+- G8 0 21600"/>
                <a:gd name="G10" fmla="+- G5 0 G4"/>
                <a:gd name="G11" fmla="+- 14914 0 G4"/>
                <a:gd name="G12" fmla="*/ G2 G10 G11"/>
                <a:gd name="T0" fmla="*/ 18257 w 21600"/>
                <a:gd name="T1" fmla="*/ 0 h 21600"/>
                <a:gd name="T2" fmla="*/ 14914 w 21600"/>
                <a:gd name="T3" fmla="*/ 2829 h 21600"/>
                <a:gd name="T4" fmla="*/ 2829 w 21600"/>
                <a:gd name="T5" fmla="*/ 14914 h 21600"/>
                <a:gd name="T6" fmla="*/ 0 w 21600"/>
                <a:gd name="T7" fmla="*/ 18257 h 21600"/>
                <a:gd name="T8" fmla="*/ 2829 w 21600"/>
                <a:gd name="T9" fmla="*/ 21600 h 21600"/>
                <a:gd name="T10" fmla="*/ 10800 w 21600"/>
                <a:gd name="T11" fmla="*/ 18771 h 21600"/>
                <a:gd name="T12" fmla="*/ 18771 w 21600"/>
                <a:gd name="T13" fmla="*/ 10800 h 21600"/>
                <a:gd name="T14" fmla="*/ 21600 w 21600"/>
                <a:gd name="T15" fmla="*/ 282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257" y="0"/>
                  </a:moveTo>
                  <a:lnTo>
                    <a:pt x="14914" y="2829"/>
                  </a:lnTo>
                  <a:lnTo>
                    <a:pt x="17743" y="2829"/>
                  </a:lnTo>
                  <a:lnTo>
                    <a:pt x="17743" y="17743"/>
                  </a:lnTo>
                  <a:lnTo>
                    <a:pt x="2829" y="17743"/>
                  </a:lnTo>
                  <a:lnTo>
                    <a:pt x="2829" y="14914"/>
                  </a:lnTo>
                  <a:lnTo>
                    <a:pt x="0" y="18257"/>
                  </a:lnTo>
                  <a:lnTo>
                    <a:pt x="2829" y="21600"/>
                  </a:lnTo>
                  <a:lnTo>
                    <a:pt x="2829" y="18771"/>
                  </a:lnTo>
                  <a:lnTo>
                    <a:pt x="18771" y="18771"/>
                  </a:lnTo>
                  <a:lnTo>
                    <a:pt x="18771" y="2829"/>
                  </a:lnTo>
                  <a:lnTo>
                    <a:pt x="21600" y="2829"/>
                  </a:lnTo>
                  <a:close/>
                </a:path>
              </a:pathLst>
            </a:custGeom>
            <a:solidFill>
              <a:srgbClr val="3333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1034" name="Text Box 10"/>
            <p:cNvSpPr txBox="1">
              <a:spLocks noChangeArrowheads="1"/>
            </p:cNvSpPr>
            <p:nvPr/>
          </p:nvSpPr>
          <p:spPr bwMode="auto">
            <a:xfrm>
              <a:off x="2418" y="1598"/>
              <a:ext cx="20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H</a:t>
              </a:r>
            </a:p>
          </p:txBody>
        </p:sp>
        <p:sp>
          <p:nvSpPr>
            <p:cNvPr id="1281035" name="Text Box 11"/>
            <p:cNvSpPr txBox="1">
              <a:spLocks noChangeArrowheads="1"/>
            </p:cNvSpPr>
            <p:nvPr/>
          </p:nvSpPr>
          <p:spPr bwMode="auto">
            <a:xfrm>
              <a:off x="2775" y="1368"/>
              <a:ext cx="20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H</a:t>
              </a:r>
            </a:p>
          </p:txBody>
        </p:sp>
        <p:sp>
          <p:nvSpPr>
            <p:cNvPr id="1281036" name="Text Box 12"/>
            <p:cNvSpPr txBox="1">
              <a:spLocks noChangeArrowheads="1"/>
            </p:cNvSpPr>
            <p:nvPr/>
          </p:nvSpPr>
          <p:spPr bwMode="auto">
            <a:xfrm>
              <a:off x="3136" y="1104"/>
              <a:ext cx="77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H   -    HHH</a:t>
              </a:r>
            </a:p>
          </p:txBody>
        </p:sp>
        <p:sp>
          <p:nvSpPr>
            <p:cNvPr id="1281037" name="Text Box 13"/>
            <p:cNvSpPr txBox="1">
              <a:spLocks noChangeArrowheads="1"/>
            </p:cNvSpPr>
            <p:nvPr/>
          </p:nvSpPr>
          <p:spPr bwMode="auto">
            <a:xfrm>
              <a:off x="2435" y="2232"/>
              <a:ext cx="38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M </a:t>
              </a:r>
              <a:r>
                <a:rPr lang="en-US" sz="1600" b="1">
                  <a:cs typeface="+mn-cs"/>
                </a:rPr>
                <a:t>…</a:t>
              </a:r>
              <a:endParaRPr lang="en-US" sz="1600">
                <a:cs typeface="+mn-cs"/>
              </a:endParaRPr>
            </a:p>
          </p:txBody>
        </p:sp>
        <p:sp>
          <p:nvSpPr>
            <p:cNvPr id="1281038" name="Text Box 14"/>
            <p:cNvSpPr txBox="1">
              <a:spLocks noChangeArrowheads="1"/>
            </p:cNvSpPr>
            <p:nvPr/>
          </p:nvSpPr>
          <p:spPr bwMode="auto">
            <a:xfrm>
              <a:off x="2768" y="1844"/>
              <a:ext cx="22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M</a:t>
              </a:r>
            </a:p>
          </p:txBody>
        </p:sp>
        <p:sp>
          <p:nvSpPr>
            <p:cNvPr id="1281039" name="Text Box 15"/>
            <p:cNvSpPr txBox="1">
              <a:spLocks noChangeArrowheads="1"/>
            </p:cNvSpPr>
            <p:nvPr/>
          </p:nvSpPr>
          <p:spPr bwMode="auto">
            <a:xfrm>
              <a:off x="3129" y="1440"/>
              <a:ext cx="80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M   -    HHM</a:t>
              </a:r>
            </a:p>
          </p:txBody>
        </p:sp>
        <p:sp>
          <p:nvSpPr>
            <p:cNvPr id="1281040" name="AutoShape 16"/>
            <p:cNvSpPr>
              <a:spLocks noChangeArrowheads="1"/>
            </p:cNvSpPr>
            <p:nvPr/>
          </p:nvSpPr>
          <p:spPr bwMode="auto">
            <a:xfrm rot="8187013">
              <a:off x="2960" y="1868"/>
              <a:ext cx="336" cy="336"/>
            </a:xfrm>
            <a:custGeom>
              <a:avLst/>
              <a:gdLst>
                <a:gd name="G0" fmla="+- 14914 0 0"/>
                <a:gd name="G1" fmla="+- 18771 0 0"/>
                <a:gd name="G2" fmla="+- 2829 0 0"/>
                <a:gd name="G3" fmla="*/ 14914 1 2"/>
                <a:gd name="G4" fmla="+- G3 10800 0"/>
                <a:gd name="G5" fmla="+- 21600 14914 18771"/>
                <a:gd name="G6" fmla="+- 18771 2829 0"/>
                <a:gd name="G7" fmla="*/ G6 1 2"/>
                <a:gd name="G8" fmla="*/ 18771 2 1"/>
                <a:gd name="G9" fmla="+- G8 0 21600"/>
                <a:gd name="G10" fmla="+- G5 0 G4"/>
                <a:gd name="G11" fmla="+- 14914 0 G4"/>
                <a:gd name="G12" fmla="*/ G2 G10 G11"/>
                <a:gd name="T0" fmla="*/ 18257 w 21600"/>
                <a:gd name="T1" fmla="*/ 0 h 21600"/>
                <a:gd name="T2" fmla="*/ 14914 w 21600"/>
                <a:gd name="T3" fmla="*/ 2829 h 21600"/>
                <a:gd name="T4" fmla="*/ 2829 w 21600"/>
                <a:gd name="T5" fmla="*/ 14914 h 21600"/>
                <a:gd name="T6" fmla="*/ 0 w 21600"/>
                <a:gd name="T7" fmla="*/ 18257 h 21600"/>
                <a:gd name="T8" fmla="*/ 2829 w 21600"/>
                <a:gd name="T9" fmla="*/ 21600 h 21600"/>
                <a:gd name="T10" fmla="*/ 10800 w 21600"/>
                <a:gd name="T11" fmla="*/ 18771 h 21600"/>
                <a:gd name="T12" fmla="*/ 18771 w 21600"/>
                <a:gd name="T13" fmla="*/ 10800 h 21600"/>
                <a:gd name="T14" fmla="*/ 21600 w 21600"/>
                <a:gd name="T15" fmla="*/ 282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257" y="0"/>
                  </a:moveTo>
                  <a:lnTo>
                    <a:pt x="14914" y="2829"/>
                  </a:lnTo>
                  <a:lnTo>
                    <a:pt x="17743" y="2829"/>
                  </a:lnTo>
                  <a:lnTo>
                    <a:pt x="17743" y="17743"/>
                  </a:lnTo>
                  <a:lnTo>
                    <a:pt x="2829" y="17743"/>
                  </a:lnTo>
                  <a:lnTo>
                    <a:pt x="2829" y="14914"/>
                  </a:lnTo>
                  <a:lnTo>
                    <a:pt x="0" y="18257"/>
                  </a:lnTo>
                  <a:lnTo>
                    <a:pt x="2829" y="21600"/>
                  </a:lnTo>
                  <a:lnTo>
                    <a:pt x="2829" y="18771"/>
                  </a:lnTo>
                  <a:lnTo>
                    <a:pt x="18771" y="18771"/>
                  </a:lnTo>
                  <a:lnTo>
                    <a:pt x="18771" y="2829"/>
                  </a:lnTo>
                  <a:lnTo>
                    <a:pt x="21600" y="2829"/>
                  </a:lnTo>
                  <a:close/>
                </a:path>
              </a:pathLst>
            </a:custGeom>
            <a:solidFill>
              <a:srgbClr val="3333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1041" name="Text Box 17"/>
            <p:cNvSpPr txBox="1">
              <a:spLocks noChangeArrowheads="1"/>
            </p:cNvSpPr>
            <p:nvPr/>
          </p:nvSpPr>
          <p:spPr bwMode="auto">
            <a:xfrm>
              <a:off x="3151" y="1772"/>
              <a:ext cx="7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H   -    HMH</a:t>
              </a:r>
            </a:p>
          </p:txBody>
        </p:sp>
        <p:sp>
          <p:nvSpPr>
            <p:cNvPr id="1281042" name="Text Box 18"/>
            <p:cNvSpPr txBox="1">
              <a:spLocks noChangeArrowheads="1"/>
            </p:cNvSpPr>
            <p:nvPr/>
          </p:nvSpPr>
          <p:spPr bwMode="auto">
            <a:xfrm>
              <a:off x="3144" y="2132"/>
              <a:ext cx="82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mn-cs"/>
                </a:rPr>
                <a:t>M   -    HMM</a:t>
              </a:r>
            </a:p>
          </p:txBody>
        </p:sp>
        <p:sp>
          <p:nvSpPr>
            <p:cNvPr id="1281043" name="Text Box 19"/>
            <p:cNvSpPr txBox="1">
              <a:spLocks noChangeArrowheads="1"/>
            </p:cNvSpPr>
            <p:nvPr/>
          </p:nvSpPr>
          <p:spPr bwMode="auto">
            <a:xfrm>
              <a:off x="3596" y="2392"/>
              <a:ext cx="2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cs typeface="+mn-cs"/>
                </a:rPr>
                <a:t>…</a:t>
              </a:r>
              <a:endParaRPr lang="en-US" sz="1600">
                <a:cs typeface="+mn-cs"/>
              </a:endParaRPr>
            </a:p>
          </p:txBody>
        </p:sp>
      </p:grpSp>
      <p:grpSp>
        <p:nvGrpSpPr>
          <p:cNvPr id="1281044" name="Group 20"/>
          <p:cNvGrpSpPr>
            <a:grpSpLocks/>
          </p:cNvGrpSpPr>
          <p:nvPr/>
        </p:nvGrpSpPr>
        <p:grpSpPr bwMode="auto">
          <a:xfrm>
            <a:off x="6096000" y="1447800"/>
            <a:ext cx="2895600" cy="2514600"/>
            <a:chOff x="3840" y="1200"/>
            <a:chExt cx="1824" cy="1584"/>
          </a:xfrm>
        </p:grpSpPr>
        <p:sp>
          <p:nvSpPr>
            <p:cNvPr id="1281045" name="Text Box 21"/>
            <p:cNvSpPr txBox="1">
              <a:spLocks noChangeArrowheads="1"/>
            </p:cNvSpPr>
            <p:nvPr/>
          </p:nvSpPr>
          <p:spPr bwMode="auto">
            <a:xfrm>
              <a:off x="4176" y="1688"/>
              <a:ext cx="1488" cy="9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defRPr/>
              </a:pPr>
              <a:r>
                <a:rPr lang="en-US" i="1" smtClean="0">
                  <a:cs typeface="+mn-cs"/>
                </a:rPr>
                <a:t>S</a:t>
              </a:r>
              <a:r>
                <a:rPr lang="en-US" smtClean="0">
                  <a:cs typeface="+mn-cs"/>
                </a:rPr>
                <a:t> = { HHH, HHM, HMH, HMM, MHH, MHM, MMH, MMM }</a:t>
              </a:r>
            </a:p>
            <a:p>
              <a:pPr eaLnBrk="0" hangingPunct="0">
                <a:defRPr/>
              </a:pPr>
              <a:endParaRPr lang="en-US" smtClean="0">
                <a:cs typeface="+mn-cs"/>
              </a:endParaRPr>
            </a:p>
            <a:p>
              <a:pPr eaLnBrk="0" hangingPunct="0">
                <a:defRPr/>
              </a:pPr>
              <a:r>
                <a:rPr lang="en-US" sz="1600" smtClean="0">
                  <a:cs typeface="+mn-cs"/>
                </a:rPr>
                <a:t>Note: 8 elements, 2</a:t>
              </a:r>
              <a:r>
                <a:rPr lang="en-US" sz="1600" baseline="30000" smtClean="0">
                  <a:cs typeface="+mn-cs"/>
                </a:rPr>
                <a:t>3</a:t>
              </a:r>
              <a:endParaRPr lang="en-US" sz="1600" smtClean="0">
                <a:cs typeface="+mn-cs"/>
              </a:endParaRPr>
            </a:p>
          </p:txBody>
        </p:sp>
        <p:sp>
          <p:nvSpPr>
            <p:cNvPr id="1281046" name="AutoShape 22"/>
            <p:cNvSpPr>
              <a:spLocks/>
            </p:cNvSpPr>
            <p:nvPr/>
          </p:nvSpPr>
          <p:spPr bwMode="auto">
            <a:xfrm>
              <a:off x="3840" y="1200"/>
              <a:ext cx="288" cy="1584"/>
            </a:xfrm>
            <a:prstGeom prst="righ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281047" name="Text Box 23"/>
          <p:cNvSpPr txBox="1">
            <a:spLocks noChangeArrowheads="1"/>
          </p:cNvSpPr>
          <p:nvPr/>
        </p:nvSpPr>
        <p:spPr bwMode="auto">
          <a:xfrm>
            <a:off x="457200" y="3962400"/>
            <a:ext cx="3505200" cy="996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10000"/>
              </a:lnSpc>
              <a:defRPr/>
            </a:pPr>
            <a:r>
              <a:rPr lang="en-US" b="1" smtClean="0">
                <a:cs typeface="+mn-cs"/>
              </a:rPr>
              <a:t>B.</a:t>
            </a:r>
            <a:r>
              <a:rPr lang="en-US" smtClean="0">
                <a:cs typeface="+mn-cs"/>
              </a:rPr>
              <a:t> A basketball player shoots three free throws. What is the number of baskets made?</a:t>
            </a:r>
          </a:p>
        </p:txBody>
      </p:sp>
      <p:sp>
        <p:nvSpPr>
          <p:cNvPr id="1281048" name="Text Box 24"/>
          <p:cNvSpPr txBox="1">
            <a:spLocks noChangeArrowheads="1"/>
          </p:cNvSpPr>
          <p:nvPr/>
        </p:nvSpPr>
        <p:spPr bwMode="auto">
          <a:xfrm>
            <a:off x="4419600" y="4257675"/>
            <a:ext cx="3200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defRPr/>
            </a:pPr>
            <a:r>
              <a:rPr lang="en-US" i="1" smtClean="0">
                <a:cs typeface="+mn-cs"/>
              </a:rPr>
              <a:t> S</a:t>
            </a:r>
            <a:r>
              <a:rPr lang="en-US" smtClean="0">
                <a:cs typeface="+mn-cs"/>
              </a:rPr>
              <a:t> = { 0, 1, 2, 3 }</a:t>
            </a:r>
          </a:p>
        </p:txBody>
      </p:sp>
      <p:sp>
        <p:nvSpPr>
          <p:cNvPr id="1281050" name="Rectangle 26"/>
          <p:cNvSpPr>
            <a:spLocks noGrp="1" noChangeArrowheads="1"/>
          </p:cNvSpPr>
          <p:nvPr>
            <p:ph type="title"/>
          </p:nvPr>
        </p:nvSpPr>
        <p:spPr>
          <a:xfrm>
            <a:off x="457200" y="228600"/>
            <a:ext cx="8305800" cy="990600"/>
          </a:xfrm>
        </p:spPr>
        <p:txBody>
          <a:bodyPr/>
          <a:lstStyle/>
          <a:p>
            <a:pPr eaLnBrk="1" hangingPunct="1">
              <a:defRPr/>
            </a:pPr>
            <a:r>
              <a:rPr lang="en-US" sz="2800" smtClean="0">
                <a:solidFill>
                  <a:srgbClr val="333399"/>
                </a:solidFill>
                <a:cs typeface="+mj-cs"/>
              </a:rPr>
              <a:t>Sample spaces</a:t>
            </a:r>
            <a:br>
              <a:rPr lang="en-US" sz="2800" smtClean="0">
                <a:solidFill>
                  <a:srgbClr val="333399"/>
                </a:solidFill>
                <a:cs typeface="+mj-cs"/>
              </a:rPr>
            </a:br>
            <a:r>
              <a:rPr lang="en-US" sz="1400" b="1" smtClean="0">
                <a:solidFill>
                  <a:srgbClr val="333399"/>
                </a:solidFill>
                <a:cs typeface="+mj-cs"/>
              </a:rPr>
              <a:t/>
            </a:r>
            <a:br>
              <a:rPr lang="en-US" sz="1400" b="1" smtClean="0">
                <a:solidFill>
                  <a:srgbClr val="333399"/>
                </a:solidFill>
                <a:cs typeface="+mj-cs"/>
              </a:rPr>
            </a:br>
            <a:r>
              <a:rPr lang="en-US" sz="1800" smtClean="0">
                <a:solidFill>
                  <a:schemeClr val="tx1"/>
                </a:solidFill>
                <a:latin typeface="Arial" charset="0"/>
                <a:cs typeface="+mj-cs"/>
              </a:rPr>
              <a:t>It</a:t>
            </a:r>
            <a:r>
              <a:rPr lang="ja-JP" altLang="en-US" sz="1800" smtClean="0">
                <a:solidFill>
                  <a:schemeClr val="tx1"/>
                </a:solidFill>
                <a:latin typeface="Arial"/>
                <a:cs typeface="Arial" charset="0"/>
              </a:rPr>
              <a:t>’</a:t>
            </a:r>
            <a:r>
              <a:rPr lang="en-US" sz="1800" smtClean="0">
                <a:solidFill>
                  <a:schemeClr val="tx1"/>
                </a:solidFill>
                <a:latin typeface="Arial" charset="0"/>
                <a:cs typeface="+mj-cs"/>
              </a:rPr>
              <a:t>s the question that determines the sample 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10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810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810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10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8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9" grpId="0" autoUpdateAnimBg="0"/>
      <p:bldP spid="1281047" grpId="0" autoUpdateAnimBg="0"/>
      <p:bldP spid="128104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Important Facts on Sample Means</a:t>
            </a:r>
            <a:endParaRPr lang="en-US" dirty="0"/>
          </a:p>
        </p:txBody>
      </p:sp>
      <p:sp>
        <p:nvSpPr>
          <p:cNvPr id="3" name="Content Placeholder 2"/>
          <p:cNvSpPr>
            <a:spLocks noGrp="1"/>
          </p:cNvSpPr>
          <p:nvPr>
            <p:ph idx="1"/>
          </p:nvPr>
        </p:nvSpPr>
        <p:spPr/>
        <p:txBody>
          <a:bodyPr/>
          <a:lstStyle/>
          <a:p>
            <a:pPr lvl="1">
              <a:buFont typeface="Wingdings" charset="2"/>
              <a:buChar char="Ø"/>
            </a:pPr>
            <a:r>
              <a:rPr lang="en-US" sz="2800" dirty="0"/>
              <a:t>S</a:t>
            </a:r>
            <a:r>
              <a:rPr lang="en-US" sz="2800" dirty="0" smtClean="0"/>
              <a:t>ample </a:t>
            </a:r>
            <a:r>
              <a:rPr lang="en-US" sz="2800" dirty="0"/>
              <a:t>means are less variable than individual observations. </a:t>
            </a:r>
          </a:p>
          <a:p>
            <a:pPr lvl="1">
              <a:buFont typeface="Wingdings" charset="2"/>
              <a:buChar char="Ø"/>
            </a:pPr>
            <a:r>
              <a:rPr lang="en-US" sz="2800" dirty="0" smtClean="0"/>
              <a:t>the </a:t>
            </a:r>
            <a:r>
              <a:rPr lang="en-US" sz="2800" dirty="0"/>
              <a:t>distribution of the sample means is centered at μ. </a:t>
            </a:r>
            <a:endParaRPr lang="en-US" sz="2800" dirty="0" smtClean="0"/>
          </a:p>
          <a:p>
            <a:pPr lvl="1">
              <a:buFont typeface="Wingdings" charset="2"/>
              <a:buChar char="Ø"/>
            </a:pPr>
            <a:r>
              <a:rPr lang="en-US" sz="2800" dirty="0"/>
              <a:t>S</a:t>
            </a:r>
            <a:r>
              <a:rPr lang="en-US" sz="2800" dirty="0" smtClean="0"/>
              <a:t>ample </a:t>
            </a:r>
            <a:r>
              <a:rPr lang="en-US" sz="2800" dirty="0"/>
              <a:t>means are more Normal than individual </a:t>
            </a:r>
            <a:r>
              <a:rPr lang="en-US" sz="2800" dirty="0" smtClean="0"/>
              <a:t>observations.</a:t>
            </a:r>
          </a:p>
        </p:txBody>
      </p:sp>
    </p:spTree>
    <p:extLst>
      <p:ext uri="{BB962C8B-B14F-4D97-AF65-F5344CB8AC3E}">
        <p14:creationId xmlns:p14="http://schemas.microsoft.com/office/powerpoint/2010/main" xmlns="" val="401749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62" name="Text Box 14"/>
          <p:cNvSpPr txBox="1">
            <a:spLocks noChangeArrowheads="1"/>
          </p:cNvSpPr>
          <p:nvPr/>
        </p:nvSpPr>
        <p:spPr bwMode="auto">
          <a:xfrm>
            <a:off x="5334000" y="4181475"/>
            <a:ext cx="3352800" cy="190182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buFont typeface="Arial" charset="0"/>
              <a:buNone/>
              <a:defRPr/>
            </a:pPr>
            <a:endParaRPr lang="en-US">
              <a:cs typeface="+mn-cs"/>
            </a:endParaRPr>
          </a:p>
          <a:p>
            <a:pPr eaLnBrk="0" hangingPunct="0">
              <a:lnSpc>
                <a:spcPct val="110000"/>
              </a:lnSpc>
              <a:buFont typeface="Arial" charset="0"/>
              <a:buNone/>
              <a:defRPr/>
            </a:pPr>
            <a:r>
              <a:rPr lang="en-US">
                <a:cs typeface="+mn-cs"/>
              </a:rPr>
              <a:t>Coin toss: </a:t>
            </a:r>
            <a:r>
              <a:rPr lang="en-US" i="1">
                <a:cs typeface="+mn-cs"/>
              </a:rPr>
              <a:t>S</a:t>
            </a:r>
            <a:r>
              <a:rPr lang="en-US">
                <a:cs typeface="+mn-cs"/>
              </a:rPr>
              <a:t> = {Head, Tail}</a:t>
            </a:r>
          </a:p>
          <a:p>
            <a:pPr eaLnBrk="0" hangingPunct="0">
              <a:lnSpc>
                <a:spcPct val="110000"/>
              </a:lnSpc>
              <a:buFont typeface="Arial" charset="0"/>
              <a:buNone/>
              <a:defRPr/>
            </a:pPr>
            <a:endParaRPr lang="en-US">
              <a:cs typeface="+mn-cs"/>
            </a:endParaRPr>
          </a:p>
          <a:p>
            <a:pPr eaLnBrk="0" hangingPunct="0">
              <a:lnSpc>
                <a:spcPct val="110000"/>
              </a:lnSpc>
              <a:buFont typeface="Arial" charset="0"/>
              <a:buNone/>
              <a:defRPr/>
            </a:pPr>
            <a:r>
              <a:rPr lang="en-US" i="1">
                <a:cs typeface="+mn-cs"/>
              </a:rPr>
              <a:t>P</a:t>
            </a:r>
            <a:r>
              <a:rPr lang="en-US">
                <a:cs typeface="+mn-cs"/>
              </a:rPr>
              <a:t>(head) + </a:t>
            </a:r>
            <a:r>
              <a:rPr lang="en-US" i="1">
                <a:cs typeface="+mn-cs"/>
              </a:rPr>
              <a:t>P</a:t>
            </a:r>
            <a:r>
              <a:rPr lang="en-US">
                <a:cs typeface="+mn-cs"/>
              </a:rPr>
              <a:t>(tail) = 0.5 + 0.5 =1</a:t>
            </a:r>
          </a:p>
          <a:p>
            <a:pPr eaLnBrk="0" hangingPunct="0">
              <a:lnSpc>
                <a:spcPct val="110000"/>
              </a:lnSpc>
              <a:buFont typeface="Arial" charset="0"/>
              <a:buNone/>
              <a:defRPr/>
            </a:pPr>
            <a:r>
              <a:rPr lang="en-US">
                <a:cs typeface="+mn-cs"/>
                <a:sym typeface="Wingdings" charset="0"/>
              </a:rPr>
              <a:t> </a:t>
            </a:r>
            <a:r>
              <a:rPr lang="en-US" i="1">
                <a:cs typeface="+mn-cs"/>
                <a:sym typeface="Wingdings" charset="0"/>
              </a:rPr>
              <a:t>P</a:t>
            </a:r>
            <a:r>
              <a:rPr lang="en-US">
                <a:cs typeface="+mn-cs"/>
                <a:sym typeface="Wingdings" charset="0"/>
              </a:rPr>
              <a:t>(sample space) = 1</a:t>
            </a:r>
            <a:endParaRPr lang="en-US">
              <a:cs typeface="+mn-cs"/>
            </a:endParaRPr>
          </a:p>
          <a:p>
            <a:pPr eaLnBrk="0" hangingPunct="0">
              <a:lnSpc>
                <a:spcPct val="110000"/>
              </a:lnSpc>
              <a:buFont typeface="Arial" charset="0"/>
              <a:buNone/>
              <a:defRPr/>
            </a:pPr>
            <a:endParaRPr lang="en-US">
              <a:cs typeface="+mn-cs"/>
            </a:endParaRPr>
          </a:p>
        </p:txBody>
      </p:sp>
      <p:sp>
        <p:nvSpPr>
          <p:cNvPr id="1282050" name="Rectangle 2"/>
          <p:cNvSpPr>
            <a:spLocks noChangeArrowheads="1"/>
          </p:cNvSpPr>
          <p:nvPr/>
        </p:nvSpPr>
        <p:spPr bwMode="auto">
          <a:xfrm>
            <a:off x="6865938" y="225425"/>
            <a:ext cx="2201862" cy="9556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cs typeface="+mn-cs"/>
              </a:rPr>
              <a:t>Coin Toss Example:</a:t>
            </a:r>
            <a:r>
              <a:rPr lang="en-US" sz="1400" i="1">
                <a:cs typeface="+mn-cs"/>
              </a:rPr>
              <a:t>  </a:t>
            </a:r>
          </a:p>
          <a:p>
            <a:pPr eaLnBrk="0" hangingPunct="0">
              <a:defRPr/>
            </a:pPr>
            <a:r>
              <a:rPr lang="en-US" sz="1400" i="1">
                <a:cs typeface="+mn-cs"/>
              </a:rPr>
              <a:t>S = </a:t>
            </a:r>
            <a:r>
              <a:rPr lang="en-US" sz="1400">
                <a:cs typeface="+mn-cs"/>
              </a:rPr>
              <a:t>{Head, Tail}</a:t>
            </a:r>
          </a:p>
          <a:p>
            <a:pPr eaLnBrk="0" hangingPunct="0">
              <a:defRPr/>
            </a:pPr>
            <a:r>
              <a:rPr lang="en-US" sz="1400">
                <a:cs typeface="+mn-cs"/>
              </a:rPr>
              <a:t>Probability of heads = 0.5</a:t>
            </a:r>
          </a:p>
          <a:p>
            <a:pPr eaLnBrk="0" hangingPunct="0">
              <a:defRPr/>
            </a:pPr>
            <a:r>
              <a:rPr lang="en-US" sz="1400">
                <a:cs typeface="+mn-cs"/>
              </a:rPr>
              <a:t>Probability of tails    = 0.5</a:t>
            </a:r>
          </a:p>
        </p:txBody>
      </p:sp>
      <p:sp>
        <p:nvSpPr>
          <p:cNvPr id="1282052" name="Rectangle 4"/>
          <p:cNvSpPr>
            <a:spLocks noGrp="1" noChangeArrowheads="1"/>
          </p:cNvSpPr>
          <p:nvPr>
            <p:ph type="title"/>
          </p:nvPr>
        </p:nvSpPr>
        <p:spPr/>
        <p:txBody>
          <a:bodyPr/>
          <a:lstStyle/>
          <a:p>
            <a:pPr eaLnBrk="1" hangingPunct="1">
              <a:defRPr/>
            </a:pPr>
            <a:r>
              <a:rPr lang="en-US" smtClean="0">
                <a:cs typeface="+mj-cs"/>
              </a:rPr>
              <a:t>Probability rules</a:t>
            </a:r>
          </a:p>
        </p:txBody>
      </p:sp>
      <p:sp>
        <p:nvSpPr>
          <p:cNvPr id="1282059" name="Rectangle 11"/>
          <p:cNvSpPr>
            <a:spLocks noChangeArrowheads="1"/>
          </p:cNvSpPr>
          <p:nvPr/>
        </p:nvSpPr>
        <p:spPr bwMode="auto">
          <a:xfrm>
            <a:off x="4614863" y="1730375"/>
            <a:ext cx="4071937" cy="1627188"/>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2060" name="Text Box 12"/>
          <p:cNvSpPr txBox="1">
            <a:spLocks noChangeArrowheads="1"/>
          </p:cNvSpPr>
          <p:nvPr/>
        </p:nvSpPr>
        <p:spPr bwMode="auto">
          <a:xfrm>
            <a:off x="4762500" y="1793875"/>
            <a:ext cx="38862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cs typeface="+mn-cs"/>
              </a:rPr>
              <a:t>Probability of getting a Head = 0.5</a:t>
            </a:r>
          </a:p>
          <a:p>
            <a:pPr eaLnBrk="0" hangingPunct="0">
              <a:defRPr/>
            </a:pPr>
            <a:r>
              <a:rPr lang="en-US">
                <a:cs typeface="+mn-cs"/>
              </a:rPr>
              <a:t>We write this as: </a:t>
            </a:r>
            <a:r>
              <a:rPr lang="en-US" i="1">
                <a:cs typeface="+mn-cs"/>
              </a:rPr>
              <a:t>P</a:t>
            </a:r>
            <a:r>
              <a:rPr lang="en-US">
                <a:cs typeface="+mn-cs"/>
              </a:rPr>
              <a:t>(Head) = 0.5</a:t>
            </a:r>
          </a:p>
          <a:p>
            <a:pPr eaLnBrk="0" hangingPunct="0">
              <a:defRPr/>
            </a:pPr>
            <a:endParaRPr lang="en-US">
              <a:cs typeface="+mn-cs"/>
            </a:endParaRPr>
          </a:p>
          <a:p>
            <a:pPr eaLnBrk="0" hangingPunct="0">
              <a:defRPr/>
            </a:pPr>
            <a:r>
              <a:rPr lang="en-US" i="1">
                <a:cs typeface="+mn-cs"/>
              </a:rPr>
              <a:t>P</a:t>
            </a:r>
            <a:r>
              <a:rPr lang="en-US">
                <a:cs typeface="+mn-cs"/>
              </a:rPr>
              <a:t>(neither Head nor Tail) = 0</a:t>
            </a:r>
          </a:p>
          <a:p>
            <a:pPr eaLnBrk="0" hangingPunct="0">
              <a:defRPr/>
            </a:pPr>
            <a:r>
              <a:rPr lang="en-US" i="1">
                <a:cs typeface="+mn-cs"/>
              </a:rPr>
              <a:t>P</a:t>
            </a:r>
            <a:r>
              <a:rPr lang="en-US">
                <a:cs typeface="+mn-cs"/>
              </a:rPr>
              <a:t>(getting either a Head or a Tail) = 1</a:t>
            </a:r>
          </a:p>
        </p:txBody>
      </p:sp>
      <p:sp>
        <p:nvSpPr>
          <p:cNvPr id="1282061" name="Rectangle 13"/>
          <p:cNvSpPr>
            <a:spLocks noChangeArrowheads="1"/>
          </p:cNvSpPr>
          <p:nvPr/>
        </p:nvSpPr>
        <p:spPr bwMode="auto">
          <a:xfrm>
            <a:off x="3200400" y="3254375"/>
            <a:ext cx="1143000" cy="76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82055" name="Text Box 7"/>
          <p:cNvSpPr txBox="1">
            <a:spLocks noChangeArrowheads="1"/>
          </p:cNvSpPr>
          <p:nvPr/>
        </p:nvSpPr>
        <p:spPr bwMode="auto">
          <a:xfrm>
            <a:off x="457200" y="4156075"/>
            <a:ext cx="8229600" cy="193992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buFont typeface="Arial" charset="0"/>
              <a:buNone/>
              <a:defRPr/>
            </a:pPr>
            <a:r>
              <a:rPr lang="en-US" sz="2000" b="1" smtClean="0">
                <a:cs typeface="+mn-cs"/>
              </a:rPr>
              <a:t>2)</a:t>
            </a:r>
            <a:r>
              <a:rPr lang="en-US" sz="2000" smtClean="0">
                <a:cs typeface="+mn-cs"/>
              </a:rPr>
              <a:t> Because some outcome must occur </a:t>
            </a:r>
            <a:br>
              <a:rPr lang="en-US" sz="2000" smtClean="0">
                <a:cs typeface="+mn-cs"/>
              </a:rPr>
            </a:br>
            <a:r>
              <a:rPr lang="en-US" sz="2000" smtClean="0">
                <a:cs typeface="+mn-cs"/>
              </a:rPr>
              <a:t>on every trial, the sum of the probabilities </a:t>
            </a:r>
            <a:br>
              <a:rPr lang="en-US" sz="2000" smtClean="0">
                <a:cs typeface="+mn-cs"/>
              </a:rPr>
            </a:br>
            <a:r>
              <a:rPr lang="en-US" sz="2000" smtClean="0">
                <a:cs typeface="+mn-cs"/>
              </a:rPr>
              <a:t>for all possible outcomes (the sample </a:t>
            </a:r>
            <a:br>
              <a:rPr lang="en-US" sz="2000" smtClean="0">
                <a:cs typeface="+mn-cs"/>
              </a:rPr>
            </a:br>
            <a:r>
              <a:rPr lang="en-US" sz="2000" smtClean="0">
                <a:cs typeface="+mn-cs"/>
              </a:rPr>
              <a:t>space) must be exactly 1.</a:t>
            </a:r>
          </a:p>
          <a:p>
            <a:pPr eaLnBrk="0" hangingPunct="0">
              <a:buFont typeface="Arial" charset="0"/>
              <a:buNone/>
              <a:defRPr/>
            </a:pPr>
            <a:endParaRPr lang="en-US" sz="2000" smtClean="0">
              <a:cs typeface="+mn-cs"/>
            </a:endParaRPr>
          </a:p>
          <a:p>
            <a:pPr eaLnBrk="0" hangingPunct="0">
              <a:buFont typeface="Arial" charset="0"/>
              <a:buNone/>
              <a:defRPr/>
            </a:pPr>
            <a:r>
              <a:rPr lang="en-US" sz="2000" i="1" smtClean="0">
                <a:cs typeface="+mn-cs"/>
              </a:rPr>
              <a:t>P</a:t>
            </a:r>
            <a:r>
              <a:rPr lang="en-US" sz="2000" smtClean="0">
                <a:cs typeface="+mn-cs"/>
              </a:rPr>
              <a:t>(sample space) = 1</a:t>
            </a:r>
            <a:r>
              <a:rPr lang="en-US" sz="800" smtClean="0">
                <a:cs typeface="+mn-cs"/>
              </a:rPr>
              <a:t> </a:t>
            </a:r>
          </a:p>
        </p:txBody>
      </p:sp>
      <p:sp>
        <p:nvSpPr>
          <p:cNvPr id="1282051" name="Text Box 3"/>
          <p:cNvSpPr txBox="1">
            <a:spLocks noChangeArrowheads="1"/>
          </p:cNvSpPr>
          <p:nvPr/>
        </p:nvSpPr>
        <p:spPr bwMode="auto">
          <a:xfrm>
            <a:off x="457200" y="1717675"/>
            <a:ext cx="8229600" cy="163512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28600">
              <a:defRPr>
                <a:solidFill>
                  <a:schemeClr val="tx1"/>
                </a:solidFill>
                <a:latin typeface="Arial" charset="0"/>
                <a:ea typeface="ＭＳ Ｐゴシック" charset="0"/>
              </a:defRPr>
            </a:lvl2pPr>
            <a:lvl3pPr marL="13716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defRPr/>
            </a:pPr>
            <a:r>
              <a:rPr lang="en-US" sz="2000" b="1" smtClean="0">
                <a:cs typeface="+mn-cs"/>
              </a:rPr>
              <a:t>1)</a:t>
            </a:r>
            <a:r>
              <a:rPr lang="en-US" sz="2000" smtClean="0">
                <a:cs typeface="+mn-cs"/>
              </a:rPr>
              <a:t> Probabilities range from 0 </a:t>
            </a:r>
            <a:br>
              <a:rPr lang="en-US" sz="2000" smtClean="0">
                <a:cs typeface="+mn-cs"/>
              </a:rPr>
            </a:br>
            <a:r>
              <a:rPr lang="en-US" sz="2000" smtClean="0">
                <a:cs typeface="+mn-cs"/>
              </a:rPr>
              <a:t>(</a:t>
            </a:r>
            <a:r>
              <a:rPr lang="en-US" sz="2000" i="1" smtClean="0">
                <a:cs typeface="+mn-cs"/>
              </a:rPr>
              <a:t>no chance of the event</a:t>
            </a:r>
            <a:r>
              <a:rPr lang="en-US" sz="2000" smtClean="0">
                <a:cs typeface="+mn-cs"/>
              </a:rPr>
              <a:t>) to</a:t>
            </a:r>
            <a:br>
              <a:rPr lang="en-US" sz="2000" smtClean="0">
                <a:cs typeface="+mn-cs"/>
              </a:rPr>
            </a:br>
            <a:r>
              <a:rPr lang="en-US" sz="2000" smtClean="0">
                <a:cs typeface="+mn-cs"/>
              </a:rPr>
              <a:t>1 (</a:t>
            </a:r>
            <a:r>
              <a:rPr lang="en-US" sz="2000" i="1" smtClean="0">
                <a:cs typeface="+mn-cs"/>
              </a:rPr>
              <a:t>the event has to happen</a:t>
            </a:r>
            <a:r>
              <a:rPr lang="en-US" sz="2000" smtClean="0">
                <a:cs typeface="+mn-cs"/>
              </a:rPr>
              <a:t>).  </a:t>
            </a:r>
          </a:p>
          <a:p>
            <a:pPr eaLnBrk="0" hangingPunct="0">
              <a:defRPr/>
            </a:pPr>
            <a:endParaRPr lang="en-US" sz="2000" smtClean="0">
              <a:cs typeface="+mn-cs"/>
            </a:endParaRPr>
          </a:p>
          <a:p>
            <a:pPr eaLnBrk="0" hangingPunct="0">
              <a:defRPr/>
            </a:pPr>
            <a:r>
              <a:rPr lang="en-US" sz="2000" smtClean="0">
                <a:cs typeface="+mn-cs"/>
              </a:rPr>
              <a:t>For any event A,  0 </a:t>
            </a:r>
            <a:r>
              <a:rPr lang="en-US" sz="2000" u="sng" smtClean="0">
                <a:cs typeface="+mn-cs"/>
              </a:rPr>
              <a:t>≤</a:t>
            </a:r>
            <a:r>
              <a:rPr lang="en-US" sz="2000" smtClean="0">
                <a:cs typeface="+mn-cs"/>
              </a:rPr>
              <a:t> </a:t>
            </a:r>
            <a:r>
              <a:rPr lang="en-US" sz="2000" i="1" smtClean="0">
                <a:cs typeface="+mn-cs"/>
              </a:rPr>
              <a:t>P</a:t>
            </a:r>
            <a:r>
              <a:rPr lang="en-US" sz="2000" smtClean="0">
                <a:cs typeface="+mn-cs"/>
              </a:rPr>
              <a:t>(A) </a:t>
            </a:r>
            <a:r>
              <a:rPr lang="en-US" sz="2000" u="sng" smtClean="0">
                <a:cs typeface="+mn-cs"/>
              </a:rPr>
              <a:t>≤</a:t>
            </a:r>
            <a:r>
              <a:rPr lang="en-US" sz="2000" smtClean="0">
                <a:cs typeface="+mn-cs"/>
              </a:rPr>
              <a: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20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62" grpId="0" animBg="1"/>
      <p:bldP spid="1282055"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Edge</Template>
  <TotalTime>11739</TotalTime>
  <Words>5089</Words>
  <Application>Microsoft Macintosh PowerPoint</Application>
  <PresentationFormat>On-screen Show (4:3)</PresentationFormat>
  <Paragraphs>644</Paragraphs>
  <Slides>80</Slides>
  <Notes>51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Edge</vt:lpstr>
      <vt:lpstr>Equation</vt:lpstr>
      <vt:lpstr>The Practice of Statistics for Business and Economics Third Edition</vt:lpstr>
      <vt:lpstr>Probability and Sampling Distributions Randomness and Probability Models</vt:lpstr>
      <vt:lpstr>Objectives (PSBE Chapters 4.1 and 4.2)</vt:lpstr>
      <vt:lpstr>Randomness and probability</vt:lpstr>
      <vt:lpstr>Slide 5</vt:lpstr>
      <vt:lpstr>Slide 6</vt:lpstr>
      <vt:lpstr>Probability models</vt:lpstr>
      <vt:lpstr>Sample spaces  It’s the question that determines the sample space.</vt:lpstr>
      <vt:lpstr>Probability rules</vt:lpstr>
      <vt:lpstr>Slide 10</vt:lpstr>
      <vt:lpstr>Slide 11</vt:lpstr>
      <vt:lpstr>Assigning probabilities: finite number of outcomes</vt:lpstr>
      <vt:lpstr>M&amp;M’s candies</vt:lpstr>
      <vt:lpstr>Probabilities: equally likely outcomes</vt:lpstr>
      <vt:lpstr>Slide 15</vt:lpstr>
      <vt:lpstr>Slide 16</vt:lpstr>
      <vt:lpstr>Slide 17</vt:lpstr>
      <vt:lpstr>Assigning probabilities: intervals of outcomes</vt:lpstr>
      <vt:lpstr>Assigning probabilities: intervals of outcomes</vt:lpstr>
      <vt:lpstr>Normal probability models</vt:lpstr>
      <vt:lpstr>Case Study 4.1 Uncovering Fraud by Digital Analysis </vt:lpstr>
      <vt:lpstr>Probability and Sampling Distributions Random variables</vt:lpstr>
      <vt:lpstr>Objectives (PSBE Chapter 4.3)</vt:lpstr>
      <vt:lpstr>Random variable</vt:lpstr>
      <vt:lpstr>Probability distributions</vt:lpstr>
      <vt:lpstr>Discrete Probability Distributions </vt:lpstr>
      <vt:lpstr>Example 4.9 Hard-Drive Sizes</vt:lpstr>
      <vt:lpstr>Probability Histogram</vt:lpstr>
      <vt:lpstr>Example 4.10 Four Coin Tosses</vt:lpstr>
      <vt:lpstr>Example 4.10 Four Coin Tosses</vt:lpstr>
      <vt:lpstr>Example 4.10 Four Coin Tosses</vt:lpstr>
      <vt:lpstr>Continuous probability distributions</vt:lpstr>
      <vt:lpstr>Intervals</vt:lpstr>
      <vt:lpstr>Continuous random variable and population distribution</vt:lpstr>
      <vt:lpstr>Normal probability distributions</vt:lpstr>
      <vt:lpstr>Slide 36</vt:lpstr>
      <vt:lpstr>Example 4.11 Tread Life</vt:lpstr>
      <vt:lpstr>Mean of a random variable</vt:lpstr>
      <vt:lpstr>Mean of a discrete random variable</vt:lpstr>
      <vt:lpstr>Example 4.13 Pick 3</vt:lpstr>
      <vt:lpstr>Mean of a Discrete Random Variable</vt:lpstr>
      <vt:lpstr>Case 4.1</vt:lpstr>
      <vt:lpstr>Example 4.14</vt:lpstr>
      <vt:lpstr>Randomness</vt:lpstr>
      <vt:lpstr>Randomness (answer)</vt:lpstr>
      <vt:lpstr>Probability Models</vt:lpstr>
      <vt:lpstr>Probability Models (answer)</vt:lpstr>
      <vt:lpstr>Random Variables</vt:lpstr>
      <vt:lpstr>Random Variables (answer)</vt:lpstr>
      <vt:lpstr>Variance of a random variable</vt:lpstr>
      <vt:lpstr>Variance of a discrete random variable</vt:lpstr>
      <vt:lpstr>Example 4.16 Gain Communications</vt:lpstr>
      <vt:lpstr>Example 4.17</vt:lpstr>
      <vt:lpstr>Rules for means and variances</vt:lpstr>
      <vt:lpstr>Investment</vt:lpstr>
      <vt:lpstr>Example 4.16 Gain Communications</vt:lpstr>
      <vt:lpstr>Example 4.18 Pick 3</vt:lpstr>
      <vt:lpstr>Example 4.18 Pick 3</vt:lpstr>
      <vt:lpstr>Example 4.10 Four Coin Tosses</vt:lpstr>
      <vt:lpstr>Probability and Sampling Distributions  The Sampling Distribution of a Sample Mean</vt:lpstr>
      <vt:lpstr>Objectives (PSBE Chapter 4.4)</vt:lpstr>
      <vt:lpstr>Example 4.21 Does this wine smell bad?</vt:lpstr>
      <vt:lpstr>Example 4.21 Does this wine smell bad?</vt:lpstr>
      <vt:lpstr>Law of large numbers</vt:lpstr>
      <vt:lpstr>Reminder: What is a sampling distribution?</vt:lpstr>
      <vt:lpstr>Sampling distribution of sample mean</vt:lpstr>
      <vt:lpstr>Slide 67</vt:lpstr>
      <vt:lpstr>Mean and standard deviation of sample mean</vt:lpstr>
      <vt:lpstr>For normally distributed populations</vt:lpstr>
      <vt:lpstr>Central Limit Theorem</vt:lpstr>
      <vt:lpstr>Example 4.24 The Central Limit Theorem in Action</vt:lpstr>
      <vt:lpstr>The central limit theorem (Delay times)</vt:lpstr>
      <vt:lpstr>The central limit theorem (Delay times)</vt:lpstr>
      <vt:lpstr>The central limit theorem (Delay times)</vt:lpstr>
      <vt:lpstr>The central limit theorem</vt:lpstr>
      <vt:lpstr>IQ scores: population vs. sample</vt:lpstr>
      <vt:lpstr>Application</vt:lpstr>
      <vt:lpstr>Income distribution</vt:lpstr>
      <vt:lpstr>How large a sample size?</vt:lpstr>
      <vt:lpstr>Important Facts on Sample Means</vt:lpstr>
    </vt:vector>
  </TitlesOfParts>
  <Company>UCI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ssellke</cp:lastModifiedBy>
  <cp:revision>581</cp:revision>
  <cp:lastPrinted>2003-07-12T15:26:38Z</cp:lastPrinted>
  <dcterms:created xsi:type="dcterms:W3CDTF">2003-05-27T03:45:36Z</dcterms:created>
  <dcterms:modified xsi:type="dcterms:W3CDTF">2013-02-15T14:25:57Z</dcterms:modified>
</cp:coreProperties>
</file>