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74"/>
  </p:notesMasterIdLst>
  <p:sldIdLst>
    <p:sldId id="1069" r:id="rId2"/>
    <p:sldId id="929" r:id="rId3"/>
    <p:sldId id="933" r:id="rId4"/>
    <p:sldId id="931" r:id="rId5"/>
    <p:sldId id="934" r:id="rId6"/>
    <p:sldId id="935" r:id="rId7"/>
    <p:sldId id="1070" r:id="rId8"/>
    <p:sldId id="936" r:id="rId9"/>
    <p:sldId id="1022" r:id="rId10"/>
    <p:sldId id="937" r:id="rId11"/>
    <p:sldId id="938" r:id="rId12"/>
    <p:sldId id="1017" r:id="rId13"/>
    <p:sldId id="948" r:id="rId14"/>
    <p:sldId id="1018" r:id="rId15"/>
    <p:sldId id="1020" r:id="rId16"/>
    <p:sldId id="1071" r:id="rId17"/>
    <p:sldId id="1072" r:id="rId18"/>
    <p:sldId id="1073" r:id="rId19"/>
    <p:sldId id="939" r:id="rId20"/>
    <p:sldId id="1011" r:id="rId21"/>
    <p:sldId id="941" r:id="rId22"/>
    <p:sldId id="1014" r:id="rId23"/>
    <p:sldId id="1075" r:id="rId24"/>
    <p:sldId id="1074" r:id="rId25"/>
    <p:sldId id="1076" r:id="rId26"/>
    <p:sldId id="1077" r:id="rId27"/>
    <p:sldId id="951" r:id="rId28"/>
    <p:sldId id="1023" r:id="rId29"/>
    <p:sldId id="1015" r:id="rId30"/>
    <p:sldId id="953" r:id="rId31"/>
    <p:sldId id="1024" r:id="rId32"/>
    <p:sldId id="1078" r:id="rId33"/>
    <p:sldId id="1079" r:id="rId34"/>
    <p:sldId id="1080" r:id="rId35"/>
    <p:sldId id="1081" r:id="rId36"/>
    <p:sldId id="1082" r:id="rId37"/>
    <p:sldId id="1083" r:id="rId38"/>
    <p:sldId id="1084" r:id="rId39"/>
    <p:sldId id="943" r:id="rId40"/>
    <p:sldId id="1033" r:id="rId41"/>
    <p:sldId id="1085" r:id="rId42"/>
    <p:sldId id="1086" r:id="rId43"/>
    <p:sldId id="1087" r:id="rId44"/>
    <p:sldId id="1088" r:id="rId45"/>
    <p:sldId id="1035" r:id="rId46"/>
    <p:sldId id="1036" r:id="rId47"/>
    <p:sldId id="1037" r:id="rId48"/>
    <p:sldId id="1038" r:id="rId49"/>
    <p:sldId id="1039" r:id="rId50"/>
    <p:sldId id="1040" r:id="rId51"/>
    <p:sldId id="1041" r:id="rId52"/>
    <p:sldId id="1042" r:id="rId53"/>
    <p:sldId id="1043" r:id="rId54"/>
    <p:sldId id="1044" r:id="rId55"/>
    <p:sldId id="1091" r:id="rId56"/>
    <p:sldId id="1092" r:id="rId57"/>
    <p:sldId id="1093" r:id="rId58"/>
    <p:sldId id="1094" r:id="rId59"/>
    <p:sldId id="1045" r:id="rId60"/>
    <p:sldId id="1046" r:id="rId61"/>
    <p:sldId id="1048" r:id="rId62"/>
    <p:sldId id="1049" r:id="rId63"/>
    <p:sldId id="1050" r:id="rId64"/>
    <p:sldId id="1051" r:id="rId65"/>
    <p:sldId id="1052" r:id="rId66"/>
    <p:sldId id="1053" r:id="rId67"/>
    <p:sldId id="1095" r:id="rId68"/>
    <p:sldId id="1096" r:id="rId69"/>
    <p:sldId id="1065" r:id="rId70"/>
    <p:sldId id="1068" r:id="rId71"/>
    <p:sldId id="1066" r:id="rId72"/>
    <p:sldId id="1054" r:id="rId7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66CCFF"/>
    <a:srgbClr val="CCFFFF"/>
    <a:srgbClr val="CCFF99"/>
    <a:srgbClr val="FFCC66"/>
    <a:srgbClr val="FFFFFF"/>
    <a:srgbClr val="333399"/>
    <a:srgbClr val="CC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4" d="100"/>
          <a:sy n="74" d="100"/>
        </p:scale>
        <p:origin x="-2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512"/>
    </p:cViewPr>
  </p:sorterViewPr>
  <p:notesViewPr>
    <p:cSldViewPr>
      <p:cViewPr varScale="1">
        <p:scale>
          <a:sx n="41" d="100"/>
          <a:sy n="41" d="100"/>
        </p:scale>
        <p:origin x="-1470"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mn-cs"/>
              </a:defRPr>
            </a:lvl1pPr>
          </a:lstStyle>
          <a:p>
            <a:pPr>
              <a:defRPr/>
            </a:pPr>
            <a:endParaRPr lang="en-US"/>
          </a:p>
        </p:txBody>
      </p:sp>
      <p:sp>
        <p:nvSpPr>
          <p:cNvPr id="256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mn-cs"/>
              </a:defRPr>
            </a:lvl1pPr>
          </a:lstStyle>
          <a:p>
            <a:pPr>
              <a:defRPr/>
            </a:pPr>
            <a:endParaRPr lang="en-US"/>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fld id="{50C581AD-B03A-4597-A865-BA93C81C1C1D}"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9E70E4DB-A4C9-46D6-ABCD-D40446C07B7C}" type="slidenum">
              <a:rPr lang="en-US"/>
              <a:pPr/>
              <a:t>1</a:t>
            </a:fld>
            <a:endParaRPr lang="en-US"/>
          </a:p>
        </p:txBody>
      </p:sp>
      <p:sp>
        <p:nvSpPr>
          <p:cNvPr id="11683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168387"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8575" cap="flat" cmpd="sng">
            <a:solidFill>
              <a:srgbClr val="333399"/>
            </a:solidFill>
            <a:prstDash val="solid"/>
            <a:miter lim="800000"/>
            <a:headEnd/>
            <a:tailEnd/>
          </a:ln>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146" name="Rectangle 2"/>
          <p:cNvSpPr>
            <a:spLocks noGrp="1" noChangeArrowheads="1"/>
          </p:cNvSpPr>
          <p:nvPr>
            <p:ph type="ctrTitle"/>
          </p:nvPr>
        </p:nvSpPr>
        <p:spPr>
          <a:xfrm>
            <a:off x="914400" y="1524000"/>
            <a:ext cx="7623175" cy="1752600"/>
          </a:xfrm>
        </p:spPr>
        <p:txBody>
          <a:bodyPr/>
          <a:lstStyle>
            <a:lvl1pPr>
              <a:defRPr sz="4800"/>
            </a:lvl1pPr>
          </a:lstStyle>
          <a:p>
            <a:pPr lvl="0"/>
            <a:r>
              <a:rPr lang="en-US" noProof="0" smtClean="0"/>
              <a:t>Click to edit Master title style</a:t>
            </a:r>
          </a:p>
        </p:txBody>
      </p:sp>
      <p:sp>
        <p:nvSpPr>
          <p:cNvPr id="6147" name="Rectangle 3"/>
          <p:cNvSpPr>
            <a:spLocks noGrp="1" noChangeArrowheads="1"/>
          </p:cNvSpPr>
          <p:nvPr>
            <p:ph type="subTitle" idx="1"/>
          </p:nvPr>
        </p:nvSpPr>
        <p:spPr>
          <a:xfrm>
            <a:off x="1981200" y="3962400"/>
            <a:ext cx="6553200" cy="1752600"/>
          </a:xfrm>
        </p:spPr>
        <p:txBody>
          <a:bodyPr/>
          <a:lstStyle>
            <a:lvl1pPr marL="0" indent="0">
              <a:buFont typeface="Wingdings" charset="0"/>
              <a:buNone/>
              <a:defRPr/>
            </a:lvl1pPr>
          </a:lstStyle>
          <a:p>
            <a:pPr lvl="0"/>
            <a:r>
              <a:rPr lang="en-US" noProof="0" smtClean="0"/>
              <a:t>Click to edit Master subtitle style</a:t>
            </a:r>
          </a:p>
        </p:txBody>
      </p:sp>
      <p:sp>
        <p:nvSpPr>
          <p:cNvPr id="6" name="Rectangle 4"/>
          <p:cNvSpPr>
            <a:spLocks noGrp="1" noChangeArrowheads="1"/>
          </p:cNvSpPr>
          <p:nvPr>
            <p:ph type="dt" sz="half" idx="10"/>
          </p:nvPr>
        </p:nvSpPr>
        <p:spPr bwMode="auto">
          <a:xfrm>
            <a:off x="457200" y="6243638"/>
            <a:ext cx="2133600" cy="45720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mj-lt"/>
                <a:ea typeface="ＭＳ Ｐゴシック" charset="0"/>
                <a:cs typeface="+mn-cs"/>
              </a:defRPr>
            </a:lvl1pPr>
          </a:lstStyle>
          <a:p>
            <a:pPr>
              <a:defRPr/>
            </a:pPr>
            <a:endParaRPr lang="en-US"/>
          </a:p>
        </p:txBody>
      </p:sp>
      <p:sp>
        <p:nvSpPr>
          <p:cNvPr id="7" name="Rectangle 5"/>
          <p:cNvSpPr>
            <a:spLocks noGrp="1" noChangeArrowheads="1"/>
          </p:cNvSpPr>
          <p:nvPr>
            <p:ph type="ftr" sz="quarter" idx="11"/>
          </p:nvPr>
        </p:nvSpPr>
        <p:spPr bwMode="auto">
          <a:xfrm>
            <a:off x="3124200" y="6243638"/>
            <a:ext cx="2895600" cy="45720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ctr">
              <a:defRPr sz="1200">
                <a:latin typeface="+mj-lt"/>
                <a:ea typeface="ＭＳ Ｐゴシック" charset="0"/>
                <a:cs typeface="+mn-cs"/>
              </a:defRPr>
            </a:lvl1pPr>
          </a:lstStyle>
          <a:p>
            <a:pPr>
              <a:defRPr/>
            </a:pPr>
            <a:endParaRPr lang="en-US"/>
          </a:p>
        </p:txBody>
      </p:sp>
      <p:sp>
        <p:nvSpPr>
          <p:cNvPr id="8" name="Rectangle 6"/>
          <p:cNvSpPr>
            <a:spLocks noGrp="1" noChangeArrowheads="1"/>
          </p:cNvSpPr>
          <p:nvPr>
            <p:ph type="sldNum" sz="quarter" idx="12"/>
          </p:nvPr>
        </p:nvSpPr>
        <p:spPr bwMode="auto">
          <a:xfrm>
            <a:off x="6553200" y="6243638"/>
            <a:ext cx="2133600" cy="45720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atin typeface="Garamond" pitchFamily="18" charset="0"/>
              </a:defRPr>
            </a:lvl1pPr>
          </a:lstStyle>
          <a:p>
            <a:fld id="{E5340602-BE6F-444F-91B2-26B223AE8C2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143000"/>
            <a:ext cx="40386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62400"/>
            <a:ext cx="40386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28600"/>
            <a:ext cx="8229600" cy="762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143000"/>
            <a:ext cx="40386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143000"/>
            <a:ext cx="40386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62400"/>
            <a:ext cx="40386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62400"/>
            <a:ext cx="40386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28600"/>
            <a:ext cx="82296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457200" y="1143000"/>
            <a:ext cx="8229600" cy="548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9" name="Rectangle 9"/>
          <p:cNvSpPr>
            <a:spLocks noChangeArrowheads="1"/>
          </p:cNvSpPr>
          <p:nvPr userDrawn="1"/>
        </p:nvSpPr>
        <p:spPr bwMode="auto">
          <a:xfrm>
            <a:off x="431800" y="76200"/>
            <a:ext cx="8305800" cy="152400"/>
          </a:xfrm>
          <a:prstGeom prst="rect">
            <a:avLst/>
          </a:prstGeom>
          <a:gradFill rotWithShape="1">
            <a:gsLst>
              <a:gs pos="0">
                <a:srgbClr val="CC3300"/>
              </a:gs>
              <a:gs pos="100000">
                <a:srgbClr val="CC3300">
                  <a:gamma/>
                  <a:tint val="40784"/>
                  <a:invGamma/>
                </a:srgbClr>
              </a:gs>
            </a:gsLst>
            <a:lin ang="0" scaled="1"/>
          </a:gradFill>
          <a:ln>
            <a:noFill/>
          </a:ln>
          <a:effectLst/>
          <a:extLst>
            <a:ext uri="{91240B29-F687-4f45-9708-019B960494DF}">
              <a14:hiddenLine xmlns:a14="http://schemas.microsoft.com/office/drawing/2010/main" xmlns="" w="9525">
                <a:solidFill>
                  <a:srgbClr val="D4D4D4"/>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 bg1="lt1" tx1="dk1" bg2="lt2" tx2="dk2" accent1="accent1" accent2="accent2" accent3="accent3" accent4="accent4" accent5="accent5" accent6="accent6" hlink="hlink" folHlink="folHlink"/>
  <p:sldLayoutIdLst>
    <p:sldLayoutId id="2147483693"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CC0000"/>
          </a:solidFill>
          <a:latin typeface="+mj-lt"/>
          <a:ea typeface="+mj-ea"/>
          <a:cs typeface="ＭＳ Ｐゴシック" charset="0"/>
        </a:defRPr>
      </a:lvl1pPr>
      <a:lvl2pPr algn="l" rtl="0" eaLnBrk="0" fontAlgn="base" hangingPunct="0">
        <a:spcBef>
          <a:spcPct val="0"/>
        </a:spcBef>
        <a:spcAft>
          <a:spcPct val="0"/>
        </a:spcAft>
        <a:defRPr sz="4000">
          <a:solidFill>
            <a:srgbClr val="CC0000"/>
          </a:solidFill>
          <a:latin typeface="Garamond" charset="0"/>
          <a:ea typeface="ＭＳ Ｐゴシック" charset="0"/>
          <a:cs typeface="ＭＳ Ｐゴシック" charset="0"/>
        </a:defRPr>
      </a:lvl2pPr>
      <a:lvl3pPr algn="l" rtl="0" eaLnBrk="0" fontAlgn="base" hangingPunct="0">
        <a:spcBef>
          <a:spcPct val="0"/>
        </a:spcBef>
        <a:spcAft>
          <a:spcPct val="0"/>
        </a:spcAft>
        <a:defRPr sz="4000">
          <a:solidFill>
            <a:srgbClr val="CC0000"/>
          </a:solidFill>
          <a:latin typeface="Garamond" charset="0"/>
          <a:ea typeface="ＭＳ Ｐゴシック" charset="0"/>
          <a:cs typeface="ＭＳ Ｐゴシック" charset="0"/>
        </a:defRPr>
      </a:lvl3pPr>
      <a:lvl4pPr algn="l" rtl="0" eaLnBrk="0" fontAlgn="base" hangingPunct="0">
        <a:spcBef>
          <a:spcPct val="0"/>
        </a:spcBef>
        <a:spcAft>
          <a:spcPct val="0"/>
        </a:spcAft>
        <a:defRPr sz="4000">
          <a:solidFill>
            <a:srgbClr val="CC0000"/>
          </a:solidFill>
          <a:latin typeface="Garamond" charset="0"/>
          <a:ea typeface="ＭＳ Ｐゴシック" charset="0"/>
          <a:cs typeface="ＭＳ Ｐゴシック" charset="0"/>
        </a:defRPr>
      </a:lvl4pPr>
      <a:lvl5pPr algn="l" rtl="0" eaLnBrk="0" fontAlgn="base" hangingPunct="0">
        <a:spcBef>
          <a:spcPct val="0"/>
        </a:spcBef>
        <a:spcAft>
          <a:spcPct val="0"/>
        </a:spcAft>
        <a:defRPr sz="4000">
          <a:solidFill>
            <a:srgbClr val="CC0000"/>
          </a:solidFill>
          <a:latin typeface="Garamond" charset="0"/>
          <a:ea typeface="ＭＳ Ｐゴシック" charset="0"/>
          <a:cs typeface="ＭＳ Ｐゴシック" charset="0"/>
        </a:defRPr>
      </a:lvl5pPr>
      <a:lvl6pPr marL="457200" algn="l" rtl="0" fontAlgn="base">
        <a:spcBef>
          <a:spcPct val="0"/>
        </a:spcBef>
        <a:spcAft>
          <a:spcPct val="0"/>
        </a:spcAft>
        <a:defRPr sz="4000">
          <a:solidFill>
            <a:srgbClr val="CC0000"/>
          </a:solidFill>
          <a:latin typeface="Garamond" charset="0"/>
          <a:ea typeface="ＭＳ Ｐゴシック" charset="0"/>
        </a:defRPr>
      </a:lvl6pPr>
      <a:lvl7pPr marL="914400" algn="l" rtl="0" fontAlgn="base">
        <a:spcBef>
          <a:spcPct val="0"/>
        </a:spcBef>
        <a:spcAft>
          <a:spcPct val="0"/>
        </a:spcAft>
        <a:defRPr sz="4000">
          <a:solidFill>
            <a:srgbClr val="CC0000"/>
          </a:solidFill>
          <a:latin typeface="Garamond" charset="0"/>
          <a:ea typeface="ＭＳ Ｐゴシック" charset="0"/>
        </a:defRPr>
      </a:lvl7pPr>
      <a:lvl8pPr marL="1371600" algn="l" rtl="0" fontAlgn="base">
        <a:spcBef>
          <a:spcPct val="0"/>
        </a:spcBef>
        <a:spcAft>
          <a:spcPct val="0"/>
        </a:spcAft>
        <a:defRPr sz="4000">
          <a:solidFill>
            <a:srgbClr val="CC0000"/>
          </a:solidFill>
          <a:latin typeface="Garamond" charset="0"/>
          <a:ea typeface="ＭＳ Ｐゴシック" charset="0"/>
        </a:defRPr>
      </a:lvl8pPr>
      <a:lvl9pPr marL="1828800" algn="l" rtl="0" fontAlgn="base">
        <a:spcBef>
          <a:spcPct val="0"/>
        </a:spcBef>
        <a:spcAft>
          <a:spcPct val="0"/>
        </a:spcAft>
        <a:defRPr sz="4000">
          <a:solidFill>
            <a:srgbClr val="CC0000"/>
          </a:solidFill>
          <a:latin typeface="Garamond" charset="0"/>
          <a:ea typeface="ＭＳ Ｐゴシック" charset="0"/>
        </a:defRPr>
      </a:lvl9pPr>
    </p:titleStyle>
    <p:bodyStyle>
      <a:lvl1pPr marL="342900" indent="-342900" algn="l" rtl="0" eaLnBrk="0" fontAlgn="base" hangingPunct="0">
        <a:spcBef>
          <a:spcPct val="20000"/>
        </a:spcBef>
        <a:spcAft>
          <a:spcPct val="0"/>
        </a:spcAft>
        <a:buClr>
          <a:srgbClr val="00CC99"/>
        </a:buClr>
        <a:buSzPct val="65000"/>
        <a:buFont typeface="Wingdings" pitchFamily="2" charset="2"/>
        <a:buChar char="p"/>
        <a:defRPr sz="20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rgbClr val="CC0000"/>
        </a:buClr>
        <a:buSzPct val="60000"/>
        <a:buFont typeface="Wingdings" pitchFamily="2" charset="2"/>
        <a:buChar char="p"/>
        <a:defRPr>
          <a:solidFill>
            <a:schemeClr val="tx1"/>
          </a:solidFill>
          <a:latin typeface="+mn-lt"/>
          <a:ea typeface="+mn-ea"/>
        </a:defRPr>
      </a:lvl2pPr>
      <a:lvl3pPr marL="1022350" indent="-350838" algn="l" rtl="0" eaLnBrk="0" fontAlgn="base" hangingPunct="0">
        <a:spcBef>
          <a:spcPct val="20000"/>
        </a:spcBef>
        <a:spcAft>
          <a:spcPct val="0"/>
        </a:spcAft>
        <a:buClr>
          <a:srgbClr val="00CC99"/>
        </a:buClr>
        <a:buSzPct val="65000"/>
        <a:buFont typeface="Wingdings" pitchFamily="2" charset="2"/>
        <a:buChar char="§"/>
        <a:defRPr>
          <a:solidFill>
            <a:schemeClr val="tx1"/>
          </a:solidFill>
          <a:latin typeface="+mn-lt"/>
          <a:ea typeface="+mn-ea"/>
        </a:defRPr>
      </a:lvl3pPr>
      <a:lvl4pPr marL="1339850" indent="-315913" algn="l" rtl="0" eaLnBrk="0" fontAlgn="base" hangingPunct="0">
        <a:spcBef>
          <a:spcPct val="20000"/>
        </a:spcBef>
        <a:spcAft>
          <a:spcPct val="0"/>
        </a:spcAft>
        <a:buClr>
          <a:srgbClr val="CC0000"/>
        </a:buClr>
        <a:buSzPct val="70000"/>
        <a:buFont typeface="Wingdings" pitchFamily="2" charset="2"/>
        <a:buChar char="§"/>
        <a:defRPr>
          <a:solidFill>
            <a:schemeClr val="tx1"/>
          </a:solidFill>
          <a:latin typeface="+mn-lt"/>
          <a:ea typeface="+mn-ea"/>
        </a:defRPr>
      </a:lvl4pPr>
      <a:lvl5pPr marL="1681163" indent="-339725" algn="l" rtl="0" eaLnBrk="0" fontAlgn="base" hangingPunct="0">
        <a:spcBef>
          <a:spcPct val="20000"/>
        </a:spcBef>
        <a:spcAft>
          <a:spcPct val="0"/>
        </a:spcAft>
        <a:buClr>
          <a:schemeClr val="tx1"/>
        </a:buClr>
        <a:buSzPct val="75000"/>
        <a:buFont typeface="Wingdings" pitchFamily="2" charset="2"/>
        <a:buChar char="§"/>
        <a:defRPr sz="1600">
          <a:solidFill>
            <a:schemeClr val="tx1"/>
          </a:solidFill>
          <a:latin typeface="+mn-lt"/>
          <a:ea typeface="+mn-ea"/>
        </a:defRPr>
      </a:lvl5pPr>
      <a:lvl6pPr marL="2138363" indent="-339725" algn="l" rtl="0" fontAlgn="base">
        <a:spcBef>
          <a:spcPct val="20000"/>
        </a:spcBef>
        <a:spcAft>
          <a:spcPct val="0"/>
        </a:spcAft>
        <a:buClr>
          <a:schemeClr val="tx1"/>
        </a:buClr>
        <a:buSzPct val="75000"/>
        <a:buFont typeface="Wingdings" charset="0"/>
        <a:buChar char="§"/>
        <a:defRPr sz="1600">
          <a:solidFill>
            <a:schemeClr val="tx1"/>
          </a:solidFill>
          <a:latin typeface="+mn-lt"/>
          <a:ea typeface="+mn-ea"/>
        </a:defRPr>
      </a:lvl6pPr>
      <a:lvl7pPr marL="2595563" indent="-339725" algn="l" rtl="0" fontAlgn="base">
        <a:spcBef>
          <a:spcPct val="20000"/>
        </a:spcBef>
        <a:spcAft>
          <a:spcPct val="0"/>
        </a:spcAft>
        <a:buClr>
          <a:schemeClr val="tx1"/>
        </a:buClr>
        <a:buSzPct val="75000"/>
        <a:buFont typeface="Wingdings" charset="0"/>
        <a:buChar char="§"/>
        <a:defRPr sz="1600">
          <a:solidFill>
            <a:schemeClr val="tx1"/>
          </a:solidFill>
          <a:latin typeface="+mn-lt"/>
          <a:ea typeface="+mn-ea"/>
        </a:defRPr>
      </a:lvl7pPr>
      <a:lvl8pPr marL="3052763" indent="-339725" algn="l" rtl="0" fontAlgn="base">
        <a:spcBef>
          <a:spcPct val="20000"/>
        </a:spcBef>
        <a:spcAft>
          <a:spcPct val="0"/>
        </a:spcAft>
        <a:buClr>
          <a:schemeClr val="tx1"/>
        </a:buClr>
        <a:buSzPct val="75000"/>
        <a:buFont typeface="Wingdings" charset="0"/>
        <a:buChar char="§"/>
        <a:defRPr sz="1600">
          <a:solidFill>
            <a:schemeClr val="tx1"/>
          </a:solidFill>
          <a:latin typeface="+mn-lt"/>
          <a:ea typeface="+mn-ea"/>
        </a:defRPr>
      </a:lvl8pPr>
      <a:lvl9pPr marL="3509963" indent="-339725" algn="l" rtl="0" fontAlgn="base">
        <a:spcBef>
          <a:spcPct val="20000"/>
        </a:spcBef>
        <a:spcAft>
          <a:spcPct val="0"/>
        </a:spcAft>
        <a:buClr>
          <a:schemeClr val="tx1"/>
        </a:buClr>
        <a:buSzPct val="75000"/>
        <a:buFont typeface="Wingdings"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6.bin"/><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Office_Excel_Chart1.xls"/><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4.jpeg"/><Relationship Id="rId5" Type="http://schemas.openxmlformats.org/officeDocument/2006/relationships/oleObject" Target="../embeddings/oleObject9.bin"/><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wmf"/><Relationship Id="rId1" Type="http://schemas.openxmlformats.org/officeDocument/2006/relationships/slideLayout" Target="../slideLayouts/slideLayout12.xml"/><Relationship Id="rId4" Type="http://schemas.openxmlformats.org/officeDocument/2006/relationships/image" Target="../media/image3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20.wmf"/><Relationship Id="rId4" Type="http://schemas.openxmlformats.org/officeDocument/2006/relationships/image" Target="../media/image36.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2.bin"/></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1.vml"/><Relationship Id="rId5" Type="http://schemas.openxmlformats.org/officeDocument/2006/relationships/image" Target="../media/image20.wmf"/><Relationship Id="rId4" Type="http://schemas.openxmlformats.org/officeDocument/2006/relationships/oleObject" Target="../embeddings/oleObject14.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2.vml"/><Relationship Id="rId5" Type="http://schemas.openxmlformats.org/officeDocument/2006/relationships/image" Target="../media/image20.wmf"/><Relationship Id="rId4" Type="http://schemas.openxmlformats.org/officeDocument/2006/relationships/oleObject" Target="../embeddings/oleObject16.bin"/></Relationships>
</file>

<file path=ppt/slides/_rels/slide51.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image" Target="../media/image52.jpeg"/></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0.wmf"/><Relationship Id="rId4" Type="http://schemas.openxmlformats.org/officeDocument/2006/relationships/oleObject" Target="../embeddings/oleObject21.bin"/></Relationships>
</file>

<file path=ppt/slides/_rels/slide54.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angel.bfwpub.com/BFW/ebook/7_14"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55.jpeg"/><Relationship Id="rId4" Type="http://schemas.openxmlformats.org/officeDocument/2006/relationships/image" Target="../media/image58.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0.wmf"/><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56.jpeg"/><Relationship Id="rId4" Type="http://schemas.openxmlformats.org/officeDocument/2006/relationships/image" Target="../media/image55.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image" Target="../media/image67.png"/><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66.png"/><Relationship Id="rId5" Type="http://schemas.openxmlformats.org/officeDocument/2006/relationships/image" Target="../media/image65.wmf"/><Relationship Id="rId4" Type="http://schemas.openxmlformats.org/officeDocument/2006/relationships/image" Target="../media/image64.png"/></Relationships>
</file>

<file path=ppt/slides/_rels/slide65.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2.xml"/><Relationship Id="rId4" Type="http://schemas.openxmlformats.org/officeDocument/2006/relationships/image" Target="../media/image71.png"/></Relationships>
</file>

<file path=ppt/slides/_rels/slide67.xml.rels><?xml version="1.0" encoding="UTF-8" standalone="yes"?>
<Relationships xmlns="http://schemas.openxmlformats.org/package/2006/relationships"><Relationship Id="rId2" Type="http://schemas.openxmlformats.org/officeDocument/2006/relationships/hyperlink" Target="http://angel.bfwpub.com/BFW/ebook/7_17"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jpeg"/><Relationship Id="rId1" Type="http://schemas.openxmlformats.org/officeDocument/2006/relationships/slideLayout" Target="../slideLayouts/slideLayout7.xml"/><Relationship Id="rId6" Type="http://schemas.openxmlformats.org/officeDocument/2006/relationships/image" Target="../media/image78.wmf"/><Relationship Id="rId5" Type="http://schemas.openxmlformats.org/officeDocument/2006/relationships/image" Target="../media/image77.png"/><Relationship Id="rId4" Type="http://schemas.openxmlformats.org/officeDocument/2006/relationships/image" Target="../media/image7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jpeg"/><Relationship Id="rId1" Type="http://schemas.openxmlformats.org/officeDocument/2006/relationships/slideLayout" Target="../slideLayouts/slideLayout7.xml"/><Relationship Id="rId4" Type="http://schemas.openxmlformats.org/officeDocument/2006/relationships/image" Target="../media/image79.jpeg"/></Relationships>
</file>

<file path=ppt/slides/_rels/slide71.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image" Target="../media/image80.wm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ctrTitle"/>
          </p:nvPr>
        </p:nvSpPr>
        <p:spPr>
          <a:xfrm>
            <a:off x="914400" y="1524000"/>
            <a:ext cx="7772400" cy="17526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mtClean="0">
                <a:cs typeface="+mj-cs"/>
              </a:rPr>
              <a:t>The Practice of Statistics for Business and Economics</a:t>
            </a:r>
            <a:br>
              <a:rPr lang="en-US" smtClean="0">
                <a:cs typeface="+mj-cs"/>
              </a:rPr>
            </a:br>
            <a:r>
              <a:rPr lang="en-US" sz="3200" smtClean="0">
                <a:cs typeface="+mj-cs"/>
              </a:rPr>
              <a:t>Third Edition</a:t>
            </a:r>
          </a:p>
        </p:txBody>
      </p:sp>
      <p:sp>
        <p:nvSpPr>
          <p:cNvPr id="1167363" name="Rectangle 3"/>
          <p:cNvSpPr>
            <a:spLocks noGrp="1" noChangeArrowheads="1"/>
          </p:cNvSpPr>
          <p:nvPr>
            <p:ph type="subTitle" idx="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lnSpc>
                <a:spcPct val="90000"/>
              </a:lnSpc>
              <a:defRPr/>
            </a:pPr>
            <a:r>
              <a:rPr lang="en-US" smtClean="0">
                <a:cs typeface="+mn-cs"/>
              </a:rPr>
              <a:t>David S. Moore</a:t>
            </a:r>
          </a:p>
          <a:p>
            <a:pPr eaLnBrk="1" hangingPunct="1">
              <a:lnSpc>
                <a:spcPct val="90000"/>
              </a:lnSpc>
              <a:defRPr/>
            </a:pPr>
            <a:r>
              <a:rPr lang="en-US" smtClean="0">
                <a:cs typeface="+mn-cs"/>
              </a:rPr>
              <a:t>George P. McCabe</a:t>
            </a:r>
          </a:p>
          <a:p>
            <a:pPr eaLnBrk="1" hangingPunct="1">
              <a:lnSpc>
                <a:spcPct val="90000"/>
              </a:lnSpc>
              <a:defRPr/>
            </a:pPr>
            <a:r>
              <a:rPr lang="en-US" smtClean="0">
                <a:cs typeface="+mn-cs"/>
              </a:rPr>
              <a:t>Layth C. Alwan</a:t>
            </a:r>
          </a:p>
          <a:p>
            <a:pPr eaLnBrk="1" hangingPunct="1">
              <a:lnSpc>
                <a:spcPct val="90000"/>
              </a:lnSpc>
              <a:defRPr/>
            </a:pPr>
            <a:r>
              <a:rPr lang="en-US" smtClean="0">
                <a:cs typeface="+mn-cs"/>
              </a:rPr>
              <a:t>Bruce A. Craig</a:t>
            </a:r>
          </a:p>
          <a:p>
            <a:pPr eaLnBrk="1" hangingPunct="1">
              <a:lnSpc>
                <a:spcPct val="90000"/>
              </a:lnSpc>
              <a:defRPr/>
            </a:pPr>
            <a:r>
              <a:rPr lang="en-US" smtClean="0">
                <a:cs typeface="+mn-cs"/>
              </a:rPr>
              <a:t>William M. Duckworth</a:t>
            </a:r>
          </a:p>
        </p:txBody>
      </p:sp>
      <p:sp>
        <p:nvSpPr>
          <p:cNvPr id="1167364" name="Text Box 4"/>
          <p:cNvSpPr txBox="1">
            <a:spLocks noChangeArrowheads="1"/>
          </p:cNvSpPr>
          <p:nvPr/>
        </p:nvSpPr>
        <p:spPr bwMode="auto">
          <a:xfrm>
            <a:off x="5181600" y="6248400"/>
            <a:ext cx="3276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latin typeface="Arial" charset="0"/>
              <a:ea typeface="ＭＳ Ｐゴシック" charset="0"/>
            </a:endParaRPr>
          </a:p>
        </p:txBody>
      </p:sp>
      <p:sp>
        <p:nvSpPr>
          <p:cNvPr id="1167365" name="Text Box 5"/>
          <p:cNvSpPr txBox="1">
            <a:spLocks noChangeArrowheads="1"/>
          </p:cNvSpPr>
          <p:nvPr/>
        </p:nvSpPr>
        <p:spPr bwMode="auto">
          <a:xfrm>
            <a:off x="5029200" y="5903913"/>
            <a:ext cx="31242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latin typeface="Arial" charset="0"/>
              <a:ea typeface="ＭＳ Ｐゴシック" charset="0"/>
            </a:endParaRPr>
          </a:p>
        </p:txBody>
      </p:sp>
      <p:sp>
        <p:nvSpPr>
          <p:cNvPr id="1167366" name="Rectangle 6"/>
          <p:cNvSpPr>
            <a:spLocks noChangeArrowheads="1"/>
          </p:cNvSpPr>
          <p:nvPr/>
        </p:nvSpPr>
        <p:spPr bwMode="auto">
          <a:xfrm>
            <a:off x="5638800" y="6172200"/>
            <a:ext cx="31210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1400" i="1">
                <a:solidFill>
                  <a:schemeClr val="bg2"/>
                </a:solidFill>
              </a:rPr>
              <a:t>© 2011 W.H. Freeman and Company</a:t>
            </a:r>
          </a:p>
        </p:txBody>
      </p:sp>
      <p:pic>
        <p:nvPicPr>
          <p:cNvPr id="1167367"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4800600"/>
            <a:ext cx="1447800" cy="205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38" name="Picture 2" descr="w0147-n"/>
          <p:cNvPicPr>
            <a:picLocks noChangeAspect="1" noChangeArrowheads="1"/>
          </p:cNvPicPr>
          <p:nvPr/>
        </p:nvPicPr>
        <p:blipFill>
          <a:blip r:embed="rId3">
            <a:clrChange>
              <a:clrFrom>
                <a:srgbClr val="C6E5FA"/>
              </a:clrFrom>
              <a:clrTo>
                <a:srgbClr val="C6E5FA">
                  <a:alpha val="0"/>
                </a:srgbClr>
              </a:clrTo>
            </a:clrChange>
          </a:blip>
          <a:srcRect l="5142" t="9576" r="4900" b="6061"/>
          <a:stretch>
            <a:fillRect/>
          </a:stretch>
        </p:blipFill>
        <p:spPr bwMode="auto">
          <a:xfrm>
            <a:off x="457200" y="2376488"/>
            <a:ext cx="3505200" cy="2209800"/>
          </a:xfrm>
          <a:prstGeom prst="rect">
            <a:avLst/>
          </a:prstGeom>
          <a:noFill/>
          <a:ln w="9525">
            <a:noFill/>
            <a:miter lim="800000"/>
            <a:headEnd/>
            <a:tailEnd/>
          </a:ln>
        </p:spPr>
      </p:pic>
      <p:pic>
        <p:nvPicPr>
          <p:cNvPr id="14339" name="Picture 4" descr="w0148-n"/>
          <p:cNvPicPr>
            <a:picLocks noChangeAspect="1" noChangeArrowheads="1"/>
          </p:cNvPicPr>
          <p:nvPr/>
        </p:nvPicPr>
        <p:blipFill>
          <a:blip r:embed="rId4">
            <a:clrChange>
              <a:clrFrom>
                <a:srgbClr val="C6E5FA"/>
              </a:clrFrom>
              <a:clrTo>
                <a:srgbClr val="C6E5FA">
                  <a:alpha val="0"/>
                </a:srgbClr>
              </a:clrTo>
            </a:clrChange>
          </a:blip>
          <a:srcRect l="-3670" t="11086" r="76" b="5774"/>
          <a:stretch>
            <a:fillRect/>
          </a:stretch>
        </p:blipFill>
        <p:spPr bwMode="auto">
          <a:xfrm>
            <a:off x="4876800" y="2376488"/>
            <a:ext cx="4038600" cy="2286000"/>
          </a:xfrm>
          <a:prstGeom prst="rect">
            <a:avLst/>
          </a:prstGeom>
          <a:noFill/>
          <a:ln w="9525">
            <a:noFill/>
            <a:miter lim="800000"/>
            <a:headEnd/>
            <a:tailEnd/>
          </a:ln>
        </p:spPr>
      </p:pic>
      <p:sp>
        <p:nvSpPr>
          <p:cNvPr id="969733" name="Rectangle 5"/>
          <p:cNvSpPr>
            <a:spLocks noGrp="1" noChangeArrowheads="1"/>
          </p:cNvSpPr>
          <p:nvPr>
            <p:ph type="title"/>
          </p:nvPr>
        </p:nvSpPr>
        <p:spPr/>
        <p:txBody>
          <a:bodyPr/>
          <a:lstStyle/>
          <a:p>
            <a:pPr eaLnBrk="1" hangingPunct="1">
              <a:lnSpc>
                <a:spcPct val="110000"/>
              </a:lnSpc>
              <a:defRPr/>
            </a:pPr>
            <a:r>
              <a:rPr lang="en-US" sz="2800" smtClean="0">
                <a:solidFill>
                  <a:srgbClr val="333399"/>
                </a:solidFill>
                <a:cs typeface="+mj-cs"/>
              </a:rPr>
              <a:t>Standardizing the data before using Table D</a:t>
            </a:r>
          </a:p>
        </p:txBody>
      </p:sp>
      <p:sp>
        <p:nvSpPr>
          <p:cNvPr id="969734" name="Rectangle 6"/>
          <p:cNvSpPr>
            <a:spLocks noGrp="1" noChangeArrowheads="1"/>
          </p:cNvSpPr>
          <p:nvPr>
            <p:ph type="body" idx="1"/>
          </p:nvPr>
        </p:nvSpPr>
        <p:spPr>
          <a:xfrm>
            <a:off x="457200" y="5410200"/>
            <a:ext cx="8229600" cy="1244600"/>
          </a:xfrm>
        </p:spPr>
        <p:txBody>
          <a:bodyPr/>
          <a:lstStyle/>
          <a:p>
            <a:pPr marL="0" indent="0" algn="ctr" eaLnBrk="1" hangingPunct="1">
              <a:lnSpc>
                <a:spcPct val="130000"/>
              </a:lnSpc>
              <a:spcBef>
                <a:spcPct val="50000"/>
              </a:spcBef>
              <a:buClrTx/>
              <a:buSzTx/>
              <a:buFontTx/>
              <a:buNone/>
              <a:defRPr/>
            </a:pPr>
            <a:r>
              <a:rPr lang="en-US" sz="1800" i="1" smtClean="0">
                <a:cs typeface="+mn-cs"/>
              </a:rPr>
              <a:t>Here, </a:t>
            </a:r>
            <a:r>
              <a:rPr lang="en-US" sz="1800" i="1" smtClean="0">
                <a:latin typeface="Symbol" charset="0"/>
                <a:cs typeface="Times New Roman" charset="0"/>
              </a:rPr>
              <a:t>m</a:t>
            </a:r>
            <a:r>
              <a:rPr lang="en-US" sz="1800" i="1" smtClean="0">
                <a:cs typeface="Times New Roman" charset="0"/>
              </a:rPr>
              <a:t> is the mean (center) of the sampling distribution, </a:t>
            </a:r>
            <a:br>
              <a:rPr lang="en-US" sz="1800" i="1" smtClean="0">
                <a:cs typeface="Times New Roman" charset="0"/>
              </a:rPr>
            </a:br>
            <a:r>
              <a:rPr lang="en-US" sz="1800" i="1" smtClean="0">
                <a:cs typeface="Times New Roman" charset="0"/>
              </a:rPr>
              <a:t>and the standard error of the mean s/√n is its standard deviation (width).</a:t>
            </a:r>
            <a:br>
              <a:rPr lang="en-US" sz="1800" i="1" smtClean="0">
                <a:cs typeface="Times New Roman" charset="0"/>
              </a:rPr>
            </a:br>
            <a:r>
              <a:rPr lang="en-US" sz="1800" i="1" smtClean="0">
                <a:cs typeface="Times New Roman" charset="0"/>
              </a:rPr>
              <a:t>You obtain s, the standard deviation of the sample, with your calculator.</a:t>
            </a:r>
            <a:endParaRPr lang="en-US" sz="2400" i="1" smtClean="0">
              <a:cs typeface="+mn-cs"/>
            </a:endParaRPr>
          </a:p>
        </p:txBody>
      </p:sp>
      <p:sp>
        <p:nvSpPr>
          <p:cNvPr id="969735" name="Line 7"/>
          <p:cNvSpPr>
            <a:spLocks noChangeShapeType="1"/>
          </p:cNvSpPr>
          <p:nvPr/>
        </p:nvSpPr>
        <p:spPr bwMode="auto">
          <a:xfrm>
            <a:off x="3200400" y="3367088"/>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69736" name="Line 8"/>
          <p:cNvSpPr>
            <a:spLocks noChangeShapeType="1"/>
          </p:cNvSpPr>
          <p:nvPr/>
        </p:nvSpPr>
        <p:spPr bwMode="auto">
          <a:xfrm>
            <a:off x="5562600" y="3367088"/>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69737" name="Text Box 9"/>
          <p:cNvSpPr txBox="1">
            <a:spLocks noChangeArrowheads="1"/>
          </p:cNvSpPr>
          <p:nvPr/>
        </p:nvSpPr>
        <p:spPr bwMode="auto">
          <a:xfrm>
            <a:off x="8515350" y="4498975"/>
            <a:ext cx="254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1">
                <a:latin typeface="Arial" charset="0"/>
                <a:ea typeface="ＭＳ Ｐゴシック" charset="0"/>
              </a:rPr>
              <a:t>t</a:t>
            </a:r>
          </a:p>
        </p:txBody>
      </p:sp>
      <p:graphicFrame>
        <p:nvGraphicFramePr>
          <p:cNvPr id="14345" name="Object 10"/>
          <p:cNvGraphicFramePr>
            <a:graphicFrameLocks noChangeAspect="1"/>
          </p:cNvGraphicFramePr>
          <p:nvPr/>
        </p:nvGraphicFramePr>
        <p:xfrm>
          <a:off x="3944938" y="2857500"/>
          <a:ext cx="1381125" cy="966788"/>
        </p:xfrm>
        <a:graphic>
          <a:graphicData uri="http://schemas.openxmlformats.org/presentationml/2006/ole">
            <p:oleObj spid="_x0000_s14345" name="Equation" r:id="rId5" imgW="584200" imgH="406400" progId="Equation.3">
              <p:embed/>
            </p:oleObj>
          </a:graphicData>
        </a:graphic>
      </p:graphicFrame>
      <p:sp>
        <p:nvSpPr>
          <p:cNvPr id="969739" name="Rectangle 11"/>
          <p:cNvSpPr>
            <a:spLocks noChangeArrowheads="1"/>
          </p:cNvSpPr>
          <p:nvPr/>
        </p:nvSpPr>
        <p:spPr bwMode="auto">
          <a:xfrm>
            <a:off x="457200" y="914400"/>
            <a:ext cx="81534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40000"/>
              </a:lnSpc>
              <a:defRPr/>
            </a:pPr>
            <a:r>
              <a:rPr lang="en-US" sz="2000">
                <a:latin typeface="Arial" charset="0"/>
                <a:ea typeface="ＭＳ Ｐゴシック" charset="0"/>
              </a:rPr>
              <a:t>As with the Normal distribution, the first step is to standardize the data. Then we can use </a:t>
            </a:r>
            <a:r>
              <a:rPr lang="en-US" sz="2000" b="1">
                <a:solidFill>
                  <a:srgbClr val="333399"/>
                </a:solidFill>
                <a:latin typeface="Arial" charset="0"/>
                <a:ea typeface="ＭＳ Ｐゴシック" charset="0"/>
              </a:rPr>
              <a:t>Table D</a:t>
            </a:r>
            <a:r>
              <a:rPr lang="en-US" sz="2000">
                <a:latin typeface="Arial" charset="0"/>
                <a:ea typeface="ＭＳ Ｐゴシック" charset="0"/>
              </a:rPr>
              <a:t> to obtain the area under the curve.</a:t>
            </a:r>
          </a:p>
        </p:txBody>
      </p:sp>
      <p:sp>
        <p:nvSpPr>
          <p:cNvPr id="969740" name="Line 12"/>
          <p:cNvSpPr>
            <a:spLocks noChangeShapeType="1"/>
          </p:cNvSpPr>
          <p:nvPr/>
        </p:nvSpPr>
        <p:spPr bwMode="auto">
          <a:xfrm>
            <a:off x="2201863" y="2452688"/>
            <a:ext cx="0" cy="2362200"/>
          </a:xfrm>
          <a:prstGeom prst="line">
            <a:avLst/>
          </a:prstGeom>
          <a:noFill/>
          <a:ln w="28575">
            <a:solidFill>
              <a:srgbClr val="800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69741" name="Text Box 13"/>
          <p:cNvSpPr txBox="1">
            <a:spLocks noChangeArrowheads="1"/>
          </p:cNvSpPr>
          <p:nvPr/>
        </p:nvSpPr>
        <p:spPr bwMode="auto">
          <a:xfrm>
            <a:off x="2209800" y="4495800"/>
            <a:ext cx="2286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2000" b="1" i="1">
                <a:solidFill>
                  <a:srgbClr val="990099"/>
                </a:solidFill>
                <a:latin typeface="Symbol" charset="0"/>
                <a:ea typeface="ＭＳ Ｐゴシック" charset="0"/>
              </a:rPr>
              <a:t>m</a:t>
            </a:r>
            <a:endParaRPr lang="en-US" i="1">
              <a:solidFill>
                <a:srgbClr val="990099"/>
              </a:solidFill>
              <a:latin typeface="Arial" charset="0"/>
              <a:ea typeface="ＭＳ Ｐゴシック" charset="0"/>
            </a:endParaRPr>
          </a:p>
        </p:txBody>
      </p:sp>
      <p:sp>
        <p:nvSpPr>
          <p:cNvPr id="969742" name="Line 14"/>
          <p:cNvSpPr>
            <a:spLocks noChangeShapeType="1"/>
          </p:cNvSpPr>
          <p:nvPr/>
        </p:nvSpPr>
        <p:spPr bwMode="auto">
          <a:xfrm>
            <a:off x="2209800" y="3138488"/>
            <a:ext cx="430213" cy="0"/>
          </a:xfrm>
          <a:prstGeom prst="line">
            <a:avLst/>
          </a:prstGeom>
          <a:noFill/>
          <a:ln w="28575">
            <a:solidFill>
              <a:srgbClr val="800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69743" name="Text Box 15"/>
          <p:cNvSpPr txBox="1">
            <a:spLocks noChangeArrowheads="1"/>
          </p:cNvSpPr>
          <p:nvPr/>
        </p:nvSpPr>
        <p:spPr bwMode="auto">
          <a:xfrm>
            <a:off x="2133600" y="3138488"/>
            <a:ext cx="639763"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b="1" i="1">
                <a:solidFill>
                  <a:srgbClr val="990099"/>
                </a:solidFill>
                <a:latin typeface="Arial" charset="0"/>
                <a:ea typeface="ＭＳ Ｐゴシック" charset="0"/>
              </a:rPr>
              <a:t>s</a:t>
            </a:r>
            <a:r>
              <a:rPr lang="en-US" b="1">
                <a:solidFill>
                  <a:srgbClr val="990099"/>
                </a:solidFill>
                <a:latin typeface="Arial" charset="0"/>
                <a:ea typeface="ＭＳ Ｐゴシック" charset="0"/>
              </a:rPr>
              <a:t>/√</a:t>
            </a:r>
            <a:r>
              <a:rPr lang="en-US" b="1" i="1">
                <a:solidFill>
                  <a:srgbClr val="990099"/>
                </a:solidFill>
                <a:latin typeface="Arial" charset="0"/>
                <a:ea typeface="ＭＳ Ｐゴシック" charset="0"/>
              </a:rPr>
              <a:t>n</a:t>
            </a:r>
          </a:p>
        </p:txBody>
      </p:sp>
      <p:sp>
        <p:nvSpPr>
          <p:cNvPr id="969745" name="Line 17"/>
          <p:cNvSpPr>
            <a:spLocks noChangeShapeType="1"/>
          </p:cNvSpPr>
          <p:nvPr/>
        </p:nvSpPr>
        <p:spPr bwMode="auto">
          <a:xfrm>
            <a:off x="7010400" y="3138488"/>
            <a:ext cx="457200" cy="0"/>
          </a:xfrm>
          <a:prstGeom prst="line">
            <a:avLst/>
          </a:prstGeom>
          <a:noFill/>
          <a:ln w="28575">
            <a:solidFill>
              <a:srgbClr val="800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69746" name="Text Box 18"/>
          <p:cNvSpPr txBox="1">
            <a:spLocks noChangeArrowheads="1"/>
          </p:cNvSpPr>
          <p:nvPr/>
        </p:nvSpPr>
        <p:spPr bwMode="auto">
          <a:xfrm>
            <a:off x="609600" y="2452688"/>
            <a:ext cx="11874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b="1" i="1">
                <a:solidFill>
                  <a:srgbClr val="990099"/>
                </a:solidFill>
                <a:latin typeface="Arial" charset="0"/>
                <a:ea typeface="ＭＳ Ｐゴシック" charset="0"/>
              </a:rPr>
              <a:t>t</a:t>
            </a:r>
            <a:r>
              <a:rPr lang="en-US" b="1">
                <a:solidFill>
                  <a:srgbClr val="990099"/>
                </a:solidFill>
                <a:latin typeface="Arial" charset="0"/>
                <a:ea typeface="ＭＳ Ｐゴシック" charset="0"/>
              </a:rPr>
              <a:t>(</a:t>
            </a:r>
            <a:r>
              <a:rPr lang="en-US" b="1" i="1">
                <a:solidFill>
                  <a:srgbClr val="990099"/>
                </a:solidFill>
                <a:latin typeface="Symbol" charset="0"/>
                <a:ea typeface="ＭＳ Ｐゴシック" charset="0"/>
              </a:rPr>
              <a:t>m</a:t>
            </a:r>
            <a:r>
              <a:rPr lang="en-US" b="1">
                <a:solidFill>
                  <a:srgbClr val="990099"/>
                </a:solidFill>
                <a:latin typeface="Arial" charset="0"/>
                <a:ea typeface="ＭＳ Ｐゴシック" charset="0"/>
              </a:rPr>
              <a:t>,</a:t>
            </a:r>
            <a:r>
              <a:rPr lang="en-US" b="1" i="1">
                <a:solidFill>
                  <a:srgbClr val="990099"/>
                </a:solidFill>
                <a:latin typeface="Arial" charset="0"/>
                <a:ea typeface="ＭＳ Ｐゴシック" charset="0"/>
              </a:rPr>
              <a:t>s</a:t>
            </a:r>
            <a:r>
              <a:rPr lang="en-US" b="1">
                <a:solidFill>
                  <a:srgbClr val="990099"/>
                </a:solidFill>
                <a:latin typeface="Arial" charset="0"/>
                <a:ea typeface="ＭＳ Ｐゴシック" charset="0"/>
              </a:rPr>
              <a:t>/√</a:t>
            </a:r>
            <a:r>
              <a:rPr lang="en-US" b="1" i="1">
                <a:solidFill>
                  <a:srgbClr val="990099"/>
                </a:solidFill>
                <a:latin typeface="Arial" charset="0"/>
                <a:ea typeface="ＭＳ Ｐゴシック" charset="0"/>
              </a:rPr>
              <a:t>n</a:t>
            </a:r>
            <a:r>
              <a:rPr lang="en-US" b="1">
                <a:solidFill>
                  <a:srgbClr val="990099"/>
                </a:solidFill>
                <a:latin typeface="Arial" charset="0"/>
                <a:ea typeface="ＭＳ Ｐゴシック" charset="0"/>
              </a:rPr>
              <a:t>)</a:t>
            </a:r>
          </a:p>
          <a:p>
            <a:pPr>
              <a:defRPr/>
            </a:pPr>
            <a:r>
              <a:rPr lang="en-US" b="1">
                <a:solidFill>
                  <a:srgbClr val="990099"/>
                </a:solidFill>
                <a:latin typeface="Arial" charset="0"/>
                <a:ea typeface="ＭＳ Ｐゴシック" charset="0"/>
              </a:rPr>
              <a:t>df = </a:t>
            </a:r>
            <a:r>
              <a:rPr lang="en-US" b="1" i="1">
                <a:solidFill>
                  <a:srgbClr val="990099"/>
                </a:solidFill>
                <a:latin typeface="Arial" charset="0"/>
                <a:ea typeface="ＭＳ Ｐゴシック" charset="0"/>
              </a:rPr>
              <a:t>n </a:t>
            </a:r>
            <a:r>
              <a:rPr lang="en-US" b="1">
                <a:solidFill>
                  <a:srgbClr val="990099"/>
                </a:solidFill>
                <a:latin typeface="Arial" charset="0"/>
                <a:ea typeface="ＭＳ Ｐゴシック" charset="0"/>
                <a:cs typeface="Arial" charset="0"/>
              </a:rPr>
              <a:t>− </a:t>
            </a:r>
            <a:r>
              <a:rPr lang="en-US" b="1">
                <a:solidFill>
                  <a:srgbClr val="990099"/>
                </a:solidFill>
                <a:latin typeface="Arial" charset="0"/>
                <a:ea typeface="ＭＳ Ｐゴシック" charset="0"/>
              </a:rPr>
              <a:t>1</a:t>
            </a:r>
          </a:p>
        </p:txBody>
      </p:sp>
      <p:sp>
        <p:nvSpPr>
          <p:cNvPr id="969747" name="Text Box 19"/>
          <p:cNvSpPr txBox="1">
            <a:spLocks noChangeArrowheads="1"/>
          </p:cNvSpPr>
          <p:nvPr/>
        </p:nvSpPr>
        <p:spPr bwMode="auto">
          <a:xfrm>
            <a:off x="7543800" y="2452688"/>
            <a:ext cx="11874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b="1" i="1">
                <a:solidFill>
                  <a:srgbClr val="990099"/>
                </a:solidFill>
                <a:latin typeface="Arial" charset="0"/>
                <a:ea typeface="ＭＳ Ｐゴシック" charset="0"/>
              </a:rPr>
              <a:t>t</a:t>
            </a:r>
            <a:r>
              <a:rPr lang="en-US" b="1">
                <a:solidFill>
                  <a:srgbClr val="990099"/>
                </a:solidFill>
                <a:latin typeface="Arial" charset="0"/>
                <a:ea typeface="ＭＳ Ｐゴシック" charset="0"/>
              </a:rPr>
              <a:t>(</a:t>
            </a:r>
            <a:r>
              <a:rPr lang="en-US" b="1">
                <a:solidFill>
                  <a:srgbClr val="990099"/>
                </a:solidFill>
                <a:latin typeface="Symbol" charset="0"/>
                <a:ea typeface="ＭＳ Ｐゴシック" charset="0"/>
              </a:rPr>
              <a:t>0,1</a:t>
            </a:r>
            <a:r>
              <a:rPr lang="en-US" b="1">
                <a:solidFill>
                  <a:srgbClr val="990099"/>
                </a:solidFill>
                <a:latin typeface="Arial" charset="0"/>
                <a:ea typeface="ＭＳ Ｐゴシック" charset="0"/>
              </a:rPr>
              <a:t>)</a:t>
            </a:r>
            <a:br>
              <a:rPr lang="en-US" b="1">
                <a:solidFill>
                  <a:srgbClr val="990099"/>
                </a:solidFill>
                <a:latin typeface="Arial" charset="0"/>
                <a:ea typeface="ＭＳ Ｐゴシック" charset="0"/>
              </a:rPr>
            </a:br>
            <a:r>
              <a:rPr lang="en-US" b="1">
                <a:solidFill>
                  <a:srgbClr val="990099"/>
                </a:solidFill>
                <a:latin typeface="Arial" charset="0"/>
                <a:ea typeface="ＭＳ Ｐゴシック" charset="0"/>
              </a:rPr>
              <a:t>df = n </a:t>
            </a:r>
            <a:r>
              <a:rPr lang="en-US" b="1">
                <a:solidFill>
                  <a:srgbClr val="990099"/>
                </a:solidFill>
                <a:latin typeface="Arial" charset="0"/>
                <a:ea typeface="ＭＳ Ｐゴシック" charset="0"/>
                <a:cs typeface="Arial" charset="0"/>
              </a:rPr>
              <a:t>− </a:t>
            </a:r>
            <a:r>
              <a:rPr lang="en-US" b="1">
                <a:solidFill>
                  <a:srgbClr val="990099"/>
                </a:solidFill>
                <a:latin typeface="Arial" charset="0"/>
                <a:ea typeface="ＭＳ Ｐゴシック" charset="0"/>
              </a:rPr>
              <a:t>1</a:t>
            </a:r>
          </a:p>
        </p:txBody>
      </p:sp>
      <p:graphicFrame>
        <p:nvGraphicFramePr>
          <p:cNvPr id="14354" name="Object 20"/>
          <p:cNvGraphicFramePr>
            <a:graphicFrameLocks noChangeAspect="1"/>
          </p:cNvGraphicFramePr>
          <p:nvPr/>
        </p:nvGraphicFramePr>
        <p:xfrm>
          <a:off x="3581400" y="4586288"/>
          <a:ext cx="300038" cy="301625"/>
        </p:xfrm>
        <a:graphic>
          <a:graphicData uri="http://schemas.openxmlformats.org/presentationml/2006/ole">
            <p:oleObj spid="_x0000_s14354" name="Equation" r:id="rId6" imgW="127000" imgH="127000" progId="Equation.3">
              <p:embed/>
            </p:oleObj>
          </a:graphicData>
        </a:graphic>
      </p:graphicFrame>
      <p:sp>
        <p:nvSpPr>
          <p:cNvPr id="969749" name="Text Box 21"/>
          <p:cNvSpPr txBox="1">
            <a:spLocks noChangeArrowheads="1"/>
          </p:cNvSpPr>
          <p:nvPr/>
        </p:nvSpPr>
        <p:spPr bwMode="auto">
          <a:xfrm>
            <a:off x="6918325" y="4510088"/>
            <a:ext cx="311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b="1">
                <a:solidFill>
                  <a:srgbClr val="990099"/>
                </a:solidFill>
                <a:latin typeface="Arial" charset="0"/>
                <a:ea typeface="ＭＳ Ｐゴシック" charset="0"/>
              </a:rPr>
              <a:t>0</a:t>
            </a:r>
          </a:p>
        </p:txBody>
      </p:sp>
      <p:sp>
        <p:nvSpPr>
          <p:cNvPr id="969750" name="Text Box 22"/>
          <p:cNvSpPr txBox="1">
            <a:spLocks noChangeArrowheads="1"/>
          </p:cNvSpPr>
          <p:nvPr/>
        </p:nvSpPr>
        <p:spPr bwMode="auto">
          <a:xfrm>
            <a:off x="7070725" y="3076575"/>
            <a:ext cx="311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b="1">
                <a:solidFill>
                  <a:srgbClr val="990099"/>
                </a:solidFill>
                <a:latin typeface="Arial" charset="0"/>
                <a:ea typeface="ＭＳ Ｐゴシック" charset="0"/>
              </a:rPr>
              <a:t>1</a:t>
            </a:r>
          </a:p>
        </p:txBody>
      </p:sp>
      <p:sp>
        <p:nvSpPr>
          <p:cNvPr id="969752" name="Oval 24"/>
          <p:cNvSpPr>
            <a:spLocks noChangeArrowheads="1"/>
          </p:cNvSpPr>
          <p:nvPr/>
        </p:nvSpPr>
        <p:spPr bwMode="auto">
          <a:xfrm>
            <a:off x="6883400" y="4395788"/>
            <a:ext cx="228600" cy="152400"/>
          </a:xfrm>
          <a:prstGeom prst="ellipse">
            <a:avLst/>
          </a:prstGeom>
          <a:solidFill>
            <a:schemeClr val="bg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69744" name="Line 16"/>
          <p:cNvSpPr>
            <a:spLocks noChangeShapeType="1"/>
          </p:cNvSpPr>
          <p:nvPr/>
        </p:nvSpPr>
        <p:spPr bwMode="auto">
          <a:xfrm>
            <a:off x="7002463" y="2452688"/>
            <a:ext cx="0" cy="2362200"/>
          </a:xfrm>
          <a:prstGeom prst="line">
            <a:avLst/>
          </a:prstGeom>
          <a:noFill/>
          <a:ln w="28575">
            <a:solidFill>
              <a:srgbClr val="800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973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362" name="Picture 3" descr="TablecAll"/>
          <p:cNvPicPr>
            <a:picLocks noChangeAspect="1" noChangeArrowheads="1"/>
          </p:cNvPicPr>
          <p:nvPr/>
        </p:nvPicPr>
        <p:blipFill>
          <a:blip r:embed="rId3">
            <a:lum bright="-18000" contrast="36000"/>
          </a:blip>
          <a:srcRect l="2469" t="5200" r="3703" b="2000"/>
          <a:stretch>
            <a:fillRect/>
          </a:stretch>
        </p:blipFill>
        <p:spPr bwMode="auto">
          <a:xfrm>
            <a:off x="2374900" y="228600"/>
            <a:ext cx="6769100" cy="6629400"/>
          </a:xfrm>
          <a:prstGeom prst="rect">
            <a:avLst/>
          </a:prstGeom>
          <a:noFill/>
          <a:ln w="9525">
            <a:noFill/>
            <a:miter lim="800000"/>
            <a:headEnd/>
            <a:tailEnd/>
          </a:ln>
        </p:spPr>
      </p:pic>
      <p:sp>
        <p:nvSpPr>
          <p:cNvPr id="970756" name="Rectangle 4"/>
          <p:cNvSpPr>
            <a:spLocks noGrp="1" noChangeArrowheads="1"/>
          </p:cNvSpPr>
          <p:nvPr>
            <p:ph type="title"/>
          </p:nvPr>
        </p:nvSpPr>
        <p:spPr/>
        <p:txBody>
          <a:bodyPr/>
          <a:lstStyle/>
          <a:p>
            <a:pPr eaLnBrk="1" hangingPunct="1">
              <a:defRPr/>
            </a:pPr>
            <a:r>
              <a:rPr lang="en-US" sz="2800" smtClean="0">
                <a:solidFill>
                  <a:srgbClr val="333399"/>
                </a:solidFill>
                <a:cs typeface="+mj-cs"/>
              </a:rPr>
              <a:t>Table D</a:t>
            </a:r>
          </a:p>
        </p:txBody>
      </p:sp>
      <p:grpSp>
        <p:nvGrpSpPr>
          <p:cNvPr id="970757" name="Group 5"/>
          <p:cNvGrpSpPr>
            <a:grpSpLocks/>
          </p:cNvGrpSpPr>
          <p:nvPr/>
        </p:nvGrpSpPr>
        <p:grpSpPr bwMode="auto">
          <a:xfrm>
            <a:off x="2819400" y="219075"/>
            <a:ext cx="6324600" cy="6638925"/>
            <a:chOff x="1776" y="138"/>
            <a:chExt cx="3984" cy="4182"/>
          </a:xfrm>
        </p:grpSpPr>
        <p:sp>
          <p:nvSpPr>
            <p:cNvPr id="970758" name="Rectangle 6"/>
            <p:cNvSpPr>
              <a:spLocks noChangeArrowheads="1"/>
            </p:cNvSpPr>
            <p:nvPr/>
          </p:nvSpPr>
          <p:spPr bwMode="auto">
            <a:xfrm>
              <a:off x="1776" y="4032"/>
              <a:ext cx="3984" cy="288"/>
            </a:xfrm>
            <a:prstGeom prst="rect">
              <a:avLst/>
            </a:prstGeom>
            <a:solidFill>
              <a:srgbClr val="CC0099">
                <a:alpha val="14999"/>
              </a:srgbClr>
            </a:solidFill>
            <a:ln>
              <a:noFill/>
            </a:ln>
            <a:effectLst/>
            <a:extLst>
              <a:ext uri="{91240B29-F687-4f45-9708-019B960494DF}">
                <a14:hiddenLine xmlns:a14="http://schemas.microsoft.com/office/drawing/2010/main" xmlns="" w="28575">
                  <a:solidFill>
                    <a:srgbClr val="80008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70759" name="Rectangle 7"/>
            <p:cNvSpPr>
              <a:spLocks noChangeArrowheads="1"/>
            </p:cNvSpPr>
            <p:nvPr/>
          </p:nvSpPr>
          <p:spPr bwMode="auto">
            <a:xfrm>
              <a:off x="1776" y="138"/>
              <a:ext cx="3984" cy="317"/>
            </a:xfrm>
            <a:prstGeom prst="rect">
              <a:avLst/>
            </a:prstGeom>
            <a:solidFill>
              <a:srgbClr val="CC0099">
                <a:alpha val="14999"/>
              </a:srgbClr>
            </a:solidFill>
            <a:ln>
              <a:noFill/>
            </a:ln>
            <a:effectLst/>
            <a:extLst>
              <a:ext uri="{91240B29-F687-4f45-9708-019B960494DF}">
                <a14:hiddenLine xmlns:a14="http://schemas.microsoft.com/office/drawing/2010/main" xmlns="" w="28575">
                  <a:solidFill>
                    <a:srgbClr val="80008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970760" name="Group 8"/>
          <p:cNvGrpSpPr>
            <a:grpSpLocks/>
          </p:cNvGrpSpPr>
          <p:nvPr/>
        </p:nvGrpSpPr>
        <p:grpSpPr bwMode="auto">
          <a:xfrm>
            <a:off x="0" y="5692775"/>
            <a:ext cx="9159875" cy="1165225"/>
            <a:chOff x="-10" y="3600"/>
            <a:chExt cx="5770" cy="734"/>
          </a:xfrm>
        </p:grpSpPr>
        <p:sp>
          <p:nvSpPr>
            <p:cNvPr id="970761" name="Rectangle 9"/>
            <p:cNvSpPr>
              <a:spLocks noChangeArrowheads="1"/>
            </p:cNvSpPr>
            <p:nvPr/>
          </p:nvSpPr>
          <p:spPr bwMode="auto">
            <a:xfrm>
              <a:off x="1488" y="3900"/>
              <a:ext cx="4272" cy="132"/>
            </a:xfrm>
            <a:prstGeom prst="rect">
              <a:avLst/>
            </a:prstGeom>
            <a:noFill/>
            <a:ln w="28575">
              <a:solidFill>
                <a:srgbClr val="80008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70762" name="Text Box 10"/>
            <p:cNvSpPr txBox="1">
              <a:spLocks noChangeArrowheads="1"/>
            </p:cNvSpPr>
            <p:nvPr/>
          </p:nvSpPr>
          <p:spPr bwMode="auto">
            <a:xfrm>
              <a:off x="-10" y="3600"/>
              <a:ext cx="1498" cy="7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10000"/>
                </a:lnSpc>
              </a:pPr>
              <a:r>
                <a:rPr lang="en-US" sz="1600" i="1"/>
                <a:t>When </a:t>
              </a:r>
              <a:r>
                <a:rPr lang="el-GR" sz="1600" i="1">
                  <a:cs typeface="Arial" pitchFamily="34" charset="0"/>
                </a:rPr>
                <a:t>σ</a:t>
              </a:r>
              <a:r>
                <a:rPr lang="en-US" sz="1600" i="1"/>
                <a:t> is known, we use the Normal distribution and the standardized </a:t>
              </a:r>
              <a:r>
                <a:rPr lang="en-US" sz="1600"/>
                <a:t>z</a:t>
              </a:r>
              <a:r>
                <a:rPr lang="en-US" sz="1600" i="1"/>
                <a:t>-value.</a:t>
              </a:r>
            </a:p>
          </p:txBody>
        </p:sp>
      </p:grpSp>
      <p:grpSp>
        <p:nvGrpSpPr>
          <p:cNvPr id="970773" name="Group 21"/>
          <p:cNvGrpSpPr>
            <a:grpSpLocks/>
          </p:cNvGrpSpPr>
          <p:nvPr/>
        </p:nvGrpSpPr>
        <p:grpSpPr bwMode="auto">
          <a:xfrm>
            <a:off x="0" y="457200"/>
            <a:ext cx="7086600" cy="5715000"/>
            <a:chOff x="0" y="288"/>
            <a:chExt cx="4464" cy="3600"/>
          </a:xfrm>
        </p:grpSpPr>
        <p:grpSp>
          <p:nvGrpSpPr>
            <p:cNvPr id="15367" name="Group 12"/>
            <p:cNvGrpSpPr>
              <a:grpSpLocks/>
            </p:cNvGrpSpPr>
            <p:nvPr/>
          </p:nvGrpSpPr>
          <p:grpSpPr bwMode="auto">
            <a:xfrm>
              <a:off x="0" y="288"/>
              <a:ext cx="1776" cy="3600"/>
              <a:chOff x="0" y="288"/>
              <a:chExt cx="1776" cy="3600"/>
            </a:xfrm>
          </p:grpSpPr>
          <p:sp>
            <p:nvSpPr>
              <p:cNvPr id="970765" name="Rectangle 13"/>
              <p:cNvSpPr>
                <a:spLocks noChangeArrowheads="1"/>
              </p:cNvSpPr>
              <p:nvPr/>
            </p:nvSpPr>
            <p:spPr bwMode="auto">
              <a:xfrm>
                <a:off x="1488" y="288"/>
                <a:ext cx="288" cy="3600"/>
              </a:xfrm>
              <a:prstGeom prst="rect">
                <a:avLst/>
              </a:prstGeom>
              <a:noFill/>
              <a:ln w="28575">
                <a:solidFill>
                  <a:srgbClr val="80008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70766" name="Text Box 14"/>
              <p:cNvSpPr txBox="1">
                <a:spLocks noChangeArrowheads="1"/>
              </p:cNvSpPr>
              <p:nvPr/>
            </p:nvSpPr>
            <p:spPr bwMode="auto">
              <a:xfrm>
                <a:off x="0" y="503"/>
                <a:ext cx="1536" cy="20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20000"/>
                  </a:lnSpc>
                </a:pPr>
                <a:r>
                  <a:rPr lang="en-US" sz="1600"/>
                  <a:t>When </a:t>
                </a:r>
                <a:r>
                  <a:rPr lang="el-GR" sz="1600" i="1">
                    <a:cs typeface="Arial" pitchFamily="34" charset="0"/>
                  </a:rPr>
                  <a:t>σ</a:t>
                </a:r>
                <a:r>
                  <a:rPr lang="en-US" sz="1600"/>
                  <a:t> is unknown, we use a </a:t>
                </a:r>
                <a:r>
                  <a:rPr lang="en-US" sz="1600" i="1"/>
                  <a:t>t</a:t>
                </a:r>
                <a:r>
                  <a:rPr lang="en-US" sz="1600"/>
                  <a:t> distribution with </a:t>
                </a:r>
                <a:r>
                  <a:rPr lang="ja-JP" altLang="en-US" sz="1600"/>
                  <a:t>“</a:t>
                </a:r>
                <a:r>
                  <a:rPr lang="en-US" altLang="ja-JP" sz="1600" i="1"/>
                  <a:t>n</a:t>
                </a:r>
                <a:r>
                  <a:rPr lang="en-US" altLang="ja-JP" sz="1600">
                    <a:cs typeface="Arial" pitchFamily="34" charset="0"/>
                  </a:rPr>
                  <a:t>−</a:t>
                </a:r>
                <a:r>
                  <a:rPr lang="en-US" altLang="ja-JP" sz="1600"/>
                  <a:t>1</a:t>
                </a:r>
                <a:r>
                  <a:rPr lang="ja-JP" altLang="en-US" sz="1600"/>
                  <a:t>”</a:t>
                </a:r>
                <a:r>
                  <a:rPr lang="en-US" altLang="ja-JP" sz="1600"/>
                  <a:t> degrees of freedom (df). </a:t>
                </a:r>
              </a:p>
              <a:p>
                <a:pPr>
                  <a:lnSpc>
                    <a:spcPct val="120000"/>
                  </a:lnSpc>
                </a:pPr>
                <a:endParaRPr lang="en-US" sz="1600"/>
              </a:p>
              <a:p>
                <a:pPr>
                  <a:lnSpc>
                    <a:spcPct val="120000"/>
                  </a:lnSpc>
                </a:pPr>
                <a:endParaRPr lang="en-US" sz="1600"/>
              </a:p>
              <a:p>
                <a:pPr>
                  <a:lnSpc>
                    <a:spcPct val="120000"/>
                  </a:lnSpc>
                </a:pPr>
                <a:r>
                  <a:rPr lang="en-US" sz="1600"/>
                  <a:t>Table D shows the </a:t>
                </a:r>
                <a:br>
                  <a:rPr lang="en-US" sz="1600"/>
                </a:br>
                <a:r>
                  <a:rPr lang="en-US" sz="1600" i="1"/>
                  <a:t>z</a:t>
                </a:r>
                <a:r>
                  <a:rPr lang="en-US" sz="1600"/>
                  <a:t>-values and </a:t>
                </a:r>
                <a:r>
                  <a:rPr lang="en-US" sz="1600" i="1"/>
                  <a:t>t</a:t>
                </a:r>
                <a:r>
                  <a:rPr lang="en-US" sz="1600"/>
                  <a:t>-values corresponding to landmark </a:t>
                </a:r>
                <a:r>
                  <a:rPr lang="en-US" sz="1600" i="1"/>
                  <a:t>P</a:t>
                </a:r>
                <a:r>
                  <a:rPr lang="en-US" sz="1600"/>
                  <a:t>-values/ confidence levels.</a:t>
                </a:r>
              </a:p>
            </p:txBody>
          </p:sp>
        </p:grpSp>
        <p:grpSp>
          <p:nvGrpSpPr>
            <p:cNvPr id="15368" name="Group 20"/>
            <p:cNvGrpSpPr>
              <a:grpSpLocks/>
            </p:cNvGrpSpPr>
            <p:nvPr/>
          </p:nvGrpSpPr>
          <p:grpSpPr bwMode="auto">
            <a:xfrm>
              <a:off x="2976" y="1680"/>
              <a:ext cx="1488" cy="960"/>
              <a:chOff x="1776" y="2400"/>
              <a:chExt cx="1488" cy="960"/>
            </a:xfrm>
          </p:grpSpPr>
          <p:sp>
            <p:nvSpPr>
              <p:cNvPr id="970770" name="AutoShape 18"/>
              <p:cNvSpPr>
                <a:spLocks noChangeArrowheads="1"/>
              </p:cNvSpPr>
              <p:nvPr/>
            </p:nvSpPr>
            <p:spPr bwMode="auto">
              <a:xfrm rot="367744">
                <a:off x="1776" y="2400"/>
                <a:ext cx="1488" cy="960"/>
              </a:xfrm>
              <a:prstGeom prst="cloudCallout">
                <a:avLst>
                  <a:gd name="adj1" fmla="val -36222"/>
                  <a:gd name="adj2" fmla="val 30000"/>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defRPr/>
                </a:pPr>
                <a:endParaRPr lang="en-US">
                  <a:latin typeface="Arial" charset="0"/>
                  <a:ea typeface="ＭＳ Ｐゴシック" charset="0"/>
                </a:endParaRPr>
              </a:p>
            </p:txBody>
          </p:sp>
          <p:sp>
            <p:nvSpPr>
              <p:cNvPr id="970771" name="Oval 19"/>
              <p:cNvSpPr>
                <a:spLocks noChangeArrowheads="1"/>
              </p:cNvSpPr>
              <p:nvPr/>
            </p:nvSpPr>
            <p:spPr bwMode="auto">
              <a:xfrm>
                <a:off x="1856" y="3008"/>
                <a:ext cx="240" cy="192"/>
              </a:xfrm>
              <a:prstGeom prst="ellipse">
                <a:avLst/>
              </a:prstGeom>
              <a:solidFill>
                <a:schemeClr val="bg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aphicFrame>
          <p:nvGraphicFramePr>
            <p:cNvPr id="15369" name="Object 15"/>
            <p:cNvGraphicFramePr>
              <a:graphicFrameLocks noChangeAspect="1"/>
            </p:cNvGraphicFramePr>
            <p:nvPr/>
          </p:nvGraphicFramePr>
          <p:xfrm>
            <a:off x="3232" y="1847"/>
            <a:ext cx="870" cy="609"/>
          </p:xfrm>
          <a:graphic>
            <a:graphicData uri="http://schemas.openxmlformats.org/presentationml/2006/ole">
              <p:oleObj spid="_x0000_s15369" name="Equation" r:id="rId4" imgW="584200" imgH="40640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499"/>
                                          </p:stCondLst>
                                        </p:cTn>
                                        <p:tgtEl>
                                          <p:spTgt spid="970757"/>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707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499"/>
                                          </p:stCondLst>
                                        </p:cTn>
                                        <p:tgtEl>
                                          <p:spTgt spid="970760"/>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970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6" name="Rectangle 4"/>
          <p:cNvSpPr>
            <a:spLocks noGrp="1" noChangeArrowheads="1"/>
          </p:cNvSpPr>
          <p:nvPr>
            <p:ph type="title" sz="quarter"/>
          </p:nvPr>
        </p:nvSpPr>
        <p:spPr/>
        <p:txBody>
          <a:bodyPr/>
          <a:lstStyle/>
          <a:p>
            <a:pPr eaLnBrk="1" hangingPunct="1">
              <a:defRPr/>
            </a:pPr>
            <a:r>
              <a:rPr lang="en-US" sz="2800" smtClean="0">
                <a:solidFill>
                  <a:srgbClr val="333399"/>
                </a:solidFill>
                <a:cs typeface="+mj-cs"/>
              </a:rPr>
              <a:t>Table A vs. Table D</a:t>
            </a:r>
          </a:p>
        </p:txBody>
      </p:sp>
      <p:pic>
        <p:nvPicPr>
          <p:cNvPr id="1088533" name="Picture 21"/>
          <p:cNvPicPr>
            <a:picLocks noGrp="1" noChangeAspect="1" noChangeArrowheads="1"/>
          </p:cNvPicPr>
          <p:nvPr>
            <p:ph sz="quarter" idx="2"/>
          </p:nvPr>
        </p:nvPicPr>
        <p:blipFill>
          <a:blip r:embed="rId2">
            <a:extLst>
              <a:ext uri="{28A0092B-C50C-407E-A947-70E740481C1C}">
                <a14:useLocalDpi xmlns:a14="http://schemas.microsoft.com/office/drawing/2010/main" xmlns="" val="0"/>
              </a:ext>
            </a:extLst>
          </a:blip>
          <a:srcRect/>
          <a:stretch>
            <a:fillRect/>
          </a:stretch>
        </p:blipFill>
        <p:spPr>
          <a:xfrm>
            <a:off x="3963988" y="76200"/>
            <a:ext cx="5103812" cy="2662238"/>
          </a:xfrm>
        </p:spPr>
      </p:pic>
      <p:sp>
        <p:nvSpPr>
          <p:cNvPr id="1088540" name="Text Box 28"/>
          <p:cNvSpPr txBox="1">
            <a:spLocks noChangeArrowheads="1"/>
          </p:cNvSpPr>
          <p:nvPr/>
        </p:nvSpPr>
        <p:spPr bwMode="auto">
          <a:xfrm>
            <a:off x="441325" y="914400"/>
            <a:ext cx="3444875" cy="16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10000"/>
              </a:lnSpc>
              <a:defRPr/>
            </a:pPr>
            <a:r>
              <a:rPr lang="en-US">
                <a:latin typeface="Arial" charset="0"/>
                <a:ea typeface="ＭＳ Ｐゴシック" charset="0"/>
              </a:rPr>
              <a:t>Table A gives the area to the LEFT of hundreds of </a:t>
            </a:r>
            <a:r>
              <a:rPr lang="en-US" i="1">
                <a:latin typeface="Arial" charset="0"/>
                <a:ea typeface="ＭＳ Ｐゴシック" charset="0"/>
              </a:rPr>
              <a:t>z-</a:t>
            </a:r>
            <a:r>
              <a:rPr lang="en-US">
                <a:latin typeface="Arial" charset="0"/>
                <a:ea typeface="ＭＳ Ｐゴシック" charset="0"/>
              </a:rPr>
              <a:t>values.</a:t>
            </a:r>
          </a:p>
          <a:p>
            <a:pPr>
              <a:lnSpc>
                <a:spcPct val="110000"/>
              </a:lnSpc>
              <a:defRPr/>
            </a:pPr>
            <a:endParaRPr lang="en-US">
              <a:latin typeface="Arial" charset="0"/>
              <a:ea typeface="ＭＳ Ｐゴシック" charset="0"/>
            </a:endParaRPr>
          </a:p>
          <a:p>
            <a:pPr>
              <a:lnSpc>
                <a:spcPct val="110000"/>
              </a:lnSpc>
              <a:defRPr/>
            </a:pPr>
            <a:r>
              <a:rPr lang="en-US">
                <a:latin typeface="Arial" charset="0"/>
                <a:ea typeface="ＭＳ Ｐゴシック" charset="0"/>
              </a:rPr>
              <a:t>It should only be used for Normal distributions.</a:t>
            </a:r>
          </a:p>
        </p:txBody>
      </p:sp>
      <p:sp>
        <p:nvSpPr>
          <p:cNvPr id="1088541" name="Text Box 29"/>
          <p:cNvSpPr txBox="1">
            <a:spLocks noChangeArrowheads="1"/>
          </p:cNvSpPr>
          <p:nvPr/>
        </p:nvSpPr>
        <p:spPr bwMode="auto">
          <a:xfrm>
            <a:off x="6232525" y="2667000"/>
            <a:ext cx="5238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t>(…)</a:t>
            </a:r>
          </a:p>
        </p:txBody>
      </p:sp>
      <p:grpSp>
        <p:nvGrpSpPr>
          <p:cNvPr id="1088551" name="Group 39"/>
          <p:cNvGrpSpPr>
            <a:grpSpLocks/>
          </p:cNvGrpSpPr>
          <p:nvPr/>
        </p:nvGrpSpPr>
        <p:grpSpPr bwMode="auto">
          <a:xfrm>
            <a:off x="152400" y="2971800"/>
            <a:ext cx="8839200" cy="3124200"/>
            <a:chOff x="96" y="1904"/>
            <a:chExt cx="5568" cy="1968"/>
          </a:xfrm>
        </p:grpSpPr>
        <p:pic>
          <p:nvPicPr>
            <p:cNvPr id="1088535" name="Picture 2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6" y="1904"/>
              <a:ext cx="3987" cy="1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088537" name="Picture 2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99" y="3236"/>
              <a:ext cx="3984" cy="6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088542" name="Text Box 30"/>
            <p:cNvSpPr txBox="1">
              <a:spLocks noChangeArrowheads="1"/>
            </p:cNvSpPr>
            <p:nvPr/>
          </p:nvSpPr>
          <p:spPr bwMode="auto">
            <a:xfrm>
              <a:off x="2070" y="3068"/>
              <a:ext cx="33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a:t>(…)</a:t>
              </a:r>
            </a:p>
          </p:txBody>
        </p:sp>
        <p:sp>
          <p:nvSpPr>
            <p:cNvPr id="1088543" name="Text Box 31"/>
            <p:cNvSpPr txBox="1">
              <a:spLocks noChangeArrowheads="1"/>
            </p:cNvSpPr>
            <p:nvPr/>
          </p:nvSpPr>
          <p:spPr bwMode="auto">
            <a:xfrm>
              <a:off x="4080" y="2206"/>
              <a:ext cx="1584" cy="15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10000"/>
                </a:lnSpc>
                <a:defRPr/>
              </a:pPr>
              <a:r>
                <a:rPr lang="en-US">
                  <a:latin typeface="Arial" charset="0"/>
                  <a:ea typeface="ＭＳ Ｐゴシック" charset="0"/>
                </a:rPr>
                <a:t>Table D gives the area to the RIGHT of a dozen </a:t>
              </a:r>
              <a:r>
                <a:rPr lang="en-US" i="1">
                  <a:latin typeface="Arial" charset="0"/>
                  <a:ea typeface="ＭＳ Ｐゴシック" charset="0"/>
                </a:rPr>
                <a:t>t</a:t>
              </a:r>
              <a:r>
                <a:rPr lang="en-US">
                  <a:latin typeface="Arial" charset="0"/>
                  <a:ea typeface="ＭＳ Ｐゴシック" charset="0"/>
                </a:rPr>
                <a:t> or </a:t>
              </a:r>
              <a:r>
                <a:rPr lang="en-US" i="1">
                  <a:latin typeface="Arial" charset="0"/>
                  <a:ea typeface="ＭＳ Ｐゴシック" charset="0"/>
                </a:rPr>
                <a:t>z-</a:t>
              </a:r>
              <a:r>
                <a:rPr lang="en-US">
                  <a:latin typeface="Arial" charset="0"/>
                  <a:ea typeface="ＭＳ Ｐゴシック" charset="0"/>
                </a:rPr>
                <a:t>values. </a:t>
              </a:r>
            </a:p>
            <a:p>
              <a:pPr>
                <a:lnSpc>
                  <a:spcPct val="110000"/>
                </a:lnSpc>
                <a:defRPr/>
              </a:pPr>
              <a:endParaRPr lang="en-US">
                <a:latin typeface="Arial" charset="0"/>
                <a:ea typeface="ＭＳ Ｐゴシック" charset="0"/>
              </a:endParaRPr>
            </a:p>
            <a:p>
              <a:pPr>
                <a:lnSpc>
                  <a:spcPct val="110000"/>
                </a:lnSpc>
                <a:defRPr/>
              </a:pPr>
              <a:r>
                <a:rPr lang="en-US">
                  <a:latin typeface="Arial" charset="0"/>
                  <a:ea typeface="ＭＳ Ｐゴシック" charset="0"/>
                </a:rPr>
                <a:t>It can be used for </a:t>
              </a:r>
              <a:br>
                <a:rPr lang="en-US">
                  <a:latin typeface="Arial" charset="0"/>
                  <a:ea typeface="ＭＳ Ｐゴシック" charset="0"/>
                </a:rPr>
              </a:br>
              <a:r>
                <a:rPr lang="en-US" i="1">
                  <a:latin typeface="Arial" charset="0"/>
                  <a:ea typeface="ＭＳ Ｐゴシック" charset="0"/>
                </a:rPr>
                <a:t>t </a:t>
              </a:r>
              <a:r>
                <a:rPr lang="en-US">
                  <a:latin typeface="Arial" charset="0"/>
                  <a:ea typeface="ＭＳ Ｐゴシック" charset="0"/>
                </a:rPr>
                <a:t>distributions of a given df, and for the Normal distribution.</a:t>
              </a:r>
            </a:p>
          </p:txBody>
        </p:sp>
      </p:grpSp>
      <p:sp>
        <p:nvSpPr>
          <p:cNvPr id="1088544" name="Text Box 32"/>
          <p:cNvSpPr txBox="1">
            <a:spLocks noChangeArrowheads="1"/>
          </p:cNvSpPr>
          <p:nvPr/>
        </p:nvSpPr>
        <p:spPr bwMode="auto">
          <a:xfrm>
            <a:off x="228600" y="6118225"/>
            <a:ext cx="8382000" cy="587375"/>
          </a:xfrm>
          <a:prstGeom prst="rect">
            <a:avLst/>
          </a:prstGeom>
          <a:solidFill>
            <a:srgbClr val="CC0099">
              <a:alpha val="14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90000"/>
              </a:lnSpc>
              <a:defRPr/>
            </a:pPr>
            <a:r>
              <a:rPr lang="en-US">
                <a:latin typeface="Arial" charset="0"/>
                <a:ea typeface="ＭＳ Ｐゴシック" charset="0"/>
              </a:rPr>
              <a:t>Table D also gives the middle area under a </a:t>
            </a:r>
            <a:r>
              <a:rPr lang="en-US" i="1">
                <a:latin typeface="Arial" charset="0"/>
                <a:ea typeface="ＭＳ Ｐゴシック" charset="0"/>
              </a:rPr>
              <a:t>t</a:t>
            </a:r>
            <a:r>
              <a:rPr lang="en-US">
                <a:latin typeface="Arial" charset="0"/>
                <a:ea typeface="ＭＳ Ｐゴシック" charset="0"/>
              </a:rPr>
              <a:t> or Normal distribution comprised of the negative and positive value of </a:t>
            </a:r>
            <a:r>
              <a:rPr lang="en-US" i="1">
                <a:latin typeface="Arial" charset="0"/>
                <a:ea typeface="ＭＳ Ｐゴシック" charset="0"/>
              </a:rPr>
              <a:t>t</a:t>
            </a:r>
            <a:r>
              <a:rPr lang="en-US">
                <a:latin typeface="Arial" charset="0"/>
                <a:ea typeface="ＭＳ Ｐゴシック" charset="0"/>
              </a:rPr>
              <a:t> or </a:t>
            </a:r>
            <a:r>
              <a:rPr lang="en-US" i="1">
                <a:latin typeface="Arial" charset="0"/>
                <a:ea typeface="ＭＳ Ｐゴシック" charset="0"/>
              </a:rPr>
              <a:t>z</a:t>
            </a:r>
            <a:r>
              <a:rPr lang="en-US">
                <a:latin typeface="Arial" charset="0"/>
                <a:ea typeface="ＭＳ Ｐゴシック" charset="0"/>
              </a:rPr>
              <a:t>.</a:t>
            </a:r>
          </a:p>
        </p:txBody>
      </p:sp>
      <p:sp>
        <p:nvSpPr>
          <p:cNvPr id="1088549" name="Rectangle 37"/>
          <p:cNvSpPr>
            <a:spLocks noChangeArrowheads="1"/>
          </p:cNvSpPr>
          <p:nvPr/>
        </p:nvSpPr>
        <p:spPr bwMode="auto">
          <a:xfrm>
            <a:off x="698500" y="5511800"/>
            <a:ext cx="5753100" cy="533400"/>
          </a:xfrm>
          <a:prstGeom prst="rect">
            <a:avLst/>
          </a:prstGeom>
          <a:solidFill>
            <a:srgbClr val="CC0099">
              <a:alpha val="14999"/>
            </a:srgbClr>
          </a:solidFill>
          <a:ln>
            <a:noFill/>
          </a:ln>
          <a:effectLst/>
          <a:extLst>
            <a:ext uri="{91240B29-F687-4f45-9708-019B960494DF}">
              <a14:hiddenLine xmlns:a14="http://schemas.microsoft.com/office/drawing/2010/main" xmlns="" w="28575">
                <a:solidFill>
                  <a:srgbClr val="80008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88553" name="Text Box 41"/>
          <p:cNvSpPr txBox="1">
            <a:spLocks noChangeArrowheads="1"/>
          </p:cNvSpPr>
          <p:nvPr/>
        </p:nvSpPr>
        <p:spPr bwMode="auto">
          <a:xfrm>
            <a:off x="0" y="3035300"/>
            <a:ext cx="823913" cy="3048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400" b="1">
                <a:latin typeface="Arial" charset="0"/>
                <a:ea typeface="ＭＳ Ｐゴシック" charset="0"/>
              </a:rPr>
              <a:t>Table 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85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855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885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8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544" grpId="0" animBg="1"/>
      <p:bldP spid="1088549" grpId="0" animBg="1"/>
      <p:bldP spid="108855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p:txBody>
          <a:bodyPr/>
          <a:lstStyle/>
          <a:p>
            <a:pPr eaLnBrk="1" hangingPunct="1">
              <a:defRPr/>
            </a:pPr>
            <a:r>
              <a:rPr lang="en-US" smtClean="0">
                <a:cs typeface="+mj-cs"/>
              </a:rPr>
              <a:t>The one-sample </a:t>
            </a:r>
            <a:r>
              <a:rPr lang="en-US" i="1" smtClean="0">
                <a:cs typeface="+mj-cs"/>
              </a:rPr>
              <a:t>t </a:t>
            </a:r>
            <a:r>
              <a:rPr lang="en-US" smtClean="0">
                <a:cs typeface="+mj-cs"/>
              </a:rPr>
              <a:t>confidence interval</a:t>
            </a:r>
          </a:p>
        </p:txBody>
      </p:sp>
      <p:sp>
        <p:nvSpPr>
          <p:cNvPr id="980995" name="Rectangle 3"/>
          <p:cNvSpPr>
            <a:spLocks noGrp="1" noChangeArrowheads="1"/>
          </p:cNvSpPr>
          <p:nvPr>
            <p:ph type="body" idx="1"/>
          </p:nvPr>
        </p:nvSpPr>
        <p:spPr>
          <a:xfrm>
            <a:off x="457200" y="1143000"/>
            <a:ext cx="8229600" cy="2209800"/>
          </a:xfrm>
        </p:spPr>
        <p:txBody>
          <a:bodyPr/>
          <a:lstStyle/>
          <a:p>
            <a:pPr marL="0" indent="0" eaLnBrk="1" hangingPunct="1">
              <a:lnSpc>
                <a:spcPct val="110000"/>
              </a:lnSpc>
              <a:buFont typeface="Wingdings" charset="0"/>
              <a:buNone/>
              <a:defRPr/>
            </a:pPr>
            <a:r>
              <a:rPr lang="en-US" smtClean="0">
                <a:cs typeface="Times New Roman" charset="0"/>
              </a:rPr>
              <a:t>The </a:t>
            </a:r>
            <a:r>
              <a:rPr lang="en-US" b="1" smtClean="0">
                <a:solidFill>
                  <a:srgbClr val="333399"/>
                </a:solidFill>
                <a:cs typeface="Times New Roman" charset="0"/>
              </a:rPr>
              <a:t>level </a:t>
            </a:r>
            <a:r>
              <a:rPr lang="en-US" b="1" i="1" smtClean="0">
                <a:solidFill>
                  <a:srgbClr val="333399"/>
                </a:solidFill>
                <a:cs typeface="Times New Roman" charset="0"/>
              </a:rPr>
              <a:t>C</a:t>
            </a:r>
            <a:r>
              <a:rPr lang="en-US" smtClean="0">
                <a:cs typeface="Times New Roman" charset="0"/>
              </a:rPr>
              <a:t> </a:t>
            </a:r>
            <a:r>
              <a:rPr lang="en-US" b="1" smtClean="0">
                <a:solidFill>
                  <a:srgbClr val="333399"/>
                </a:solidFill>
                <a:cs typeface="Times New Roman" charset="0"/>
              </a:rPr>
              <a:t>confidence interval</a:t>
            </a:r>
            <a:r>
              <a:rPr lang="en-US" smtClean="0">
                <a:cs typeface="Times New Roman" charset="0"/>
              </a:rPr>
              <a:t> is an interval with probability </a:t>
            </a:r>
            <a:r>
              <a:rPr lang="en-US" i="1" smtClean="0">
                <a:cs typeface="Times New Roman" charset="0"/>
              </a:rPr>
              <a:t>C</a:t>
            </a:r>
            <a:r>
              <a:rPr lang="en-US" smtClean="0">
                <a:cs typeface="Times New Roman" charset="0"/>
              </a:rPr>
              <a:t> of containing the true population parameter. </a:t>
            </a:r>
          </a:p>
          <a:p>
            <a:pPr marL="0" indent="0" eaLnBrk="1" hangingPunct="1">
              <a:lnSpc>
                <a:spcPct val="110000"/>
              </a:lnSpc>
              <a:buFont typeface="Wingdings" charset="0"/>
              <a:buNone/>
              <a:defRPr/>
            </a:pPr>
            <a:endParaRPr lang="en-US" sz="900" smtClean="0">
              <a:cs typeface="Times New Roman" charset="0"/>
            </a:endParaRPr>
          </a:p>
          <a:p>
            <a:pPr marL="0" indent="0" eaLnBrk="1" hangingPunct="1">
              <a:lnSpc>
                <a:spcPct val="110000"/>
              </a:lnSpc>
              <a:buFont typeface="Wingdings" charset="0"/>
              <a:buNone/>
              <a:defRPr/>
            </a:pPr>
            <a:r>
              <a:rPr lang="en-US" smtClean="0">
                <a:cs typeface="+mn-cs"/>
              </a:rPr>
              <a:t>We have a data set from a population with both </a:t>
            </a:r>
            <a:r>
              <a:rPr lang="en-US" i="1" smtClean="0">
                <a:latin typeface="Symbol" charset="0"/>
                <a:cs typeface="Times New Roman" charset="0"/>
              </a:rPr>
              <a:t>m</a:t>
            </a:r>
            <a:r>
              <a:rPr lang="en-US" smtClean="0">
                <a:cs typeface="Times New Roman" charset="0"/>
              </a:rPr>
              <a:t> and </a:t>
            </a:r>
            <a:r>
              <a:rPr lang="en-US" i="1" smtClean="0">
                <a:latin typeface="Symbol" charset="0"/>
                <a:cs typeface="Times New Roman" charset="0"/>
              </a:rPr>
              <a:t>s</a:t>
            </a:r>
            <a:r>
              <a:rPr lang="en-US" smtClean="0">
                <a:cs typeface="Times New Roman" charset="0"/>
              </a:rPr>
              <a:t> unknown. We use    to estimate </a:t>
            </a:r>
            <a:r>
              <a:rPr lang="en-US" i="1" smtClean="0">
                <a:latin typeface="Symbol" charset="0"/>
                <a:cs typeface="Times New Roman" charset="0"/>
              </a:rPr>
              <a:t>m</a:t>
            </a:r>
            <a:r>
              <a:rPr lang="en-US" smtClean="0">
                <a:cs typeface="Times New Roman" charset="0"/>
              </a:rPr>
              <a:t>, and </a:t>
            </a:r>
            <a:r>
              <a:rPr lang="en-US" i="1" smtClean="0">
                <a:cs typeface="Times New Roman" charset="0"/>
              </a:rPr>
              <a:t>s</a:t>
            </a:r>
            <a:r>
              <a:rPr lang="en-US" smtClean="0">
                <a:cs typeface="Times New Roman" charset="0"/>
              </a:rPr>
              <a:t> to estimate </a:t>
            </a:r>
            <a:r>
              <a:rPr lang="en-US" i="1" smtClean="0">
                <a:latin typeface="Symbol" charset="0"/>
                <a:cs typeface="Times New Roman" charset="0"/>
              </a:rPr>
              <a:t>s</a:t>
            </a:r>
            <a:r>
              <a:rPr lang="en-US" smtClean="0">
                <a:latin typeface="Symbol" charset="0"/>
                <a:cs typeface="Times New Roman" charset="0"/>
              </a:rPr>
              <a:t>, </a:t>
            </a:r>
            <a:r>
              <a:rPr lang="en-US" smtClean="0">
                <a:cs typeface="Times New Roman" charset="0"/>
              </a:rPr>
              <a:t>using a </a:t>
            </a:r>
            <a:r>
              <a:rPr lang="en-US" i="1" smtClean="0">
                <a:cs typeface="Times New Roman" charset="0"/>
              </a:rPr>
              <a:t>t </a:t>
            </a:r>
            <a:r>
              <a:rPr lang="en-US" smtClean="0">
                <a:cs typeface="Times New Roman" charset="0"/>
              </a:rPr>
              <a:t>distribution, df = n </a:t>
            </a:r>
            <a:r>
              <a:rPr lang="en-US" smtClean="0">
                <a:cs typeface="Arial" charset="0"/>
              </a:rPr>
              <a:t>− </a:t>
            </a:r>
            <a:r>
              <a:rPr lang="en-US" smtClean="0">
                <a:cs typeface="Times New Roman" charset="0"/>
              </a:rPr>
              <a:t>1.</a:t>
            </a:r>
          </a:p>
        </p:txBody>
      </p:sp>
      <p:grpSp>
        <p:nvGrpSpPr>
          <p:cNvPr id="17412" name="Group 7"/>
          <p:cNvGrpSpPr>
            <a:grpSpLocks/>
          </p:cNvGrpSpPr>
          <p:nvPr/>
        </p:nvGrpSpPr>
        <p:grpSpPr bwMode="auto">
          <a:xfrm>
            <a:off x="4876800" y="3200400"/>
            <a:ext cx="3886200" cy="2998788"/>
            <a:chOff x="3352" y="1152"/>
            <a:chExt cx="2264" cy="1920"/>
          </a:xfrm>
        </p:grpSpPr>
        <p:pic>
          <p:nvPicPr>
            <p:cNvPr id="17416" name="Picture 8" descr="F06-05"/>
            <p:cNvPicPr>
              <a:picLocks noChangeAspect="1" noChangeArrowheads="1"/>
            </p:cNvPicPr>
            <p:nvPr/>
          </p:nvPicPr>
          <p:blipFill>
            <a:blip r:embed="rId3">
              <a:clrChange>
                <a:clrFrom>
                  <a:srgbClr val="D8E2F3"/>
                </a:clrFrom>
                <a:clrTo>
                  <a:srgbClr val="D8E2F3">
                    <a:alpha val="0"/>
                  </a:srgbClr>
                </a:clrTo>
              </a:clrChange>
              <a:lum bright="-20000" contrast="46000"/>
            </a:blip>
            <a:srcRect l="4094" r="4094" b="-6517"/>
            <a:stretch>
              <a:fillRect/>
            </a:stretch>
          </p:blipFill>
          <p:spPr bwMode="auto">
            <a:xfrm>
              <a:off x="3352" y="1152"/>
              <a:ext cx="2264" cy="1920"/>
            </a:xfrm>
            <a:prstGeom prst="rect">
              <a:avLst/>
            </a:prstGeom>
            <a:solidFill>
              <a:srgbClr val="FFFFCC"/>
            </a:solidFill>
            <a:ln w="9525">
              <a:noFill/>
              <a:miter lim="800000"/>
              <a:headEnd/>
              <a:tailEnd/>
            </a:ln>
          </p:spPr>
        </p:pic>
        <p:sp>
          <p:nvSpPr>
            <p:cNvPr id="981001" name="Text Box 9"/>
            <p:cNvSpPr txBox="1">
              <a:spLocks noChangeArrowheads="1"/>
            </p:cNvSpPr>
            <p:nvPr/>
          </p:nvSpPr>
          <p:spPr bwMode="auto">
            <a:xfrm>
              <a:off x="4146" y="1953"/>
              <a:ext cx="674" cy="254"/>
            </a:xfrm>
            <a:prstGeom prst="rect">
              <a:avLst/>
            </a:prstGeom>
            <a:solidFill>
              <a:srgbClr val="FFE65E"/>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defRPr/>
              </a:pPr>
              <a:r>
                <a:rPr lang="en-US" sz="2000" i="1">
                  <a:latin typeface="Arial" charset="0"/>
                  <a:ea typeface="ＭＳ Ｐゴシック" charset="0"/>
                </a:rPr>
                <a:t>C</a:t>
              </a:r>
            </a:p>
          </p:txBody>
        </p:sp>
        <p:sp>
          <p:nvSpPr>
            <p:cNvPr id="981002" name="Rectangle 10"/>
            <p:cNvSpPr>
              <a:spLocks noChangeArrowheads="1"/>
            </p:cNvSpPr>
            <p:nvPr/>
          </p:nvSpPr>
          <p:spPr bwMode="auto">
            <a:xfrm>
              <a:off x="4766" y="2832"/>
              <a:ext cx="242" cy="121"/>
            </a:xfrm>
            <a:prstGeom prst="rect">
              <a:avLst/>
            </a:prstGeom>
            <a:solidFill>
              <a:srgbClr val="FF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81003" name="Text Box 11"/>
            <p:cNvSpPr txBox="1">
              <a:spLocks noChangeArrowheads="1"/>
            </p:cNvSpPr>
            <p:nvPr/>
          </p:nvSpPr>
          <p:spPr bwMode="auto">
            <a:xfrm>
              <a:off x="4663" y="2832"/>
              <a:ext cx="437" cy="235"/>
            </a:xfrm>
            <a:prstGeom prst="rect">
              <a:avLst/>
            </a:prstGeom>
            <a:solidFill>
              <a:srgbClr val="FF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defRPr/>
              </a:pPr>
              <a:r>
                <a:rPr lang="en-US" i="1">
                  <a:latin typeface="Arial" charset="0"/>
                  <a:ea typeface="ＭＳ Ｐゴシック" charset="0"/>
                </a:rPr>
                <a:t>t</a:t>
              </a:r>
              <a:r>
                <a:rPr lang="en-US">
                  <a:latin typeface="Arial" charset="0"/>
                  <a:ea typeface="ＭＳ Ｐゴシック" charset="0"/>
                </a:rPr>
                <a:t>*</a:t>
              </a:r>
            </a:p>
          </p:txBody>
        </p:sp>
        <p:sp>
          <p:nvSpPr>
            <p:cNvPr id="981004" name="Text Box 12"/>
            <p:cNvSpPr txBox="1">
              <a:spLocks noChangeArrowheads="1"/>
            </p:cNvSpPr>
            <p:nvPr/>
          </p:nvSpPr>
          <p:spPr bwMode="auto">
            <a:xfrm>
              <a:off x="3875" y="2832"/>
              <a:ext cx="351" cy="235"/>
            </a:xfrm>
            <a:prstGeom prst="rect">
              <a:avLst/>
            </a:prstGeom>
            <a:solidFill>
              <a:srgbClr val="FF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defRPr/>
              </a:pPr>
              <a:r>
                <a:rPr lang="en-US">
                  <a:latin typeface="Arial" charset="0"/>
                  <a:ea typeface="ＭＳ Ｐゴシック" charset="0"/>
                  <a:cs typeface="Arial" charset="0"/>
                </a:rPr>
                <a:t>−</a:t>
              </a:r>
              <a:r>
                <a:rPr lang="en-US" i="1">
                  <a:latin typeface="Arial" charset="0"/>
                  <a:ea typeface="ＭＳ Ｐゴシック" charset="0"/>
                </a:rPr>
                <a:t>t</a:t>
              </a:r>
              <a:r>
                <a:rPr lang="en-US">
                  <a:latin typeface="Arial" charset="0"/>
                  <a:ea typeface="ＭＳ Ｐゴシック" charset="0"/>
                </a:rPr>
                <a:t>*</a:t>
              </a:r>
            </a:p>
          </p:txBody>
        </p:sp>
        <p:sp>
          <p:nvSpPr>
            <p:cNvPr id="981005" name="Rectangle 13"/>
            <p:cNvSpPr>
              <a:spLocks noChangeArrowheads="1"/>
            </p:cNvSpPr>
            <p:nvPr/>
          </p:nvSpPr>
          <p:spPr bwMode="auto">
            <a:xfrm>
              <a:off x="3360" y="2083"/>
              <a:ext cx="548" cy="202"/>
            </a:xfrm>
            <a:prstGeom prst="rect">
              <a:avLst/>
            </a:prstGeom>
            <a:solidFill>
              <a:srgbClr val="FF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81006" name="Rectangle 14"/>
            <p:cNvSpPr>
              <a:spLocks noChangeArrowheads="1"/>
            </p:cNvSpPr>
            <p:nvPr/>
          </p:nvSpPr>
          <p:spPr bwMode="auto">
            <a:xfrm>
              <a:off x="5020" y="2083"/>
              <a:ext cx="596" cy="202"/>
            </a:xfrm>
            <a:prstGeom prst="rect">
              <a:avLst/>
            </a:prstGeom>
            <a:solidFill>
              <a:srgbClr val="FF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81007" name="Rectangle 15"/>
            <p:cNvSpPr>
              <a:spLocks noChangeArrowheads="1"/>
            </p:cNvSpPr>
            <p:nvPr/>
          </p:nvSpPr>
          <p:spPr bwMode="auto">
            <a:xfrm>
              <a:off x="4742" y="1354"/>
              <a:ext cx="675" cy="201"/>
            </a:xfrm>
            <a:prstGeom prst="rect">
              <a:avLst/>
            </a:prstGeom>
            <a:solidFill>
              <a:srgbClr val="FF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81008" name="Rectangle 16"/>
            <p:cNvSpPr>
              <a:spLocks noChangeArrowheads="1"/>
            </p:cNvSpPr>
            <p:nvPr/>
          </p:nvSpPr>
          <p:spPr bwMode="auto">
            <a:xfrm>
              <a:off x="3630" y="2164"/>
              <a:ext cx="198" cy="364"/>
            </a:xfrm>
            <a:prstGeom prst="rect">
              <a:avLst/>
            </a:prstGeom>
            <a:solidFill>
              <a:srgbClr val="FF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81009" name="Line 17"/>
            <p:cNvSpPr>
              <a:spLocks noChangeShapeType="1"/>
            </p:cNvSpPr>
            <p:nvPr/>
          </p:nvSpPr>
          <p:spPr bwMode="auto">
            <a:xfrm>
              <a:off x="4027" y="2649"/>
              <a:ext cx="834"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81010" name="Text Box 18"/>
            <p:cNvSpPr txBox="1">
              <a:spLocks noChangeArrowheads="1"/>
            </p:cNvSpPr>
            <p:nvPr/>
          </p:nvSpPr>
          <p:spPr bwMode="auto">
            <a:xfrm>
              <a:off x="4080" y="2448"/>
              <a:ext cx="699" cy="2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i="1">
                  <a:latin typeface="Arial" charset="0"/>
                  <a:ea typeface="ＭＳ Ｐゴシック" charset="0"/>
                </a:rPr>
                <a:t>m</a:t>
              </a:r>
              <a:r>
                <a:rPr lang="en-US">
                  <a:latin typeface="Arial" charset="0"/>
                  <a:ea typeface="ＭＳ Ｐゴシック" charset="0"/>
                </a:rPr>
                <a:t>          </a:t>
              </a:r>
              <a:r>
                <a:rPr lang="en-US" i="1">
                  <a:latin typeface="Arial" charset="0"/>
                  <a:ea typeface="ＭＳ Ｐゴシック" charset="0"/>
                </a:rPr>
                <a:t>m</a:t>
              </a:r>
            </a:p>
          </p:txBody>
        </p:sp>
        <p:sp>
          <p:nvSpPr>
            <p:cNvPr id="981011" name="Line 19"/>
            <p:cNvSpPr>
              <a:spLocks noChangeShapeType="1"/>
            </p:cNvSpPr>
            <p:nvPr/>
          </p:nvSpPr>
          <p:spPr bwMode="auto">
            <a:xfrm flipV="1">
              <a:off x="4464" y="2609"/>
              <a:ext cx="0" cy="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aphicFrame>
        <p:nvGraphicFramePr>
          <p:cNvPr id="980998" name="Object 6">
            <a:hlinkClick r:id="rId4" action="ppaction://hlinksldjump"/>
          </p:cNvPr>
          <p:cNvGraphicFramePr>
            <a:graphicFrameLocks noChangeAspect="1"/>
          </p:cNvGraphicFramePr>
          <p:nvPr/>
        </p:nvGraphicFramePr>
        <p:xfrm>
          <a:off x="1295400" y="5715000"/>
          <a:ext cx="2438400" cy="685800"/>
        </p:xfrm>
        <a:graphic>
          <a:graphicData uri="http://schemas.openxmlformats.org/presentationml/2006/ole">
            <p:oleObj spid="_x0000_s17413" name="Equation" r:id="rId5" imgW="800100" imgH="215900" progId="Equation.3">
              <p:embed/>
            </p:oleObj>
          </a:graphicData>
        </a:graphic>
      </p:graphicFrame>
      <p:sp>
        <p:nvSpPr>
          <p:cNvPr id="981012" name="Rectangle 20"/>
          <p:cNvSpPr>
            <a:spLocks noChangeArrowheads="1"/>
          </p:cNvSpPr>
          <p:nvPr/>
        </p:nvSpPr>
        <p:spPr bwMode="auto">
          <a:xfrm>
            <a:off x="685800" y="3124200"/>
            <a:ext cx="4114800"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110000"/>
              </a:lnSpc>
              <a:spcBef>
                <a:spcPct val="20000"/>
              </a:spcBef>
              <a:spcAft>
                <a:spcPct val="25000"/>
              </a:spcAft>
              <a:buClr>
                <a:srgbClr val="00CC99"/>
              </a:buClr>
              <a:buSzPct val="65000"/>
              <a:buFont typeface="Wingdings" charset="0"/>
              <a:buNone/>
              <a:tabLst>
                <a:tab pos="166688" algn="l"/>
                <a:tab pos="231775" algn="l"/>
              </a:tabLst>
              <a:defRPr/>
            </a:pPr>
            <a:r>
              <a:rPr lang="en-US" sz="2000" b="1">
                <a:solidFill>
                  <a:srgbClr val="333399"/>
                </a:solidFill>
                <a:latin typeface="Arial" charset="0"/>
                <a:ea typeface="ＭＳ Ｐゴシック" charset="0"/>
              </a:rPr>
              <a:t>Practical use of </a:t>
            </a:r>
            <a:r>
              <a:rPr lang="en-US" sz="2000" b="1" i="1">
                <a:solidFill>
                  <a:srgbClr val="333399"/>
                </a:solidFill>
                <a:latin typeface="Arial" charset="0"/>
                <a:ea typeface="ＭＳ Ｐゴシック" charset="0"/>
              </a:rPr>
              <a:t>t </a:t>
            </a:r>
            <a:r>
              <a:rPr lang="en-US" sz="2000" b="1">
                <a:solidFill>
                  <a:srgbClr val="333399"/>
                </a:solidFill>
                <a:latin typeface="Arial" charset="0"/>
                <a:ea typeface="ＭＳ Ｐゴシック" charset="0"/>
              </a:rPr>
              <a:t>: </a:t>
            </a:r>
            <a:r>
              <a:rPr lang="en-US" sz="2000" b="1" i="1">
                <a:solidFill>
                  <a:srgbClr val="333399"/>
                </a:solidFill>
                <a:latin typeface="Arial" charset="0"/>
                <a:ea typeface="ＭＳ Ｐゴシック" charset="0"/>
              </a:rPr>
              <a:t>t</a:t>
            </a:r>
            <a:r>
              <a:rPr lang="en-US" sz="2000" b="1">
                <a:solidFill>
                  <a:srgbClr val="333399"/>
                </a:solidFill>
                <a:latin typeface="Arial" charset="0"/>
                <a:ea typeface="ＭＳ Ｐゴシック" charset="0"/>
              </a:rPr>
              <a:t>*</a:t>
            </a:r>
            <a:endParaRPr lang="en-US" sz="2000">
              <a:solidFill>
                <a:srgbClr val="333399"/>
              </a:solidFill>
              <a:latin typeface="Arial" charset="0"/>
              <a:ea typeface="ＭＳ Ｐゴシック" charset="0"/>
            </a:endParaRPr>
          </a:p>
          <a:p>
            <a:pPr>
              <a:lnSpc>
                <a:spcPct val="110000"/>
              </a:lnSpc>
              <a:spcBef>
                <a:spcPct val="20000"/>
              </a:spcBef>
              <a:spcAft>
                <a:spcPct val="25000"/>
              </a:spcAft>
              <a:buClr>
                <a:srgbClr val="333399"/>
              </a:buClr>
              <a:buSzPct val="50000"/>
              <a:buFont typeface="Wingdings" charset="0"/>
              <a:buChar char="p"/>
              <a:tabLst>
                <a:tab pos="166688" algn="l"/>
                <a:tab pos="231775" algn="l"/>
              </a:tabLst>
              <a:defRPr/>
            </a:pPr>
            <a:r>
              <a:rPr lang="en-US" sz="2000" i="1">
                <a:latin typeface="Arial" charset="0"/>
                <a:ea typeface="ＭＳ Ｐゴシック" charset="0"/>
              </a:rPr>
              <a:t> C</a:t>
            </a:r>
            <a:r>
              <a:rPr lang="en-US" sz="2000">
                <a:latin typeface="Arial" charset="0"/>
                <a:ea typeface="ＭＳ Ｐゴシック" charset="0"/>
              </a:rPr>
              <a:t> is the area between </a:t>
            </a:r>
            <a:r>
              <a:rPr lang="en-US" sz="2000">
                <a:latin typeface="Arial" charset="0"/>
                <a:ea typeface="ＭＳ Ｐゴシック" charset="0"/>
                <a:cs typeface="Arial" charset="0"/>
              </a:rPr>
              <a:t>−</a:t>
            </a:r>
            <a:r>
              <a:rPr lang="en-US" sz="2000" i="1">
                <a:latin typeface="Arial" charset="0"/>
                <a:ea typeface="ＭＳ Ｐゴシック" charset="0"/>
              </a:rPr>
              <a:t>t</a:t>
            </a:r>
            <a:r>
              <a:rPr lang="en-US" sz="2000">
                <a:latin typeface="Arial" charset="0"/>
                <a:ea typeface="ＭＳ Ｐゴシック" charset="0"/>
              </a:rPr>
              <a:t>* and </a:t>
            </a:r>
            <a:r>
              <a:rPr lang="en-US" sz="2000" i="1">
                <a:latin typeface="Arial" charset="0"/>
                <a:ea typeface="ＭＳ Ｐゴシック" charset="0"/>
              </a:rPr>
              <a:t>t</a:t>
            </a:r>
            <a:r>
              <a:rPr lang="en-US" sz="2000">
                <a:latin typeface="Arial" charset="0"/>
                <a:ea typeface="ＭＳ Ｐゴシック" charset="0"/>
              </a:rPr>
              <a:t>*.</a:t>
            </a:r>
          </a:p>
          <a:p>
            <a:pPr>
              <a:lnSpc>
                <a:spcPct val="110000"/>
              </a:lnSpc>
              <a:spcBef>
                <a:spcPct val="20000"/>
              </a:spcBef>
              <a:spcAft>
                <a:spcPct val="25000"/>
              </a:spcAft>
              <a:buClr>
                <a:srgbClr val="333399"/>
              </a:buClr>
              <a:buSzPct val="50000"/>
              <a:buFont typeface="Wingdings" charset="0"/>
              <a:buChar char="p"/>
              <a:tabLst>
                <a:tab pos="166688" algn="l"/>
                <a:tab pos="231775" algn="l"/>
              </a:tabLst>
              <a:defRPr/>
            </a:pPr>
            <a:r>
              <a:rPr lang="en-US" sz="2000">
                <a:latin typeface="Arial" charset="0"/>
                <a:ea typeface="ＭＳ Ｐゴシック" charset="0"/>
              </a:rPr>
              <a:t> We find </a:t>
            </a:r>
            <a:r>
              <a:rPr lang="en-US" sz="2000" i="1">
                <a:latin typeface="Arial" charset="0"/>
                <a:ea typeface="ＭＳ Ｐゴシック" charset="0"/>
              </a:rPr>
              <a:t>t</a:t>
            </a:r>
            <a:r>
              <a:rPr lang="en-US" sz="2000">
                <a:latin typeface="Arial" charset="0"/>
                <a:ea typeface="ＭＳ Ｐゴシック" charset="0"/>
              </a:rPr>
              <a:t>* in the line of Table D 		for df = n </a:t>
            </a:r>
            <a:r>
              <a:rPr lang="en-US" sz="2000">
                <a:latin typeface="Arial" charset="0"/>
                <a:ea typeface="ＭＳ Ｐゴシック" charset="0"/>
                <a:cs typeface="Arial" charset="0"/>
              </a:rPr>
              <a:t>− </a:t>
            </a:r>
            <a:r>
              <a:rPr lang="en-US" sz="2000">
                <a:latin typeface="Arial" charset="0"/>
                <a:ea typeface="ＭＳ Ｐゴシック" charset="0"/>
              </a:rPr>
              <a:t>1 and 	 		 confidence level </a:t>
            </a:r>
            <a:r>
              <a:rPr lang="en-US" sz="2000" i="1">
                <a:latin typeface="Arial" charset="0"/>
                <a:ea typeface="ＭＳ Ｐゴシック" charset="0"/>
              </a:rPr>
              <a:t>C</a:t>
            </a:r>
            <a:r>
              <a:rPr lang="en-US" sz="2000">
                <a:latin typeface="Arial" charset="0"/>
                <a:ea typeface="ＭＳ Ｐゴシック" charset="0"/>
              </a:rPr>
              <a:t>.</a:t>
            </a:r>
          </a:p>
          <a:p>
            <a:pPr>
              <a:lnSpc>
                <a:spcPct val="110000"/>
              </a:lnSpc>
              <a:spcBef>
                <a:spcPct val="20000"/>
              </a:spcBef>
              <a:spcAft>
                <a:spcPct val="25000"/>
              </a:spcAft>
              <a:buClr>
                <a:srgbClr val="333399"/>
              </a:buClr>
              <a:buSzPct val="50000"/>
              <a:buFont typeface="Wingdings" charset="0"/>
              <a:buChar char="p"/>
              <a:tabLst>
                <a:tab pos="166688" algn="l"/>
                <a:tab pos="231775" algn="l"/>
              </a:tabLst>
              <a:defRPr/>
            </a:pPr>
            <a:r>
              <a:rPr lang="en-US" sz="2000">
                <a:latin typeface="Arial" charset="0"/>
                <a:ea typeface="ＭＳ Ｐゴシック" charset="0"/>
              </a:rPr>
              <a:t> The margin of error </a:t>
            </a:r>
            <a:r>
              <a:rPr lang="en-US" sz="2000" i="1">
                <a:latin typeface="Arial" charset="0"/>
                <a:ea typeface="ＭＳ Ｐゴシック" charset="0"/>
              </a:rPr>
              <a:t>m</a:t>
            </a:r>
            <a:r>
              <a:rPr lang="en-US" sz="2000">
                <a:latin typeface="Arial" charset="0"/>
                <a:ea typeface="ＭＳ Ｐゴシック" charset="0"/>
              </a:rPr>
              <a:t> is:</a:t>
            </a:r>
          </a:p>
        </p:txBody>
      </p:sp>
      <p:pic>
        <p:nvPicPr>
          <p:cNvPr id="17415" name="Picture 23" descr="Picture1"/>
          <p:cNvPicPr>
            <a:picLocks noChangeAspect="1" noChangeArrowheads="1"/>
          </p:cNvPicPr>
          <p:nvPr/>
        </p:nvPicPr>
        <p:blipFill>
          <a:blip r:embed="rId6"/>
          <a:srcRect/>
          <a:stretch>
            <a:fillRect/>
          </a:stretch>
        </p:blipFill>
        <p:spPr bwMode="auto">
          <a:xfrm>
            <a:off x="990600" y="2514600"/>
            <a:ext cx="223838"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10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09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101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FFCC66"/>
        </a:solidFill>
        <a:effectLst/>
      </p:bgPr>
    </p:bg>
    <p:spTree>
      <p:nvGrpSpPr>
        <p:cNvPr id="1" name=""/>
        <p:cNvGrpSpPr/>
        <p:nvPr/>
      </p:nvGrpSpPr>
      <p:grpSpPr>
        <a:xfrm>
          <a:off x="0" y="0"/>
          <a:ext cx="0" cy="0"/>
          <a:chOff x="0" y="0"/>
          <a:chExt cx="0" cy="0"/>
        </a:xfrm>
      </p:grpSpPr>
      <p:sp>
        <p:nvSpPr>
          <p:cNvPr id="1093636" name="Rectangle 4"/>
          <p:cNvSpPr>
            <a:spLocks noChangeArrowheads="1"/>
          </p:cNvSpPr>
          <p:nvPr/>
        </p:nvSpPr>
        <p:spPr bwMode="auto">
          <a:xfrm>
            <a:off x="457200" y="228600"/>
            <a:ext cx="8305800" cy="3886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120000"/>
              </a:lnSpc>
              <a:spcBef>
                <a:spcPct val="20000"/>
              </a:spcBef>
              <a:buClr>
                <a:srgbClr val="00CC99"/>
              </a:buClr>
              <a:buSzPct val="65000"/>
              <a:buFont typeface="Wingdings" pitchFamily="2" charset="2"/>
              <a:buNone/>
            </a:pPr>
            <a:r>
              <a:rPr lang="en-US" sz="2400">
                <a:solidFill>
                  <a:srgbClr val="333399"/>
                </a:solidFill>
                <a:latin typeface="Garamond" pitchFamily="18" charset="0"/>
                <a:cs typeface="Times New Roman" pitchFamily="18" charset="0"/>
              </a:rPr>
              <a:t>Red wine, in moderation</a:t>
            </a:r>
            <a:r>
              <a:rPr lang="en-US" sz="2400" b="1">
                <a:solidFill>
                  <a:srgbClr val="333399"/>
                </a:solidFill>
                <a:latin typeface="Garamond" pitchFamily="18" charset="0"/>
                <a:cs typeface="Times New Roman" pitchFamily="18" charset="0"/>
              </a:rPr>
              <a:t> </a:t>
            </a:r>
          </a:p>
          <a:p>
            <a:pPr>
              <a:lnSpc>
                <a:spcPct val="120000"/>
              </a:lnSpc>
              <a:spcBef>
                <a:spcPct val="20000"/>
              </a:spcBef>
              <a:buClr>
                <a:srgbClr val="00CC99"/>
              </a:buClr>
              <a:buSzPct val="65000"/>
              <a:buFont typeface="Wingdings" pitchFamily="2" charset="2"/>
              <a:buNone/>
            </a:pPr>
            <a:r>
              <a:rPr lang="en-US">
                <a:cs typeface="Times New Roman" pitchFamily="18" charset="0"/>
              </a:rPr>
              <a:t>Drinking red wine in moderation may protect against heart attacks. The polyphenols it contains act on blood cholesterol and thus are a likely cause. </a:t>
            </a:r>
            <a:br>
              <a:rPr lang="en-US">
                <a:cs typeface="Times New Roman" pitchFamily="18" charset="0"/>
              </a:rPr>
            </a:br>
            <a:endParaRPr lang="en-US" sz="1200">
              <a:cs typeface="Times New Roman" pitchFamily="18" charset="0"/>
            </a:endParaRPr>
          </a:p>
          <a:p>
            <a:pPr>
              <a:lnSpc>
                <a:spcPct val="120000"/>
              </a:lnSpc>
              <a:spcBef>
                <a:spcPct val="20000"/>
              </a:spcBef>
              <a:buClr>
                <a:srgbClr val="00CC99"/>
              </a:buClr>
              <a:buSzPct val="65000"/>
              <a:buFont typeface="Wingdings" pitchFamily="2" charset="2"/>
              <a:buNone/>
            </a:pPr>
            <a:r>
              <a:rPr lang="en-US">
                <a:cs typeface="Times New Roman" pitchFamily="18" charset="0"/>
              </a:rPr>
              <a:t>To see if moderate red wine consumption increases the average blood level of polyphenols, a group of nine randomly selected healthy men were assigned to drink half a bottle of red wine daily for two weeks. Their blood polyphenol levels were assessed before and after the study, and the percent change is presented here:</a:t>
            </a:r>
          </a:p>
          <a:p>
            <a:pPr>
              <a:lnSpc>
                <a:spcPct val="120000"/>
              </a:lnSpc>
              <a:spcBef>
                <a:spcPct val="20000"/>
              </a:spcBef>
              <a:buClr>
                <a:srgbClr val="00CC99"/>
              </a:buClr>
              <a:buSzPct val="65000"/>
              <a:buFont typeface="Wingdings" pitchFamily="2" charset="2"/>
              <a:buNone/>
            </a:pPr>
            <a:endParaRPr lang="en-US">
              <a:cs typeface="Times New Roman" pitchFamily="18" charset="0"/>
            </a:endParaRPr>
          </a:p>
          <a:p>
            <a:pPr>
              <a:lnSpc>
                <a:spcPct val="120000"/>
              </a:lnSpc>
              <a:spcBef>
                <a:spcPct val="20000"/>
              </a:spcBef>
              <a:buClr>
                <a:srgbClr val="00CC99"/>
              </a:buClr>
              <a:buSzPct val="65000"/>
              <a:buFont typeface="Wingdings" pitchFamily="2" charset="2"/>
              <a:buNone/>
            </a:pPr>
            <a:r>
              <a:rPr lang="en-US">
                <a:cs typeface="Times New Roman" pitchFamily="18" charset="0"/>
              </a:rPr>
              <a:t>F</a:t>
            </a:r>
            <a:r>
              <a:rPr lang="en-US">
                <a:cs typeface="Times New Roman" pitchFamily="18" charset="0"/>
                <a:sym typeface="Symbol" pitchFamily="18" charset="2"/>
              </a:rPr>
              <a:t>irst, are the data approximately Normal?</a:t>
            </a:r>
          </a:p>
        </p:txBody>
      </p:sp>
      <p:graphicFrame>
        <p:nvGraphicFramePr>
          <p:cNvPr id="1093679" name="Group 47"/>
          <p:cNvGraphicFramePr>
            <a:graphicFrameLocks noGrp="1"/>
          </p:cNvGraphicFramePr>
          <p:nvPr/>
        </p:nvGraphicFramePr>
        <p:xfrm>
          <a:off x="2209800" y="3200400"/>
          <a:ext cx="4800600" cy="335194"/>
        </p:xfrm>
        <a:graphic>
          <a:graphicData uri="http://schemas.openxmlformats.org/drawingml/2006/table">
            <a:tbl>
              <a:tblPr/>
              <a:tblGrid>
                <a:gridCol w="533400"/>
                <a:gridCol w="533400"/>
                <a:gridCol w="533400"/>
                <a:gridCol w="533400"/>
                <a:gridCol w="533400"/>
                <a:gridCol w="533400"/>
                <a:gridCol w="533400"/>
                <a:gridCol w="533400"/>
                <a:gridCol w="533400"/>
              </a:tblGrid>
              <a:tr h="33496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CC0000"/>
                          </a:solidFill>
                          <a:effectLst/>
                          <a:latin typeface="Arial" charset="0"/>
                          <a:ea typeface="ＭＳ Ｐゴシック" charset="0"/>
                        </a:rPr>
                        <a:t>0.7</a:t>
                      </a:r>
                    </a:p>
                  </a:txBody>
                  <a:tcPr marT="45677" marB="45677" anchor="b"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CC0000"/>
                          </a:solidFill>
                          <a:effectLst/>
                          <a:latin typeface="Arial" charset="0"/>
                          <a:ea typeface="ＭＳ Ｐゴシック" charset="0"/>
                        </a:rPr>
                        <a:t>3.5</a:t>
                      </a:r>
                    </a:p>
                  </a:txBody>
                  <a:tcPr marT="45677" marB="45677" anchor="b"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CC0000"/>
                          </a:solidFill>
                          <a:effectLst/>
                          <a:latin typeface="Arial" charset="0"/>
                          <a:ea typeface="ＭＳ Ｐゴシック" charset="0"/>
                        </a:rPr>
                        <a:t>4</a:t>
                      </a:r>
                    </a:p>
                  </a:txBody>
                  <a:tcPr marT="45677" marB="45677" anchor="b"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CC0000"/>
                          </a:solidFill>
                          <a:effectLst/>
                          <a:latin typeface="Arial" charset="0"/>
                          <a:ea typeface="ＭＳ Ｐゴシック" charset="0"/>
                        </a:rPr>
                        <a:t>4.9</a:t>
                      </a:r>
                    </a:p>
                  </a:txBody>
                  <a:tcPr marT="45677" marB="45677" anchor="b"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CC0000"/>
                          </a:solidFill>
                          <a:effectLst/>
                          <a:latin typeface="Arial" charset="0"/>
                          <a:ea typeface="ＭＳ Ｐゴシック" charset="0"/>
                        </a:rPr>
                        <a:t>5.5</a:t>
                      </a:r>
                    </a:p>
                  </a:txBody>
                  <a:tcPr marT="45677" marB="45677" anchor="b"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CC0000"/>
                          </a:solidFill>
                          <a:effectLst/>
                          <a:latin typeface="Arial" charset="0"/>
                          <a:ea typeface="ＭＳ Ｐゴシック" charset="0"/>
                        </a:rPr>
                        <a:t>7</a:t>
                      </a:r>
                    </a:p>
                  </a:txBody>
                  <a:tcPr marT="45677" marB="45677" anchor="b"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CC0000"/>
                          </a:solidFill>
                          <a:effectLst/>
                          <a:latin typeface="Arial" charset="0"/>
                          <a:ea typeface="ＭＳ Ｐゴシック" charset="0"/>
                        </a:rPr>
                        <a:t>7.4</a:t>
                      </a:r>
                    </a:p>
                  </a:txBody>
                  <a:tcPr marT="45677" marB="45677" anchor="b"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CC0000"/>
                          </a:solidFill>
                          <a:effectLst/>
                          <a:latin typeface="Arial" charset="0"/>
                          <a:ea typeface="ＭＳ Ｐゴシック" charset="0"/>
                        </a:rPr>
                        <a:t>8.1</a:t>
                      </a:r>
                    </a:p>
                  </a:txBody>
                  <a:tcPr marT="45677" marB="45677" anchor="b"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CC0000"/>
                          </a:solidFill>
                          <a:effectLst/>
                          <a:latin typeface="Arial" charset="0"/>
                          <a:ea typeface="ＭＳ Ｐゴシック" charset="0"/>
                        </a:rPr>
                        <a:t>8.4</a:t>
                      </a:r>
                    </a:p>
                  </a:txBody>
                  <a:tcPr marT="45677" marB="45677" anchor="b" horzOverflow="overflow">
                    <a:lnL>
                      <a:noFill/>
                    </a:lnL>
                    <a:lnR cap="flat">
                      <a:noFill/>
                    </a:lnR>
                    <a:lnT cap="flat">
                      <a:noFill/>
                    </a:lnT>
                    <a:lnB cap="flat">
                      <a:noFill/>
                    </a:lnB>
                    <a:lnTlToBr>
                      <a:noFill/>
                    </a:lnTlToBr>
                    <a:lnBlToTr>
                      <a:noFill/>
                    </a:lnBlToTr>
                    <a:noFill/>
                  </a:tcPr>
                </a:tc>
              </a:tr>
            </a:tbl>
          </a:graphicData>
        </a:graphic>
      </p:graphicFrame>
      <p:graphicFrame>
        <p:nvGraphicFramePr>
          <p:cNvPr id="1093664" name="Object 32"/>
          <p:cNvGraphicFramePr>
            <a:graphicFrameLocks noChangeAspect="1"/>
          </p:cNvGraphicFramePr>
          <p:nvPr/>
        </p:nvGraphicFramePr>
        <p:xfrm>
          <a:off x="457200" y="4143375"/>
          <a:ext cx="2914650" cy="2486025"/>
        </p:xfrm>
        <a:graphic>
          <a:graphicData uri="http://schemas.openxmlformats.org/presentationml/2006/ole">
            <p:oleObj spid="_x0000_s18445" name="Chart" r:id="rId3" imgW="2921000" imgH="2501900" progId="Excel.Chart.8">
              <p:embed/>
            </p:oleObj>
          </a:graphicData>
        </a:graphic>
      </p:graphicFrame>
      <p:pic>
        <p:nvPicPr>
          <p:cNvPr id="1093667" name="Picture 3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429000" y="4365625"/>
            <a:ext cx="700088" cy="2111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093670" name="Text Box 38"/>
          <p:cNvSpPr txBox="1">
            <a:spLocks noChangeArrowheads="1"/>
          </p:cNvSpPr>
          <p:nvPr/>
        </p:nvSpPr>
        <p:spPr bwMode="auto">
          <a:xfrm>
            <a:off x="6781800" y="4419600"/>
            <a:ext cx="2133600" cy="174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20000"/>
              </a:lnSpc>
              <a:spcBef>
                <a:spcPct val="20000"/>
              </a:spcBef>
              <a:buClr>
                <a:srgbClr val="00CC99"/>
              </a:buClr>
              <a:buSzPct val="65000"/>
              <a:buFont typeface="Wingdings" charset="0"/>
              <a:buNone/>
              <a:defRPr/>
            </a:pPr>
            <a:r>
              <a:rPr lang="en-US">
                <a:latin typeface="Arial" charset="0"/>
                <a:ea typeface="ＭＳ Ｐゴシック" charset="0"/>
                <a:sym typeface="Symbol" charset="0"/>
              </a:rPr>
              <a:t>There is a low value, but overall the data can be considered reasonably normal.</a:t>
            </a:r>
            <a:endParaRPr lang="en-US">
              <a:latin typeface="Arial" charset="0"/>
              <a:ea typeface="ＭＳ Ｐゴシック" charset="0"/>
            </a:endParaRPr>
          </a:p>
        </p:txBody>
      </p:sp>
      <p:pic>
        <p:nvPicPr>
          <p:cNvPr id="18448" name="Picture 39"/>
          <p:cNvPicPr>
            <a:picLocks noChangeAspect="1" noChangeArrowheads="1"/>
          </p:cNvPicPr>
          <p:nvPr/>
        </p:nvPicPr>
        <p:blipFill>
          <a:blip r:embed="rId5"/>
          <a:srcRect/>
          <a:stretch>
            <a:fillRect/>
          </a:stretch>
        </p:blipFill>
        <p:spPr bwMode="auto">
          <a:xfrm>
            <a:off x="8305800" y="152400"/>
            <a:ext cx="698500" cy="1295400"/>
          </a:xfrm>
          <a:prstGeom prst="rect">
            <a:avLst/>
          </a:prstGeom>
          <a:noFill/>
          <a:ln w="9525">
            <a:noFill/>
            <a:miter lim="800000"/>
            <a:headEnd/>
            <a:tailEnd/>
          </a:ln>
        </p:spPr>
      </p:pic>
      <p:pic>
        <p:nvPicPr>
          <p:cNvPr id="1093677" name="Picture 45"/>
          <p:cNvPicPr>
            <a:picLocks noChangeAspect="1" noChangeArrowheads="1"/>
          </p:cNvPicPr>
          <p:nvPr/>
        </p:nvPicPr>
        <p:blipFill>
          <a:blip r:embed="rId6">
            <a:extLst>
              <a:ext uri="{28A0092B-C50C-407E-A947-70E740481C1C}">
                <a14:useLocalDpi xmlns:a14="http://schemas.microsoft.com/office/drawing/2010/main" xmlns="" val="0"/>
              </a:ext>
            </a:extLst>
          </a:blip>
          <a:srcRect l="11539" t="10121" r="21153" b="8916"/>
          <a:stretch>
            <a:fillRect/>
          </a:stretch>
        </p:blipFill>
        <p:spPr bwMode="auto">
          <a:xfrm>
            <a:off x="4267200" y="4191000"/>
            <a:ext cx="2438400" cy="23622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363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36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36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9367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3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093664" grpId="0"/>
      <p:bldP spid="1093670"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FFCC66"/>
        </a:solidFill>
        <a:effectLst/>
      </p:bgPr>
    </p:bg>
    <p:spTree>
      <p:nvGrpSpPr>
        <p:cNvPr id="1" name=""/>
        <p:cNvGrpSpPr/>
        <p:nvPr/>
      </p:nvGrpSpPr>
      <p:grpSpPr>
        <a:xfrm>
          <a:off x="0" y="0"/>
          <a:ext cx="0" cy="0"/>
          <a:chOff x="0" y="0"/>
          <a:chExt cx="0" cy="0"/>
        </a:xfrm>
      </p:grpSpPr>
      <p:sp>
        <p:nvSpPr>
          <p:cNvPr id="1099778" name="Rectangle 2"/>
          <p:cNvSpPr>
            <a:spLocks noGrp="1" noChangeArrowheads="1"/>
          </p:cNvSpPr>
          <p:nvPr>
            <p:ph type="body" idx="4294967295"/>
          </p:nvPr>
        </p:nvSpPr>
        <p:spPr>
          <a:xfrm>
            <a:off x="457200" y="304800"/>
            <a:ext cx="7772400" cy="1600200"/>
          </a:xfrm>
        </p:spPr>
        <p:txBody>
          <a:bodyPr/>
          <a:lstStyle/>
          <a:p>
            <a:pPr marL="0" indent="0" eaLnBrk="1" hangingPunct="1">
              <a:lnSpc>
                <a:spcPct val="130000"/>
              </a:lnSpc>
              <a:spcBef>
                <a:spcPct val="0"/>
              </a:spcBef>
              <a:buClrTx/>
              <a:buSzTx/>
              <a:buFontTx/>
              <a:buNone/>
              <a:defRPr/>
            </a:pPr>
            <a:r>
              <a:rPr lang="en-US" sz="1800" smtClean="0">
                <a:cs typeface="Times New Roman" charset="0"/>
              </a:rPr>
              <a:t>What is the 95% confidence interval for the average percent change?</a:t>
            </a:r>
          </a:p>
        </p:txBody>
      </p:sp>
      <p:sp>
        <p:nvSpPr>
          <p:cNvPr id="1099780" name="Text Box 4"/>
          <p:cNvSpPr txBox="1">
            <a:spLocks noChangeArrowheads="1"/>
          </p:cNvSpPr>
          <p:nvPr/>
        </p:nvSpPr>
        <p:spPr bwMode="auto">
          <a:xfrm>
            <a:off x="1981200" y="1066800"/>
            <a:ext cx="5029200" cy="385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120000"/>
              </a:lnSpc>
              <a:spcBef>
                <a:spcPct val="20000"/>
              </a:spcBef>
              <a:buClr>
                <a:schemeClr val="accent1"/>
              </a:buClr>
              <a:buSzPct val="65000"/>
              <a:buFont typeface="Wingdings" charset="0"/>
              <a:buNone/>
              <a:defRPr/>
            </a:pPr>
            <a:r>
              <a:rPr lang="en-US" sz="1600">
                <a:latin typeface="Arial" charset="0"/>
                <a:ea typeface="ＭＳ Ｐゴシック" charset="0"/>
                <a:cs typeface="Times New Roman" charset="0"/>
              </a:rPr>
              <a:t>Sample average = 5.5; </a:t>
            </a:r>
            <a:r>
              <a:rPr lang="en-US" sz="1600" i="1">
                <a:latin typeface="Arial" charset="0"/>
                <a:ea typeface="ＭＳ Ｐゴシック" charset="0"/>
                <a:cs typeface="Times New Roman" charset="0"/>
              </a:rPr>
              <a:t>s</a:t>
            </a:r>
            <a:r>
              <a:rPr lang="en-US" sz="1600">
                <a:latin typeface="Arial" charset="0"/>
                <a:ea typeface="ＭＳ Ｐゴシック" charset="0"/>
                <a:cs typeface="Times New Roman" charset="0"/>
              </a:rPr>
              <a:t> = 2.517; </a:t>
            </a:r>
            <a:r>
              <a:rPr lang="en-US" sz="1600">
                <a:latin typeface="Arial" charset="0"/>
                <a:ea typeface="ＭＳ Ｐゴシック" charset="0"/>
              </a:rPr>
              <a:t>df = </a:t>
            </a:r>
            <a:r>
              <a:rPr lang="en-US" sz="1600" i="1">
                <a:latin typeface="Arial" charset="0"/>
                <a:ea typeface="ＭＳ Ｐゴシック" charset="0"/>
              </a:rPr>
              <a:t>n </a:t>
            </a:r>
            <a:r>
              <a:rPr lang="en-US" sz="1600">
                <a:latin typeface="Arial" charset="0"/>
                <a:ea typeface="ＭＳ Ｐゴシック" charset="0"/>
                <a:cs typeface="Arial" charset="0"/>
              </a:rPr>
              <a:t>−</a:t>
            </a:r>
            <a:r>
              <a:rPr lang="en-US" sz="1600">
                <a:latin typeface="Arial" charset="0"/>
                <a:ea typeface="ＭＳ Ｐゴシック" charset="0"/>
              </a:rPr>
              <a:t> 1 = 8</a:t>
            </a:r>
          </a:p>
        </p:txBody>
      </p:sp>
      <p:grpSp>
        <p:nvGrpSpPr>
          <p:cNvPr id="1099819" name="Group 43"/>
          <p:cNvGrpSpPr>
            <a:grpSpLocks/>
          </p:cNvGrpSpPr>
          <p:nvPr/>
        </p:nvGrpSpPr>
        <p:grpSpPr bwMode="auto">
          <a:xfrm>
            <a:off x="482600" y="1536700"/>
            <a:ext cx="8229600" cy="1031875"/>
            <a:chOff x="304" y="1414"/>
            <a:chExt cx="5184" cy="650"/>
          </a:xfrm>
        </p:grpSpPr>
        <p:pic>
          <p:nvPicPr>
            <p:cNvPr id="19463" name="Picture 8" descr="TablecAll"/>
            <p:cNvPicPr>
              <a:picLocks noChangeAspect="1" noChangeArrowheads="1"/>
            </p:cNvPicPr>
            <p:nvPr/>
          </p:nvPicPr>
          <p:blipFill>
            <a:blip r:embed="rId2">
              <a:lum bright="-28000" contrast="48000"/>
            </a:blip>
            <a:srcRect l="2469" t="27600" r="3703" b="70267"/>
            <a:stretch>
              <a:fillRect/>
            </a:stretch>
          </p:blipFill>
          <p:spPr bwMode="auto">
            <a:xfrm>
              <a:off x="304" y="1414"/>
              <a:ext cx="5184" cy="116"/>
            </a:xfrm>
            <a:prstGeom prst="rect">
              <a:avLst/>
            </a:prstGeom>
            <a:noFill/>
            <a:ln w="9525">
              <a:noFill/>
              <a:miter lim="800000"/>
              <a:headEnd/>
              <a:tailEnd/>
            </a:ln>
          </p:spPr>
        </p:pic>
        <p:sp>
          <p:nvSpPr>
            <p:cNvPr id="1099787" name="Text Box 11"/>
            <p:cNvSpPr txBox="1">
              <a:spLocks noChangeArrowheads="1"/>
            </p:cNvSpPr>
            <p:nvPr/>
          </p:nvSpPr>
          <p:spPr bwMode="auto">
            <a:xfrm>
              <a:off x="330" y="1486"/>
              <a:ext cx="302"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a:t>(…)</a:t>
              </a:r>
            </a:p>
          </p:txBody>
        </p:sp>
        <p:pic>
          <p:nvPicPr>
            <p:cNvPr id="19465" name="Picture 17" descr="TablecAll"/>
            <p:cNvPicPr>
              <a:picLocks noChangeAspect="1" noChangeArrowheads="1"/>
            </p:cNvPicPr>
            <p:nvPr/>
          </p:nvPicPr>
          <p:blipFill>
            <a:blip r:embed="rId2">
              <a:lum bright="-30000" contrast="52000"/>
            </a:blip>
            <a:srcRect l="2469" t="91600" r="3703" b="934"/>
            <a:stretch>
              <a:fillRect/>
            </a:stretch>
          </p:blipFill>
          <p:spPr bwMode="auto">
            <a:xfrm>
              <a:off x="312" y="1658"/>
              <a:ext cx="5176" cy="406"/>
            </a:xfrm>
            <a:prstGeom prst="rect">
              <a:avLst/>
            </a:prstGeom>
            <a:noFill/>
            <a:ln w="9525">
              <a:noFill/>
              <a:miter lim="800000"/>
              <a:headEnd/>
              <a:tailEnd/>
            </a:ln>
          </p:spPr>
        </p:pic>
        <p:sp>
          <p:nvSpPr>
            <p:cNvPr id="1099786" name="Rectangle 10"/>
            <p:cNvSpPr>
              <a:spLocks noChangeArrowheads="1"/>
            </p:cNvSpPr>
            <p:nvPr/>
          </p:nvSpPr>
          <p:spPr bwMode="auto">
            <a:xfrm>
              <a:off x="2624" y="1422"/>
              <a:ext cx="400" cy="432"/>
            </a:xfrm>
            <a:prstGeom prst="rect">
              <a:avLst/>
            </a:prstGeom>
            <a:noFill/>
            <a:ln w="28575">
              <a:solidFill>
                <a:srgbClr val="CC0066"/>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1099794" name="Rectangle 18"/>
          <p:cNvSpPr>
            <a:spLocks noChangeArrowheads="1"/>
          </p:cNvSpPr>
          <p:nvPr/>
        </p:nvSpPr>
        <p:spPr bwMode="auto">
          <a:xfrm>
            <a:off x="457200" y="2819400"/>
            <a:ext cx="8229600" cy="3581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140000"/>
              </a:lnSpc>
              <a:spcBef>
                <a:spcPct val="20000"/>
              </a:spcBef>
              <a:buClr>
                <a:srgbClr val="00CC99"/>
              </a:buClr>
              <a:buSzPct val="65000"/>
              <a:buFont typeface="Wingdings" pitchFamily="2" charset="2"/>
              <a:buNone/>
            </a:pPr>
            <a:r>
              <a:rPr lang="en-US">
                <a:cs typeface="Times New Roman" pitchFamily="18" charset="0"/>
              </a:rPr>
              <a:t>The sampling distribution is a </a:t>
            </a:r>
            <a:r>
              <a:rPr lang="en-US" i="1">
                <a:cs typeface="Times New Roman" pitchFamily="18" charset="0"/>
              </a:rPr>
              <a:t>t </a:t>
            </a:r>
            <a:r>
              <a:rPr lang="en-US">
                <a:cs typeface="Times New Roman" pitchFamily="18" charset="0"/>
              </a:rPr>
              <a:t>distribution with </a:t>
            </a:r>
            <a:r>
              <a:rPr lang="en-US" i="1">
                <a:cs typeface="Times New Roman" pitchFamily="18" charset="0"/>
              </a:rPr>
              <a:t>n </a:t>
            </a:r>
            <a:r>
              <a:rPr lang="en-US">
                <a:cs typeface="Arial" pitchFamily="34" charset="0"/>
              </a:rPr>
              <a:t>−</a:t>
            </a:r>
            <a:r>
              <a:rPr lang="en-US">
                <a:cs typeface="Times New Roman" pitchFamily="18" charset="0"/>
              </a:rPr>
              <a:t> 1 degrees of freedom. </a:t>
            </a:r>
            <a:br>
              <a:rPr lang="en-US">
                <a:cs typeface="Times New Roman" pitchFamily="18" charset="0"/>
              </a:rPr>
            </a:br>
            <a:r>
              <a:rPr lang="en-US">
                <a:cs typeface="Times New Roman" pitchFamily="18" charset="0"/>
              </a:rPr>
              <a:t>For df = 8 and </a:t>
            </a:r>
            <a:r>
              <a:rPr lang="en-US" i="1">
                <a:cs typeface="Times New Roman" pitchFamily="18" charset="0"/>
              </a:rPr>
              <a:t>C</a:t>
            </a:r>
            <a:r>
              <a:rPr lang="en-US">
                <a:cs typeface="Times New Roman" pitchFamily="18" charset="0"/>
              </a:rPr>
              <a:t> = 95%, </a:t>
            </a:r>
            <a:r>
              <a:rPr lang="en-US" i="1">
                <a:cs typeface="Times New Roman" pitchFamily="18" charset="0"/>
              </a:rPr>
              <a:t>t</a:t>
            </a:r>
            <a:r>
              <a:rPr lang="en-US">
                <a:cs typeface="Times New Roman" pitchFamily="18" charset="0"/>
              </a:rPr>
              <a:t>* = 2.306.</a:t>
            </a:r>
          </a:p>
          <a:p>
            <a:pPr>
              <a:lnSpc>
                <a:spcPct val="140000"/>
              </a:lnSpc>
              <a:spcBef>
                <a:spcPct val="20000"/>
              </a:spcBef>
              <a:buClr>
                <a:srgbClr val="00CC99"/>
              </a:buClr>
              <a:buSzPct val="65000"/>
              <a:buFont typeface="Wingdings" pitchFamily="2" charset="2"/>
              <a:buNone/>
            </a:pPr>
            <a:endParaRPr lang="en-US" sz="1000">
              <a:cs typeface="Times New Roman" pitchFamily="18" charset="0"/>
            </a:endParaRPr>
          </a:p>
          <a:p>
            <a:pPr>
              <a:lnSpc>
                <a:spcPct val="140000"/>
              </a:lnSpc>
              <a:spcBef>
                <a:spcPct val="20000"/>
              </a:spcBef>
              <a:buClr>
                <a:srgbClr val="00CC99"/>
              </a:buClr>
              <a:buSzPct val="65000"/>
              <a:buFont typeface="Wingdings" pitchFamily="2" charset="2"/>
              <a:buNone/>
            </a:pPr>
            <a:r>
              <a:rPr lang="en-US">
                <a:cs typeface="Times New Roman" pitchFamily="18" charset="0"/>
              </a:rPr>
              <a:t>The margin of error </a:t>
            </a:r>
            <a:r>
              <a:rPr lang="en-US" i="1">
                <a:cs typeface="Times New Roman" pitchFamily="18" charset="0"/>
              </a:rPr>
              <a:t>m</a:t>
            </a:r>
            <a:r>
              <a:rPr lang="en-US">
                <a:cs typeface="Times New Roman" pitchFamily="18" charset="0"/>
              </a:rPr>
              <a:t> is: </a:t>
            </a:r>
            <a:r>
              <a:rPr lang="en-US" i="1">
                <a:cs typeface="Times New Roman" pitchFamily="18" charset="0"/>
              </a:rPr>
              <a:t>m</a:t>
            </a:r>
            <a:r>
              <a:rPr lang="en-US">
                <a:cs typeface="Times New Roman" pitchFamily="18" charset="0"/>
              </a:rPr>
              <a:t> = </a:t>
            </a:r>
            <a:r>
              <a:rPr lang="en-US" i="1">
                <a:cs typeface="Times New Roman" pitchFamily="18" charset="0"/>
              </a:rPr>
              <a:t>t</a:t>
            </a:r>
            <a:r>
              <a:rPr lang="en-US">
                <a:cs typeface="Times New Roman" pitchFamily="18" charset="0"/>
              </a:rPr>
              <a:t>*</a:t>
            </a:r>
            <a:r>
              <a:rPr lang="en-US" i="1">
                <a:cs typeface="Times New Roman" pitchFamily="18" charset="0"/>
              </a:rPr>
              <a:t>s</a:t>
            </a:r>
            <a:r>
              <a:rPr lang="en-US">
                <a:cs typeface="Times New Roman" pitchFamily="18" charset="0"/>
              </a:rPr>
              <a:t>/√</a:t>
            </a:r>
            <a:r>
              <a:rPr lang="en-US" i="1">
                <a:cs typeface="Times New Roman" pitchFamily="18" charset="0"/>
              </a:rPr>
              <a:t>n</a:t>
            </a:r>
            <a:r>
              <a:rPr lang="en-US">
                <a:cs typeface="Times New Roman" pitchFamily="18" charset="0"/>
              </a:rPr>
              <a:t> = 2.306*2.517/√9 ≈ 1.93.</a:t>
            </a:r>
          </a:p>
          <a:p>
            <a:pPr>
              <a:lnSpc>
                <a:spcPct val="140000"/>
              </a:lnSpc>
              <a:spcBef>
                <a:spcPct val="20000"/>
              </a:spcBef>
              <a:buClr>
                <a:srgbClr val="00CC99"/>
              </a:buClr>
              <a:buSzPct val="65000"/>
              <a:buFont typeface="Wingdings" pitchFamily="2" charset="2"/>
              <a:buNone/>
            </a:pPr>
            <a:r>
              <a:rPr lang="en-US">
                <a:cs typeface="Times New Roman" pitchFamily="18" charset="0"/>
              </a:rPr>
              <a:t>The 95% confidence interval is: 5.5 </a:t>
            </a:r>
            <a:r>
              <a:rPr lang="en-US" u="sng">
                <a:cs typeface="Times New Roman" pitchFamily="18" charset="0"/>
              </a:rPr>
              <a:t>+</a:t>
            </a:r>
            <a:r>
              <a:rPr lang="en-US">
                <a:cs typeface="Times New Roman" pitchFamily="18" charset="0"/>
              </a:rPr>
              <a:t> 1.93.</a:t>
            </a:r>
            <a:endParaRPr lang="en-US" b="1">
              <a:cs typeface="Times New Roman" pitchFamily="18" charset="0"/>
            </a:endParaRPr>
          </a:p>
          <a:p>
            <a:pPr>
              <a:lnSpc>
                <a:spcPct val="140000"/>
              </a:lnSpc>
              <a:spcBef>
                <a:spcPct val="20000"/>
              </a:spcBef>
              <a:buClr>
                <a:srgbClr val="00CC99"/>
              </a:buClr>
              <a:buSzPct val="65000"/>
              <a:buFont typeface="Wingdings" pitchFamily="2" charset="2"/>
              <a:buNone/>
            </a:pPr>
            <a:r>
              <a:rPr lang="en-US" b="1">
                <a:cs typeface="Times New Roman" pitchFamily="18" charset="0"/>
              </a:rPr>
              <a:t>With 95% confidence, the population average percent increase in polyphenol blood levels of healthy men drinking half a bottle of red wine daily is between 3.6% and 7.4%. </a:t>
            </a:r>
            <a:r>
              <a:rPr lang="en-US" i="1">
                <a:cs typeface="Times New Roman" pitchFamily="18" charset="0"/>
              </a:rPr>
              <a:t>Important: The confidence interval shows how large the increase is, but not if it can have an impact on men</a:t>
            </a:r>
            <a:r>
              <a:rPr lang="ja-JP" altLang="en-US" i="1">
                <a:cs typeface="Times New Roman" pitchFamily="18" charset="0"/>
              </a:rPr>
              <a:t>’</a:t>
            </a:r>
            <a:r>
              <a:rPr lang="en-US" altLang="ja-JP" i="1">
                <a:cs typeface="Times New Roman" pitchFamily="18" charset="0"/>
              </a:rPr>
              <a:t>s health.</a:t>
            </a:r>
            <a:endParaRPr lang="en-US" i="1">
              <a:cs typeface="Times New Roman" pitchFamily="18" charset="0"/>
            </a:endParaRPr>
          </a:p>
        </p:txBody>
      </p:sp>
      <p:pic>
        <p:nvPicPr>
          <p:cNvPr id="19462" name="Picture 42"/>
          <p:cNvPicPr>
            <a:picLocks noChangeAspect="1" noChangeArrowheads="1"/>
          </p:cNvPicPr>
          <p:nvPr/>
        </p:nvPicPr>
        <p:blipFill>
          <a:blip r:embed="rId3"/>
          <a:srcRect/>
          <a:stretch>
            <a:fillRect/>
          </a:stretch>
        </p:blipFill>
        <p:spPr bwMode="auto">
          <a:xfrm>
            <a:off x="8305800" y="152400"/>
            <a:ext cx="698500" cy="1295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97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981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99794">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99794">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997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cs typeface="+mj-cs"/>
              </a:rPr>
              <a:t>Exercise 7.3 Apartment Rents</a:t>
            </a:r>
          </a:p>
        </p:txBody>
      </p:sp>
      <p:sp>
        <p:nvSpPr>
          <p:cNvPr id="5" name="Rectangle 4"/>
          <p:cNvSpPr/>
          <p:nvPr/>
        </p:nvSpPr>
        <p:spPr>
          <a:xfrm>
            <a:off x="609600" y="1447800"/>
            <a:ext cx="8153400" cy="3970338"/>
          </a:xfrm>
          <a:prstGeom prst="rect">
            <a:avLst/>
          </a:prstGeom>
        </p:spPr>
        <p:txBody>
          <a:bodyPr>
            <a:spAutoFit/>
          </a:bodyPr>
          <a:lstStyle/>
          <a:p>
            <a:pPr>
              <a:defRPr/>
            </a:pPr>
            <a:r>
              <a:rPr lang="en-US" sz="2800" dirty="0">
                <a:latin typeface="+mn-lt"/>
                <a:ea typeface="ＭＳ Ｐゴシック" charset="0"/>
              </a:rPr>
              <a:t>Your local newspaper contains a large number of advertisements for unfurnished one-bedroom apartments. You choose 16 at random and calculate that their mean monthly rent is $508 and that the standard deviation of their rents is $78.</a:t>
            </a:r>
          </a:p>
          <a:p>
            <a:pPr>
              <a:defRPr/>
            </a:pPr>
            <a:endParaRPr lang="en-US" sz="2800" dirty="0">
              <a:latin typeface="+mn-lt"/>
              <a:ea typeface="ＭＳ Ｐゴシック" charset="0"/>
            </a:endParaRPr>
          </a:p>
          <a:p>
            <a:pPr>
              <a:defRPr/>
            </a:pPr>
            <a:r>
              <a:rPr lang="en-US" sz="2800" dirty="0">
                <a:latin typeface="+mn-lt"/>
                <a:ea typeface="ＭＳ Ｐゴシック" charset="0"/>
              </a:rPr>
              <a:t>Construct a 95% confidence interval for the mean monthly rent of all advertised one-bedroom apartments.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pPr eaLnBrk="1" hangingPunct="1">
              <a:defRPr/>
            </a:pPr>
            <a:r>
              <a:rPr lang="en-US" sz="3200" b="1" dirty="0" smtClean="0">
                <a:solidFill>
                  <a:srgbClr val="FF0000"/>
                </a:solidFill>
                <a:cs typeface="+mj-cs"/>
              </a:rPr>
              <a:t>Example 7.1 Estimating Monthly Expenditures for Landline Telephone Service</a:t>
            </a:r>
            <a:br>
              <a:rPr lang="en-US" sz="3200" b="1" dirty="0" smtClean="0">
                <a:solidFill>
                  <a:srgbClr val="FF0000"/>
                </a:solidFill>
                <a:cs typeface="+mj-cs"/>
              </a:rPr>
            </a:br>
            <a:endParaRPr lang="en-US" sz="3200" dirty="0" smtClean="0">
              <a:solidFill>
                <a:srgbClr val="FF0000"/>
              </a:solidFill>
              <a:cs typeface="+mj-cs"/>
            </a:endParaRPr>
          </a:p>
        </p:txBody>
      </p:sp>
      <p:sp>
        <p:nvSpPr>
          <p:cNvPr id="3" name="Content Placeholder 2"/>
          <p:cNvSpPr>
            <a:spLocks noGrp="1"/>
          </p:cNvSpPr>
          <p:nvPr>
            <p:ph idx="1"/>
          </p:nvPr>
        </p:nvSpPr>
        <p:spPr/>
        <p:txBody>
          <a:bodyPr/>
          <a:lstStyle/>
          <a:p>
            <a:pPr marL="0" indent="0" eaLnBrk="1" hangingPunct="1">
              <a:buFont typeface="Wingdings" pitchFamily="2" charset="2"/>
              <a:buNone/>
            </a:pPr>
            <a:endParaRPr lang="en-US" b="1" smtClean="0">
              <a:solidFill>
                <a:srgbClr val="FF0000"/>
              </a:solidFill>
            </a:endParaRPr>
          </a:p>
          <a:p>
            <a:pPr marL="0" indent="0" eaLnBrk="1" hangingPunct="1">
              <a:buFont typeface="Wingdings" pitchFamily="2" charset="2"/>
              <a:buNone/>
            </a:pPr>
            <a:r>
              <a:rPr lang="en-US" sz="2400" smtClean="0"/>
              <a:t>The following data are the monthly dollar amounts for landline telephone service for a random sample of 8 households in your community:</a:t>
            </a:r>
          </a:p>
          <a:p>
            <a:pPr marL="0" indent="0" eaLnBrk="1" hangingPunct="1">
              <a:buFont typeface="Wingdings" pitchFamily="2" charset="2"/>
              <a:buNone/>
            </a:pPr>
            <a:endParaRPr lang="en-US" sz="2400" smtClean="0"/>
          </a:p>
          <a:p>
            <a:pPr marL="0" indent="0" eaLnBrk="1" hangingPunct="1">
              <a:buFont typeface="Wingdings" pitchFamily="2" charset="2"/>
              <a:buNone/>
            </a:pPr>
            <a:endParaRPr lang="en-US" sz="2400" smtClean="0"/>
          </a:p>
          <a:p>
            <a:pPr marL="0" indent="0" eaLnBrk="1" hangingPunct="1">
              <a:buFont typeface="Wingdings" pitchFamily="2" charset="2"/>
              <a:buNone/>
            </a:pPr>
            <a:r>
              <a:rPr lang="en-US" sz="2400" smtClean="0"/>
              <a:t>Find a 95% confidence interval for μ, the average monthly expenditure for landline telephone service.</a:t>
            </a:r>
          </a:p>
        </p:txBody>
      </p:sp>
      <p:pic>
        <p:nvPicPr>
          <p:cNvPr id="21507" name="Picture 3"/>
          <p:cNvPicPr>
            <a:picLocks noChangeAspect="1"/>
          </p:cNvPicPr>
          <p:nvPr/>
        </p:nvPicPr>
        <p:blipFill>
          <a:blip r:embed="rId2"/>
          <a:srcRect/>
          <a:stretch>
            <a:fillRect/>
          </a:stretch>
        </p:blipFill>
        <p:spPr bwMode="auto">
          <a:xfrm>
            <a:off x="685800" y="2971800"/>
            <a:ext cx="7135813" cy="381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200" dirty="0" smtClean="0">
                <a:cs typeface="+mj-cs"/>
              </a:rPr>
              <a:t>Example 7.1 Estimating Monthly Expenditures for Landline Telephone Service</a:t>
            </a:r>
          </a:p>
        </p:txBody>
      </p:sp>
      <p:sp>
        <p:nvSpPr>
          <p:cNvPr id="7" name="Content Placeholder 6"/>
          <p:cNvSpPr>
            <a:spLocks noGrp="1"/>
          </p:cNvSpPr>
          <p:nvPr>
            <p:ph idx="1"/>
          </p:nvPr>
        </p:nvSpPr>
        <p:spPr/>
        <p:txBody>
          <a:bodyPr/>
          <a:lstStyle/>
          <a:p>
            <a:pPr marL="0" indent="0" eaLnBrk="1" hangingPunct="1">
              <a:buFont typeface="Wingdings" charset="0"/>
              <a:buNone/>
              <a:defRPr/>
            </a:pPr>
            <a:endParaRPr lang="en-US" dirty="0" smtClean="0">
              <a:cs typeface="+mn-cs"/>
            </a:endParaRPr>
          </a:p>
          <a:p>
            <a:pPr marL="0" indent="0" eaLnBrk="1" hangingPunct="1">
              <a:buFont typeface="Wingdings" charset="0"/>
              <a:buNone/>
              <a:defRPr/>
            </a:pPr>
            <a:r>
              <a:rPr lang="en-US" dirty="0" smtClean="0">
                <a:cs typeface="+mn-cs"/>
              </a:rPr>
              <a:t>Sample mean = 43.5</a:t>
            </a:r>
          </a:p>
          <a:p>
            <a:pPr marL="0" indent="0" eaLnBrk="1" hangingPunct="1">
              <a:buFont typeface="Wingdings" charset="0"/>
              <a:buNone/>
              <a:defRPr/>
            </a:pPr>
            <a:r>
              <a:rPr lang="en-US" dirty="0" smtClean="0">
                <a:cs typeface="+mn-cs"/>
              </a:rPr>
              <a:t>s=5.42</a:t>
            </a:r>
          </a:p>
          <a:p>
            <a:pPr marL="0" indent="0" eaLnBrk="1" hangingPunct="1">
              <a:buFont typeface="Wingdings" charset="0"/>
              <a:buNone/>
              <a:defRPr/>
            </a:pPr>
            <a:r>
              <a:rPr lang="en-US" dirty="0" smtClean="0">
                <a:cs typeface="+mn-cs"/>
              </a:rPr>
              <a:t>N=8 </a:t>
            </a:r>
            <a:r>
              <a:rPr lang="en-US" dirty="0" smtClean="0">
                <a:cs typeface="+mn-cs"/>
                <a:sym typeface="Wingdings"/>
              </a:rPr>
              <a:t> </a:t>
            </a:r>
            <a:r>
              <a:rPr lang="en-US" dirty="0" err="1" smtClean="0">
                <a:cs typeface="+mn-cs"/>
                <a:sym typeface="Wingdings"/>
              </a:rPr>
              <a:t>df</a:t>
            </a:r>
            <a:r>
              <a:rPr lang="en-US" dirty="0" smtClean="0">
                <a:cs typeface="+mn-cs"/>
                <a:sym typeface="Wingdings"/>
              </a:rPr>
              <a:t>=7</a:t>
            </a:r>
          </a:p>
          <a:p>
            <a:pPr marL="0" indent="0" eaLnBrk="1" hangingPunct="1">
              <a:buFont typeface="Wingdings" charset="0"/>
              <a:buNone/>
              <a:defRPr/>
            </a:pPr>
            <a:endParaRPr lang="en-US" dirty="0" smtClean="0">
              <a:cs typeface="+mn-cs"/>
              <a:sym typeface="Wingdings"/>
            </a:endParaRPr>
          </a:p>
          <a:p>
            <a:pPr marL="0" indent="0" eaLnBrk="1" hangingPunct="1">
              <a:buFont typeface="Wingdings" charset="0"/>
              <a:buNone/>
              <a:defRPr/>
            </a:pPr>
            <a:r>
              <a:rPr lang="en-US" dirty="0" smtClean="0">
                <a:cs typeface="+mn-cs"/>
                <a:sym typeface="Wingdings"/>
              </a:rPr>
              <a:t>t*=2.365</a:t>
            </a:r>
          </a:p>
          <a:p>
            <a:pPr marL="0" indent="0" eaLnBrk="1" hangingPunct="1">
              <a:buFont typeface="Wingdings" charset="0"/>
              <a:buNone/>
              <a:defRPr/>
            </a:pPr>
            <a:endParaRPr lang="en-US" dirty="0" smtClean="0">
              <a:cs typeface="+mn-cs"/>
              <a:sym typeface="Wingdings"/>
            </a:endParaRPr>
          </a:p>
          <a:p>
            <a:pPr marL="0" indent="0" eaLnBrk="1" hangingPunct="1">
              <a:buFont typeface="Wingdings" charset="0"/>
              <a:buNone/>
              <a:defRPr/>
            </a:pPr>
            <a:r>
              <a:rPr lang="en-US" dirty="0" smtClean="0">
                <a:cs typeface="+mn-cs"/>
                <a:sym typeface="Wingdings"/>
              </a:rPr>
              <a:t>The 95% CI is</a:t>
            </a:r>
          </a:p>
          <a:p>
            <a:pPr marL="0" indent="0" eaLnBrk="1" hangingPunct="1">
              <a:buFont typeface="Wingdings" charset="0"/>
              <a:buNone/>
              <a:defRPr/>
            </a:pPr>
            <a:endParaRPr lang="en-US" dirty="0" smtClean="0">
              <a:cs typeface="+mn-cs"/>
              <a:sym typeface="Wingdings"/>
            </a:endParaRPr>
          </a:p>
          <a:p>
            <a:pPr marL="0" indent="0" eaLnBrk="1" hangingPunct="1">
              <a:buFont typeface="Wingdings" charset="0"/>
              <a:buNone/>
              <a:defRPr/>
            </a:pPr>
            <a:r>
              <a:rPr lang="en-US" dirty="0" smtClean="0">
                <a:cs typeface="+mn-cs"/>
                <a:sym typeface="Wingdings"/>
              </a:rPr>
              <a:t>43.5 +/- 2.365*5.42/</a:t>
            </a:r>
            <a:r>
              <a:rPr lang="en-US" dirty="0" err="1" smtClean="0">
                <a:cs typeface="+mn-cs"/>
                <a:sym typeface="Wingdings"/>
              </a:rPr>
              <a:t>sqrt</a:t>
            </a:r>
            <a:r>
              <a:rPr lang="en-US" dirty="0" smtClean="0">
                <a:cs typeface="+mn-cs"/>
                <a:sym typeface="Wingdings"/>
              </a:rPr>
              <a:t>(8) =(39.0, 48.0)</a:t>
            </a:r>
            <a:endParaRPr lang="en-US" dirty="0" smtClean="0">
              <a:cs typeface="+mn-cs"/>
            </a:endParaRPr>
          </a:p>
          <a:p>
            <a:pPr marL="0" indent="0" eaLnBrk="1" hangingPunct="1">
              <a:buFont typeface="Wingdings" charset="0"/>
              <a:buNone/>
              <a:defRPr/>
            </a:pPr>
            <a:endParaRPr lang="en-US" dirty="0" smtClean="0">
              <a:cs typeface="+mn-cs"/>
            </a:endParaRPr>
          </a:p>
          <a:p>
            <a:pPr marL="0" indent="0" eaLnBrk="1" hangingPunct="1">
              <a:buFont typeface="Wingdings" charset="0"/>
              <a:buNone/>
              <a:defRPr/>
            </a:pPr>
            <a:endParaRPr lang="en-US" dirty="0" smtClean="0">
              <a:cs typeface="+mn-cs"/>
            </a:endParaRPr>
          </a:p>
        </p:txBody>
      </p:sp>
      <p:pic>
        <p:nvPicPr>
          <p:cNvPr id="22531" name="Picture 7"/>
          <p:cNvPicPr>
            <a:picLocks noChangeAspect="1"/>
          </p:cNvPicPr>
          <p:nvPr/>
        </p:nvPicPr>
        <p:blipFill>
          <a:blip r:embed="rId2"/>
          <a:srcRect/>
          <a:stretch>
            <a:fillRect/>
          </a:stretch>
        </p:blipFill>
        <p:spPr bwMode="auto">
          <a:xfrm>
            <a:off x="5029200" y="1676400"/>
            <a:ext cx="2895600" cy="109378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p:txBody>
          <a:bodyPr/>
          <a:lstStyle/>
          <a:p>
            <a:pPr eaLnBrk="1" hangingPunct="1">
              <a:defRPr/>
            </a:pPr>
            <a:r>
              <a:rPr lang="en-US" smtClean="0">
                <a:cs typeface="+mj-cs"/>
              </a:rPr>
              <a:t>The one-sample </a:t>
            </a:r>
            <a:r>
              <a:rPr lang="en-US" i="1" smtClean="0">
                <a:cs typeface="+mj-cs"/>
              </a:rPr>
              <a:t>t </a:t>
            </a:r>
            <a:r>
              <a:rPr lang="en-US" smtClean="0">
                <a:cs typeface="+mj-cs"/>
              </a:rPr>
              <a:t>test</a:t>
            </a:r>
          </a:p>
        </p:txBody>
      </p:sp>
      <p:sp>
        <p:nvSpPr>
          <p:cNvPr id="971779" name="Rectangle 3"/>
          <p:cNvSpPr>
            <a:spLocks noGrp="1" noChangeArrowheads="1"/>
          </p:cNvSpPr>
          <p:nvPr>
            <p:ph type="body" idx="1"/>
          </p:nvPr>
        </p:nvSpPr>
        <p:spPr/>
        <p:txBody>
          <a:bodyPr/>
          <a:lstStyle/>
          <a:p>
            <a:pPr marL="381000" indent="-381000" eaLnBrk="1" hangingPunct="1">
              <a:lnSpc>
                <a:spcPct val="160000"/>
              </a:lnSpc>
              <a:buFont typeface="Wingdings" charset="0"/>
              <a:buNone/>
              <a:defRPr/>
            </a:pPr>
            <a:r>
              <a:rPr lang="en-US" smtClean="0">
                <a:cs typeface="+mn-cs"/>
              </a:rPr>
              <a:t>As in the previous chapter, a test of hypotheses requires a few steps:</a:t>
            </a:r>
          </a:p>
          <a:p>
            <a:pPr marL="381000" indent="-381000" eaLnBrk="1" hangingPunct="1">
              <a:lnSpc>
                <a:spcPct val="160000"/>
              </a:lnSpc>
              <a:buFont typeface="Wingdings" charset="0"/>
              <a:buNone/>
              <a:defRPr/>
            </a:pPr>
            <a:endParaRPr lang="en-US" sz="1600" smtClean="0">
              <a:cs typeface="+mn-cs"/>
            </a:endParaRPr>
          </a:p>
          <a:p>
            <a:pPr marL="901700" lvl="1" indent="-381000" eaLnBrk="1" hangingPunct="1">
              <a:lnSpc>
                <a:spcPct val="160000"/>
              </a:lnSpc>
              <a:buClr>
                <a:schemeClr val="tx1"/>
              </a:buClr>
              <a:buSzPct val="100000"/>
              <a:buFont typeface="Times" charset="0"/>
              <a:buAutoNum type="arabicPeriod"/>
              <a:defRPr/>
            </a:pPr>
            <a:r>
              <a:rPr lang="en-US" sz="2000" smtClean="0"/>
              <a:t>Stating the null and alternative hypotheses (</a:t>
            </a:r>
            <a:r>
              <a:rPr lang="en-US" sz="2000" i="1" smtClean="0"/>
              <a:t>H</a:t>
            </a:r>
            <a:r>
              <a:rPr lang="en-US" sz="2000" baseline="-25000" smtClean="0"/>
              <a:t>0</a:t>
            </a:r>
            <a:r>
              <a:rPr lang="en-US" sz="2000" smtClean="0"/>
              <a:t> versus </a:t>
            </a:r>
            <a:r>
              <a:rPr lang="en-US" sz="2000" i="1" smtClean="0"/>
              <a:t>H</a:t>
            </a:r>
            <a:r>
              <a:rPr lang="en-US" sz="2000" baseline="-25000" smtClean="0"/>
              <a:t>a</a:t>
            </a:r>
            <a:r>
              <a:rPr lang="en-US" sz="2000" smtClean="0"/>
              <a:t>)</a:t>
            </a:r>
          </a:p>
          <a:p>
            <a:pPr marL="901700" lvl="1" indent="-381000" eaLnBrk="1" hangingPunct="1">
              <a:lnSpc>
                <a:spcPct val="160000"/>
              </a:lnSpc>
              <a:buClr>
                <a:schemeClr val="tx1"/>
              </a:buClr>
              <a:buSzPct val="100000"/>
              <a:buFont typeface="Times" charset="0"/>
              <a:buAutoNum type="arabicPeriod"/>
              <a:defRPr/>
            </a:pPr>
            <a:r>
              <a:rPr lang="en-US" sz="2000" smtClean="0"/>
              <a:t>Deciding on a one-sided or two-sided test</a:t>
            </a:r>
          </a:p>
          <a:p>
            <a:pPr marL="901700" lvl="1" indent="-381000" eaLnBrk="1" hangingPunct="1">
              <a:lnSpc>
                <a:spcPct val="160000"/>
              </a:lnSpc>
              <a:buClr>
                <a:schemeClr val="tx1"/>
              </a:buClr>
              <a:buSzPct val="100000"/>
              <a:buFont typeface="Times" charset="0"/>
              <a:buAutoNum type="arabicPeriod"/>
              <a:defRPr/>
            </a:pPr>
            <a:r>
              <a:rPr lang="en-US" sz="2000" smtClean="0"/>
              <a:t>Choosing a significance level </a:t>
            </a:r>
            <a:r>
              <a:rPr lang="en-US" sz="2000" i="1" smtClean="0">
                <a:latin typeface="Symbol" charset="0"/>
              </a:rPr>
              <a:t>a</a:t>
            </a:r>
            <a:endParaRPr lang="en-US" sz="2000" i="1" smtClean="0"/>
          </a:p>
          <a:p>
            <a:pPr marL="901700" lvl="1" indent="-381000" eaLnBrk="1" hangingPunct="1">
              <a:lnSpc>
                <a:spcPct val="160000"/>
              </a:lnSpc>
              <a:buClr>
                <a:schemeClr val="tx1"/>
              </a:buClr>
              <a:buSzPct val="100000"/>
              <a:buFont typeface="Times" charset="0"/>
              <a:buAutoNum type="arabicPeriod"/>
              <a:defRPr/>
            </a:pPr>
            <a:r>
              <a:rPr lang="en-US" sz="2000" smtClean="0"/>
              <a:t>Calculating </a:t>
            </a:r>
            <a:r>
              <a:rPr lang="en-US" sz="2000" i="1" smtClean="0"/>
              <a:t>t</a:t>
            </a:r>
            <a:r>
              <a:rPr lang="en-US" sz="2000" smtClean="0"/>
              <a:t> and its degrees of freedom</a:t>
            </a:r>
          </a:p>
          <a:p>
            <a:pPr marL="901700" lvl="1" indent="-381000" eaLnBrk="1" hangingPunct="1">
              <a:lnSpc>
                <a:spcPct val="160000"/>
              </a:lnSpc>
              <a:buClr>
                <a:schemeClr val="tx1"/>
              </a:buClr>
              <a:buSzPct val="100000"/>
              <a:buFont typeface="Times" charset="0"/>
              <a:buAutoNum type="arabicPeriod"/>
              <a:defRPr/>
            </a:pPr>
            <a:r>
              <a:rPr lang="en-US" sz="2000" smtClean="0"/>
              <a:t>Finding the area under the curve </a:t>
            </a:r>
            <a:r>
              <a:rPr lang="en-US" sz="2000" i="1" u="sng" smtClean="0"/>
              <a:t>with Table D</a:t>
            </a:r>
            <a:endParaRPr lang="en-US" sz="2000" i="1" smtClean="0"/>
          </a:p>
          <a:p>
            <a:pPr marL="901700" lvl="1" indent="-381000" eaLnBrk="1" hangingPunct="1">
              <a:lnSpc>
                <a:spcPct val="160000"/>
              </a:lnSpc>
              <a:buClr>
                <a:schemeClr val="tx1"/>
              </a:buClr>
              <a:buSzPct val="100000"/>
              <a:buFont typeface="Times" charset="0"/>
              <a:buAutoNum type="arabicPeriod"/>
              <a:defRPr/>
            </a:pPr>
            <a:r>
              <a:rPr lang="en-US" sz="2000" smtClean="0"/>
              <a:t>Stating the </a:t>
            </a:r>
            <a:r>
              <a:rPr lang="en-US" sz="2000" i="1" smtClean="0"/>
              <a:t>P</a:t>
            </a:r>
            <a:r>
              <a:rPr lang="en-US" sz="2000" smtClean="0"/>
              <a:t>-value and interpreting the result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1779">
                                            <p:txEl>
                                              <p:pRg st="3" end="3"/>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971779">
                                            <p:txEl>
                                              <p:pRg st="4" end="4"/>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971779">
                                            <p:txEl>
                                              <p:pRg st="5" end="5"/>
                                            </p:txEl>
                                          </p:spTgt>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971779">
                                            <p:txEl>
                                              <p:pRg st="6" end="6"/>
                                            </p:txEl>
                                          </p:spTgt>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971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779"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1538" name="Rectangle 2"/>
          <p:cNvSpPr>
            <a:spLocks noGrp="1" noChangeArrowheads="1"/>
          </p:cNvSpPr>
          <p:nvPr>
            <p:ph type="ctrTitle"/>
          </p:nvPr>
        </p:nvSpPr>
        <p:spPr>
          <a:xfrm>
            <a:off x="838200" y="1524000"/>
            <a:ext cx="7924800" cy="17526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mtClean="0">
                <a:cs typeface="+mj-cs"/>
              </a:rPr>
              <a:t>Inference for Distributions</a:t>
            </a:r>
            <a:br>
              <a:rPr lang="en-US" smtClean="0">
                <a:cs typeface="+mj-cs"/>
              </a:rPr>
            </a:br>
            <a:r>
              <a:rPr lang="en-US" sz="3200" smtClean="0">
                <a:cs typeface="+mj-cs"/>
              </a:rPr>
              <a:t>Inference for the Mean of a Population</a:t>
            </a:r>
          </a:p>
        </p:txBody>
      </p:sp>
      <p:sp>
        <p:nvSpPr>
          <p:cNvPr id="961539" name="Rectangle 3"/>
          <p:cNvSpPr>
            <a:spLocks noGrp="1" noChangeArrowheads="1"/>
          </p:cNvSpPr>
          <p:nvPr>
            <p:ph type="subTitle" idx="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mtClean="0">
                <a:cs typeface="+mn-cs"/>
              </a:rPr>
              <a:t>PSBE Chapter 7.1</a:t>
            </a:r>
          </a:p>
        </p:txBody>
      </p:sp>
      <p:sp>
        <p:nvSpPr>
          <p:cNvPr id="961540" name="Text Box 4"/>
          <p:cNvSpPr txBox="1">
            <a:spLocks noChangeArrowheads="1"/>
          </p:cNvSpPr>
          <p:nvPr/>
        </p:nvSpPr>
        <p:spPr bwMode="auto">
          <a:xfrm>
            <a:off x="5638800" y="6223000"/>
            <a:ext cx="36512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1400" i="1">
                <a:solidFill>
                  <a:schemeClr val="bg2"/>
                </a:solidFill>
              </a:rPr>
              <a:t>© 2011 W.H Freeman and Company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2158" name="Group 30"/>
          <p:cNvGrpSpPr>
            <a:grpSpLocks/>
          </p:cNvGrpSpPr>
          <p:nvPr/>
        </p:nvGrpSpPr>
        <p:grpSpPr bwMode="auto">
          <a:xfrm>
            <a:off x="457200" y="2759075"/>
            <a:ext cx="8362950" cy="3870325"/>
            <a:chOff x="288" y="1738"/>
            <a:chExt cx="5268" cy="2438"/>
          </a:xfrm>
        </p:grpSpPr>
        <p:pic>
          <p:nvPicPr>
            <p:cNvPr id="1072150" name="Picture 22" descr="box-16-05-p417"/>
            <p:cNvPicPr>
              <a:picLocks noChangeAspect="1" noChangeArrowheads="1"/>
            </p:cNvPicPr>
            <p:nvPr/>
          </p:nvPicPr>
          <p:blipFill>
            <a:blip r:embed="rId3"/>
            <a:srcRect l="13634" t="41176" r="13605" b="12500"/>
            <a:stretch>
              <a:fillRect/>
            </a:stretch>
          </p:blipFill>
          <p:spPr bwMode="auto">
            <a:xfrm>
              <a:off x="1152" y="1738"/>
              <a:ext cx="3456" cy="2438"/>
            </a:xfrm>
            <a:prstGeom prst="rect">
              <a:avLst/>
            </a:prstGeom>
            <a:noFill/>
            <a:ln w="9525">
              <a:noFill/>
              <a:miter lim="800000"/>
              <a:headEnd/>
              <a:tailEnd/>
            </a:ln>
            <a:effectLst/>
          </p:spPr>
        </p:pic>
        <p:graphicFrame>
          <p:nvGraphicFramePr>
            <p:cNvPr id="24580" name="Object 6"/>
            <p:cNvGraphicFramePr>
              <a:graphicFrameLocks noChangeAspect="1"/>
            </p:cNvGraphicFramePr>
            <p:nvPr/>
          </p:nvGraphicFramePr>
          <p:xfrm>
            <a:off x="4704" y="2640"/>
            <a:ext cx="852" cy="572"/>
          </p:xfrm>
          <a:graphic>
            <a:graphicData uri="http://schemas.openxmlformats.org/presentationml/2006/ole">
              <p:oleObj spid="_x0000_s24580" name="Equation" r:id="rId4" imgW="647700" imgH="431800" progId="Equation.3">
                <p:embed/>
              </p:oleObj>
            </a:graphicData>
          </a:graphic>
        </p:graphicFrame>
        <p:sp>
          <p:nvSpPr>
            <p:cNvPr id="1072152" name="AutoShape 24"/>
            <p:cNvSpPr>
              <a:spLocks noChangeArrowheads="1"/>
            </p:cNvSpPr>
            <p:nvPr/>
          </p:nvSpPr>
          <p:spPr bwMode="auto">
            <a:xfrm>
              <a:off x="2016" y="2040"/>
              <a:ext cx="240" cy="192"/>
            </a:xfrm>
            <a:prstGeom prst="rightArrow">
              <a:avLst>
                <a:gd name="adj1" fmla="val 50000"/>
                <a:gd name="adj2" fmla="val 31250"/>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72153" name="AutoShape 25"/>
            <p:cNvSpPr>
              <a:spLocks noChangeArrowheads="1"/>
            </p:cNvSpPr>
            <p:nvPr/>
          </p:nvSpPr>
          <p:spPr bwMode="auto">
            <a:xfrm>
              <a:off x="2016" y="2840"/>
              <a:ext cx="240" cy="192"/>
            </a:xfrm>
            <a:prstGeom prst="rightArrow">
              <a:avLst>
                <a:gd name="adj1" fmla="val 50000"/>
                <a:gd name="adj2" fmla="val 31250"/>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72154" name="AutoShape 26"/>
            <p:cNvSpPr>
              <a:spLocks noChangeArrowheads="1"/>
            </p:cNvSpPr>
            <p:nvPr/>
          </p:nvSpPr>
          <p:spPr bwMode="auto">
            <a:xfrm>
              <a:off x="2016" y="3632"/>
              <a:ext cx="240" cy="192"/>
            </a:xfrm>
            <a:prstGeom prst="rightArrow">
              <a:avLst>
                <a:gd name="adj1" fmla="val 50000"/>
                <a:gd name="adj2" fmla="val 31250"/>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72155" name="AutoShape 27"/>
            <p:cNvSpPr>
              <a:spLocks/>
            </p:cNvSpPr>
            <p:nvPr/>
          </p:nvSpPr>
          <p:spPr bwMode="auto">
            <a:xfrm>
              <a:off x="1056" y="1920"/>
              <a:ext cx="96" cy="1392"/>
            </a:xfrm>
            <a:prstGeom prst="leftBrace">
              <a:avLst>
                <a:gd name="adj1" fmla="val 120833"/>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72156" name="Text Box 28"/>
            <p:cNvSpPr txBox="1">
              <a:spLocks noChangeArrowheads="1"/>
            </p:cNvSpPr>
            <p:nvPr/>
          </p:nvSpPr>
          <p:spPr bwMode="auto">
            <a:xfrm>
              <a:off x="295" y="2448"/>
              <a:ext cx="807"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b="1" i="1">
                  <a:latin typeface="Arial" charset="0"/>
                  <a:ea typeface="ＭＳ Ｐゴシック" charset="0"/>
                </a:rPr>
                <a:t>One-sided </a:t>
              </a:r>
              <a:br>
                <a:rPr lang="en-US" sz="1600" b="1" i="1">
                  <a:latin typeface="Arial" charset="0"/>
                  <a:ea typeface="ＭＳ Ｐゴシック" charset="0"/>
                </a:rPr>
              </a:br>
              <a:r>
                <a:rPr lang="en-US" sz="1600" b="1" i="1">
                  <a:latin typeface="Arial" charset="0"/>
                  <a:ea typeface="ＭＳ Ｐゴシック" charset="0"/>
                </a:rPr>
                <a:t>(one-tailed)</a:t>
              </a:r>
            </a:p>
          </p:txBody>
        </p:sp>
        <p:sp>
          <p:nvSpPr>
            <p:cNvPr id="1072157" name="Text Box 29"/>
            <p:cNvSpPr txBox="1">
              <a:spLocks noChangeArrowheads="1"/>
            </p:cNvSpPr>
            <p:nvPr/>
          </p:nvSpPr>
          <p:spPr bwMode="auto">
            <a:xfrm>
              <a:off x="288" y="3570"/>
              <a:ext cx="801"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b="1" i="1">
                  <a:latin typeface="Arial" charset="0"/>
                  <a:ea typeface="ＭＳ Ｐゴシック" charset="0"/>
                </a:rPr>
                <a:t>Two-sided </a:t>
              </a:r>
              <a:br>
                <a:rPr lang="en-US" sz="1600" b="1" i="1">
                  <a:latin typeface="Arial" charset="0"/>
                  <a:ea typeface="ＭＳ Ｐゴシック" charset="0"/>
                </a:rPr>
              </a:br>
              <a:r>
                <a:rPr lang="en-US" sz="1600" b="1" i="1">
                  <a:latin typeface="Arial" charset="0"/>
                  <a:ea typeface="ＭＳ Ｐゴシック" charset="0"/>
                </a:rPr>
                <a:t>(two-tailed)</a:t>
              </a:r>
            </a:p>
          </p:txBody>
        </p:sp>
      </p:grpSp>
      <p:sp>
        <p:nvSpPr>
          <p:cNvPr id="1072131" name="Rectangle 3"/>
          <p:cNvSpPr>
            <a:spLocks noGrp="1" noChangeArrowheads="1"/>
          </p:cNvSpPr>
          <p:nvPr>
            <p:ph type="body" sz="half" idx="1"/>
          </p:nvPr>
        </p:nvSpPr>
        <p:spPr>
          <a:xfrm>
            <a:off x="457200" y="533400"/>
            <a:ext cx="8229600" cy="2438400"/>
          </a:xfrm>
        </p:spPr>
        <p:txBody>
          <a:bodyPr/>
          <a:lstStyle/>
          <a:p>
            <a:pPr marL="0" indent="0" eaLnBrk="1" hangingPunct="1">
              <a:lnSpc>
                <a:spcPct val="140000"/>
              </a:lnSpc>
              <a:buFont typeface="Wingdings" charset="0"/>
              <a:buNone/>
              <a:defRPr/>
            </a:pPr>
            <a:r>
              <a:rPr lang="en-US" smtClean="0">
                <a:cs typeface="Times New Roman" charset="0"/>
              </a:rPr>
              <a:t>The </a:t>
            </a:r>
            <a:r>
              <a:rPr lang="en-US" b="1" i="1" smtClean="0">
                <a:solidFill>
                  <a:srgbClr val="333399"/>
                </a:solidFill>
                <a:cs typeface="Times New Roman" charset="0"/>
              </a:rPr>
              <a:t>P-</a:t>
            </a:r>
            <a:r>
              <a:rPr lang="en-US" b="1" smtClean="0">
                <a:solidFill>
                  <a:srgbClr val="333399"/>
                </a:solidFill>
                <a:cs typeface="Times New Roman" charset="0"/>
              </a:rPr>
              <a:t>value</a:t>
            </a:r>
            <a:r>
              <a:rPr lang="en-US" smtClean="0">
                <a:cs typeface="Times New Roman" charset="0"/>
              </a:rPr>
              <a:t> is </a:t>
            </a:r>
            <a:r>
              <a:rPr lang="en-US" smtClean="0">
                <a:cs typeface="Times New Roman" charset="0"/>
                <a:sym typeface="Symbol" charset="0"/>
              </a:rPr>
              <a:t>the probability, if </a:t>
            </a:r>
            <a:r>
              <a:rPr lang="en-US" i="1" smtClean="0">
                <a:cs typeface="Times New Roman" charset="0"/>
                <a:sym typeface="Symbol" charset="0"/>
              </a:rPr>
              <a:t>H</a:t>
            </a:r>
            <a:r>
              <a:rPr lang="en-US" baseline="-25000" smtClean="0">
                <a:cs typeface="Times New Roman" charset="0"/>
                <a:sym typeface="Symbol" charset="0"/>
              </a:rPr>
              <a:t>0</a:t>
            </a:r>
            <a:r>
              <a:rPr lang="en-US" smtClean="0">
                <a:cs typeface="Times New Roman" charset="0"/>
                <a:sym typeface="Symbol" charset="0"/>
              </a:rPr>
              <a:t> is true, of randomly drawing a sample like the one obtained or more extreme, in the direction of </a:t>
            </a:r>
            <a:r>
              <a:rPr lang="en-US" i="1" smtClean="0">
                <a:cs typeface="Times New Roman" charset="0"/>
                <a:sym typeface="Symbol" charset="0"/>
              </a:rPr>
              <a:t>H</a:t>
            </a:r>
            <a:r>
              <a:rPr lang="en-US" baseline="-25000" smtClean="0">
                <a:cs typeface="Times New Roman" charset="0"/>
                <a:sym typeface="Symbol" charset="0"/>
              </a:rPr>
              <a:t>a</a:t>
            </a:r>
            <a:r>
              <a:rPr lang="en-US" smtClean="0">
                <a:cs typeface="Times New Roman" charset="0"/>
                <a:sym typeface="Symbol" charset="0"/>
              </a:rPr>
              <a:t>.</a:t>
            </a:r>
          </a:p>
          <a:p>
            <a:pPr marL="0" indent="0" eaLnBrk="1" hangingPunct="1">
              <a:lnSpc>
                <a:spcPct val="140000"/>
              </a:lnSpc>
              <a:buFont typeface="Wingdings" charset="0"/>
              <a:buNone/>
              <a:defRPr/>
            </a:pPr>
            <a:endParaRPr lang="en-US" sz="900" smtClean="0">
              <a:cs typeface="Times New Roman" charset="0"/>
            </a:endParaRPr>
          </a:p>
          <a:p>
            <a:pPr marL="0" indent="0" eaLnBrk="1" hangingPunct="1">
              <a:lnSpc>
                <a:spcPct val="140000"/>
              </a:lnSpc>
              <a:buFont typeface="Wingdings" charset="0"/>
              <a:buNone/>
              <a:defRPr/>
            </a:pPr>
            <a:r>
              <a:rPr lang="en-US" smtClean="0">
                <a:cs typeface="Times New Roman" charset="0"/>
              </a:rPr>
              <a:t>The </a:t>
            </a:r>
            <a:r>
              <a:rPr lang="en-US" i="1" smtClean="0">
                <a:cs typeface="Times New Roman" charset="0"/>
                <a:sym typeface="Symbol" charset="0"/>
              </a:rPr>
              <a:t>P</a:t>
            </a:r>
            <a:r>
              <a:rPr lang="en-US" smtClean="0">
                <a:cs typeface="Times New Roman" charset="0"/>
                <a:sym typeface="Symbol" charset="0"/>
              </a:rPr>
              <a:t>-value is calculated as the corresponding area under the curve, one-tailed or two-tailed depending on </a:t>
            </a:r>
            <a:r>
              <a:rPr lang="en-US" i="1" smtClean="0">
                <a:cs typeface="Times New Roman" charset="0"/>
                <a:sym typeface="Symbol" charset="0"/>
              </a:rPr>
              <a:t>H</a:t>
            </a:r>
            <a:r>
              <a:rPr lang="en-US" baseline="-25000" smtClean="0">
                <a:cs typeface="Times New Roman" charset="0"/>
                <a:sym typeface="Symbol" charset="0"/>
              </a:rPr>
              <a:t>a</a:t>
            </a:r>
            <a:r>
              <a:rPr lang="en-US" smtClean="0">
                <a:cs typeface="Times New Roman" charset="0"/>
                <a:sym typeface="Symbo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21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2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CCFF99"/>
        </a:solidFill>
        <a:effectLst/>
      </p:bgPr>
    </p:bg>
    <p:spTree>
      <p:nvGrpSpPr>
        <p:cNvPr id="1" name=""/>
        <p:cNvGrpSpPr/>
        <p:nvPr/>
      </p:nvGrpSpPr>
      <p:grpSpPr>
        <a:xfrm>
          <a:off x="0" y="0"/>
          <a:ext cx="0" cy="0"/>
          <a:chOff x="0" y="0"/>
          <a:chExt cx="0" cy="0"/>
        </a:xfrm>
      </p:grpSpPr>
      <p:pic>
        <p:nvPicPr>
          <p:cNvPr id="25602" name="Picture 3" descr="TablecAll"/>
          <p:cNvPicPr>
            <a:picLocks noChangeAspect="1" noChangeArrowheads="1"/>
          </p:cNvPicPr>
          <p:nvPr/>
        </p:nvPicPr>
        <p:blipFill>
          <a:blip r:embed="rId2">
            <a:lum bright="-18000" contrast="36000"/>
          </a:blip>
          <a:srcRect l="2469" t="4735" r="3703" b="52142"/>
          <a:stretch>
            <a:fillRect/>
          </a:stretch>
        </p:blipFill>
        <p:spPr bwMode="auto">
          <a:xfrm>
            <a:off x="2374900" y="0"/>
            <a:ext cx="6769100" cy="3962400"/>
          </a:xfrm>
          <a:prstGeom prst="rect">
            <a:avLst/>
          </a:prstGeom>
          <a:noFill/>
          <a:ln w="9525">
            <a:noFill/>
            <a:miter lim="800000"/>
            <a:headEnd/>
            <a:tailEnd/>
          </a:ln>
        </p:spPr>
      </p:pic>
      <p:pic>
        <p:nvPicPr>
          <p:cNvPr id="973848" name="Picture 24" descr="figure-16-04"/>
          <p:cNvPicPr>
            <a:picLocks noGrp="1" noChangeAspect="1" noChangeArrowheads="1"/>
          </p:cNvPicPr>
          <p:nvPr>
            <p:ph idx="1"/>
          </p:nvPr>
        </p:nvPicPr>
        <p:blipFill>
          <a:blip r:embed="rId3">
            <a:clrChange>
              <a:clrFrom>
                <a:srgbClr val="FFFFFF"/>
              </a:clrFrom>
              <a:clrTo>
                <a:srgbClr val="FFFFFF">
                  <a:alpha val="0"/>
                </a:srgbClr>
              </a:clrTo>
            </a:clrChange>
          </a:blip>
          <a:srcRect/>
          <a:stretch>
            <a:fillRect/>
          </a:stretch>
        </p:blipFill>
        <p:spPr>
          <a:xfrm>
            <a:off x="0" y="2667000"/>
            <a:ext cx="4419600" cy="3021013"/>
          </a:xfrm>
          <a:noFill/>
        </p:spPr>
      </p:pic>
      <p:sp>
        <p:nvSpPr>
          <p:cNvPr id="973829" name="Rectangle 5"/>
          <p:cNvSpPr>
            <a:spLocks noGrp="1" noChangeArrowheads="1"/>
          </p:cNvSpPr>
          <p:nvPr>
            <p:ph type="title"/>
          </p:nvPr>
        </p:nvSpPr>
        <p:spPr/>
        <p:txBody>
          <a:bodyPr/>
          <a:lstStyle/>
          <a:p>
            <a:pPr eaLnBrk="1" hangingPunct="1">
              <a:defRPr/>
            </a:pPr>
            <a:r>
              <a:rPr lang="en-US" sz="2400" smtClean="0">
                <a:solidFill>
                  <a:srgbClr val="333399"/>
                </a:solidFill>
                <a:cs typeface="+mj-cs"/>
              </a:rPr>
              <a:t>Table D</a:t>
            </a:r>
            <a:br>
              <a:rPr lang="en-US" sz="2400" smtClean="0">
                <a:solidFill>
                  <a:srgbClr val="333399"/>
                </a:solidFill>
                <a:cs typeface="+mj-cs"/>
              </a:rPr>
            </a:br>
            <a:r>
              <a:rPr lang="en-US" sz="2400" smtClean="0">
                <a:solidFill>
                  <a:srgbClr val="333399"/>
                </a:solidFill>
                <a:cs typeface="+mj-cs"/>
              </a:rPr>
              <a:t>How to use:</a:t>
            </a:r>
          </a:p>
        </p:txBody>
      </p:sp>
      <p:grpSp>
        <p:nvGrpSpPr>
          <p:cNvPr id="973850" name="Group 26"/>
          <p:cNvGrpSpPr>
            <a:grpSpLocks/>
          </p:cNvGrpSpPr>
          <p:nvPr/>
        </p:nvGrpSpPr>
        <p:grpSpPr bwMode="auto">
          <a:xfrm>
            <a:off x="98425" y="1370013"/>
            <a:ext cx="9045575" cy="2185987"/>
            <a:chOff x="62" y="863"/>
            <a:chExt cx="5698" cy="1377"/>
          </a:xfrm>
        </p:grpSpPr>
        <p:sp>
          <p:nvSpPr>
            <p:cNvPr id="973831" name="Text Box 7"/>
            <p:cNvSpPr txBox="1">
              <a:spLocks noChangeArrowheads="1"/>
            </p:cNvSpPr>
            <p:nvPr/>
          </p:nvSpPr>
          <p:spPr bwMode="auto">
            <a:xfrm>
              <a:off x="96" y="863"/>
              <a:ext cx="1392" cy="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latin typeface="Arial" charset="0"/>
                  <a:ea typeface="ＭＳ Ｐゴシック" charset="0"/>
                </a:rPr>
                <a:t>For df = 9 we only look into the corresponding row. </a:t>
              </a:r>
            </a:p>
          </p:txBody>
        </p:sp>
        <p:sp>
          <p:nvSpPr>
            <p:cNvPr id="973833" name="Rectangle 9"/>
            <p:cNvSpPr>
              <a:spLocks noChangeArrowheads="1"/>
            </p:cNvSpPr>
            <p:nvPr/>
          </p:nvSpPr>
          <p:spPr bwMode="auto">
            <a:xfrm>
              <a:off x="1488" y="1446"/>
              <a:ext cx="4272" cy="138"/>
            </a:xfrm>
            <a:prstGeom prst="rect">
              <a:avLst/>
            </a:prstGeom>
            <a:noFill/>
            <a:ln w="28575">
              <a:solidFill>
                <a:srgbClr val="137AB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73834" name="Oval 10"/>
            <p:cNvSpPr>
              <a:spLocks noChangeArrowheads="1"/>
            </p:cNvSpPr>
            <p:nvPr/>
          </p:nvSpPr>
          <p:spPr bwMode="auto">
            <a:xfrm>
              <a:off x="62" y="1910"/>
              <a:ext cx="1042" cy="330"/>
            </a:xfrm>
            <a:prstGeom prst="ellipse">
              <a:avLst/>
            </a:prstGeom>
            <a:noFill/>
            <a:ln w="28575">
              <a:solidFill>
                <a:srgbClr val="137AB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73835" name="Freeform 11"/>
            <p:cNvSpPr>
              <a:spLocks/>
            </p:cNvSpPr>
            <p:nvPr/>
          </p:nvSpPr>
          <p:spPr bwMode="auto">
            <a:xfrm>
              <a:off x="528" y="1488"/>
              <a:ext cx="960" cy="432"/>
            </a:xfrm>
            <a:custGeom>
              <a:avLst/>
              <a:gdLst>
                <a:gd name="T0" fmla="*/ 0 w 1056"/>
                <a:gd name="T1" fmla="*/ 432 h 632"/>
                <a:gd name="T2" fmla="*/ 393 w 1056"/>
                <a:gd name="T3" fmla="*/ 71 h 632"/>
                <a:gd name="T4" fmla="*/ 960 w 1056"/>
                <a:gd name="T5" fmla="*/ 5 h 632"/>
                <a:gd name="T6" fmla="*/ 0 60000 65536"/>
                <a:gd name="T7" fmla="*/ 0 60000 65536"/>
                <a:gd name="T8" fmla="*/ 0 60000 65536"/>
              </a:gdLst>
              <a:ahLst/>
              <a:cxnLst>
                <a:cxn ang="T6">
                  <a:pos x="T0" y="T1"/>
                </a:cxn>
                <a:cxn ang="T7">
                  <a:pos x="T2" y="T3"/>
                </a:cxn>
                <a:cxn ang="T8">
                  <a:pos x="T4" y="T5"/>
                </a:cxn>
              </a:cxnLst>
              <a:rect l="0" t="0" r="r" b="b"/>
              <a:pathLst>
                <a:path w="1056" h="632">
                  <a:moveTo>
                    <a:pt x="0" y="632"/>
                  </a:moveTo>
                  <a:cubicBezTo>
                    <a:pt x="128" y="420"/>
                    <a:pt x="256" y="208"/>
                    <a:pt x="432" y="104"/>
                  </a:cubicBezTo>
                  <a:cubicBezTo>
                    <a:pt x="608" y="0"/>
                    <a:pt x="832" y="4"/>
                    <a:pt x="1056" y="8"/>
                  </a:cubicBezTo>
                </a:path>
              </a:pathLst>
            </a:custGeom>
            <a:noFill/>
            <a:ln w="19050" cmpd="sng">
              <a:solidFill>
                <a:srgbClr val="137ABF"/>
              </a:solidFill>
              <a:round/>
              <a:headEnd type="none" w="med" len="med"/>
              <a:tailEnd type="triangle" w="med" len="med"/>
            </a:ln>
            <a:effectLst/>
          </p:spPr>
          <p:txBody>
            <a:bodyPr wrap="none" anchor="ctr"/>
            <a:lstStyle/>
            <a:p>
              <a:endParaRPr lang="en-US"/>
            </a:p>
          </p:txBody>
        </p:sp>
      </p:grpSp>
      <p:sp>
        <p:nvSpPr>
          <p:cNvPr id="973840" name="Text Box 16"/>
          <p:cNvSpPr txBox="1">
            <a:spLocks noChangeArrowheads="1"/>
          </p:cNvSpPr>
          <p:nvPr/>
        </p:nvSpPr>
        <p:spPr bwMode="auto">
          <a:xfrm>
            <a:off x="228600" y="6057900"/>
            <a:ext cx="8763000" cy="695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10000"/>
              </a:lnSpc>
              <a:defRPr/>
            </a:pPr>
            <a:r>
              <a:rPr lang="en-US">
                <a:latin typeface="Arial" charset="0"/>
                <a:ea typeface="ＭＳ Ｐゴシック" charset="0"/>
              </a:rPr>
              <a:t>For a one-sided </a:t>
            </a:r>
            <a:r>
              <a:rPr lang="en-US" i="1">
                <a:latin typeface="Arial" charset="0"/>
                <a:ea typeface="ＭＳ Ｐゴシック" charset="0"/>
              </a:rPr>
              <a:t>H</a:t>
            </a:r>
            <a:r>
              <a:rPr lang="en-US" baseline="-25000">
                <a:latin typeface="Arial" charset="0"/>
                <a:ea typeface="ＭＳ Ｐゴシック" charset="0"/>
              </a:rPr>
              <a:t>a</a:t>
            </a:r>
            <a:r>
              <a:rPr lang="en-US">
                <a:latin typeface="Arial" charset="0"/>
                <a:ea typeface="ＭＳ Ｐゴシック" charset="0"/>
              </a:rPr>
              <a:t>, this is the </a:t>
            </a:r>
            <a:r>
              <a:rPr lang="en-US" i="1">
                <a:latin typeface="Arial" charset="0"/>
                <a:ea typeface="ＭＳ Ｐゴシック" charset="0"/>
              </a:rPr>
              <a:t>P</a:t>
            </a:r>
            <a:r>
              <a:rPr lang="en-US">
                <a:latin typeface="Arial" charset="0"/>
                <a:ea typeface="ＭＳ Ｐゴシック" charset="0"/>
              </a:rPr>
              <a:t>-value (between 0.01 and 0.02);</a:t>
            </a:r>
          </a:p>
          <a:p>
            <a:pPr>
              <a:lnSpc>
                <a:spcPct val="110000"/>
              </a:lnSpc>
              <a:defRPr/>
            </a:pPr>
            <a:r>
              <a:rPr lang="en-US">
                <a:latin typeface="Arial" charset="0"/>
                <a:ea typeface="ＭＳ Ｐゴシック" charset="0"/>
              </a:rPr>
              <a:t>for a two-sided </a:t>
            </a:r>
            <a:r>
              <a:rPr lang="en-US" i="1">
                <a:latin typeface="Arial" charset="0"/>
                <a:ea typeface="ＭＳ Ｐゴシック" charset="0"/>
              </a:rPr>
              <a:t>H</a:t>
            </a:r>
            <a:r>
              <a:rPr lang="en-US" baseline="-25000">
                <a:latin typeface="Arial" charset="0"/>
                <a:ea typeface="ＭＳ Ｐゴシック" charset="0"/>
              </a:rPr>
              <a:t>a</a:t>
            </a:r>
            <a:r>
              <a:rPr lang="en-US">
                <a:latin typeface="Arial" charset="0"/>
                <a:ea typeface="ＭＳ Ｐゴシック" charset="0"/>
              </a:rPr>
              <a:t>, the </a:t>
            </a:r>
            <a:r>
              <a:rPr lang="en-US" i="1">
                <a:latin typeface="Arial" charset="0"/>
                <a:ea typeface="ＭＳ Ｐゴシック" charset="0"/>
              </a:rPr>
              <a:t>P</a:t>
            </a:r>
            <a:r>
              <a:rPr lang="en-US">
                <a:latin typeface="Arial" charset="0"/>
                <a:ea typeface="ＭＳ Ｐゴシック" charset="0"/>
              </a:rPr>
              <a:t>-value is doubled (between 0.02 and 0.04).</a:t>
            </a:r>
          </a:p>
        </p:txBody>
      </p:sp>
      <p:grpSp>
        <p:nvGrpSpPr>
          <p:cNvPr id="973853" name="Group 29"/>
          <p:cNvGrpSpPr>
            <a:grpSpLocks/>
          </p:cNvGrpSpPr>
          <p:nvPr/>
        </p:nvGrpSpPr>
        <p:grpSpPr bwMode="auto">
          <a:xfrm>
            <a:off x="5745163" y="393700"/>
            <a:ext cx="2952750" cy="5538788"/>
            <a:chOff x="3619" y="248"/>
            <a:chExt cx="1860" cy="3489"/>
          </a:xfrm>
        </p:grpSpPr>
        <p:sp>
          <p:nvSpPr>
            <p:cNvPr id="973843" name="Text Box 19"/>
            <p:cNvSpPr txBox="1">
              <a:spLocks noChangeArrowheads="1"/>
            </p:cNvSpPr>
            <p:nvPr/>
          </p:nvSpPr>
          <p:spPr bwMode="auto">
            <a:xfrm>
              <a:off x="3619" y="3160"/>
              <a:ext cx="1860" cy="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b="1">
                  <a:solidFill>
                    <a:srgbClr val="800080"/>
                  </a:solidFill>
                  <a:latin typeface="Arial" charset="0"/>
                  <a:ea typeface="ＭＳ Ｐゴシック" charset="0"/>
                </a:rPr>
                <a:t>2.398 &lt;   </a:t>
              </a:r>
              <a:r>
                <a:rPr lang="en-US" b="1" i="1">
                  <a:solidFill>
                    <a:srgbClr val="800080"/>
                  </a:solidFill>
                  <a:latin typeface="Arial" charset="0"/>
                  <a:ea typeface="ＭＳ Ｐゴシック" charset="0"/>
                </a:rPr>
                <a:t>t</a:t>
              </a:r>
              <a:r>
                <a:rPr lang="en-US" b="1">
                  <a:solidFill>
                    <a:srgbClr val="800080"/>
                  </a:solidFill>
                  <a:latin typeface="Arial" charset="0"/>
                  <a:ea typeface="ＭＳ Ｐゴシック" charset="0"/>
                </a:rPr>
                <a:t> = 2.7  &lt; 2.821</a:t>
              </a:r>
            </a:p>
            <a:p>
              <a:pPr algn="ctr">
                <a:defRPr/>
              </a:pPr>
              <a:r>
                <a:rPr lang="en-US" b="1">
                  <a:solidFill>
                    <a:srgbClr val="800080"/>
                  </a:solidFill>
                  <a:latin typeface="Arial" charset="0"/>
                  <a:ea typeface="ＭＳ Ｐゴシック" charset="0"/>
                </a:rPr>
                <a:t>thus</a:t>
              </a:r>
            </a:p>
            <a:p>
              <a:pPr algn="ctr">
                <a:defRPr/>
              </a:pPr>
              <a:r>
                <a:rPr lang="en-US" b="1">
                  <a:solidFill>
                    <a:srgbClr val="800080"/>
                  </a:solidFill>
                  <a:latin typeface="Arial" charset="0"/>
                  <a:ea typeface="ＭＳ Ｐゴシック" charset="0"/>
                </a:rPr>
                <a:t>0.02 &gt;  upper tail </a:t>
              </a:r>
              <a:r>
                <a:rPr lang="en-US" b="1" i="1">
                  <a:solidFill>
                    <a:srgbClr val="800080"/>
                  </a:solidFill>
                  <a:latin typeface="Arial" charset="0"/>
                  <a:ea typeface="ＭＳ Ｐゴシック" charset="0"/>
                </a:rPr>
                <a:t>p</a:t>
              </a:r>
              <a:r>
                <a:rPr lang="en-US" b="1">
                  <a:solidFill>
                    <a:srgbClr val="800080"/>
                  </a:solidFill>
                  <a:latin typeface="Arial" charset="0"/>
                  <a:ea typeface="ＭＳ Ｐゴシック" charset="0"/>
                </a:rPr>
                <a:t>  &gt; 0.01</a:t>
              </a:r>
            </a:p>
          </p:txBody>
        </p:sp>
        <p:sp>
          <p:nvSpPr>
            <p:cNvPr id="973845" name="Oval 21"/>
            <p:cNvSpPr>
              <a:spLocks noChangeArrowheads="1"/>
            </p:cNvSpPr>
            <p:nvPr/>
          </p:nvSpPr>
          <p:spPr bwMode="auto">
            <a:xfrm>
              <a:off x="3760" y="248"/>
              <a:ext cx="624" cy="173"/>
            </a:xfrm>
            <a:prstGeom prst="ellipse">
              <a:avLst/>
            </a:prstGeom>
            <a:noFill/>
            <a:ln w="28575">
              <a:solidFill>
                <a:srgbClr val="80008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73846" name="Line 22"/>
            <p:cNvSpPr>
              <a:spLocks noChangeShapeType="1"/>
            </p:cNvSpPr>
            <p:nvPr/>
          </p:nvSpPr>
          <p:spPr bwMode="auto">
            <a:xfrm flipV="1">
              <a:off x="4080" y="432"/>
              <a:ext cx="0" cy="1008"/>
            </a:xfrm>
            <a:prstGeom prst="line">
              <a:avLst/>
            </a:prstGeom>
            <a:noFill/>
            <a:ln w="57150">
              <a:solidFill>
                <a:srgbClr val="80008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nvGrpSpPr>
          <p:cNvPr id="1054731" name="Group 1035"/>
          <p:cNvGrpSpPr>
            <a:grpSpLocks/>
          </p:cNvGrpSpPr>
          <p:nvPr/>
        </p:nvGrpSpPr>
        <p:grpSpPr bwMode="auto">
          <a:xfrm>
            <a:off x="3505200" y="2265363"/>
            <a:ext cx="5486400" cy="3475037"/>
            <a:chOff x="2208" y="1427"/>
            <a:chExt cx="3456" cy="2189"/>
          </a:xfrm>
        </p:grpSpPr>
        <p:grpSp>
          <p:nvGrpSpPr>
            <p:cNvPr id="25609" name="Group 27"/>
            <p:cNvGrpSpPr>
              <a:grpSpLocks/>
            </p:cNvGrpSpPr>
            <p:nvPr/>
          </p:nvGrpSpPr>
          <p:grpSpPr bwMode="auto">
            <a:xfrm>
              <a:off x="2208" y="1427"/>
              <a:ext cx="2160" cy="2189"/>
              <a:chOff x="2208" y="1427"/>
              <a:chExt cx="2160" cy="2189"/>
            </a:xfrm>
          </p:grpSpPr>
          <p:sp>
            <p:nvSpPr>
              <p:cNvPr id="973837" name="Freeform 13"/>
              <p:cNvSpPr>
                <a:spLocks/>
              </p:cNvSpPr>
              <p:nvPr/>
            </p:nvSpPr>
            <p:spPr bwMode="auto">
              <a:xfrm>
                <a:off x="2592" y="1584"/>
                <a:ext cx="1488" cy="1872"/>
              </a:xfrm>
              <a:custGeom>
                <a:avLst/>
                <a:gdLst>
                  <a:gd name="T0" fmla="*/ 0 w 1776"/>
                  <a:gd name="T1" fmla="*/ 1872 h 2160"/>
                  <a:gd name="T2" fmla="*/ 1166 w 1776"/>
                  <a:gd name="T3" fmla="*/ 1082 h 2160"/>
                  <a:gd name="T4" fmla="*/ 1488 w 1776"/>
                  <a:gd name="T5" fmla="*/ 0 h 2160"/>
                  <a:gd name="T6" fmla="*/ 0 60000 65536"/>
                  <a:gd name="T7" fmla="*/ 0 60000 65536"/>
                  <a:gd name="T8" fmla="*/ 0 60000 65536"/>
                </a:gdLst>
                <a:ahLst/>
                <a:cxnLst>
                  <a:cxn ang="T6">
                    <a:pos x="T0" y="T1"/>
                  </a:cxn>
                  <a:cxn ang="T7">
                    <a:pos x="T2" y="T3"/>
                  </a:cxn>
                  <a:cxn ang="T8">
                    <a:pos x="T4" y="T5"/>
                  </a:cxn>
                </a:cxnLst>
                <a:rect l="0" t="0" r="r" b="b"/>
                <a:pathLst>
                  <a:path w="1776" h="2160">
                    <a:moveTo>
                      <a:pt x="0" y="2160"/>
                    </a:moveTo>
                    <a:cubicBezTo>
                      <a:pt x="548" y="1884"/>
                      <a:pt x="1096" y="1608"/>
                      <a:pt x="1392" y="1248"/>
                    </a:cubicBezTo>
                    <a:cubicBezTo>
                      <a:pt x="1688" y="888"/>
                      <a:pt x="1712" y="208"/>
                      <a:pt x="1776" y="0"/>
                    </a:cubicBezTo>
                  </a:path>
                </a:pathLst>
              </a:custGeom>
              <a:noFill/>
              <a:ln w="28575" cmpd="sng">
                <a:solidFill>
                  <a:srgbClr val="990099"/>
                </a:solidFill>
                <a:round/>
                <a:headEnd type="none" w="med" len="med"/>
                <a:tailEnd type="triangle" w="med" len="med"/>
              </a:ln>
              <a:effectLst/>
            </p:spPr>
            <p:txBody>
              <a:bodyPr wrap="none" anchor="ctr"/>
              <a:lstStyle/>
              <a:p>
                <a:endParaRPr lang="en-US"/>
              </a:p>
            </p:txBody>
          </p:sp>
          <p:sp>
            <p:nvSpPr>
              <p:cNvPr id="973838" name="Oval 14"/>
              <p:cNvSpPr>
                <a:spLocks noChangeArrowheads="1"/>
              </p:cNvSpPr>
              <p:nvPr/>
            </p:nvSpPr>
            <p:spPr bwMode="auto">
              <a:xfrm>
                <a:off x="2208" y="3408"/>
                <a:ext cx="432" cy="208"/>
              </a:xfrm>
              <a:prstGeom prst="ellipse">
                <a:avLst/>
              </a:prstGeom>
              <a:noFill/>
              <a:ln w="28575">
                <a:solidFill>
                  <a:srgbClr val="99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73844" name="Oval 20"/>
              <p:cNvSpPr>
                <a:spLocks noChangeArrowheads="1"/>
              </p:cNvSpPr>
              <p:nvPr/>
            </p:nvSpPr>
            <p:spPr bwMode="auto">
              <a:xfrm>
                <a:off x="3744" y="1427"/>
                <a:ext cx="624" cy="173"/>
              </a:xfrm>
              <a:prstGeom prst="ellipse">
                <a:avLst/>
              </a:prstGeom>
              <a:noFill/>
              <a:ln w="28575">
                <a:solidFill>
                  <a:srgbClr val="80008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973839" name="Text Box 15"/>
            <p:cNvSpPr txBox="1">
              <a:spLocks noChangeArrowheads="1"/>
            </p:cNvSpPr>
            <p:nvPr/>
          </p:nvSpPr>
          <p:spPr bwMode="auto">
            <a:xfrm>
              <a:off x="3552" y="2683"/>
              <a:ext cx="2112"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latin typeface="Arial" charset="0"/>
                  <a:ea typeface="ＭＳ Ｐゴシック" charset="0"/>
                </a:rPr>
                <a:t>The calculated value of </a:t>
              </a:r>
              <a:r>
                <a:rPr lang="en-US" i="1">
                  <a:latin typeface="Arial" charset="0"/>
                  <a:ea typeface="ＭＳ Ｐゴシック" charset="0"/>
                </a:rPr>
                <a:t>t</a:t>
              </a:r>
              <a:r>
                <a:rPr lang="en-US">
                  <a:latin typeface="Arial" charset="0"/>
                  <a:ea typeface="ＭＳ Ｐゴシック" charset="0"/>
                </a:rPr>
                <a:t> is 2.7. We find the 2 closest </a:t>
              </a:r>
              <a:r>
                <a:rPr lang="en-US" i="1">
                  <a:latin typeface="Arial" charset="0"/>
                  <a:ea typeface="ＭＳ Ｐゴシック" charset="0"/>
                </a:rPr>
                <a:t>t</a:t>
              </a:r>
              <a:r>
                <a:rPr lang="en-US">
                  <a:latin typeface="Arial" charset="0"/>
                  <a:ea typeface="ＭＳ Ｐゴシック" charset="0"/>
                </a:rPr>
                <a:t> values.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38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547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738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3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4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rgbClr val="FFCC66"/>
        </a:solidFill>
        <a:effectLst/>
      </p:bgPr>
    </p:bg>
    <p:spTree>
      <p:nvGrpSpPr>
        <p:cNvPr id="1" name=""/>
        <p:cNvGrpSpPr/>
        <p:nvPr/>
      </p:nvGrpSpPr>
      <p:grpSpPr>
        <a:xfrm>
          <a:off x="0" y="0"/>
          <a:ext cx="0" cy="0"/>
          <a:chOff x="0" y="0"/>
          <a:chExt cx="0" cy="0"/>
        </a:xfrm>
      </p:grpSpPr>
      <p:sp>
        <p:nvSpPr>
          <p:cNvPr id="1081346" name="Rectangle 2"/>
          <p:cNvSpPr>
            <a:spLocks noGrp="1" noChangeArrowheads="1"/>
          </p:cNvSpPr>
          <p:nvPr>
            <p:ph type="body" sz="half" idx="4294967295"/>
          </p:nvPr>
        </p:nvSpPr>
        <p:spPr>
          <a:xfrm>
            <a:off x="304800" y="304800"/>
            <a:ext cx="8534400" cy="6400800"/>
          </a:xfrm>
        </p:spPr>
        <p:txBody>
          <a:bodyPr/>
          <a:lstStyle/>
          <a:p>
            <a:pPr marL="0" indent="0" eaLnBrk="1" hangingPunct="1">
              <a:lnSpc>
                <a:spcPct val="120000"/>
              </a:lnSpc>
              <a:spcBef>
                <a:spcPct val="0"/>
              </a:spcBef>
              <a:buFont typeface="Wingdings" charset="0"/>
              <a:buNone/>
              <a:defRPr/>
            </a:pPr>
            <a:r>
              <a:rPr lang="en-US" sz="2400" dirty="0" smtClean="0">
                <a:solidFill>
                  <a:srgbClr val="333399"/>
                </a:solidFill>
                <a:latin typeface="Garamond" charset="0"/>
                <a:cs typeface="Times New Roman" charset="0"/>
              </a:rPr>
              <a:t>Sweetening colas (</a:t>
            </a:r>
            <a:r>
              <a:rPr lang="en-US" sz="2400" i="1" dirty="0" smtClean="0">
                <a:solidFill>
                  <a:srgbClr val="333399"/>
                </a:solidFill>
                <a:latin typeface="Garamond" charset="0"/>
                <a:cs typeface="Times New Roman" charset="0"/>
              </a:rPr>
              <a:t>cont.</a:t>
            </a:r>
            <a:r>
              <a:rPr lang="en-US" sz="2400" dirty="0" smtClean="0">
                <a:solidFill>
                  <a:srgbClr val="333399"/>
                </a:solidFill>
                <a:latin typeface="Garamond" charset="0"/>
                <a:cs typeface="Times New Roman" charset="0"/>
              </a:rPr>
              <a:t>)</a:t>
            </a:r>
          </a:p>
          <a:p>
            <a:pPr marL="0" indent="0" eaLnBrk="1" hangingPunct="1">
              <a:lnSpc>
                <a:spcPct val="120000"/>
              </a:lnSpc>
              <a:spcBef>
                <a:spcPct val="0"/>
              </a:spcBef>
              <a:spcAft>
                <a:spcPct val="50000"/>
              </a:spcAft>
              <a:buFont typeface="Wingdings" charset="0"/>
              <a:buNone/>
              <a:defRPr/>
            </a:pPr>
            <a:r>
              <a:rPr lang="en-US" sz="1800" dirty="0" smtClean="0">
                <a:cs typeface="Times New Roman" charset="0"/>
              </a:rPr>
              <a:t>Is there evidence that storage results in sweetness loss for the new cola </a:t>
            </a:r>
            <a:br>
              <a:rPr lang="en-US" sz="1800" dirty="0" smtClean="0">
                <a:cs typeface="Times New Roman" charset="0"/>
              </a:rPr>
            </a:br>
            <a:r>
              <a:rPr lang="en-US" sz="1800" dirty="0" smtClean="0">
                <a:cs typeface="Times New Roman" charset="0"/>
              </a:rPr>
              <a:t>recipe at the 0.05 level of significance (</a:t>
            </a:r>
            <a:r>
              <a:rPr lang="en-US" sz="1800" i="1" dirty="0" smtClean="0">
                <a:latin typeface="Symbol" charset="0"/>
                <a:cs typeface="Times New Roman" charset="0"/>
              </a:rPr>
              <a:t>a</a:t>
            </a:r>
            <a:r>
              <a:rPr lang="en-US" sz="1800" dirty="0" smtClean="0">
                <a:cs typeface="Times New Roman" charset="0"/>
              </a:rPr>
              <a:t> = 5%)?</a:t>
            </a:r>
          </a:p>
          <a:p>
            <a:pPr marL="0" indent="0" eaLnBrk="1" hangingPunct="1">
              <a:lnSpc>
                <a:spcPct val="120000"/>
              </a:lnSpc>
              <a:spcAft>
                <a:spcPct val="50000"/>
              </a:spcAft>
              <a:buFont typeface="Wingdings" charset="0"/>
              <a:buNone/>
              <a:defRPr/>
            </a:pPr>
            <a:r>
              <a:rPr lang="en-US" sz="1800" i="1" dirty="0" smtClean="0">
                <a:cs typeface="Times New Roman" charset="0"/>
              </a:rPr>
              <a:t>H</a:t>
            </a:r>
            <a:r>
              <a:rPr lang="en-US" sz="1800" baseline="-25000" dirty="0" smtClean="0">
                <a:cs typeface="Times New Roman" charset="0"/>
              </a:rPr>
              <a:t>0</a:t>
            </a:r>
            <a:r>
              <a:rPr lang="en-US" sz="1800" dirty="0" smtClean="0">
                <a:cs typeface="Times New Roman" charset="0"/>
              </a:rPr>
              <a:t>: </a:t>
            </a:r>
            <a:r>
              <a:rPr lang="en-US" sz="1800" i="1" dirty="0" smtClean="0">
                <a:cs typeface="Times New Roman" charset="0"/>
                <a:sym typeface="Symbol" charset="0"/>
              </a:rPr>
              <a:t></a:t>
            </a:r>
            <a:r>
              <a:rPr lang="en-US" sz="1800" dirty="0" smtClean="0">
                <a:cs typeface="Times New Roman" charset="0"/>
              </a:rPr>
              <a:t> = </a:t>
            </a:r>
            <a:r>
              <a:rPr lang="en-US" sz="1800" dirty="0" smtClean="0">
                <a:cs typeface="Times New Roman" charset="0"/>
                <a:sym typeface="Symbol" charset="0"/>
              </a:rPr>
              <a:t>0</a:t>
            </a:r>
            <a:r>
              <a:rPr lang="en-US" sz="1800" dirty="0" smtClean="0">
                <a:cs typeface="Times New Roman" charset="0"/>
              </a:rPr>
              <a:t> versus </a:t>
            </a:r>
            <a:r>
              <a:rPr lang="en-US" sz="1800" i="1" dirty="0" smtClean="0">
                <a:cs typeface="Times New Roman" charset="0"/>
              </a:rPr>
              <a:t>H</a:t>
            </a:r>
            <a:r>
              <a:rPr lang="en-US" sz="1800" baseline="-25000" dirty="0" smtClean="0">
                <a:cs typeface="Times New Roman" charset="0"/>
              </a:rPr>
              <a:t>a</a:t>
            </a:r>
            <a:r>
              <a:rPr lang="en-US" sz="1800" dirty="0" smtClean="0">
                <a:cs typeface="Times New Roman" charset="0"/>
              </a:rPr>
              <a:t>: </a:t>
            </a:r>
            <a:r>
              <a:rPr lang="en-US" sz="1800" i="1" dirty="0" smtClean="0">
                <a:cs typeface="Times New Roman" charset="0"/>
                <a:sym typeface="Symbol" charset="0"/>
              </a:rPr>
              <a:t></a:t>
            </a:r>
            <a:r>
              <a:rPr lang="en-US" sz="1800" dirty="0" smtClean="0">
                <a:cs typeface="Times New Roman" charset="0"/>
              </a:rPr>
              <a:t> &gt; </a:t>
            </a:r>
            <a:r>
              <a:rPr lang="en-US" sz="1800" dirty="0" smtClean="0">
                <a:cs typeface="Times New Roman" charset="0"/>
                <a:sym typeface="Symbol" charset="0"/>
              </a:rPr>
              <a:t>0 (one-sided test)</a:t>
            </a:r>
          </a:p>
          <a:p>
            <a:pPr marL="0" indent="0" eaLnBrk="1" hangingPunct="1">
              <a:lnSpc>
                <a:spcPct val="120000"/>
              </a:lnSpc>
              <a:spcAft>
                <a:spcPct val="50000"/>
              </a:spcAft>
              <a:buFont typeface="Wingdings" charset="0"/>
              <a:buNone/>
              <a:defRPr/>
            </a:pPr>
            <a:endParaRPr lang="en-US" sz="1600" dirty="0" smtClean="0">
              <a:cs typeface="Times New Roman" charset="0"/>
            </a:endParaRPr>
          </a:p>
          <a:p>
            <a:pPr marL="0" indent="0" eaLnBrk="1" hangingPunct="1">
              <a:lnSpc>
                <a:spcPct val="120000"/>
              </a:lnSpc>
              <a:spcAft>
                <a:spcPct val="50000"/>
              </a:spcAft>
              <a:buFont typeface="Wingdings" charset="0"/>
              <a:buNone/>
              <a:defRPr/>
            </a:pPr>
            <a:endParaRPr lang="en-US" sz="1600" dirty="0" smtClean="0">
              <a:cs typeface="Times New Roman" charset="0"/>
            </a:endParaRPr>
          </a:p>
          <a:p>
            <a:pPr marL="0" indent="0" eaLnBrk="1" hangingPunct="1">
              <a:lnSpc>
                <a:spcPct val="120000"/>
              </a:lnSpc>
              <a:spcAft>
                <a:spcPct val="50000"/>
              </a:spcAft>
              <a:buFont typeface="Wingdings" charset="0"/>
              <a:buNone/>
              <a:defRPr/>
            </a:pPr>
            <a:endParaRPr lang="en-US" sz="1600" dirty="0" smtClean="0">
              <a:cs typeface="Times New Roman" charset="0"/>
            </a:endParaRPr>
          </a:p>
          <a:p>
            <a:pPr marL="571500" lvl="1" indent="-228600" eaLnBrk="1" hangingPunct="1">
              <a:lnSpc>
                <a:spcPct val="120000"/>
              </a:lnSpc>
              <a:spcAft>
                <a:spcPct val="50000"/>
              </a:spcAft>
              <a:buFont typeface="Wingdings" charset="0"/>
              <a:buChar char="p"/>
              <a:defRPr/>
            </a:pPr>
            <a:r>
              <a:rPr lang="en-US" dirty="0" smtClean="0">
                <a:cs typeface="Times New Roman" charset="0"/>
              </a:rPr>
              <a:t>2.398 &lt; </a:t>
            </a:r>
            <a:r>
              <a:rPr lang="en-US" i="1" dirty="0" smtClean="0">
                <a:cs typeface="Times New Roman" charset="0"/>
              </a:rPr>
              <a:t>t</a:t>
            </a:r>
            <a:r>
              <a:rPr lang="en-US" dirty="0" smtClean="0">
                <a:cs typeface="Times New Roman" charset="0"/>
              </a:rPr>
              <a:t> = 2.70 &lt; 2.821, thus 0.02 &gt; </a:t>
            </a:r>
            <a:r>
              <a:rPr lang="en-US" i="1" dirty="0" smtClean="0">
                <a:cs typeface="Times New Roman" charset="0"/>
              </a:rPr>
              <a:t>p</a:t>
            </a:r>
            <a:r>
              <a:rPr lang="en-US" dirty="0" smtClean="0">
                <a:cs typeface="Times New Roman" charset="0"/>
              </a:rPr>
              <a:t> &gt; 0.01.</a:t>
            </a:r>
            <a:br>
              <a:rPr lang="en-US" dirty="0" smtClean="0">
                <a:cs typeface="Times New Roman" charset="0"/>
              </a:rPr>
            </a:br>
            <a:r>
              <a:rPr lang="en-US" i="1" dirty="0" smtClean="0">
                <a:cs typeface="Times New Roman" charset="0"/>
              </a:rPr>
              <a:t>p</a:t>
            </a:r>
            <a:r>
              <a:rPr lang="en-US" dirty="0" smtClean="0">
                <a:cs typeface="Times New Roman" charset="0"/>
              </a:rPr>
              <a:t> &lt; </a:t>
            </a:r>
            <a:r>
              <a:rPr lang="en-US" i="1" dirty="0" smtClean="0">
                <a:latin typeface="Symbol" charset="0"/>
                <a:cs typeface="Times New Roman" charset="0"/>
              </a:rPr>
              <a:t>a,</a:t>
            </a:r>
            <a:r>
              <a:rPr lang="en-US" dirty="0" smtClean="0">
                <a:latin typeface="Symbol" charset="0"/>
                <a:cs typeface="Times New Roman" charset="0"/>
              </a:rPr>
              <a:t>  </a:t>
            </a:r>
            <a:r>
              <a:rPr lang="en-US" dirty="0" smtClean="0">
                <a:cs typeface="Times New Roman" charset="0"/>
              </a:rPr>
              <a:t>thus the result is significant.</a:t>
            </a:r>
            <a:endParaRPr lang="en-US" sz="1400" dirty="0" smtClean="0">
              <a:cs typeface="Times New Roman" charset="0"/>
            </a:endParaRPr>
          </a:p>
          <a:p>
            <a:pPr marL="0" indent="0" eaLnBrk="1" hangingPunct="1">
              <a:lnSpc>
                <a:spcPct val="120000"/>
              </a:lnSpc>
              <a:buFont typeface="Wingdings" charset="0"/>
              <a:buNone/>
              <a:defRPr/>
            </a:pPr>
            <a:endParaRPr lang="en-US" sz="1600" dirty="0" smtClean="0">
              <a:cs typeface="Times New Roman" charset="0"/>
            </a:endParaRPr>
          </a:p>
          <a:p>
            <a:pPr marL="0" indent="0" eaLnBrk="1" hangingPunct="1">
              <a:lnSpc>
                <a:spcPct val="120000"/>
              </a:lnSpc>
              <a:buFont typeface="Wingdings" charset="0"/>
              <a:buNone/>
              <a:defRPr/>
            </a:pPr>
            <a:endParaRPr lang="en-US" sz="1600" dirty="0" smtClean="0">
              <a:cs typeface="Times New Roman" charset="0"/>
            </a:endParaRPr>
          </a:p>
          <a:p>
            <a:pPr marL="0" indent="0" eaLnBrk="1" hangingPunct="1">
              <a:lnSpc>
                <a:spcPct val="120000"/>
              </a:lnSpc>
              <a:buFont typeface="Wingdings" charset="0"/>
              <a:buNone/>
              <a:defRPr/>
            </a:pPr>
            <a:endParaRPr lang="en-US" sz="1600" dirty="0" smtClean="0">
              <a:cs typeface="Times New Roman" charset="0"/>
            </a:endParaRPr>
          </a:p>
          <a:p>
            <a:pPr marL="0" indent="0" eaLnBrk="1" hangingPunct="1">
              <a:lnSpc>
                <a:spcPct val="120000"/>
              </a:lnSpc>
              <a:buFont typeface="Wingdings" charset="0"/>
              <a:buNone/>
              <a:defRPr/>
            </a:pPr>
            <a:endParaRPr lang="en-US" sz="1600" dirty="0" smtClean="0">
              <a:cs typeface="Times New Roman" charset="0"/>
            </a:endParaRPr>
          </a:p>
          <a:p>
            <a:pPr marL="0" indent="0" eaLnBrk="1" hangingPunct="1">
              <a:lnSpc>
                <a:spcPct val="120000"/>
              </a:lnSpc>
              <a:buFont typeface="Wingdings" charset="0"/>
              <a:buNone/>
              <a:defRPr/>
            </a:pPr>
            <a:r>
              <a:rPr lang="en-US" sz="1800" dirty="0" smtClean="0">
                <a:cs typeface="Times New Roman" charset="0"/>
              </a:rPr>
              <a:t>The </a:t>
            </a:r>
            <a:r>
              <a:rPr lang="en-US" sz="1800" i="1" dirty="0" smtClean="0">
                <a:cs typeface="Times New Roman" charset="0"/>
              </a:rPr>
              <a:t>t</a:t>
            </a:r>
            <a:r>
              <a:rPr lang="en-US" sz="1800" dirty="0" smtClean="0">
                <a:cs typeface="Times New Roman" charset="0"/>
              </a:rPr>
              <a:t> test has a significant </a:t>
            </a:r>
            <a:r>
              <a:rPr lang="en-US" sz="1800" i="1" dirty="0" smtClean="0">
                <a:cs typeface="Times New Roman" charset="0"/>
              </a:rPr>
              <a:t>P</a:t>
            </a:r>
            <a:r>
              <a:rPr lang="en-US" sz="1800" dirty="0" smtClean="0">
                <a:cs typeface="Times New Roman" charset="0"/>
              </a:rPr>
              <a:t>-value. We reject </a:t>
            </a:r>
            <a:r>
              <a:rPr lang="en-US" sz="1800" i="1" dirty="0" smtClean="0">
                <a:cs typeface="Times New Roman" charset="0"/>
              </a:rPr>
              <a:t>H</a:t>
            </a:r>
            <a:r>
              <a:rPr lang="en-US" sz="1800" baseline="-25000" dirty="0" smtClean="0">
                <a:cs typeface="Times New Roman" charset="0"/>
              </a:rPr>
              <a:t>0</a:t>
            </a:r>
            <a:r>
              <a:rPr lang="en-US" sz="1800" dirty="0" smtClean="0">
                <a:cs typeface="Times New Roman" charset="0"/>
              </a:rPr>
              <a:t>. </a:t>
            </a:r>
            <a:br>
              <a:rPr lang="en-US" sz="1800" dirty="0" smtClean="0">
                <a:cs typeface="Times New Roman" charset="0"/>
              </a:rPr>
            </a:br>
            <a:r>
              <a:rPr lang="en-US" sz="1800" b="1" dirty="0" smtClean="0">
                <a:cs typeface="Times New Roman" charset="0"/>
              </a:rPr>
              <a:t>There is a significant loss of sweetness, on average, following storage.</a:t>
            </a:r>
          </a:p>
        </p:txBody>
      </p:sp>
      <p:sp>
        <p:nvSpPr>
          <p:cNvPr id="1081347" name="Text Box 3"/>
          <p:cNvSpPr txBox="1">
            <a:spLocks noChangeArrowheads="1"/>
          </p:cNvSpPr>
          <p:nvPr/>
        </p:nvSpPr>
        <p:spPr bwMode="auto">
          <a:xfrm>
            <a:off x="6172200" y="1524000"/>
            <a:ext cx="2927350" cy="2830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200">
                <a:latin typeface="Arial" charset="0"/>
                <a:ea typeface="ＭＳ Ｐゴシック" charset="0"/>
              </a:rPr>
              <a:t> </a:t>
            </a:r>
            <a:r>
              <a:rPr lang="en-US" sz="1200" b="1">
                <a:latin typeface="Arial" charset="0"/>
                <a:ea typeface="ＭＳ Ｐゴシック" charset="0"/>
              </a:rPr>
              <a:t>Taster	      Sweetness loss</a:t>
            </a:r>
            <a:endParaRPr lang="en-US" sz="1200">
              <a:latin typeface="Arial" charset="0"/>
              <a:ea typeface="ＭＳ Ｐゴシック" charset="0"/>
            </a:endParaRPr>
          </a:p>
          <a:p>
            <a:pPr>
              <a:defRPr/>
            </a:pPr>
            <a:r>
              <a:rPr lang="en-US" sz="1200">
                <a:latin typeface="Arial" charset="0"/>
                <a:ea typeface="ＭＳ Ｐゴシック" charset="0"/>
              </a:rPr>
              <a:t> 1		   2.0	</a:t>
            </a:r>
          </a:p>
          <a:p>
            <a:pPr>
              <a:defRPr/>
            </a:pPr>
            <a:r>
              <a:rPr lang="en-US" sz="1200">
                <a:latin typeface="Arial" charset="0"/>
                <a:ea typeface="ＭＳ Ｐゴシック" charset="0"/>
              </a:rPr>
              <a:t> 2		   0.4	</a:t>
            </a:r>
          </a:p>
          <a:p>
            <a:pPr>
              <a:defRPr/>
            </a:pPr>
            <a:r>
              <a:rPr lang="en-US" sz="1200">
                <a:latin typeface="Arial" charset="0"/>
                <a:ea typeface="ＭＳ Ｐゴシック" charset="0"/>
              </a:rPr>
              <a:t> 3		   0.7	</a:t>
            </a:r>
          </a:p>
          <a:p>
            <a:pPr>
              <a:defRPr/>
            </a:pPr>
            <a:r>
              <a:rPr lang="en-US" sz="1200">
                <a:latin typeface="Arial" charset="0"/>
                <a:ea typeface="ＭＳ Ｐゴシック" charset="0"/>
              </a:rPr>
              <a:t> 4		   2.0	</a:t>
            </a:r>
          </a:p>
          <a:p>
            <a:pPr>
              <a:defRPr/>
            </a:pPr>
            <a:r>
              <a:rPr lang="en-US" sz="1200">
                <a:latin typeface="Arial" charset="0"/>
                <a:ea typeface="ＭＳ Ｐゴシック" charset="0"/>
              </a:rPr>
              <a:t> 5		  -0.4	</a:t>
            </a:r>
          </a:p>
          <a:p>
            <a:pPr>
              <a:defRPr/>
            </a:pPr>
            <a:r>
              <a:rPr lang="en-US" sz="1200">
                <a:latin typeface="Arial" charset="0"/>
                <a:ea typeface="ＭＳ Ｐゴシック" charset="0"/>
              </a:rPr>
              <a:t> 6		   2.2	</a:t>
            </a:r>
          </a:p>
          <a:p>
            <a:pPr>
              <a:defRPr/>
            </a:pPr>
            <a:r>
              <a:rPr lang="en-US" sz="1200">
                <a:latin typeface="Arial" charset="0"/>
                <a:ea typeface="ＭＳ Ｐゴシック" charset="0"/>
              </a:rPr>
              <a:t> 7		  -1.3	</a:t>
            </a:r>
          </a:p>
          <a:p>
            <a:pPr>
              <a:defRPr/>
            </a:pPr>
            <a:r>
              <a:rPr lang="en-US" sz="1200">
                <a:latin typeface="Arial" charset="0"/>
                <a:ea typeface="ＭＳ Ｐゴシック" charset="0"/>
              </a:rPr>
              <a:t> 8		   1.2	</a:t>
            </a:r>
          </a:p>
          <a:p>
            <a:pPr>
              <a:defRPr/>
            </a:pPr>
            <a:r>
              <a:rPr lang="en-US" sz="1200">
                <a:latin typeface="Arial" charset="0"/>
                <a:ea typeface="ＭＳ Ｐゴシック" charset="0"/>
              </a:rPr>
              <a:t> 9 		   1.1</a:t>
            </a:r>
          </a:p>
          <a:p>
            <a:pPr>
              <a:defRPr/>
            </a:pPr>
            <a:r>
              <a:rPr lang="en-US" sz="1200">
                <a:latin typeface="Arial" charset="0"/>
                <a:ea typeface="ＭＳ Ｐゴシック" charset="0"/>
              </a:rPr>
              <a:t>10 		   2.3</a:t>
            </a:r>
          </a:p>
          <a:p>
            <a:pPr>
              <a:defRPr/>
            </a:pPr>
            <a:r>
              <a:rPr lang="en-US" sz="1200">
                <a:latin typeface="Arial" charset="0"/>
                <a:ea typeface="ＭＳ Ｐゴシック" charset="0"/>
              </a:rPr>
              <a:t>___________________________</a:t>
            </a:r>
          </a:p>
          <a:p>
            <a:pPr>
              <a:defRPr/>
            </a:pPr>
            <a:r>
              <a:rPr lang="en-US" sz="1200" b="1">
                <a:latin typeface="Arial" charset="0"/>
                <a:ea typeface="ＭＳ Ｐゴシック" charset="0"/>
              </a:rPr>
              <a:t>Average		  1.02</a:t>
            </a:r>
          </a:p>
          <a:p>
            <a:pPr>
              <a:defRPr/>
            </a:pPr>
            <a:r>
              <a:rPr lang="en-US" sz="1200" b="1">
                <a:latin typeface="Arial" charset="0"/>
                <a:ea typeface="ＭＳ Ｐゴシック" charset="0"/>
              </a:rPr>
              <a:t>Standard deviation	  1.196</a:t>
            </a:r>
          </a:p>
          <a:p>
            <a:pPr>
              <a:defRPr/>
            </a:pPr>
            <a:r>
              <a:rPr lang="en-US" sz="1200" b="1">
                <a:latin typeface="Arial" charset="0"/>
                <a:ea typeface="ＭＳ Ｐゴシック" charset="0"/>
              </a:rPr>
              <a:t>Degrees of freedom	  </a:t>
            </a:r>
            <a:r>
              <a:rPr lang="en-US" sz="1200" b="1" i="1">
                <a:latin typeface="Arial" charset="0"/>
                <a:ea typeface="ＭＳ Ｐゴシック" charset="0"/>
              </a:rPr>
              <a:t>n </a:t>
            </a:r>
            <a:r>
              <a:rPr lang="en-US" sz="1200" b="1">
                <a:latin typeface="Arial" charset="0"/>
                <a:ea typeface="ＭＳ Ｐゴシック" charset="0"/>
                <a:cs typeface="Arial" charset="0"/>
              </a:rPr>
              <a:t>− </a:t>
            </a:r>
            <a:r>
              <a:rPr lang="en-US" sz="1200" b="1">
                <a:latin typeface="Arial" charset="0"/>
                <a:ea typeface="ＭＳ Ｐゴシック" charset="0"/>
              </a:rPr>
              <a:t>1 = 9</a:t>
            </a:r>
          </a:p>
        </p:txBody>
      </p:sp>
      <p:graphicFrame>
        <p:nvGraphicFramePr>
          <p:cNvPr id="26628" name="Rectangle 7"/>
          <p:cNvGraphicFramePr>
            <a:graphicFrameLocks/>
          </p:cNvGraphicFramePr>
          <p:nvPr>
            <p:ph sz="quarter" idx="4294967295"/>
          </p:nvPr>
        </p:nvGraphicFramePr>
        <p:xfrm>
          <a:off x="5143500" y="3962400"/>
          <a:ext cx="4000500" cy="2667000"/>
        </p:xfrm>
        <a:graphic>
          <a:graphicData uri="http://schemas.openxmlformats.org/presentationml/2006/ole">
            <p:oleObj spid="_x0000_s26628" name="Equation" r:id="rId3" imgW="0" imgH="0" progId="Equation.BREE4">
              <p:embed/>
            </p:oleObj>
          </a:graphicData>
        </a:graphic>
      </p:graphicFrame>
      <p:pic>
        <p:nvPicPr>
          <p:cNvPr id="26629" name="Picture 8" descr="drink-cola"/>
          <p:cNvPicPr>
            <a:picLocks noChangeAspect="1" noChangeArrowheads="1"/>
          </p:cNvPicPr>
          <p:nvPr/>
        </p:nvPicPr>
        <p:blipFill>
          <a:blip r:embed="rId4">
            <a:clrChange>
              <a:clrFrom>
                <a:srgbClr val="FCFFFF"/>
              </a:clrFrom>
              <a:clrTo>
                <a:srgbClr val="FCFFFF">
                  <a:alpha val="0"/>
                </a:srgbClr>
              </a:clrTo>
            </a:clrChange>
          </a:blip>
          <a:srcRect l="26250" t="5000" r="25000"/>
          <a:stretch>
            <a:fillRect/>
          </a:stretch>
        </p:blipFill>
        <p:spPr bwMode="auto">
          <a:xfrm>
            <a:off x="8153400" y="0"/>
            <a:ext cx="990600" cy="1447800"/>
          </a:xfrm>
          <a:prstGeom prst="rect">
            <a:avLst/>
          </a:prstGeom>
          <a:noFill/>
          <a:ln w="9525">
            <a:noFill/>
            <a:miter lim="800000"/>
            <a:headEnd/>
            <a:tailEnd/>
          </a:ln>
        </p:spPr>
      </p:pic>
      <p:graphicFrame>
        <p:nvGraphicFramePr>
          <p:cNvPr id="1081353" name="Object 9"/>
          <p:cNvGraphicFramePr>
            <a:graphicFrameLocks noChangeAspect="1"/>
          </p:cNvGraphicFramePr>
          <p:nvPr/>
        </p:nvGraphicFramePr>
        <p:xfrm>
          <a:off x="871538" y="2063750"/>
          <a:ext cx="3209925" cy="755650"/>
        </p:xfrm>
        <a:graphic>
          <a:graphicData uri="http://schemas.openxmlformats.org/presentationml/2006/ole">
            <p:oleObj spid="_x0000_s26630" name="Equation" r:id="rId5" imgW="1892300" imgH="444500" progId="Equation.BREE4">
              <p:embed/>
            </p:oleObj>
          </a:graphicData>
        </a:graphic>
      </p:graphicFrame>
      <p:pic>
        <p:nvPicPr>
          <p:cNvPr id="26631" name="Picture 4" descr="TablecAll"/>
          <p:cNvPicPr>
            <a:picLocks noChangeAspect="1" noChangeArrowheads="1"/>
          </p:cNvPicPr>
          <p:nvPr/>
        </p:nvPicPr>
        <p:blipFill>
          <a:blip r:embed="rId6">
            <a:lum bright="-34000" contrast="54000"/>
          </a:blip>
          <a:srcRect l="2293" t="29733" r="3703" b="68134"/>
          <a:stretch>
            <a:fillRect/>
          </a:stretch>
        </p:blipFill>
        <p:spPr bwMode="auto">
          <a:xfrm>
            <a:off x="685800" y="5395913"/>
            <a:ext cx="8001000" cy="179387"/>
          </a:xfrm>
          <a:prstGeom prst="rect">
            <a:avLst/>
          </a:prstGeom>
          <a:noFill/>
          <a:ln w="9525">
            <a:noFill/>
            <a:miter lim="800000"/>
            <a:headEnd/>
            <a:tailEnd/>
          </a:ln>
        </p:spPr>
      </p:pic>
      <p:pic>
        <p:nvPicPr>
          <p:cNvPr id="26632" name="Picture 5" descr="TablecAll"/>
          <p:cNvPicPr>
            <a:picLocks noChangeAspect="1" noChangeArrowheads="1"/>
          </p:cNvPicPr>
          <p:nvPr/>
        </p:nvPicPr>
        <p:blipFill>
          <a:blip r:embed="rId6">
            <a:lum bright="-34000" contrast="54000"/>
          </a:blip>
          <a:srcRect l="2469" t="5600" r="3703" b="87334"/>
          <a:stretch>
            <a:fillRect/>
          </a:stretch>
        </p:blipFill>
        <p:spPr bwMode="auto">
          <a:xfrm>
            <a:off x="698500" y="4800600"/>
            <a:ext cx="7988300" cy="595313"/>
          </a:xfrm>
          <a:prstGeom prst="rect">
            <a:avLst/>
          </a:prstGeom>
          <a:noFill/>
          <a:ln w="9525">
            <a:noFill/>
            <a:miter lim="800000"/>
            <a:headEnd/>
            <a:tailEnd/>
          </a:ln>
        </p:spPr>
      </p:pic>
      <p:sp>
        <p:nvSpPr>
          <p:cNvPr id="1081350" name="Rectangle 6"/>
          <p:cNvSpPr>
            <a:spLocks noChangeArrowheads="1"/>
          </p:cNvSpPr>
          <p:nvPr/>
        </p:nvSpPr>
        <p:spPr bwMode="auto">
          <a:xfrm>
            <a:off x="5029200" y="5118100"/>
            <a:ext cx="990600" cy="457200"/>
          </a:xfrm>
          <a:prstGeom prst="rect">
            <a:avLst/>
          </a:prstGeom>
          <a:noFill/>
          <a:ln w="28575">
            <a:solidFill>
              <a:srgbClr val="9900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81355" name="Rectangle 11"/>
          <p:cNvSpPr>
            <a:spLocks noChangeArrowheads="1"/>
          </p:cNvSpPr>
          <p:nvPr/>
        </p:nvSpPr>
        <p:spPr bwMode="auto">
          <a:xfrm>
            <a:off x="3810000" y="5029200"/>
            <a:ext cx="381000" cy="533400"/>
          </a:xfrm>
          <a:prstGeom prst="rect">
            <a:avLst/>
          </a:prstGeom>
          <a:solidFill>
            <a:srgbClr val="990099">
              <a:alpha val="20000"/>
            </a:srgbClr>
          </a:solidFill>
          <a:ln>
            <a:noFill/>
          </a:ln>
          <a:effectLst/>
          <a:extLs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13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1346">
                                            <p:txEl>
                                              <p:pRg st="6" end="6"/>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8134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pPr eaLnBrk="1" hangingPunct="1">
              <a:defRPr/>
            </a:pPr>
            <a:r>
              <a:rPr lang="en-US" sz="3200" b="1" dirty="0" smtClean="0">
                <a:solidFill>
                  <a:srgbClr val="FF0000"/>
                </a:solidFill>
                <a:cs typeface="+mj-cs"/>
              </a:rPr>
              <a:t>Example 7.2 Estimating Monthly Expenditures for Landline Telephone Service</a:t>
            </a:r>
            <a:br>
              <a:rPr lang="en-US" sz="3200" b="1" dirty="0" smtClean="0">
                <a:solidFill>
                  <a:srgbClr val="FF0000"/>
                </a:solidFill>
                <a:cs typeface="+mj-cs"/>
              </a:rPr>
            </a:br>
            <a:endParaRPr lang="en-US" sz="3200" dirty="0" smtClean="0">
              <a:solidFill>
                <a:srgbClr val="FF0000"/>
              </a:solidFill>
              <a:cs typeface="+mj-cs"/>
            </a:endParaRPr>
          </a:p>
        </p:txBody>
      </p:sp>
      <p:sp>
        <p:nvSpPr>
          <p:cNvPr id="3" name="Content Placeholder 2"/>
          <p:cNvSpPr>
            <a:spLocks noGrp="1"/>
          </p:cNvSpPr>
          <p:nvPr>
            <p:ph idx="1"/>
          </p:nvPr>
        </p:nvSpPr>
        <p:spPr/>
        <p:txBody>
          <a:bodyPr/>
          <a:lstStyle/>
          <a:p>
            <a:pPr marL="0" indent="0" eaLnBrk="1" hangingPunct="1">
              <a:buFont typeface="Wingdings" charset="0"/>
              <a:buNone/>
              <a:defRPr/>
            </a:pPr>
            <a:endParaRPr lang="en-US" b="1" dirty="0" smtClean="0">
              <a:solidFill>
                <a:srgbClr val="FF0000"/>
              </a:solidFill>
              <a:cs typeface="+mn-cs"/>
            </a:endParaRPr>
          </a:p>
          <a:p>
            <a:pPr marL="0" indent="0" eaLnBrk="1" hangingPunct="1">
              <a:buFont typeface="Wingdings" charset="0"/>
              <a:buNone/>
              <a:defRPr/>
            </a:pPr>
            <a:r>
              <a:rPr lang="en-US" sz="2400" dirty="0" smtClean="0">
                <a:cs typeface="+mn-cs"/>
              </a:rPr>
              <a:t>The following data are the monthly dollar amounts for landline telephone service for a random sample of 8 households in your community:</a:t>
            </a:r>
          </a:p>
          <a:p>
            <a:pPr marL="0" indent="0" eaLnBrk="1" hangingPunct="1">
              <a:buFont typeface="Wingdings" charset="0"/>
              <a:buNone/>
              <a:defRPr/>
            </a:pPr>
            <a:endParaRPr lang="en-US" sz="2400" dirty="0" smtClean="0">
              <a:cs typeface="+mn-cs"/>
            </a:endParaRPr>
          </a:p>
          <a:p>
            <a:pPr marL="0" indent="0" eaLnBrk="1" hangingPunct="1">
              <a:buFont typeface="Wingdings" charset="0"/>
              <a:buNone/>
              <a:defRPr/>
            </a:pPr>
            <a:endParaRPr lang="en-US" sz="2400" dirty="0" smtClean="0">
              <a:cs typeface="+mn-cs"/>
            </a:endParaRPr>
          </a:p>
          <a:p>
            <a:pPr marL="0" indent="0" eaLnBrk="1" hangingPunct="1">
              <a:buFont typeface="Wingdings" charset="0"/>
              <a:buNone/>
              <a:defRPr/>
            </a:pPr>
            <a:endParaRPr lang="en-US" sz="2400" dirty="0" smtClean="0">
              <a:cs typeface="+mn-cs"/>
            </a:endParaRPr>
          </a:p>
          <a:p>
            <a:pPr marL="0" indent="0" eaLnBrk="1" hangingPunct="1">
              <a:buFont typeface="Wingdings" charset="0"/>
              <a:buNone/>
              <a:defRPr/>
            </a:pPr>
            <a:r>
              <a:rPr lang="en-US" sz="2400" dirty="0" smtClean="0">
                <a:cs typeface="+mn-cs"/>
              </a:rPr>
              <a:t>Suppose that the overall U.S. average monthly expenditure for landline service is $49. We can test a null hypothesis that the average monthly landline expenditure in your community is equal to this amount.</a:t>
            </a:r>
          </a:p>
          <a:p>
            <a:pPr marL="0" indent="0" eaLnBrk="1" hangingPunct="1">
              <a:buFont typeface="Wingdings" charset="0"/>
              <a:buNone/>
              <a:defRPr/>
            </a:pPr>
            <a:endParaRPr lang="en-US" sz="2400" dirty="0" smtClean="0">
              <a:cs typeface="+mn-cs"/>
            </a:endParaRPr>
          </a:p>
        </p:txBody>
      </p:sp>
      <p:pic>
        <p:nvPicPr>
          <p:cNvPr id="27651" name="Picture 3"/>
          <p:cNvPicPr>
            <a:picLocks noChangeAspect="1"/>
          </p:cNvPicPr>
          <p:nvPr/>
        </p:nvPicPr>
        <p:blipFill>
          <a:blip r:embed="rId2"/>
          <a:srcRect/>
          <a:stretch>
            <a:fillRect/>
          </a:stretch>
        </p:blipFill>
        <p:spPr bwMode="auto">
          <a:xfrm>
            <a:off x="685800" y="2971800"/>
            <a:ext cx="7135813" cy="381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cs typeface="+mj-cs"/>
              </a:rPr>
              <a:t>Example 7.2</a:t>
            </a:r>
          </a:p>
        </p:txBody>
      </p:sp>
      <p:sp>
        <p:nvSpPr>
          <p:cNvPr id="3" name="Content Placeholder 2"/>
          <p:cNvSpPr>
            <a:spLocks noGrp="1"/>
          </p:cNvSpPr>
          <p:nvPr>
            <p:ph idx="1"/>
          </p:nvPr>
        </p:nvSpPr>
        <p:spPr/>
        <p:txBody>
          <a:bodyPr/>
          <a:lstStyle/>
          <a:p>
            <a:pPr marL="0" indent="0" eaLnBrk="1" hangingPunct="1">
              <a:buFont typeface="Wingdings" pitchFamily="2" charset="2"/>
              <a:buNone/>
            </a:pPr>
            <a:r>
              <a:rPr lang="en-US" smtClean="0"/>
              <a:t>Recall: n=8, sample mean=43.5, s=5.42</a:t>
            </a:r>
          </a:p>
          <a:p>
            <a:pPr marL="0" indent="0" eaLnBrk="1" hangingPunct="1">
              <a:buFont typeface="Wingdings" pitchFamily="2" charset="2"/>
              <a:buNone/>
            </a:pPr>
            <a:endParaRPr lang="en-US" smtClean="0"/>
          </a:p>
          <a:p>
            <a:pPr marL="0" indent="0" eaLnBrk="1" hangingPunct="1">
              <a:buFont typeface="Wingdings" pitchFamily="2" charset="2"/>
              <a:buNone/>
            </a:pPr>
            <a:endParaRPr lang="en-US" smtClean="0"/>
          </a:p>
          <a:p>
            <a:pPr marL="0" indent="0" eaLnBrk="1" hangingPunct="1">
              <a:buFont typeface="Wingdings" pitchFamily="2" charset="2"/>
              <a:buNone/>
            </a:pPr>
            <a:endParaRPr lang="en-US" smtClean="0"/>
          </a:p>
          <a:p>
            <a:pPr marL="0" indent="0" eaLnBrk="1" hangingPunct="1">
              <a:buFont typeface="Wingdings" pitchFamily="2" charset="2"/>
              <a:buNone/>
            </a:pPr>
            <a:endParaRPr lang="en-US" smtClean="0"/>
          </a:p>
          <a:p>
            <a:pPr marL="0" indent="0" eaLnBrk="1" hangingPunct="1">
              <a:buFont typeface="Wingdings" pitchFamily="2" charset="2"/>
              <a:buNone/>
            </a:pPr>
            <a:r>
              <a:rPr lang="en-US" smtClean="0"/>
              <a:t>Compute Test Statistic: </a:t>
            </a:r>
          </a:p>
          <a:p>
            <a:pPr marL="0" indent="0" eaLnBrk="1" hangingPunct="1">
              <a:buFont typeface="Wingdings" pitchFamily="2" charset="2"/>
              <a:buNone/>
            </a:pPr>
            <a:endParaRPr lang="en-US" smtClean="0"/>
          </a:p>
          <a:p>
            <a:pPr marL="0" indent="0" eaLnBrk="1" hangingPunct="1">
              <a:buFont typeface="Wingdings" pitchFamily="2" charset="2"/>
              <a:buNone/>
            </a:pPr>
            <a:endParaRPr lang="en-US" smtClean="0"/>
          </a:p>
          <a:p>
            <a:pPr marL="0" indent="0" eaLnBrk="1" hangingPunct="1">
              <a:buFont typeface="Wingdings" pitchFamily="2" charset="2"/>
              <a:buNone/>
            </a:pPr>
            <a:endParaRPr lang="en-US" smtClean="0"/>
          </a:p>
          <a:p>
            <a:pPr marL="0" indent="0" eaLnBrk="1" hangingPunct="1">
              <a:buFont typeface="Wingdings" pitchFamily="2" charset="2"/>
              <a:buNone/>
            </a:pPr>
            <a:endParaRPr lang="en-US" smtClean="0"/>
          </a:p>
          <a:p>
            <a:pPr marL="0" indent="0" eaLnBrk="1" hangingPunct="1">
              <a:buFont typeface="Wingdings" pitchFamily="2" charset="2"/>
              <a:buNone/>
            </a:pPr>
            <a:r>
              <a:rPr lang="en-US" smtClean="0"/>
              <a:t>P-Value: </a:t>
            </a:r>
          </a:p>
          <a:p>
            <a:pPr marL="0" indent="0" eaLnBrk="1" hangingPunct="1">
              <a:buFont typeface="Wingdings" pitchFamily="2" charset="2"/>
              <a:buNone/>
            </a:pPr>
            <a:r>
              <a:rPr lang="en-US" smtClean="0"/>
              <a:t>DF = 7  </a:t>
            </a:r>
            <a:r>
              <a:rPr lang="en-US" smtClean="0">
                <a:sym typeface="Wingdings" pitchFamily="2" charset="2"/>
              </a:rPr>
              <a:t> </a:t>
            </a:r>
            <a:endParaRPr lang="en-US" smtClean="0"/>
          </a:p>
          <a:p>
            <a:pPr marL="0" indent="0" eaLnBrk="1" hangingPunct="1">
              <a:buFont typeface="Wingdings" pitchFamily="2" charset="2"/>
              <a:buNone/>
            </a:pPr>
            <a:r>
              <a:rPr lang="en-US" smtClean="0"/>
              <a:t>From Table D we see that P(T &gt; 2.517) = 0.02 and P(T &gt; 2.998) = 0.01. Therefore, we conclude that the P-value is between 2 × 0.01 = 0.02 and 2 × 0.02 = 0.04. </a:t>
            </a:r>
          </a:p>
          <a:p>
            <a:pPr marL="0" indent="0" eaLnBrk="1" hangingPunct="1">
              <a:buFont typeface="Wingdings" pitchFamily="2" charset="2"/>
              <a:buNone/>
            </a:pPr>
            <a:endParaRPr lang="en-US" smtClean="0"/>
          </a:p>
          <a:p>
            <a:pPr marL="0" indent="0" eaLnBrk="1" hangingPunct="1">
              <a:buFont typeface="Wingdings" pitchFamily="2" charset="2"/>
              <a:buNone/>
            </a:pPr>
            <a:endParaRPr lang="en-US" smtClean="0"/>
          </a:p>
        </p:txBody>
      </p:sp>
      <p:pic>
        <p:nvPicPr>
          <p:cNvPr id="28675" name="Picture 3"/>
          <p:cNvPicPr>
            <a:picLocks noChangeAspect="1"/>
          </p:cNvPicPr>
          <p:nvPr/>
        </p:nvPicPr>
        <p:blipFill>
          <a:blip r:embed="rId2"/>
          <a:srcRect/>
          <a:stretch>
            <a:fillRect/>
          </a:stretch>
        </p:blipFill>
        <p:spPr bwMode="auto">
          <a:xfrm>
            <a:off x="1447800" y="1828800"/>
            <a:ext cx="1590675" cy="838200"/>
          </a:xfrm>
          <a:prstGeom prst="rect">
            <a:avLst/>
          </a:prstGeom>
          <a:noFill/>
          <a:ln w="9525">
            <a:noFill/>
            <a:miter lim="800000"/>
            <a:headEnd/>
            <a:tailEnd/>
          </a:ln>
        </p:spPr>
      </p:pic>
      <p:pic>
        <p:nvPicPr>
          <p:cNvPr id="28676" name="Picture 4"/>
          <p:cNvPicPr>
            <a:picLocks noChangeAspect="1"/>
          </p:cNvPicPr>
          <p:nvPr/>
        </p:nvPicPr>
        <p:blipFill>
          <a:blip r:embed="rId3"/>
          <a:srcRect/>
          <a:stretch>
            <a:fillRect/>
          </a:stretch>
        </p:blipFill>
        <p:spPr bwMode="auto">
          <a:xfrm>
            <a:off x="2209800" y="3657600"/>
            <a:ext cx="4892675" cy="8382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cs typeface="+mj-cs"/>
              </a:rPr>
              <a:t>P-Value  (obtained from software)</a:t>
            </a:r>
          </a:p>
        </p:txBody>
      </p:sp>
      <p:pic>
        <p:nvPicPr>
          <p:cNvPr id="4" name="Content Placeholder 3"/>
          <p:cNvPicPr>
            <a:picLocks noGrp="1" noChangeAspect="1"/>
          </p:cNvPicPr>
          <p:nvPr>
            <p:ph idx="1"/>
          </p:nvPr>
        </p:nvPicPr>
        <p:blipFill>
          <a:blip r:embed="rId2"/>
          <a:srcRect t="-9889" b="-9889"/>
          <a:stretch>
            <a:fillRect/>
          </a:stretch>
        </p:blip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cs typeface="+mj-cs"/>
              </a:rPr>
              <a:t>Example 7.3</a:t>
            </a:r>
          </a:p>
        </p:txBody>
      </p:sp>
      <p:sp>
        <p:nvSpPr>
          <p:cNvPr id="3" name="Content Placeholder 2"/>
          <p:cNvSpPr>
            <a:spLocks noGrp="1"/>
          </p:cNvSpPr>
          <p:nvPr>
            <p:ph idx="1"/>
          </p:nvPr>
        </p:nvSpPr>
        <p:spPr/>
        <p:txBody>
          <a:bodyPr/>
          <a:lstStyle/>
          <a:p>
            <a:pPr marL="0" indent="0" eaLnBrk="1" hangingPunct="1">
              <a:buFont typeface="Wingdings" pitchFamily="2" charset="2"/>
              <a:buNone/>
            </a:pPr>
            <a:r>
              <a:rPr lang="en-US" smtClean="0"/>
              <a:t>To test whether the average monthly landline expenditure is less than the U.S. average (perhaps expected because your community</a:t>
            </a:r>
            <a:r>
              <a:rPr lang="en-US" altLang="en-US" smtClean="0"/>
              <a:t>’</a:t>
            </a:r>
            <a:r>
              <a:rPr lang="en-US" smtClean="0"/>
              <a:t>s cost of living is below the average) our hypotheses are</a:t>
            </a:r>
          </a:p>
          <a:p>
            <a:pPr marL="0" indent="0" eaLnBrk="1" hangingPunct="1">
              <a:buFont typeface="Wingdings" pitchFamily="2" charset="2"/>
              <a:buNone/>
            </a:pPr>
            <a:endParaRPr lang="en-US" smtClean="0"/>
          </a:p>
          <a:p>
            <a:pPr marL="0" indent="0" eaLnBrk="1" hangingPunct="1">
              <a:buFont typeface="Wingdings" pitchFamily="2" charset="2"/>
              <a:buNone/>
            </a:pPr>
            <a:endParaRPr lang="en-US" smtClean="0"/>
          </a:p>
          <a:p>
            <a:pPr marL="0" indent="0" eaLnBrk="1" hangingPunct="1">
              <a:buFont typeface="Wingdings" pitchFamily="2" charset="2"/>
              <a:buNone/>
            </a:pPr>
            <a:endParaRPr lang="en-US" smtClean="0"/>
          </a:p>
          <a:p>
            <a:pPr marL="0" indent="0" eaLnBrk="1" hangingPunct="1">
              <a:buFont typeface="Wingdings" pitchFamily="2" charset="2"/>
              <a:buNone/>
            </a:pPr>
            <a:r>
              <a:rPr lang="en-US" smtClean="0">
                <a:solidFill>
                  <a:srgbClr val="FF0000"/>
                </a:solidFill>
              </a:rPr>
              <a:t>Solution:</a:t>
            </a:r>
          </a:p>
          <a:p>
            <a:pPr marL="0" indent="0" eaLnBrk="1" hangingPunct="1">
              <a:buFont typeface="Wingdings" pitchFamily="2" charset="2"/>
              <a:buNone/>
            </a:pPr>
            <a:r>
              <a:rPr lang="en-US" smtClean="0"/>
              <a:t>the test statistic t = -2.87 (no change from example 7.2)</a:t>
            </a:r>
          </a:p>
          <a:p>
            <a:pPr marL="0" indent="0" eaLnBrk="1" hangingPunct="1">
              <a:buFont typeface="Wingdings" pitchFamily="2" charset="2"/>
              <a:buNone/>
            </a:pPr>
            <a:r>
              <a:rPr lang="en-US" smtClean="0"/>
              <a:t>P-Value = P(T&lt;-2.87) : </a:t>
            </a:r>
          </a:p>
          <a:p>
            <a:pPr marL="0" indent="0" eaLnBrk="1" hangingPunct="1">
              <a:buFont typeface="Wingdings" pitchFamily="2" charset="2"/>
              <a:buNone/>
            </a:pPr>
            <a:r>
              <a:rPr lang="en-US" smtClean="0"/>
              <a:t>0.01 &lt; P-Value &lt; 0.02</a:t>
            </a:r>
          </a:p>
          <a:p>
            <a:pPr marL="0" indent="0" eaLnBrk="1" hangingPunct="1">
              <a:buFont typeface="Wingdings" pitchFamily="2" charset="2"/>
              <a:buNone/>
            </a:pPr>
            <a:endParaRPr lang="en-US" smtClean="0"/>
          </a:p>
          <a:p>
            <a:pPr marL="0" indent="0" eaLnBrk="1" hangingPunct="1">
              <a:buFont typeface="Wingdings" pitchFamily="2" charset="2"/>
              <a:buNone/>
            </a:pPr>
            <a:r>
              <a:rPr lang="en-US" smtClean="0"/>
              <a:t>	</a:t>
            </a:r>
          </a:p>
          <a:p>
            <a:pPr marL="0" indent="0" eaLnBrk="1" hangingPunct="1"/>
            <a:endParaRPr lang="en-US" smtClean="0"/>
          </a:p>
        </p:txBody>
      </p:sp>
      <p:pic>
        <p:nvPicPr>
          <p:cNvPr id="30723" name="Picture 3"/>
          <p:cNvPicPr>
            <a:picLocks noChangeAspect="1"/>
          </p:cNvPicPr>
          <p:nvPr/>
        </p:nvPicPr>
        <p:blipFill>
          <a:blip r:embed="rId2"/>
          <a:srcRect/>
          <a:stretch>
            <a:fillRect/>
          </a:stretch>
        </p:blipFill>
        <p:spPr bwMode="auto">
          <a:xfrm>
            <a:off x="2895600" y="2286000"/>
            <a:ext cx="1568450" cy="838200"/>
          </a:xfrm>
          <a:prstGeom prst="rect">
            <a:avLst/>
          </a:prstGeom>
          <a:noFill/>
          <a:ln w="9525">
            <a:noFill/>
            <a:miter lim="800000"/>
            <a:headEnd/>
            <a:tailEnd/>
          </a:ln>
        </p:spPr>
      </p:pic>
      <p:pic>
        <p:nvPicPr>
          <p:cNvPr id="30724" name="Picture 4"/>
          <p:cNvPicPr>
            <a:picLocks noChangeAspect="1"/>
          </p:cNvPicPr>
          <p:nvPr/>
        </p:nvPicPr>
        <p:blipFill>
          <a:blip r:embed="rId3"/>
          <a:srcRect/>
          <a:stretch>
            <a:fillRect/>
          </a:stretch>
        </p:blipFill>
        <p:spPr bwMode="auto">
          <a:xfrm>
            <a:off x="4343400" y="4114800"/>
            <a:ext cx="4408488" cy="24638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4070" name="Rectangle 6"/>
          <p:cNvSpPr>
            <a:spLocks noChangeArrowheads="1"/>
          </p:cNvSpPr>
          <p:nvPr/>
        </p:nvSpPr>
        <p:spPr bwMode="auto">
          <a:xfrm>
            <a:off x="762000" y="3352800"/>
            <a:ext cx="7924800" cy="2819400"/>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84068" name="Rectangle 4"/>
          <p:cNvSpPr>
            <a:spLocks noGrp="1" noChangeArrowheads="1"/>
          </p:cNvSpPr>
          <p:nvPr>
            <p:ph type="title"/>
          </p:nvPr>
        </p:nvSpPr>
        <p:spPr/>
        <p:txBody>
          <a:bodyPr/>
          <a:lstStyle/>
          <a:p>
            <a:pPr eaLnBrk="1" hangingPunct="1">
              <a:defRPr/>
            </a:pPr>
            <a:r>
              <a:rPr lang="en-US" smtClean="0">
                <a:cs typeface="+mj-cs"/>
              </a:rPr>
              <a:t>Matched pairs </a:t>
            </a:r>
            <a:r>
              <a:rPr lang="en-US" i="1" smtClean="0">
                <a:cs typeface="+mj-cs"/>
              </a:rPr>
              <a:t>t</a:t>
            </a:r>
            <a:r>
              <a:rPr lang="en-US" smtClean="0">
                <a:cs typeface="+mj-cs"/>
              </a:rPr>
              <a:t> procedures</a:t>
            </a:r>
          </a:p>
        </p:txBody>
      </p:sp>
      <p:sp>
        <p:nvSpPr>
          <p:cNvPr id="984069" name="Rectangle 5"/>
          <p:cNvSpPr>
            <a:spLocks noGrp="1" noChangeArrowheads="1"/>
          </p:cNvSpPr>
          <p:nvPr>
            <p:ph type="body" idx="1"/>
          </p:nvPr>
        </p:nvSpPr>
        <p:spPr>
          <a:xfrm>
            <a:off x="457200" y="990600"/>
            <a:ext cx="8229600" cy="5638800"/>
          </a:xfrm>
        </p:spPr>
        <p:txBody>
          <a:bodyPr/>
          <a:lstStyle/>
          <a:p>
            <a:pPr marL="0" indent="0" eaLnBrk="1" hangingPunct="1">
              <a:lnSpc>
                <a:spcPct val="130000"/>
              </a:lnSpc>
              <a:spcAft>
                <a:spcPct val="25000"/>
              </a:spcAft>
              <a:buFont typeface="Wingdings" pitchFamily="2" charset="2"/>
              <a:buNone/>
            </a:pPr>
            <a:r>
              <a:rPr lang="en-US" smtClean="0"/>
              <a:t>Sometimes we want to compare treatments or conditions at the individual level. These situations produce two samples that are not independent</a:t>
            </a:r>
            <a:r>
              <a:rPr lang="en-US" smtClean="0">
                <a:cs typeface="Arial" pitchFamily="34" charset="0"/>
              </a:rPr>
              <a:t>—</a:t>
            </a:r>
            <a:r>
              <a:rPr lang="en-US" smtClean="0"/>
              <a:t>they are related to each other. The members of one sample are identical to, or matched (paired) with, the members of the other sample.</a:t>
            </a:r>
            <a:br>
              <a:rPr lang="en-US" smtClean="0"/>
            </a:br>
            <a:endParaRPr lang="en-US" sz="1400" smtClean="0"/>
          </a:p>
          <a:p>
            <a:pPr lvl="1" eaLnBrk="1" hangingPunct="1">
              <a:lnSpc>
                <a:spcPct val="130000"/>
              </a:lnSpc>
              <a:spcAft>
                <a:spcPct val="25000"/>
              </a:spcAft>
            </a:pPr>
            <a:r>
              <a:rPr lang="en-US" smtClean="0"/>
              <a:t>Ex: Pretest and posttest studies look at data collected on the same sample elements before and after some experiment is performed.</a:t>
            </a:r>
          </a:p>
          <a:p>
            <a:pPr lvl="1" eaLnBrk="1" hangingPunct="1">
              <a:lnSpc>
                <a:spcPct val="130000"/>
              </a:lnSpc>
              <a:spcAft>
                <a:spcPct val="25000"/>
              </a:spcAft>
            </a:pPr>
            <a:r>
              <a:rPr lang="en-US" smtClean="0"/>
              <a:t>Ex: Twin studies often try to sort out the influence of genetic factors by comparing a variable between sets of twins.</a:t>
            </a:r>
          </a:p>
          <a:p>
            <a:pPr lvl="1" eaLnBrk="1" hangingPunct="1">
              <a:lnSpc>
                <a:spcPct val="130000"/>
              </a:lnSpc>
              <a:spcAft>
                <a:spcPct val="25000"/>
              </a:spcAft>
            </a:pPr>
            <a:r>
              <a:rPr lang="en-US" smtClean="0"/>
              <a:t>Ex: Using people matched for age, sex, and education in social studies allows canceling out the effect of these potential lurking 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406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406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8406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84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7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2" name="Rectangle 4"/>
          <p:cNvSpPr>
            <a:spLocks noGrp="1" noChangeArrowheads="1"/>
          </p:cNvSpPr>
          <p:nvPr>
            <p:ph type="body" idx="1"/>
          </p:nvPr>
        </p:nvSpPr>
        <p:spPr>
          <a:xfrm>
            <a:off x="457200" y="990600"/>
            <a:ext cx="8229600" cy="5638800"/>
          </a:xfrm>
        </p:spPr>
        <p:txBody>
          <a:bodyPr/>
          <a:lstStyle/>
          <a:p>
            <a:pPr marL="0" indent="0" eaLnBrk="1" hangingPunct="1">
              <a:lnSpc>
                <a:spcPct val="180000"/>
              </a:lnSpc>
              <a:spcBef>
                <a:spcPct val="65000"/>
              </a:spcBef>
              <a:spcAft>
                <a:spcPct val="40000"/>
              </a:spcAft>
              <a:buFont typeface="Wingdings" pitchFamily="2" charset="2"/>
              <a:buNone/>
            </a:pPr>
            <a:r>
              <a:rPr lang="en-US" smtClean="0"/>
              <a:t>In these cases, we use the paired data to test the difference in the two population means. The variable studied becomes </a:t>
            </a:r>
            <a:r>
              <a:rPr lang="en-US" i="1" smtClean="0"/>
              <a:t>X</a:t>
            </a:r>
            <a:r>
              <a:rPr lang="en-US" baseline="-25000" smtClean="0"/>
              <a:t>difference</a:t>
            </a:r>
            <a:r>
              <a:rPr lang="en-US" smtClean="0"/>
              <a:t> = (</a:t>
            </a:r>
            <a:r>
              <a:rPr lang="en-US" i="1" smtClean="0"/>
              <a:t>X</a:t>
            </a:r>
            <a:r>
              <a:rPr lang="en-US" baseline="-25000" smtClean="0"/>
              <a:t>1</a:t>
            </a:r>
            <a:r>
              <a:rPr lang="en-US" smtClean="0"/>
              <a:t> </a:t>
            </a:r>
            <a:r>
              <a:rPr lang="en-US" smtClean="0">
                <a:cs typeface="Arial" pitchFamily="34" charset="0"/>
              </a:rPr>
              <a:t>−</a:t>
            </a:r>
            <a:r>
              <a:rPr lang="en-US" smtClean="0"/>
              <a:t> </a:t>
            </a:r>
            <a:r>
              <a:rPr lang="en-US" i="1" smtClean="0"/>
              <a:t>X</a:t>
            </a:r>
            <a:r>
              <a:rPr lang="en-US" baseline="-25000" smtClean="0"/>
              <a:t>2</a:t>
            </a:r>
            <a:r>
              <a:rPr lang="en-US" smtClean="0"/>
              <a:t>), and</a:t>
            </a:r>
            <a:br>
              <a:rPr lang="en-US" smtClean="0"/>
            </a:br>
            <a:r>
              <a:rPr lang="en-US" sz="1200" smtClean="0"/>
              <a:t/>
            </a:r>
            <a:br>
              <a:rPr lang="en-US" sz="1200" smtClean="0"/>
            </a:br>
            <a:r>
              <a:rPr lang="en-US" smtClean="0"/>
              <a:t>	</a:t>
            </a:r>
            <a:r>
              <a:rPr lang="en-US" sz="2400" i="1" smtClean="0"/>
              <a:t>H</a:t>
            </a:r>
            <a:r>
              <a:rPr lang="en-US" sz="2400" baseline="-25000" smtClean="0"/>
              <a:t>0</a:t>
            </a:r>
            <a:r>
              <a:rPr lang="en-US" sz="2400" smtClean="0"/>
              <a:t>: </a:t>
            </a:r>
            <a:r>
              <a:rPr lang="en-US" sz="2400" i="1" smtClean="0"/>
              <a:t>µ</a:t>
            </a:r>
            <a:r>
              <a:rPr lang="en-US" sz="2400" baseline="-25000" smtClean="0"/>
              <a:t>difference</a:t>
            </a:r>
            <a:r>
              <a:rPr lang="en-US" sz="2400" smtClean="0"/>
              <a:t>= 0 ;  </a:t>
            </a:r>
            <a:r>
              <a:rPr lang="en-US" sz="2400" i="1" smtClean="0"/>
              <a:t>H</a:t>
            </a:r>
            <a:r>
              <a:rPr lang="en-US" sz="2400" baseline="-25000" smtClean="0"/>
              <a:t>a</a:t>
            </a:r>
            <a:r>
              <a:rPr lang="en-US" sz="2400" smtClean="0"/>
              <a:t>: </a:t>
            </a:r>
            <a:r>
              <a:rPr lang="en-US" sz="2400" i="1" smtClean="0"/>
              <a:t>µ</a:t>
            </a:r>
            <a:r>
              <a:rPr lang="en-US" sz="2400" baseline="-25000" smtClean="0"/>
              <a:t>difference</a:t>
            </a:r>
            <a:r>
              <a:rPr lang="en-US" sz="2400" smtClean="0"/>
              <a:t>&gt;0 (or &lt;0, or ≠0) </a:t>
            </a:r>
          </a:p>
          <a:p>
            <a:pPr marL="0" indent="0" eaLnBrk="1" hangingPunct="1">
              <a:lnSpc>
                <a:spcPct val="180000"/>
              </a:lnSpc>
              <a:buFont typeface="Wingdings" pitchFamily="2" charset="2"/>
              <a:buNone/>
            </a:pPr>
            <a:endParaRPr lang="en-US" sz="2400" smtClean="0"/>
          </a:p>
          <a:p>
            <a:pPr marL="0" indent="0" eaLnBrk="1" hangingPunct="1">
              <a:lnSpc>
                <a:spcPct val="180000"/>
              </a:lnSpc>
              <a:buFont typeface="Wingdings" pitchFamily="2" charset="2"/>
              <a:buNone/>
            </a:pPr>
            <a:r>
              <a:rPr lang="en-US" b="1" smtClean="0">
                <a:solidFill>
                  <a:srgbClr val="333399"/>
                </a:solidFill>
              </a:rPr>
              <a:t>Conceptually, this is not different from tests on one population.</a:t>
            </a:r>
          </a:p>
        </p:txBody>
      </p:sp>
      <p:sp>
        <p:nvSpPr>
          <p:cNvPr id="1107975" name="Rectangle 7"/>
          <p:cNvSpPr>
            <a:spLocks noChangeArrowheads="1"/>
          </p:cNvSpPr>
          <p:nvPr/>
        </p:nvSpPr>
        <p:spPr bwMode="auto">
          <a:xfrm>
            <a:off x="1219200" y="2946400"/>
            <a:ext cx="6553200" cy="990600"/>
          </a:xfrm>
          <a:prstGeom prst="rect">
            <a:avLst/>
          </a:prstGeom>
          <a:noFill/>
          <a:ln w="38100" cmpd="dbl">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rgbClr val="FFCC66"/>
        </a:solidFill>
        <a:effectLst/>
      </p:bgPr>
    </p:bg>
    <p:spTree>
      <p:nvGrpSpPr>
        <p:cNvPr id="1" name=""/>
        <p:cNvGrpSpPr/>
        <p:nvPr/>
      </p:nvGrpSpPr>
      <p:grpSpPr>
        <a:xfrm>
          <a:off x="0" y="0"/>
          <a:ext cx="0" cy="0"/>
          <a:chOff x="0" y="0"/>
          <a:chExt cx="0" cy="0"/>
        </a:xfrm>
      </p:grpSpPr>
      <p:sp>
        <p:nvSpPr>
          <p:cNvPr id="1082379" name="Rectangle 11"/>
          <p:cNvSpPr>
            <a:spLocks noChangeArrowheads="1"/>
          </p:cNvSpPr>
          <p:nvPr/>
        </p:nvSpPr>
        <p:spPr bwMode="auto">
          <a:xfrm>
            <a:off x="2895600" y="1905000"/>
            <a:ext cx="1981200" cy="3048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82378" name="Rectangle 10"/>
          <p:cNvSpPr>
            <a:spLocks noChangeArrowheads="1"/>
          </p:cNvSpPr>
          <p:nvPr/>
        </p:nvSpPr>
        <p:spPr bwMode="auto">
          <a:xfrm>
            <a:off x="1358900" y="1244600"/>
            <a:ext cx="5257800" cy="3048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82370" name="Rectangle 2"/>
          <p:cNvSpPr>
            <a:spLocks noGrp="1" noChangeArrowheads="1"/>
          </p:cNvSpPr>
          <p:nvPr>
            <p:ph type="body" idx="1"/>
          </p:nvPr>
        </p:nvSpPr>
        <p:spPr>
          <a:xfrm>
            <a:off x="457200" y="304800"/>
            <a:ext cx="7772400" cy="4876800"/>
          </a:xfrm>
        </p:spPr>
        <p:txBody>
          <a:bodyPr/>
          <a:lstStyle/>
          <a:p>
            <a:pPr marL="0" indent="0" eaLnBrk="1" hangingPunct="1">
              <a:buFont typeface="Wingdings" charset="0"/>
              <a:buNone/>
              <a:defRPr/>
            </a:pPr>
            <a:r>
              <a:rPr lang="en-US" sz="2400" smtClean="0">
                <a:solidFill>
                  <a:srgbClr val="333399"/>
                </a:solidFill>
                <a:latin typeface="Garamond" charset="0"/>
                <a:cs typeface="Times New Roman" charset="0"/>
              </a:rPr>
              <a:t>Sweetening colas </a:t>
            </a:r>
            <a:r>
              <a:rPr lang="en-US" sz="2400" i="1" smtClean="0">
                <a:solidFill>
                  <a:srgbClr val="333399"/>
                </a:solidFill>
                <a:latin typeface="Garamond" charset="0"/>
                <a:cs typeface="Times New Roman" charset="0"/>
              </a:rPr>
              <a:t>(revisited)</a:t>
            </a:r>
          </a:p>
          <a:p>
            <a:pPr marL="0" indent="0" eaLnBrk="1" hangingPunct="1">
              <a:spcBef>
                <a:spcPct val="0"/>
              </a:spcBef>
              <a:buFont typeface="Wingdings" charset="0"/>
              <a:buNone/>
              <a:defRPr/>
            </a:pPr>
            <a:endParaRPr lang="en-US" sz="800" i="1" smtClean="0">
              <a:solidFill>
                <a:srgbClr val="333399"/>
              </a:solidFill>
              <a:latin typeface="Garamond" charset="0"/>
              <a:cs typeface="Times New Roman" charset="0"/>
            </a:endParaRPr>
          </a:p>
          <a:p>
            <a:pPr marL="0" indent="0" eaLnBrk="1" hangingPunct="1">
              <a:lnSpc>
                <a:spcPct val="130000"/>
              </a:lnSpc>
              <a:buFont typeface="Wingdings" charset="0"/>
              <a:buNone/>
              <a:defRPr/>
            </a:pPr>
            <a:r>
              <a:rPr lang="en-US" sz="1800" smtClean="0">
                <a:cs typeface="Times New Roman" charset="0"/>
              </a:rPr>
              <a:t>The sweetness loss due to storage was evaluated by 10 professional tasters (comparing the sweetness </a:t>
            </a:r>
            <a:r>
              <a:rPr lang="en-US" sz="1800" b="1" smtClean="0">
                <a:cs typeface="Times New Roman" charset="0"/>
              </a:rPr>
              <a:t>before and after</a:t>
            </a:r>
            <a:r>
              <a:rPr lang="en-US" sz="1800" smtClean="0">
                <a:cs typeface="Times New Roman" charset="0"/>
              </a:rPr>
              <a:t> storage):</a:t>
            </a:r>
            <a:br>
              <a:rPr lang="en-US" sz="1800" smtClean="0">
                <a:cs typeface="Times New Roman" charset="0"/>
              </a:rPr>
            </a:br>
            <a:endParaRPr lang="en-US" sz="1200" smtClean="0">
              <a:cs typeface="Times New Roman" charset="0"/>
            </a:endParaRPr>
          </a:p>
          <a:p>
            <a:pPr marL="0" indent="0" eaLnBrk="1" hangingPunct="1">
              <a:lnSpc>
                <a:spcPct val="90000"/>
              </a:lnSpc>
              <a:spcBef>
                <a:spcPct val="45000"/>
              </a:spcBef>
              <a:buFont typeface="Wingdings" charset="0"/>
              <a:buNone/>
              <a:defRPr/>
            </a:pPr>
            <a:r>
              <a:rPr lang="en-US" b="1" smtClean="0">
                <a:cs typeface="Times New Roman" charset="0"/>
              </a:rPr>
              <a:t>     	</a:t>
            </a:r>
            <a:r>
              <a:rPr lang="en-US" sz="1400" b="1" smtClean="0">
                <a:cs typeface="Times New Roman" charset="0"/>
              </a:rPr>
              <a:t>Taster	      	Sweetness loss</a:t>
            </a:r>
            <a:endParaRPr lang="en-US" sz="1400" smtClean="0">
              <a:cs typeface="Times New Roman" charset="0"/>
            </a:endParaRPr>
          </a:p>
          <a:p>
            <a:pPr marL="0" indent="0" eaLnBrk="1" hangingPunct="1">
              <a:lnSpc>
                <a:spcPct val="90000"/>
              </a:lnSpc>
              <a:buFont typeface="Wingdings" charset="0"/>
              <a:buChar char="p"/>
              <a:defRPr/>
            </a:pPr>
            <a:r>
              <a:rPr lang="en-US" sz="1400" smtClean="0">
                <a:cs typeface="Times New Roman" charset="0"/>
              </a:rPr>
              <a:t>	 1		   2.0	</a:t>
            </a:r>
          </a:p>
          <a:p>
            <a:pPr marL="0" indent="0" eaLnBrk="1" hangingPunct="1">
              <a:lnSpc>
                <a:spcPct val="90000"/>
              </a:lnSpc>
              <a:buFont typeface="Wingdings" charset="0"/>
              <a:buChar char="p"/>
              <a:defRPr/>
            </a:pPr>
            <a:r>
              <a:rPr lang="en-US" sz="1400" smtClean="0">
                <a:cs typeface="Times New Roman" charset="0"/>
              </a:rPr>
              <a:t>	 2		   0.4	</a:t>
            </a:r>
          </a:p>
          <a:p>
            <a:pPr marL="0" indent="0" eaLnBrk="1" hangingPunct="1">
              <a:lnSpc>
                <a:spcPct val="90000"/>
              </a:lnSpc>
              <a:buFont typeface="Wingdings" charset="0"/>
              <a:buChar char="p"/>
              <a:defRPr/>
            </a:pPr>
            <a:r>
              <a:rPr lang="en-US" sz="1400" smtClean="0">
                <a:cs typeface="Times New Roman" charset="0"/>
              </a:rPr>
              <a:t>	 3		   0.7	</a:t>
            </a:r>
          </a:p>
          <a:p>
            <a:pPr marL="0" indent="0" eaLnBrk="1" hangingPunct="1">
              <a:lnSpc>
                <a:spcPct val="90000"/>
              </a:lnSpc>
              <a:buFont typeface="Wingdings" charset="0"/>
              <a:buChar char="p"/>
              <a:defRPr/>
            </a:pPr>
            <a:r>
              <a:rPr lang="en-US" sz="1400" smtClean="0">
                <a:cs typeface="Times New Roman" charset="0"/>
              </a:rPr>
              <a:t>	 4		   2.0	</a:t>
            </a:r>
          </a:p>
          <a:p>
            <a:pPr marL="0" indent="0" eaLnBrk="1" hangingPunct="1">
              <a:lnSpc>
                <a:spcPct val="90000"/>
              </a:lnSpc>
              <a:buFont typeface="Wingdings" charset="0"/>
              <a:buChar char="p"/>
              <a:defRPr/>
            </a:pPr>
            <a:r>
              <a:rPr lang="en-US" sz="1400" smtClean="0">
                <a:cs typeface="Times New Roman" charset="0"/>
              </a:rPr>
              <a:t>	 5		 </a:t>
            </a:r>
            <a:r>
              <a:rPr lang="en-US" sz="1400" smtClean="0">
                <a:cs typeface="Arial" charset="0"/>
              </a:rPr>
              <a:t>−</a:t>
            </a:r>
            <a:r>
              <a:rPr lang="en-US" sz="1400" smtClean="0">
                <a:cs typeface="Times New Roman" charset="0"/>
              </a:rPr>
              <a:t>0.4	</a:t>
            </a:r>
          </a:p>
          <a:p>
            <a:pPr marL="0" indent="0" eaLnBrk="1" hangingPunct="1">
              <a:lnSpc>
                <a:spcPct val="90000"/>
              </a:lnSpc>
              <a:buFont typeface="Wingdings" charset="0"/>
              <a:buChar char="p"/>
              <a:defRPr/>
            </a:pPr>
            <a:r>
              <a:rPr lang="en-US" sz="1400" smtClean="0">
                <a:cs typeface="Times New Roman" charset="0"/>
              </a:rPr>
              <a:t>	 6		   2.2	</a:t>
            </a:r>
          </a:p>
          <a:p>
            <a:pPr marL="0" indent="0" eaLnBrk="1" hangingPunct="1">
              <a:lnSpc>
                <a:spcPct val="90000"/>
              </a:lnSpc>
              <a:buFont typeface="Wingdings" charset="0"/>
              <a:buChar char="p"/>
              <a:defRPr/>
            </a:pPr>
            <a:r>
              <a:rPr lang="en-US" sz="1400" smtClean="0">
                <a:cs typeface="Times New Roman" charset="0"/>
              </a:rPr>
              <a:t>	 7		 </a:t>
            </a:r>
            <a:r>
              <a:rPr lang="en-US" sz="1400" smtClean="0">
                <a:cs typeface="Arial" charset="0"/>
              </a:rPr>
              <a:t>−</a:t>
            </a:r>
            <a:r>
              <a:rPr lang="en-US" sz="1400" smtClean="0">
                <a:cs typeface="Times New Roman" charset="0"/>
              </a:rPr>
              <a:t>1.3	</a:t>
            </a:r>
          </a:p>
          <a:p>
            <a:pPr marL="0" indent="0" eaLnBrk="1" hangingPunct="1">
              <a:lnSpc>
                <a:spcPct val="90000"/>
              </a:lnSpc>
              <a:buFont typeface="Wingdings" charset="0"/>
              <a:buChar char="p"/>
              <a:defRPr/>
            </a:pPr>
            <a:r>
              <a:rPr lang="en-US" sz="1400" smtClean="0">
                <a:cs typeface="Times New Roman" charset="0"/>
              </a:rPr>
              <a:t>	 8		   1.2	</a:t>
            </a:r>
          </a:p>
          <a:p>
            <a:pPr marL="0" indent="0" eaLnBrk="1" hangingPunct="1">
              <a:lnSpc>
                <a:spcPct val="90000"/>
              </a:lnSpc>
              <a:buFont typeface="Wingdings" charset="0"/>
              <a:buChar char="p"/>
              <a:defRPr/>
            </a:pPr>
            <a:r>
              <a:rPr lang="en-US" sz="1400" smtClean="0">
                <a:cs typeface="Times New Roman" charset="0"/>
              </a:rPr>
              <a:t>	 9 		   1.1</a:t>
            </a:r>
          </a:p>
          <a:p>
            <a:pPr marL="0" indent="0" eaLnBrk="1" hangingPunct="1">
              <a:lnSpc>
                <a:spcPct val="90000"/>
              </a:lnSpc>
              <a:buFont typeface="Wingdings" charset="0"/>
              <a:buChar char="p"/>
              <a:defRPr/>
            </a:pPr>
            <a:r>
              <a:rPr lang="en-US" sz="1400" smtClean="0">
                <a:cs typeface="Times New Roman" charset="0"/>
              </a:rPr>
              <a:t>	10 		   2.3</a:t>
            </a:r>
          </a:p>
        </p:txBody>
      </p:sp>
      <p:sp>
        <p:nvSpPr>
          <p:cNvPr id="1082371" name="Text Box 3"/>
          <p:cNvSpPr txBox="1">
            <a:spLocks noChangeArrowheads="1"/>
          </p:cNvSpPr>
          <p:nvPr/>
        </p:nvSpPr>
        <p:spPr bwMode="auto">
          <a:xfrm>
            <a:off x="5410200" y="2514600"/>
            <a:ext cx="3200400" cy="174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20000"/>
              </a:lnSpc>
              <a:defRPr/>
            </a:pPr>
            <a:r>
              <a:rPr lang="en-US">
                <a:latin typeface="Arial" charset="0"/>
                <a:ea typeface="ＭＳ Ｐゴシック" charset="0"/>
              </a:rPr>
              <a:t>We want to test if storage results in a loss of sweetness, thus: </a:t>
            </a:r>
          </a:p>
          <a:p>
            <a:pPr>
              <a:lnSpc>
                <a:spcPct val="120000"/>
              </a:lnSpc>
              <a:defRPr/>
            </a:pPr>
            <a:endParaRPr lang="en-US">
              <a:latin typeface="Arial" charset="0"/>
              <a:ea typeface="ＭＳ Ｐゴシック" charset="0"/>
            </a:endParaRPr>
          </a:p>
          <a:p>
            <a:pPr>
              <a:lnSpc>
                <a:spcPct val="120000"/>
              </a:lnSpc>
              <a:defRPr/>
            </a:pPr>
            <a:r>
              <a:rPr lang="en-US" i="1">
                <a:latin typeface="Arial" charset="0"/>
                <a:ea typeface="ＭＳ Ｐゴシック" charset="0"/>
              </a:rPr>
              <a:t>H</a:t>
            </a:r>
            <a:r>
              <a:rPr lang="en-US" baseline="-25000">
                <a:latin typeface="Arial" charset="0"/>
                <a:ea typeface="ＭＳ Ｐゴシック" charset="0"/>
              </a:rPr>
              <a:t>0</a:t>
            </a:r>
            <a:r>
              <a:rPr lang="en-US">
                <a:latin typeface="Arial" charset="0"/>
                <a:ea typeface="ＭＳ Ｐゴシック" charset="0"/>
              </a:rPr>
              <a:t>: </a:t>
            </a:r>
            <a:r>
              <a:rPr lang="en-US" i="1">
                <a:latin typeface="Symbol" charset="0"/>
                <a:ea typeface="ＭＳ Ｐゴシック" charset="0"/>
              </a:rPr>
              <a:t>m</a:t>
            </a:r>
            <a:r>
              <a:rPr lang="en-US">
                <a:latin typeface="Arial" charset="0"/>
                <a:ea typeface="ＭＳ Ｐゴシック" charset="0"/>
              </a:rPr>
              <a:t> = 0 versus </a:t>
            </a:r>
            <a:r>
              <a:rPr lang="en-US" i="1">
                <a:latin typeface="Arial" charset="0"/>
                <a:ea typeface="ＭＳ Ｐゴシック" charset="0"/>
              </a:rPr>
              <a:t>H</a:t>
            </a:r>
            <a:r>
              <a:rPr lang="en-US" baseline="-25000">
                <a:latin typeface="Arial" charset="0"/>
                <a:ea typeface="ＭＳ Ｐゴシック" charset="0"/>
              </a:rPr>
              <a:t>a</a:t>
            </a:r>
            <a:r>
              <a:rPr lang="en-US">
                <a:latin typeface="Arial" charset="0"/>
                <a:ea typeface="ＭＳ Ｐゴシック" charset="0"/>
              </a:rPr>
              <a:t>: </a:t>
            </a:r>
            <a:r>
              <a:rPr lang="en-US" i="1">
                <a:latin typeface="Symbol" charset="0"/>
                <a:ea typeface="ＭＳ Ｐゴシック" charset="0"/>
              </a:rPr>
              <a:t>m</a:t>
            </a:r>
            <a:r>
              <a:rPr lang="en-US">
                <a:latin typeface="Arial" charset="0"/>
                <a:ea typeface="ＭＳ Ｐゴシック" charset="0"/>
              </a:rPr>
              <a:t> &gt; 0</a:t>
            </a:r>
          </a:p>
        </p:txBody>
      </p:sp>
      <p:pic>
        <p:nvPicPr>
          <p:cNvPr id="33798" name="Picture 5" descr="drink-cola"/>
          <p:cNvPicPr>
            <a:picLocks noChangeAspect="1" noChangeArrowheads="1"/>
          </p:cNvPicPr>
          <p:nvPr/>
        </p:nvPicPr>
        <p:blipFill>
          <a:blip r:embed="rId2">
            <a:clrChange>
              <a:clrFrom>
                <a:srgbClr val="FCFFFF"/>
              </a:clrFrom>
              <a:clrTo>
                <a:srgbClr val="FCFFFF">
                  <a:alpha val="0"/>
                </a:srgbClr>
              </a:clrTo>
            </a:clrChange>
          </a:blip>
          <a:srcRect l="26250" t="5000" r="25000"/>
          <a:stretch>
            <a:fillRect/>
          </a:stretch>
        </p:blipFill>
        <p:spPr bwMode="auto">
          <a:xfrm>
            <a:off x="8153400" y="0"/>
            <a:ext cx="990600" cy="1447800"/>
          </a:xfrm>
          <a:prstGeom prst="rect">
            <a:avLst/>
          </a:prstGeom>
          <a:noFill/>
          <a:ln w="9525">
            <a:noFill/>
            <a:miter lim="800000"/>
            <a:headEnd/>
            <a:tailEnd/>
          </a:ln>
        </p:spPr>
      </p:pic>
      <p:sp>
        <p:nvSpPr>
          <p:cNvPr id="1082375" name="Rectangle 7"/>
          <p:cNvSpPr>
            <a:spLocks noChangeArrowheads="1"/>
          </p:cNvSpPr>
          <p:nvPr/>
        </p:nvSpPr>
        <p:spPr bwMode="auto">
          <a:xfrm>
            <a:off x="2895600" y="1905000"/>
            <a:ext cx="1981200" cy="304800"/>
          </a:xfrm>
          <a:prstGeom prst="rect">
            <a:avLst/>
          </a:prstGeom>
          <a:solidFill>
            <a:srgbClr val="660033">
              <a:alpha val="2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82376" name="Rectangle 8"/>
          <p:cNvSpPr>
            <a:spLocks noChangeArrowheads="1"/>
          </p:cNvSpPr>
          <p:nvPr/>
        </p:nvSpPr>
        <p:spPr bwMode="auto">
          <a:xfrm>
            <a:off x="1371600" y="1295400"/>
            <a:ext cx="5257800" cy="304800"/>
          </a:xfrm>
          <a:prstGeom prst="rect">
            <a:avLst/>
          </a:prstGeom>
          <a:solidFill>
            <a:srgbClr val="660033">
              <a:alpha val="2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82377" name="Text Box 9"/>
          <p:cNvSpPr txBox="1">
            <a:spLocks noChangeArrowheads="1"/>
          </p:cNvSpPr>
          <p:nvPr/>
        </p:nvSpPr>
        <p:spPr bwMode="auto">
          <a:xfrm>
            <a:off x="457200" y="5029200"/>
            <a:ext cx="8153400" cy="1206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20000"/>
              </a:lnSpc>
            </a:pPr>
            <a:r>
              <a:rPr lang="en-US"/>
              <a:t>Although the text didn</a:t>
            </a:r>
            <a:r>
              <a:rPr lang="ja-JP" altLang="en-US"/>
              <a:t>’</a:t>
            </a:r>
            <a:r>
              <a:rPr lang="en-US" altLang="ja-JP"/>
              <a:t>t mention it explicitly, this is a pre-/post-test design and the variable is the difference in cola sweetness before minus after storage.</a:t>
            </a:r>
          </a:p>
          <a:p>
            <a:pPr>
              <a:lnSpc>
                <a:spcPct val="120000"/>
              </a:lnSpc>
              <a:spcBef>
                <a:spcPct val="45000"/>
              </a:spcBef>
            </a:pPr>
            <a:r>
              <a:rPr lang="en-US"/>
              <a:t>A matched pairs test of significance is indeed just like a one-sample test.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2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37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p:txBody>
          <a:bodyPr/>
          <a:lstStyle/>
          <a:p>
            <a:pPr eaLnBrk="1" hangingPunct="1">
              <a:defRPr/>
            </a:pPr>
            <a:r>
              <a:rPr lang="en-US" smtClean="0">
                <a:cs typeface="+mj-cs"/>
              </a:rPr>
              <a:t>Objectives (PSBE Chapter 7.1)</a:t>
            </a:r>
          </a:p>
        </p:txBody>
      </p:sp>
      <p:sp>
        <p:nvSpPr>
          <p:cNvPr id="965635" name="Rectangle 3"/>
          <p:cNvSpPr>
            <a:spLocks noGrp="1" noChangeArrowheads="1"/>
          </p:cNvSpPr>
          <p:nvPr>
            <p:ph type="body" idx="1"/>
          </p:nvPr>
        </p:nvSpPr>
        <p:spPr/>
        <p:txBody>
          <a:bodyPr/>
          <a:lstStyle/>
          <a:p>
            <a:pPr marL="457200" indent="-457200">
              <a:buFontTx/>
              <a:buNone/>
              <a:defRPr/>
            </a:pPr>
            <a:r>
              <a:rPr lang="en-US" sz="2400" dirty="0" smtClean="0">
                <a:solidFill>
                  <a:srgbClr val="333399"/>
                </a:solidFill>
                <a:latin typeface="Garamond" charset="0"/>
                <a:cs typeface="+mn-cs"/>
              </a:rPr>
              <a:t>Inference for the mean of a population</a:t>
            </a:r>
          </a:p>
          <a:p>
            <a:pPr marL="457200" indent="-457200">
              <a:buFontTx/>
              <a:buNone/>
              <a:defRPr/>
            </a:pPr>
            <a:endParaRPr lang="en-US" sz="2400" dirty="0" smtClean="0">
              <a:solidFill>
                <a:srgbClr val="333399"/>
              </a:solidFill>
              <a:cs typeface="+mn-cs"/>
            </a:endParaRPr>
          </a:p>
          <a:p>
            <a:pPr marL="725488" lvl="1" indent="-381000" eaLnBrk="1" hangingPunct="1">
              <a:lnSpc>
                <a:spcPct val="140000"/>
              </a:lnSpc>
              <a:buSzPct val="120000"/>
              <a:buFont typeface="Wingdings" charset="0"/>
              <a:buChar char="§"/>
              <a:defRPr/>
            </a:pPr>
            <a:r>
              <a:rPr lang="en-US" sz="2000" dirty="0" smtClean="0"/>
              <a:t>The </a:t>
            </a:r>
            <a:r>
              <a:rPr lang="en-US" sz="2000" i="1" dirty="0" smtClean="0"/>
              <a:t>t</a:t>
            </a:r>
            <a:r>
              <a:rPr lang="en-US" sz="2000" dirty="0" smtClean="0"/>
              <a:t> distributions</a:t>
            </a:r>
          </a:p>
          <a:p>
            <a:pPr marL="725488" lvl="1" indent="-381000" eaLnBrk="1" hangingPunct="1">
              <a:lnSpc>
                <a:spcPct val="140000"/>
              </a:lnSpc>
              <a:buSzPct val="120000"/>
              <a:buFont typeface="Wingdings" charset="0"/>
              <a:buChar char="§"/>
              <a:defRPr/>
            </a:pPr>
            <a:r>
              <a:rPr lang="en-US" sz="2000" dirty="0" smtClean="0"/>
              <a:t>The one-sample </a:t>
            </a:r>
            <a:r>
              <a:rPr lang="en-US" sz="2000" i="1" dirty="0" smtClean="0"/>
              <a:t>t </a:t>
            </a:r>
            <a:r>
              <a:rPr lang="en-US" sz="2000" dirty="0" smtClean="0"/>
              <a:t>confidence interval</a:t>
            </a:r>
          </a:p>
          <a:p>
            <a:pPr marL="725488" lvl="1" indent="-381000" eaLnBrk="1" hangingPunct="1">
              <a:lnSpc>
                <a:spcPct val="140000"/>
              </a:lnSpc>
              <a:buSzPct val="120000"/>
              <a:buFont typeface="Wingdings" charset="0"/>
              <a:buChar char="§"/>
              <a:defRPr/>
            </a:pPr>
            <a:r>
              <a:rPr lang="en-US" sz="2000" dirty="0" smtClean="0"/>
              <a:t>The one-sample </a:t>
            </a:r>
            <a:r>
              <a:rPr lang="en-US" sz="2000" i="1" dirty="0" smtClean="0"/>
              <a:t>t</a:t>
            </a:r>
            <a:r>
              <a:rPr lang="en-US" sz="2000" dirty="0" smtClean="0"/>
              <a:t> test</a:t>
            </a:r>
          </a:p>
          <a:p>
            <a:pPr marL="725488" lvl="1" indent="-381000" eaLnBrk="1" hangingPunct="1">
              <a:lnSpc>
                <a:spcPct val="140000"/>
              </a:lnSpc>
              <a:buSzPct val="120000"/>
              <a:buFont typeface="Wingdings" charset="0"/>
              <a:buChar char="§"/>
              <a:defRPr/>
            </a:pPr>
            <a:r>
              <a:rPr lang="en-US" sz="2000" dirty="0" smtClean="0"/>
              <a:t>Matched pairs </a:t>
            </a:r>
            <a:r>
              <a:rPr lang="en-US" sz="2000" i="1" dirty="0" smtClean="0"/>
              <a:t>t</a:t>
            </a:r>
            <a:r>
              <a:rPr lang="en-US" sz="2000" dirty="0" smtClean="0"/>
              <a:t> procedures</a:t>
            </a:r>
          </a:p>
          <a:p>
            <a:pPr marL="725488" lvl="1" indent="-381000" eaLnBrk="1" hangingPunct="1">
              <a:lnSpc>
                <a:spcPct val="140000"/>
              </a:lnSpc>
              <a:buSzPct val="120000"/>
              <a:buFont typeface="Wingdings" charset="0"/>
              <a:buChar char="§"/>
              <a:defRPr/>
            </a:pPr>
            <a:r>
              <a:rPr lang="en-US" sz="2000" dirty="0" smtClean="0"/>
              <a:t>Robustness</a:t>
            </a:r>
          </a:p>
          <a:p>
            <a:pPr marL="725488" lvl="1" indent="-381000" eaLnBrk="1" hangingPunct="1">
              <a:lnSpc>
                <a:spcPct val="140000"/>
              </a:lnSpc>
              <a:buSzPct val="120000"/>
              <a:buFont typeface="Wingdings" charset="0"/>
              <a:buChar char="§"/>
              <a:defRPr/>
            </a:pPr>
            <a:r>
              <a:rPr lang="en-US" sz="2000" dirty="0" smtClean="0"/>
              <a:t>Power of the </a:t>
            </a:r>
            <a:r>
              <a:rPr lang="en-US" sz="2000" i="1" dirty="0" smtClean="0"/>
              <a:t>t </a:t>
            </a:r>
            <a:r>
              <a:rPr lang="en-US" sz="2000" dirty="0" smtClean="0"/>
              <a:t>test</a:t>
            </a:r>
          </a:p>
          <a:p>
            <a:pPr marL="725488" lvl="1" indent="-381000" eaLnBrk="1" hangingPunct="1">
              <a:lnSpc>
                <a:spcPct val="140000"/>
              </a:lnSpc>
              <a:buSzPct val="120000"/>
              <a:buFont typeface="Wingdings" charset="0"/>
              <a:buChar char="§"/>
              <a:defRPr/>
            </a:pPr>
            <a:r>
              <a:rPr lang="en-US" sz="2000" dirty="0" smtClean="0"/>
              <a:t>Inference for non-Normal distributions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rgbClr val="FFCC66"/>
        </a:solidFill>
        <a:effectLst/>
      </p:bgPr>
    </p:bg>
    <p:spTree>
      <p:nvGrpSpPr>
        <p:cNvPr id="1" name=""/>
        <p:cNvGrpSpPr/>
        <p:nvPr/>
      </p:nvGrpSpPr>
      <p:grpSpPr>
        <a:xfrm>
          <a:off x="0" y="0"/>
          <a:ext cx="0" cy="0"/>
          <a:chOff x="0" y="0"/>
          <a:chExt cx="0" cy="0"/>
        </a:xfrm>
      </p:grpSpPr>
      <p:sp>
        <p:nvSpPr>
          <p:cNvPr id="986118" name="Rectangle 1030"/>
          <p:cNvSpPr>
            <a:spLocks noGrp="1" noChangeArrowheads="1"/>
          </p:cNvSpPr>
          <p:nvPr>
            <p:ph type="title"/>
          </p:nvPr>
        </p:nvSpPr>
        <p:spPr>
          <a:xfrm>
            <a:off x="76200" y="228600"/>
            <a:ext cx="8229600" cy="762000"/>
          </a:xfrm>
        </p:spPr>
        <p:txBody>
          <a:bodyPr/>
          <a:lstStyle/>
          <a:p>
            <a:pPr eaLnBrk="1" hangingPunct="1">
              <a:defRPr/>
            </a:pPr>
            <a:r>
              <a:rPr lang="en-US" sz="2400" smtClean="0">
                <a:solidFill>
                  <a:srgbClr val="333399"/>
                </a:solidFill>
                <a:cs typeface="+mj-cs"/>
              </a:rPr>
              <a:t>Does lack of caffeine increase depression?</a:t>
            </a:r>
          </a:p>
        </p:txBody>
      </p:sp>
      <p:sp>
        <p:nvSpPr>
          <p:cNvPr id="986119" name="Rectangle 1031"/>
          <p:cNvSpPr>
            <a:spLocks noGrp="1" noChangeArrowheads="1"/>
          </p:cNvSpPr>
          <p:nvPr>
            <p:ph type="body" sz="half" idx="1"/>
          </p:nvPr>
        </p:nvSpPr>
        <p:spPr>
          <a:xfrm>
            <a:off x="457200" y="762000"/>
            <a:ext cx="8382000" cy="4114800"/>
          </a:xfrm>
        </p:spPr>
        <p:txBody>
          <a:bodyPr/>
          <a:lstStyle/>
          <a:p>
            <a:pPr marL="0" indent="0" eaLnBrk="1" hangingPunct="1">
              <a:lnSpc>
                <a:spcPct val="140000"/>
              </a:lnSpc>
              <a:buFont typeface="Wingdings" pitchFamily="2" charset="2"/>
              <a:buNone/>
            </a:pPr>
            <a:r>
              <a:rPr lang="en-US" sz="1800" smtClean="0"/>
              <a:t>Individuals diagnosed as caffeine-dependent are </a:t>
            </a:r>
            <a:br>
              <a:rPr lang="en-US" sz="1800" smtClean="0"/>
            </a:br>
            <a:r>
              <a:rPr lang="en-US" sz="1800" smtClean="0"/>
              <a:t>deprived of caffeine-rich foods and assigned </a:t>
            </a:r>
            <a:br>
              <a:rPr lang="en-US" sz="1800" smtClean="0"/>
            </a:br>
            <a:r>
              <a:rPr lang="en-US" sz="1800" smtClean="0"/>
              <a:t>to receive daily pills. Sometimes, the pills </a:t>
            </a:r>
            <a:br>
              <a:rPr lang="en-US" sz="1800" smtClean="0"/>
            </a:br>
            <a:r>
              <a:rPr lang="en-US" sz="1800" smtClean="0"/>
              <a:t>contain caffeine and other times they contain </a:t>
            </a:r>
            <a:br>
              <a:rPr lang="en-US" sz="1800" smtClean="0"/>
            </a:br>
            <a:r>
              <a:rPr lang="en-US" sz="1800" smtClean="0"/>
              <a:t>a placebo. Depression was assessed.</a:t>
            </a:r>
            <a:br>
              <a:rPr lang="en-US" sz="1800" smtClean="0"/>
            </a:br>
            <a:endParaRPr lang="en-US" sz="900" smtClean="0"/>
          </a:p>
          <a:p>
            <a:pPr marL="406400" lvl="1" indent="-165100" eaLnBrk="1" hangingPunct="1">
              <a:lnSpc>
                <a:spcPct val="140000"/>
              </a:lnSpc>
            </a:pPr>
            <a:r>
              <a:rPr lang="en-US" smtClean="0"/>
              <a:t>There are 2 data points for each subject, but we</a:t>
            </a:r>
            <a:r>
              <a:rPr lang="ja-JP" altLang="en-US" smtClean="0"/>
              <a:t>’</a:t>
            </a:r>
            <a:r>
              <a:rPr lang="en-US" altLang="ja-JP" smtClean="0"/>
              <a:t>ll only look at the difference.</a:t>
            </a:r>
          </a:p>
          <a:p>
            <a:pPr marL="406400" lvl="1" indent="-165100" eaLnBrk="1" hangingPunct="1">
              <a:lnSpc>
                <a:spcPct val="140000"/>
              </a:lnSpc>
            </a:pPr>
            <a:r>
              <a:rPr lang="en-US" smtClean="0"/>
              <a:t>The sample distribution appears appropriate for a </a:t>
            </a:r>
            <a:r>
              <a:rPr lang="en-US" i="1" smtClean="0"/>
              <a:t>t</a:t>
            </a:r>
            <a:r>
              <a:rPr lang="en-US" smtClean="0"/>
              <a:t> test.</a:t>
            </a:r>
          </a:p>
        </p:txBody>
      </p:sp>
      <p:grpSp>
        <p:nvGrpSpPr>
          <p:cNvPr id="986270" name="Group 1182"/>
          <p:cNvGrpSpPr>
            <a:grpSpLocks/>
          </p:cNvGrpSpPr>
          <p:nvPr/>
        </p:nvGrpSpPr>
        <p:grpSpPr bwMode="auto">
          <a:xfrm>
            <a:off x="5745163" y="0"/>
            <a:ext cx="3398837" cy="2590800"/>
            <a:chOff x="3379" y="1064"/>
            <a:chExt cx="2237" cy="1632"/>
          </a:xfrm>
        </p:grpSpPr>
        <p:pic>
          <p:nvPicPr>
            <p:cNvPr id="986264" name="Picture 117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79" y="1070"/>
              <a:ext cx="2237" cy="161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986269" name="Rectangle 1181"/>
            <p:cNvSpPr>
              <a:spLocks noChangeArrowheads="1"/>
            </p:cNvSpPr>
            <p:nvPr/>
          </p:nvSpPr>
          <p:spPr bwMode="auto">
            <a:xfrm>
              <a:off x="5080" y="1064"/>
              <a:ext cx="528" cy="1632"/>
            </a:xfrm>
            <a:prstGeom prst="rect">
              <a:avLst/>
            </a:prstGeom>
            <a:solidFill>
              <a:srgbClr val="660033">
                <a:alpha val="2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a:latin typeface="Arial" charset="0"/>
                <a:ea typeface="ＭＳ Ｐゴシック" charset="0"/>
              </a:endParaRPr>
            </a:p>
          </p:txBody>
        </p:sp>
      </p:grpSp>
      <p:grpSp>
        <p:nvGrpSpPr>
          <p:cNvPr id="986285" name="Group 1197"/>
          <p:cNvGrpSpPr>
            <a:grpSpLocks/>
          </p:cNvGrpSpPr>
          <p:nvPr/>
        </p:nvGrpSpPr>
        <p:grpSpPr bwMode="auto">
          <a:xfrm>
            <a:off x="762000" y="3878263"/>
            <a:ext cx="7315200" cy="2827337"/>
            <a:chOff x="480" y="2443"/>
            <a:chExt cx="4608" cy="1781"/>
          </a:xfrm>
        </p:grpSpPr>
        <p:sp>
          <p:nvSpPr>
            <p:cNvPr id="986276" name="Rectangle 1188"/>
            <p:cNvSpPr>
              <a:spLocks noChangeArrowheads="1"/>
            </p:cNvSpPr>
            <p:nvPr/>
          </p:nvSpPr>
          <p:spPr bwMode="auto">
            <a:xfrm>
              <a:off x="720" y="2784"/>
              <a:ext cx="1488" cy="1008"/>
            </a:xfrm>
            <a:prstGeom prst="rect">
              <a:avLst/>
            </a:prstGeom>
            <a:solidFill>
              <a:srgbClr val="CC99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86278" name="Text Box 1190"/>
            <p:cNvSpPr txBox="1">
              <a:spLocks noChangeArrowheads="1"/>
            </p:cNvSpPr>
            <p:nvPr/>
          </p:nvSpPr>
          <p:spPr bwMode="auto">
            <a:xfrm>
              <a:off x="2277" y="2598"/>
              <a:ext cx="1467"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20000"/>
                </a:spcBef>
                <a:buClr>
                  <a:schemeClr val="accent1"/>
                </a:buClr>
                <a:buSzPct val="65000"/>
                <a:buFont typeface="Wingdings" pitchFamily="2" charset="2"/>
                <a:buNone/>
              </a:pPr>
              <a:r>
                <a:rPr lang="en-US" sz="1600"/>
                <a:t>11 </a:t>
              </a:r>
              <a:r>
                <a:rPr lang="ja-JP" altLang="en-US" sz="1600"/>
                <a:t>“</a:t>
              </a:r>
              <a:r>
                <a:rPr lang="en-US" altLang="ja-JP" sz="1600"/>
                <a:t>difference</a:t>
              </a:r>
              <a:r>
                <a:rPr lang="ja-JP" altLang="en-US" sz="1600"/>
                <a:t>”</a:t>
              </a:r>
              <a:r>
                <a:rPr lang="en-US" altLang="ja-JP" sz="1600"/>
                <a:t> </a:t>
              </a:r>
              <a:br>
                <a:rPr lang="en-US" altLang="ja-JP" sz="1600"/>
              </a:br>
              <a:r>
                <a:rPr lang="en-US" altLang="ja-JP" sz="1600"/>
                <a:t>data points.</a:t>
              </a:r>
              <a:endParaRPr lang="en-US" sz="1600">
                <a:cs typeface="Times New Roman" pitchFamily="18" charset="0"/>
              </a:endParaRPr>
            </a:p>
          </p:txBody>
        </p:sp>
        <p:pic>
          <p:nvPicPr>
            <p:cNvPr id="986279" name="Picture 1191"/>
            <p:cNvPicPr>
              <a:picLocks noChangeAspect="1" noChangeArrowheads="1"/>
            </p:cNvPicPr>
            <p:nvPr/>
          </p:nvPicPr>
          <p:blipFill>
            <a:blip r:embed="rId3">
              <a:clrChange>
                <a:clrFrom>
                  <a:srgbClr val="007414"/>
                </a:clrFrom>
                <a:clrTo>
                  <a:srgbClr val="007414">
                    <a:alpha val="0"/>
                  </a:srgbClr>
                </a:clrTo>
              </a:clrChange>
              <a:extLst>
                <a:ext uri="{28A0092B-C50C-407E-A947-70E740481C1C}">
                  <a14:useLocalDpi xmlns:a14="http://schemas.microsoft.com/office/drawing/2010/main" xmlns="" val="0"/>
                </a:ext>
              </a:extLst>
            </a:blip>
            <a:srcRect t="2856"/>
            <a:stretch>
              <a:fillRect/>
            </a:stretch>
          </p:blipFill>
          <p:spPr bwMode="auto">
            <a:xfrm>
              <a:off x="480" y="2469"/>
              <a:ext cx="1776" cy="17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986284" name="Picture 1196"/>
            <p:cNvPicPr>
              <a:picLocks noChangeAspect="1" noChangeArrowheads="1"/>
            </p:cNvPicPr>
            <p:nvPr/>
          </p:nvPicPr>
          <p:blipFill>
            <a:blip r:embed="rId4">
              <a:extLst>
                <a:ext uri="{28A0092B-C50C-407E-A947-70E740481C1C}">
                  <a14:useLocalDpi xmlns:a14="http://schemas.microsoft.com/office/drawing/2010/main" xmlns="" val="0"/>
                </a:ext>
              </a:extLst>
            </a:blip>
            <a:srcRect l="9167" t="7578" r="21666" b="4219"/>
            <a:stretch>
              <a:fillRect/>
            </a:stretch>
          </p:blipFill>
          <p:spPr bwMode="auto">
            <a:xfrm>
              <a:off x="3312" y="2443"/>
              <a:ext cx="1776" cy="173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61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61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862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6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rgbClr val="FFCC66"/>
        </a:solidFill>
        <a:effectLst/>
      </p:bgPr>
    </p:bg>
    <p:spTree>
      <p:nvGrpSpPr>
        <p:cNvPr id="1" name=""/>
        <p:cNvGrpSpPr/>
        <p:nvPr/>
      </p:nvGrpSpPr>
      <p:grpSpPr>
        <a:xfrm>
          <a:off x="0" y="0"/>
          <a:ext cx="0" cy="0"/>
          <a:chOff x="0" y="0"/>
          <a:chExt cx="0" cy="0"/>
        </a:xfrm>
      </p:grpSpPr>
      <p:sp>
        <p:nvSpPr>
          <p:cNvPr id="1108994" name="Rectangle 2"/>
          <p:cNvSpPr>
            <a:spLocks noGrp="1" noChangeArrowheads="1"/>
          </p:cNvSpPr>
          <p:nvPr>
            <p:ph type="title"/>
          </p:nvPr>
        </p:nvSpPr>
        <p:spPr/>
        <p:txBody>
          <a:bodyPr/>
          <a:lstStyle/>
          <a:p>
            <a:pPr eaLnBrk="1" hangingPunct="1">
              <a:defRPr/>
            </a:pPr>
            <a:r>
              <a:rPr lang="en-US" sz="2400" smtClean="0">
                <a:solidFill>
                  <a:srgbClr val="333399"/>
                </a:solidFill>
                <a:cs typeface="+mj-cs"/>
              </a:rPr>
              <a:t>Does lack of caffeine increase depression?</a:t>
            </a:r>
          </a:p>
        </p:txBody>
      </p:sp>
      <p:sp>
        <p:nvSpPr>
          <p:cNvPr id="1108995" name="Rectangle 3"/>
          <p:cNvSpPr>
            <a:spLocks noGrp="1" noChangeArrowheads="1"/>
          </p:cNvSpPr>
          <p:nvPr>
            <p:ph type="body" sz="half" idx="1"/>
          </p:nvPr>
        </p:nvSpPr>
        <p:spPr>
          <a:xfrm>
            <a:off x="457200" y="838200"/>
            <a:ext cx="8382000" cy="2057400"/>
          </a:xfrm>
        </p:spPr>
        <p:txBody>
          <a:bodyPr/>
          <a:lstStyle/>
          <a:p>
            <a:pPr marL="0" indent="0" eaLnBrk="1" hangingPunct="1">
              <a:lnSpc>
                <a:spcPct val="130000"/>
              </a:lnSpc>
              <a:buFont typeface="Wingdings" pitchFamily="2" charset="2"/>
              <a:buNone/>
            </a:pPr>
            <a:r>
              <a:rPr lang="en-US" sz="1800" smtClean="0"/>
              <a:t>For each individual in the sample, we have calculated a difference in depression score (placebo minus caffeine).</a:t>
            </a:r>
          </a:p>
          <a:p>
            <a:pPr marL="0" indent="0" eaLnBrk="1" hangingPunct="1">
              <a:lnSpc>
                <a:spcPct val="130000"/>
              </a:lnSpc>
              <a:buClr>
                <a:schemeClr val="accent1"/>
              </a:buClr>
              <a:buFont typeface="Wingdings" pitchFamily="2" charset="2"/>
              <a:buNone/>
            </a:pPr>
            <a:endParaRPr lang="en-US" sz="800" smtClean="0"/>
          </a:p>
          <a:p>
            <a:pPr marL="0" indent="0" eaLnBrk="1" hangingPunct="1">
              <a:lnSpc>
                <a:spcPct val="130000"/>
              </a:lnSpc>
              <a:buClr>
                <a:schemeClr val="accent1"/>
              </a:buClr>
              <a:buFont typeface="Wingdings" pitchFamily="2" charset="2"/>
              <a:buNone/>
            </a:pPr>
            <a:r>
              <a:rPr lang="en-US" sz="1800" smtClean="0"/>
              <a:t>There were 11 </a:t>
            </a:r>
            <a:r>
              <a:rPr lang="ja-JP" altLang="en-US" sz="1800" smtClean="0"/>
              <a:t>“</a:t>
            </a:r>
            <a:r>
              <a:rPr lang="en-US" altLang="ja-JP" sz="1800" smtClean="0"/>
              <a:t>difference</a:t>
            </a:r>
            <a:r>
              <a:rPr lang="ja-JP" altLang="en-US" sz="1800" smtClean="0"/>
              <a:t>”</a:t>
            </a:r>
            <a:r>
              <a:rPr lang="en-US" altLang="ja-JP" sz="1800" smtClean="0"/>
              <a:t> points, thus df = </a:t>
            </a:r>
            <a:r>
              <a:rPr lang="en-US" altLang="ja-JP" sz="1800" i="1" smtClean="0"/>
              <a:t>n </a:t>
            </a:r>
            <a:r>
              <a:rPr lang="en-US" altLang="ja-JP" sz="1800" smtClean="0">
                <a:cs typeface="Arial" pitchFamily="34" charset="0"/>
              </a:rPr>
              <a:t>− </a:t>
            </a:r>
            <a:r>
              <a:rPr lang="en-US" altLang="ja-JP" sz="1800" smtClean="0"/>
              <a:t>1 = 10. </a:t>
            </a:r>
            <a:br>
              <a:rPr lang="en-US" altLang="ja-JP" sz="1800" smtClean="0"/>
            </a:br>
            <a:r>
              <a:rPr lang="en-US" altLang="ja-JP" sz="1800" smtClean="0"/>
              <a:t>We calculate that     = 7.36; </a:t>
            </a:r>
            <a:r>
              <a:rPr lang="en-US" altLang="ja-JP" sz="1800" i="1" smtClean="0"/>
              <a:t>s</a:t>
            </a:r>
            <a:r>
              <a:rPr lang="en-US" altLang="ja-JP" sz="1800" smtClean="0"/>
              <a:t> = 6.92</a:t>
            </a:r>
            <a:endParaRPr lang="en-US" sz="1000" smtClean="0"/>
          </a:p>
        </p:txBody>
      </p:sp>
      <p:grpSp>
        <p:nvGrpSpPr>
          <p:cNvPr id="1108996" name="Group 4"/>
          <p:cNvGrpSpPr>
            <a:grpSpLocks/>
          </p:cNvGrpSpPr>
          <p:nvPr/>
        </p:nvGrpSpPr>
        <p:grpSpPr bwMode="auto">
          <a:xfrm>
            <a:off x="685800" y="3200400"/>
            <a:ext cx="4343400" cy="1371600"/>
            <a:chOff x="2232" y="2768"/>
            <a:chExt cx="2640" cy="688"/>
          </a:xfrm>
        </p:grpSpPr>
        <p:sp>
          <p:nvSpPr>
            <p:cNvPr id="1108997" name="Text Box 5"/>
            <p:cNvSpPr txBox="1">
              <a:spLocks noChangeArrowheads="1"/>
            </p:cNvSpPr>
            <p:nvPr/>
          </p:nvSpPr>
          <p:spPr bwMode="auto">
            <a:xfrm>
              <a:off x="2232" y="2768"/>
              <a:ext cx="2640" cy="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90000"/>
                </a:lnSpc>
                <a:spcBef>
                  <a:spcPct val="20000"/>
                </a:spcBef>
                <a:buClr>
                  <a:schemeClr val="accent1"/>
                </a:buClr>
                <a:buSzPct val="65000"/>
                <a:buFont typeface="Wingdings" charset="0"/>
                <a:buNone/>
                <a:defRPr/>
              </a:pPr>
              <a:r>
                <a:rPr lang="en-US" i="1">
                  <a:latin typeface="Arial" charset="0"/>
                  <a:ea typeface="ＭＳ Ｐゴシック" charset="0"/>
                </a:rPr>
                <a:t>H</a:t>
              </a:r>
              <a:r>
                <a:rPr lang="en-US" baseline="-25000">
                  <a:latin typeface="Arial" charset="0"/>
                  <a:ea typeface="ＭＳ Ｐゴシック" charset="0"/>
                </a:rPr>
                <a:t>0</a:t>
              </a:r>
              <a:r>
                <a:rPr lang="en-US">
                  <a:latin typeface="Arial" charset="0"/>
                  <a:ea typeface="ＭＳ Ｐゴシック" charset="0"/>
                </a:rPr>
                <a:t>: </a:t>
              </a:r>
              <a:r>
                <a:rPr lang="en-US">
                  <a:latin typeface="Arial" charset="0"/>
                  <a:ea typeface="ＭＳ Ｐゴシック" charset="0"/>
                  <a:cs typeface="Times New Roman" charset="0"/>
                </a:rPr>
                <a:t> </a:t>
              </a:r>
              <a:r>
                <a:rPr lang="en-US" i="1">
                  <a:latin typeface="Symbol" charset="0"/>
                  <a:ea typeface="ＭＳ Ｐゴシック" charset="0"/>
                  <a:cs typeface="Times New Roman" charset="0"/>
                </a:rPr>
                <a:t>m</a:t>
              </a:r>
              <a:r>
                <a:rPr lang="en-US" baseline="-25000">
                  <a:latin typeface="Arial" charset="0"/>
                  <a:ea typeface="ＭＳ Ｐゴシック" charset="0"/>
                  <a:cs typeface="Times New Roman" charset="0"/>
                </a:rPr>
                <a:t>difference </a:t>
              </a:r>
              <a:r>
                <a:rPr lang="en-US">
                  <a:latin typeface="Arial" charset="0"/>
                  <a:ea typeface="ＭＳ Ｐゴシック" charset="0"/>
                  <a:cs typeface="Times New Roman" charset="0"/>
                </a:rPr>
                <a:t>= 0; </a:t>
              </a:r>
              <a:r>
                <a:rPr lang="en-US" i="1">
                  <a:latin typeface="Arial" charset="0"/>
                  <a:ea typeface="ＭＳ Ｐゴシック" charset="0"/>
                </a:rPr>
                <a:t>H</a:t>
              </a:r>
              <a:r>
                <a:rPr lang="en-US" baseline="-25000">
                  <a:latin typeface="Arial" charset="0"/>
                  <a:ea typeface="ＭＳ Ｐゴシック" charset="0"/>
                </a:rPr>
                <a:t>0</a:t>
              </a:r>
              <a:r>
                <a:rPr lang="en-US">
                  <a:latin typeface="Arial" charset="0"/>
                  <a:ea typeface="ＭＳ Ｐゴシック" charset="0"/>
                </a:rPr>
                <a:t>: </a:t>
              </a:r>
              <a:r>
                <a:rPr lang="en-US">
                  <a:latin typeface="Arial" charset="0"/>
                  <a:ea typeface="ＭＳ Ｐゴシック" charset="0"/>
                  <a:cs typeface="Times New Roman" charset="0"/>
                </a:rPr>
                <a:t> </a:t>
              </a:r>
              <a:r>
                <a:rPr lang="en-US" i="1">
                  <a:latin typeface="Symbol" charset="0"/>
                  <a:ea typeface="ＭＳ Ｐゴシック" charset="0"/>
                  <a:cs typeface="Times New Roman" charset="0"/>
                </a:rPr>
                <a:t>m</a:t>
              </a:r>
              <a:r>
                <a:rPr lang="en-US" baseline="-25000">
                  <a:latin typeface="Arial" charset="0"/>
                  <a:ea typeface="ＭＳ Ｐゴシック" charset="0"/>
                  <a:cs typeface="Times New Roman" charset="0"/>
                </a:rPr>
                <a:t>difference </a:t>
              </a:r>
              <a:r>
                <a:rPr lang="en-US">
                  <a:latin typeface="Arial" charset="0"/>
                  <a:ea typeface="ＭＳ Ｐゴシック" charset="0"/>
                  <a:cs typeface="Times New Roman" charset="0"/>
                </a:rPr>
                <a:t>&gt; 0 </a:t>
              </a:r>
            </a:p>
          </p:txBody>
        </p:sp>
        <p:graphicFrame>
          <p:nvGraphicFramePr>
            <p:cNvPr id="35851" name="Object 6"/>
            <p:cNvGraphicFramePr>
              <a:graphicFrameLocks noChangeAspect="1"/>
            </p:cNvGraphicFramePr>
            <p:nvPr/>
          </p:nvGraphicFramePr>
          <p:xfrm>
            <a:off x="2264" y="3059"/>
            <a:ext cx="1632" cy="397"/>
          </p:xfrm>
          <a:graphic>
            <a:graphicData uri="http://schemas.openxmlformats.org/presentationml/2006/ole">
              <p:oleObj spid="_x0000_s35851" name="Equation" r:id="rId3" imgW="1778000" imgH="431800" progId="Equation.3">
                <p:embed/>
              </p:oleObj>
            </a:graphicData>
          </a:graphic>
        </p:graphicFrame>
      </p:grpSp>
      <p:grpSp>
        <p:nvGrpSpPr>
          <p:cNvPr id="1109004" name="Group 12"/>
          <p:cNvGrpSpPr>
            <a:grpSpLocks/>
          </p:cNvGrpSpPr>
          <p:nvPr/>
        </p:nvGrpSpPr>
        <p:grpSpPr bwMode="auto">
          <a:xfrm>
            <a:off x="5364163" y="2438400"/>
            <a:ext cx="3551237" cy="2590800"/>
            <a:chOff x="3379" y="1064"/>
            <a:chExt cx="2237" cy="1632"/>
          </a:xfrm>
        </p:grpSpPr>
        <p:pic>
          <p:nvPicPr>
            <p:cNvPr id="1109005" name="Picture 1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379" y="1070"/>
              <a:ext cx="2237" cy="161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109006" name="Rectangle 14"/>
            <p:cNvSpPr>
              <a:spLocks noChangeArrowheads="1"/>
            </p:cNvSpPr>
            <p:nvPr/>
          </p:nvSpPr>
          <p:spPr bwMode="auto">
            <a:xfrm>
              <a:off x="5080" y="1064"/>
              <a:ext cx="528" cy="1632"/>
            </a:xfrm>
            <a:prstGeom prst="rect">
              <a:avLst/>
            </a:prstGeom>
            <a:solidFill>
              <a:srgbClr val="660033">
                <a:alpha val="2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a:p>
              <a:pPr algn="ctr">
                <a:defRPr/>
              </a:pPr>
              <a:endParaRPr lang="en-US">
                <a:latin typeface="Arial" charset="0"/>
                <a:ea typeface="ＭＳ Ｐゴシック" charset="0"/>
              </a:endParaRPr>
            </a:p>
            <a:p>
              <a:pPr algn="ctr">
                <a:defRPr/>
              </a:pPr>
              <a:endParaRPr lang="en-US">
                <a:latin typeface="Arial" charset="0"/>
                <a:ea typeface="ＭＳ Ｐゴシック" charset="0"/>
              </a:endParaRPr>
            </a:p>
            <a:p>
              <a:pPr algn="ctr">
                <a:defRPr/>
              </a:pPr>
              <a:endParaRPr lang="en-US">
                <a:latin typeface="Arial" charset="0"/>
                <a:ea typeface="ＭＳ Ｐゴシック" charset="0"/>
              </a:endParaRPr>
            </a:p>
            <a:p>
              <a:pPr algn="ctr">
                <a:defRPr/>
              </a:pPr>
              <a:endParaRPr lang="en-US">
                <a:latin typeface="Arial" charset="0"/>
                <a:ea typeface="ＭＳ Ｐゴシック" charset="0"/>
              </a:endParaRPr>
            </a:p>
            <a:p>
              <a:pPr algn="ctr">
                <a:defRPr/>
              </a:pPr>
              <a:endParaRPr lang="en-US">
                <a:latin typeface="Arial" charset="0"/>
                <a:ea typeface="ＭＳ Ｐゴシック" charset="0"/>
              </a:endParaRPr>
            </a:p>
            <a:p>
              <a:pPr algn="ctr">
                <a:defRPr/>
              </a:pPr>
              <a:endParaRPr lang="en-US">
                <a:latin typeface="Arial" charset="0"/>
                <a:ea typeface="ＭＳ Ｐゴシック" charset="0"/>
              </a:endParaRPr>
            </a:p>
            <a:p>
              <a:pPr algn="ctr">
                <a:defRPr/>
              </a:pPr>
              <a:endParaRPr lang="en-US">
                <a:latin typeface="Arial" charset="0"/>
                <a:ea typeface="ＭＳ Ｐゴシック" charset="0"/>
              </a:endParaRPr>
            </a:p>
            <a:p>
              <a:pPr algn="ctr">
                <a:defRPr/>
              </a:pPr>
              <a:endParaRPr lang="en-US">
                <a:latin typeface="Arial" charset="0"/>
                <a:ea typeface="ＭＳ Ｐゴシック" charset="0"/>
              </a:endParaRPr>
            </a:p>
            <a:p>
              <a:pPr algn="ctr">
                <a:defRPr/>
              </a:pPr>
              <a:endParaRPr lang="en-US">
                <a:latin typeface="Arial" charset="0"/>
                <a:ea typeface="ＭＳ Ｐゴシック" charset="0"/>
              </a:endParaRPr>
            </a:p>
            <a:p>
              <a:pPr algn="ctr">
                <a:defRPr/>
              </a:pPr>
              <a:endParaRPr lang="en-US">
                <a:latin typeface="Arial" charset="0"/>
                <a:ea typeface="ＭＳ Ｐゴシック" charset="0"/>
              </a:endParaRPr>
            </a:p>
            <a:p>
              <a:pPr algn="ctr">
                <a:defRPr/>
              </a:pPr>
              <a:endParaRPr lang="en-US">
                <a:latin typeface="Arial" charset="0"/>
                <a:ea typeface="ＭＳ Ｐゴシック" charset="0"/>
              </a:endParaRPr>
            </a:p>
            <a:p>
              <a:pPr algn="ctr">
                <a:defRPr/>
              </a:pPr>
              <a:endParaRPr lang="en-US">
                <a:latin typeface="Arial" charset="0"/>
                <a:ea typeface="ＭＳ Ｐゴシック" charset="0"/>
              </a:endParaRPr>
            </a:p>
          </p:txBody>
        </p:sp>
      </p:grpSp>
      <p:sp>
        <p:nvSpPr>
          <p:cNvPr id="1109007" name="Text Box 15"/>
          <p:cNvSpPr txBox="1">
            <a:spLocks noChangeArrowheads="1"/>
          </p:cNvSpPr>
          <p:nvPr/>
        </p:nvSpPr>
        <p:spPr bwMode="auto">
          <a:xfrm>
            <a:off x="762000" y="5408613"/>
            <a:ext cx="7219950" cy="91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Arial" charset="0"/>
                <a:ea typeface="ＭＳ Ｐゴシック" charset="0"/>
              </a:rPr>
              <a:t>For df = 10,   3.169 &lt; </a:t>
            </a:r>
            <a:r>
              <a:rPr lang="en-US" i="1">
                <a:latin typeface="Arial" charset="0"/>
                <a:ea typeface="ＭＳ Ｐゴシック" charset="0"/>
              </a:rPr>
              <a:t>t</a:t>
            </a:r>
            <a:r>
              <a:rPr lang="en-US">
                <a:latin typeface="Arial" charset="0"/>
                <a:ea typeface="ＭＳ Ｐゴシック" charset="0"/>
              </a:rPr>
              <a:t> = 3.53 &lt; 3.581   </a:t>
            </a:r>
            <a:r>
              <a:rPr lang="en-US">
                <a:latin typeface="Arial" charset="0"/>
                <a:ea typeface="ＭＳ Ｐゴシック" charset="0"/>
                <a:sym typeface="Wingdings" charset="0"/>
              </a:rPr>
              <a:t>   </a:t>
            </a:r>
            <a:r>
              <a:rPr lang="en-US">
                <a:latin typeface="Arial" charset="0"/>
                <a:ea typeface="ＭＳ Ｐゴシック" charset="0"/>
              </a:rPr>
              <a:t> 0.005 &gt; </a:t>
            </a:r>
            <a:r>
              <a:rPr lang="en-US" i="1">
                <a:latin typeface="Arial" charset="0"/>
                <a:ea typeface="ＭＳ Ｐゴシック" charset="0"/>
              </a:rPr>
              <a:t>p</a:t>
            </a:r>
            <a:r>
              <a:rPr lang="en-US">
                <a:latin typeface="Arial" charset="0"/>
                <a:ea typeface="ＭＳ Ｐゴシック" charset="0"/>
              </a:rPr>
              <a:t> &gt; 0.0025</a:t>
            </a:r>
          </a:p>
          <a:p>
            <a:pPr>
              <a:defRPr/>
            </a:pPr>
            <a:endParaRPr lang="en-US">
              <a:latin typeface="Arial" charset="0"/>
              <a:ea typeface="ＭＳ Ｐゴシック" charset="0"/>
            </a:endParaRPr>
          </a:p>
          <a:p>
            <a:pPr>
              <a:defRPr/>
            </a:pPr>
            <a:r>
              <a:rPr lang="en-US" b="1">
                <a:latin typeface="Arial" charset="0"/>
                <a:ea typeface="ＭＳ Ｐゴシック" charset="0"/>
              </a:rPr>
              <a:t>Caffeine deprivation causes a significant increase in depression.</a:t>
            </a:r>
          </a:p>
        </p:txBody>
      </p:sp>
      <p:pic>
        <p:nvPicPr>
          <p:cNvPr id="1109008" name="Picture 16" descr="Picture1"/>
          <p:cNvPicPr>
            <a:picLocks noGrp="1" noChangeAspect="1" noChangeArrowheads="1"/>
          </p:cNvPicPr>
          <p:nvPr>
            <p:ph sz="quarter" idx="3"/>
          </p:nvPr>
        </p:nvPicPr>
        <p:blipFill>
          <a:blip r:embed="rId5"/>
          <a:srcRect/>
          <a:stretch>
            <a:fillRect/>
          </a:stretch>
        </p:blipFill>
        <p:spPr>
          <a:xfrm>
            <a:off x="2362200" y="2286000"/>
            <a:ext cx="223838" cy="225425"/>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1090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089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90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900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smtClean="0"/>
              <a:t>Example 7.7 The Effects of Language Instruction</a:t>
            </a:r>
            <a:endParaRPr lang="en-US" sz="3200" dirty="0"/>
          </a:p>
        </p:txBody>
      </p:sp>
      <p:sp>
        <p:nvSpPr>
          <p:cNvPr id="3" name="Content Placeholder 2"/>
          <p:cNvSpPr>
            <a:spLocks noGrp="1"/>
          </p:cNvSpPr>
          <p:nvPr>
            <p:ph idx="1"/>
          </p:nvPr>
        </p:nvSpPr>
        <p:spPr/>
        <p:txBody>
          <a:bodyPr/>
          <a:lstStyle/>
          <a:p>
            <a:pPr marL="0" indent="0">
              <a:buFont typeface="Wingdings" pitchFamily="2" charset="2"/>
              <a:buNone/>
            </a:pPr>
            <a:r>
              <a:rPr lang="en-US" smtClean="0"/>
              <a:t>A company contracts with a language institute to provide individualized instruction in foreign languages for its executives who will be posted overseas. Is the instruction effective?</a:t>
            </a:r>
          </a:p>
          <a:p>
            <a:pPr marL="0" indent="0">
              <a:buFont typeface="Wingdings" pitchFamily="2" charset="2"/>
              <a:buNone/>
            </a:pPr>
            <a:endParaRPr lang="en-US" smtClean="0"/>
          </a:p>
          <a:p>
            <a:pPr marL="0" indent="0">
              <a:buFont typeface="Wingdings" pitchFamily="2" charset="2"/>
              <a:buNone/>
            </a:pPr>
            <a:r>
              <a:rPr lang="en-US" smtClean="0"/>
              <a:t>Last year, 20 executives studied French. All had some knowledge of French, so they were given the Modern Language Association</a:t>
            </a:r>
            <a:r>
              <a:rPr lang="en-US" altLang="en-US" smtClean="0"/>
              <a:t>’</a:t>
            </a:r>
            <a:r>
              <a:rPr lang="en-US" smtClean="0"/>
              <a:t>s listening test of understanding of spoken French before the instruction began. After several weeks of immersion in French, the executives took the listening test again. (The actual French spoken in the two tests was different, so that simply taking the first test should not improve the score on the second test.)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Table 7.2 French Listening Scores</a:t>
            </a:r>
            <a:endParaRPr lang="en-US" dirty="0"/>
          </a:p>
        </p:txBody>
      </p:sp>
      <p:pic>
        <p:nvPicPr>
          <p:cNvPr id="4" name="Content Placeholder 3"/>
          <p:cNvPicPr>
            <a:picLocks noGrp="1" noChangeAspect="1"/>
          </p:cNvPicPr>
          <p:nvPr>
            <p:ph idx="1"/>
          </p:nvPr>
        </p:nvPicPr>
        <p:blipFill>
          <a:blip r:embed="rId2"/>
          <a:srcRect t="-31399" b="-31399"/>
          <a:stretch>
            <a:fillRect/>
          </a:stretch>
        </p:blip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smtClean="0"/>
              <a:t>Example 7.7 The Effects of Language Instruction</a:t>
            </a:r>
            <a:endParaRPr lang="en-US" sz="3200" dirty="0"/>
          </a:p>
        </p:txBody>
      </p:sp>
      <p:sp>
        <p:nvSpPr>
          <p:cNvPr id="3" name="Content Placeholder 2"/>
          <p:cNvSpPr>
            <a:spLocks noGrp="1"/>
          </p:cNvSpPr>
          <p:nvPr>
            <p:ph idx="1"/>
          </p:nvPr>
        </p:nvSpPr>
        <p:spPr/>
        <p:txBody>
          <a:bodyPr/>
          <a:lstStyle/>
          <a:p>
            <a:pPr marL="0" indent="0">
              <a:buFont typeface="Wingdings" pitchFamily="2" charset="2"/>
              <a:buNone/>
            </a:pPr>
            <a:r>
              <a:rPr lang="en-US" smtClean="0"/>
              <a:t>A company contracts with a language institute to provide individualized instruction in foreign languages for its executives who will be posted overseas. Is the instruction effective?</a:t>
            </a:r>
          </a:p>
          <a:p>
            <a:pPr marL="0" indent="0">
              <a:buFont typeface="Wingdings" pitchFamily="2" charset="2"/>
              <a:buNone/>
            </a:pPr>
            <a:endParaRPr lang="en-US" smtClean="0"/>
          </a:p>
          <a:p>
            <a:pPr marL="0" indent="0">
              <a:buFont typeface="Wingdings" pitchFamily="2" charset="2"/>
              <a:buNone/>
            </a:pPr>
            <a:r>
              <a:rPr lang="en-US" smtClean="0"/>
              <a:t>Solution:</a:t>
            </a:r>
          </a:p>
          <a:p>
            <a:pPr marL="0" indent="0">
              <a:buFont typeface="Wingdings" pitchFamily="2" charset="2"/>
              <a:buNone/>
            </a:pPr>
            <a:r>
              <a:rPr lang="en-US" smtClean="0"/>
              <a:t>Let μ be the mean improvement that would be achieved if the entire population of executives received similar instruction.</a:t>
            </a:r>
          </a:p>
          <a:p>
            <a:pPr marL="0" indent="0">
              <a:buFont typeface="Wingdings" pitchFamily="2" charset="2"/>
              <a:buNone/>
            </a:pPr>
            <a:endParaRPr lang="en-US" smtClean="0"/>
          </a:p>
          <a:p>
            <a:pPr marL="0" indent="0">
              <a:buFont typeface="Wingdings" pitchFamily="2" charset="2"/>
              <a:buNone/>
            </a:pPr>
            <a:r>
              <a:rPr lang="en-US" smtClean="0"/>
              <a:t>H0:</a:t>
            </a:r>
          </a:p>
          <a:p>
            <a:pPr marL="0" indent="0">
              <a:buFont typeface="Wingdings" pitchFamily="2" charset="2"/>
              <a:buNone/>
            </a:pPr>
            <a:r>
              <a:rPr lang="en-US" smtClean="0"/>
              <a:t>H1:</a:t>
            </a:r>
          </a:p>
          <a:p>
            <a:pPr marL="0" indent="0">
              <a:buFont typeface="Wingdings" pitchFamily="2" charset="2"/>
              <a:buNone/>
            </a:pPr>
            <a:endParaRPr 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smtClean="0"/>
              <a:t>Example 7.7 The Effects of Language Instruction</a:t>
            </a:r>
            <a:endParaRPr lang="en-US" sz="3200" dirty="0"/>
          </a:p>
        </p:txBody>
      </p:sp>
      <p:sp>
        <p:nvSpPr>
          <p:cNvPr id="3" name="Content Placeholder 2"/>
          <p:cNvSpPr>
            <a:spLocks noGrp="1"/>
          </p:cNvSpPr>
          <p:nvPr>
            <p:ph idx="1"/>
          </p:nvPr>
        </p:nvSpPr>
        <p:spPr/>
        <p:txBody>
          <a:bodyPr/>
          <a:lstStyle/>
          <a:p>
            <a:pPr marL="0" indent="0">
              <a:buFont typeface="Wingdings" pitchFamily="2" charset="2"/>
              <a:buNone/>
            </a:pPr>
            <a:r>
              <a:rPr lang="en-US" smtClean="0"/>
              <a:t>A company contracts with a language institute to provide individualized instruction in foreign languages for its executives who will be posted overseas. Is the instruction effective?</a:t>
            </a:r>
          </a:p>
          <a:p>
            <a:pPr marL="0" indent="0">
              <a:buFont typeface="Wingdings" pitchFamily="2" charset="2"/>
              <a:buNone/>
            </a:pPr>
            <a:endParaRPr lang="en-US" smtClean="0"/>
          </a:p>
          <a:p>
            <a:pPr marL="0" indent="0">
              <a:buFont typeface="Wingdings" pitchFamily="2" charset="2"/>
              <a:buNone/>
            </a:pPr>
            <a:r>
              <a:rPr lang="en-US" smtClean="0"/>
              <a:t>Solution:</a:t>
            </a:r>
          </a:p>
          <a:p>
            <a:pPr marL="0" indent="0">
              <a:buFont typeface="Wingdings" pitchFamily="2" charset="2"/>
              <a:buNone/>
            </a:pPr>
            <a:r>
              <a:rPr lang="en-US" smtClean="0"/>
              <a:t>Let μ be the mean improvement that would be achieved if the entire population of executives received similar instruction.</a:t>
            </a:r>
          </a:p>
          <a:p>
            <a:pPr marL="0" indent="0">
              <a:buFont typeface="Wingdings" pitchFamily="2" charset="2"/>
              <a:buNone/>
            </a:pPr>
            <a:endParaRPr lang="en-US" smtClean="0"/>
          </a:p>
          <a:p>
            <a:pPr marL="0" indent="0">
              <a:buFont typeface="Wingdings" pitchFamily="2" charset="2"/>
              <a:buNone/>
            </a:pPr>
            <a:r>
              <a:rPr lang="en-US" smtClean="0"/>
              <a:t>H0: μ = 0</a:t>
            </a:r>
          </a:p>
          <a:p>
            <a:pPr marL="0" indent="0">
              <a:buFont typeface="Wingdings" pitchFamily="2" charset="2"/>
              <a:buNone/>
            </a:pPr>
            <a:r>
              <a:rPr lang="en-US" smtClean="0"/>
              <a:t>H1: μ &gt; 0</a:t>
            </a:r>
          </a:p>
          <a:p>
            <a:pPr marL="0" indent="0">
              <a:buFont typeface="Wingdings" pitchFamily="2" charset="2"/>
              <a:buNone/>
            </a:pPr>
            <a:endParaRPr lang="en-US" smtClean="0"/>
          </a:p>
          <a:p>
            <a:pPr marL="0" indent="0">
              <a:buFont typeface="Wingdings" pitchFamily="2" charset="2"/>
              <a:buNone/>
            </a:pPr>
            <a:r>
              <a:rPr lang="en-US" smtClean="0"/>
              <a:t>Sample mean = 2.5, s=2.893</a:t>
            </a:r>
          </a:p>
          <a:p>
            <a:pPr marL="0" indent="0">
              <a:buFont typeface="Wingdings" pitchFamily="2" charset="2"/>
              <a:buNone/>
            </a:pPr>
            <a:r>
              <a:rPr lang="en-US" smtClean="0"/>
              <a:t>Df = 20 – 1 = 19</a:t>
            </a:r>
          </a:p>
          <a:p>
            <a:pPr marL="0" indent="0">
              <a:buFont typeface="Wingdings" pitchFamily="2" charset="2"/>
              <a:buNone/>
            </a:pPr>
            <a:r>
              <a:rPr lang="en-US" smtClean="0"/>
              <a:t>t=2.5/(2.893/sqrt(20))=3.86</a:t>
            </a:r>
          </a:p>
          <a:p>
            <a:pPr marL="0" indent="0">
              <a:buFont typeface="Wingdings" pitchFamily="2" charset="2"/>
              <a:buNone/>
            </a:pPr>
            <a:r>
              <a:rPr lang="en-US" smtClean="0"/>
              <a:t>0.001 &gt; p-value &gt; 0.0005</a:t>
            </a:r>
          </a:p>
          <a:p>
            <a:pPr marL="0" indent="0">
              <a:buFont typeface="Wingdings" pitchFamily="2" charset="2"/>
              <a:buNone/>
            </a:pPr>
            <a:endParaRPr lang="en-US" smtClean="0"/>
          </a:p>
        </p:txBody>
      </p:sp>
      <p:pic>
        <p:nvPicPr>
          <p:cNvPr id="77827" name="Picture 3"/>
          <p:cNvPicPr>
            <a:picLocks noChangeAspect="1"/>
          </p:cNvPicPr>
          <p:nvPr/>
        </p:nvPicPr>
        <p:blipFill>
          <a:blip r:embed="rId2"/>
          <a:srcRect/>
          <a:stretch>
            <a:fillRect/>
          </a:stretch>
        </p:blipFill>
        <p:spPr bwMode="auto">
          <a:xfrm>
            <a:off x="4876800" y="4876800"/>
            <a:ext cx="3063875" cy="11176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smtClean="0"/>
              <a:t>Example 7.8 The Effects of Language Instruction</a:t>
            </a:r>
            <a:endParaRPr lang="en-US" sz="3200" dirty="0"/>
          </a:p>
        </p:txBody>
      </p:sp>
      <p:sp>
        <p:nvSpPr>
          <p:cNvPr id="3" name="Content Placeholder 2"/>
          <p:cNvSpPr>
            <a:spLocks noGrp="1"/>
          </p:cNvSpPr>
          <p:nvPr>
            <p:ph idx="1"/>
          </p:nvPr>
        </p:nvSpPr>
        <p:spPr/>
        <p:txBody>
          <a:bodyPr/>
          <a:lstStyle/>
          <a:p>
            <a:pPr marL="0" indent="0">
              <a:buFont typeface="Wingdings" pitchFamily="2" charset="2"/>
              <a:buNone/>
            </a:pPr>
            <a:r>
              <a:rPr lang="en-US" smtClean="0"/>
              <a:t>Compute a 90% confidence interval for the mean improvement in the entire population.</a:t>
            </a:r>
          </a:p>
          <a:p>
            <a:pPr marL="0" indent="0">
              <a:buFont typeface="Wingdings" pitchFamily="2" charset="2"/>
              <a:buNone/>
            </a:pPr>
            <a:endParaRPr lang="en-US" smtClean="0"/>
          </a:p>
          <a:p>
            <a:pPr marL="0" indent="0">
              <a:buFont typeface="Wingdings" pitchFamily="2" charset="2"/>
              <a:buNone/>
            </a:pPr>
            <a:r>
              <a:rPr lang="en-US" smtClean="0"/>
              <a:t>Solution:</a:t>
            </a:r>
          </a:p>
          <a:p>
            <a:pPr marL="0" indent="0">
              <a:buFont typeface="Wingdings" pitchFamily="2" charset="2"/>
              <a:buNone/>
            </a:pPr>
            <a:r>
              <a:rPr lang="en-US" smtClean="0"/>
              <a:t>Sample mean = 2.5, s=2.893</a:t>
            </a:r>
          </a:p>
          <a:p>
            <a:pPr marL="0" indent="0">
              <a:buFont typeface="Wingdings" pitchFamily="2" charset="2"/>
              <a:buNone/>
            </a:pPr>
            <a:r>
              <a:rPr lang="en-US" smtClean="0"/>
              <a:t>Df = 20 – 1 = 19</a:t>
            </a:r>
          </a:p>
          <a:p>
            <a:pPr marL="0" indent="0">
              <a:buFont typeface="Wingdings" pitchFamily="2" charset="2"/>
              <a:buNone/>
            </a:pPr>
            <a:endParaRPr lang="en-US" smtClean="0"/>
          </a:p>
          <a:p>
            <a:pPr marL="0" indent="0">
              <a:buFont typeface="Wingdings" pitchFamily="2" charset="2"/>
              <a:buNone/>
            </a:pPr>
            <a:r>
              <a:rPr lang="en-US" smtClean="0"/>
              <a:t>t* = 1.729</a:t>
            </a:r>
          </a:p>
          <a:p>
            <a:pPr marL="0" indent="0">
              <a:buFont typeface="Wingdings" pitchFamily="2" charset="2"/>
              <a:buNone/>
            </a:pPr>
            <a:endParaRPr lang="en-US" smtClean="0"/>
          </a:p>
          <a:p>
            <a:pPr marL="0" indent="0">
              <a:buFont typeface="Wingdings" pitchFamily="2" charset="2"/>
              <a:buNone/>
            </a:pPr>
            <a:r>
              <a:rPr lang="en-US" smtClean="0"/>
              <a:t>2.5 +/- 1.729*2.893/sqrt(20) </a:t>
            </a:r>
          </a:p>
          <a:p>
            <a:pPr marL="0" indent="0">
              <a:buFont typeface="Wingdings" pitchFamily="2" charset="2"/>
              <a:buNone/>
            </a:pPr>
            <a:r>
              <a:rPr lang="en-US" smtClean="0"/>
              <a:t>=(1.38, 3.62)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K</a:t>
            </a:r>
            <a:r>
              <a:rPr lang="en-US" dirty="0" smtClean="0"/>
              <a:t>ey </a:t>
            </a:r>
            <a:r>
              <a:rPr lang="en-US" dirty="0"/>
              <a:t>P</a:t>
            </a:r>
            <a:r>
              <a:rPr lang="en-US" dirty="0" smtClean="0"/>
              <a:t>oints </a:t>
            </a:r>
            <a:r>
              <a:rPr lang="en-US" dirty="0"/>
              <a:t>C</a:t>
            </a:r>
            <a:r>
              <a:rPr lang="en-US" dirty="0" smtClean="0"/>
              <a:t>oncerning </a:t>
            </a:r>
            <a:r>
              <a:rPr lang="en-US" dirty="0"/>
              <a:t>M</a:t>
            </a:r>
            <a:r>
              <a:rPr lang="en-US" dirty="0" smtClean="0"/>
              <a:t>atched </a:t>
            </a:r>
            <a:r>
              <a:rPr lang="en-US" dirty="0"/>
              <a:t>P</a:t>
            </a:r>
            <a:r>
              <a:rPr lang="en-US" dirty="0" smtClean="0"/>
              <a:t>airs:</a:t>
            </a:r>
            <a:br>
              <a:rPr lang="en-US" dirty="0" smtClean="0"/>
            </a:br>
            <a:endParaRPr lang="en-US" dirty="0"/>
          </a:p>
        </p:txBody>
      </p:sp>
      <p:sp>
        <p:nvSpPr>
          <p:cNvPr id="3" name="Content Placeholder 2"/>
          <p:cNvSpPr>
            <a:spLocks noGrp="1"/>
          </p:cNvSpPr>
          <p:nvPr>
            <p:ph idx="1"/>
          </p:nvPr>
        </p:nvSpPr>
        <p:spPr/>
        <p:txBody>
          <a:bodyPr/>
          <a:lstStyle/>
          <a:p>
            <a:pPr marL="0" indent="0">
              <a:buFont typeface="Wingdings" charset="0"/>
              <a:buNone/>
              <a:defRPr/>
            </a:pPr>
            <a:r>
              <a:rPr lang="en-US" sz="2800" dirty="0" smtClean="0"/>
              <a:t>A matched pairs analysis is needed when subjects or experimental units are </a:t>
            </a:r>
          </a:p>
          <a:p>
            <a:pPr marL="841375" lvl="1" indent="-514350">
              <a:buFont typeface="Wingdings" charset="0"/>
              <a:buAutoNum type="arabicPeriod"/>
              <a:defRPr/>
            </a:pPr>
            <a:r>
              <a:rPr lang="en-US" sz="2600" dirty="0" smtClean="0"/>
              <a:t>matched in pairs or </a:t>
            </a:r>
            <a:endParaRPr lang="en-US" sz="2600" dirty="0"/>
          </a:p>
          <a:p>
            <a:pPr marL="841375" lvl="1" indent="-514350">
              <a:buFont typeface="Wingdings" charset="0"/>
              <a:buAutoNum type="arabicPeriod"/>
              <a:defRPr/>
            </a:pPr>
            <a:r>
              <a:rPr lang="en-US" sz="2600" dirty="0" smtClean="0"/>
              <a:t>two measurements or observations on each individual or experimental unit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K</a:t>
            </a:r>
            <a:r>
              <a:rPr lang="en-US" dirty="0" smtClean="0"/>
              <a:t>ey </a:t>
            </a:r>
            <a:r>
              <a:rPr lang="en-US" dirty="0"/>
              <a:t>P</a:t>
            </a:r>
            <a:r>
              <a:rPr lang="en-US" dirty="0" smtClean="0"/>
              <a:t>oints </a:t>
            </a:r>
            <a:r>
              <a:rPr lang="en-US" dirty="0"/>
              <a:t>C</a:t>
            </a:r>
            <a:r>
              <a:rPr lang="en-US" dirty="0" smtClean="0"/>
              <a:t>oncerning </a:t>
            </a:r>
            <a:r>
              <a:rPr lang="en-US" dirty="0"/>
              <a:t>M</a:t>
            </a:r>
            <a:r>
              <a:rPr lang="en-US" dirty="0" smtClean="0"/>
              <a:t>atched </a:t>
            </a:r>
            <a:r>
              <a:rPr lang="en-US" dirty="0"/>
              <a:t>P</a:t>
            </a:r>
            <a:r>
              <a:rPr lang="en-US" dirty="0" smtClean="0"/>
              <a:t>airs:</a:t>
            </a:r>
            <a:br>
              <a:rPr lang="en-US" dirty="0" smtClean="0"/>
            </a:br>
            <a:endParaRPr lang="en-US" dirty="0"/>
          </a:p>
        </p:txBody>
      </p:sp>
      <p:sp>
        <p:nvSpPr>
          <p:cNvPr id="3" name="Content Placeholder 2"/>
          <p:cNvSpPr>
            <a:spLocks noGrp="1"/>
          </p:cNvSpPr>
          <p:nvPr>
            <p:ph idx="1"/>
          </p:nvPr>
        </p:nvSpPr>
        <p:spPr/>
        <p:txBody>
          <a:bodyPr/>
          <a:lstStyle/>
          <a:p>
            <a:pPr>
              <a:buFont typeface="Wingdings" charset="0"/>
              <a:buChar char="p"/>
              <a:defRPr/>
            </a:pPr>
            <a:r>
              <a:rPr lang="en-US" sz="2800" dirty="0" smtClean="0"/>
              <a:t>The analysis is based on the </a:t>
            </a:r>
            <a:r>
              <a:rPr lang="en-US" sz="2800" b="1" dirty="0" smtClean="0"/>
              <a:t>difference</a:t>
            </a:r>
            <a:r>
              <a:rPr lang="en-US" sz="2800" dirty="0" smtClean="0"/>
              <a:t> between the two measures for each individual or pair of experimental units.</a:t>
            </a:r>
          </a:p>
          <a:p>
            <a:pPr>
              <a:buFont typeface="Wingdings" charset="0"/>
              <a:buChar char="p"/>
              <a:defRPr/>
            </a:pPr>
            <a:r>
              <a:rPr lang="en-US" sz="2800" dirty="0" smtClean="0"/>
              <a:t>Use the one-sample confidence interval and significance-testing procedures that we learned in this section.</a:t>
            </a:r>
            <a:endParaRPr 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p:txBody>
          <a:bodyPr/>
          <a:lstStyle/>
          <a:p>
            <a:pPr eaLnBrk="1" hangingPunct="1">
              <a:defRPr/>
            </a:pPr>
            <a:r>
              <a:rPr lang="en-US" smtClean="0">
                <a:cs typeface="+mj-cs"/>
              </a:rPr>
              <a:t>Robustness</a:t>
            </a:r>
          </a:p>
        </p:txBody>
      </p:sp>
      <p:sp>
        <p:nvSpPr>
          <p:cNvPr id="975875" name="Rectangle 3"/>
          <p:cNvSpPr>
            <a:spLocks noGrp="1" noChangeArrowheads="1"/>
          </p:cNvSpPr>
          <p:nvPr>
            <p:ph type="body" idx="1"/>
          </p:nvPr>
        </p:nvSpPr>
        <p:spPr>
          <a:xfrm>
            <a:off x="457200" y="1066800"/>
            <a:ext cx="8229600" cy="3810000"/>
          </a:xfrm>
        </p:spPr>
        <p:txBody>
          <a:bodyPr/>
          <a:lstStyle/>
          <a:p>
            <a:pPr marL="0" indent="0" eaLnBrk="1" hangingPunct="1">
              <a:lnSpc>
                <a:spcPct val="120000"/>
              </a:lnSpc>
              <a:spcAft>
                <a:spcPct val="50000"/>
              </a:spcAft>
              <a:buFont typeface="Wingdings" pitchFamily="2" charset="2"/>
              <a:buNone/>
            </a:pPr>
            <a:r>
              <a:rPr lang="en-US" smtClean="0"/>
              <a:t>The </a:t>
            </a:r>
            <a:r>
              <a:rPr lang="en-US" i="1" smtClean="0"/>
              <a:t>t</a:t>
            </a:r>
            <a:r>
              <a:rPr lang="en-US" smtClean="0"/>
              <a:t> procedures are exactly correct when the population is distributed exactly Normally. However, most real data are not exactly Normal.</a:t>
            </a:r>
          </a:p>
          <a:p>
            <a:pPr marL="0" indent="0" eaLnBrk="1" hangingPunct="1">
              <a:lnSpc>
                <a:spcPct val="120000"/>
              </a:lnSpc>
              <a:spcAft>
                <a:spcPct val="50000"/>
              </a:spcAft>
              <a:buFont typeface="Wingdings" pitchFamily="2" charset="2"/>
              <a:buNone/>
            </a:pPr>
            <a:r>
              <a:rPr lang="en-US" smtClean="0"/>
              <a:t>The </a:t>
            </a:r>
            <a:r>
              <a:rPr lang="en-US" i="1" smtClean="0"/>
              <a:t>t</a:t>
            </a:r>
            <a:r>
              <a:rPr lang="en-US" smtClean="0"/>
              <a:t> procedures are </a:t>
            </a:r>
            <a:r>
              <a:rPr lang="en-US" b="1" smtClean="0">
                <a:solidFill>
                  <a:srgbClr val="333399"/>
                </a:solidFill>
              </a:rPr>
              <a:t>robust</a:t>
            </a:r>
            <a:r>
              <a:rPr lang="en-US" smtClean="0"/>
              <a:t> to small deviations from Normality</a:t>
            </a:r>
            <a:r>
              <a:rPr lang="en-US" smtClean="0">
                <a:cs typeface="Arial" pitchFamily="34" charset="0"/>
              </a:rPr>
              <a:t>—</a:t>
            </a:r>
            <a:r>
              <a:rPr lang="en-US" smtClean="0"/>
              <a:t>the results will not be affected too much. Factors that strongly matter:</a:t>
            </a:r>
          </a:p>
          <a:p>
            <a:pPr marL="731838" lvl="1" eaLnBrk="1" hangingPunct="1">
              <a:lnSpc>
                <a:spcPct val="120000"/>
              </a:lnSpc>
            </a:pPr>
            <a:r>
              <a:rPr lang="en-US" b="1" smtClean="0"/>
              <a:t>Random sampling.</a:t>
            </a:r>
            <a:r>
              <a:rPr lang="en-US" smtClean="0"/>
              <a:t> The sample </a:t>
            </a:r>
            <a:r>
              <a:rPr lang="en-US" b="1" u="sng" smtClean="0">
                <a:solidFill>
                  <a:srgbClr val="CC0000"/>
                </a:solidFill>
              </a:rPr>
              <a:t>must</a:t>
            </a:r>
            <a:r>
              <a:rPr lang="en-US" smtClean="0"/>
              <a:t> be an SRS from the population.</a:t>
            </a:r>
          </a:p>
          <a:p>
            <a:pPr marL="731838" lvl="1" eaLnBrk="1" hangingPunct="1">
              <a:lnSpc>
                <a:spcPct val="120000"/>
              </a:lnSpc>
            </a:pPr>
            <a:r>
              <a:rPr lang="en-US" b="1" smtClean="0"/>
              <a:t>Outliers and skewness.</a:t>
            </a:r>
            <a:r>
              <a:rPr lang="en-US" smtClean="0"/>
              <a:t> They strongly influence the mean and therefore the </a:t>
            </a:r>
            <a:r>
              <a:rPr lang="en-US" i="1" smtClean="0"/>
              <a:t>t</a:t>
            </a:r>
            <a:r>
              <a:rPr lang="en-US" smtClean="0"/>
              <a:t> procedures. However, their impact diminishes as the sample size gets larger because of the central limit theorem.</a:t>
            </a:r>
          </a:p>
        </p:txBody>
      </p:sp>
      <p:sp>
        <p:nvSpPr>
          <p:cNvPr id="975877" name="Rectangle 5"/>
          <p:cNvSpPr>
            <a:spLocks noChangeArrowheads="1"/>
          </p:cNvSpPr>
          <p:nvPr/>
        </p:nvSpPr>
        <p:spPr bwMode="auto">
          <a:xfrm>
            <a:off x="457200" y="4876800"/>
            <a:ext cx="8229600"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spcBef>
                <a:spcPct val="20000"/>
              </a:spcBef>
              <a:buClr>
                <a:srgbClr val="00CC99"/>
              </a:buClr>
              <a:buSzPct val="65000"/>
              <a:buFont typeface="Wingdings" charset="0"/>
              <a:buNone/>
              <a:defRPr/>
            </a:pPr>
            <a:r>
              <a:rPr lang="en-US" sz="2000">
                <a:latin typeface="Arial" charset="0"/>
                <a:ea typeface="ＭＳ Ｐゴシック" charset="0"/>
              </a:rPr>
              <a:t>Specifically:</a:t>
            </a:r>
          </a:p>
          <a:p>
            <a:pPr marL="731838" lvl="1" indent="-325438">
              <a:spcBef>
                <a:spcPct val="20000"/>
              </a:spcBef>
              <a:buClr>
                <a:srgbClr val="CC0000"/>
              </a:buClr>
              <a:buSzPct val="60000"/>
              <a:buFont typeface="Wingdings" charset="0"/>
              <a:buChar char="p"/>
              <a:defRPr/>
            </a:pPr>
            <a:r>
              <a:rPr lang="en-US">
                <a:latin typeface="Arial" charset="0"/>
                <a:ea typeface="ＭＳ Ｐゴシック" charset="0"/>
              </a:rPr>
              <a:t>When </a:t>
            </a:r>
            <a:r>
              <a:rPr lang="en-US" i="1">
                <a:latin typeface="Arial" charset="0"/>
                <a:ea typeface="ＭＳ Ｐゴシック" charset="0"/>
              </a:rPr>
              <a:t>n</a:t>
            </a:r>
            <a:r>
              <a:rPr lang="en-US">
                <a:latin typeface="Arial" charset="0"/>
                <a:ea typeface="ＭＳ Ｐゴシック" charset="0"/>
              </a:rPr>
              <a:t> &lt; 15, the data must be close to Normal and without outliers.</a:t>
            </a:r>
          </a:p>
          <a:p>
            <a:pPr marL="731838" lvl="1" indent="-325438">
              <a:spcBef>
                <a:spcPct val="20000"/>
              </a:spcBef>
              <a:buClr>
                <a:srgbClr val="CC0000"/>
              </a:buClr>
              <a:buSzPct val="60000"/>
              <a:buFont typeface="Wingdings" charset="0"/>
              <a:buChar char="p"/>
              <a:defRPr/>
            </a:pPr>
            <a:r>
              <a:rPr lang="en-US">
                <a:latin typeface="Arial" charset="0"/>
                <a:ea typeface="ＭＳ Ｐゴシック" charset="0"/>
              </a:rPr>
              <a:t>When 15 &gt; </a:t>
            </a:r>
            <a:r>
              <a:rPr lang="en-US" i="1">
                <a:latin typeface="Arial" charset="0"/>
                <a:ea typeface="ＭＳ Ｐゴシック" charset="0"/>
              </a:rPr>
              <a:t>n</a:t>
            </a:r>
            <a:r>
              <a:rPr lang="en-US">
                <a:latin typeface="Arial" charset="0"/>
                <a:ea typeface="ＭＳ Ｐゴシック" charset="0"/>
              </a:rPr>
              <a:t> &gt; 40, mild skewness is acceptable but not outliers.</a:t>
            </a:r>
          </a:p>
          <a:p>
            <a:pPr marL="731838" lvl="1" indent="-325438">
              <a:spcBef>
                <a:spcPct val="20000"/>
              </a:spcBef>
              <a:buClr>
                <a:srgbClr val="CC0000"/>
              </a:buClr>
              <a:buSzPct val="60000"/>
              <a:buFont typeface="Wingdings" charset="0"/>
              <a:buChar char="p"/>
              <a:defRPr/>
            </a:pPr>
            <a:r>
              <a:rPr lang="en-US">
                <a:latin typeface="Arial" charset="0"/>
                <a:ea typeface="ＭＳ Ｐゴシック" charset="0"/>
              </a:rPr>
              <a:t>When </a:t>
            </a:r>
            <a:r>
              <a:rPr lang="en-US" i="1">
                <a:latin typeface="Arial" charset="0"/>
                <a:ea typeface="ＭＳ Ｐゴシック" charset="0"/>
              </a:rPr>
              <a:t>n</a:t>
            </a:r>
            <a:r>
              <a:rPr lang="en-US">
                <a:latin typeface="Arial" charset="0"/>
                <a:ea typeface="ＭＳ Ｐゴシック" charset="0"/>
              </a:rPr>
              <a:t> &gt; 40, the </a:t>
            </a:r>
            <a:r>
              <a:rPr lang="en-US" i="1">
                <a:latin typeface="Arial" charset="0"/>
                <a:ea typeface="ＭＳ Ｐゴシック" charset="0"/>
              </a:rPr>
              <a:t>t </a:t>
            </a:r>
            <a:r>
              <a:rPr lang="en-US">
                <a:latin typeface="Arial" charset="0"/>
                <a:ea typeface="ＭＳ Ｐゴシック" charset="0"/>
              </a:rPr>
              <a:t>statistic will be valid even with strong skewness. </a:t>
            </a:r>
          </a:p>
        </p:txBody>
      </p:sp>
      <p:sp>
        <p:nvSpPr>
          <p:cNvPr id="975878" name="Rectangle 6"/>
          <p:cNvSpPr>
            <a:spLocks noChangeArrowheads="1"/>
          </p:cNvSpPr>
          <p:nvPr/>
        </p:nvSpPr>
        <p:spPr bwMode="auto">
          <a:xfrm>
            <a:off x="304800" y="4800600"/>
            <a:ext cx="8458200" cy="1676400"/>
          </a:xfrm>
          <a:prstGeom prst="rect">
            <a:avLst/>
          </a:prstGeom>
          <a:noFill/>
          <a:ln w="38100" cmpd="dbl">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58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5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7" grpId="0"/>
      <p:bldP spid="97587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FFCC66"/>
        </a:solidFill>
        <a:effectLst/>
      </p:bgPr>
    </p:bg>
    <p:spTree>
      <p:nvGrpSpPr>
        <p:cNvPr id="1" name=""/>
        <p:cNvGrpSpPr/>
        <p:nvPr/>
      </p:nvGrpSpPr>
      <p:grpSpPr>
        <a:xfrm>
          <a:off x="0" y="0"/>
          <a:ext cx="0" cy="0"/>
          <a:chOff x="0" y="0"/>
          <a:chExt cx="0" cy="0"/>
        </a:xfrm>
      </p:grpSpPr>
      <p:sp>
        <p:nvSpPr>
          <p:cNvPr id="963586" name="Rectangle 2"/>
          <p:cNvSpPr>
            <a:spLocks noGrp="1" noChangeArrowheads="1"/>
          </p:cNvSpPr>
          <p:nvPr>
            <p:ph type="body" idx="1"/>
          </p:nvPr>
        </p:nvSpPr>
        <p:spPr>
          <a:xfrm>
            <a:off x="457200" y="304800"/>
            <a:ext cx="6858000" cy="4648200"/>
          </a:xfrm>
        </p:spPr>
        <p:txBody>
          <a:bodyPr/>
          <a:lstStyle/>
          <a:p>
            <a:pPr marL="0" indent="0" eaLnBrk="1" hangingPunct="1">
              <a:buFont typeface="Wingdings" charset="0"/>
              <a:buNone/>
              <a:defRPr/>
            </a:pPr>
            <a:r>
              <a:rPr lang="en-US" sz="2400" dirty="0" smtClean="0">
                <a:solidFill>
                  <a:srgbClr val="333399"/>
                </a:solidFill>
                <a:latin typeface="Garamond" charset="0"/>
                <a:cs typeface="Times New Roman" charset="0"/>
              </a:rPr>
              <a:t>Sweetening colas</a:t>
            </a:r>
            <a:endParaRPr lang="en-US" sz="2400" i="1" dirty="0" smtClean="0">
              <a:solidFill>
                <a:srgbClr val="333399"/>
              </a:solidFill>
              <a:latin typeface="Garamond" charset="0"/>
              <a:cs typeface="Times New Roman" charset="0"/>
            </a:endParaRPr>
          </a:p>
          <a:p>
            <a:pPr marL="0" indent="0" eaLnBrk="1" hangingPunct="1">
              <a:spcBef>
                <a:spcPct val="0"/>
              </a:spcBef>
              <a:buFont typeface="Wingdings" charset="0"/>
              <a:buNone/>
              <a:defRPr/>
            </a:pPr>
            <a:endParaRPr lang="en-US" sz="2400" b="1" i="1" dirty="0" smtClean="0">
              <a:solidFill>
                <a:srgbClr val="333399"/>
              </a:solidFill>
              <a:latin typeface="Garamond" charset="0"/>
              <a:cs typeface="Times New Roman" charset="0"/>
            </a:endParaRPr>
          </a:p>
          <a:p>
            <a:pPr marL="0" indent="0" eaLnBrk="1" hangingPunct="1">
              <a:buFont typeface="Wingdings" charset="0"/>
              <a:buNone/>
              <a:defRPr/>
            </a:pPr>
            <a:r>
              <a:rPr lang="en-US" sz="1800" dirty="0" smtClean="0">
                <a:cs typeface="Times New Roman" charset="0"/>
              </a:rPr>
              <a:t>Cola manufacturers want to test how much the sweetness of a new cola drink is affected by storage. The sweetness loss due to storage was evaluated by 10 professional tasters (by comparing the sweetness before and after storage):</a:t>
            </a:r>
          </a:p>
          <a:p>
            <a:pPr marL="0" indent="0" eaLnBrk="1" hangingPunct="1">
              <a:lnSpc>
                <a:spcPct val="90000"/>
              </a:lnSpc>
              <a:spcBef>
                <a:spcPct val="45000"/>
              </a:spcBef>
              <a:buFont typeface="Wingdings" charset="0"/>
              <a:buNone/>
              <a:defRPr/>
            </a:pPr>
            <a:r>
              <a:rPr lang="en-US" b="1" dirty="0" smtClean="0">
                <a:cs typeface="Times New Roman" charset="0"/>
              </a:rPr>
              <a:t>     	</a:t>
            </a:r>
            <a:r>
              <a:rPr lang="en-US" sz="1400" b="1" dirty="0" smtClean="0">
                <a:cs typeface="Times New Roman" charset="0"/>
              </a:rPr>
              <a:t>Taster	      	Sweetness loss</a:t>
            </a:r>
            <a:endParaRPr lang="en-US" sz="1400" dirty="0" smtClean="0">
              <a:cs typeface="Times New Roman" charset="0"/>
            </a:endParaRPr>
          </a:p>
          <a:p>
            <a:pPr marL="0" indent="0" eaLnBrk="1" hangingPunct="1">
              <a:lnSpc>
                <a:spcPct val="90000"/>
              </a:lnSpc>
              <a:buFont typeface="Wingdings" charset="0"/>
              <a:buChar char="p"/>
              <a:defRPr/>
            </a:pPr>
            <a:r>
              <a:rPr lang="en-US" sz="1400" dirty="0" smtClean="0">
                <a:cs typeface="Times New Roman" charset="0"/>
              </a:rPr>
              <a:t>	 1		   2.0	</a:t>
            </a:r>
          </a:p>
          <a:p>
            <a:pPr marL="0" indent="0" eaLnBrk="1" hangingPunct="1">
              <a:lnSpc>
                <a:spcPct val="90000"/>
              </a:lnSpc>
              <a:buFont typeface="Wingdings" charset="0"/>
              <a:buChar char="p"/>
              <a:defRPr/>
            </a:pPr>
            <a:r>
              <a:rPr lang="en-US" sz="1400" dirty="0" smtClean="0">
                <a:cs typeface="Times New Roman" charset="0"/>
              </a:rPr>
              <a:t>	 2		   0.4	</a:t>
            </a:r>
          </a:p>
          <a:p>
            <a:pPr marL="0" indent="0" eaLnBrk="1" hangingPunct="1">
              <a:lnSpc>
                <a:spcPct val="90000"/>
              </a:lnSpc>
              <a:buFont typeface="Wingdings" charset="0"/>
              <a:buChar char="p"/>
              <a:defRPr/>
            </a:pPr>
            <a:r>
              <a:rPr lang="en-US" sz="1400" dirty="0" smtClean="0">
                <a:cs typeface="Times New Roman" charset="0"/>
              </a:rPr>
              <a:t>	 3		   0.7	</a:t>
            </a:r>
          </a:p>
          <a:p>
            <a:pPr marL="0" indent="0" eaLnBrk="1" hangingPunct="1">
              <a:lnSpc>
                <a:spcPct val="90000"/>
              </a:lnSpc>
              <a:buFont typeface="Wingdings" charset="0"/>
              <a:buChar char="p"/>
              <a:defRPr/>
            </a:pPr>
            <a:r>
              <a:rPr lang="en-US" sz="1400" dirty="0" smtClean="0">
                <a:cs typeface="Times New Roman" charset="0"/>
              </a:rPr>
              <a:t>	 4		   2.0	</a:t>
            </a:r>
          </a:p>
          <a:p>
            <a:pPr marL="0" indent="0" eaLnBrk="1" hangingPunct="1">
              <a:lnSpc>
                <a:spcPct val="90000"/>
              </a:lnSpc>
              <a:buFont typeface="Wingdings" charset="0"/>
              <a:buChar char="p"/>
              <a:defRPr/>
            </a:pPr>
            <a:r>
              <a:rPr lang="en-US" sz="1400" dirty="0" smtClean="0">
                <a:cs typeface="Times New Roman" charset="0"/>
              </a:rPr>
              <a:t>	 5		 </a:t>
            </a:r>
            <a:r>
              <a:rPr lang="en-US" sz="1400" dirty="0" smtClean="0">
                <a:cs typeface="Arial" charset="0"/>
              </a:rPr>
              <a:t>−</a:t>
            </a:r>
            <a:r>
              <a:rPr lang="en-US" sz="1400" dirty="0" smtClean="0">
                <a:cs typeface="Times New Roman" charset="0"/>
              </a:rPr>
              <a:t>0.4	</a:t>
            </a:r>
          </a:p>
          <a:p>
            <a:pPr marL="0" indent="0" eaLnBrk="1" hangingPunct="1">
              <a:lnSpc>
                <a:spcPct val="90000"/>
              </a:lnSpc>
              <a:buFont typeface="Wingdings" charset="0"/>
              <a:buChar char="p"/>
              <a:defRPr/>
            </a:pPr>
            <a:r>
              <a:rPr lang="en-US" sz="1400" dirty="0" smtClean="0">
                <a:cs typeface="Times New Roman" charset="0"/>
              </a:rPr>
              <a:t>	 6		   2.2	</a:t>
            </a:r>
          </a:p>
          <a:p>
            <a:pPr marL="0" indent="0" eaLnBrk="1" hangingPunct="1">
              <a:lnSpc>
                <a:spcPct val="90000"/>
              </a:lnSpc>
              <a:buFont typeface="Wingdings" charset="0"/>
              <a:buChar char="p"/>
              <a:defRPr/>
            </a:pPr>
            <a:r>
              <a:rPr lang="en-US" sz="1400" dirty="0" smtClean="0">
                <a:cs typeface="Times New Roman" charset="0"/>
              </a:rPr>
              <a:t>	 7		 </a:t>
            </a:r>
            <a:r>
              <a:rPr lang="en-US" sz="1400" dirty="0" smtClean="0">
                <a:cs typeface="Arial" charset="0"/>
              </a:rPr>
              <a:t>−</a:t>
            </a:r>
            <a:r>
              <a:rPr lang="en-US" sz="1400" dirty="0" smtClean="0">
                <a:cs typeface="Times New Roman" charset="0"/>
              </a:rPr>
              <a:t>1.3	</a:t>
            </a:r>
          </a:p>
          <a:p>
            <a:pPr marL="0" indent="0" eaLnBrk="1" hangingPunct="1">
              <a:lnSpc>
                <a:spcPct val="90000"/>
              </a:lnSpc>
              <a:buFont typeface="Wingdings" charset="0"/>
              <a:buChar char="p"/>
              <a:defRPr/>
            </a:pPr>
            <a:r>
              <a:rPr lang="en-US" sz="1400" dirty="0" smtClean="0">
                <a:cs typeface="Times New Roman" charset="0"/>
              </a:rPr>
              <a:t>	 8		   1.2	</a:t>
            </a:r>
          </a:p>
          <a:p>
            <a:pPr marL="0" indent="0" eaLnBrk="1" hangingPunct="1">
              <a:lnSpc>
                <a:spcPct val="90000"/>
              </a:lnSpc>
              <a:buFont typeface="Wingdings" charset="0"/>
              <a:buChar char="p"/>
              <a:defRPr/>
            </a:pPr>
            <a:r>
              <a:rPr lang="en-US" sz="1400" dirty="0" smtClean="0">
                <a:cs typeface="Times New Roman" charset="0"/>
              </a:rPr>
              <a:t>	 9 		   1.1</a:t>
            </a:r>
          </a:p>
          <a:p>
            <a:pPr marL="0" indent="0" eaLnBrk="1" hangingPunct="1">
              <a:lnSpc>
                <a:spcPct val="90000"/>
              </a:lnSpc>
              <a:buFont typeface="Wingdings" charset="0"/>
              <a:buChar char="p"/>
              <a:defRPr/>
            </a:pPr>
            <a:r>
              <a:rPr lang="en-US" sz="1400" dirty="0" smtClean="0">
                <a:cs typeface="Times New Roman" charset="0"/>
              </a:rPr>
              <a:t>	10 		   2.3</a:t>
            </a:r>
          </a:p>
        </p:txBody>
      </p:sp>
      <p:sp>
        <p:nvSpPr>
          <p:cNvPr id="963587" name="Text Box 3"/>
          <p:cNvSpPr txBox="1">
            <a:spLocks noChangeArrowheads="1"/>
          </p:cNvSpPr>
          <p:nvPr/>
        </p:nvSpPr>
        <p:spPr bwMode="auto">
          <a:xfrm>
            <a:off x="5334000" y="2801938"/>
            <a:ext cx="3200400" cy="1465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latin typeface="Arial" charset="0"/>
                <a:ea typeface="ＭＳ Ｐゴシック" charset="0"/>
              </a:rPr>
              <a:t>Obviously, we want to test if storage results in a loss of sweetness, thus: </a:t>
            </a:r>
          </a:p>
          <a:p>
            <a:pPr>
              <a:defRPr/>
            </a:pPr>
            <a:endParaRPr lang="en-US">
              <a:latin typeface="Arial" charset="0"/>
              <a:ea typeface="ＭＳ Ｐゴシック" charset="0"/>
            </a:endParaRPr>
          </a:p>
          <a:p>
            <a:pPr>
              <a:defRPr/>
            </a:pPr>
            <a:r>
              <a:rPr lang="en-US" b="1" i="1">
                <a:latin typeface="Arial" charset="0"/>
                <a:ea typeface="ＭＳ Ｐゴシック" charset="0"/>
              </a:rPr>
              <a:t>H</a:t>
            </a:r>
            <a:r>
              <a:rPr lang="en-US" b="1" baseline="-25000">
                <a:latin typeface="Arial" charset="0"/>
                <a:ea typeface="ＭＳ Ｐゴシック" charset="0"/>
              </a:rPr>
              <a:t>0</a:t>
            </a:r>
            <a:r>
              <a:rPr lang="en-US" b="1">
                <a:latin typeface="Arial" charset="0"/>
                <a:ea typeface="ＭＳ Ｐゴシック" charset="0"/>
              </a:rPr>
              <a:t>: </a:t>
            </a:r>
            <a:r>
              <a:rPr lang="en-US" b="1" i="1">
                <a:latin typeface="Symbol" charset="0"/>
                <a:ea typeface="ＭＳ Ｐゴシック" charset="0"/>
              </a:rPr>
              <a:t>m</a:t>
            </a:r>
            <a:r>
              <a:rPr lang="en-US" b="1">
                <a:latin typeface="Arial" charset="0"/>
                <a:ea typeface="ＭＳ Ｐゴシック" charset="0"/>
              </a:rPr>
              <a:t> = 0 versus </a:t>
            </a:r>
            <a:r>
              <a:rPr lang="en-US" b="1" i="1">
                <a:latin typeface="Arial" charset="0"/>
                <a:ea typeface="ＭＳ Ｐゴシック" charset="0"/>
              </a:rPr>
              <a:t>H</a:t>
            </a:r>
            <a:r>
              <a:rPr lang="en-US" b="1" baseline="-25000">
                <a:latin typeface="Arial" charset="0"/>
                <a:ea typeface="ＭＳ Ｐゴシック" charset="0"/>
              </a:rPr>
              <a:t>a</a:t>
            </a:r>
            <a:r>
              <a:rPr lang="en-US" b="1">
                <a:latin typeface="Arial" charset="0"/>
                <a:ea typeface="ＭＳ Ｐゴシック" charset="0"/>
              </a:rPr>
              <a:t>: </a:t>
            </a:r>
            <a:r>
              <a:rPr lang="en-US" b="1" i="1">
                <a:latin typeface="Symbol" charset="0"/>
                <a:ea typeface="ＭＳ Ｐゴシック" charset="0"/>
              </a:rPr>
              <a:t>m</a:t>
            </a:r>
            <a:r>
              <a:rPr lang="en-US" b="1">
                <a:latin typeface="Arial" charset="0"/>
                <a:ea typeface="ＭＳ Ｐゴシック" charset="0"/>
              </a:rPr>
              <a:t> &gt; 0</a:t>
            </a:r>
            <a:endParaRPr lang="en-US">
              <a:latin typeface="Arial" charset="0"/>
              <a:ea typeface="ＭＳ Ｐゴシック" charset="0"/>
            </a:endParaRPr>
          </a:p>
        </p:txBody>
      </p:sp>
      <p:sp>
        <p:nvSpPr>
          <p:cNvPr id="963588" name="Text Box 4"/>
          <p:cNvSpPr txBox="1">
            <a:spLocks noChangeArrowheads="1"/>
          </p:cNvSpPr>
          <p:nvPr/>
        </p:nvSpPr>
        <p:spPr bwMode="auto">
          <a:xfrm>
            <a:off x="228600" y="5029200"/>
            <a:ext cx="8763000" cy="1560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dirty="0">
                <a:latin typeface="Arial" charset="0"/>
                <a:ea typeface="ＭＳ Ｐゴシック" charset="0"/>
              </a:rPr>
              <a:t>This looks familiar. However</a:t>
            </a:r>
            <a:r>
              <a:rPr lang="en-US" b="1" dirty="0">
                <a:latin typeface="Arial" charset="0"/>
                <a:ea typeface="ＭＳ Ｐゴシック" charset="0"/>
              </a:rPr>
              <a:t>, here we do not know the population parameter </a:t>
            </a:r>
            <a:r>
              <a:rPr lang="en-US" b="1" i="1" dirty="0">
                <a:latin typeface="Symbol" charset="0"/>
                <a:ea typeface="ＭＳ Ｐゴシック" charset="0"/>
              </a:rPr>
              <a:t>s</a:t>
            </a:r>
            <a:r>
              <a:rPr lang="en-US" b="1" dirty="0">
                <a:latin typeface="Arial" charset="0"/>
                <a:ea typeface="ＭＳ Ｐゴシック" charset="0"/>
              </a:rPr>
              <a:t>. </a:t>
            </a:r>
          </a:p>
          <a:p>
            <a:pPr lvl="1">
              <a:spcBef>
                <a:spcPct val="20000"/>
              </a:spcBef>
              <a:spcAft>
                <a:spcPct val="10000"/>
              </a:spcAft>
              <a:buClr>
                <a:schemeClr val="accent2"/>
              </a:buClr>
              <a:buFont typeface="Wingdings" charset="0"/>
              <a:buChar char="§"/>
              <a:defRPr/>
            </a:pPr>
            <a:r>
              <a:rPr lang="en-US" dirty="0">
                <a:latin typeface="Arial" charset="0"/>
                <a:ea typeface="ＭＳ Ｐゴシック" charset="0"/>
              </a:rPr>
              <a:t> The population of all cola drinkers is too large.</a:t>
            </a:r>
          </a:p>
          <a:p>
            <a:pPr lvl="1">
              <a:buClr>
                <a:schemeClr val="accent2"/>
              </a:buClr>
              <a:buFont typeface="Wingdings" charset="0"/>
              <a:buChar char="§"/>
              <a:defRPr/>
            </a:pPr>
            <a:r>
              <a:rPr lang="en-US" dirty="0">
                <a:latin typeface="Arial" charset="0"/>
                <a:ea typeface="ＭＳ Ｐゴシック" charset="0"/>
              </a:rPr>
              <a:t> Since this is a new cola recipe, we have no population data.</a:t>
            </a:r>
          </a:p>
          <a:p>
            <a:pPr>
              <a:buClr>
                <a:schemeClr val="accent2"/>
              </a:buClr>
              <a:buFont typeface="Wingdings" charset="0"/>
              <a:buNone/>
              <a:defRPr/>
            </a:pPr>
            <a:endParaRPr lang="en-US" dirty="0">
              <a:latin typeface="Arial" charset="0"/>
              <a:ea typeface="ＭＳ Ｐゴシック" charset="0"/>
            </a:endParaRPr>
          </a:p>
          <a:p>
            <a:pPr>
              <a:buClr>
                <a:schemeClr val="accent2"/>
              </a:buClr>
              <a:buFont typeface="Wingdings" charset="0"/>
              <a:buNone/>
              <a:defRPr/>
            </a:pPr>
            <a:r>
              <a:rPr lang="en-US" dirty="0">
                <a:latin typeface="Arial" charset="0"/>
                <a:ea typeface="ＭＳ Ｐゴシック" charset="0"/>
              </a:rPr>
              <a:t>This situation is very common with real data.</a:t>
            </a:r>
          </a:p>
        </p:txBody>
      </p:sp>
      <p:pic>
        <p:nvPicPr>
          <p:cNvPr id="8197" name="Picture 5" descr="drink-cola"/>
          <p:cNvPicPr>
            <a:picLocks noChangeAspect="1" noChangeArrowheads="1"/>
          </p:cNvPicPr>
          <p:nvPr/>
        </p:nvPicPr>
        <p:blipFill>
          <a:blip r:embed="rId2">
            <a:clrChange>
              <a:clrFrom>
                <a:srgbClr val="FCFFFF"/>
              </a:clrFrom>
              <a:clrTo>
                <a:srgbClr val="FCFFFF">
                  <a:alpha val="0"/>
                </a:srgbClr>
              </a:clrTo>
            </a:clrChange>
          </a:blip>
          <a:srcRect l="26250" t="5000" r="25000"/>
          <a:stretch>
            <a:fillRect/>
          </a:stretch>
        </p:blipFill>
        <p:spPr bwMode="auto">
          <a:xfrm>
            <a:off x="8153400" y="0"/>
            <a:ext cx="990600" cy="1447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3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588"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ChangeArrowheads="1"/>
          </p:cNvSpPr>
          <p:nvPr>
            <p:ph type="title"/>
          </p:nvPr>
        </p:nvSpPr>
        <p:spPr/>
        <p:txBody>
          <a:bodyPr/>
          <a:lstStyle/>
          <a:p>
            <a:pPr eaLnBrk="1" hangingPunct="1">
              <a:defRPr/>
            </a:pPr>
            <a:r>
              <a:rPr lang="en-US" smtClean="0">
                <a:cs typeface="+mj-cs"/>
              </a:rPr>
              <a:t>Power of the </a:t>
            </a:r>
            <a:r>
              <a:rPr lang="en-US" i="1" smtClean="0">
                <a:cs typeface="+mj-cs"/>
              </a:rPr>
              <a:t>t</a:t>
            </a:r>
            <a:r>
              <a:rPr lang="en-US" smtClean="0">
                <a:cs typeface="+mj-cs"/>
              </a:rPr>
              <a:t> test</a:t>
            </a:r>
          </a:p>
        </p:txBody>
      </p:sp>
      <p:sp>
        <p:nvSpPr>
          <p:cNvPr id="1122307" name="Rectangle 3"/>
          <p:cNvSpPr>
            <a:spLocks noGrp="1" noChangeArrowheads="1"/>
          </p:cNvSpPr>
          <p:nvPr>
            <p:ph type="body" idx="1"/>
          </p:nvPr>
        </p:nvSpPr>
        <p:spPr/>
        <p:txBody>
          <a:bodyPr/>
          <a:lstStyle/>
          <a:p>
            <a:pPr marL="0" indent="0" eaLnBrk="1" hangingPunct="1">
              <a:lnSpc>
                <a:spcPct val="130000"/>
              </a:lnSpc>
              <a:buFont typeface="Wingdings" pitchFamily="2" charset="2"/>
              <a:buNone/>
            </a:pPr>
            <a:r>
              <a:rPr lang="en-US" smtClean="0"/>
              <a:t>The power of the one-sample </a:t>
            </a:r>
            <a:r>
              <a:rPr lang="en-US" i="1" smtClean="0"/>
              <a:t>t </a:t>
            </a:r>
            <a:r>
              <a:rPr lang="en-US" smtClean="0"/>
              <a:t>test against a specific alternative value of the population mean </a:t>
            </a:r>
            <a:r>
              <a:rPr lang="en-US" i="1" smtClean="0"/>
              <a:t>µ </a:t>
            </a:r>
            <a:r>
              <a:rPr lang="en-US" smtClean="0"/>
              <a:t>assuming a fixed significance level </a:t>
            </a:r>
            <a:r>
              <a:rPr lang="en-US" i="1" smtClean="0"/>
              <a:t>α </a:t>
            </a:r>
            <a:r>
              <a:rPr lang="en-US" smtClean="0"/>
              <a:t>is the probability that the test will reject the null hypothesis when the alternative is true. </a:t>
            </a:r>
          </a:p>
          <a:p>
            <a:pPr marL="0" indent="0" eaLnBrk="1" hangingPunct="1">
              <a:lnSpc>
                <a:spcPct val="130000"/>
              </a:lnSpc>
              <a:buFont typeface="Wingdings" pitchFamily="2" charset="2"/>
              <a:buNone/>
            </a:pPr>
            <a:endParaRPr lang="en-US" sz="1600" smtClean="0"/>
          </a:p>
          <a:p>
            <a:pPr marL="0" indent="0" eaLnBrk="1" hangingPunct="1">
              <a:lnSpc>
                <a:spcPct val="130000"/>
              </a:lnSpc>
              <a:buFont typeface="Wingdings" pitchFamily="2" charset="2"/>
              <a:buNone/>
            </a:pPr>
            <a:r>
              <a:rPr lang="en-US" smtClean="0"/>
              <a:t>Calculation of the exact power of the </a:t>
            </a:r>
            <a:r>
              <a:rPr lang="en-US" i="1" smtClean="0"/>
              <a:t>t </a:t>
            </a:r>
            <a:r>
              <a:rPr lang="en-US" smtClean="0"/>
              <a:t>test is a bit complex. But an approximate calculation that acts as if </a:t>
            </a:r>
            <a:r>
              <a:rPr lang="en-US" i="1" smtClean="0"/>
              <a:t>σ </a:t>
            </a:r>
            <a:r>
              <a:rPr lang="en-US" smtClean="0"/>
              <a:t>were known is almost always adequate for planning a study. This calculation is very much like that for the </a:t>
            </a:r>
            <a:r>
              <a:rPr lang="en-US" i="1" smtClean="0"/>
              <a:t>z </a:t>
            </a:r>
            <a:r>
              <a:rPr lang="en-US" smtClean="0"/>
              <a:t>test. </a:t>
            </a:r>
          </a:p>
          <a:p>
            <a:pPr marL="0" indent="0" eaLnBrk="1" hangingPunct="1">
              <a:lnSpc>
                <a:spcPct val="130000"/>
              </a:lnSpc>
              <a:buFont typeface="Wingdings" pitchFamily="2" charset="2"/>
              <a:buNone/>
            </a:pPr>
            <a:endParaRPr lang="en-US" sz="1600" smtClean="0"/>
          </a:p>
          <a:p>
            <a:pPr marL="566738" lvl="1" indent="0" eaLnBrk="1" hangingPunct="1">
              <a:lnSpc>
                <a:spcPct val="130000"/>
              </a:lnSpc>
              <a:buFont typeface="Wingdings" pitchFamily="2" charset="2"/>
              <a:buNone/>
            </a:pPr>
            <a:r>
              <a:rPr lang="en-US" smtClean="0"/>
              <a:t>When guessing </a:t>
            </a:r>
            <a:r>
              <a:rPr lang="en-US" i="1" smtClean="0"/>
              <a:t>σ</a:t>
            </a:r>
            <a:r>
              <a:rPr lang="en-US" smtClean="0"/>
              <a:t>, it is always better to err on the side of a standard deviation that is a little larger rather than smaller. We want to avoid a failing to find an effect because we did not have enough data.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23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23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Is the Sample Size Large Enough?</a:t>
            </a:r>
            <a:endParaRPr lang="en-US" dirty="0"/>
          </a:p>
        </p:txBody>
      </p:sp>
      <p:sp>
        <p:nvSpPr>
          <p:cNvPr id="3" name="Content Placeholder 2"/>
          <p:cNvSpPr>
            <a:spLocks noGrp="1"/>
          </p:cNvSpPr>
          <p:nvPr>
            <p:ph idx="1"/>
          </p:nvPr>
        </p:nvSpPr>
        <p:spPr/>
        <p:txBody>
          <a:bodyPr/>
          <a:lstStyle/>
          <a:p>
            <a:pPr marL="0" indent="0">
              <a:buFont typeface="Wingdings" pitchFamily="2" charset="2"/>
              <a:buNone/>
            </a:pPr>
            <a:r>
              <a:rPr lang="en-US" sz="2400" smtClean="0"/>
              <a:t>The company in Example 7.7 is planning to evaluate the next language instruction session. They decide that an improvement of </a:t>
            </a:r>
            <a:r>
              <a:rPr lang="en-US" sz="2400" b="1" smtClean="0"/>
              <a:t>2 points </a:t>
            </a:r>
            <a:r>
              <a:rPr lang="en-US" sz="2400" smtClean="0"/>
              <a:t>or more is large enough to be useful in practice. Can they rely on a sample of </a:t>
            </a:r>
            <a:r>
              <a:rPr lang="en-US" sz="2400" b="1" smtClean="0"/>
              <a:t>20 </a:t>
            </a:r>
            <a:r>
              <a:rPr lang="en-US" sz="2400" smtClean="0"/>
              <a:t>executives to detect an improvement of this size?</a:t>
            </a:r>
          </a:p>
          <a:p>
            <a:pPr marL="0" indent="0">
              <a:buFont typeface="Wingdings" pitchFamily="2" charset="2"/>
              <a:buNone/>
            </a:pPr>
            <a:endParaRPr lang="en-US" sz="2400" smtClean="0"/>
          </a:p>
          <a:p>
            <a:pPr marL="0" indent="0">
              <a:buFont typeface="Wingdings" pitchFamily="2" charset="2"/>
              <a:buNone/>
            </a:pPr>
            <a:r>
              <a:rPr lang="en-US" sz="2400" smtClean="0"/>
              <a:t>Solution:</a:t>
            </a:r>
          </a:p>
          <a:p>
            <a:pPr marL="0" indent="0">
              <a:buFont typeface="Wingdings" pitchFamily="2" charset="2"/>
              <a:buNone/>
            </a:pPr>
            <a:r>
              <a:rPr lang="en-US" sz="2400" smtClean="0"/>
              <a:t>We wish to compute the power of the t-test for </a:t>
            </a:r>
          </a:p>
          <a:p>
            <a:pPr marL="0" indent="0">
              <a:buFont typeface="Wingdings" pitchFamily="2" charset="2"/>
              <a:buNone/>
            </a:pPr>
            <a:r>
              <a:rPr lang="en-US" sz="2400" smtClean="0"/>
              <a:t>	H0: μ = 0</a:t>
            </a:r>
          </a:p>
          <a:p>
            <a:pPr marL="0" indent="0">
              <a:buFont typeface="Wingdings" pitchFamily="2" charset="2"/>
              <a:buNone/>
            </a:pPr>
            <a:r>
              <a:rPr lang="en-US" sz="2400" smtClean="0"/>
              <a:t>	H1: μ &gt; 0</a:t>
            </a:r>
          </a:p>
          <a:p>
            <a:pPr marL="0" indent="0">
              <a:buFont typeface="Wingdings" pitchFamily="2" charset="2"/>
              <a:buNone/>
            </a:pPr>
            <a:endParaRPr lang="en-US" sz="2400" smtClean="0"/>
          </a:p>
          <a:p>
            <a:pPr marL="0" indent="0">
              <a:buFont typeface="Wingdings" pitchFamily="2" charset="2"/>
              <a:buNone/>
            </a:pPr>
            <a:r>
              <a:rPr lang="en-US" sz="2400" smtClean="0"/>
              <a:t>against the alternative μ = 2 when n=20</a:t>
            </a:r>
          </a:p>
          <a:p>
            <a:pPr marL="0" indent="0">
              <a:buFont typeface="Wingdings" pitchFamily="2" charset="2"/>
              <a:buNone/>
            </a:pPr>
            <a:endParaRPr lang="en-US" sz="2400" smtClean="0"/>
          </a:p>
          <a:p>
            <a:pPr marL="0" indent="0">
              <a:buFont typeface="Wingdings" pitchFamily="2" charset="2"/>
              <a:buNone/>
            </a:pPr>
            <a:endParaRPr lang="en-US" sz="240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Step 1: Find rejection region</a:t>
            </a:r>
            <a:endParaRPr lang="en-US" dirty="0"/>
          </a:p>
        </p:txBody>
      </p:sp>
      <p:sp>
        <p:nvSpPr>
          <p:cNvPr id="3" name="Content Placeholder 2"/>
          <p:cNvSpPr>
            <a:spLocks noGrp="1"/>
          </p:cNvSpPr>
          <p:nvPr>
            <p:ph idx="1"/>
          </p:nvPr>
        </p:nvSpPr>
        <p:spPr/>
        <p:txBody>
          <a:bodyPr/>
          <a:lstStyle/>
          <a:p>
            <a:pPr marL="0" indent="0">
              <a:buFont typeface="Wingdings" charset="0"/>
              <a:buNone/>
              <a:defRPr/>
            </a:pPr>
            <a:r>
              <a:rPr lang="en-US" dirty="0" smtClean="0"/>
              <a:t>The t test with 20 observations rejects H0 at the 5% significance level if the t statistic</a:t>
            </a:r>
          </a:p>
          <a:p>
            <a:pPr marL="0" indent="0">
              <a:buFont typeface="Wingdings" charset="0"/>
              <a:buNone/>
              <a:defRPr/>
            </a:pPr>
            <a:endParaRPr lang="en-US" dirty="0"/>
          </a:p>
          <a:p>
            <a:pPr marL="0" indent="0">
              <a:buFont typeface="Wingdings" charset="0"/>
              <a:buNone/>
              <a:defRPr/>
            </a:pPr>
            <a:r>
              <a:rPr lang="en-US" dirty="0" smtClean="0"/>
              <a:t>	</a:t>
            </a:r>
          </a:p>
          <a:p>
            <a:pPr marL="0" indent="0">
              <a:buFont typeface="Wingdings" charset="0"/>
              <a:buNone/>
              <a:defRPr/>
            </a:pPr>
            <a:endParaRPr lang="en-US" dirty="0" smtClean="0"/>
          </a:p>
          <a:p>
            <a:pPr marL="0" indent="0">
              <a:buFont typeface="Wingdings" charset="0"/>
              <a:buNone/>
              <a:defRPr/>
            </a:pPr>
            <a:endParaRPr lang="en-US" dirty="0" smtClean="0"/>
          </a:p>
          <a:p>
            <a:pPr marL="0" indent="0">
              <a:buFont typeface="Wingdings" charset="0"/>
              <a:buNone/>
              <a:defRPr/>
            </a:pPr>
            <a:r>
              <a:rPr lang="en-US" dirty="0" smtClean="0"/>
              <a:t>exceeds the upper 5% point of t (19), which is 1.729. Taking s = 3, the event that the test rejects H0 is therefore</a:t>
            </a:r>
          </a:p>
          <a:p>
            <a:pPr marL="0" indent="0">
              <a:buFont typeface="Wingdings" charset="0"/>
              <a:buNone/>
              <a:defRPr/>
            </a:pPr>
            <a:endParaRPr lang="en-US" dirty="0"/>
          </a:p>
          <a:p>
            <a:pPr marL="0" indent="0">
              <a:buFont typeface="Wingdings" charset="0"/>
              <a:buNone/>
              <a:defRPr/>
            </a:pPr>
            <a:r>
              <a:rPr lang="en-US" dirty="0" smtClean="0"/>
              <a:t>		</a:t>
            </a:r>
            <a:endParaRPr lang="en-US" dirty="0"/>
          </a:p>
        </p:txBody>
      </p:sp>
      <p:graphicFrame>
        <p:nvGraphicFramePr>
          <p:cNvPr id="38915" name="Object 3"/>
          <p:cNvGraphicFramePr>
            <a:graphicFrameLocks noChangeAspect="1"/>
          </p:cNvGraphicFramePr>
          <p:nvPr/>
        </p:nvGraphicFramePr>
        <p:xfrm>
          <a:off x="3200400" y="1981200"/>
          <a:ext cx="1714500" cy="1028700"/>
        </p:xfrm>
        <a:graphic>
          <a:graphicData uri="http://schemas.openxmlformats.org/presentationml/2006/ole">
            <p:oleObj spid="_x0000_s38915" name="Equation" r:id="rId3" imgW="698500" imgH="419100" progId="Equation.3">
              <p:embed/>
            </p:oleObj>
          </a:graphicData>
        </a:graphic>
      </p:graphicFrame>
      <p:graphicFrame>
        <p:nvGraphicFramePr>
          <p:cNvPr id="38916" name="Object 4"/>
          <p:cNvGraphicFramePr>
            <a:graphicFrameLocks noChangeAspect="1"/>
          </p:cNvGraphicFramePr>
          <p:nvPr/>
        </p:nvGraphicFramePr>
        <p:xfrm>
          <a:off x="2209800" y="4191000"/>
          <a:ext cx="3678238" cy="2057400"/>
        </p:xfrm>
        <a:graphic>
          <a:graphicData uri="http://schemas.openxmlformats.org/presentationml/2006/ole">
            <p:oleObj spid="_x0000_s38916" name="Equation" r:id="rId4" imgW="1498600" imgH="838200" progId="Equation.3">
              <p:embed/>
            </p:oleObj>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Step 2: Find Power</a:t>
            </a:r>
            <a:endParaRPr lang="en-US" dirty="0"/>
          </a:p>
        </p:txBody>
      </p:sp>
      <p:pic>
        <p:nvPicPr>
          <p:cNvPr id="4" name="Content Placeholder 3"/>
          <p:cNvPicPr>
            <a:picLocks noGrp="1" noChangeAspect="1"/>
          </p:cNvPicPr>
          <p:nvPr>
            <p:ph idx="1"/>
          </p:nvPr>
        </p:nvPicPr>
        <p:blipFill>
          <a:blip r:embed="rId2"/>
          <a:srcRect t="-80712" b="-80712"/>
          <a:stretch>
            <a:fillRect/>
          </a:stretch>
        </p:blip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Conclusion:</a:t>
            </a:r>
            <a:endParaRPr lang="en-US" dirty="0"/>
          </a:p>
        </p:txBody>
      </p:sp>
      <p:sp>
        <p:nvSpPr>
          <p:cNvPr id="3" name="Content Placeholder 2"/>
          <p:cNvSpPr>
            <a:spLocks noGrp="1"/>
          </p:cNvSpPr>
          <p:nvPr>
            <p:ph idx="1"/>
          </p:nvPr>
        </p:nvSpPr>
        <p:spPr/>
        <p:txBody>
          <a:bodyPr/>
          <a:lstStyle/>
          <a:p>
            <a:pPr marL="0" indent="0">
              <a:buFont typeface="Wingdings" charset="0"/>
              <a:buNone/>
              <a:defRPr/>
            </a:pPr>
            <a:r>
              <a:rPr lang="en-US" sz="2800" dirty="0" smtClean="0"/>
              <a:t>A true difference of 2 points in the population mean scores will produce significance at the 5% level in 89% of all possible samples of 20 executive. The company can be reasonably confident of detecting a difference this large.</a:t>
            </a:r>
            <a:endParaRPr 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rgbClr val="FFCC66"/>
        </a:solidFill>
        <a:effectLst/>
      </p:bgPr>
    </p:bg>
    <p:spTree>
      <p:nvGrpSpPr>
        <p:cNvPr id="1" name=""/>
        <p:cNvGrpSpPr/>
        <p:nvPr/>
      </p:nvGrpSpPr>
      <p:grpSpPr>
        <a:xfrm>
          <a:off x="0" y="0"/>
          <a:ext cx="0" cy="0"/>
          <a:chOff x="0" y="0"/>
          <a:chExt cx="0" cy="0"/>
        </a:xfrm>
      </p:grpSpPr>
      <p:sp>
        <p:nvSpPr>
          <p:cNvPr id="1126402" name="Rectangle 2"/>
          <p:cNvSpPr>
            <a:spLocks noGrp="1" noChangeArrowheads="1"/>
          </p:cNvSpPr>
          <p:nvPr>
            <p:ph type="title"/>
          </p:nvPr>
        </p:nvSpPr>
        <p:spPr/>
        <p:txBody>
          <a:bodyPr/>
          <a:lstStyle/>
          <a:p>
            <a:pPr eaLnBrk="1" hangingPunct="1">
              <a:defRPr/>
            </a:pPr>
            <a:r>
              <a:rPr lang="en-US" sz="2400" smtClean="0">
                <a:solidFill>
                  <a:srgbClr val="333399"/>
                </a:solidFill>
                <a:cs typeface="+mj-cs"/>
              </a:rPr>
              <a:t>Does lack of caffeine increase depression?</a:t>
            </a:r>
          </a:p>
        </p:txBody>
      </p:sp>
      <p:sp>
        <p:nvSpPr>
          <p:cNvPr id="1126403" name="Rectangle 3"/>
          <p:cNvSpPr>
            <a:spLocks noGrp="1" noChangeArrowheads="1"/>
          </p:cNvSpPr>
          <p:nvPr>
            <p:ph type="body" sz="half" idx="1"/>
          </p:nvPr>
        </p:nvSpPr>
        <p:spPr>
          <a:xfrm>
            <a:off x="457200" y="914400"/>
            <a:ext cx="8382000" cy="5562600"/>
          </a:xfrm>
          <a:extLst>
            <a:ext uri="{909E8E84-426E-40dd-AFC4-6F175D3DCCD1}">
              <a14:hiddenFill xmlns:a14="http://schemas.microsoft.com/office/drawing/2010/main" xmlns="">
                <a:solidFill>
                  <a:srgbClr val="FFCC66"/>
                </a:solidFill>
              </a14:hiddenFill>
            </a:ext>
          </a:extLst>
        </p:spPr>
        <p:txBody>
          <a:bodyPr/>
          <a:lstStyle/>
          <a:p>
            <a:pPr marL="0" indent="0" eaLnBrk="1" hangingPunct="1">
              <a:lnSpc>
                <a:spcPct val="140000"/>
              </a:lnSpc>
              <a:buFont typeface="Wingdings" pitchFamily="2" charset="2"/>
              <a:buNone/>
            </a:pPr>
            <a:r>
              <a:rPr lang="en-US" sz="1800" smtClean="0"/>
              <a:t>Suppose that we wanted to perform a similar study but using subjects who regularly drink caffeinated tea instead of coffee. For each individual in the sample, we will calculate a difference in depression score (placebo minus caffeine). How many patients should we include in our new study? </a:t>
            </a:r>
          </a:p>
          <a:p>
            <a:pPr marL="0" indent="0" eaLnBrk="1" hangingPunct="1">
              <a:lnSpc>
                <a:spcPct val="140000"/>
              </a:lnSpc>
              <a:buFont typeface="Wingdings" pitchFamily="2" charset="2"/>
              <a:buNone/>
            </a:pPr>
            <a:endParaRPr lang="en-US" sz="1400" smtClean="0"/>
          </a:p>
          <a:p>
            <a:pPr marL="0" indent="0" eaLnBrk="1" hangingPunct="1">
              <a:lnSpc>
                <a:spcPct val="140000"/>
              </a:lnSpc>
              <a:buFont typeface="Wingdings" pitchFamily="2" charset="2"/>
              <a:buNone/>
            </a:pPr>
            <a:r>
              <a:rPr lang="en-US" sz="1800" smtClean="0"/>
              <a:t>In the previous study, we found that the average difference in depression level was 7.36 and the standard deviation 6.92. </a:t>
            </a:r>
          </a:p>
          <a:p>
            <a:pPr marL="347663" lvl="1" indent="0" eaLnBrk="1" hangingPunct="1">
              <a:lnSpc>
                <a:spcPct val="140000"/>
              </a:lnSpc>
              <a:buFont typeface="Wingdings" pitchFamily="2" charset="2"/>
              <a:buNone/>
            </a:pPr>
            <a:r>
              <a:rPr lang="en-US" sz="1600" smtClean="0"/>
              <a:t>We will use </a:t>
            </a:r>
            <a:r>
              <a:rPr lang="en-US" sz="1600" i="1" smtClean="0"/>
              <a:t>µ </a:t>
            </a:r>
            <a:r>
              <a:rPr lang="en-US" sz="1600" smtClean="0"/>
              <a:t>= 3</a:t>
            </a:r>
            <a:r>
              <a:rPr lang="en-US" sz="1600" i="1" smtClean="0"/>
              <a:t>.</a:t>
            </a:r>
            <a:r>
              <a:rPr lang="en-US" sz="1600" smtClean="0"/>
              <a:t>0 as the alternative of interest. We are confident that the effect was larger than this in our previous study, and this amount of an increase in depression would still be considered important. </a:t>
            </a:r>
          </a:p>
          <a:p>
            <a:pPr marL="347663" lvl="1" indent="0" eaLnBrk="1" hangingPunct="1">
              <a:lnSpc>
                <a:spcPct val="140000"/>
              </a:lnSpc>
              <a:buFont typeface="Wingdings" pitchFamily="2" charset="2"/>
              <a:buNone/>
            </a:pPr>
            <a:r>
              <a:rPr lang="en-US" sz="1600" smtClean="0"/>
              <a:t>We will use </a:t>
            </a:r>
            <a:r>
              <a:rPr lang="en-US" sz="1600" i="1" smtClean="0"/>
              <a:t>s</a:t>
            </a:r>
            <a:r>
              <a:rPr lang="en-US" sz="1600" smtClean="0"/>
              <a:t> = 7.0 for our guessed standard deviation. </a:t>
            </a:r>
            <a:br>
              <a:rPr lang="en-US" sz="1600" smtClean="0"/>
            </a:br>
            <a:endParaRPr lang="en-US" sz="800" smtClean="0"/>
          </a:p>
          <a:p>
            <a:pPr marL="0" indent="0" eaLnBrk="1" hangingPunct="1">
              <a:lnSpc>
                <a:spcPct val="140000"/>
              </a:lnSpc>
              <a:buFont typeface="Wingdings" pitchFamily="2" charset="2"/>
              <a:buNone/>
            </a:pPr>
            <a:r>
              <a:rPr lang="en-US" sz="1800" smtClean="0"/>
              <a:t>We can choose a one-sided alternative because, like in the previous study, we would expect caffeine deprivation to have negative psychological effects.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40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40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40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4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bg>
      <p:bgPr>
        <a:solidFill>
          <a:srgbClr val="FFCC66"/>
        </a:solidFill>
        <a:effectLst/>
      </p:bgPr>
    </p:bg>
    <p:spTree>
      <p:nvGrpSpPr>
        <p:cNvPr id="1" name=""/>
        <p:cNvGrpSpPr/>
        <p:nvPr/>
      </p:nvGrpSpPr>
      <p:grpSpPr>
        <a:xfrm>
          <a:off x="0" y="0"/>
          <a:ext cx="0" cy="0"/>
          <a:chOff x="0" y="0"/>
          <a:chExt cx="0" cy="0"/>
        </a:xfrm>
      </p:grpSpPr>
      <p:sp>
        <p:nvSpPr>
          <p:cNvPr id="1127426" name="Rectangle 2"/>
          <p:cNvSpPr>
            <a:spLocks noGrp="1" noChangeArrowheads="1"/>
          </p:cNvSpPr>
          <p:nvPr>
            <p:ph type="title"/>
          </p:nvPr>
        </p:nvSpPr>
        <p:spPr/>
        <p:txBody>
          <a:bodyPr/>
          <a:lstStyle/>
          <a:p>
            <a:pPr eaLnBrk="1" hangingPunct="1">
              <a:defRPr/>
            </a:pPr>
            <a:r>
              <a:rPr lang="en-US" sz="2400" smtClean="0">
                <a:solidFill>
                  <a:srgbClr val="333399"/>
                </a:solidFill>
                <a:cs typeface="+mj-cs"/>
              </a:rPr>
              <a:t>Does lack of caffeine increase depression?</a:t>
            </a:r>
          </a:p>
        </p:txBody>
      </p:sp>
      <p:sp>
        <p:nvSpPr>
          <p:cNvPr id="1127430" name="Rectangle 6"/>
          <p:cNvSpPr>
            <a:spLocks noGrp="1" noChangeArrowheads="1"/>
          </p:cNvSpPr>
          <p:nvPr>
            <p:ph type="body" sz="half" idx="1"/>
          </p:nvPr>
        </p:nvSpPr>
        <p:spPr>
          <a:xfrm>
            <a:off x="457200" y="914400"/>
            <a:ext cx="8077200" cy="4038600"/>
          </a:xfrm>
          <a:extLst>
            <a:ext uri="{909E8E84-426E-40dd-AFC4-6F175D3DCCD1}">
              <a14:hiddenFill xmlns:a14="http://schemas.microsoft.com/office/drawing/2010/main" xmlns="">
                <a:solidFill>
                  <a:srgbClr val="FFCC66"/>
                </a:solidFill>
              </a14:hiddenFill>
            </a:ext>
          </a:extLst>
        </p:spPr>
        <p:txBody>
          <a:bodyPr/>
          <a:lstStyle/>
          <a:p>
            <a:pPr marL="0" indent="0" eaLnBrk="1" hangingPunct="1">
              <a:lnSpc>
                <a:spcPct val="130000"/>
              </a:lnSpc>
              <a:buFont typeface="Wingdings" pitchFamily="2" charset="2"/>
              <a:buNone/>
            </a:pPr>
            <a:r>
              <a:rPr lang="en-US" sz="1800" smtClean="0"/>
              <a:t>How many subjects should we include in our new study? Would 16 subjects be enough? Let</a:t>
            </a:r>
            <a:r>
              <a:rPr lang="ja-JP" altLang="en-US" sz="1800" smtClean="0"/>
              <a:t>’</a:t>
            </a:r>
            <a:r>
              <a:rPr lang="en-US" altLang="ja-JP" sz="1800" smtClean="0"/>
              <a:t>s compute the power of the </a:t>
            </a:r>
            <a:r>
              <a:rPr lang="en-US" altLang="ja-JP" sz="1800" i="1" smtClean="0"/>
              <a:t>t </a:t>
            </a:r>
            <a:r>
              <a:rPr lang="en-US" altLang="ja-JP" sz="1800" smtClean="0"/>
              <a:t>test for</a:t>
            </a:r>
          </a:p>
          <a:p>
            <a:pPr marL="0" indent="0" eaLnBrk="1" hangingPunct="1">
              <a:lnSpc>
                <a:spcPct val="130000"/>
              </a:lnSpc>
              <a:buFont typeface="Wingdings" pitchFamily="2" charset="2"/>
              <a:buNone/>
            </a:pPr>
            <a:endParaRPr lang="en-US" sz="1200" smtClean="0"/>
          </a:p>
          <a:p>
            <a:pPr marL="0" indent="0" eaLnBrk="1" hangingPunct="1">
              <a:lnSpc>
                <a:spcPct val="130000"/>
              </a:lnSpc>
              <a:buFont typeface="Wingdings" pitchFamily="2" charset="2"/>
              <a:buNone/>
            </a:pPr>
            <a:endParaRPr lang="en-US" sz="1200" smtClean="0"/>
          </a:p>
          <a:p>
            <a:pPr marL="0" indent="0" eaLnBrk="1" hangingPunct="1">
              <a:lnSpc>
                <a:spcPct val="130000"/>
              </a:lnSpc>
              <a:buFont typeface="Wingdings" pitchFamily="2" charset="2"/>
              <a:buNone/>
            </a:pPr>
            <a:r>
              <a:rPr lang="en-US" sz="1800" smtClean="0"/>
              <a:t>against the alternative </a:t>
            </a:r>
            <a:r>
              <a:rPr lang="en-US" sz="1800" i="1" smtClean="0"/>
              <a:t>µ </a:t>
            </a:r>
            <a:r>
              <a:rPr lang="en-US" sz="1800" smtClean="0"/>
              <a:t>= 3. For a significance level </a:t>
            </a:r>
            <a:r>
              <a:rPr lang="el-GR" sz="1800" i="1" smtClean="0">
                <a:cs typeface="Arial" pitchFamily="34" charset="0"/>
              </a:rPr>
              <a:t>α</a:t>
            </a:r>
            <a:r>
              <a:rPr lang="en-US" sz="1800" smtClean="0">
                <a:cs typeface="Arial" pitchFamily="34" charset="0"/>
              </a:rPr>
              <a:t> </a:t>
            </a:r>
            <a:r>
              <a:rPr lang="en-US" sz="1800" smtClean="0"/>
              <a:t>5%, the </a:t>
            </a:r>
            <a:r>
              <a:rPr lang="en-US" sz="1800" i="1" smtClean="0"/>
              <a:t>t </a:t>
            </a:r>
            <a:r>
              <a:rPr lang="en-US" sz="1800" smtClean="0"/>
              <a:t>test with </a:t>
            </a:r>
            <a:r>
              <a:rPr lang="en-US" sz="1800" i="1" smtClean="0"/>
              <a:t>n </a:t>
            </a:r>
            <a:r>
              <a:rPr lang="en-US" sz="1800" smtClean="0"/>
              <a:t>observations rejects </a:t>
            </a:r>
            <a:r>
              <a:rPr lang="en-US" sz="1800" i="1" smtClean="0"/>
              <a:t>H</a:t>
            </a:r>
            <a:r>
              <a:rPr lang="en-US" sz="1800" baseline="-25000" smtClean="0"/>
              <a:t>0</a:t>
            </a:r>
            <a:r>
              <a:rPr lang="en-US" sz="1800" smtClean="0"/>
              <a:t> if </a:t>
            </a:r>
            <a:r>
              <a:rPr lang="en-US" sz="1800" i="1" smtClean="0"/>
              <a:t>t </a:t>
            </a:r>
            <a:r>
              <a:rPr lang="en-US" sz="1800" smtClean="0"/>
              <a:t>exceeds the upper 5% significance point of </a:t>
            </a:r>
          </a:p>
          <a:p>
            <a:pPr marL="0" indent="0" eaLnBrk="1" hangingPunct="1">
              <a:lnSpc>
                <a:spcPct val="130000"/>
              </a:lnSpc>
              <a:buFont typeface="Wingdings" pitchFamily="2" charset="2"/>
              <a:buNone/>
            </a:pPr>
            <a:r>
              <a:rPr lang="en-US" sz="1800" i="1" smtClean="0"/>
              <a:t>t</a:t>
            </a:r>
            <a:r>
              <a:rPr lang="en-US" sz="1800" smtClean="0"/>
              <a:t>(df:15)</a:t>
            </a:r>
            <a:r>
              <a:rPr lang="en-US" sz="1800" i="1" smtClean="0"/>
              <a:t> = </a:t>
            </a:r>
            <a:r>
              <a:rPr lang="en-US" sz="1800" smtClean="0"/>
              <a:t>1.729. For </a:t>
            </a:r>
            <a:r>
              <a:rPr lang="en-US" sz="1800" i="1" smtClean="0"/>
              <a:t>n </a:t>
            </a:r>
            <a:r>
              <a:rPr lang="en-US" sz="1800" smtClean="0"/>
              <a:t>= 16 and </a:t>
            </a:r>
            <a:r>
              <a:rPr lang="en-US" sz="1800" i="1" smtClean="0"/>
              <a:t>s </a:t>
            </a:r>
            <a:r>
              <a:rPr lang="en-US" sz="1800" smtClean="0"/>
              <a:t>= 7:</a:t>
            </a:r>
          </a:p>
        </p:txBody>
      </p:sp>
      <p:sp>
        <p:nvSpPr>
          <p:cNvPr id="1127428" name="Text Box 4"/>
          <p:cNvSpPr txBox="1">
            <a:spLocks noChangeArrowheads="1"/>
          </p:cNvSpPr>
          <p:nvPr/>
        </p:nvSpPr>
        <p:spPr bwMode="auto">
          <a:xfrm>
            <a:off x="2438400" y="1795463"/>
            <a:ext cx="4343400"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90000"/>
              </a:lnSpc>
              <a:spcBef>
                <a:spcPct val="20000"/>
              </a:spcBef>
              <a:buClr>
                <a:schemeClr val="accent1"/>
              </a:buClr>
              <a:buSzPct val="65000"/>
              <a:buFont typeface="Wingdings" charset="0"/>
              <a:buNone/>
              <a:defRPr/>
            </a:pPr>
            <a:r>
              <a:rPr lang="en-US" i="1">
                <a:latin typeface="Arial" charset="0"/>
                <a:ea typeface="ＭＳ Ｐゴシック" charset="0"/>
              </a:rPr>
              <a:t>H</a:t>
            </a:r>
            <a:r>
              <a:rPr lang="en-US" baseline="-25000">
                <a:latin typeface="Arial" charset="0"/>
                <a:ea typeface="ＭＳ Ｐゴシック" charset="0"/>
              </a:rPr>
              <a:t>0</a:t>
            </a:r>
            <a:r>
              <a:rPr lang="en-US">
                <a:latin typeface="Arial" charset="0"/>
                <a:ea typeface="ＭＳ Ｐゴシック" charset="0"/>
              </a:rPr>
              <a:t>: </a:t>
            </a:r>
            <a:r>
              <a:rPr lang="en-US">
                <a:latin typeface="Arial" charset="0"/>
                <a:ea typeface="ＭＳ Ｐゴシック" charset="0"/>
                <a:cs typeface="Times New Roman" charset="0"/>
              </a:rPr>
              <a:t> </a:t>
            </a:r>
            <a:r>
              <a:rPr lang="en-US" i="1">
                <a:latin typeface="Symbol" charset="0"/>
                <a:ea typeface="ＭＳ Ｐゴシック" charset="0"/>
                <a:cs typeface="Times New Roman" charset="0"/>
              </a:rPr>
              <a:t>m</a:t>
            </a:r>
            <a:r>
              <a:rPr lang="en-US" baseline="-25000">
                <a:latin typeface="Arial" charset="0"/>
                <a:ea typeface="ＭＳ Ｐゴシック" charset="0"/>
                <a:cs typeface="Times New Roman" charset="0"/>
              </a:rPr>
              <a:t>difference </a:t>
            </a:r>
            <a:r>
              <a:rPr lang="en-US">
                <a:latin typeface="Arial" charset="0"/>
                <a:ea typeface="ＭＳ Ｐゴシック" charset="0"/>
                <a:cs typeface="Times New Roman" charset="0"/>
              </a:rPr>
              <a:t>= 0 ; </a:t>
            </a:r>
            <a:r>
              <a:rPr lang="en-US" i="1">
                <a:latin typeface="Arial" charset="0"/>
                <a:ea typeface="ＭＳ Ｐゴシック" charset="0"/>
              </a:rPr>
              <a:t>H</a:t>
            </a:r>
            <a:r>
              <a:rPr lang="en-US" baseline="-25000">
                <a:latin typeface="Arial" charset="0"/>
                <a:ea typeface="ＭＳ Ｐゴシック" charset="0"/>
              </a:rPr>
              <a:t>a</a:t>
            </a:r>
            <a:r>
              <a:rPr lang="en-US">
                <a:latin typeface="Arial" charset="0"/>
                <a:ea typeface="ＭＳ Ｐゴシック" charset="0"/>
              </a:rPr>
              <a:t>: </a:t>
            </a:r>
            <a:r>
              <a:rPr lang="en-US">
                <a:latin typeface="Arial" charset="0"/>
                <a:ea typeface="ＭＳ Ｐゴシック" charset="0"/>
                <a:cs typeface="Times New Roman" charset="0"/>
              </a:rPr>
              <a:t> </a:t>
            </a:r>
            <a:r>
              <a:rPr lang="en-US" i="1">
                <a:latin typeface="Symbol" charset="0"/>
                <a:ea typeface="ＭＳ Ｐゴシック" charset="0"/>
                <a:cs typeface="Times New Roman" charset="0"/>
              </a:rPr>
              <a:t>m</a:t>
            </a:r>
            <a:r>
              <a:rPr lang="en-US" baseline="-25000">
                <a:latin typeface="Arial" charset="0"/>
                <a:ea typeface="ＭＳ Ｐゴシック" charset="0"/>
                <a:cs typeface="Times New Roman" charset="0"/>
              </a:rPr>
              <a:t>difference </a:t>
            </a:r>
            <a:r>
              <a:rPr lang="en-US">
                <a:latin typeface="Arial" charset="0"/>
                <a:ea typeface="ＭＳ Ｐゴシック" charset="0"/>
                <a:cs typeface="Times New Roman" charset="0"/>
              </a:rPr>
              <a:t>&gt; 0 </a:t>
            </a:r>
          </a:p>
        </p:txBody>
      </p:sp>
      <p:graphicFrame>
        <p:nvGraphicFramePr>
          <p:cNvPr id="1127429" name="Object 5"/>
          <p:cNvGraphicFramePr>
            <a:graphicFrameLocks noChangeAspect="1"/>
          </p:cNvGraphicFramePr>
          <p:nvPr/>
        </p:nvGraphicFramePr>
        <p:xfrm>
          <a:off x="2100263" y="3429000"/>
          <a:ext cx="4941887" cy="762000"/>
        </p:xfrm>
        <a:graphic>
          <a:graphicData uri="http://schemas.openxmlformats.org/presentationml/2006/ole">
            <p:oleObj spid="_x0000_s40965" name="Equation" r:id="rId3" imgW="2705100" imgH="431800" progId="Equation.3">
              <p:embed/>
            </p:oleObj>
          </a:graphicData>
        </a:graphic>
      </p:graphicFrame>
      <p:graphicFrame>
        <p:nvGraphicFramePr>
          <p:cNvPr id="1127431" name="Object 7"/>
          <p:cNvGraphicFramePr>
            <a:graphicFrameLocks noChangeAspect="1"/>
          </p:cNvGraphicFramePr>
          <p:nvPr>
            <p:ph sz="half" idx="2"/>
          </p:nvPr>
        </p:nvGraphicFramePr>
        <p:xfrm>
          <a:off x="1009650" y="5181600"/>
          <a:ext cx="4933950" cy="1290638"/>
        </p:xfrm>
        <a:graphic>
          <a:graphicData uri="http://schemas.openxmlformats.org/presentationml/2006/ole">
            <p:oleObj spid="_x0000_s40966" name="Equation" r:id="rId4" imgW="2717800" imgH="711200" progId="Equation.DSMT4">
              <p:embed/>
            </p:oleObj>
          </a:graphicData>
        </a:graphic>
      </p:graphicFrame>
      <p:sp>
        <p:nvSpPr>
          <p:cNvPr id="1127433" name="Text Box 9"/>
          <p:cNvSpPr txBox="1">
            <a:spLocks noChangeArrowheads="1"/>
          </p:cNvSpPr>
          <p:nvPr/>
        </p:nvSpPr>
        <p:spPr bwMode="auto">
          <a:xfrm>
            <a:off x="457200" y="4267200"/>
            <a:ext cx="8153400" cy="124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40000"/>
              </a:lnSpc>
            </a:pPr>
            <a:r>
              <a:rPr lang="en-US"/>
              <a:t>The power for </a:t>
            </a:r>
            <a:r>
              <a:rPr lang="en-US" i="1"/>
              <a:t>n </a:t>
            </a:r>
            <a:r>
              <a:rPr lang="en-US"/>
              <a:t>= 16 would be the probability that     ≥ 1.068 when </a:t>
            </a:r>
            <a:r>
              <a:rPr lang="en-US" i="1"/>
              <a:t>µ </a:t>
            </a:r>
            <a:r>
              <a:rPr lang="en-US"/>
              <a:t>= 3, using </a:t>
            </a:r>
            <a:r>
              <a:rPr lang="en-US" i="1"/>
              <a:t>σ  </a:t>
            </a:r>
            <a:r>
              <a:rPr lang="en-US"/>
              <a:t>= 7. Since we have </a:t>
            </a:r>
            <a:r>
              <a:rPr lang="en-US" i="1"/>
              <a:t>σ,</a:t>
            </a:r>
            <a:r>
              <a:rPr lang="en-US"/>
              <a:t> we can use the Normal distribution here:</a:t>
            </a:r>
          </a:p>
          <a:p>
            <a:pPr>
              <a:lnSpc>
                <a:spcPct val="140000"/>
              </a:lnSpc>
            </a:pPr>
            <a:endParaRPr lang="en-US"/>
          </a:p>
        </p:txBody>
      </p:sp>
      <p:sp>
        <p:nvSpPr>
          <p:cNvPr id="1127434" name="Text Box 10"/>
          <p:cNvSpPr txBox="1">
            <a:spLocks noChangeArrowheads="1"/>
          </p:cNvSpPr>
          <p:nvPr/>
        </p:nvSpPr>
        <p:spPr bwMode="auto">
          <a:xfrm>
            <a:off x="6172200" y="5800725"/>
            <a:ext cx="2438400" cy="75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120000"/>
              </a:lnSpc>
              <a:defRPr/>
            </a:pPr>
            <a:r>
              <a:rPr lang="en-US">
                <a:latin typeface="Arial" charset="0"/>
                <a:ea typeface="ＭＳ Ｐゴシック" charset="0"/>
              </a:rPr>
              <a:t>The power would be about 86%.</a:t>
            </a:r>
          </a:p>
        </p:txBody>
      </p:sp>
      <p:pic>
        <p:nvPicPr>
          <p:cNvPr id="1127435" name="Picture 11" descr="Picture1"/>
          <p:cNvPicPr>
            <a:picLocks noChangeAspect="1" noChangeArrowheads="1"/>
          </p:cNvPicPr>
          <p:nvPr/>
        </p:nvPicPr>
        <p:blipFill>
          <a:blip r:embed="rId5"/>
          <a:srcRect/>
          <a:stretch>
            <a:fillRect/>
          </a:stretch>
        </p:blipFill>
        <p:spPr bwMode="auto">
          <a:xfrm>
            <a:off x="5638800" y="4419600"/>
            <a:ext cx="223838"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74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4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743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274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7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33" grpId="0"/>
      <p:bldP spid="112743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0" name="Rectangle 2"/>
          <p:cNvSpPr>
            <a:spLocks noGrp="1" noChangeArrowheads="1"/>
          </p:cNvSpPr>
          <p:nvPr>
            <p:ph type="ctrTitle"/>
          </p:nvPr>
        </p:nvSpPr>
        <p:spPr>
          <a:xfrm>
            <a:off x="838200" y="1524000"/>
            <a:ext cx="7924800" cy="17526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mtClean="0">
                <a:cs typeface="+mj-cs"/>
              </a:rPr>
              <a:t>Inference for Distributions</a:t>
            </a:r>
            <a:br>
              <a:rPr lang="en-US" smtClean="0">
                <a:cs typeface="+mj-cs"/>
              </a:rPr>
            </a:br>
            <a:r>
              <a:rPr lang="en-US" sz="3200" smtClean="0">
                <a:cs typeface="+mj-cs"/>
              </a:rPr>
              <a:t>Comparing Two Means</a:t>
            </a:r>
          </a:p>
        </p:txBody>
      </p:sp>
      <p:sp>
        <p:nvSpPr>
          <p:cNvPr id="1133571" name="Rectangle 3"/>
          <p:cNvSpPr>
            <a:spLocks noGrp="1" noChangeArrowheads="1"/>
          </p:cNvSpPr>
          <p:nvPr>
            <p:ph type="subTitle" idx="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mtClean="0">
                <a:cs typeface="+mn-cs"/>
              </a:rPr>
              <a:t>PSBE Chapter 7.2</a:t>
            </a:r>
          </a:p>
        </p:txBody>
      </p:sp>
      <p:sp>
        <p:nvSpPr>
          <p:cNvPr id="1133572" name="Text Box 4"/>
          <p:cNvSpPr txBox="1">
            <a:spLocks noChangeArrowheads="1"/>
          </p:cNvSpPr>
          <p:nvPr/>
        </p:nvSpPr>
        <p:spPr bwMode="auto">
          <a:xfrm>
            <a:off x="5867400" y="6223000"/>
            <a:ext cx="347186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1400" i="1">
                <a:solidFill>
                  <a:schemeClr val="bg2"/>
                </a:solidFill>
              </a:rPr>
              <a:t>© 2011 W.H. Freeman and Company</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p:cNvSpPr>
            <a:spLocks noGrp="1" noChangeArrowheads="1"/>
          </p:cNvSpPr>
          <p:nvPr>
            <p:ph type="title"/>
          </p:nvPr>
        </p:nvSpPr>
        <p:spPr/>
        <p:txBody>
          <a:bodyPr/>
          <a:lstStyle/>
          <a:p>
            <a:pPr eaLnBrk="1" hangingPunct="1">
              <a:defRPr/>
            </a:pPr>
            <a:r>
              <a:rPr lang="en-US" smtClean="0">
                <a:cs typeface="+mj-cs"/>
              </a:rPr>
              <a:t>Objectives (PSBE Chapter 7.2)</a:t>
            </a:r>
          </a:p>
        </p:txBody>
      </p:sp>
      <p:sp>
        <p:nvSpPr>
          <p:cNvPr id="1134595" name="Rectangle 3"/>
          <p:cNvSpPr>
            <a:spLocks noGrp="1" noChangeArrowheads="1"/>
          </p:cNvSpPr>
          <p:nvPr>
            <p:ph type="body" idx="1"/>
          </p:nvPr>
        </p:nvSpPr>
        <p:spPr>
          <a:xfrm>
            <a:off x="457200" y="1295400"/>
            <a:ext cx="8229600" cy="5334000"/>
          </a:xfrm>
        </p:spPr>
        <p:txBody>
          <a:bodyPr/>
          <a:lstStyle/>
          <a:p>
            <a:pPr marL="457200" indent="-457200" eaLnBrk="1" hangingPunct="1">
              <a:lnSpc>
                <a:spcPct val="120000"/>
              </a:lnSpc>
              <a:buFont typeface="Wingdings" charset="0"/>
              <a:buNone/>
              <a:defRPr/>
            </a:pPr>
            <a:r>
              <a:rPr lang="en-US" sz="2400" b="1" smtClean="0">
                <a:solidFill>
                  <a:srgbClr val="333399"/>
                </a:solidFill>
                <a:latin typeface="Garamond" charset="0"/>
                <a:cs typeface="+mn-cs"/>
              </a:rPr>
              <a:t>Comparing two means</a:t>
            </a:r>
          </a:p>
          <a:p>
            <a:pPr marL="457200" indent="-457200" eaLnBrk="1" hangingPunct="1">
              <a:buFont typeface="Wingdings" charset="0"/>
              <a:buNone/>
              <a:defRPr/>
            </a:pPr>
            <a:endParaRPr lang="en-US" b="1" smtClean="0">
              <a:cs typeface="+mn-cs"/>
            </a:endParaRPr>
          </a:p>
          <a:p>
            <a:pPr marL="725488" lvl="1" indent="-381000" eaLnBrk="1" hangingPunct="1">
              <a:spcAft>
                <a:spcPct val="45000"/>
              </a:spcAft>
              <a:buSzPct val="120000"/>
              <a:buFont typeface="Wingdings" charset="0"/>
              <a:buChar char="§"/>
              <a:defRPr/>
            </a:pPr>
            <a:r>
              <a:rPr lang="en-US" sz="2000" smtClean="0"/>
              <a:t>Two-sample </a:t>
            </a:r>
            <a:r>
              <a:rPr lang="en-US" sz="2000" i="1" smtClean="0"/>
              <a:t>z </a:t>
            </a:r>
            <a:r>
              <a:rPr lang="en-US" sz="2000" smtClean="0"/>
              <a:t>statistic</a:t>
            </a:r>
          </a:p>
          <a:p>
            <a:pPr marL="725488" lvl="1" indent="-381000" eaLnBrk="1" hangingPunct="1">
              <a:spcAft>
                <a:spcPct val="45000"/>
              </a:spcAft>
              <a:buSzPct val="120000"/>
              <a:buFont typeface="Wingdings" charset="0"/>
              <a:buChar char="§"/>
              <a:defRPr/>
            </a:pPr>
            <a:r>
              <a:rPr lang="en-US" sz="2000" smtClean="0"/>
              <a:t>Two-sample </a:t>
            </a:r>
            <a:r>
              <a:rPr lang="en-US" sz="2000" i="1" smtClean="0"/>
              <a:t>t</a:t>
            </a:r>
            <a:r>
              <a:rPr lang="en-US" sz="2000" smtClean="0"/>
              <a:t> procedures</a:t>
            </a:r>
          </a:p>
          <a:p>
            <a:pPr marL="725488" lvl="1" indent="-381000" eaLnBrk="1" hangingPunct="1">
              <a:spcAft>
                <a:spcPct val="45000"/>
              </a:spcAft>
              <a:buSzPct val="120000"/>
              <a:buFont typeface="Wingdings" charset="0"/>
              <a:buChar char="§"/>
              <a:defRPr/>
            </a:pPr>
            <a:r>
              <a:rPr lang="en-US" sz="2000" smtClean="0"/>
              <a:t>Two-sample </a:t>
            </a:r>
            <a:r>
              <a:rPr lang="en-US" sz="2000" i="1" smtClean="0"/>
              <a:t>t</a:t>
            </a:r>
            <a:r>
              <a:rPr lang="en-US" sz="2000" smtClean="0"/>
              <a:t> test</a:t>
            </a:r>
          </a:p>
          <a:p>
            <a:pPr marL="725488" lvl="1" indent="-381000" eaLnBrk="1" hangingPunct="1">
              <a:spcAft>
                <a:spcPct val="45000"/>
              </a:spcAft>
              <a:buSzPct val="120000"/>
              <a:buFont typeface="Wingdings" charset="0"/>
              <a:buChar char="§"/>
              <a:defRPr/>
            </a:pPr>
            <a:r>
              <a:rPr lang="en-US" sz="2000" smtClean="0"/>
              <a:t>Two-sample </a:t>
            </a:r>
            <a:r>
              <a:rPr lang="en-US" sz="2000" i="1" smtClean="0"/>
              <a:t>t</a:t>
            </a:r>
            <a:r>
              <a:rPr lang="en-US" sz="2000" smtClean="0"/>
              <a:t> confidence interval</a:t>
            </a:r>
          </a:p>
          <a:p>
            <a:pPr marL="725488" lvl="1" indent="-381000" eaLnBrk="1" hangingPunct="1">
              <a:spcAft>
                <a:spcPct val="45000"/>
              </a:spcAft>
              <a:buSzPct val="120000"/>
              <a:buFont typeface="Wingdings" charset="0"/>
              <a:buChar char="§"/>
              <a:defRPr/>
            </a:pPr>
            <a:r>
              <a:rPr lang="en-US" sz="2000" smtClean="0"/>
              <a:t>Robustness</a:t>
            </a:r>
          </a:p>
          <a:p>
            <a:pPr marL="725488" lvl="1" indent="-381000" eaLnBrk="1" hangingPunct="1">
              <a:spcAft>
                <a:spcPct val="45000"/>
              </a:spcAft>
              <a:buSzPct val="120000"/>
              <a:buFont typeface="Wingdings" charset="0"/>
              <a:buChar char="§"/>
              <a:defRPr/>
            </a:pPr>
            <a:r>
              <a:rPr lang="en-US" sz="2000" smtClean="0"/>
              <a:t>Details of the two-sample </a:t>
            </a:r>
            <a:r>
              <a:rPr lang="en-US" sz="2000" i="1" smtClean="0"/>
              <a:t>t</a:t>
            </a:r>
            <a:r>
              <a:rPr lang="en-US" sz="2000" smtClean="0"/>
              <a:t> procedures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p:cNvSpPr>
            <a:spLocks noGrp="1" noChangeArrowheads="1"/>
          </p:cNvSpPr>
          <p:nvPr>
            <p:ph type="title"/>
          </p:nvPr>
        </p:nvSpPr>
        <p:spPr/>
        <p:txBody>
          <a:bodyPr/>
          <a:lstStyle/>
          <a:p>
            <a:pPr eaLnBrk="1" hangingPunct="1">
              <a:defRPr/>
            </a:pPr>
            <a:r>
              <a:rPr lang="en-US" sz="2800" smtClean="0">
                <a:solidFill>
                  <a:srgbClr val="333399"/>
                </a:solidFill>
                <a:cs typeface="+mj-cs"/>
              </a:rPr>
              <a:t>Two-sample problems</a:t>
            </a:r>
          </a:p>
        </p:txBody>
      </p:sp>
      <p:sp>
        <p:nvSpPr>
          <p:cNvPr id="1135619" name="Line 3"/>
          <p:cNvSpPr>
            <a:spLocks noChangeShapeType="1"/>
          </p:cNvSpPr>
          <p:nvPr/>
        </p:nvSpPr>
        <p:spPr bwMode="auto">
          <a:xfrm>
            <a:off x="1828800" y="3238500"/>
            <a:ext cx="4314825"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35620" name="Text Box 4"/>
          <p:cNvSpPr txBox="1">
            <a:spLocks noChangeArrowheads="1"/>
          </p:cNvSpPr>
          <p:nvPr/>
        </p:nvSpPr>
        <p:spPr bwMode="auto">
          <a:xfrm>
            <a:off x="3451225" y="2794000"/>
            <a:ext cx="1425575" cy="806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lnSpc>
                <a:spcPct val="130000"/>
              </a:lnSpc>
              <a:spcBef>
                <a:spcPct val="50000"/>
              </a:spcBef>
              <a:defRPr/>
            </a:pPr>
            <a:r>
              <a:rPr lang="en-US">
                <a:solidFill>
                  <a:srgbClr val="CC0000"/>
                </a:solidFill>
                <a:latin typeface="Arial" charset="0"/>
                <a:ea typeface="ＭＳ Ｐゴシック" charset="0"/>
              </a:rPr>
              <a:t>Which </a:t>
            </a:r>
            <a:br>
              <a:rPr lang="en-US">
                <a:solidFill>
                  <a:srgbClr val="CC0000"/>
                </a:solidFill>
                <a:latin typeface="Arial" charset="0"/>
                <a:ea typeface="ＭＳ Ｐゴシック" charset="0"/>
              </a:rPr>
            </a:br>
            <a:r>
              <a:rPr lang="en-US">
                <a:solidFill>
                  <a:srgbClr val="CC0000"/>
                </a:solidFill>
                <a:latin typeface="Arial" charset="0"/>
                <a:ea typeface="ＭＳ Ｐゴシック" charset="0"/>
              </a:rPr>
              <a:t>is it?</a:t>
            </a:r>
          </a:p>
        </p:txBody>
      </p:sp>
      <p:sp>
        <p:nvSpPr>
          <p:cNvPr id="1135621" name="Text Box 5"/>
          <p:cNvSpPr txBox="1">
            <a:spLocks noChangeArrowheads="1"/>
          </p:cNvSpPr>
          <p:nvPr/>
        </p:nvSpPr>
        <p:spPr bwMode="auto">
          <a:xfrm>
            <a:off x="5334000" y="3200400"/>
            <a:ext cx="3505200" cy="3582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30000"/>
              </a:lnSpc>
              <a:defRPr/>
            </a:pPr>
            <a:r>
              <a:rPr lang="en-US">
                <a:latin typeface="Arial" charset="0"/>
                <a:ea typeface="ＭＳ Ｐゴシック" charset="0"/>
              </a:rPr>
              <a:t>We often compare two treatments used on </a:t>
            </a:r>
            <a:r>
              <a:rPr lang="en-US" b="1">
                <a:solidFill>
                  <a:srgbClr val="333399"/>
                </a:solidFill>
                <a:latin typeface="Arial" charset="0"/>
                <a:ea typeface="ＭＳ Ｐゴシック" charset="0"/>
              </a:rPr>
              <a:t>independent</a:t>
            </a:r>
            <a:r>
              <a:rPr lang="en-US">
                <a:latin typeface="Arial" charset="0"/>
                <a:ea typeface="ＭＳ Ｐゴシック" charset="0"/>
              </a:rPr>
              <a:t> samples. </a:t>
            </a:r>
          </a:p>
          <a:p>
            <a:pPr>
              <a:lnSpc>
                <a:spcPct val="130000"/>
              </a:lnSpc>
              <a:defRPr/>
            </a:pPr>
            <a:endParaRPr lang="en-US" sz="1400">
              <a:latin typeface="Arial" charset="0"/>
              <a:ea typeface="ＭＳ Ｐゴシック" charset="0"/>
            </a:endParaRPr>
          </a:p>
          <a:p>
            <a:pPr>
              <a:lnSpc>
                <a:spcPct val="130000"/>
              </a:lnSpc>
              <a:defRPr/>
            </a:pPr>
            <a:r>
              <a:rPr lang="en-US">
                <a:latin typeface="Arial" charset="0"/>
                <a:ea typeface="ＭＳ Ｐゴシック" charset="0"/>
              </a:rPr>
              <a:t>Is the difference between both treatments due only to variations from the random sampling as in (B), or does it reflect a true difference in population means as in (A)? </a:t>
            </a:r>
          </a:p>
        </p:txBody>
      </p:sp>
      <p:sp>
        <p:nvSpPr>
          <p:cNvPr id="1135622" name="Text Box 6"/>
          <p:cNvSpPr txBox="1">
            <a:spLocks noChangeArrowheads="1"/>
          </p:cNvSpPr>
          <p:nvPr/>
        </p:nvSpPr>
        <p:spPr bwMode="auto">
          <a:xfrm>
            <a:off x="365125" y="5791200"/>
            <a:ext cx="4968875" cy="679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20000"/>
              </a:lnSpc>
              <a:spcBef>
                <a:spcPct val="20000"/>
              </a:spcBef>
              <a:spcAft>
                <a:spcPct val="25000"/>
              </a:spcAft>
              <a:buClr>
                <a:schemeClr val="accent1"/>
              </a:buClr>
              <a:buSzPct val="65000"/>
              <a:buFont typeface="Wingdings" charset="0"/>
              <a:buNone/>
              <a:defRPr/>
            </a:pPr>
            <a:r>
              <a:rPr lang="en-US" sz="1600" i="1">
                <a:latin typeface="Arial" charset="0"/>
                <a:ea typeface="ＭＳ Ｐゴシック" charset="0"/>
              </a:rPr>
              <a:t>Independent samples: Subjects in one sample are completely unrelated to subjects in the other sample.</a:t>
            </a:r>
          </a:p>
        </p:txBody>
      </p:sp>
      <p:sp>
        <p:nvSpPr>
          <p:cNvPr id="1135623" name="Oval 7"/>
          <p:cNvSpPr>
            <a:spLocks noChangeArrowheads="1"/>
          </p:cNvSpPr>
          <p:nvPr/>
        </p:nvSpPr>
        <p:spPr bwMode="auto">
          <a:xfrm>
            <a:off x="685800" y="990600"/>
            <a:ext cx="2743200" cy="1930400"/>
          </a:xfrm>
          <a:prstGeom prst="ellipse">
            <a:avLst/>
          </a:prstGeom>
          <a:noFill/>
          <a:ln w="57150">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35624" name="Oval 8"/>
          <p:cNvSpPr>
            <a:spLocks noChangeArrowheads="1"/>
          </p:cNvSpPr>
          <p:nvPr/>
        </p:nvSpPr>
        <p:spPr bwMode="auto">
          <a:xfrm>
            <a:off x="2082800" y="1905000"/>
            <a:ext cx="889000" cy="711200"/>
          </a:xfrm>
          <a:prstGeom prst="ellipse">
            <a:avLst/>
          </a:prstGeom>
          <a:noFill/>
          <a:ln w="57150">
            <a:solidFill>
              <a:srgbClr val="FF9933"/>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35625" name="Text Box 9"/>
          <p:cNvSpPr txBox="1">
            <a:spLocks noChangeArrowheads="1"/>
          </p:cNvSpPr>
          <p:nvPr/>
        </p:nvSpPr>
        <p:spPr bwMode="auto">
          <a:xfrm>
            <a:off x="911225" y="1347788"/>
            <a:ext cx="124618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b="1" i="1">
                <a:solidFill>
                  <a:srgbClr val="333399"/>
                </a:solidFill>
                <a:latin typeface="Arial" charset="0"/>
                <a:ea typeface="ＭＳ Ｐゴシック" charset="0"/>
              </a:rPr>
              <a:t>Population 1</a:t>
            </a:r>
          </a:p>
        </p:txBody>
      </p:sp>
      <p:sp>
        <p:nvSpPr>
          <p:cNvPr id="1135626" name="Text Box 10"/>
          <p:cNvSpPr txBox="1">
            <a:spLocks noChangeArrowheads="1"/>
          </p:cNvSpPr>
          <p:nvPr/>
        </p:nvSpPr>
        <p:spPr bwMode="auto">
          <a:xfrm>
            <a:off x="2057400" y="2103438"/>
            <a:ext cx="96361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b="1" i="1">
                <a:solidFill>
                  <a:srgbClr val="FF9900"/>
                </a:solidFill>
                <a:latin typeface="Arial" charset="0"/>
                <a:ea typeface="ＭＳ Ｐゴシック" charset="0"/>
              </a:rPr>
              <a:t>Sample 1</a:t>
            </a:r>
          </a:p>
        </p:txBody>
      </p:sp>
      <p:sp>
        <p:nvSpPr>
          <p:cNvPr id="1135627" name="Oval 11"/>
          <p:cNvSpPr>
            <a:spLocks noChangeArrowheads="1"/>
          </p:cNvSpPr>
          <p:nvPr/>
        </p:nvSpPr>
        <p:spPr bwMode="auto">
          <a:xfrm>
            <a:off x="4800600" y="1016000"/>
            <a:ext cx="2743200" cy="1930400"/>
          </a:xfrm>
          <a:prstGeom prst="ellipse">
            <a:avLst/>
          </a:prstGeom>
          <a:noFill/>
          <a:ln w="57150">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35628" name="Oval 12"/>
          <p:cNvSpPr>
            <a:spLocks noChangeArrowheads="1"/>
          </p:cNvSpPr>
          <p:nvPr/>
        </p:nvSpPr>
        <p:spPr bwMode="auto">
          <a:xfrm>
            <a:off x="6426200" y="1625600"/>
            <a:ext cx="889000" cy="711200"/>
          </a:xfrm>
          <a:prstGeom prst="ellipse">
            <a:avLst/>
          </a:prstGeom>
          <a:noFill/>
          <a:ln w="57150">
            <a:solidFill>
              <a:srgbClr val="FF9933"/>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35629" name="Text Box 13"/>
          <p:cNvSpPr txBox="1">
            <a:spLocks noChangeArrowheads="1"/>
          </p:cNvSpPr>
          <p:nvPr/>
        </p:nvSpPr>
        <p:spPr bwMode="auto">
          <a:xfrm>
            <a:off x="5026025" y="1373188"/>
            <a:ext cx="124618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b="1" i="1">
                <a:solidFill>
                  <a:srgbClr val="333399"/>
                </a:solidFill>
                <a:latin typeface="Arial" charset="0"/>
                <a:ea typeface="ＭＳ Ｐゴシック" charset="0"/>
              </a:rPr>
              <a:t>Population 2</a:t>
            </a:r>
          </a:p>
        </p:txBody>
      </p:sp>
      <p:sp>
        <p:nvSpPr>
          <p:cNvPr id="1135630" name="Text Box 14"/>
          <p:cNvSpPr txBox="1">
            <a:spLocks noChangeArrowheads="1"/>
          </p:cNvSpPr>
          <p:nvPr/>
        </p:nvSpPr>
        <p:spPr bwMode="auto">
          <a:xfrm>
            <a:off x="6400800" y="1824038"/>
            <a:ext cx="96361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b="1" i="1">
                <a:solidFill>
                  <a:srgbClr val="FF9900"/>
                </a:solidFill>
                <a:latin typeface="Arial" charset="0"/>
                <a:ea typeface="ＭＳ Ｐゴシック" charset="0"/>
              </a:rPr>
              <a:t>Sample 2</a:t>
            </a:r>
          </a:p>
        </p:txBody>
      </p:sp>
      <p:sp>
        <p:nvSpPr>
          <p:cNvPr id="1135631" name="Text Box 15"/>
          <p:cNvSpPr txBox="1">
            <a:spLocks noChangeArrowheads="1"/>
          </p:cNvSpPr>
          <p:nvPr/>
        </p:nvSpPr>
        <p:spPr bwMode="auto">
          <a:xfrm>
            <a:off x="3854450" y="1157288"/>
            <a:ext cx="4889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Arial" charset="0"/>
                <a:ea typeface="ＭＳ Ｐゴシック" charset="0"/>
              </a:rPr>
              <a:t>(A)</a:t>
            </a:r>
          </a:p>
        </p:txBody>
      </p:sp>
      <p:grpSp>
        <p:nvGrpSpPr>
          <p:cNvPr id="1135632" name="Group 16"/>
          <p:cNvGrpSpPr>
            <a:grpSpLocks/>
          </p:cNvGrpSpPr>
          <p:nvPr/>
        </p:nvGrpSpPr>
        <p:grpSpPr bwMode="auto">
          <a:xfrm>
            <a:off x="1524000" y="3556000"/>
            <a:ext cx="3155950" cy="1930400"/>
            <a:chOff x="960" y="2240"/>
            <a:chExt cx="1988" cy="1216"/>
          </a:xfrm>
        </p:grpSpPr>
        <p:sp>
          <p:nvSpPr>
            <p:cNvPr id="1135633" name="Oval 17"/>
            <p:cNvSpPr>
              <a:spLocks noChangeArrowheads="1"/>
            </p:cNvSpPr>
            <p:nvPr/>
          </p:nvSpPr>
          <p:spPr bwMode="auto">
            <a:xfrm>
              <a:off x="960" y="2240"/>
              <a:ext cx="1728" cy="1216"/>
            </a:xfrm>
            <a:prstGeom prst="ellipse">
              <a:avLst/>
            </a:prstGeom>
            <a:noFill/>
            <a:ln w="57150">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35634" name="Oval 18"/>
            <p:cNvSpPr>
              <a:spLocks noChangeArrowheads="1"/>
            </p:cNvSpPr>
            <p:nvPr/>
          </p:nvSpPr>
          <p:spPr bwMode="auto">
            <a:xfrm>
              <a:off x="2032" y="2672"/>
              <a:ext cx="560" cy="448"/>
            </a:xfrm>
            <a:prstGeom prst="ellipse">
              <a:avLst/>
            </a:prstGeom>
            <a:noFill/>
            <a:ln w="57150">
              <a:solidFill>
                <a:srgbClr val="FF9933"/>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35635" name="Text Box 19"/>
            <p:cNvSpPr txBox="1">
              <a:spLocks noChangeArrowheads="1"/>
            </p:cNvSpPr>
            <p:nvPr/>
          </p:nvSpPr>
          <p:spPr bwMode="auto">
            <a:xfrm>
              <a:off x="1102" y="2465"/>
              <a:ext cx="692"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b="1" i="1">
                  <a:solidFill>
                    <a:srgbClr val="333399"/>
                  </a:solidFill>
                  <a:latin typeface="Arial" charset="0"/>
                  <a:ea typeface="ＭＳ Ｐゴシック" charset="0"/>
                </a:rPr>
                <a:t>Population</a:t>
              </a:r>
            </a:p>
          </p:txBody>
        </p:sp>
        <p:sp>
          <p:nvSpPr>
            <p:cNvPr id="1135636" name="Text Box 20"/>
            <p:cNvSpPr txBox="1">
              <a:spLocks noChangeArrowheads="1"/>
            </p:cNvSpPr>
            <p:nvPr/>
          </p:nvSpPr>
          <p:spPr bwMode="auto">
            <a:xfrm>
              <a:off x="2016" y="2797"/>
              <a:ext cx="607"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b="1" i="1">
                  <a:solidFill>
                    <a:srgbClr val="FF9900"/>
                  </a:solidFill>
                  <a:latin typeface="Arial" charset="0"/>
                  <a:ea typeface="ＭＳ Ｐゴシック" charset="0"/>
                </a:rPr>
                <a:t>Sample 2</a:t>
              </a:r>
            </a:p>
          </p:txBody>
        </p:sp>
        <p:sp>
          <p:nvSpPr>
            <p:cNvPr id="1135637" name="Oval 21"/>
            <p:cNvSpPr>
              <a:spLocks noChangeArrowheads="1"/>
            </p:cNvSpPr>
            <p:nvPr/>
          </p:nvSpPr>
          <p:spPr bwMode="auto">
            <a:xfrm>
              <a:off x="1264" y="2912"/>
              <a:ext cx="560" cy="448"/>
            </a:xfrm>
            <a:prstGeom prst="ellipse">
              <a:avLst/>
            </a:prstGeom>
            <a:noFill/>
            <a:ln w="57150">
              <a:solidFill>
                <a:srgbClr val="FF9933"/>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35638" name="Text Box 22"/>
            <p:cNvSpPr txBox="1">
              <a:spLocks noChangeArrowheads="1"/>
            </p:cNvSpPr>
            <p:nvPr/>
          </p:nvSpPr>
          <p:spPr bwMode="auto">
            <a:xfrm>
              <a:off x="1248" y="3037"/>
              <a:ext cx="607"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b="1" i="1">
                  <a:solidFill>
                    <a:srgbClr val="FF9900"/>
                  </a:solidFill>
                  <a:latin typeface="Arial" charset="0"/>
                  <a:ea typeface="ＭＳ Ｐゴシック" charset="0"/>
                </a:rPr>
                <a:t>Sample 1</a:t>
              </a:r>
            </a:p>
          </p:txBody>
        </p:sp>
        <p:sp>
          <p:nvSpPr>
            <p:cNvPr id="1135639" name="Text Box 23"/>
            <p:cNvSpPr txBox="1">
              <a:spLocks noChangeArrowheads="1"/>
            </p:cNvSpPr>
            <p:nvPr/>
          </p:nvSpPr>
          <p:spPr bwMode="auto">
            <a:xfrm>
              <a:off x="2640" y="2361"/>
              <a:ext cx="30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Arial" charset="0"/>
                  <a:ea typeface="ＭＳ Ｐゴシック" charset="0"/>
                </a:rPr>
                <a:t>(B)</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56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56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562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35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620" grpId="0"/>
      <p:bldP spid="1135621" grpId="0"/>
      <p:bldP spid="1135622"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966658" name="Rectangle 2"/>
          <p:cNvSpPr>
            <a:spLocks noGrp="1" noChangeArrowheads="1"/>
          </p:cNvSpPr>
          <p:nvPr>
            <p:ph type="title"/>
          </p:nvPr>
        </p:nvSpPr>
        <p:spPr>
          <a:xfrm>
            <a:off x="457200" y="228600"/>
            <a:ext cx="8305800" cy="762000"/>
          </a:xfrm>
        </p:spPr>
        <p:txBody>
          <a:bodyPr/>
          <a:lstStyle/>
          <a:p>
            <a:pPr eaLnBrk="1" hangingPunct="1">
              <a:defRPr/>
            </a:pPr>
            <a:r>
              <a:rPr lang="en-US" smtClean="0">
                <a:cs typeface="+mj-cs"/>
              </a:rPr>
              <a:t>When </a:t>
            </a:r>
            <a:r>
              <a:rPr lang="en-US" i="1" smtClean="0">
                <a:latin typeface="Symbol" charset="0"/>
                <a:cs typeface="+mj-cs"/>
              </a:rPr>
              <a:t>s</a:t>
            </a:r>
            <a:r>
              <a:rPr lang="en-US" smtClean="0">
                <a:cs typeface="+mj-cs"/>
              </a:rPr>
              <a:t> is unknown</a:t>
            </a:r>
          </a:p>
        </p:txBody>
      </p:sp>
      <p:sp>
        <p:nvSpPr>
          <p:cNvPr id="966659" name="Rectangle 3"/>
          <p:cNvSpPr>
            <a:spLocks noGrp="1" noChangeArrowheads="1"/>
          </p:cNvSpPr>
          <p:nvPr>
            <p:ph type="body" sz="half" idx="1"/>
          </p:nvPr>
        </p:nvSpPr>
        <p:spPr>
          <a:xfrm>
            <a:off x="762000" y="2133600"/>
            <a:ext cx="3581400" cy="2438400"/>
          </a:xfrm>
        </p:spPr>
        <p:txBody>
          <a:bodyPr/>
          <a:lstStyle/>
          <a:p>
            <a:pPr marL="0" indent="0" eaLnBrk="1" hangingPunct="1">
              <a:lnSpc>
                <a:spcPct val="120000"/>
              </a:lnSpc>
              <a:buFont typeface="Wingdings" charset="0"/>
              <a:buChar char="p"/>
              <a:defRPr/>
            </a:pPr>
            <a:r>
              <a:rPr lang="en-US" sz="1800" smtClean="0">
                <a:cs typeface="+mn-cs"/>
              </a:rPr>
              <a:t> When the sample size is large, the sample is likely to contain elements representative of the whole population. Then </a:t>
            </a:r>
            <a:r>
              <a:rPr lang="en-US" sz="1800" i="1" smtClean="0">
                <a:cs typeface="+mn-cs"/>
              </a:rPr>
              <a:t>s</a:t>
            </a:r>
            <a:r>
              <a:rPr lang="en-US" sz="1800" smtClean="0">
                <a:cs typeface="+mn-cs"/>
              </a:rPr>
              <a:t> is a good estimate of </a:t>
            </a:r>
            <a:r>
              <a:rPr lang="en-US" sz="1800" i="1" smtClean="0">
                <a:latin typeface="Symbol" charset="0"/>
                <a:cs typeface="+mn-cs"/>
              </a:rPr>
              <a:t>s</a:t>
            </a:r>
            <a:r>
              <a:rPr lang="en-US" sz="1800" smtClean="0">
                <a:cs typeface="+mn-cs"/>
              </a:rPr>
              <a:t>. </a:t>
            </a:r>
          </a:p>
          <a:p>
            <a:pPr marL="0" indent="0" eaLnBrk="1" hangingPunct="1">
              <a:lnSpc>
                <a:spcPct val="120000"/>
              </a:lnSpc>
              <a:buFont typeface="Wingdings" charset="0"/>
              <a:buNone/>
              <a:defRPr/>
            </a:pPr>
            <a:endParaRPr lang="en-US" sz="1800" smtClean="0">
              <a:cs typeface="+mn-cs"/>
            </a:endParaRPr>
          </a:p>
        </p:txBody>
      </p:sp>
      <p:pic>
        <p:nvPicPr>
          <p:cNvPr id="9220" name="Picture 4"/>
          <p:cNvPicPr>
            <a:picLocks noChangeAspect="1" noChangeArrowheads="1"/>
          </p:cNvPicPr>
          <p:nvPr/>
        </p:nvPicPr>
        <p:blipFill>
          <a:blip r:embed="rId2">
            <a:lum bright="-34000" contrast="76000"/>
            <a:grayscl/>
            <a:biLevel thresh="50000"/>
          </a:blip>
          <a:srcRect l="25145" t="54085" r="16351" b="7507"/>
          <a:stretch>
            <a:fillRect/>
          </a:stretch>
        </p:blipFill>
        <p:spPr bwMode="auto">
          <a:xfrm>
            <a:off x="4648200" y="4114800"/>
            <a:ext cx="3894138" cy="2058988"/>
          </a:xfrm>
          <a:prstGeom prst="rect">
            <a:avLst/>
          </a:prstGeom>
          <a:solidFill>
            <a:srgbClr val="FFFFCC"/>
          </a:solidFill>
          <a:ln w="9525">
            <a:noFill/>
            <a:miter lim="800000"/>
            <a:headEnd/>
            <a:tailEnd/>
          </a:ln>
        </p:spPr>
      </p:pic>
      <p:pic>
        <p:nvPicPr>
          <p:cNvPr id="9221" name="Picture 5"/>
          <p:cNvPicPr>
            <a:picLocks noChangeAspect="1" noChangeArrowheads="1"/>
          </p:cNvPicPr>
          <p:nvPr/>
        </p:nvPicPr>
        <p:blipFill>
          <a:blip r:embed="rId3">
            <a:lum bright="-36000" contrast="62000"/>
            <a:grayscl/>
            <a:biLevel thresh="50000"/>
          </a:blip>
          <a:srcRect l="28180" t="53522" r="13112" b="8450"/>
          <a:stretch>
            <a:fillRect/>
          </a:stretch>
        </p:blipFill>
        <p:spPr bwMode="auto">
          <a:xfrm>
            <a:off x="609600" y="4116388"/>
            <a:ext cx="3810000" cy="2057400"/>
          </a:xfrm>
          <a:prstGeom prst="rect">
            <a:avLst/>
          </a:prstGeom>
          <a:noFill/>
          <a:ln w="9525">
            <a:noFill/>
            <a:miter lim="800000"/>
            <a:headEnd/>
            <a:tailEnd/>
          </a:ln>
        </p:spPr>
      </p:pic>
      <p:sp>
        <p:nvSpPr>
          <p:cNvPr id="966662" name="Text Box 6"/>
          <p:cNvSpPr txBox="1">
            <a:spLocks noChangeArrowheads="1"/>
          </p:cNvSpPr>
          <p:nvPr/>
        </p:nvSpPr>
        <p:spPr bwMode="auto">
          <a:xfrm>
            <a:off x="3941763" y="4311650"/>
            <a:ext cx="12890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Arial" charset="0"/>
                <a:ea typeface="ＭＳ Ｐゴシック" charset="0"/>
              </a:rPr>
              <a:t>Population</a:t>
            </a:r>
            <a:br>
              <a:rPr lang="en-US">
                <a:latin typeface="Arial" charset="0"/>
                <a:ea typeface="ＭＳ Ｐゴシック" charset="0"/>
              </a:rPr>
            </a:br>
            <a:r>
              <a:rPr lang="en-US">
                <a:latin typeface="Arial" charset="0"/>
                <a:ea typeface="ＭＳ Ｐゴシック" charset="0"/>
              </a:rPr>
              <a:t>distribution</a:t>
            </a:r>
          </a:p>
        </p:txBody>
      </p:sp>
      <p:sp>
        <p:nvSpPr>
          <p:cNvPr id="966663" name="Text Box 7"/>
          <p:cNvSpPr txBox="1">
            <a:spLocks noChangeArrowheads="1"/>
          </p:cNvSpPr>
          <p:nvPr/>
        </p:nvSpPr>
        <p:spPr bwMode="auto">
          <a:xfrm>
            <a:off x="5837238" y="6097588"/>
            <a:ext cx="1555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Arial" charset="0"/>
                <a:ea typeface="ＭＳ Ｐゴシック" charset="0"/>
              </a:rPr>
              <a:t>Small sample</a:t>
            </a:r>
          </a:p>
        </p:txBody>
      </p:sp>
      <p:sp>
        <p:nvSpPr>
          <p:cNvPr id="966664" name="Text Box 8"/>
          <p:cNvSpPr txBox="1">
            <a:spLocks noChangeArrowheads="1"/>
          </p:cNvSpPr>
          <p:nvPr/>
        </p:nvSpPr>
        <p:spPr bwMode="auto">
          <a:xfrm>
            <a:off x="1768475" y="6097588"/>
            <a:ext cx="15684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Arial" charset="0"/>
                <a:ea typeface="ＭＳ Ｐゴシック" charset="0"/>
              </a:rPr>
              <a:t>Large sample</a:t>
            </a:r>
          </a:p>
        </p:txBody>
      </p:sp>
      <p:sp>
        <p:nvSpPr>
          <p:cNvPr id="966665" name="Rectangle 9"/>
          <p:cNvSpPr>
            <a:spLocks noGrp="1" noChangeArrowheads="1"/>
          </p:cNvSpPr>
          <p:nvPr>
            <p:ph type="body" sz="half" idx="2"/>
          </p:nvPr>
        </p:nvSpPr>
        <p:spPr>
          <a:xfrm>
            <a:off x="5105400" y="2133600"/>
            <a:ext cx="3429000" cy="2133600"/>
          </a:xfrm>
        </p:spPr>
        <p:txBody>
          <a:bodyPr/>
          <a:lstStyle/>
          <a:p>
            <a:pPr marL="0" indent="0" eaLnBrk="1" hangingPunct="1">
              <a:lnSpc>
                <a:spcPct val="120000"/>
              </a:lnSpc>
              <a:buFont typeface="Wingdings" charset="0"/>
              <a:buChar char="p"/>
              <a:defRPr/>
            </a:pPr>
            <a:r>
              <a:rPr lang="en-US" sz="1800" smtClean="0">
                <a:cs typeface="+mn-cs"/>
              </a:rPr>
              <a:t> But when the sample size is small, the sample contains only a few individuals. Then </a:t>
            </a:r>
            <a:r>
              <a:rPr lang="en-US" sz="1800" i="1" smtClean="0">
                <a:cs typeface="+mn-cs"/>
              </a:rPr>
              <a:t>s</a:t>
            </a:r>
            <a:r>
              <a:rPr lang="en-US" sz="1800" smtClean="0">
                <a:cs typeface="+mn-cs"/>
              </a:rPr>
              <a:t> is a more mediocre estimate of </a:t>
            </a:r>
            <a:r>
              <a:rPr lang="en-US" sz="1800" i="1" smtClean="0">
                <a:latin typeface="Symbol" charset="0"/>
                <a:cs typeface="+mn-cs"/>
              </a:rPr>
              <a:t>s</a:t>
            </a:r>
            <a:r>
              <a:rPr lang="en-US" sz="1800" smtClean="0">
                <a:cs typeface="+mn-cs"/>
              </a:rPr>
              <a:t>.</a:t>
            </a:r>
          </a:p>
          <a:p>
            <a:pPr marL="0" indent="0" eaLnBrk="1" hangingPunct="1">
              <a:lnSpc>
                <a:spcPct val="120000"/>
              </a:lnSpc>
              <a:buFont typeface="Wingdings" charset="0"/>
              <a:buChar char="p"/>
              <a:defRPr/>
            </a:pPr>
            <a:endParaRPr lang="en-US" sz="2000" smtClean="0">
              <a:cs typeface="+mn-cs"/>
            </a:endParaRPr>
          </a:p>
        </p:txBody>
      </p:sp>
      <p:sp>
        <p:nvSpPr>
          <p:cNvPr id="966666" name="Rectangle 10"/>
          <p:cNvSpPr>
            <a:spLocks noChangeArrowheads="1"/>
          </p:cNvSpPr>
          <p:nvPr/>
        </p:nvSpPr>
        <p:spPr bwMode="auto">
          <a:xfrm>
            <a:off x="457200" y="1143000"/>
            <a:ext cx="82296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120000"/>
              </a:lnSpc>
              <a:spcBef>
                <a:spcPct val="20000"/>
              </a:spcBef>
              <a:buClr>
                <a:srgbClr val="00CC99"/>
              </a:buClr>
              <a:buSzPct val="65000"/>
              <a:buFont typeface="Wingdings" charset="0"/>
              <a:buNone/>
              <a:defRPr/>
            </a:pPr>
            <a:r>
              <a:rPr lang="en-US" sz="2000">
                <a:latin typeface="Arial" charset="0"/>
                <a:ea typeface="ＭＳ Ｐゴシック" charset="0"/>
              </a:rPr>
              <a:t>The sample standard deviation </a:t>
            </a:r>
            <a:r>
              <a:rPr lang="en-US" sz="2000" i="1">
                <a:latin typeface="Arial" charset="0"/>
                <a:ea typeface="ＭＳ Ｐゴシック" charset="0"/>
              </a:rPr>
              <a:t>s</a:t>
            </a:r>
            <a:r>
              <a:rPr lang="en-US" sz="2000">
                <a:latin typeface="Arial" charset="0"/>
                <a:ea typeface="ＭＳ Ｐゴシック" charset="0"/>
              </a:rPr>
              <a:t> provides an estimate of the population standard deviation </a:t>
            </a:r>
            <a:r>
              <a:rPr lang="en-US" sz="2000" i="1">
                <a:latin typeface="Symbol" charset="0"/>
                <a:ea typeface="ＭＳ Ｐゴシック" charset="0"/>
              </a:rPr>
              <a:t>s</a:t>
            </a:r>
            <a:r>
              <a:rPr lang="en-US" sz="2000">
                <a:latin typeface="Arial" charset="0"/>
                <a:ea typeface="ＭＳ Ｐゴシック" charset="0"/>
              </a:rPr>
              <a:t>.</a:t>
            </a:r>
          </a:p>
        </p:txBody>
      </p:sp>
      <p:sp>
        <p:nvSpPr>
          <p:cNvPr id="966667" name="Line 11"/>
          <p:cNvSpPr>
            <a:spLocks noChangeShapeType="1"/>
          </p:cNvSpPr>
          <p:nvPr/>
        </p:nvSpPr>
        <p:spPr bwMode="auto">
          <a:xfrm flipH="1">
            <a:off x="3048000" y="4648200"/>
            <a:ext cx="762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66668" name="Line 12"/>
          <p:cNvSpPr>
            <a:spLocks noChangeShapeType="1"/>
          </p:cNvSpPr>
          <p:nvPr/>
        </p:nvSpPr>
        <p:spPr bwMode="auto">
          <a:xfrm>
            <a:off x="5334000" y="4648200"/>
            <a:ext cx="762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6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666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659" grpId="0" build="p" autoUpdateAnimBg="0"/>
      <p:bldP spid="966665"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42" name="Rectangle 2"/>
          <p:cNvSpPr>
            <a:spLocks noGrp="1" noChangeArrowheads="1"/>
          </p:cNvSpPr>
          <p:nvPr>
            <p:ph type="title"/>
          </p:nvPr>
        </p:nvSpPr>
        <p:spPr/>
        <p:txBody>
          <a:bodyPr/>
          <a:lstStyle/>
          <a:p>
            <a:pPr eaLnBrk="1" hangingPunct="1">
              <a:defRPr/>
            </a:pPr>
            <a:r>
              <a:rPr lang="en-US" smtClean="0">
                <a:cs typeface="+mj-cs"/>
              </a:rPr>
              <a:t>Two-sample </a:t>
            </a:r>
            <a:r>
              <a:rPr lang="en-US" i="1" smtClean="0">
                <a:latin typeface="Times New Roman" charset="0"/>
                <a:cs typeface="+mj-cs"/>
              </a:rPr>
              <a:t>z</a:t>
            </a:r>
            <a:r>
              <a:rPr lang="en-US" i="1" smtClean="0">
                <a:cs typeface="+mj-cs"/>
              </a:rPr>
              <a:t> </a:t>
            </a:r>
            <a:r>
              <a:rPr lang="en-US" smtClean="0">
                <a:cs typeface="+mj-cs"/>
              </a:rPr>
              <a:t>statistic</a:t>
            </a:r>
          </a:p>
        </p:txBody>
      </p:sp>
      <p:sp>
        <p:nvSpPr>
          <p:cNvPr id="1136643" name="Rectangle 3"/>
          <p:cNvSpPr>
            <a:spLocks noGrp="1" noChangeArrowheads="1"/>
          </p:cNvSpPr>
          <p:nvPr>
            <p:ph type="body" sz="half" idx="1"/>
          </p:nvPr>
        </p:nvSpPr>
        <p:spPr>
          <a:xfrm>
            <a:off x="457200" y="1143000"/>
            <a:ext cx="8229600" cy="5486400"/>
          </a:xfrm>
        </p:spPr>
        <p:txBody>
          <a:bodyPr/>
          <a:lstStyle/>
          <a:p>
            <a:pPr marL="0" indent="0" eaLnBrk="1" hangingPunct="1">
              <a:lnSpc>
                <a:spcPct val="180000"/>
              </a:lnSpc>
              <a:spcAft>
                <a:spcPct val="25000"/>
              </a:spcAft>
              <a:buFont typeface="Wingdings" charset="0"/>
              <a:buNone/>
              <a:defRPr/>
            </a:pPr>
            <a:r>
              <a:rPr lang="en-US" smtClean="0">
                <a:cs typeface="+mn-cs"/>
              </a:rPr>
              <a:t>We have </a:t>
            </a:r>
            <a:r>
              <a:rPr lang="en-US" b="1" smtClean="0">
                <a:solidFill>
                  <a:srgbClr val="333399"/>
                </a:solidFill>
                <a:cs typeface="+mn-cs"/>
              </a:rPr>
              <a:t>two independent SRSs</a:t>
            </a:r>
            <a:r>
              <a:rPr lang="en-US" smtClean="0">
                <a:cs typeface="+mn-cs"/>
              </a:rPr>
              <a:t> (simple random samples) coming maybe from two distinct populations with (</a:t>
            </a:r>
            <a:r>
              <a:rPr lang="en-US" i="1" smtClean="0">
                <a:latin typeface="Symbol" charset="0"/>
                <a:cs typeface="+mn-cs"/>
              </a:rPr>
              <a:t>m</a:t>
            </a:r>
            <a:r>
              <a:rPr lang="en-US" baseline="-25000" smtClean="0">
                <a:latin typeface="Symbol" charset="0"/>
                <a:cs typeface="+mn-cs"/>
              </a:rPr>
              <a:t>1</a:t>
            </a:r>
            <a:r>
              <a:rPr lang="en-US" smtClean="0">
                <a:latin typeface="Symbol" charset="0"/>
                <a:cs typeface="+mn-cs"/>
              </a:rPr>
              <a:t>,</a:t>
            </a:r>
            <a:r>
              <a:rPr lang="en-US" i="1" smtClean="0">
                <a:latin typeface="Symbol" charset="0"/>
                <a:cs typeface="+mn-cs"/>
              </a:rPr>
              <a:t>s</a:t>
            </a:r>
            <a:r>
              <a:rPr lang="en-US" baseline="-25000" smtClean="0">
                <a:latin typeface="Symbol" charset="0"/>
                <a:cs typeface="+mn-cs"/>
              </a:rPr>
              <a:t>1</a:t>
            </a:r>
            <a:r>
              <a:rPr lang="en-US" smtClean="0">
                <a:cs typeface="+mn-cs"/>
              </a:rPr>
              <a:t>) and (</a:t>
            </a:r>
            <a:r>
              <a:rPr lang="en-US" i="1" smtClean="0">
                <a:latin typeface="Symbol" charset="0"/>
                <a:cs typeface="+mn-cs"/>
              </a:rPr>
              <a:t>m</a:t>
            </a:r>
            <a:r>
              <a:rPr lang="en-US" baseline="-25000" smtClean="0">
                <a:latin typeface="Symbol" charset="0"/>
                <a:cs typeface="+mn-cs"/>
              </a:rPr>
              <a:t>2</a:t>
            </a:r>
            <a:r>
              <a:rPr lang="en-US" smtClean="0">
                <a:latin typeface="Symbol" charset="0"/>
                <a:cs typeface="+mn-cs"/>
              </a:rPr>
              <a:t>,</a:t>
            </a:r>
            <a:r>
              <a:rPr lang="en-US" i="1" smtClean="0">
                <a:latin typeface="Symbol" charset="0"/>
                <a:cs typeface="+mn-cs"/>
              </a:rPr>
              <a:t>s</a:t>
            </a:r>
            <a:r>
              <a:rPr lang="en-US" baseline="-25000" smtClean="0">
                <a:latin typeface="Symbol" charset="0"/>
                <a:cs typeface="+mn-cs"/>
              </a:rPr>
              <a:t>2</a:t>
            </a:r>
            <a:r>
              <a:rPr lang="en-US" smtClean="0">
                <a:cs typeface="+mn-cs"/>
              </a:rPr>
              <a:t>). We use    </a:t>
            </a:r>
            <a:r>
              <a:rPr lang="en-US" baseline="-25000" smtClean="0">
                <a:cs typeface="+mn-cs"/>
              </a:rPr>
              <a:t>1</a:t>
            </a:r>
            <a:r>
              <a:rPr lang="en-US" smtClean="0">
                <a:cs typeface="+mn-cs"/>
              </a:rPr>
              <a:t> and    </a:t>
            </a:r>
            <a:r>
              <a:rPr lang="en-US" baseline="-25000" smtClean="0">
                <a:cs typeface="+mn-cs"/>
              </a:rPr>
              <a:t>2</a:t>
            </a:r>
            <a:r>
              <a:rPr lang="en-US" smtClean="0">
                <a:cs typeface="+mn-cs"/>
              </a:rPr>
              <a:t> to estimate the unknown </a:t>
            </a:r>
            <a:r>
              <a:rPr lang="en-US" i="1" smtClean="0">
                <a:latin typeface="Symbol" charset="0"/>
                <a:cs typeface="+mn-cs"/>
              </a:rPr>
              <a:t>m</a:t>
            </a:r>
            <a:r>
              <a:rPr lang="en-US" baseline="-25000" smtClean="0">
                <a:latin typeface="Symbol" charset="0"/>
                <a:cs typeface="+mn-cs"/>
              </a:rPr>
              <a:t>1</a:t>
            </a:r>
            <a:r>
              <a:rPr lang="en-US" smtClean="0">
                <a:cs typeface="+mn-cs"/>
              </a:rPr>
              <a:t> and </a:t>
            </a:r>
            <a:r>
              <a:rPr lang="en-US" i="1" smtClean="0">
                <a:latin typeface="Symbol" charset="0"/>
                <a:cs typeface="+mn-cs"/>
              </a:rPr>
              <a:t>m</a:t>
            </a:r>
            <a:r>
              <a:rPr lang="en-US" baseline="-25000" smtClean="0">
                <a:latin typeface="Symbol" charset="0"/>
                <a:cs typeface="+mn-cs"/>
              </a:rPr>
              <a:t>2</a:t>
            </a:r>
            <a:r>
              <a:rPr lang="en-US" smtClean="0">
                <a:cs typeface="+mn-cs"/>
              </a:rPr>
              <a:t>.</a:t>
            </a:r>
          </a:p>
          <a:p>
            <a:pPr marL="0" indent="0" eaLnBrk="1" hangingPunct="1">
              <a:lnSpc>
                <a:spcPct val="180000"/>
              </a:lnSpc>
              <a:spcAft>
                <a:spcPct val="25000"/>
              </a:spcAft>
              <a:buFont typeface="Wingdings" charset="0"/>
              <a:buNone/>
              <a:defRPr/>
            </a:pPr>
            <a:endParaRPr lang="en-US" sz="800" smtClean="0">
              <a:cs typeface="+mn-cs"/>
            </a:endParaRPr>
          </a:p>
          <a:p>
            <a:pPr marL="0" indent="0" eaLnBrk="1" hangingPunct="1">
              <a:lnSpc>
                <a:spcPct val="180000"/>
              </a:lnSpc>
              <a:spcAft>
                <a:spcPct val="25000"/>
              </a:spcAft>
              <a:buFont typeface="Wingdings" charset="0"/>
              <a:buNone/>
              <a:defRPr/>
            </a:pPr>
            <a:r>
              <a:rPr lang="en-US" smtClean="0">
                <a:cs typeface="+mn-cs"/>
              </a:rPr>
              <a:t>When both populations are Normal, the sampling distribution of (  </a:t>
            </a:r>
            <a:r>
              <a:rPr lang="en-US" baseline="-25000" smtClean="0">
                <a:cs typeface="+mn-cs"/>
              </a:rPr>
              <a:t>1</a:t>
            </a:r>
            <a:r>
              <a:rPr lang="en-US" smtClean="0">
                <a:cs typeface="Arial" charset="0"/>
              </a:rPr>
              <a:t>−</a:t>
            </a:r>
            <a:r>
              <a:rPr lang="en-US" smtClean="0">
                <a:cs typeface="+mn-cs"/>
              </a:rPr>
              <a:t>   </a:t>
            </a:r>
            <a:r>
              <a:rPr lang="en-US" baseline="-25000" smtClean="0">
                <a:cs typeface="+mn-cs"/>
              </a:rPr>
              <a:t>2</a:t>
            </a:r>
            <a:r>
              <a:rPr lang="en-US" smtClean="0">
                <a:cs typeface="+mn-cs"/>
              </a:rPr>
              <a:t>) is also Normal, with standard deviation:</a:t>
            </a:r>
          </a:p>
          <a:p>
            <a:pPr marL="0" indent="0" eaLnBrk="1" hangingPunct="1">
              <a:lnSpc>
                <a:spcPct val="180000"/>
              </a:lnSpc>
              <a:spcAft>
                <a:spcPct val="25000"/>
              </a:spcAft>
              <a:buFont typeface="Wingdings" charset="0"/>
              <a:buNone/>
              <a:defRPr/>
            </a:pPr>
            <a:endParaRPr lang="en-US" sz="800" smtClean="0">
              <a:cs typeface="+mn-cs"/>
            </a:endParaRPr>
          </a:p>
          <a:p>
            <a:pPr marL="0" indent="0" eaLnBrk="1" hangingPunct="1">
              <a:lnSpc>
                <a:spcPct val="180000"/>
              </a:lnSpc>
              <a:buFont typeface="Wingdings" charset="0"/>
              <a:buNone/>
              <a:defRPr/>
            </a:pPr>
            <a:r>
              <a:rPr lang="en-US" smtClean="0">
                <a:cs typeface="+mn-cs"/>
              </a:rPr>
              <a:t>Then the </a:t>
            </a:r>
            <a:r>
              <a:rPr lang="en-US" b="1" smtClean="0">
                <a:cs typeface="+mn-cs"/>
              </a:rPr>
              <a:t>two-sample </a:t>
            </a:r>
            <a:r>
              <a:rPr lang="en-US" b="1" i="1" smtClean="0">
                <a:cs typeface="+mn-cs"/>
              </a:rPr>
              <a:t>z </a:t>
            </a:r>
            <a:r>
              <a:rPr lang="en-US" b="1" smtClean="0">
                <a:cs typeface="+mn-cs"/>
              </a:rPr>
              <a:t>statistic </a:t>
            </a:r>
            <a:br>
              <a:rPr lang="en-US" b="1" smtClean="0">
                <a:cs typeface="+mn-cs"/>
              </a:rPr>
            </a:br>
            <a:r>
              <a:rPr lang="en-US" smtClean="0">
                <a:cs typeface="+mn-cs"/>
              </a:rPr>
              <a:t>has the standard Normal </a:t>
            </a:r>
            <a:r>
              <a:rPr lang="en-US" i="1" smtClean="0">
                <a:cs typeface="+mn-cs"/>
              </a:rPr>
              <a:t>N(</a:t>
            </a:r>
            <a:r>
              <a:rPr lang="en-US" smtClean="0">
                <a:cs typeface="+mn-cs"/>
              </a:rPr>
              <a:t>0</a:t>
            </a:r>
            <a:r>
              <a:rPr lang="en-US" i="1" smtClean="0">
                <a:cs typeface="+mn-cs"/>
              </a:rPr>
              <a:t>, </a:t>
            </a:r>
            <a:r>
              <a:rPr lang="en-US" smtClean="0">
                <a:cs typeface="+mn-cs"/>
              </a:rPr>
              <a:t>1</a:t>
            </a:r>
            <a:r>
              <a:rPr lang="en-US" i="1" smtClean="0">
                <a:cs typeface="+mn-cs"/>
              </a:rPr>
              <a:t>) </a:t>
            </a:r>
            <a:br>
              <a:rPr lang="en-US" i="1" smtClean="0">
                <a:cs typeface="+mn-cs"/>
              </a:rPr>
            </a:br>
            <a:r>
              <a:rPr lang="en-US" smtClean="0">
                <a:cs typeface="+mn-cs"/>
              </a:rPr>
              <a:t>sampling distribution.</a:t>
            </a:r>
            <a:endParaRPr lang="en-US" sz="2400" smtClean="0">
              <a:cs typeface="+mn-cs"/>
            </a:endParaRPr>
          </a:p>
        </p:txBody>
      </p:sp>
      <p:graphicFrame>
        <p:nvGraphicFramePr>
          <p:cNvPr id="46083" name="Object 4"/>
          <p:cNvGraphicFramePr>
            <a:graphicFrameLocks noChangeAspect="1"/>
          </p:cNvGraphicFramePr>
          <p:nvPr>
            <p:ph sz="quarter" idx="2"/>
          </p:nvPr>
        </p:nvGraphicFramePr>
        <p:xfrm>
          <a:off x="5562600" y="3810000"/>
          <a:ext cx="1219200" cy="863600"/>
        </p:xfrm>
        <a:graphic>
          <a:graphicData uri="http://schemas.openxmlformats.org/presentationml/2006/ole">
            <p:oleObj spid="_x0000_s46083" name="Equation" r:id="rId3" imgW="698197" imgH="495085" progId="Equation.3">
              <p:embed/>
            </p:oleObj>
          </a:graphicData>
        </a:graphic>
      </p:graphicFrame>
      <p:graphicFrame>
        <p:nvGraphicFramePr>
          <p:cNvPr id="46084" name="Object 5"/>
          <p:cNvGraphicFramePr>
            <a:graphicFrameLocks noChangeAspect="1"/>
          </p:cNvGraphicFramePr>
          <p:nvPr>
            <p:ph sz="quarter" idx="3"/>
          </p:nvPr>
        </p:nvGraphicFramePr>
        <p:xfrm>
          <a:off x="4953000" y="5029200"/>
          <a:ext cx="2895600" cy="1358900"/>
        </p:xfrm>
        <a:graphic>
          <a:graphicData uri="http://schemas.openxmlformats.org/presentationml/2006/ole">
            <p:oleObj spid="_x0000_s46084" name="Equation" r:id="rId4" imgW="1460500" imgH="685800" progId="Equation.3">
              <p:embed/>
            </p:oleObj>
          </a:graphicData>
        </a:graphic>
      </p:graphicFrame>
      <p:pic>
        <p:nvPicPr>
          <p:cNvPr id="46085" name="Picture 6" descr="Picture1"/>
          <p:cNvPicPr>
            <a:picLocks noChangeAspect="1" noChangeArrowheads="1"/>
          </p:cNvPicPr>
          <p:nvPr/>
        </p:nvPicPr>
        <p:blipFill>
          <a:blip r:embed="rId5"/>
          <a:srcRect/>
          <a:stretch>
            <a:fillRect/>
          </a:stretch>
        </p:blipFill>
        <p:spPr bwMode="auto">
          <a:xfrm>
            <a:off x="8153400" y="1905000"/>
            <a:ext cx="300038" cy="301625"/>
          </a:xfrm>
          <a:prstGeom prst="rect">
            <a:avLst/>
          </a:prstGeom>
          <a:noFill/>
          <a:ln w="9525">
            <a:noFill/>
            <a:miter lim="800000"/>
            <a:headEnd/>
            <a:tailEnd/>
          </a:ln>
        </p:spPr>
      </p:pic>
      <p:pic>
        <p:nvPicPr>
          <p:cNvPr id="46086" name="Picture 7" descr="Picture1"/>
          <p:cNvPicPr>
            <a:picLocks noChangeAspect="1" noChangeArrowheads="1"/>
          </p:cNvPicPr>
          <p:nvPr/>
        </p:nvPicPr>
        <p:blipFill>
          <a:blip r:embed="rId5"/>
          <a:srcRect/>
          <a:stretch>
            <a:fillRect/>
          </a:stretch>
        </p:blipFill>
        <p:spPr bwMode="auto">
          <a:xfrm>
            <a:off x="990600" y="2438400"/>
            <a:ext cx="300038" cy="301625"/>
          </a:xfrm>
          <a:prstGeom prst="rect">
            <a:avLst/>
          </a:prstGeom>
          <a:noFill/>
          <a:ln w="9525">
            <a:noFill/>
            <a:miter lim="800000"/>
            <a:headEnd/>
            <a:tailEnd/>
          </a:ln>
        </p:spPr>
      </p:pic>
      <p:pic>
        <p:nvPicPr>
          <p:cNvPr id="1136648" name="Picture 8" descr="Picture1"/>
          <p:cNvPicPr>
            <a:picLocks noChangeAspect="1" noChangeArrowheads="1"/>
          </p:cNvPicPr>
          <p:nvPr/>
        </p:nvPicPr>
        <p:blipFill>
          <a:blip r:embed="rId5"/>
          <a:srcRect/>
          <a:stretch>
            <a:fillRect/>
          </a:stretch>
        </p:blipFill>
        <p:spPr bwMode="auto">
          <a:xfrm>
            <a:off x="7696200" y="3505200"/>
            <a:ext cx="223838" cy="225425"/>
          </a:xfrm>
          <a:prstGeom prst="rect">
            <a:avLst/>
          </a:prstGeom>
          <a:noFill/>
          <a:ln w="9525">
            <a:noFill/>
            <a:miter lim="800000"/>
            <a:headEnd/>
            <a:tailEnd/>
          </a:ln>
        </p:spPr>
      </p:pic>
      <p:pic>
        <p:nvPicPr>
          <p:cNvPr id="1136649" name="Picture 9" descr="Picture1"/>
          <p:cNvPicPr>
            <a:picLocks noChangeAspect="1" noChangeArrowheads="1"/>
          </p:cNvPicPr>
          <p:nvPr/>
        </p:nvPicPr>
        <p:blipFill>
          <a:blip r:embed="rId5"/>
          <a:srcRect/>
          <a:stretch>
            <a:fillRect/>
          </a:stretch>
        </p:blipFill>
        <p:spPr bwMode="auto">
          <a:xfrm>
            <a:off x="8153400" y="3505200"/>
            <a:ext cx="223838"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6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66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366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366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Rectangle 2"/>
          <p:cNvSpPr>
            <a:spLocks noGrp="1" noChangeArrowheads="1"/>
          </p:cNvSpPr>
          <p:nvPr>
            <p:ph type="title"/>
          </p:nvPr>
        </p:nvSpPr>
        <p:spPr>
          <a:xfrm>
            <a:off x="457200" y="228600"/>
            <a:ext cx="8458200" cy="762000"/>
          </a:xfrm>
        </p:spPr>
        <p:txBody>
          <a:bodyPr/>
          <a:lstStyle/>
          <a:p>
            <a:pPr eaLnBrk="1" hangingPunct="1">
              <a:defRPr/>
            </a:pPr>
            <a:r>
              <a:rPr lang="en-US" smtClean="0">
                <a:cs typeface="+mj-cs"/>
              </a:rPr>
              <a:t>Two independent samples </a:t>
            </a:r>
            <a:r>
              <a:rPr lang="en-US" i="1" smtClean="0">
                <a:cs typeface="+mj-cs"/>
              </a:rPr>
              <a:t>t </a:t>
            </a:r>
            <a:r>
              <a:rPr lang="en-US" smtClean="0">
                <a:cs typeface="+mj-cs"/>
              </a:rPr>
              <a:t>distribution</a:t>
            </a:r>
          </a:p>
        </p:txBody>
      </p:sp>
      <p:sp>
        <p:nvSpPr>
          <p:cNvPr id="1137667" name="Rectangle 3"/>
          <p:cNvSpPr>
            <a:spLocks noGrp="1" noChangeArrowheads="1"/>
          </p:cNvSpPr>
          <p:nvPr>
            <p:ph type="body" idx="1"/>
          </p:nvPr>
        </p:nvSpPr>
        <p:spPr>
          <a:xfrm>
            <a:off x="457200" y="1295400"/>
            <a:ext cx="8305800" cy="5334000"/>
          </a:xfrm>
        </p:spPr>
        <p:txBody>
          <a:bodyPr/>
          <a:lstStyle/>
          <a:p>
            <a:pPr marL="0" indent="0" eaLnBrk="1" hangingPunct="1">
              <a:lnSpc>
                <a:spcPct val="170000"/>
              </a:lnSpc>
              <a:spcAft>
                <a:spcPct val="25000"/>
              </a:spcAft>
              <a:buFont typeface="Wingdings" charset="0"/>
              <a:buNone/>
              <a:defRPr/>
            </a:pPr>
            <a:r>
              <a:rPr lang="en-US" dirty="0" smtClean="0">
                <a:cs typeface="+mn-cs"/>
              </a:rPr>
              <a:t>We have </a:t>
            </a:r>
            <a:r>
              <a:rPr lang="en-US" b="1" dirty="0" smtClean="0">
                <a:solidFill>
                  <a:srgbClr val="333399"/>
                </a:solidFill>
                <a:cs typeface="+mn-cs"/>
              </a:rPr>
              <a:t>two independent SRSs</a:t>
            </a:r>
            <a:r>
              <a:rPr lang="en-US" dirty="0" smtClean="0">
                <a:cs typeface="+mn-cs"/>
              </a:rPr>
              <a:t> (simple random samples) coming maybe from two distinct populations with (</a:t>
            </a:r>
            <a:r>
              <a:rPr lang="en-US" i="1" dirty="0" smtClean="0">
                <a:latin typeface="Symbol" charset="0"/>
                <a:cs typeface="+mn-cs"/>
              </a:rPr>
              <a:t>m</a:t>
            </a:r>
            <a:r>
              <a:rPr lang="en-US" baseline="-25000" dirty="0" smtClean="0">
                <a:latin typeface="Symbol" charset="0"/>
                <a:cs typeface="+mn-cs"/>
              </a:rPr>
              <a:t>1</a:t>
            </a:r>
            <a:r>
              <a:rPr lang="en-US" dirty="0" smtClean="0">
                <a:latin typeface="Symbol" charset="0"/>
                <a:cs typeface="+mn-cs"/>
              </a:rPr>
              <a:t>,</a:t>
            </a:r>
            <a:r>
              <a:rPr lang="en-US" i="1" dirty="0" smtClean="0">
                <a:latin typeface="Symbol" charset="0"/>
                <a:cs typeface="+mn-cs"/>
              </a:rPr>
              <a:t>s</a:t>
            </a:r>
            <a:r>
              <a:rPr lang="en-US" baseline="-25000" dirty="0" smtClean="0">
                <a:latin typeface="Symbol" charset="0"/>
                <a:cs typeface="+mn-cs"/>
              </a:rPr>
              <a:t>1</a:t>
            </a:r>
            <a:r>
              <a:rPr lang="en-US" dirty="0" smtClean="0">
                <a:cs typeface="+mn-cs"/>
              </a:rPr>
              <a:t>) and (</a:t>
            </a:r>
            <a:r>
              <a:rPr lang="en-US" i="1" dirty="0" smtClean="0">
                <a:latin typeface="Symbol" charset="0"/>
                <a:cs typeface="+mn-cs"/>
              </a:rPr>
              <a:t>m</a:t>
            </a:r>
            <a:r>
              <a:rPr lang="en-US" baseline="-25000" dirty="0" smtClean="0">
                <a:latin typeface="Symbol" charset="0"/>
                <a:cs typeface="+mn-cs"/>
              </a:rPr>
              <a:t>2</a:t>
            </a:r>
            <a:r>
              <a:rPr lang="en-US" dirty="0" smtClean="0">
                <a:latin typeface="Symbol" charset="0"/>
                <a:cs typeface="+mn-cs"/>
              </a:rPr>
              <a:t>,</a:t>
            </a:r>
            <a:r>
              <a:rPr lang="en-US" i="1" dirty="0" smtClean="0">
                <a:latin typeface="Symbol" charset="0"/>
                <a:cs typeface="+mn-cs"/>
              </a:rPr>
              <a:t>s</a:t>
            </a:r>
            <a:r>
              <a:rPr lang="en-US" baseline="-25000" dirty="0" smtClean="0">
                <a:latin typeface="Symbol" charset="0"/>
                <a:cs typeface="+mn-cs"/>
              </a:rPr>
              <a:t>2</a:t>
            </a:r>
            <a:r>
              <a:rPr lang="en-US" dirty="0" smtClean="0">
                <a:cs typeface="+mn-cs"/>
              </a:rPr>
              <a:t>) unknown. We use (  </a:t>
            </a:r>
            <a:r>
              <a:rPr lang="en-US" baseline="-25000" dirty="0" smtClean="0">
                <a:cs typeface="+mn-cs"/>
              </a:rPr>
              <a:t>1</a:t>
            </a:r>
            <a:r>
              <a:rPr lang="en-US" dirty="0" smtClean="0">
                <a:cs typeface="+mn-cs"/>
              </a:rPr>
              <a:t>,</a:t>
            </a:r>
            <a:r>
              <a:rPr lang="en-US" i="1" dirty="0" smtClean="0">
                <a:cs typeface="+mn-cs"/>
              </a:rPr>
              <a:t>s</a:t>
            </a:r>
            <a:r>
              <a:rPr lang="en-US" baseline="-25000" dirty="0" smtClean="0">
                <a:cs typeface="+mn-cs"/>
              </a:rPr>
              <a:t>1</a:t>
            </a:r>
            <a:r>
              <a:rPr lang="en-US" dirty="0" smtClean="0">
                <a:cs typeface="+mn-cs"/>
              </a:rPr>
              <a:t>) and (  </a:t>
            </a:r>
            <a:r>
              <a:rPr lang="en-US" baseline="-25000" dirty="0" smtClean="0">
                <a:cs typeface="+mn-cs"/>
              </a:rPr>
              <a:t>2</a:t>
            </a:r>
            <a:r>
              <a:rPr lang="en-US" dirty="0" smtClean="0">
                <a:cs typeface="+mn-cs"/>
              </a:rPr>
              <a:t>,</a:t>
            </a:r>
            <a:r>
              <a:rPr lang="en-US" i="1" dirty="0" smtClean="0">
                <a:cs typeface="+mn-cs"/>
              </a:rPr>
              <a:t>s</a:t>
            </a:r>
            <a:r>
              <a:rPr lang="en-US" baseline="-25000" dirty="0" smtClean="0">
                <a:cs typeface="+mn-cs"/>
              </a:rPr>
              <a:t>2</a:t>
            </a:r>
            <a:r>
              <a:rPr lang="en-US" dirty="0" smtClean="0">
                <a:cs typeface="+mn-cs"/>
              </a:rPr>
              <a:t>) to estimate (</a:t>
            </a:r>
            <a:r>
              <a:rPr lang="en-US" i="1" dirty="0" smtClean="0">
                <a:latin typeface="Symbol" charset="0"/>
                <a:cs typeface="+mn-cs"/>
              </a:rPr>
              <a:t>m</a:t>
            </a:r>
            <a:r>
              <a:rPr lang="en-US" baseline="-25000" dirty="0" smtClean="0">
                <a:latin typeface="Symbol" charset="0"/>
                <a:cs typeface="+mn-cs"/>
              </a:rPr>
              <a:t>1</a:t>
            </a:r>
            <a:r>
              <a:rPr lang="en-US" dirty="0" smtClean="0">
                <a:latin typeface="Symbol" charset="0"/>
                <a:cs typeface="+mn-cs"/>
              </a:rPr>
              <a:t>,</a:t>
            </a:r>
            <a:r>
              <a:rPr lang="en-US" i="1" dirty="0" smtClean="0">
                <a:latin typeface="Symbol" charset="0"/>
                <a:cs typeface="+mn-cs"/>
              </a:rPr>
              <a:t>s</a:t>
            </a:r>
            <a:r>
              <a:rPr lang="en-US" baseline="-25000" dirty="0" smtClean="0">
                <a:latin typeface="Symbol" charset="0"/>
                <a:cs typeface="+mn-cs"/>
              </a:rPr>
              <a:t>1</a:t>
            </a:r>
            <a:r>
              <a:rPr lang="en-US" dirty="0" smtClean="0">
                <a:cs typeface="+mn-cs"/>
              </a:rPr>
              <a:t>) and (</a:t>
            </a:r>
            <a:r>
              <a:rPr lang="en-US" i="1" dirty="0" smtClean="0">
                <a:latin typeface="Symbol" charset="0"/>
                <a:cs typeface="+mn-cs"/>
              </a:rPr>
              <a:t>m</a:t>
            </a:r>
            <a:r>
              <a:rPr lang="en-US" baseline="-25000" dirty="0" smtClean="0">
                <a:latin typeface="Symbol" charset="0"/>
                <a:cs typeface="+mn-cs"/>
              </a:rPr>
              <a:t>2</a:t>
            </a:r>
            <a:r>
              <a:rPr lang="en-US" dirty="0" smtClean="0">
                <a:latin typeface="Symbol" charset="0"/>
                <a:cs typeface="+mn-cs"/>
              </a:rPr>
              <a:t>,</a:t>
            </a:r>
            <a:r>
              <a:rPr lang="en-US" i="1" dirty="0" smtClean="0">
                <a:latin typeface="Symbol" charset="0"/>
                <a:cs typeface="+mn-cs"/>
              </a:rPr>
              <a:t>s</a:t>
            </a:r>
            <a:r>
              <a:rPr lang="en-US" baseline="-25000" dirty="0" smtClean="0">
                <a:latin typeface="Symbol" charset="0"/>
                <a:cs typeface="+mn-cs"/>
              </a:rPr>
              <a:t>2</a:t>
            </a:r>
            <a:r>
              <a:rPr lang="en-US" dirty="0" smtClean="0">
                <a:cs typeface="+mn-cs"/>
              </a:rPr>
              <a:t>), respectively.</a:t>
            </a:r>
          </a:p>
          <a:p>
            <a:pPr marL="0" indent="0" eaLnBrk="1" hangingPunct="1">
              <a:lnSpc>
                <a:spcPct val="170000"/>
              </a:lnSpc>
              <a:spcAft>
                <a:spcPct val="25000"/>
              </a:spcAft>
              <a:buFont typeface="Wingdings" charset="0"/>
              <a:buNone/>
              <a:defRPr/>
            </a:pPr>
            <a:endParaRPr lang="en-US" dirty="0" smtClean="0">
              <a:cs typeface="+mn-cs"/>
            </a:endParaRPr>
          </a:p>
          <a:p>
            <a:pPr marL="0" indent="0" eaLnBrk="1" hangingPunct="1">
              <a:lnSpc>
                <a:spcPct val="170000"/>
              </a:lnSpc>
              <a:spcAft>
                <a:spcPct val="25000"/>
              </a:spcAft>
              <a:buFont typeface="Wingdings" charset="0"/>
              <a:buNone/>
              <a:defRPr/>
            </a:pPr>
            <a:r>
              <a:rPr lang="en-US" dirty="0" smtClean="0">
                <a:cs typeface="+mn-cs"/>
              </a:rPr>
              <a:t>To compare the means, both populations should be Normally distributed. However, in practice, it is enough that the two distributions have similar shapes and that the sample data contain no strong outliers. </a:t>
            </a:r>
            <a:br>
              <a:rPr lang="en-US" dirty="0" smtClean="0">
                <a:cs typeface="+mn-cs"/>
              </a:rPr>
            </a:br>
            <a:endParaRPr lang="en-US" sz="1200" dirty="0" smtClean="0">
              <a:cs typeface="+mn-cs"/>
            </a:endParaRPr>
          </a:p>
        </p:txBody>
      </p:sp>
      <p:pic>
        <p:nvPicPr>
          <p:cNvPr id="47107" name="Picture 4" descr="Picture1"/>
          <p:cNvPicPr>
            <a:picLocks noChangeAspect="1" noChangeArrowheads="1"/>
          </p:cNvPicPr>
          <p:nvPr/>
        </p:nvPicPr>
        <p:blipFill>
          <a:blip r:embed="rId2"/>
          <a:srcRect/>
          <a:stretch>
            <a:fillRect/>
          </a:stretch>
        </p:blipFill>
        <p:spPr bwMode="auto">
          <a:xfrm>
            <a:off x="1524000" y="2590800"/>
            <a:ext cx="223838" cy="225425"/>
          </a:xfrm>
          <a:prstGeom prst="rect">
            <a:avLst/>
          </a:prstGeom>
          <a:noFill/>
          <a:ln w="9525">
            <a:noFill/>
            <a:miter lim="800000"/>
            <a:headEnd/>
            <a:tailEnd/>
          </a:ln>
        </p:spPr>
      </p:pic>
      <p:pic>
        <p:nvPicPr>
          <p:cNvPr id="47108" name="Picture 5" descr="Picture1"/>
          <p:cNvPicPr>
            <a:picLocks noChangeAspect="1" noChangeArrowheads="1"/>
          </p:cNvPicPr>
          <p:nvPr/>
        </p:nvPicPr>
        <p:blipFill>
          <a:blip r:embed="rId2"/>
          <a:srcRect/>
          <a:stretch>
            <a:fillRect/>
          </a:stretch>
        </p:blipFill>
        <p:spPr bwMode="auto">
          <a:xfrm>
            <a:off x="2819400" y="2590800"/>
            <a:ext cx="225425" cy="2270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76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0" name="Rectangle 2"/>
          <p:cNvSpPr>
            <a:spLocks noChangeArrowheads="1"/>
          </p:cNvSpPr>
          <p:nvPr/>
        </p:nvSpPr>
        <p:spPr bwMode="auto">
          <a:xfrm>
            <a:off x="3886200" y="6400800"/>
            <a:ext cx="5105400" cy="381000"/>
          </a:xfrm>
          <a:prstGeom prst="rect">
            <a:avLst/>
          </a:prstGeom>
          <a:solidFill>
            <a:srgbClr val="DAE7F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aphicFrame>
        <p:nvGraphicFramePr>
          <p:cNvPr id="48130" name="Object 3"/>
          <p:cNvGraphicFramePr>
            <a:graphicFrameLocks noChangeAspect="1"/>
          </p:cNvGraphicFramePr>
          <p:nvPr/>
        </p:nvGraphicFramePr>
        <p:xfrm>
          <a:off x="5410200" y="1447800"/>
          <a:ext cx="2057400" cy="1014413"/>
        </p:xfrm>
        <a:graphic>
          <a:graphicData uri="http://schemas.openxmlformats.org/presentationml/2006/ole">
            <p:oleObj spid="_x0000_s48130" name="Equation" r:id="rId3" imgW="952500" imgH="469900" progId="Equation.3">
              <p:embed/>
            </p:oleObj>
          </a:graphicData>
        </a:graphic>
      </p:graphicFrame>
      <p:pic>
        <p:nvPicPr>
          <p:cNvPr id="48131" name="Picture 4" descr="F07-02"/>
          <p:cNvPicPr>
            <a:picLocks noChangeAspect="1" noChangeArrowheads="1"/>
          </p:cNvPicPr>
          <p:nvPr/>
        </p:nvPicPr>
        <p:blipFill>
          <a:blip r:embed="rId4"/>
          <a:srcRect l="7813" r="7896" b="11639"/>
          <a:stretch>
            <a:fillRect/>
          </a:stretch>
        </p:blipFill>
        <p:spPr bwMode="auto">
          <a:xfrm>
            <a:off x="3886200" y="2544763"/>
            <a:ext cx="5105400" cy="3914775"/>
          </a:xfrm>
          <a:prstGeom prst="rect">
            <a:avLst/>
          </a:prstGeom>
          <a:noFill/>
          <a:ln w="9525">
            <a:noFill/>
            <a:miter lim="800000"/>
            <a:headEnd/>
            <a:tailEnd/>
          </a:ln>
        </p:spPr>
      </p:pic>
      <p:graphicFrame>
        <p:nvGraphicFramePr>
          <p:cNvPr id="48132" name="Object 5"/>
          <p:cNvGraphicFramePr>
            <a:graphicFrameLocks noChangeAspect="1"/>
          </p:cNvGraphicFramePr>
          <p:nvPr/>
        </p:nvGraphicFramePr>
        <p:xfrm>
          <a:off x="6400800" y="4343400"/>
          <a:ext cx="927100" cy="812800"/>
        </p:xfrm>
        <a:graphic>
          <a:graphicData uri="http://schemas.openxmlformats.org/presentationml/2006/ole">
            <p:oleObj spid="_x0000_s48132" name="Equation" r:id="rId5" imgW="609600" imgH="469900" progId="Equation.3">
              <p:embed/>
            </p:oleObj>
          </a:graphicData>
        </a:graphic>
      </p:graphicFrame>
      <p:sp>
        <p:nvSpPr>
          <p:cNvPr id="1138694" name="Text Box 6"/>
          <p:cNvSpPr txBox="1">
            <a:spLocks noChangeArrowheads="1"/>
          </p:cNvSpPr>
          <p:nvPr/>
        </p:nvSpPr>
        <p:spPr bwMode="auto">
          <a:xfrm>
            <a:off x="4449763" y="3686175"/>
            <a:ext cx="350837" cy="304800"/>
          </a:xfrm>
          <a:prstGeom prst="rect">
            <a:avLst/>
          </a:prstGeom>
          <a:noFill/>
          <a:ln>
            <a:noFill/>
          </a:ln>
          <a:effectLst/>
          <a:extLst>
            <a:ext uri="{909E8E84-426E-40dd-AFC4-6F175D3DCCD1}">
              <a14:hiddenFill xmlns:a14="http://schemas.microsoft.com/office/drawing/2010/main" xmlns="">
                <a:solidFill>
                  <a:srgbClr val="DAE7F8"/>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b="1">
                <a:latin typeface="Arial" charset="0"/>
                <a:ea typeface="ＭＳ Ｐゴシック" charset="0"/>
              </a:rPr>
              <a:t>df</a:t>
            </a:r>
          </a:p>
        </p:txBody>
      </p:sp>
      <p:sp>
        <p:nvSpPr>
          <p:cNvPr id="1138695" name="Line 7"/>
          <p:cNvSpPr>
            <a:spLocks noChangeShapeType="1"/>
          </p:cNvSpPr>
          <p:nvPr/>
        </p:nvSpPr>
        <p:spPr bwMode="auto">
          <a:xfrm>
            <a:off x="6426200" y="2667000"/>
            <a:ext cx="0" cy="3759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38696" name="Line 8"/>
          <p:cNvSpPr>
            <a:spLocks noChangeShapeType="1"/>
          </p:cNvSpPr>
          <p:nvPr/>
        </p:nvSpPr>
        <p:spPr bwMode="auto">
          <a:xfrm flipH="1" flipV="1">
            <a:off x="6426200" y="4114800"/>
            <a:ext cx="86836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38697" name="Text Box 9"/>
          <p:cNvSpPr txBox="1">
            <a:spLocks noChangeArrowheads="1"/>
          </p:cNvSpPr>
          <p:nvPr/>
        </p:nvSpPr>
        <p:spPr bwMode="auto">
          <a:xfrm>
            <a:off x="6242050" y="6376988"/>
            <a:ext cx="692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i="1">
                <a:latin typeface="Symbol" charset="0"/>
                <a:ea typeface="ＭＳ Ｐゴシック" charset="0"/>
              </a:rPr>
              <a:t>m</a:t>
            </a:r>
            <a:r>
              <a:rPr lang="en-US" baseline="-25000">
                <a:latin typeface="Arial" charset="0"/>
                <a:ea typeface="ＭＳ Ｐゴシック" charset="0"/>
              </a:rPr>
              <a:t>1</a:t>
            </a:r>
            <a:r>
              <a:rPr lang="en-US">
                <a:latin typeface="Arial" charset="0"/>
                <a:ea typeface="ＭＳ Ｐゴシック" charset="0"/>
              </a:rPr>
              <a:t>-</a:t>
            </a:r>
            <a:r>
              <a:rPr lang="en-US" i="1">
                <a:latin typeface="Symbol" charset="0"/>
                <a:ea typeface="ＭＳ Ｐゴシック" charset="0"/>
              </a:rPr>
              <a:t>m</a:t>
            </a:r>
            <a:r>
              <a:rPr lang="en-US" baseline="-25000">
                <a:latin typeface="Arial" charset="0"/>
                <a:ea typeface="ＭＳ Ｐゴシック" charset="0"/>
              </a:rPr>
              <a:t>2</a:t>
            </a:r>
          </a:p>
        </p:txBody>
      </p:sp>
      <p:graphicFrame>
        <p:nvGraphicFramePr>
          <p:cNvPr id="48137" name="Object 10"/>
          <p:cNvGraphicFramePr>
            <a:graphicFrameLocks noChangeAspect="1"/>
          </p:cNvGraphicFramePr>
          <p:nvPr/>
        </p:nvGraphicFramePr>
        <p:xfrm>
          <a:off x="8094663" y="6364288"/>
          <a:ext cx="823912" cy="347662"/>
        </p:xfrm>
        <a:graphic>
          <a:graphicData uri="http://schemas.openxmlformats.org/presentationml/2006/ole">
            <p:oleObj spid="_x0000_s48137" name="Equation" r:id="rId6" imgW="419100" imgH="177800" progId="Equation.3">
              <p:embed/>
            </p:oleObj>
          </a:graphicData>
        </a:graphic>
      </p:graphicFrame>
      <p:sp>
        <p:nvSpPr>
          <p:cNvPr id="1138699" name="Rectangle 11"/>
          <p:cNvSpPr>
            <a:spLocks noGrp="1" noChangeArrowheads="1"/>
          </p:cNvSpPr>
          <p:nvPr>
            <p:ph type="body" idx="1"/>
          </p:nvPr>
        </p:nvSpPr>
        <p:spPr>
          <a:xfrm>
            <a:off x="457200" y="609600"/>
            <a:ext cx="8229600" cy="1600200"/>
          </a:xfrm>
        </p:spPr>
        <p:txBody>
          <a:bodyPr/>
          <a:lstStyle/>
          <a:p>
            <a:pPr marL="0" indent="0" eaLnBrk="1" hangingPunct="1">
              <a:lnSpc>
                <a:spcPct val="160000"/>
              </a:lnSpc>
              <a:spcBef>
                <a:spcPct val="0"/>
              </a:spcBef>
              <a:buClrTx/>
              <a:buSzTx/>
              <a:buFontTx/>
              <a:buNone/>
              <a:defRPr/>
            </a:pPr>
            <a:r>
              <a:rPr lang="en-US" smtClean="0">
                <a:cs typeface="+mn-cs"/>
              </a:rPr>
              <a:t>The two-sample </a:t>
            </a:r>
            <a:r>
              <a:rPr lang="en-US" i="1" smtClean="0">
                <a:cs typeface="+mn-cs"/>
              </a:rPr>
              <a:t>t </a:t>
            </a:r>
            <a:r>
              <a:rPr lang="en-US" smtClean="0">
                <a:cs typeface="+mn-cs"/>
              </a:rPr>
              <a:t>statistic follows approximately the </a:t>
            </a:r>
            <a:r>
              <a:rPr lang="en-US" i="1" smtClean="0">
                <a:cs typeface="+mn-cs"/>
              </a:rPr>
              <a:t>t</a:t>
            </a:r>
            <a:r>
              <a:rPr lang="en-US" smtClean="0">
                <a:cs typeface="+mn-cs"/>
              </a:rPr>
              <a:t> distribution with a standard error SE (spread) reflecting </a:t>
            </a:r>
            <a:br>
              <a:rPr lang="en-US" smtClean="0">
                <a:cs typeface="+mn-cs"/>
              </a:rPr>
            </a:br>
            <a:r>
              <a:rPr lang="en-US" smtClean="0">
                <a:cs typeface="+mn-cs"/>
              </a:rPr>
              <a:t>variation from both samples: </a:t>
            </a:r>
          </a:p>
        </p:txBody>
      </p:sp>
      <p:sp>
        <p:nvSpPr>
          <p:cNvPr id="1138700" name="Text Box 12"/>
          <p:cNvSpPr txBox="1">
            <a:spLocks noChangeArrowheads="1"/>
          </p:cNvSpPr>
          <p:nvPr/>
        </p:nvSpPr>
        <p:spPr bwMode="auto">
          <a:xfrm>
            <a:off x="304800" y="2895600"/>
            <a:ext cx="3657600" cy="155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60000"/>
              </a:lnSpc>
              <a:defRPr/>
            </a:pPr>
            <a:r>
              <a:rPr lang="en-US" sz="2000" b="1">
                <a:solidFill>
                  <a:srgbClr val="333399"/>
                </a:solidFill>
                <a:latin typeface="Arial" charset="0"/>
                <a:ea typeface="ＭＳ Ｐゴシック" charset="0"/>
              </a:rPr>
              <a:t>Conservatively, the degrees of freedom is equal to the smallest of (</a:t>
            </a:r>
            <a:r>
              <a:rPr lang="en-US" sz="2000" b="1" i="1">
                <a:solidFill>
                  <a:srgbClr val="333399"/>
                </a:solidFill>
                <a:latin typeface="Arial" charset="0"/>
                <a:ea typeface="ＭＳ Ｐゴシック" charset="0"/>
              </a:rPr>
              <a:t>n</a:t>
            </a:r>
            <a:r>
              <a:rPr lang="en-US" sz="2000" b="1" baseline="-25000">
                <a:solidFill>
                  <a:srgbClr val="333399"/>
                </a:solidFill>
                <a:latin typeface="Arial" charset="0"/>
                <a:ea typeface="ＭＳ Ｐゴシック" charset="0"/>
              </a:rPr>
              <a:t>1 </a:t>
            </a:r>
            <a:r>
              <a:rPr lang="en-US" sz="2000" b="1">
                <a:solidFill>
                  <a:srgbClr val="333399"/>
                </a:solidFill>
                <a:latin typeface="Arial" charset="0"/>
                <a:ea typeface="ＭＳ Ｐゴシック" charset="0"/>
                <a:cs typeface="Arial" charset="0"/>
              </a:rPr>
              <a:t>− </a:t>
            </a:r>
            <a:r>
              <a:rPr lang="en-US" sz="2000" b="1">
                <a:solidFill>
                  <a:srgbClr val="333399"/>
                </a:solidFill>
                <a:latin typeface="Arial" charset="0"/>
                <a:ea typeface="ＭＳ Ｐゴシック" charset="0"/>
              </a:rPr>
              <a:t>1, </a:t>
            </a:r>
            <a:r>
              <a:rPr lang="en-US" sz="2000" b="1" i="1">
                <a:solidFill>
                  <a:srgbClr val="333399"/>
                </a:solidFill>
                <a:latin typeface="Arial" charset="0"/>
                <a:ea typeface="ＭＳ Ｐゴシック" charset="0"/>
              </a:rPr>
              <a:t>n</a:t>
            </a:r>
            <a:r>
              <a:rPr lang="en-US" sz="2000" b="1" baseline="-25000">
                <a:solidFill>
                  <a:srgbClr val="333399"/>
                </a:solidFill>
                <a:latin typeface="Arial" charset="0"/>
                <a:ea typeface="ＭＳ Ｐゴシック" charset="0"/>
              </a:rPr>
              <a:t>2 </a:t>
            </a:r>
            <a:r>
              <a:rPr lang="en-US" sz="2000" b="1">
                <a:solidFill>
                  <a:srgbClr val="333399"/>
                </a:solidFill>
                <a:latin typeface="Arial" charset="0"/>
                <a:ea typeface="ＭＳ Ｐゴシック" charset="0"/>
                <a:cs typeface="Arial" charset="0"/>
              </a:rPr>
              <a:t>− </a:t>
            </a:r>
            <a:r>
              <a:rPr lang="en-US" sz="2000" b="1">
                <a:solidFill>
                  <a:srgbClr val="333399"/>
                </a:solidFill>
                <a:latin typeface="Arial" charset="0"/>
                <a:ea typeface="ＭＳ Ｐゴシック" charset="0"/>
              </a:rPr>
              <a:t>1).</a:t>
            </a:r>
            <a:endParaRPr lang="en-US" sz="2400" b="1">
              <a:solidFill>
                <a:srgbClr val="333399"/>
              </a:solidFill>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8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70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3" name="Object 2"/>
          <p:cNvGraphicFramePr>
            <a:graphicFrameLocks noChangeAspect="1"/>
          </p:cNvGraphicFramePr>
          <p:nvPr/>
        </p:nvGraphicFramePr>
        <p:xfrm>
          <a:off x="5867400" y="3759200"/>
          <a:ext cx="2286000" cy="681038"/>
        </p:xfrm>
        <a:graphic>
          <a:graphicData uri="http://schemas.openxmlformats.org/presentationml/2006/ole">
            <p:oleObj spid="_x0000_s49153" name="Equation" r:id="rId3" imgW="1409700" imgH="368300" progId="Equation.3">
              <p:embed/>
            </p:oleObj>
          </a:graphicData>
        </a:graphic>
      </p:graphicFrame>
      <p:sp>
        <p:nvSpPr>
          <p:cNvPr id="1139715" name="Rectangle 3"/>
          <p:cNvSpPr>
            <a:spLocks noGrp="1" noChangeArrowheads="1"/>
          </p:cNvSpPr>
          <p:nvPr>
            <p:ph type="title"/>
          </p:nvPr>
        </p:nvSpPr>
        <p:spPr/>
        <p:txBody>
          <a:bodyPr/>
          <a:lstStyle/>
          <a:p>
            <a:pPr eaLnBrk="1" hangingPunct="1">
              <a:defRPr/>
            </a:pPr>
            <a:r>
              <a:rPr lang="en-US" smtClean="0">
                <a:cs typeface="+mj-cs"/>
              </a:rPr>
              <a:t>Two-sample </a:t>
            </a:r>
            <a:r>
              <a:rPr lang="en-US" i="1" smtClean="0">
                <a:cs typeface="+mj-cs"/>
              </a:rPr>
              <a:t>t </a:t>
            </a:r>
            <a:r>
              <a:rPr lang="en-US" smtClean="0">
                <a:cs typeface="+mj-cs"/>
              </a:rPr>
              <a:t>test </a:t>
            </a:r>
          </a:p>
        </p:txBody>
      </p:sp>
      <p:sp>
        <p:nvSpPr>
          <p:cNvPr id="1139716" name="Rectangle 4"/>
          <p:cNvSpPr>
            <a:spLocks noGrp="1" noChangeArrowheads="1"/>
          </p:cNvSpPr>
          <p:nvPr>
            <p:ph type="body" idx="1"/>
          </p:nvPr>
        </p:nvSpPr>
        <p:spPr/>
        <p:txBody>
          <a:bodyPr/>
          <a:lstStyle/>
          <a:p>
            <a:pPr marL="0" indent="0" eaLnBrk="1" hangingPunct="1">
              <a:lnSpc>
                <a:spcPct val="130000"/>
              </a:lnSpc>
              <a:spcAft>
                <a:spcPct val="40000"/>
              </a:spcAft>
              <a:buFont typeface="Wingdings" charset="0"/>
              <a:buNone/>
              <a:defRPr/>
            </a:pPr>
            <a:r>
              <a:rPr lang="en-US" smtClean="0">
                <a:cs typeface="+mn-cs"/>
              </a:rPr>
              <a:t>The null hypothesis is that both population means </a:t>
            </a:r>
            <a:r>
              <a:rPr lang="en-US" i="1" smtClean="0">
                <a:latin typeface="Symbol" charset="0"/>
                <a:cs typeface="+mn-cs"/>
              </a:rPr>
              <a:t>m</a:t>
            </a:r>
            <a:r>
              <a:rPr lang="en-US" baseline="-25000" smtClean="0">
                <a:latin typeface="Symbol" charset="0"/>
                <a:cs typeface="+mn-cs"/>
              </a:rPr>
              <a:t>1</a:t>
            </a:r>
            <a:r>
              <a:rPr lang="en-US" smtClean="0">
                <a:cs typeface="+mn-cs"/>
              </a:rPr>
              <a:t> and </a:t>
            </a:r>
            <a:r>
              <a:rPr lang="en-US" i="1" smtClean="0">
                <a:latin typeface="Symbol" charset="0"/>
                <a:cs typeface="+mn-cs"/>
              </a:rPr>
              <a:t>m</a:t>
            </a:r>
            <a:r>
              <a:rPr lang="en-US" baseline="-25000" smtClean="0">
                <a:latin typeface="Symbol" charset="0"/>
                <a:cs typeface="+mn-cs"/>
              </a:rPr>
              <a:t>2</a:t>
            </a:r>
            <a:r>
              <a:rPr lang="en-US" smtClean="0">
                <a:cs typeface="+mn-cs"/>
              </a:rPr>
              <a:t> are equal, thus their difference is equal to zero.</a:t>
            </a:r>
          </a:p>
          <a:p>
            <a:pPr marL="0" indent="0" algn="ctr" eaLnBrk="1" hangingPunct="1">
              <a:lnSpc>
                <a:spcPct val="130000"/>
              </a:lnSpc>
              <a:spcAft>
                <a:spcPct val="40000"/>
              </a:spcAft>
              <a:buFont typeface="Wingdings" charset="0"/>
              <a:buNone/>
              <a:defRPr/>
            </a:pPr>
            <a:r>
              <a:rPr lang="en-US" b="1" i="1" smtClean="0">
                <a:solidFill>
                  <a:srgbClr val="333399"/>
                </a:solidFill>
                <a:cs typeface="+mn-cs"/>
              </a:rPr>
              <a:t>H</a:t>
            </a:r>
            <a:r>
              <a:rPr lang="en-US" b="1" baseline="-25000" smtClean="0">
                <a:solidFill>
                  <a:srgbClr val="333399"/>
                </a:solidFill>
                <a:cs typeface="+mn-cs"/>
              </a:rPr>
              <a:t>0</a:t>
            </a:r>
            <a:r>
              <a:rPr lang="en-US" b="1" smtClean="0">
                <a:solidFill>
                  <a:srgbClr val="333399"/>
                </a:solidFill>
                <a:cs typeface="+mn-cs"/>
              </a:rPr>
              <a:t>: </a:t>
            </a:r>
            <a:r>
              <a:rPr lang="en-US" b="1" i="1" smtClean="0">
                <a:solidFill>
                  <a:srgbClr val="333399"/>
                </a:solidFill>
                <a:latin typeface="Symbol" charset="0"/>
                <a:cs typeface="+mn-cs"/>
              </a:rPr>
              <a:t>m</a:t>
            </a:r>
            <a:r>
              <a:rPr lang="en-US" b="1" baseline="-25000" smtClean="0">
                <a:solidFill>
                  <a:srgbClr val="333399"/>
                </a:solidFill>
                <a:latin typeface="Symbol" charset="0"/>
                <a:cs typeface="+mn-cs"/>
              </a:rPr>
              <a:t>1</a:t>
            </a:r>
            <a:r>
              <a:rPr lang="en-US" b="1" smtClean="0">
                <a:solidFill>
                  <a:srgbClr val="333399"/>
                </a:solidFill>
                <a:cs typeface="+mn-cs"/>
              </a:rPr>
              <a:t> = </a:t>
            </a:r>
            <a:r>
              <a:rPr lang="en-US" b="1" i="1" smtClean="0">
                <a:solidFill>
                  <a:srgbClr val="333399"/>
                </a:solidFill>
                <a:latin typeface="Symbol" charset="0"/>
                <a:cs typeface="+mn-cs"/>
              </a:rPr>
              <a:t>m</a:t>
            </a:r>
            <a:r>
              <a:rPr lang="en-US" b="1" baseline="-25000" smtClean="0">
                <a:solidFill>
                  <a:srgbClr val="333399"/>
                </a:solidFill>
                <a:latin typeface="Symbol" charset="0"/>
                <a:cs typeface="+mn-cs"/>
              </a:rPr>
              <a:t>2</a:t>
            </a:r>
            <a:r>
              <a:rPr lang="en-US" b="1" smtClean="0">
                <a:solidFill>
                  <a:srgbClr val="333399"/>
                </a:solidFill>
                <a:latin typeface="Symbol" charset="0"/>
                <a:cs typeface="+mn-cs"/>
              </a:rPr>
              <a:t>   &lt;=&gt;  </a:t>
            </a:r>
            <a:r>
              <a:rPr lang="en-US" b="1" i="1" smtClean="0">
                <a:solidFill>
                  <a:srgbClr val="333399"/>
                </a:solidFill>
                <a:latin typeface="Symbol" charset="0"/>
                <a:cs typeface="+mn-cs"/>
              </a:rPr>
              <a:t>m</a:t>
            </a:r>
            <a:r>
              <a:rPr lang="en-US" b="1" baseline="-25000" smtClean="0">
                <a:solidFill>
                  <a:srgbClr val="333399"/>
                </a:solidFill>
                <a:latin typeface="Symbol" charset="0"/>
                <a:cs typeface="+mn-cs"/>
              </a:rPr>
              <a:t>1</a:t>
            </a:r>
            <a:r>
              <a:rPr lang="en-US" b="1" smtClean="0">
                <a:solidFill>
                  <a:srgbClr val="333399"/>
                </a:solidFill>
                <a:cs typeface="+mn-cs"/>
              </a:rPr>
              <a:t> </a:t>
            </a:r>
            <a:r>
              <a:rPr lang="en-US" b="1" smtClean="0">
                <a:solidFill>
                  <a:srgbClr val="333399"/>
                </a:solidFill>
                <a:cs typeface="Arial" charset="0"/>
              </a:rPr>
              <a:t>−</a:t>
            </a:r>
            <a:r>
              <a:rPr lang="en-US" b="1" smtClean="0">
                <a:solidFill>
                  <a:srgbClr val="333399"/>
                </a:solidFill>
                <a:cs typeface="+mn-cs"/>
              </a:rPr>
              <a:t> </a:t>
            </a:r>
            <a:r>
              <a:rPr lang="en-US" b="1" i="1" smtClean="0">
                <a:solidFill>
                  <a:srgbClr val="333399"/>
                </a:solidFill>
                <a:latin typeface="Symbol" charset="0"/>
                <a:cs typeface="+mn-cs"/>
              </a:rPr>
              <a:t>m</a:t>
            </a:r>
            <a:r>
              <a:rPr lang="en-US" b="1" baseline="-25000" smtClean="0">
                <a:solidFill>
                  <a:srgbClr val="333399"/>
                </a:solidFill>
                <a:latin typeface="Symbol" charset="0"/>
                <a:cs typeface="+mn-cs"/>
              </a:rPr>
              <a:t>2</a:t>
            </a:r>
            <a:r>
              <a:rPr lang="en-US" b="1" smtClean="0">
                <a:solidFill>
                  <a:srgbClr val="333399"/>
                </a:solidFill>
                <a:latin typeface="Symbol" charset="0"/>
                <a:cs typeface="+mn-cs"/>
              </a:rPr>
              <a:t> = 0</a:t>
            </a:r>
            <a:r>
              <a:rPr lang="en-US" b="1" smtClean="0">
                <a:latin typeface="Symbol" charset="0"/>
                <a:cs typeface="+mn-cs"/>
              </a:rPr>
              <a:t> </a:t>
            </a:r>
          </a:p>
          <a:p>
            <a:pPr marL="0" indent="0" algn="ctr" eaLnBrk="1" hangingPunct="1">
              <a:lnSpc>
                <a:spcPct val="130000"/>
              </a:lnSpc>
              <a:spcAft>
                <a:spcPct val="40000"/>
              </a:spcAft>
              <a:buFont typeface="Wingdings" charset="0"/>
              <a:buNone/>
              <a:defRPr/>
            </a:pPr>
            <a:r>
              <a:rPr lang="en-US" smtClean="0">
                <a:cs typeface="+mn-cs"/>
              </a:rPr>
              <a:t>with either a one-sided or a two-sided alternative hypothesis.</a:t>
            </a:r>
          </a:p>
          <a:p>
            <a:pPr marL="0" indent="0" eaLnBrk="1" hangingPunct="1">
              <a:lnSpc>
                <a:spcPct val="120000"/>
              </a:lnSpc>
              <a:buFont typeface="Wingdings" charset="0"/>
              <a:buNone/>
              <a:defRPr/>
            </a:pPr>
            <a:endParaRPr lang="en-US" sz="1200" smtClean="0">
              <a:cs typeface="+mn-cs"/>
            </a:endParaRPr>
          </a:p>
          <a:p>
            <a:pPr marL="0" indent="0" eaLnBrk="1" hangingPunct="1">
              <a:lnSpc>
                <a:spcPct val="120000"/>
              </a:lnSpc>
              <a:buFont typeface="Wingdings" charset="0"/>
              <a:buNone/>
              <a:defRPr/>
            </a:pPr>
            <a:r>
              <a:rPr lang="en-US" sz="1800" smtClean="0">
                <a:cs typeface="+mn-cs"/>
              </a:rPr>
              <a:t>We find how many standard errors (SE) away </a:t>
            </a:r>
            <a:br>
              <a:rPr lang="en-US" sz="1800" smtClean="0">
                <a:cs typeface="+mn-cs"/>
              </a:rPr>
            </a:br>
            <a:r>
              <a:rPr lang="en-US" sz="1800" smtClean="0">
                <a:cs typeface="+mn-cs"/>
              </a:rPr>
              <a:t>from (</a:t>
            </a:r>
            <a:r>
              <a:rPr lang="en-US" sz="1800" i="1" smtClean="0">
                <a:latin typeface="Symbol" charset="0"/>
                <a:cs typeface="+mn-cs"/>
              </a:rPr>
              <a:t>m</a:t>
            </a:r>
            <a:r>
              <a:rPr lang="en-US" sz="1800" baseline="-25000" smtClean="0">
                <a:latin typeface="Symbol" charset="0"/>
                <a:cs typeface="+mn-cs"/>
              </a:rPr>
              <a:t>1</a:t>
            </a:r>
            <a:r>
              <a:rPr lang="en-US" sz="1800" smtClean="0">
                <a:cs typeface="+mn-cs"/>
              </a:rPr>
              <a:t> </a:t>
            </a:r>
            <a:r>
              <a:rPr lang="en-US" sz="1800" smtClean="0">
                <a:cs typeface="Arial" charset="0"/>
              </a:rPr>
              <a:t>−</a:t>
            </a:r>
            <a:r>
              <a:rPr lang="en-US" sz="1800" smtClean="0">
                <a:cs typeface="+mn-cs"/>
              </a:rPr>
              <a:t> </a:t>
            </a:r>
            <a:r>
              <a:rPr lang="en-US" sz="1800" i="1" smtClean="0">
                <a:latin typeface="Symbol" charset="0"/>
                <a:cs typeface="+mn-cs"/>
              </a:rPr>
              <a:t>m</a:t>
            </a:r>
            <a:r>
              <a:rPr lang="en-US" sz="1800" baseline="-25000" smtClean="0">
                <a:latin typeface="Symbol" charset="0"/>
                <a:cs typeface="+mn-cs"/>
              </a:rPr>
              <a:t>2</a:t>
            </a:r>
            <a:r>
              <a:rPr lang="en-US" sz="1800" smtClean="0">
                <a:cs typeface="+mn-cs"/>
              </a:rPr>
              <a:t>) is (   </a:t>
            </a:r>
            <a:r>
              <a:rPr lang="en-US" sz="1800" baseline="-25000" smtClean="0">
                <a:cs typeface="+mn-cs"/>
              </a:rPr>
              <a:t>1</a:t>
            </a:r>
            <a:r>
              <a:rPr lang="en-US" sz="1800" smtClean="0">
                <a:cs typeface="Arial" charset="0"/>
              </a:rPr>
              <a:t>−</a:t>
            </a:r>
            <a:r>
              <a:rPr lang="en-US" sz="1800" smtClean="0">
                <a:cs typeface="+mn-cs"/>
              </a:rPr>
              <a:t>   </a:t>
            </a:r>
            <a:r>
              <a:rPr lang="en-US" sz="1800" baseline="-25000" smtClean="0">
                <a:cs typeface="+mn-cs"/>
              </a:rPr>
              <a:t>2</a:t>
            </a:r>
            <a:r>
              <a:rPr lang="en-US" sz="1800" smtClean="0">
                <a:cs typeface="+mn-cs"/>
              </a:rPr>
              <a:t>) by standardizing with </a:t>
            </a:r>
            <a:r>
              <a:rPr lang="en-US" sz="1800" i="1" smtClean="0">
                <a:cs typeface="+mn-cs"/>
              </a:rPr>
              <a:t>t</a:t>
            </a:r>
            <a:r>
              <a:rPr lang="en-US" sz="1800" smtClean="0">
                <a:cs typeface="+mn-cs"/>
              </a:rPr>
              <a:t>:</a:t>
            </a:r>
          </a:p>
          <a:p>
            <a:pPr marL="0" indent="0" eaLnBrk="1" hangingPunct="1">
              <a:lnSpc>
                <a:spcPct val="120000"/>
              </a:lnSpc>
              <a:buFont typeface="Wingdings" charset="0"/>
              <a:buNone/>
              <a:defRPr/>
            </a:pPr>
            <a:endParaRPr lang="en-US" sz="1800" smtClean="0">
              <a:cs typeface="+mn-cs"/>
            </a:endParaRPr>
          </a:p>
          <a:p>
            <a:pPr marL="0" indent="0" eaLnBrk="1" hangingPunct="1">
              <a:lnSpc>
                <a:spcPct val="120000"/>
              </a:lnSpc>
              <a:buFont typeface="Wingdings" charset="0"/>
              <a:buNone/>
              <a:defRPr/>
            </a:pPr>
            <a:r>
              <a:rPr lang="en-US" sz="1800" smtClean="0">
                <a:cs typeface="+mn-cs"/>
              </a:rPr>
              <a:t>Because in a two-sample test </a:t>
            </a:r>
            <a:r>
              <a:rPr lang="en-US" sz="1800" i="1" smtClean="0">
                <a:cs typeface="+mn-cs"/>
              </a:rPr>
              <a:t>H</a:t>
            </a:r>
            <a:r>
              <a:rPr lang="en-US" sz="1800" baseline="-25000" smtClean="0">
                <a:cs typeface="+mn-cs"/>
              </a:rPr>
              <a:t>0</a:t>
            </a:r>
            <a:r>
              <a:rPr lang="en-US" sz="1800" smtClean="0">
                <a:cs typeface="+mn-cs"/>
              </a:rPr>
              <a:t> </a:t>
            </a:r>
            <a:br>
              <a:rPr lang="en-US" sz="1800" smtClean="0">
                <a:cs typeface="+mn-cs"/>
              </a:rPr>
            </a:br>
            <a:r>
              <a:rPr lang="en-US" sz="1800" smtClean="0">
                <a:cs typeface="+mn-cs"/>
              </a:rPr>
              <a:t>poses (</a:t>
            </a:r>
            <a:r>
              <a:rPr lang="en-US" sz="1800" i="1" smtClean="0">
                <a:latin typeface="Symbol" charset="0"/>
                <a:cs typeface="+mn-cs"/>
              </a:rPr>
              <a:t>m</a:t>
            </a:r>
            <a:r>
              <a:rPr lang="en-US" sz="1800" baseline="-25000" smtClean="0">
                <a:latin typeface="Symbol" charset="0"/>
                <a:cs typeface="+mn-cs"/>
              </a:rPr>
              <a:t>1</a:t>
            </a:r>
            <a:r>
              <a:rPr lang="en-US" sz="1800" smtClean="0">
                <a:cs typeface="+mn-cs"/>
              </a:rPr>
              <a:t> </a:t>
            </a:r>
            <a:r>
              <a:rPr lang="en-US" sz="1800" smtClean="0">
                <a:cs typeface="Arial" charset="0"/>
              </a:rPr>
              <a:t>−</a:t>
            </a:r>
            <a:r>
              <a:rPr lang="en-US" sz="1800" smtClean="0">
                <a:cs typeface="+mn-cs"/>
              </a:rPr>
              <a:t> </a:t>
            </a:r>
            <a:r>
              <a:rPr lang="en-US" sz="1800" i="1" smtClean="0">
                <a:latin typeface="Symbol" charset="0"/>
                <a:cs typeface="+mn-cs"/>
              </a:rPr>
              <a:t>m</a:t>
            </a:r>
            <a:r>
              <a:rPr lang="en-US" sz="1800" baseline="-25000" smtClean="0">
                <a:latin typeface="Symbol" charset="0"/>
                <a:cs typeface="+mn-cs"/>
              </a:rPr>
              <a:t>2</a:t>
            </a:r>
            <a:r>
              <a:rPr lang="en-US" sz="1800" smtClean="0">
                <a:latin typeface="Symbol" charset="0"/>
                <a:cs typeface="+mn-cs"/>
              </a:rPr>
              <a:t>) =</a:t>
            </a:r>
            <a:r>
              <a:rPr lang="en-US" sz="1800" smtClean="0">
                <a:cs typeface="+mn-cs"/>
              </a:rPr>
              <a:t> 0, we simply use</a:t>
            </a:r>
          </a:p>
          <a:p>
            <a:pPr marL="0" indent="0" eaLnBrk="1" hangingPunct="1">
              <a:lnSpc>
                <a:spcPct val="120000"/>
              </a:lnSpc>
              <a:buFont typeface="Wingdings" charset="0"/>
              <a:buNone/>
              <a:defRPr/>
            </a:pPr>
            <a:endParaRPr lang="en-US" smtClean="0">
              <a:cs typeface="+mn-cs"/>
            </a:endParaRPr>
          </a:p>
          <a:p>
            <a:pPr marL="0" indent="0" eaLnBrk="1" hangingPunct="1">
              <a:lnSpc>
                <a:spcPct val="120000"/>
              </a:lnSpc>
              <a:buFont typeface="Wingdings" charset="0"/>
              <a:buNone/>
              <a:defRPr/>
            </a:pPr>
            <a:r>
              <a:rPr lang="en-US" b="1" smtClean="0">
                <a:solidFill>
                  <a:srgbClr val="333399"/>
                </a:solidFill>
                <a:cs typeface="+mn-cs"/>
              </a:rPr>
              <a:t>With df = smallest(</a:t>
            </a:r>
            <a:r>
              <a:rPr lang="en-US" b="1" i="1" smtClean="0">
                <a:solidFill>
                  <a:srgbClr val="333399"/>
                </a:solidFill>
                <a:cs typeface="+mn-cs"/>
              </a:rPr>
              <a:t>n</a:t>
            </a:r>
            <a:r>
              <a:rPr lang="en-US" b="1" baseline="-25000" smtClean="0">
                <a:solidFill>
                  <a:srgbClr val="333399"/>
                </a:solidFill>
                <a:cs typeface="+mn-cs"/>
              </a:rPr>
              <a:t>1 </a:t>
            </a:r>
            <a:r>
              <a:rPr lang="en-US" b="1" smtClean="0">
                <a:solidFill>
                  <a:srgbClr val="333399"/>
                </a:solidFill>
                <a:cs typeface="Arial" charset="0"/>
              </a:rPr>
              <a:t>− </a:t>
            </a:r>
            <a:r>
              <a:rPr lang="en-US" b="1" smtClean="0">
                <a:solidFill>
                  <a:srgbClr val="333399"/>
                </a:solidFill>
                <a:cs typeface="+mn-cs"/>
              </a:rPr>
              <a:t>1, </a:t>
            </a:r>
            <a:r>
              <a:rPr lang="en-US" b="1" i="1" smtClean="0">
                <a:solidFill>
                  <a:srgbClr val="333399"/>
                </a:solidFill>
                <a:cs typeface="+mn-cs"/>
              </a:rPr>
              <a:t>n</a:t>
            </a:r>
            <a:r>
              <a:rPr lang="en-US" b="1" baseline="-25000" smtClean="0">
                <a:solidFill>
                  <a:srgbClr val="333399"/>
                </a:solidFill>
                <a:cs typeface="+mn-cs"/>
              </a:rPr>
              <a:t>2 </a:t>
            </a:r>
            <a:r>
              <a:rPr lang="en-US" b="1" smtClean="0">
                <a:solidFill>
                  <a:srgbClr val="333399"/>
                </a:solidFill>
                <a:cs typeface="Arial" charset="0"/>
              </a:rPr>
              <a:t>− </a:t>
            </a:r>
            <a:r>
              <a:rPr lang="en-US" b="1" smtClean="0">
                <a:solidFill>
                  <a:srgbClr val="333399"/>
                </a:solidFill>
                <a:cs typeface="+mn-cs"/>
              </a:rPr>
              <a:t>1)</a:t>
            </a:r>
          </a:p>
        </p:txBody>
      </p:sp>
      <p:graphicFrame>
        <p:nvGraphicFramePr>
          <p:cNvPr id="49156" name="Object 5"/>
          <p:cNvGraphicFramePr>
            <a:graphicFrameLocks noChangeAspect="1"/>
          </p:cNvGraphicFramePr>
          <p:nvPr/>
        </p:nvGraphicFramePr>
        <p:xfrm>
          <a:off x="5562600" y="4806950"/>
          <a:ext cx="2209800" cy="1670050"/>
        </p:xfrm>
        <a:graphic>
          <a:graphicData uri="http://schemas.openxmlformats.org/presentationml/2006/ole">
            <p:oleObj spid="_x0000_s49156" name="Equation" r:id="rId4" imgW="838200" imgH="660400" progId="Equation.3">
              <p:embed/>
            </p:oleObj>
          </a:graphicData>
        </a:graphic>
      </p:graphicFrame>
      <p:pic>
        <p:nvPicPr>
          <p:cNvPr id="49157" name="Picture 6" descr="Picture1"/>
          <p:cNvPicPr>
            <a:picLocks noChangeAspect="1" noChangeArrowheads="1"/>
          </p:cNvPicPr>
          <p:nvPr/>
        </p:nvPicPr>
        <p:blipFill>
          <a:blip r:embed="rId5"/>
          <a:srcRect/>
          <a:stretch>
            <a:fillRect/>
          </a:stretch>
        </p:blipFill>
        <p:spPr bwMode="auto">
          <a:xfrm>
            <a:off x="2667000" y="3962400"/>
            <a:ext cx="223838" cy="225425"/>
          </a:xfrm>
          <a:prstGeom prst="rect">
            <a:avLst/>
          </a:prstGeom>
          <a:noFill/>
          <a:ln w="9525">
            <a:noFill/>
            <a:miter lim="800000"/>
            <a:headEnd/>
            <a:tailEnd/>
          </a:ln>
        </p:spPr>
      </p:pic>
      <p:pic>
        <p:nvPicPr>
          <p:cNvPr id="49158" name="Picture 7" descr="Picture1"/>
          <p:cNvPicPr>
            <a:picLocks noChangeAspect="1" noChangeArrowheads="1"/>
          </p:cNvPicPr>
          <p:nvPr/>
        </p:nvPicPr>
        <p:blipFill>
          <a:blip r:embed="rId5"/>
          <a:srcRect/>
          <a:stretch>
            <a:fillRect/>
          </a:stretch>
        </p:blipFill>
        <p:spPr bwMode="auto">
          <a:xfrm>
            <a:off x="2286000" y="3962400"/>
            <a:ext cx="225425" cy="227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38" name="Text Box 2"/>
          <p:cNvSpPr txBox="1">
            <a:spLocks noChangeArrowheads="1"/>
          </p:cNvSpPr>
          <p:nvPr/>
        </p:nvSpPr>
        <p:spPr bwMode="auto">
          <a:xfrm>
            <a:off x="609600" y="228600"/>
            <a:ext cx="7620000"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20000"/>
              </a:lnSpc>
              <a:defRPr/>
            </a:pPr>
            <a:r>
              <a:rPr lang="en-US" sz="2400">
                <a:solidFill>
                  <a:srgbClr val="333399"/>
                </a:solidFill>
                <a:latin typeface="Garamond" charset="0"/>
                <a:ea typeface="ＭＳ Ｐゴシック" charset="0"/>
              </a:rPr>
              <a:t>Wine labels with animals?</a:t>
            </a:r>
          </a:p>
        </p:txBody>
      </p:sp>
      <p:sp>
        <p:nvSpPr>
          <p:cNvPr id="1140740" name="Text Box 4"/>
          <p:cNvSpPr txBox="1">
            <a:spLocks noChangeArrowheads="1"/>
          </p:cNvSpPr>
          <p:nvPr/>
        </p:nvSpPr>
        <p:spPr bwMode="auto">
          <a:xfrm>
            <a:off x="2667000" y="4038601"/>
            <a:ext cx="6019800" cy="18928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eaLnBrk="0" hangingPunct="0">
              <a:lnSpc>
                <a:spcPct val="130000"/>
              </a:lnSpc>
              <a:defRPr/>
            </a:pPr>
            <a:r>
              <a:rPr lang="en-US" dirty="0">
                <a:latin typeface="Arial" charset="0"/>
                <a:ea typeface="ＭＳ Ｐゴシック" charset="0"/>
              </a:rPr>
              <a:t>We want to know whether the primed group views the product more favorably than the </a:t>
            </a:r>
            <a:r>
              <a:rPr lang="en-US" dirty="0" smtClean="0">
                <a:latin typeface="Arial" charset="0"/>
                <a:ea typeface="ＭＳ Ｐゴシック" charset="0"/>
              </a:rPr>
              <a:t>non-primed </a:t>
            </a:r>
            <a:r>
              <a:rPr lang="en-US" dirty="0">
                <a:latin typeface="Arial" charset="0"/>
                <a:ea typeface="ＭＳ Ｐゴシック" charset="0"/>
              </a:rPr>
              <a:t>group.</a:t>
            </a:r>
            <a:endParaRPr lang="en-US" b="1" dirty="0">
              <a:solidFill>
                <a:srgbClr val="FF0000"/>
              </a:solidFill>
              <a:latin typeface="Arial" charset="0"/>
              <a:ea typeface="ＭＳ Ｐゴシック" charset="0"/>
            </a:endParaRPr>
          </a:p>
          <a:p>
            <a:pPr eaLnBrk="0" hangingPunct="0">
              <a:lnSpc>
                <a:spcPct val="130000"/>
              </a:lnSpc>
              <a:defRPr/>
            </a:pPr>
            <a:endParaRPr lang="en-US" b="1" dirty="0">
              <a:solidFill>
                <a:srgbClr val="FF0000"/>
              </a:solidFill>
              <a:latin typeface="Arial" charset="0"/>
              <a:ea typeface="ＭＳ Ｐゴシック" charset="0"/>
            </a:endParaRPr>
          </a:p>
          <a:p>
            <a:pPr eaLnBrk="0" hangingPunct="0">
              <a:lnSpc>
                <a:spcPct val="130000"/>
              </a:lnSpc>
              <a:defRPr/>
            </a:pPr>
            <a:r>
              <a:rPr lang="en-US" b="1" dirty="0">
                <a:latin typeface="Arial" charset="0"/>
                <a:ea typeface="ＭＳ Ｐゴシック" charset="0"/>
              </a:rPr>
              <a:t>Is the mean score lower in the population of </a:t>
            </a:r>
            <a:r>
              <a:rPr lang="en-US" b="1" dirty="0" smtClean="0">
                <a:latin typeface="Arial" charset="0"/>
                <a:ea typeface="ＭＳ Ｐゴシック" charset="0"/>
              </a:rPr>
              <a:t>non-primed </a:t>
            </a:r>
            <a:r>
              <a:rPr lang="en-US" b="1" dirty="0">
                <a:latin typeface="Arial" charset="0"/>
                <a:ea typeface="ＭＳ Ｐゴシック" charset="0"/>
              </a:rPr>
              <a:t>consumers?</a:t>
            </a:r>
          </a:p>
        </p:txBody>
      </p:sp>
      <p:grpSp>
        <p:nvGrpSpPr>
          <p:cNvPr id="1140769" name="Group 33"/>
          <p:cNvGrpSpPr>
            <a:grpSpLocks/>
          </p:cNvGrpSpPr>
          <p:nvPr/>
        </p:nvGrpSpPr>
        <p:grpSpPr bwMode="auto">
          <a:xfrm>
            <a:off x="3657600" y="2451100"/>
            <a:ext cx="4546600" cy="1206500"/>
            <a:chOff x="2736" y="2079"/>
            <a:chExt cx="2864" cy="760"/>
          </a:xfrm>
        </p:grpSpPr>
        <p:pic>
          <p:nvPicPr>
            <p:cNvPr id="50182" name="moore07-untb11.jpg" descr="c:\Graphics07\moore07-untb11.jpg"/>
            <p:cNvPicPr>
              <a:picLocks noChangeAspect="1"/>
            </p:cNvPicPr>
            <p:nvPr/>
          </p:nvPicPr>
          <p:blipFill>
            <a:blip r:embed="rId2"/>
            <a:srcRect/>
            <a:stretch>
              <a:fillRect/>
            </a:stretch>
          </p:blipFill>
          <p:spPr bwMode="auto">
            <a:xfrm>
              <a:off x="3024" y="2079"/>
              <a:ext cx="2576" cy="760"/>
            </a:xfrm>
            <a:prstGeom prst="rect">
              <a:avLst/>
            </a:prstGeom>
            <a:noFill/>
            <a:ln w="9525">
              <a:noFill/>
              <a:miter lim="800000"/>
              <a:headEnd/>
              <a:tailEnd/>
            </a:ln>
          </p:spPr>
        </p:pic>
        <p:sp>
          <p:nvSpPr>
            <p:cNvPr id="1140767" name="Text Box 31"/>
            <p:cNvSpPr txBox="1">
              <a:spLocks noChangeArrowheads="1"/>
            </p:cNvSpPr>
            <p:nvPr/>
          </p:nvSpPr>
          <p:spPr bwMode="auto">
            <a:xfrm>
              <a:off x="2736" y="2304"/>
              <a:ext cx="29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a:t>
              </a:r>
            </a:p>
          </p:txBody>
        </p:sp>
        <p:sp>
          <p:nvSpPr>
            <p:cNvPr id="1140768" name="Text Box 32"/>
            <p:cNvSpPr txBox="1">
              <a:spLocks noChangeArrowheads="1"/>
            </p:cNvSpPr>
            <p:nvPr/>
          </p:nvSpPr>
          <p:spPr bwMode="auto">
            <a:xfrm>
              <a:off x="2736" y="2553"/>
              <a:ext cx="29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a:t>
              </a:r>
            </a:p>
          </p:txBody>
        </p:sp>
      </p:grpSp>
      <p:pic>
        <p:nvPicPr>
          <p:cNvPr id="50180" name="moore07-P002.jpg" descr="c:\Graphics07\moore07-P002.jpg"/>
          <p:cNvPicPr>
            <a:picLocks noChangeAspect="1"/>
          </p:cNvPicPr>
          <p:nvPr/>
        </p:nvPicPr>
        <p:blipFill>
          <a:blip r:embed="rId3"/>
          <a:srcRect/>
          <a:stretch>
            <a:fillRect/>
          </a:stretch>
        </p:blipFill>
        <p:spPr bwMode="auto">
          <a:xfrm>
            <a:off x="381000" y="1981200"/>
            <a:ext cx="1217613" cy="3505200"/>
          </a:xfrm>
          <a:prstGeom prst="rect">
            <a:avLst/>
          </a:prstGeom>
          <a:noFill/>
          <a:ln w="9525">
            <a:noFill/>
            <a:miter lim="800000"/>
            <a:headEnd/>
            <a:tailEnd/>
          </a:ln>
        </p:spPr>
      </p:pic>
      <p:sp>
        <p:nvSpPr>
          <p:cNvPr id="1140771" name="Text Box 35"/>
          <p:cNvSpPr txBox="1">
            <a:spLocks noChangeArrowheads="1"/>
          </p:cNvSpPr>
          <p:nvPr/>
        </p:nvSpPr>
        <p:spPr bwMode="auto">
          <a:xfrm>
            <a:off x="609600" y="609600"/>
            <a:ext cx="8001000" cy="885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30000"/>
              </a:lnSpc>
            </a:pPr>
            <a:r>
              <a:rPr lang="en-US" sz="2000"/>
              <a:t>Do consumers have a more favorable reaction to a product label if they have been </a:t>
            </a:r>
            <a:r>
              <a:rPr lang="ja-JP" altLang="en-US" sz="2000"/>
              <a:t>“</a:t>
            </a:r>
            <a:r>
              <a:rPr lang="en-US" altLang="ja-JP" sz="2000"/>
              <a:t>primed</a:t>
            </a:r>
            <a:r>
              <a:rPr lang="ja-JP" altLang="en-US" sz="2000"/>
              <a:t>”</a:t>
            </a:r>
            <a:r>
              <a:rPr lang="en-US" altLang="ja-JP" sz="2000"/>
              <a:t> to the image beforehand?   </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07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407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407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740" grpId="0" autoUpdateAnimBg="0"/>
      <p:bldP spid="1140771"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7.11</a:t>
            </a:r>
            <a:endParaRPr lang="en-US" dirty="0"/>
          </a:p>
        </p:txBody>
      </p:sp>
      <p:sp>
        <p:nvSpPr>
          <p:cNvPr id="3" name="Content Placeholder 2"/>
          <p:cNvSpPr>
            <a:spLocks noGrp="1"/>
          </p:cNvSpPr>
          <p:nvPr>
            <p:ph idx="1"/>
          </p:nvPr>
        </p:nvSpPr>
        <p:spPr/>
        <p:txBody>
          <a:bodyPr/>
          <a:lstStyle/>
          <a:p>
            <a:pPr>
              <a:buNone/>
            </a:pPr>
            <a:r>
              <a:rPr lang="en-US" dirty="0" smtClean="0"/>
              <a:t>	</a:t>
            </a:r>
            <a:r>
              <a:rPr lang="en-US" sz="2800" dirty="0" smtClean="0"/>
              <a:t>Traditional brand research argues that successful logos are ones that are highly relevant to the product they represent. For example, pictures of grapes or a vineyard would be considered highly appropriate for a table wine. However, a market research firm recently reported that nearly 20% of all table wine brands introduced in the last three years feature an animal on the label. Since animals have little to do with the product, why are marketers using this tactic?</a:t>
            </a:r>
          </a:p>
          <a:p>
            <a:pPr>
              <a:buNone/>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7.11</a:t>
            </a:r>
            <a:endParaRPr lang="en-US" dirty="0"/>
          </a:p>
        </p:txBody>
      </p:sp>
      <p:sp>
        <p:nvSpPr>
          <p:cNvPr id="3" name="Content Placeholder 2"/>
          <p:cNvSpPr>
            <a:spLocks noGrp="1"/>
          </p:cNvSpPr>
          <p:nvPr>
            <p:ph idx="1"/>
          </p:nvPr>
        </p:nvSpPr>
        <p:spPr/>
        <p:txBody>
          <a:bodyPr/>
          <a:lstStyle/>
          <a:p>
            <a:pPr>
              <a:buNone/>
            </a:pPr>
            <a:r>
              <a:rPr lang="en-US" dirty="0" smtClean="0"/>
              <a:t>	</a:t>
            </a:r>
            <a:r>
              <a:rPr lang="en-US" sz="2800" dirty="0" smtClean="0"/>
              <a:t>A recent study sheds some light on this tactic’s success.</a:t>
            </a:r>
            <a:r>
              <a:rPr lang="en-US" sz="2800" baseline="30000" dirty="0" smtClean="0">
                <a:hlinkClick r:id="rId2" action="ppaction://hlinkfile"/>
              </a:rPr>
              <a:t>14</a:t>
            </a:r>
            <a:r>
              <a:rPr lang="en-US" sz="2800" dirty="0" smtClean="0"/>
              <a:t> The researchers found that consumers have an easier time processing visual information when they are “</a:t>
            </a:r>
            <a:r>
              <a:rPr lang="en-US" sz="2800" b="1" dirty="0" smtClean="0"/>
              <a:t>primed</a:t>
            </a:r>
            <a:r>
              <a:rPr lang="en-US" sz="2800" dirty="0" smtClean="0"/>
              <a:t>” – in other words, when they’ve thought about the image earlier in an unrelated context.</a:t>
            </a:r>
          </a:p>
          <a:p>
            <a:pPr>
              <a:buNone/>
            </a:pPr>
            <a:endParaRPr lang="en-US" sz="2800" dirty="0" smtClean="0"/>
          </a:p>
          <a:p>
            <a:pPr>
              <a:buNone/>
            </a:pPr>
            <a:r>
              <a:rPr lang="en-US" sz="2800" dirty="0" smtClean="0"/>
              <a:t>	To demonstrate this, one of the researchers’ experiments compared product preference for a group of consumers who were “</a:t>
            </a:r>
            <a:r>
              <a:rPr lang="en-US" sz="2800" b="1" dirty="0" smtClean="0"/>
              <a:t>primed</a:t>
            </a:r>
            <a:r>
              <a:rPr lang="en-US" sz="2800" dirty="0" smtClean="0"/>
              <a:t>” and a group of consumers who were </a:t>
            </a:r>
            <a:r>
              <a:rPr lang="en-US" sz="2800" b="1" dirty="0" smtClean="0"/>
              <a:t>not primed</a:t>
            </a:r>
            <a:r>
              <a:rPr lang="en-US" sz="2800" dirty="0" smtClean="0"/>
              <a:t>.</a:t>
            </a:r>
            <a:endParaRPr lang="en-US"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7.11</a:t>
            </a:r>
            <a:endParaRPr lang="en-US" dirty="0"/>
          </a:p>
        </p:txBody>
      </p:sp>
      <p:sp>
        <p:nvSpPr>
          <p:cNvPr id="3" name="Content Placeholder 2"/>
          <p:cNvSpPr>
            <a:spLocks noGrp="1"/>
          </p:cNvSpPr>
          <p:nvPr>
            <p:ph idx="1"/>
          </p:nvPr>
        </p:nvSpPr>
        <p:spPr/>
        <p:txBody>
          <a:bodyPr/>
          <a:lstStyle/>
          <a:p>
            <a:pPr>
              <a:buNone/>
            </a:pPr>
            <a:r>
              <a:rPr lang="en-US" dirty="0" smtClean="0"/>
              <a:t>	</a:t>
            </a:r>
            <a:r>
              <a:rPr lang="en-US" sz="2400" dirty="0" smtClean="0"/>
              <a:t>Product: A bottle of </a:t>
            </a:r>
            <a:r>
              <a:rPr lang="en-US" sz="2400" dirty="0" err="1" smtClean="0"/>
              <a:t>MagicCoat</a:t>
            </a:r>
            <a:r>
              <a:rPr lang="en-US" sz="2400" dirty="0" smtClean="0"/>
              <a:t> pet shampoo, with a picture of a collie on the label</a:t>
            </a:r>
          </a:p>
          <a:p>
            <a:pPr>
              <a:buNone/>
            </a:pPr>
            <a:r>
              <a:rPr lang="en-US" sz="2400" dirty="0" smtClean="0"/>
              <a:t>	</a:t>
            </a:r>
            <a:r>
              <a:rPr lang="en-US" sz="2400" dirty="0" smtClean="0"/>
              <a:t>Evaluation: participants indicated their attitude toward this product on a seven-point scale (from 1-dislike very much to 7-like very much). </a:t>
            </a:r>
          </a:p>
          <a:p>
            <a:pPr>
              <a:buNone/>
            </a:pPr>
            <a:endParaRPr lang="en-US" sz="2400" dirty="0" smtClean="0"/>
          </a:p>
          <a:p>
            <a:pPr>
              <a:buNone/>
            </a:pPr>
            <a:r>
              <a:rPr lang="en-US" sz="2400" dirty="0" smtClean="0"/>
              <a:t>	Prior to giving this score, participants were asked to do a “word find” where four of the words were common across groups (pet, grooming, bottle, label) and four were either related to the image (dog, collie, puppy, woof) or conflicted with the image (cat, feline, kitten, meow).</a:t>
            </a:r>
            <a:endParaRPr lang="en-US"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38" name="Text Box 2"/>
          <p:cNvSpPr txBox="1">
            <a:spLocks noChangeArrowheads="1"/>
          </p:cNvSpPr>
          <p:nvPr/>
        </p:nvSpPr>
        <p:spPr bwMode="auto">
          <a:xfrm>
            <a:off x="609600" y="228600"/>
            <a:ext cx="7620000"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20000"/>
              </a:lnSpc>
              <a:defRPr/>
            </a:pPr>
            <a:r>
              <a:rPr lang="en-US" sz="2400">
                <a:solidFill>
                  <a:srgbClr val="333399"/>
                </a:solidFill>
                <a:latin typeface="Garamond" charset="0"/>
                <a:ea typeface="ＭＳ Ｐゴシック" charset="0"/>
              </a:rPr>
              <a:t>Wine labels with animals?</a:t>
            </a:r>
          </a:p>
        </p:txBody>
      </p:sp>
      <p:sp>
        <p:nvSpPr>
          <p:cNvPr id="1140740" name="Text Box 4"/>
          <p:cNvSpPr txBox="1">
            <a:spLocks noChangeArrowheads="1"/>
          </p:cNvSpPr>
          <p:nvPr/>
        </p:nvSpPr>
        <p:spPr bwMode="auto">
          <a:xfrm>
            <a:off x="2667000" y="4038601"/>
            <a:ext cx="6019800" cy="18928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eaLnBrk="0" hangingPunct="0">
              <a:lnSpc>
                <a:spcPct val="130000"/>
              </a:lnSpc>
              <a:defRPr/>
            </a:pPr>
            <a:r>
              <a:rPr lang="en-US" dirty="0">
                <a:latin typeface="Arial" charset="0"/>
                <a:ea typeface="ＭＳ Ｐゴシック" charset="0"/>
              </a:rPr>
              <a:t>We want to know whether the primed group views the product more favorably than the </a:t>
            </a:r>
            <a:r>
              <a:rPr lang="en-US" dirty="0" smtClean="0">
                <a:latin typeface="Arial" charset="0"/>
                <a:ea typeface="ＭＳ Ｐゴシック" charset="0"/>
              </a:rPr>
              <a:t>non-primed </a:t>
            </a:r>
            <a:r>
              <a:rPr lang="en-US" dirty="0">
                <a:latin typeface="Arial" charset="0"/>
                <a:ea typeface="ＭＳ Ｐゴシック" charset="0"/>
              </a:rPr>
              <a:t>group.</a:t>
            </a:r>
            <a:endParaRPr lang="en-US" b="1" dirty="0">
              <a:solidFill>
                <a:srgbClr val="FF0000"/>
              </a:solidFill>
              <a:latin typeface="Arial" charset="0"/>
              <a:ea typeface="ＭＳ Ｐゴシック" charset="0"/>
            </a:endParaRPr>
          </a:p>
          <a:p>
            <a:pPr eaLnBrk="0" hangingPunct="0">
              <a:lnSpc>
                <a:spcPct val="130000"/>
              </a:lnSpc>
              <a:defRPr/>
            </a:pPr>
            <a:endParaRPr lang="en-US" b="1" dirty="0">
              <a:solidFill>
                <a:srgbClr val="FF0000"/>
              </a:solidFill>
              <a:latin typeface="Arial" charset="0"/>
              <a:ea typeface="ＭＳ Ｐゴシック" charset="0"/>
            </a:endParaRPr>
          </a:p>
          <a:p>
            <a:pPr eaLnBrk="0" hangingPunct="0">
              <a:lnSpc>
                <a:spcPct val="130000"/>
              </a:lnSpc>
              <a:defRPr/>
            </a:pPr>
            <a:r>
              <a:rPr lang="en-US" b="1" dirty="0">
                <a:latin typeface="Arial" charset="0"/>
                <a:ea typeface="ＭＳ Ｐゴシック" charset="0"/>
              </a:rPr>
              <a:t>Is the mean score lower in the population of </a:t>
            </a:r>
            <a:r>
              <a:rPr lang="en-US" b="1" dirty="0" smtClean="0">
                <a:latin typeface="Arial" charset="0"/>
                <a:ea typeface="ＭＳ Ｐゴシック" charset="0"/>
              </a:rPr>
              <a:t>non-primed </a:t>
            </a:r>
            <a:r>
              <a:rPr lang="en-US" b="1" dirty="0">
                <a:latin typeface="Arial" charset="0"/>
                <a:ea typeface="ＭＳ Ｐゴシック" charset="0"/>
              </a:rPr>
              <a:t>consumers?</a:t>
            </a:r>
          </a:p>
        </p:txBody>
      </p:sp>
      <p:grpSp>
        <p:nvGrpSpPr>
          <p:cNvPr id="2" name="Group 33"/>
          <p:cNvGrpSpPr>
            <a:grpSpLocks/>
          </p:cNvGrpSpPr>
          <p:nvPr/>
        </p:nvGrpSpPr>
        <p:grpSpPr bwMode="auto">
          <a:xfrm>
            <a:off x="3657600" y="2451100"/>
            <a:ext cx="4546600" cy="1206500"/>
            <a:chOff x="2736" y="2079"/>
            <a:chExt cx="2864" cy="760"/>
          </a:xfrm>
        </p:grpSpPr>
        <p:pic>
          <p:nvPicPr>
            <p:cNvPr id="50182" name="moore07-untb11.jpg" descr="c:\Graphics07\moore07-untb11.jpg"/>
            <p:cNvPicPr>
              <a:picLocks noChangeAspect="1"/>
            </p:cNvPicPr>
            <p:nvPr/>
          </p:nvPicPr>
          <p:blipFill>
            <a:blip r:embed="rId2"/>
            <a:srcRect/>
            <a:stretch>
              <a:fillRect/>
            </a:stretch>
          </p:blipFill>
          <p:spPr bwMode="auto">
            <a:xfrm>
              <a:off x="3024" y="2079"/>
              <a:ext cx="2576" cy="760"/>
            </a:xfrm>
            <a:prstGeom prst="rect">
              <a:avLst/>
            </a:prstGeom>
            <a:noFill/>
            <a:ln w="9525">
              <a:noFill/>
              <a:miter lim="800000"/>
              <a:headEnd/>
              <a:tailEnd/>
            </a:ln>
          </p:spPr>
        </p:pic>
        <p:sp>
          <p:nvSpPr>
            <p:cNvPr id="1140767" name="Text Box 31"/>
            <p:cNvSpPr txBox="1">
              <a:spLocks noChangeArrowheads="1"/>
            </p:cNvSpPr>
            <p:nvPr/>
          </p:nvSpPr>
          <p:spPr bwMode="auto">
            <a:xfrm>
              <a:off x="2736" y="2304"/>
              <a:ext cx="29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a:t>
              </a:r>
            </a:p>
          </p:txBody>
        </p:sp>
        <p:sp>
          <p:nvSpPr>
            <p:cNvPr id="1140768" name="Text Box 32"/>
            <p:cNvSpPr txBox="1">
              <a:spLocks noChangeArrowheads="1"/>
            </p:cNvSpPr>
            <p:nvPr/>
          </p:nvSpPr>
          <p:spPr bwMode="auto">
            <a:xfrm>
              <a:off x="2736" y="2553"/>
              <a:ext cx="29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a:t>
              </a:r>
            </a:p>
          </p:txBody>
        </p:sp>
      </p:grpSp>
      <p:pic>
        <p:nvPicPr>
          <p:cNvPr id="50180" name="moore07-P002.jpg" descr="c:\Graphics07\moore07-P002.jpg"/>
          <p:cNvPicPr>
            <a:picLocks noChangeAspect="1"/>
          </p:cNvPicPr>
          <p:nvPr/>
        </p:nvPicPr>
        <p:blipFill>
          <a:blip r:embed="rId3"/>
          <a:srcRect/>
          <a:stretch>
            <a:fillRect/>
          </a:stretch>
        </p:blipFill>
        <p:spPr bwMode="auto">
          <a:xfrm>
            <a:off x="381000" y="1981200"/>
            <a:ext cx="1217613" cy="3505200"/>
          </a:xfrm>
          <a:prstGeom prst="rect">
            <a:avLst/>
          </a:prstGeom>
          <a:noFill/>
          <a:ln w="9525">
            <a:noFill/>
            <a:miter lim="800000"/>
            <a:headEnd/>
            <a:tailEnd/>
          </a:ln>
        </p:spPr>
      </p:pic>
      <p:sp>
        <p:nvSpPr>
          <p:cNvPr id="1140771" name="Text Box 35"/>
          <p:cNvSpPr txBox="1">
            <a:spLocks noChangeArrowheads="1"/>
          </p:cNvSpPr>
          <p:nvPr/>
        </p:nvSpPr>
        <p:spPr bwMode="auto">
          <a:xfrm>
            <a:off x="609600" y="609600"/>
            <a:ext cx="8001000" cy="885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30000"/>
              </a:lnSpc>
            </a:pPr>
            <a:r>
              <a:rPr lang="en-US" sz="2000"/>
              <a:t>Do consumers have a more favorable reaction to a product label if they have been </a:t>
            </a:r>
            <a:r>
              <a:rPr lang="ja-JP" altLang="en-US" sz="2000"/>
              <a:t>“</a:t>
            </a:r>
            <a:r>
              <a:rPr lang="en-US" altLang="ja-JP" sz="2000"/>
              <a:t>primed</a:t>
            </a:r>
            <a:r>
              <a:rPr lang="ja-JP" altLang="en-US" sz="2000"/>
              <a:t>”</a:t>
            </a:r>
            <a:r>
              <a:rPr lang="en-US" altLang="ja-JP" sz="2000"/>
              <a:t> to the image beforehand?   </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07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407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740" grpId="0" autoUpdateAnimBg="0"/>
      <p:bldP spid="1140771"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84" name="Text Box 24"/>
          <p:cNvSpPr txBox="1">
            <a:spLocks noChangeArrowheads="1"/>
          </p:cNvSpPr>
          <p:nvPr/>
        </p:nvSpPr>
        <p:spPr bwMode="auto">
          <a:xfrm>
            <a:off x="1676400" y="2209800"/>
            <a:ext cx="6019800" cy="422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20000"/>
              </a:lnSpc>
            </a:pPr>
            <a:r>
              <a:rPr lang="en-US"/>
              <a:t>We calculate the </a:t>
            </a:r>
            <a:r>
              <a:rPr lang="en-US" i="1"/>
              <a:t>t </a:t>
            </a:r>
            <a:r>
              <a:rPr lang="en-US"/>
              <a:t>statistic:		(df = 20 – 1 = 19)</a:t>
            </a:r>
          </a:p>
        </p:txBody>
      </p:sp>
      <p:graphicFrame>
        <p:nvGraphicFramePr>
          <p:cNvPr id="1141786" name="Object 26"/>
          <p:cNvGraphicFramePr>
            <a:graphicFrameLocks noChangeAspect="1"/>
          </p:cNvGraphicFramePr>
          <p:nvPr/>
        </p:nvGraphicFramePr>
        <p:xfrm>
          <a:off x="1824038" y="3022600"/>
          <a:ext cx="3971925" cy="1185863"/>
        </p:xfrm>
        <a:graphic>
          <a:graphicData uri="http://schemas.openxmlformats.org/presentationml/2006/ole">
            <p:oleObj spid="_x0000_s51202" name="Equation" r:id="rId3" imgW="2387600" imgH="685800" progId="Equation.DSMT4">
              <p:embed/>
            </p:oleObj>
          </a:graphicData>
        </a:graphic>
      </p:graphicFrame>
      <p:sp>
        <p:nvSpPr>
          <p:cNvPr id="1141787" name="Text Box 27"/>
          <p:cNvSpPr txBox="1">
            <a:spLocks noChangeArrowheads="1"/>
          </p:cNvSpPr>
          <p:nvPr/>
        </p:nvSpPr>
        <p:spPr bwMode="auto">
          <a:xfrm>
            <a:off x="3886200" y="4689475"/>
            <a:ext cx="4953000" cy="1330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50000"/>
              </a:lnSpc>
            </a:pPr>
            <a:r>
              <a:rPr lang="en-US"/>
              <a:t>In Table D, for df = 19 we find:</a:t>
            </a:r>
            <a:br>
              <a:rPr lang="en-US"/>
            </a:br>
            <a:r>
              <a:rPr lang="en-US"/>
              <a:t>P(</a:t>
            </a:r>
            <a:r>
              <a:rPr lang="en-US" i="1"/>
              <a:t>t</a:t>
            </a:r>
            <a:r>
              <a:rPr lang="en-US"/>
              <a:t>) &gt; 3.63 =&gt;  </a:t>
            </a:r>
            <a:r>
              <a:rPr lang="en-US" i="1"/>
              <a:t>p</a:t>
            </a:r>
            <a:r>
              <a:rPr lang="en-US"/>
              <a:t> &lt; 0.001 (one-sided)</a:t>
            </a:r>
          </a:p>
          <a:p>
            <a:pPr>
              <a:lnSpc>
                <a:spcPct val="150000"/>
              </a:lnSpc>
            </a:pPr>
            <a:r>
              <a:rPr lang="en-US"/>
              <a:t>It</a:t>
            </a:r>
            <a:r>
              <a:rPr lang="ja-JP" altLang="en-US"/>
              <a:t>’</a:t>
            </a:r>
            <a:r>
              <a:rPr lang="en-US" altLang="ja-JP"/>
              <a:t>s a very significant difference. we reject </a:t>
            </a:r>
            <a:r>
              <a:rPr lang="en-US" altLang="ja-JP" i="1"/>
              <a:t>H</a:t>
            </a:r>
            <a:r>
              <a:rPr lang="en-US" altLang="ja-JP" baseline="-25000"/>
              <a:t>0</a:t>
            </a:r>
            <a:r>
              <a:rPr lang="en-US" altLang="ja-JP"/>
              <a:t>.</a:t>
            </a:r>
            <a:endParaRPr lang="en-US"/>
          </a:p>
        </p:txBody>
      </p:sp>
      <p:sp>
        <p:nvSpPr>
          <p:cNvPr id="1141788" name="Text Box 28"/>
          <p:cNvSpPr txBox="1">
            <a:spLocks noChangeArrowheads="1"/>
          </p:cNvSpPr>
          <p:nvPr/>
        </p:nvSpPr>
        <p:spPr bwMode="auto">
          <a:xfrm>
            <a:off x="990600" y="815975"/>
            <a:ext cx="6629400" cy="860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defTabSz="635000">
              <a:defRPr>
                <a:solidFill>
                  <a:schemeClr val="tx1"/>
                </a:solidFill>
                <a:latin typeface="Arial" charset="0"/>
                <a:ea typeface="ＭＳ Ｐゴシック" charset="0"/>
              </a:defRPr>
            </a:lvl1pPr>
            <a:lvl2pPr defTabSz="635000">
              <a:defRPr>
                <a:solidFill>
                  <a:schemeClr val="tx1"/>
                </a:solidFill>
                <a:latin typeface="Arial" charset="0"/>
                <a:ea typeface="ＭＳ Ｐゴシック" charset="0"/>
              </a:defRPr>
            </a:lvl2pPr>
            <a:lvl3pPr defTabSz="635000">
              <a:defRPr>
                <a:solidFill>
                  <a:schemeClr val="tx1"/>
                </a:solidFill>
                <a:latin typeface="Arial" charset="0"/>
                <a:ea typeface="ＭＳ Ｐゴシック" charset="0"/>
              </a:defRPr>
            </a:lvl3pPr>
            <a:lvl4pPr defTabSz="635000">
              <a:defRPr>
                <a:solidFill>
                  <a:schemeClr val="tx1"/>
                </a:solidFill>
                <a:latin typeface="Arial" charset="0"/>
                <a:ea typeface="ＭＳ Ｐゴシック" charset="0"/>
              </a:defRPr>
            </a:lvl4pPr>
            <a:lvl5pPr defTabSz="635000">
              <a:defRPr>
                <a:solidFill>
                  <a:schemeClr val="tx1"/>
                </a:solidFill>
                <a:latin typeface="Arial" charset="0"/>
                <a:ea typeface="ＭＳ Ｐゴシック" charset="0"/>
              </a:defRPr>
            </a:lvl5pPr>
            <a:lvl6pPr defTabSz="635000" fontAlgn="base">
              <a:spcBef>
                <a:spcPct val="0"/>
              </a:spcBef>
              <a:spcAft>
                <a:spcPct val="0"/>
              </a:spcAft>
              <a:defRPr>
                <a:solidFill>
                  <a:schemeClr val="tx1"/>
                </a:solidFill>
                <a:latin typeface="Arial" charset="0"/>
                <a:ea typeface="ＭＳ Ｐゴシック" charset="0"/>
              </a:defRPr>
            </a:lvl6pPr>
            <a:lvl7pPr defTabSz="635000" fontAlgn="base">
              <a:spcBef>
                <a:spcPct val="0"/>
              </a:spcBef>
              <a:spcAft>
                <a:spcPct val="0"/>
              </a:spcAft>
              <a:defRPr>
                <a:solidFill>
                  <a:schemeClr val="tx1"/>
                </a:solidFill>
                <a:latin typeface="Arial" charset="0"/>
                <a:ea typeface="ＭＳ Ｐゴシック" charset="0"/>
              </a:defRPr>
            </a:lvl7pPr>
            <a:lvl8pPr defTabSz="635000" fontAlgn="base">
              <a:spcBef>
                <a:spcPct val="0"/>
              </a:spcBef>
              <a:spcAft>
                <a:spcPct val="0"/>
              </a:spcAft>
              <a:defRPr>
                <a:solidFill>
                  <a:schemeClr val="tx1"/>
                </a:solidFill>
                <a:latin typeface="Arial" charset="0"/>
                <a:ea typeface="ＭＳ Ｐゴシック" charset="0"/>
              </a:defRPr>
            </a:lvl8pPr>
            <a:lvl9pPr defTabSz="635000" fontAlgn="base">
              <a:spcBef>
                <a:spcPct val="0"/>
              </a:spcBef>
              <a:spcAft>
                <a:spcPct val="0"/>
              </a:spcAft>
              <a:defRPr>
                <a:solidFill>
                  <a:schemeClr val="tx1"/>
                </a:solidFill>
                <a:latin typeface="Arial" charset="0"/>
                <a:ea typeface="ＭＳ Ｐゴシック" charset="0"/>
              </a:defRPr>
            </a:lvl9pPr>
          </a:lstStyle>
          <a:p>
            <a:pPr>
              <a:lnSpc>
                <a:spcPct val="140000"/>
              </a:lnSpc>
              <a:defRPr/>
            </a:pPr>
            <a:r>
              <a:rPr lang="en-US" i="1" smtClean="0"/>
              <a:t>H</a:t>
            </a:r>
            <a:r>
              <a:rPr lang="en-US" baseline="-25000" smtClean="0"/>
              <a:t>0</a:t>
            </a:r>
            <a:r>
              <a:rPr lang="en-US" smtClean="0"/>
              <a:t>: </a:t>
            </a:r>
            <a:r>
              <a:rPr lang="en-US" i="1" smtClean="0">
                <a:latin typeface="Symbol" charset="0"/>
              </a:rPr>
              <a:t>m</a:t>
            </a:r>
            <a:r>
              <a:rPr lang="en-US" baseline="-25000" smtClean="0"/>
              <a:t>1</a:t>
            </a:r>
            <a:r>
              <a:rPr lang="en-US" smtClean="0"/>
              <a:t> = </a:t>
            </a:r>
            <a:r>
              <a:rPr lang="en-US" i="1" smtClean="0">
                <a:latin typeface="Symbol" charset="0"/>
              </a:rPr>
              <a:t>m</a:t>
            </a:r>
            <a:r>
              <a:rPr lang="en-US" baseline="-25000" smtClean="0"/>
              <a:t>2</a:t>
            </a:r>
            <a:r>
              <a:rPr lang="en-US" smtClean="0"/>
              <a:t>  </a:t>
            </a:r>
          </a:p>
          <a:p>
            <a:pPr>
              <a:lnSpc>
                <a:spcPct val="140000"/>
              </a:lnSpc>
              <a:defRPr/>
            </a:pPr>
            <a:r>
              <a:rPr lang="en-US" i="1" smtClean="0"/>
              <a:t>H</a:t>
            </a:r>
            <a:r>
              <a:rPr lang="en-US" baseline="-25000" smtClean="0"/>
              <a:t>a</a:t>
            </a:r>
            <a:r>
              <a:rPr lang="en-US" smtClean="0"/>
              <a:t>: </a:t>
            </a:r>
            <a:r>
              <a:rPr lang="en-US" i="1" smtClean="0">
                <a:latin typeface="Symbol" charset="0"/>
              </a:rPr>
              <a:t>m</a:t>
            </a:r>
            <a:r>
              <a:rPr lang="en-US" baseline="-25000" smtClean="0"/>
              <a:t>1</a:t>
            </a:r>
            <a:r>
              <a:rPr lang="en-US" smtClean="0"/>
              <a:t> &gt; </a:t>
            </a:r>
            <a:r>
              <a:rPr lang="en-US" i="1" smtClean="0">
                <a:latin typeface="Symbol" charset="0"/>
              </a:rPr>
              <a:t>m</a:t>
            </a:r>
            <a:r>
              <a:rPr lang="en-US" baseline="-25000" smtClean="0"/>
              <a:t>2</a:t>
            </a:r>
            <a:endParaRPr lang="en-US" smtClean="0"/>
          </a:p>
        </p:txBody>
      </p:sp>
      <p:sp>
        <p:nvSpPr>
          <p:cNvPr id="1141789" name="Text Box 29"/>
          <p:cNvSpPr txBox="1">
            <a:spLocks noChangeArrowheads="1"/>
          </p:cNvSpPr>
          <p:nvPr/>
        </p:nvSpPr>
        <p:spPr bwMode="auto">
          <a:xfrm>
            <a:off x="533400" y="6124575"/>
            <a:ext cx="8001000" cy="504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50000"/>
              </a:lnSpc>
              <a:defRPr/>
            </a:pPr>
            <a:r>
              <a:rPr lang="en-US" b="1">
                <a:latin typeface="Arial" charset="0"/>
                <a:ea typeface="ＭＳ Ｐゴシック" charset="0"/>
              </a:rPr>
              <a:t>Consumers who were primed view the dog shampoo more favorably. </a:t>
            </a:r>
            <a:endParaRPr lang="en-US">
              <a:latin typeface="Arial" charset="0"/>
              <a:ea typeface="ＭＳ Ｐゴシック" charset="0"/>
            </a:endParaRPr>
          </a:p>
        </p:txBody>
      </p:sp>
      <p:pic>
        <p:nvPicPr>
          <p:cNvPr id="1141791" name="moore07-untb12.jpg" descr="c:\Graphics07\moore07-untb12.jpg"/>
          <p:cNvPicPr>
            <a:picLocks noChangeAspect="1"/>
          </p:cNvPicPr>
          <p:nvPr/>
        </p:nvPicPr>
        <p:blipFill>
          <a:blip r:embed="rId4"/>
          <a:srcRect/>
          <a:stretch>
            <a:fillRect/>
          </a:stretch>
        </p:blipFill>
        <p:spPr bwMode="auto">
          <a:xfrm>
            <a:off x="304800" y="4800600"/>
            <a:ext cx="2959100" cy="1062038"/>
          </a:xfrm>
          <a:prstGeom prst="rect">
            <a:avLst/>
          </a:prstGeom>
          <a:noFill/>
          <a:ln w="9525">
            <a:noFill/>
            <a:miter lim="800000"/>
            <a:headEnd/>
            <a:tailEnd/>
          </a:ln>
        </p:spPr>
      </p:pic>
      <p:sp>
        <p:nvSpPr>
          <p:cNvPr id="1141792" name="Text Box 32"/>
          <p:cNvSpPr txBox="1">
            <a:spLocks noChangeArrowheads="1"/>
          </p:cNvSpPr>
          <p:nvPr/>
        </p:nvSpPr>
        <p:spPr bwMode="auto">
          <a:xfrm>
            <a:off x="609600" y="228600"/>
            <a:ext cx="7620000"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20000"/>
              </a:lnSpc>
              <a:defRPr/>
            </a:pPr>
            <a:r>
              <a:rPr lang="en-US" sz="2400">
                <a:solidFill>
                  <a:srgbClr val="333399"/>
                </a:solidFill>
                <a:latin typeface="Garamond" charset="0"/>
                <a:ea typeface="ＭＳ Ｐゴシック" charset="0"/>
              </a:rPr>
              <a:t>Wine labels with animals?</a:t>
            </a:r>
          </a:p>
        </p:txBody>
      </p:sp>
      <p:grpSp>
        <p:nvGrpSpPr>
          <p:cNvPr id="51208" name="Group 33"/>
          <p:cNvGrpSpPr>
            <a:grpSpLocks/>
          </p:cNvGrpSpPr>
          <p:nvPr/>
        </p:nvGrpSpPr>
        <p:grpSpPr bwMode="auto">
          <a:xfrm>
            <a:off x="4419600" y="685800"/>
            <a:ext cx="4546600" cy="1206500"/>
            <a:chOff x="2736" y="2079"/>
            <a:chExt cx="2864" cy="760"/>
          </a:xfrm>
        </p:grpSpPr>
        <p:pic>
          <p:nvPicPr>
            <p:cNvPr id="51209" name="moore07-untb11.jpg" descr="c:\Graphics07\moore07-untb11.jpg"/>
            <p:cNvPicPr>
              <a:picLocks noChangeAspect="1"/>
            </p:cNvPicPr>
            <p:nvPr/>
          </p:nvPicPr>
          <p:blipFill>
            <a:blip r:embed="rId5"/>
            <a:srcRect/>
            <a:stretch>
              <a:fillRect/>
            </a:stretch>
          </p:blipFill>
          <p:spPr bwMode="auto">
            <a:xfrm>
              <a:off x="3024" y="2079"/>
              <a:ext cx="2576" cy="760"/>
            </a:xfrm>
            <a:prstGeom prst="rect">
              <a:avLst/>
            </a:prstGeom>
            <a:noFill/>
            <a:ln w="9525">
              <a:noFill/>
              <a:miter lim="800000"/>
              <a:headEnd/>
              <a:tailEnd/>
            </a:ln>
          </p:spPr>
        </p:pic>
        <p:sp>
          <p:nvSpPr>
            <p:cNvPr id="1141795" name="Text Box 35"/>
            <p:cNvSpPr txBox="1">
              <a:spLocks noChangeArrowheads="1"/>
            </p:cNvSpPr>
            <p:nvPr/>
          </p:nvSpPr>
          <p:spPr bwMode="auto">
            <a:xfrm>
              <a:off x="2736" y="2304"/>
              <a:ext cx="29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a:t>
              </a:r>
            </a:p>
          </p:txBody>
        </p:sp>
        <p:sp>
          <p:nvSpPr>
            <p:cNvPr id="1141796" name="Text Box 36"/>
            <p:cNvSpPr txBox="1">
              <a:spLocks noChangeArrowheads="1"/>
            </p:cNvSpPr>
            <p:nvPr/>
          </p:nvSpPr>
          <p:spPr bwMode="auto">
            <a:xfrm>
              <a:off x="2736" y="2553"/>
              <a:ext cx="29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17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417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417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4178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41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1784" grpId="0"/>
      <p:bldP spid="1141787" grpId="0" autoUpdateAnimBg="0"/>
      <p:bldP spid="114178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67682" name="Group 2"/>
          <p:cNvGrpSpPr>
            <a:grpSpLocks/>
          </p:cNvGrpSpPr>
          <p:nvPr/>
        </p:nvGrpSpPr>
        <p:grpSpPr bwMode="auto">
          <a:xfrm>
            <a:off x="0" y="4191000"/>
            <a:ext cx="9144000" cy="2667000"/>
            <a:chOff x="0" y="2640"/>
            <a:chExt cx="5757" cy="1680"/>
          </a:xfrm>
        </p:grpSpPr>
        <p:sp>
          <p:nvSpPr>
            <p:cNvPr id="967683" name="Rectangle 3"/>
            <p:cNvSpPr>
              <a:spLocks noChangeArrowheads="1"/>
            </p:cNvSpPr>
            <p:nvPr/>
          </p:nvSpPr>
          <p:spPr bwMode="auto">
            <a:xfrm>
              <a:off x="5" y="2640"/>
              <a:ext cx="5752" cy="1680"/>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67684" name="Rectangle 4"/>
            <p:cNvSpPr>
              <a:spLocks noChangeArrowheads="1"/>
            </p:cNvSpPr>
            <p:nvPr/>
          </p:nvSpPr>
          <p:spPr bwMode="auto">
            <a:xfrm>
              <a:off x="1200" y="2736"/>
              <a:ext cx="4368" cy="672"/>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120000"/>
                </a:lnSpc>
                <a:spcBef>
                  <a:spcPct val="20000"/>
                </a:spcBef>
                <a:buClr>
                  <a:srgbClr val="00CC99"/>
                </a:buClr>
                <a:buSzPct val="65000"/>
                <a:buFont typeface="Wingdings" pitchFamily="2" charset="2"/>
                <a:buNone/>
              </a:pPr>
              <a:r>
                <a:rPr lang="en-US"/>
                <a:t>A study examined the monthly expenditures for landline telephone service. The results, presented as mean ± SE for 8 households, are 43.5 ± 1.92. </a:t>
              </a:r>
            </a:p>
            <a:p>
              <a:pPr>
                <a:lnSpc>
                  <a:spcPct val="120000"/>
                </a:lnSpc>
                <a:spcBef>
                  <a:spcPct val="20000"/>
                </a:spcBef>
                <a:buClr>
                  <a:srgbClr val="00CC99"/>
                </a:buClr>
                <a:buSzPct val="65000"/>
                <a:buFont typeface="Wingdings" pitchFamily="2" charset="2"/>
                <a:buNone/>
              </a:pPr>
              <a:r>
                <a:rPr lang="en-US"/>
                <a:t>What is the standard deviation </a:t>
              </a:r>
              <a:r>
                <a:rPr lang="en-US" i="1"/>
                <a:t>s</a:t>
              </a:r>
              <a:r>
                <a:rPr lang="en-US"/>
                <a:t> of the sample data?</a:t>
              </a:r>
            </a:p>
          </p:txBody>
        </p:sp>
        <p:pic>
          <p:nvPicPr>
            <p:cNvPr id="10249" name="Picture 5"/>
            <p:cNvPicPr>
              <a:picLocks noChangeAspect="1" noChangeArrowheads="1"/>
            </p:cNvPicPr>
            <p:nvPr/>
          </p:nvPicPr>
          <p:blipFill>
            <a:blip r:embed="rId3"/>
            <a:srcRect/>
            <a:stretch>
              <a:fillRect/>
            </a:stretch>
          </p:blipFill>
          <p:spPr bwMode="auto">
            <a:xfrm>
              <a:off x="0" y="2654"/>
              <a:ext cx="1142" cy="1666"/>
            </a:xfrm>
            <a:prstGeom prst="rect">
              <a:avLst/>
            </a:prstGeom>
            <a:solidFill>
              <a:srgbClr val="FFCC66"/>
            </a:solidFill>
            <a:ln w="9525">
              <a:noFill/>
              <a:miter lim="800000"/>
              <a:headEnd/>
              <a:tailEnd/>
            </a:ln>
          </p:spPr>
        </p:pic>
      </p:grpSp>
      <p:sp>
        <p:nvSpPr>
          <p:cNvPr id="967686" name="Rectangle 6"/>
          <p:cNvSpPr>
            <a:spLocks noGrp="1" noChangeArrowheads="1"/>
          </p:cNvSpPr>
          <p:nvPr>
            <p:ph type="title"/>
          </p:nvPr>
        </p:nvSpPr>
        <p:spPr/>
        <p:txBody>
          <a:bodyPr/>
          <a:lstStyle/>
          <a:p>
            <a:pPr eaLnBrk="1" hangingPunct="1">
              <a:lnSpc>
                <a:spcPct val="110000"/>
              </a:lnSpc>
              <a:defRPr/>
            </a:pPr>
            <a:r>
              <a:rPr lang="en-US" sz="2800" smtClean="0">
                <a:solidFill>
                  <a:srgbClr val="333399"/>
                </a:solidFill>
                <a:cs typeface="+mj-cs"/>
              </a:rPr>
              <a:t>Standard error</a:t>
            </a:r>
          </a:p>
        </p:txBody>
      </p:sp>
      <p:sp>
        <p:nvSpPr>
          <p:cNvPr id="967687" name="Rectangle 7"/>
          <p:cNvSpPr>
            <a:spLocks noGrp="1" noChangeArrowheads="1"/>
          </p:cNvSpPr>
          <p:nvPr>
            <p:ph type="body" idx="1"/>
          </p:nvPr>
        </p:nvSpPr>
        <p:spPr>
          <a:xfrm>
            <a:off x="457200" y="1143000"/>
            <a:ext cx="8229600" cy="2971800"/>
          </a:xfrm>
        </p:spPr>
        <p:txBody>
          <a:bodyPr/>
          <a:lstStyle/>
          <a:p>
            <a:pPr marL="0" indent="0" defTabSz="463550" eaLnBrk="1" hangingPunct="1">
              <a:spcBef>
                <a:spcPct val="0"/>
              </a:spcBef>
              <a:buFont typeface="Wingdings" pitchFamily="2" charset="2"/>
              <a:buNone/>
            </a:pPr>
            <a:r>
              <a:rPr lang="en-US" smtClean="0"/>
              <a:t>For a sample of size </a:t>
            </a:r>
            <a:r>
              <a:rPr lang="en-US" i="1" smtClean="0"/>
              <a:t>n</a:t>
            </a:r>
            <a:r>
              <a:rPr lang="en-US" smtClean="0"/>
              <a:t>,</a:t>
            </a:r>
            <a:br>
              <a:rPr lang="en-US" smtClean="0"/>
            </a:br>
            <a:r>
              <a:rPr lang="en-US" smtClean="0"/>
              <a:t>the sample standard deviation </a:t>
            </a:r>
            <a:r>
              <a:rPr lang="en-US" i="1" smtClean="0"/>
              <a:t>s</a:t>
            </a:r>
            <a:r>
              <a:rPr lang="en-US" smtClean="0"/>
              <a:t> is:</a:t>
            </a:r>
          </a:p>
          <a:p>
            <a:pPr marL="0" indent="0" defTabSz="463550" eaLnBrk="1" hangingPunct="1">
              <a:spcBef>
                <a:spcPct val="0"/>
              </a:spcBef>
              <a:buFont typeface="Wingdings" pitchFamily="2" charset="2"/>
              <a:buNone/>
            </a:pPr>
            <a:r>
              <a:rPr lang="en-US" i="1" smtClean="0"/>
              <a:t>	</a:t>
            </a:r>
          </a:p>
          <a:p>
            <a:pPr marL="0" indent="0" defTabSz="463550" eaLnBrk="1" hangingPunct="1">
              <a:spcBef>
                <a:spcPct val="0"/>
              </a:spcBef>
              <a:buFont typeface="Wingdings" pitchFamily="2" charset="2"/>
              <a:buNone/>
            </a:pPr>
            <a:r>
              <a:rPr lang="en-US" i="1" smtClean="0"/>
              <a:t>n </a:t>
            </a:r>
            <a:r>
              <a:rPr lang="en-US" i="1" smtClean="0">
                <a:cs typeface="Arial" pitchFamily="34" charset="0"/>
              </a:rPr>
              <a:t>−</a:t>
            </a:r>
            <a:r>
              <a:rPr lang="en-US" i="1" smtClean="0"/>
              <a:t> 1</a:t>
            </a:r>
            <a:r>
              <a:rPr lang="en-US" smtClean="0"/>
              <a:t> is the </a:t>
            </a:r>
            <a:r>
              <a:rPr lang="ja-JP" altLang="en-US" smtClean="0"/>
              <a:t>“</a:t>
            </a:r>
            <a:r>
              <a:rPr lang="en-US" altLang="ja-JP" smtClean="0"/>
              <a:t>degrees of freedom.</a:t>
            </a:r>
            <a:r>
              <a:rPr lang="ja-JP" altLang="en-US" smtClean="0"/>
              <a:t>”</a:t>
            </a:r>
            <a:endParaRPr lang="en-US" altLang="ja-JP" smtClean="0"/>
          </a:p>
          <a:p>
            <a:pPr marL="0" indent="0" defTabSz="463550" eaLnBrk="1" hangingPunct="1">
              <a:spcBef>
                <a:spcPct val="0"/>
              </a:spcBef>
              <a:buFont typeface="Wingdings" pitchFamily="2" charset="2"/>
              <a:buNone/>
            </a:pPr>
            <a:endParaRPr lang="en-US" sz="1600" smtClean="0"/>
          </a:p>
          <a:p>
            <a:pPr marL="0" indent="0" defTabSz="463550" eaLnBrk="1" hangingPunct="1">
              <a:spcBef>
                <a:spcPct val="0"/>
              </a:spcBef>
              <a:buFont typeface="Wingdings" pitchFamily="2" charset="2"/>
              <a:buNone/>
            </a:pPr>
            <a:r>
              <a:rPr lang="en-US" smtClean="0"/>
              <a:t>The value </a:t>
            </a:r>
            <a:r>
              <a:rPr lang="en-US" b="1" i="1" smtClean="0">
                <a:solidFill>
                  <a:srgbClr val="333399"/>
                </a:solidFill>
              </a:rPr>
              <a:t>s</a:t>
            </a:r>
            <a:r>
              <a:rPr lang="en-US" b="1" smtClean="0">
                <a:solidFill>
                  <a:srgbClr val="333399"/>
                </a:solidFill>
              </a:rPr>
              <a:t>/√</a:t>
            </a:r>
            <a:r>
              <a:rPr lang="en-US" b="1" i="1" smtClean="0">
                <a:solidFill>
                  <a:srgbClr val="333399"/>
                </a:solidFill>
              </a:rPr>
              <a:t>n</a:t>
            </a:r>
            <a:r>
              <a:rPr lang="en-US" smtClean="0"/>
              <a:t> is called the standard error of the mean, or </a:t>
            </a:r>
            <a:r>
              <a:rPr lang="en-US" b="1" smtClean="0">
                <a:solidFill>
                  <a:srgbClr val="333399"/>
                </a:solidFill>
              </a:rPr>
              <a:t>SE</a:t>
            </a:r>
            <a:r>
              <a:rPr lang="en-US" b="1" smtClean="0"/>
              <a:t>.</a:t>
            </a:r>
          </a:p>
          <a:p>
            <a:pPr marL="0" indent="0" defTabSz="463550" eaLnBrk="1" hangingPunct="1">
              <a:spcBef>
                <a:spcPct val="0"/>
              </a:spcBef>
              <a:buFont typeface="Wingdings" pitchFamily="2" charset="2"/>
              <a:buNone/>
            </a:pPr>
            <a:r>
              <a:rPr lang="en-US" smtClean="0"/>
              <a:t>Scientists often present sample results as mean ± SE.</a:t>
            </a:r>
            <a:endParaRPr lang="en-US" sz="1800" smtClean="0"/>
          </a:p>
        </p:txBody>
      </p:sp>
      <p:graphicFrame>
        <p:nvGraphicFramePr>
          <p:cNvPr id="10245" name="Object 8"/>
          <p:cNvGraphicFramePr>
            <a:graphicFrameLocks noChangeAspect="1"/>
          </p:cNvGraphicFramePr>
          <p:nvPr/>
        </p:nvGraphicFramePr>
        <p:xfrm>
          <a:off x="5181600" y="1143000"/>
          <a:ext cx="2895600" cy="928688"/>
        </p:xfrm>
        <a:graphic>
          <a:graphicData uri="http://schemas.openxmlformats.org/presentationml/2006/ole">
            <p:oleObj spid="_x0000_s10245" name="Equation" r:id="rId4" imgW="1384300" imgH="444500" progId="Equation.3">
              <p:embed/>
            </p:oleObj>
          </a:graphicData>
        </a:graphic>
      </p:graphicFrame>
      <p:sp>
        <p:nvSpPr>
          <p:cNvPr id="967690" name="Text Box 10"/>
          <p:cNvSpPr txBox="1">
            <a:spLocks noChangeArrowheads="1"/>
          </p:cNvSpPr>
          <p:nvPr/>
        </p:nvSpPr>
        <p:spPr bwMode="auto">
          <a:xfrm>
            <a:off x="3297238" y="5856288"/>
            <a:ext cx="3878262" cy="6969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buClr>
                <a:schemeClr val="accent1"/>
              </a:buClr>
              <a:buSzPct val="65000"/>
              <a:buFont typeface="Wingdings" charset="0"/>
              <a:buNone/>
              <a:defRPr/>
            </a:pPr>
            <a:r>
              <a:rPr lang="en-US">
                <a:latin typeface="Arial" charset="0"/>
                <a:ea typeface="ＭＳ Ｐゴシック" charset="0"/>
              </a:rPr>
              <a:t>SE = </a:t>
            </a:r>
            <a:r>
              <a:rPr lang="en-US" i="1">
                <a:latin typeface="Arial" charset="0"/>
                <a:ea typeface="ＭＳ Ｐゴシック" charset="0"/>
              </a:rPr>
              <a:t>s</a:t>
            </a:r>
            <a:r>
              <a:rPr lang="en-US">
                <a:latin typeface="Arial" charset="0"/>
                <a:ea typeface="ＭＳ Ｐゴシック" charset="0"/>
              </a:rPr>
              <a:t>/√</a:t>
            </a:r>
            <a:r>
              <a:rPr lang="en-US" i="1">
                <a:latin typeface="Arial" charset="0"/>
                <a:ea typeface="ＭＳ Ｐゴシック" charset="0"/>
              </a:rPr>
              <a:t>n</a:t>
            </a:r>
            <a:r>
              <a:rPr lang="en-US">
                <a:latin typeface="Arial" charset="0"/>
                <a:ea typeface="ＭＳ Ｐゴシック" charset="0"/>
              </a:rPr>
              <a:t>   &lt;=&gt;  </a:t>
            </a:r>
            <a:r>
              <a:rPr lang="en-US" i="1">
                <a:latin typeface="Arial" charset="0"/>
                <a:ea typeface="ＭＳ Ｐゴシック" charset="0"/>
              </a:rPr>
              <a:t>s</a:t>
            </a:r>
            <a:r>
              <a:rPr lang="en-US">
                <a:latin typeface="Arial" charset="0"/>
                <a:ea typeface="ＭＳ Ｐゴシック" charset="0"/>
              </a:rPr>
              <a:t> = SE*√</a:t>
            </a:r>
            <a:r>
              <a:rPr lang="en-US" i="1">
                <a:latin typeface="Arial" charset="0"/>
                <a:ea typeface="ＭＳ Ｐゴシック" charset="0"/>
              </a:rPr>
              <a:t>n</a:t>
            </a:r>
          </a:p>
          <a:p>
            <a:pPr>
              <a:spcBef>
                <a:spcPct val="20000"/>
              </a:spcBef>
              <a:buClr>
                <a:schemeClr val="accent1"/>
              </a:buClr>
              <a:buSzPct val="65000"/>
              <a:buFont typeface="Wingdings" charset="0"/>
              <a:buNone/>
              <a:defRPr/>
            </a:pPr>
            <a:r>
              <a:rPr lang="en-US">
                <a:latin typeface="Arial" charset="0"/>
                <a:ea typeface="ＭＳ Ｐゴシック" charset="0"/>
              </a:rPr>
              <a:t> 		</a:t>
            </a:r>
            <a:r>
              <a:rPr lang="en-US" i="1">
                <a:latin typeface="Arial" charset="0"/>
                <a:ea typeface="ＭＳ Ｐゴシック" charset="0"/>
              </a:rPr>
              <a:t>s</a:t>
            </a:r>
            <a:r>
              <a:rPr lang="en-US">
                <a:latin typeface="Arial" charset="0"/>
                <a:ea typeface="ＭＳ Ｐゴシック" charset="0"/>
              </a:rPr>
              <a:t> = 1.92*√8 = 4.53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76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7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690"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786" name="Rectangle 2"/>
          <p:cNvSpPr>
            <a:spLocks noGrp="1" noChangeArrowheads="1"/>
          </p:cNvSpPr>
          <p:nvPr>
            <p:ph type="title"/>
          </p:nvPr>
        </p:nvSpPr>
        <p:spPr>
          <a:xfrm>
            <a:off x="381000" y="228600"/>
            <a:ext cx="8610600" cy="762000"/>
          </a:xfrm>
        </p:spPr>
        <p:txBody>
          <a:bodyPr/>
          <a:lstStyle/>
          <a:p>
            <a:pPr eaLnBrk="1" hangingPunct="1">
              <a:defRPr/>
            </a:pPr>
            <a:r>
              <a:rPr lang="en-US" smtClean="0">
                <a:cs typeface="+mj-cs"/>
              </a:rPr>
              <a:t>Two-sample </a:t>
            </a:r>
            <a:r>
              <a:rPr lang="en-US" i="1" smtClean="0">
                <a:cs typeface="+mj-cs"/>
              </a:rPr>
              <a:t>t</a:t>
            </a:r>
            <a:r>
              <a:rPr lang="en-US" smtClean="0">
                <a:cs typeface="+mj-cs"/>
              </a:rPr>
              <a:t> confidence interval</a:t>
            </a:r>
          </a:p>
        </p:txBody>
      </p:sp>
      <p:sp>
        <p:nvSpPr>
          <p:cNvPr id="1142787" name="Rectangle 3"/>
          <p:cNvSpPr>
            <a:spLocks noGrp="1" noChangeArrowheads="1"/>
          </p:cNvSpPr>
          <p:nvPr>
            <p:ph type="body" idx="1"/>
          </p:nvPr>
        </p:nvSpPr>
        <p:spPr>
          <a:xfrm>
            <a:off x="457200" y="990600"/>
            <a:ext cx="8229600" cy="5638800"/>
          </a:xfrm>
        </p:spPr>
        <p:txBody>
          <a:bodyPr/>
          <a:lstStyle/>
          <a:p>
            <a:pPr marL="0" indent="0" eaLnBrk="1" hangingPunct="1">
              <a:lnSpc>
                <a:spcPct val="130000"/>
              </a:lnSpc>
              <a:spcBef>
                <a:spcPct val="45000"/>
              </a:spcBef>
              <a:buFont typeface="Wingdings" charset="0"/>
              <a:buNone/>
              <a:defRPr/>
            </a:pPr>
            <a:r>
              <a:rPr lang="en-US" smtClean="0">
                <a:cs typeface="+mn-cs"/>
              </a:rPr>
              <a:t>Because we have two independent samples we use the difference between both sample averages (   </a:t>
            </a:r>
            <a:r>
              <a:rPr lang="en-US" baseline="-25000" smtClean="0">
                <a:cs typeface="+mn-cs"/>
              </a:rPr>
              <a:t>1 </a:t>
            </a:r>
            <a:r>
              <a:rPr lang="en-US" smtClean="0">
                <a:cs typeface="Arial" charset="0"/>
              </a:rPr>
              <a:t>−</a:t>
            </a:r>
            <a:r>
              <a:rPr lang="en-US" smtClean="0">
                <a:cs typeface="+mn-cs"/>
              </a:rPr>
              <a:t>    </a:t>
            </a:r>
            <a:r>
              <a:rPr lang="en-US" baseline="-25000" smtClean="0">
                <a:cs typeface="+mn-cs"/>
              </a:rPr>
              <a:t>2</a:t>
            </a:r>
            <a:r>
              <a:rPr lang="en-US" smtClean="0">
                <a:cs typeface="+mn-cs"/>
              </a:rPr>
              <a:t>) to estimate (</a:t>
            </a:r>
            <a:r>
              <a:rPr lang="en-US" i="1" smtClean="0">
                <a:latin typeface="Symbol" charset="0"/>
                <a:cs typeface="+mn-cs"/>
              </a:rPr>
              <a:t>m</a:t>
            </a:r>
            <a:r>
              <a:rPr lang="en-US" baseline="-25000" smtClean="0">
                <a:latin typeface="Symbol" charset="0"/>
                <a:cs typeface="+mn-cs"/>
              </a:rPr>
              <a:t>1</a:t>
            </a:r>
            <a:r>
              <a:rPr lang="en-US" smtClean="0">
                <a:cs typeface="+mn-cs"/>
              </a:rPr>
              <a:t> </a:t>
            </a:r>
            <a:r>
              <a:rPr lang="en-US" smtClean="0">
                <a:cs typeface="Arial" charset="0"/>
              </a:rPr>
              <a:t>−</a:t>
            </a:r>
            <a:r>
              <a:rPr lang="en-US" smtClean="0">
                <a:cs typeface="+mn-cs"/>
              </a:rPr>
              <a:t> </a:t>
            </a:r>
            <a:r>
              <a:rPr lang="en-US" i="1" smtClean="0">
                <a:latin typeface="Symbol" charset="0"/>
                <a:cs typeface="+mn-cs"/>
              </a:rPr>
              <a:t>m</a:t>
            </a:r>
            <a:r>
              <a:rPr lang="en-US" baseline="-25000" smtClean="0">
                <a:latin typeface="Symbol" charset="0"/>
                <a:cs typeface="+mn-cs"/>
              </a:rPr>
              <a:t>2</a:t>
            </a:r>
            <a:r>
              <a:rPr lang="en-US" smtClean="0">
                <a:cs typeface="+mn-cs"/>
              </a:rPr>
              <a:t>).</a:t>
            </a:r>
          </a:p>
        </p:txBody>
      </p:sp>
      <p:grpSp>
        <p:nvGrpSpPr>
          <p:cNvPr id="52227" name="Group 4"/>
          <p:cNvGrpSpPr>
            <a:grpSpLocks/>
          </p:cNvGrpSpPr>
          <p:nvPr/>
        </p:nvGrpSpPr>
        <p:grpSpPr bwMode="auto">
          <a:xfrm>
            <a:off x="4876800" y="2667000"/>
            <a:ext cx="4038600" cy="3227388"/>
            <a:chOff x="3352" y="1152"/>
            <a:chExt cx="2264" cy="1920"/>
          </a:xfrm>
        </p:grpSpPr>
        <p:pic>
          <p:nvPicPr>
            <p:cNvPr id="52235" name="Picture 5" descr="F06-05"/>
            <p:cNvPicPr>
              <a:picLocks noChangeAspect="1" noChangeArrowheads="1"/>
            </p:cNvPicPr>
            <p:nvPr/>
          </p:nvPicPr>
          <p:blipFill>
            <a:blip r:embed="rId3">
              <a:clrChange>
                <a:clrFrom>
                  <a:srgbClr val="D8E2F3"/>
                </a:clrFrom>
                <a:clrTo>
                  <a:srgbClr val="D8E2F3">
                    <a:alpha val="0"/>
                  </a:srgbClr>
                </a:clrTo>
              </a:clrChange>
              <a:lum bright="-20000" contrast="46000"/>
            </a:blip>
            <a:srcRect l="4094" r="4094" b="-6517"/>
            <a:stretch>
              <a:fillRect/>
            </a:stretch>
          </p:blipFill>
          <p:spPr bwMode="auto">
            <a:xfrm>
              <a:off x="3352" y="1152"/>
              <a:ext cx="2264" cy="1920"/>
            </a:xfrm>
            <a:prstGeom prst="rect">
              <a:avLst/>
            </a:prstGeom>
            <a:solidFill>
              <a:srgbClr val="FFFFCC"/>
            </a:solidFill>
            <a:ln w="9525">
              <a:noFill/>
              <a:miter lim="800000"/>
              <a:headEnd/>
              <a:tailEnd/>
            </a:ln>
          </p:spPr>
        </p:pic>
        <p:sp>
          <p:nvSpPr>
            <p:cNvPr id="1142790" name="Text Box 6"/>
            <p:cNvSpPr txBox="1">
              <a:spLocks noChangeArrowheads="1"/>
            </p:cNvSpPr>
            <p:nvPr/>
          </p:nvSpPr>
          <p:spPr bwMode="auto">
            <a:xfrm>
              <a:off x="4146" y="1953"/>
              <a:ext cx="676" cy="236"/>
            </a:xfrm>
            <a:prstGeom prst="rect">
              <a:avLst/>
            </a:prstGeom>
            <a:solidFill>
              <a:srgbClr val="FFE65E"/>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defRPr/>
              </a:pPr>
              <a:r>
                <a:rPr lang="en-US" sz="2000" i="1">
                  <a:latin typeface="Arial" charset="0"/>
                  <a:ea typeface="ＭＳ Ｐゴシック" charset="0"/>
                </a:rPr>
                <a:t>C</a:t>
              </a:r>
            </a:p>
          </p:txBody>
        </p:sp>
        <p:sp>
          <p:nvSpPr>
            <p:cNvPr id="1142791" name="Rectangle 7"/>
            <p:cNvSpPr>
              <a:spLocks noChangeArrowheads="1"/>
            </p:cNvSpPr>
            <p:nvPr/>
          </p:nvSpPr>
          <p:spPr bwMode="auto">
            <a:xfrm>
              <a:off x="4766" y="2832"/>
              <a:ext cx="242" cy="121"/>
            </a:xfrm>
            <a:prstGeom prst="rect">
              <a:avLst/>
            </a:prstGeom>
            <a:solidFill>
              <a:srgbClr val="FF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42792" name="Text Box 8"/>
            <p:cNvSpPr txBox="1">
              <a:spLocks noChangeArrowheads="1"/>
            </p:cNvSpPr>
            <p:nvPr/>
          </p:nvSpPr>
          <p:spPr bwMode="auto">
            <a:xfrm>
              <a:off x="4663" y="2832"/>
              <a:ext cx="437" cy="218"/>
            </a:xfrm>
            <a:prstGeom prst="rect">
              <a:avLst/>
            </a:prstGeom>
            <a:solidFill>
              <a:srgbClr val="FF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defRPr/>
              </a:pPr>
              <a:r>
                <a:rPr lang="en-US" i="1">
                  <a:latin typeface="Arial" charset="0"/>
                  <a:ea typeface="ＭＳ Ｐゴシック" charset="0"/>
                </a:rPr>
                <a:t>t</a:t>
              </a:r>
              <a:r>
                <a:rPr lang="en-US">
                  <a:latin typeface="Arial" charset="0"/>
                  <a:ea typeface="ＭＳ Ｐゴシック" charset="0"/>
                </a:rPr>
                <a:t>*</a:t>
              </a:r>
            </a:p>
          </p:txBody>
        </p:sp>
        <p:sp>
          <p:nvSpPr>
            <p:cNvPr id="1142793" name="Text Box 9"/>
            <p:cNvSpPr txBox="1">
              <a:spLocks noChangeArrowheads="1"/>
            </p:cNvSpPr>
            <p:nvPr/>
          </p:nvSpPr>
          <p:spPr bwMode="auto">
            <a:xfrm>
              <a:off x="3875" y="2832"/>
              <a:ext cx="351" cy="218"/>
            </a:xfrm>
            <a:prstGeom prst="rect">
              <a:avLst/>
            </a:prstGeom>
            <a:solidFill>
              <a:srgbClr val="FF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defRPr/>
              </a:pPr>
              <a:r>
                <a:rPr lang="en-US">
                  <a:latin typeface="Arial" charset="0"/>
                  <a:ea typeface="ＭＳ Ｐゴシック" charset="0"/>
                  <a:cs typeface="Arial" charset="0"/>
                </a:rPr>
                <a:t>−</a:t>
              </a:r>
              <a:r>
                <a:rPr lang="en-US" i="1">
                  <a:latin typeface="Arial" charset="0"/>
                  <a:ea typeface="ＭＳ Ｐゴシック" charset="0"/>
                </a:rPr>
                <a:t>t</a:t>
              </a:r>
              <a:r>
                <a:rPr lang="en-US">
                  <a:latin typeface="Arial" charset="0"/>
                  <a:ea typeface="ＭＳ Ｐゴシック" charset="0"/>
                </a:rPr>
                <a:t>*</a:t>
              </a:r>
            </a:p>
          </p:txBody>
        </p:sp>
        <p:sp>
          <p:nvSpPr>
            <p:cNvPr id="1142794" name="Rectangle 10"/>
            <p:cNvSpPr>
              <a:spLocks noChangeArrowheads="1"/>
            </p:cNvSpPr>
            <p:nvPr/>
          </p:nvSpPr>
          <p:spPr bwMode="auto">
            <a:xfrm>
              <a:off x="3360" y="2083"/>
              <a:ext cx="548" cy="202"/>
            </a:xfrm>
            <a:prstGeom prst="rect">
              <a:avLst/>
            </a:prstGeom>
            <a:solidFill>
              <a:srgbClr val="FF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42795" name="Rectangle 11"/>
            <p:cNvSpPr>
              <a:spLocks noChangeArrowheads="1"/>
            </p:cNvSpPr>
            <p:nvPr/>
          </p:nvSpPr>
          <p:spPr bwMode="auto">
            <a:xfrm>
              <a:off x="5020" y="2083"/>
              <a:ext cx="596" cy="202"/>
            </a:xfrm>
            <a:prstGeom prst="rect">
              <a:avLst/>
            </a:prstGeom>
            <a:solidFill>
              <a:srgbClr val="FF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42796" name="Rectangle 12"/>
            <p:cNvSpPr>
              <a:spLocks noChangeArrowheads="1"/>
            </p:cNvSpPr>
            <p:nvPr/>
          </p:nvSpPr>
          <p:spPr bwMode="auto">
            <a:xfrm>
              <a:off x="4742" y="1354"/>
              <a:ext cx="675" cy="203"/>
            </a:xfrm>
            <a:prstGeom prst="rect">
              <a:avLst/>
            </a:prstGeom>
            <a:solidFill>
              <a:srgbClr val="FF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42797" name="Rectangle 13"/>
            <p:cNvSpPr>
              <a:spLocks noChangeArrowheads="1"/>
            </p:cNvSpPr>
            <p:nvPr/>
          </p:nvSpPr>
          <p:spPr bwMode="auto">
            <a:xfrm>
              <a:off x="3630" y="2164"/>
              <a:ext cx="198" cy="364"/>
            </a:xfrm>
            <a:prstGeom prst="rect">
              <a:avLst/>
            </a:prstGeom>
            <a:solidFill>
              <a:srgbClr val="FF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42798" name="Line 14"/>
            <p:cNvSpPr>
              <a:spLocks noChangeShapeType="1"/>
            </p:cNvSpPr>
            <p:nvPr/>
          </p:nvSpPr>
          <p:spPr bwMode="auto">
            <a:xfrm>
              <a:off x="4027" y="2649"/>
              <a:ext cx="836"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42799" name="Text Box 15"/>
            <p:cNvSpPr txBox="1">
              <a:spLocks noChangeArrowheads="1"/>
            </p:cNvSpPr>
            <p:nvPr/>
          </p:nvSpPr>
          <p:spPr bwMode="auto">
            <a:xfrm>
              <a:off x="4080" y="2448"/>
              <a:ext cx="673" cy="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i="1">
                  <a:latin typeface="Arial" charset="0"/>
                  <a:ea typeface="ＭＳ Ｐゴシック" charset="0"/>
                </a:rPr>
                <a:t>m</a:t>
              </a:r>
              <a:r>
                <a:rPr lang="en-US">
                  <a:latin typeface="Arial" charset="0"/>
                  <a:ea typeface="ＭＳ Ｐゴシック" charset="0"/>
                </a:rPr>
                <a:t>          </a:t>
              </a:r>
              <a:r>
                <a:rPr lang="en-US" i="1">
                  <a:latin typeface="Arial" charset="0"/>
                  <a:ea typeface="ＭＳ Ｐゴシック" charset="0"/>
                </a:rPr>
                <a:t>m</a:t>
              </a:r>
            </a:p>
          </p:txBody>
        </p:sp>
        <p:sp>
          <p:nvSpPr>
            <p:cNvPr id="1142800" name="Line 16"/>
            <p:cNvSpPr>
              <a:spLocks noChangeShapeType="1"/>
            </p:cNvSpPr>
            <p:nvPr/>
          </p:nvSpPr>
          <p:spPr bwMode="auto">
            <a:xfrm flipV="1">
              <a:off x="4464" y="2609"/>
              <a:ext cx="0" cy="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aphicFrame>
        <p:nvGraphicFramePr>
          <p:cNvPr id="52228" name="Object 17"/>
          <p:cNvGraphicFramePr>
            <a:graphicFrameLocks noChangeAspect="1"/>
          </p:cNvGraphicFramePr>
          <p:nvPr/>
        </p:nvGraphicFramePr>
        <p:xfrm>
          <a:off x="6985000" y="3130550"/>
          <a:ext cx="1587500" cy="782638"/>
        </p:xfrm>
        <a:graphic>
          <a:graphicData uri="http://schemas.openxmlformats.org/presentationml/2006/ole">
            <p:oleObj spid="_x0000_s52228" name="Equation" r:id="rId4" imgW="952500" imgH="469900" progId="Equation.3">
              <p:embed/>
            </p:oleObj>
          </a:graphicData>
        </a:graphic>
      </p:graphicFrame>
      <p:sp>
        <p:nvSpPr>
          <p:cNvPr id="1142802" name="Line 18"/>
          <p:cNvSpPr>
            <a:spLocks noChangeShapeType="1"/>
          </p:cNvSpPr>
          <p:nvPr/>
        </p:nvSpPr>
        <p:spPr bwMode="auto">
          <a:xfrm>
            <a:off x="6870700" y="2794000"/>
            <a:ext cx="0" cy="2743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42803" name="Line 19"/>
          <p:cNvSpPr>
            <a:spLocks noChangeShapeType="1"/>
          </p:cNvSpPr>
          <p:nvPr/>
        </p:nvSpPr>
        <p:spPr bwMode="auto">
          <a:xfrm flipH="1">
            <a:off x="6883400" y="37084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42804" name="Rectangle 20"/>
          <p:cNvSpPr>
            <a:spLocks noChangeArrowheads="1"/>
          </p:cNvSpPr>
          <p:nvPr/>
        </p:nvSpPr>
        <p:spPr bwMode="auto">
          <a:xfrm>
            <a:off x="685800" y="2057400"/>
            <a:ext cx="4038600" cy="304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130000"/>
              </a:lnSpc>
              <a:spcBef>
                <a:spcPct val="20000"/>
              </a:spcBef>
              <a:spcAft>
                <a:spcPct val="25000"/>
              </a:spcAft>
              <a:buClr>
                <a:srgbClr val="00CC99"/>
              </a:buClr>
              <a:buSzPct val="65000"/>
              <a:buFont typeface="Wingdings" charset="0"/>
              <a:buNone/>
              <a:tabLst>
                <a:tab pos="166688" algn="l"/>
              </a:tabLst>
              <a:defRPr/>
            </a:pPr>
            <a:r>
              <a:rPr lang="en-US" sz="2000" b="1">
                <a:solidFill>
                  <a:srgbClr val="333399"/>
                </a:solidFill>
                <a:latin typeface="Arial" charset="0"/>
                <a:ea typeface="ＭＳ Ｐゴシック" charset="0"/>
              </a:rPr>
              <a:t>Practical use of </a:t>
            </a:r>
            <a:r>
              <a:rPr lang="en-US" sz="2000" b="1" i="1">
                <a:solidFill>
                  <a:srgbClr val="333399"/>
                </a:solidFill>
                <a:latin typeface="Arial" charset="0"/>
                <a:ea typeface="ＭＳ Ｐゴシック" charset="0"/>
              </a:rPr>
              <a:t>t</a:t>
            </a:r>
            <a:r>
              <a:rPr lang="en-US" sz="2000" b="1">
                <a:solidFill>
                  <a:srgbClr val="333399"/>
                </a:solidFill>
                <a:latin typeface="Arial" charset="0"/>
                <a:ea typeface="ＭＳ Ｐゴシック" charset="0"/>
              </a:rPr>
              <a:t>: </a:t>
            </a:r>
            <a:r>
              <a:rPr lang="en-US" sz="2000" b="1" i="1">
                <a:solidFill>
                  <a:srgbClr val="333399"/>
                </a:solidFill>
                <a:latin typeface="Arial" charset="0"/>
                <a:ea typeface="ＭＳ Ｐゴシック" charset="0"/>
              </a:rPr>
              <a:t>t</a:t>
            </a:r>
            <a:r>
              <a:rPr lang="en-US" sz="2000" b="1">
                <a:solidFill>
                  <a:srgbClr val="333399"/>
                </a:solidFill>
                <a:latin typeface="Arial" charset="0"/>
                <a:ea typeface="ＭＳ Ｐゴシック" charset="0"/>
              </a:rPr>
              <a:t>*</a:t>
            </a:r>
            <a:endParaRPr lang="en-US" sz="2000">
              <a:solidFill>
                <a:srgbClr val="333399"/>
              </a:solidFill>
              <a:latin typeface="Arial" charset="0"/>
              <a:ea typeface="ＭＳ Ｐゴシック" charset="0"/>
            </a:endParaRPr>
          </a:p>
          <a:p>
            <a:pPr>
              <a:lnSpc>
                <a:spcPct val="130000"/>
              </a:lnSpc>
              <a:spcBef>
                <a:spcPct val="20000"/>
              </a:spcBef>
              <a:spcAft>
                <a:spcPct val="25000"/>
              </a:spcAft>
              <a:buClr>
                <a:srgbClr val="CC0000"/>
              </a:buClr>
              <a:buSzPct val="50000"/>
              <a:buFont typeface="Wingdings" charset="0"/>
              <a:buChar char="p"/>
              <a:tabLst>
                <a:tab pos="166688" algn="l"/>
              </a:tabLst>
              <a:defRPr/>
            </a:pPr>
            <a:r>
              <a:rPr lang="en-US" sz="2000">
                <a:latin typeface="Arial" charset="0"/>
                <a:ea typeface="ＭＳ Ｐゴシック" charset="0"/>
              </a:rPr>
              <a:t> </a:t>
            </a:r>
            <a:r>
              <a:rPr lang="en-US" sz="2000" i="1">
                <a:latin typeface="Arial" charset="0"/>
                <a:ea typeface="ＭＳ Ｐゴシック" charset="0"/>
              </a:rPr>
              <a:t>C</a:t>
            </a:r>
            <a:r>
              <a:rPr lang="en-US" sz="2000">
                <a:latin typeface="Arial" charset="0"/>
                <a:ea typeface="ＭＳ Ｐゴシック" charset="0"/>
              </a:rPr>
              <a:t> is the area between </a:t>
            </a:r>
            <a:r>
              <a:rPr lang="en-US" sz="2000">
                <a:latin typeface="Arial" charset="0"/>
                <a:ea typeface="ＭＳ Ｐゴシック" charset="0"/>
                <a:cs typeface="Arial" charset="0"/>
              </a:rPr>
              <a:t>−</a:t>
            </a:r>
            <a:r>
              <a:rPr lang="en-US" sz="2000" i="1">
                <a:latin typeface="Arial" charset="0"/>
                <a:ea typeface="ＭＳ Ｐゴシック" charset="0"/>
              </a:rPr>
              <a:t>t</a:t>
            </a:r>
            <a:r>
              <a:rPr lang="en-US" sz="2000">
                <a:latin typeface="Arial" charset="0"/>
                <a:ea typeface="ＭＳ Ｐゴシック" charset="0"/>
              </a:rPr>
              <a:t>* and </a:t>
            </a:r>
            <a:r>
              <a:rPr lang="en-US" sz="2000" i="1">
                <a:latin typeface="Arial" charset="0"/>
                <a:ea typeface="ＭＳ Ｐゴシック" charset="0"/>
              </a:rPr>
              <a:t>t</a:t>
            </a:r>
            <a:r>
              <a:rPr lang="en-US" sz="2000">
                <a:latin typeface="Arial" charset="0"/>
                <a:ea typeface="ＭＳ Ｐゴシック" charset="0"/>
              </a:rPr>
              <a:t>*.</a:t>
            </a:r>
          </a:p>
          <a:p>
            <a:pPr>
              <a:lnSpc>
                <a:spcPct val="105000"/>
              </a:lnSpc>
              <a:spcBef>
                <a:spcPct val="20000"/>
              </a:spcBef>
              <a:spcAft>
                <a:spcPct val="25000"/>
              </a:spcAft>
              <a:buClr>
                <a:srgbClr val="CC0000"/>
              </a:buClr>
              <a:buSzPct val="50000"/>
              <a:buFont typeface="Wingdings" charset="0"/>
              <a:buChar char="p"/>
              <a:tabLst>
                <a:tab pos="166688" algn="l"/>
              </a:tabLst>
              <a:defRPr/>
            </a:pPr>
            <a:r>
              <a:rPr lang="en-US" sz="2000">
                <a:latin typeface="Arial" charset="0"/>
                <a:ea typeface="ＭＳ Ｐゴシック" charset="0"/>
              </a:rPr>
              <a:t> We find </a:t>
            </a:r>
            <a:r>
              <a:rPr lang="en-US" sz="2000" i="1">
                <a:latin typeface="Arial" charset="0"/>
                <a:ea typeface="ＭＳ Ｐゴシック" charset="0"/>
              </a:rPr>
              <a:t>t</a:t>
            </a:r>
            <a:r>
              <a:rPr lang="en-US" sz="2000">
                <a:latin typeface="Arial" charset="0"/>
                <a:ea typeface="ＭＳ Ｐゴシック" charset="0"/>
              </a:rPr>
              <a:t>* in the line of Table D 	for df = smallest (</a:t>
            </a:r>
            <a:r>
              <a:rPr lang="en-US" sz="2000" i="1">
                <a:latin typeface="Arial" charset="0"/>
                <a:ea typeface="ＭＳ Ｐゴシック" charset="0"/>
              </a:rPr>
              <a:t>n</a:t>
            </a:r>
            <a:r>
              <a:rPr lang="en-US" sz="2000" baseline="-25000">
                <a:latin typeface="Arial" charset="0"/>
                <a:ea typeface="ＭＳ Ｐゴシック" charset="0"/>
              </a:rPr>
              <a:t>1</a:t>
            </a:r>
            <a:r>
              <a:rPr lang="en-US" sz="2000">
                <a:latin typeface="Arial" charset="0"/>
                <a:ea typeface="ＭＳ Ｐゴシック" charset="0"/>
                <a:cs typeface="Arial" charset="0"/>
              </a:rPr>
              <a:t>−</a:t>
            </a:r>
            <a:r>
              <a:rPr lang="en-US" sz="2000">
                <a:latin typeface="Arial" charset="0"/>
                <a:ea typeface="ＭＳ Ｐゴシック" charset="0"/>
              </a:rPr>
              <a:t>1; 	</a:t>
            </a:r>
            <a:r>
              <a:rPr lang="en-US" sz="2000" i="1">
                <a:latin typeface="Arial" charset="0"/>
                <a:ea typeface="ＭＳ Ｐゴシック" charset="0"/>
              </a:rPr>
              <a:t>n</a:t>
            </a:r>
            <a:r>
              <a:rPr lang="en-US" sz="2000" baseline="-25000">
                <a:latin typeface="Arial" charset="0"/>
                <a:ea typeface="ＭＳ Ｐゴシック" charset="0"/>
              </a:rPr>
              <a:t>2</a:t>
            </a:r>
            <a:r>
              <a:rPr lang="en-US" sz="2000">
                <a:latin typeface="Arial" charset="0"/>
                <a:ea typeface="ＭＳ Ｐゴシック" charset="0"/>
                <a:cs typeface="Arial" charset="0"/>
              </a:rPr>
              <a:t>−</a:t>
            </a:r>
            <a:r>
              <a:rPr lang="en-US" sz="2000">
                <a:latin typeface="Arial" charset="0"/>
                <a:ea typeface="ＭＳ Ｐゴシック" charset="0"/>
              </a:rPr>
              <a:t>1) and the column for 	confidence level </a:t>
            </a:r>
            <a:r>
              <a:rPr lang="en-US" sz="2000" i="1">
                <a:latin typeface="Arial" charset="0"/>
                <a:ea typeface="ＭＳ Ｐゴシック" charset="0"/>
              </a:rPr>
              <a:t>C</a:t>
            </a:r>
            <a:r>
              <a:rPr lang="en-US" sz="2000">
                <a:latin typeface="Arial" charset="0"/>
                <a:ea typeface="ＭＳ Ｐゴシック" charset="0"/>
              </a:rPr>
              <a:t>.</a:t>
            </a:r>
          </a:p>
          <a:p>
            <a:pPr>
              <a:lnSpc>
                <a:spcPct val="130000"/>
              </a:lnSpc>
              <a:spcBef>
                <a:spcPct val="20000"/>
              </a:spcBef>
              <a:spcAft>
                <a:spcPct val="25000"/>
              </a:spcAft>
              <a:buClr>
                <a:srgbClr val="CC0000"/>
              </a:buClr>
              <a:buSzPct val="50000"/>
              <a:buFont typeface="Wingdings" charset="0"/>
              <a:buChar char="p"/>
              <a:tabLst>
                <a:tab pos="166688" algn="l"/>
              </a:tabLst>
              <a:defRPr/>
            </a:pPr>
            <a:r>
              <a:rPr lang="en-US" sz="2000">
                <a:latin typeface="Arial" charset="0"/>
                <a:ea typeface="ＭＳ Ｐゴシック" charset="0"/>
              </a:rPr>
              <a:t>The margin of error </a:t>
            </a:r>
            <a:r>
              <a:rPr lang="en-US" sz="2000" i="1">
                <a:latin typeface="Arial" charset="0"/>
                <a:ea typeface="ＭＳ Ｐゴシック" charset="0"/>
              </a:rPr>
              <a:t>m</a:t>
            </a:r>
            <a:r>
              <a:rPr lang="en-US" sz="2000">
                <a:latin typeface="Arial" charset="0"/>
                <a:ea typeface="ＭＳ Ｐゴシック" charset="0"/>
              </a:rPr>
              <a:t> is:</a:t>
            </a:r>
          </a:p>
        </p:txBody>
      </p:sp>
      <p:graphicFrame>
        <p:nvGraphicFramePr>
          <p:cNvPr id="52232" name="Object 21"/>
          <p:cNvGraphicFramePr>
            <a:graphicFrameLocks noChangeAspect="1"/>
          </p:cNvGraphicFramePr>
          <p:nvPr/>
        </p:nvGraphicFramePr>
        <p:xfrm>
          <a:off x="762000" y="5181600"/>
          <a:ext cx="3417888" cy="1108075"/>
        </p:xfrm>
        <a:graphic>
          <a:graphicData uri="http://schemas.openxmlformats.org/presentationml/2006/ole">
            <p:oleObj spid="_x0000_s52232" name="Equation" r:id="rId5" imgW="1524000" imgH="495300" progId="Equation.3">
              <p:embed/>
            </p:oleObj>
          </a:graphicData>
        </a:graphic>
      </p:graphicFrame>
      <p:pic>
        <p:nvPicPr>
          <p:cNvPr id="52233" name="Picture 22" descr="Picture1"/>
          <p:cNvPicPr>
            <a:picLocks noChangeAspect="1" noChangeArrowheads="1"/>
          </p:cNvPicPr>
          <p:nvPr/>
        </p:nvPicPr>
        <p:blipFill>
          <a:blip r:embed="rId6"/>
          <a:srcRect/>
          <a:stretch>
            <a:fillRect/>
          </a:stretch>
        </p:blipFill>
        <p:spPr bwMode="auto">
          <a:xfrm>
            <a:off x="4191000" y="1447800"/>
            <a:ext cx="300038" cy="301625"/>
          </a:xfrm>
          <a:prstGeom prst="rect">
            <a:avLst/>
          </a:prstGeom>
          <a:noFill/>
          <a:ln w="9525">
            <a:noFill/>
            <a:miter lim="800000"/>
            <a:headEnd/>
            <a:tailEnd/>
          </a:ln>
        </p:spPr>
      </p:pic>
      <p:pic>
        <p:nvPicPr>
          <p:cNvPr id="52234" name="Picture 23" descr="Picture1"/>
          <p:cNvPicPr>
            <a:picLocks noChangeAspect="1" noChangeArrowheads="1"/>
          </p:cNvPicPr>
          <p:nvPr/>
        </p:nvPicPr>
        <p:blipFill>
          <a:blip r:embed="rId6"/>
          <a:srcRect/>
          <a:stretch>
            <a:fillRect/>
          </a:stretch>
        </p:blipFill>
        <p:spPr bwMode="auto">
          <a:xfrm>
            <a:off x="4800600" y="1447800"/>
            <a:ext cx="300038" cy="301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5" name="Text Box 3"/>
          <p:cNvSpPr txBox="1">
            <a:spLocks noChangeArrowheads="1"/>
          </p:cNvSpPr>
          <p:nvPr/>
        </p:nvSpPr>
        <p:spPr bwMode="auto">
          <a:xfrm>
            <a:off x="542925" y="307975"/>
            <a:ext cx="6924675" cy="1755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30000"/>
              </a:lnSpc>
              <a:defRPr/>
            </a:pPr>
            <a:r>
              <a:rPr lang="en-US" sz="2400">
                <a:solidFill>
                  <a:srgbClr val="333399"/>
                </a:solidFill>
                <a:latin typeface="Garamond" charset="0"/>
                <a:ea typeface="ＭＳ Ｐゴシック" charset="0"/>
              </a:rPr>
              <a:t>Wine labels with animals?</a:t>
            </a:r>
          </a:p>
          <a:p>
            <a:pPr>
              <a:lnSpc>
                <a:spcPct val="130000"/>
              </a:lnSpc>
              <a:defRPr/>
            </a:pPr>
            <a:endParaRPr lang="en-US" sz="2400">
              <a:latin typeface="Garamond" charset="0"/>
              <a:ea typeface="ＭＳ Ｐゴシック" charset="0"/>
            </a:endParaRPr>
          </a:p>
          <a:p>
            <a:pPr>
              <a:lnSpc>
                <a:spcPct val="130000"/>
              </a:lnSpc>
              <a:defRPr/>
            </a:pPr>
            <a:r>
              <a:rPr lang="en-US">
                <a:latin typeface="Arial" charset="0"/>
                <a:ea typeface="ＭＳ Ｐゴシック" charset="0"/>
              </a:rPr>
              <a:t>To determine how large the increase in preference was, we use a two-sample </a:t>
            </a:r>
            <a:r>
              <a:rPr lang="en-US" i="1">
                <a:latin typeface="Arial" charset="0"/>
                <a:ea typeface="ＭＳ Ｐゴシック" charset="0"/>
              </a:rPr>
              <a:t>t </a:t>
            </a:r>
            <a:r>
              <a:rPr lang="en-US">
                <a:latin typeface="Arial" charset="0"/>
                <a:ea typeface="ＭＳ Ｐゴシック" charset="0"/>
              </a:rPr>
              <a:t>confidence interval.</a:t>
            </a:r>
          </a:p>
        </p:txBody>
      </p:sp>
      <p:sp>
        <p:nvSpPr>
          <p:cNvPr id="1144837" name="Rectangle 5"/>
          <p:cNvSpPr>
            <a:spLocks noChangeArrowheads="1"/>
          </p:cNvSpPr>
          <p:nvPr/>
        </p:nvSpPr>
        <p:spPr bwMode="auto">
          <a:xfrm>
            <a:off x="1828800" y="3657600"/>
            <a:ext cx="8077200"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9966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150000"/>
              </a:lnSpc>
              <a:spcBef>
                <a:spcPct val="20000"/>
              </a:spcBef>
              <a:buClr>
                <a:srgbClr val="00CC99"/>
              </a:buClr>
              <a:buSzPct val="65000"/>
              <a:buFont typeface="Wingdings" pitchFamily="2" charset="2"/>
              <a:buNone/>
            </a:pPr>
            <a:r>
              <a:rPr lang="en-US"/>
              <a:t>95% confidence interval for (</a:t>
            </a:r>
            <a:r>
              <a:rPr lang="en-US" i="1">
                <a:cs typeface="Arial" pitchFamily="34" charset="0"/>
              </a:rPr>
              <a:t>µ</a:t>
            </a:r>
            <a:r>
              <a:rPr lang="en-US" baseline="-25000">
                <a:cs typeface="Arial" pitchFamily="34" charset="0"/>
              </a:rPr>
              <a:t>1 </a:t>
            </a:r>
            <a:r>
              <a:rPr lang="en-US">
                <a:cs typeface="Arial" pitchFamily="34" charset="0"/>
              </a:rPr>
              <a:t>− </a:t>
            </a:r>
            <a:r>
              <a:rPr lang="en-US" i="1">
                <a:cs typeface="Arial" pitchFamily="34" charset="0"/>
              </a:rPr>
              <a:t>µ</a:t>
            </a:r>
            <a:r>
              <a:rPr lang="en-US" baseline="-25000">
                <a:cs typeface="Arial" pitchFamily="34" charset="0"/>
              </a:rPr>
              <a:t>2</a:t>
            </a:r>
            <a:r>
              <a:rPr lang="en-US"/>
              <a:t>), </a:t>
            </a:r>
          </a:p>
          <a:p>
            <a:pPr>
              <a:lnSpc>
                <a:spcPct val="150000"/>
              </a:lnSpc>
              <a:spcBef>
                <a:spcPct val="20000"/>
              </a:spcBef>
              <a:buClr>
                <a:srgbClr val="00CC99"/>
              </a:buClr>
              <a:buSzPct val="65000"/>
              <a:buFont typeface="Wingdings" pitchFamily="2" charset="2"/>
              <a:buNone/>
            </a:pPr>
            <a:r>
              <a:rPr lang="en-US"/>
              <a:t>with df = 19 conservatively </a:t>
            </a:r>
            <a:r>
              <a:rPr lang="en-US">
                <a:sym typeface="Wingdings" pitchFamily="2" charset="2"/>
              </a:rPr>
              <a:t></a:t>
            </a:r>
            <a:r>
              <a:rPr lang="en-US"/>
              <a:t> </a:t>
            </a:r>
            <a:r>
              <a:rPr lang="en-US" i="1"/>
              <a:t>t</a:t>
            </a:r>
            <a:r>
              <a:rPr lang="en-US"/>
              <a:t>* = 2.022:</a:t>
            </a:r>
          </a:p>
          <a:p>
            <a:pPr>
              <a:lnSpc>
                <a:spcPct val="150000"/>
              </a:lnSpc>
              <a:spcBef>
                <a:spcPct val="20000"/>
              </a:spcBef>
              <a:buClr>
                <a:srgbClr val="00CC99"/>
              </a:buClr>
              <a:buSzPct val="65000"/>
              <a:buFont typeface="Wingdings" pitchFamily="2" charset="2"/>
              <a:buNone/>
            </a:pPr>
            <a:endParaRPr lang="en-US" sz="2400"/>
          </a:p>
          <a:p>
            <a:pPr>
              <a:lnSpc>
                <a:spcPct val="150000"/>
              </a:lnSpc>
              <a:spcBef>
                <a:spcPct val="20000"/>
              </a:spcBef>
              <a:buClr>
                <a:srgbClr val="00CC99"/>
              </a:buClr>
              <a:buSzPct val="65000"/>
              <a:buFont typeface="Wingdings" pitchFamily="2" charset="2"/>
              <a:buNone/>
            </a:pPr>
            <a:endParaRPr lang="en-US"/>
          </a:p>
          <a:p>
            <a:pPr>
              <a:lnSpc>
                <a:spcPct val="150000"/>
              </a:lnSpc>
              <a:spcBef>
                <a:spcPct val="20000"/>
              </a:spcBef>
              <a:buClr>
                <a:srgbClr val="00CC99"/>
              </a:buClr>
              <a:buSzPct val="65000"/>
              <a:buFont typeface="Wingdings" pitchFamily="2" charset="2"/>
              <a:buNone/>
            </a:pPr>
            <a:r>
              <a:rPr lang="en-US"/>
              <a:t>With 95% confidence, (</a:t>
            </a:r>
            <a:r>
              <a:rPr lang="en-US" i="1">
                <a:cs typeface="Arial" pitchFamily="34" charset="0"/>
              </a:rPr>
              <a:t>µ</a:t>
            </a:r>
            <a:r>
              <a:rPr lang="en-US" baseline="-25000">
                <a:cs typeface="Arial" pitchFamily="34" charset="0"/>
              </a:rPr>
              <a:t>1</a:t>
            </a:r>
            <a:r>
              <a:rPr lang="en-US">
                <a:cs typeface="Arial" pitchFamily="34" charset="0"/>
              </a:rPr>
              <a:t> − </a:t>
            </a:r>
            <a:r>
              <a:rPr lang="en-US" i="1">
                <a:cs typeface="Arial" pitchFamily="34" charset="0"/>
              </a:rPr>
              <a:t>µ</a:t>
            </a:r>
            <a:r>
              <a:rPr lang="en-US" baseline="-25000">
                <a:cs typeface="Arial" pitchFamily="34" charset="0"/>
              </a:rPr>
              <a:t>2</a:t>
            </a:r>
            <a:r>
              <a:rPr lang="en-US"/>
              <a:t>) </a:t>
            </a:r>
          </a:p>
          <a:p>
            <a:pPr>
              <a:lnSpc>
                <a:spcPct val="150000"/>
              </a:lnSpc>
              <a:spcBef>
                <a:spcPct val="20000"/>
              </a:spcBef>
              <a:buClr>
                <a:srgbClr val="00CC99"/>
              </a:buClr>
              <a:buSzPct val="65000"/>
              <a:buFont typeface="Wingdings" pitchFamily="2" charset="2"/>
              <a:buNone/>
            </a:pPr>
            <a:r>
              <a:rPr lang="en-US"/>
              <a:t>falls within 1.05 </a:t>
            </a:r>
            <a:r>
              <a:rPr lang="en-US">
                <a:cs typeface="Arial" pitchFamily="34" charset="0"/>
              </a:rPr>
              <a:t>±</a:t>
            </a:r>
            <a:r>
              <a:rPr lang="en-US"/>
              <a:t> 0.58 or (0.47, 1.63).</a:t>
            </a:r>
          </a:p>
        </p:txBody>
      </p:sp>
      <p:graphicFrame>
        <p:nvGraphicFramePr>
          <p:cNvPr id="1144838" name="Object 6"/>
          <p:cNvGraphicFramePr>
            <a:graphicFrameLocks noChangeAspect="1"/>
          </p:cNvGraphicFramePr>
          <p:nvPr/>
        </p:nvGraphicFramePr>
        <p:xfrm>
          <a:off x="1731963" y="4683125"/>
          <a:ext cx="7107237" cy="955675"/>
        </p:xfrm>
        <a:graphic>
          <a:graphicData uri="http://schemas.openxmlformats.org/presentationml/2006/ole">
            <p:oleObj spid="_x0000_s54275" name="Equation" r:id="rId3" imgW="3771900" imgH="508000" progId="Equation.DSMT4">
              <p:embed/>
            </p:oleObj>
          </a:graphicData>
        </a:graphic>
      </p:graphicFrame>
      <p:grpSp>
        <p:nvGrpSpPr>
          <p:cNvPr id="54276" name="Group 9"/>
          <p:cNvGrpSpPr>
            <a:grpSpLocks/>
          </p:cNvGrpSpPr>
          <p:nvPr/>
        </p:nvGrpSpPr>
        <p:grpSpPr bwMode="auto">
          <a:xfrm>
            <a:off x="4343400" y="2057400"/>
            <a:ext cx="4546600" cy="1206500"/>
            <a:chOff x="2736" y="2079"/>
            <a:chExt cx="2864" cy="760"/>
          </a:xfrm>
        </p:grpSpPr>
        <p:pic>
          <p:nvPicPr>
            <p:cNvPr id="54278" name="moore07-untb11.jpg" descr="c:\Graphics07\moore07-untb11.jpg"/>
            <p:cNvPicPr>
              <a:picLocks noChangeAspect="1"/>
            </p:cNvPicPr>
            <p:nvPr/>
          </p:nvPicPr>
          <p:blipFill>
            <a:blip r:embed="rId4"/>
            <a:srcRect/>
            <a:stretch>
              <a:fillRect/>
            </a:stretch>
          </p:blipFill>
          <p:spPr bwMode="auto">
            <a:xfrm>
              <a:off x="3024" y="2079"/>
              <a:ext cx="2576" cy="760"/>
            </a:xfrm>
            <a:prstGeom prst="rect">
              <a:avLst/>
            </a:prstGeom>
            <a:noFill/>
            <a:ln w="9525">
              <a:noFill/>
              <a:miter lim="800000"/>
              <a:headEnd/>
              <a:tailEnd/>
            </a:ln>
          </p:spPr>
        </p:pic>
        <p:sp>
          <p:nvSpPr>
            <p:cNvPr id="1144843" name="Text Box 11"/>
            <p:cNvSpPr txBox="1">
              <a:spLocks noChangeArrowheads="1"/>
            </p:cNvSpPr>
            <p:nvPr/>
          </p:nvSpPr>
          <p:spPr bwMode="auto">
            <a:xfrm>
              <a:off x="2736" y="2304"/>
              <a:ext cx="29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a:t>
              </a:r>
            </a:p>
          </p:txBody>
        </p:sp>
        <p:sp>
          <p:nvSpPr>
            <p:cNvPr id="1144844" name="Text Box 12"/>
            <p:cNvSpPr txBox="1">
              <a:spLocks noChangeArrowheads="1"/>
            </p:cNvSpPr>
            <p:nvPr/>
          </p:nvSpPr>
          <p:spPr bwMode="auto">
            <a:xfrm>
              <a:off x="2736" y="2553"/>
              <a:ext cx="29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a:t>
              </a:r>
            </a:p>
          </p:txBody>
        </p:sp>
      </p:grpSp>
      <p:pic>
        <p:nvPicPr>
          <p:cNvPr id="54277" name="moore07-P002.jpg" descr="c:\Graphics07\moore07-P002.jpg"/>
          <p:cNvPicPr>
            <a:picLocks noChangeAspect="1"/>
          </p:cNvPicPr>
          <p:nvPr/>
        </p:nvPicPr>
        <p:blipFill>
          <a:blip r:embed="rId5"/>
          <a:srcRect/>
          <a:stretch>
            <a:fillRect/>
          </a:stretch>
        </p:blipFill>
        <p:spPr bwMode="auto">
          <a:xfrm>
            <a:off x="220663" y="2362200"/>
            <a:ext cx="1455737" cy="4191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483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4483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144838"/>
                                        </p:tgtEl>
                                        <p:attrNameLst>
                                          <p:attrName>style.visibility</p:attrName>
                                        </p:attrNameLst>
                                      </p:cBhvr>
                                      <p:to>
                                        <p:strVal val="visible"/>
                                      </p:to>
                                    </p:set>
                                    <p:animEffect transition="in" filter="box(in)">
                                      <p:cBhvr>
                                        <p:cTn id="15" dur="500"/>
                                        <p:tgtEl>
                                          <p:spTgt spid="114483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144837">
                                            <p:txEl>
                                              <p:pRg st="4" end="4"/>
                                            </p:txEl>
                                          </p:spTgt>
                                        </p:tgtEl>
                                        <p:attrNameLst>
                                          <p:attrName>style.visibility</p:attrName>
                                        </p:attrNameLst>
                                      </p:cBhvr>
                                      <p:to>
                                        <p:strVal val="visible"/>
                                      </p:to>
                                    </p:set>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11448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4837"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58" name="Rectangle 2"/>
          <p:cNvSpPr>
            <a:spLocks noGrp="1" noChangeArrowheads="1"/>
          </p:cNvSpPr>
          <p:nvPr>
            <p:ph type="title"/>
          </p:nvPr>
        </p:nvSpPr>
        <p:spPr/>
        <p:txBody>
          <a:bodyPr/>
          <a:lstStyle/>
          <a:p>
            <a:pPr eaLnBrk="1" hangingPunct="1">
              <a:defRPr/>
            </a:pPr>
            <a:r>
              <a:rPr lang="en-US" smtClean="0">
                <a:cs typeface="+mj-cs"/>
              </a:rPr>
              <a:t>Robustness</a:t>
            </a:r>
          </a:p>
        </p:txBody>
      </p:sp>
      <p:sp>
        <p:nvSpPr>
          <p:cNvPr id="1145859" name="Rectangle 3"/>
          <p:cNvSpPr>
            <a:spLocks noGrp="1" noChangeArrowheads="1"/>
          </p:cNvSpPr>
          <p:nvPr>
            <p:ph type="body" idx="1"/>
          </p:nvPr>
        </p:nvSpPr>
        <p:spPr>
          <a:xfrm>
            <a:off x="457200" y="1219200"/>
            <a:ext cx="8229600" cy="4876800"/>
          </a:xfrm>
        </p:spPr>
        <p:txBody>
          <a:bodyPr/>
          <a:lstStyle/>
          <a:p>
            <a:pPr marL="0" indent="0" eaLnBrk="1" hangingPunct="1">
              <a:lnSpc>
                <a:spcPct val="150000"/>
              </a:lnSpc>
              <a:buFont typeface="Wingdings" charset="0"/>
              <a:buNone/>
              <a:defRPr/>
            </a:pPr>
            <a:r>
              <a:rPr lang="en-US" dirty="0" smtClean="0">
                <a:cs typeface="+mn-cs"/>
              </a:rPr>
              <a:t>The two-sample </a:t>
            </a:r>
            <a:r>
              <a:rPr lang="en-US" i="1" dirty="0" smtClean="0">
                <a:cs typeface="+mn-cs"/>
              </a:rPr>
              <a:t>t</a:t>
            </a:r>
            <a:r>
              <a:rPr lang="en-US" dirty="0" smtClean="0">
                <a:cs typeface="+mn-cs"/>
              </a:rPr>
              <a:t> procedures are more robust than the one-sample </a:t>
            </a:r>
            <a:r>
              <a:rPr lang="en-US" i="1" dirty="0" smtClean="0">
                <a:cs typeface="+mn-cs"/>
              </a:rPr>
              <a:t>t</a:t>
            </a:r>
            <a:r>
              <a:rPr lang="en-US" dirty="0" smtClean="0">
                <a:cs typeface="+mn-cs"/>
              </a:rPr>
              <a:t> procedures. </a:t>
            </a:r>
            <a:r>
              <a:rPr lang="en-US" i="1" dirty="0" smtClean="0">
                <a:solidFill>
                  <a:srgbClr val="FF0000"/>
                </a:solidFill>
                <a:cs typeface="+mn-cs"/>
              </a:rPr>
              <a:t>They are the most robust when both sample sizes are equal and both sample distributions are similar</a:t>
            </a:r>
            <a:r>
              <a:rPr lang="en-US" dirty="0" smtClean="0">
                <a:cs typeface="+mn-cs"/>
              </a:rPr>
              <a:t>. But even when we deviate from this, two-sample tests tend to remain quite robust.</a:t>
            </a:r>
            <a:br>
              <a:rPr lang="en-US" dirty="0" smtClean="0">
                <a:cs typeface="+mn-cs"/>
              </a:rPr>
            </a:br>
            <a:endParaRPr lang="en-US" sz="1000" dirty="0" smtClean="0">
              <a:cs typeface="+mn-cs"/>
            </a:endParaRPr>
          </a:p>
          <a:p>
            <a:pPr lvl="1" eaLnBrk="1" hangingPunct="1">
              <a:lnSpc>
                <a:spcPct val="150000"/>
              </a:lnSpc>
              <a:buFont typeface="Wingdings" charset="0"/>
              <a:buNone/>
              <a:defRPr/>
            </a:pPr>
            <a:r>
              <a:rPr lang="en-US" dirty="0" smtClean="0">
                <a:sym typeface="Wingdings" charset="0"/>
              </a:rPr>
              <a:t> When planning a two-sample study, choose equal sample sizes if you can.</a:t>
            </a:r>
            <a:endParaRPr lang="en-US" dirty="0" smtClean="0"/>
          </a:p>
          <a:p>
            <a:pPr marL="0" indent="0" eaLnBrk="1" hangingPunct="1">
              <a:lnSpc>
                <a:spcPct val="150000"/>
              </a:lnSpc>
              <a:buFont typeface="Wingdings" charset="0"/>
              <a:buNone/>
              <a:defRPr/>
            </a:pPr>
            <a:endParaRPr lang="en-US" dirty="0" smtClean="0">
              <a:cs typeface="+mn-cs"/>
            </a:endParaRPr>
          </a:p>
          <a:p>
            <a:pPr marL="0" indent="0" eaLnBrk="1" hangingPunct="1">
              <a:lnSpc>
                <a:spcPct val="150000"/>
              </a:lnSpc>
              <a:spcBef>
                <a:spcPct val="50000"/>
              </a:spcBef>
              <a:buFont typeface="Wingdings" charset="0"/>
              <a:buNone/>
              <a:defRPr/>
            </a:pPr>
            <a:r>
              <a:rPr lang="en-US" dirty="0" smtClean="0">
                <a:cs typeface="+mn-cs"/>
              </a:rPr>
              <a:t>As a guideline, a combined sample size (</a:t>
            </a:r>
            <a:r>
              <a:rPr lang="en-US" i="1" dirty="0" smtClean="0">
                <a:cs typeface="+mn-cs"/>
              </a:rPr>
              <a:t>n</a:t>
            </a:r>
            <a:r>
              <a:rPr lang="en-US" baseline="-25000" dirty="0" smtClean="0">
                <a:cs typeface="+mn-cs"/>
              </a:rPr>
              <a:t>1</a:t>
            </a:r>
            <a:r>
              <a:rPr lang="en-US" dirty="0" smtClean="0">
                <a:cs typeface="+mn-cs"/>
              </a:rPr>
              <a:t> + </a:t>
            </a:r>
            <a:r>
              <a:rPr lang="en-US" i="1" dirty="0" smtClean="0">
                <a:cs typeface="+mn-cs"/>
              </a:rPr>
              <a:t>n</a:t>
            </a:r>
            <a:r>
              <a:rPr lang="en-US" baseline="-25000" dirty="0" smtClean="0">
                <a:cs typeface="+mn-cs"/>
              </a:rPr>
              <a:t>2</a:t>
            </a:r>
            <a:r>
              <a:rPr lang="en-US" dirty="0" smtClean="0">
                <a:cs typeface="+mn-cs"/>
              </a:rPr>
              <a:t>) of 40 or more will allow you to work even with the most skewed distributions.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82" name="Rectangle 2"/>
          <p:cNvSpPr>
            <a:spLocks noGrp="1" noChangeArrowheads="1"/>
          </p:cNvSpPr>
          <p:nvPr>
            <p:ph type="title"/>
          </p:nvPr>
        </p:nvSpPr>
        <p:spPr/>
        <p:txBody>
          <a:bodyPr/>
          <a:lstStyle/>
          <a:p>
            <a:pPr eaLnBrk="1" hangingPunct="1">
              <a:defRPr/>
            </a:pPr>
            <a:r>
              <a:rPr lang="en-US" smtClean="0">
                <a:cs typeface="+mj-cs"/>
              </a:rPr>
              <a:t>Details of the two-sample </a:t>
            </a:r>
            <a:r>
              <a:rPr lang="en-US" i="1" smtClean="0">
                <a:cs typeface="+mj-cs"/>
              </a:rPr>
              <a:t>t</a:t>
            </a:r>
            <a:r>
              <a:rPr lang="en-US" smtClean="0">
                <a:cs typeface="+mj-cs"/>
              </a:rPr>
              <a:t> procedures</a:t>
            </a:r>
          </a:p>
        </p:txBody>
      </p:sp>
      <p:sp>
        <p:nvSpPr>
          <p:cNvPr id="1146883" name="Rectangle 3"/>
          <p:cNvSpPr>
            <a:spLocks noChangeArrowheads="1"/>
          </p:cNvSpPr>
          <p:nvPr/>
        </p:nvSpPr>
        <p:spPr bwMode="auto">
          <a:xfrm>
            <a:off x="457200" y="1219200"/>
            <a:ext cx="8229600" cy="3276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150000"/>
              </a:lnSpc>
              <a:spcBef>
                <a:spcPct val="20000"/>
              </a:spcBef>
              <a:buClr>
                <a:srgbClr val="00CC99"/>
              </a:buClr>
              <a:buSzPct val="65000"/>
              <a:buFont typeface="Wingdings" pitchFamily="2" charset="2"/>
              <a:buNone/>
            </a:pPr>
            <a:r>
              <a:rPr lang="en-US" sz="2000"/>
              <a:t>The </a:t>
            </a:r>
            <a:r>
              <a:rPr lang="en-US" sz="2000" b="1">
                <a:solidFill>
                  <a:srgbClr val="333399"/>
                </a:solidFill>
              </a:rPr>
              <a:t>true value of the degrees of freedom</a:t>
            </a:r>
            <a:r>
              <a:rPr lang="en-US" sz="2000"/>
              <a:t> for a two-sample </a:t>
            </a:r>
            <a:r>
              <a:rPr lang="en-US" sz="2000" i="1"/>
              <a:t>t</a:t>
            </a:r>
            <a:r>
              <a:rPr lang="en-US" sz="2000"/>
              <a:t> distribution is quite lengthy to calculate. That</a:t>
            </a:r>
            <a:r>
              <a:rPr lang="ja-JP" altLang="en-US" sz="2000"/>
              <a:t>’</a:t>
            </a:r>
            <a:r>
              <a:rPr lang="en-US" altLang="ja-JP" sz="2000"/>
              <a:t>s why we use an approximate value, df = smallest(</a:t>
            </a:r>
            <a:r>
              <a:rPr lang="en-US" altLang="ja-JP" sz="2000" i="1"/>
              <a:t>n</a:t>
            </a:r>
            <a:r>
              <a:rPr lang="en-US" altLang="ja-JP" sz="2000" baseline="-25000"/>
              <a:t>1 </a:t>
            </a:r>
            <a:r>
              <a:rPr lang="en-US" altLang="ja-JP" sz="2000">
                <a:cs typeface="Arial" pitchFamily="34" charset="0"/>
              </a:rPr>
              <a:t>− </a:t>
            </a:r>
            <a:r>
              <a:rPr lang="en-US" altLang="ja-JP" sz="2000"/>
              <a:t>1, </a:t>
            </a:r>
            <a:r>
              <a:rPr lang="en-US" altLang="ja-JP" sz="2000" i="1"/>
              <a:t>n</a:t>
            </a:r>
            <a:r>
              <a:rPr lang="en-US" altLang="ja-JP" sz="2000" baseline="-25000"/>
              <a:t>2 </a:t>
            </a:r>
            <a:r>
              <a:rPr lang="en-US" altLang="ja-JP" sz="2000">
                <a:cs typeface="Arial" pitchFamily="34" charset="0"/>
              </a:rPr>
              <a:t>− </a:t>
            </a:r>
            <a:r>
              <a:rPr lang="en-US" altLang="ja-JP" sz="2000"/>
              <a:t>1), which errs on the conservative side (often smaller than the exact).</a:t>
            </a:r>
          </a:p>
          <a:p>
            <a:pPr>
              <a:lnSpc>
                <a:spcPct val="150000"/>
              </a:lnSpc>
              <a:spcBef>
                <a:spcPct val="55000"/>
              </a:spcBef>
              <a:buClr>
                <a:srgbClr val="00CC99"/>
              </a:buClr>
              <a:buSzPct val="65000"/>
              <a:buFont typeface="Wingdings" pitchFamily="2" charset="2"/>
              <a:buNone/>
            </a:pPr>
            <a:r>
              <a:rPr lang="en-US" sz="2000"/>
              <a:t>Computer software, though, gives the exact degrees of freedom</a:t>
            </a:r>
            <a:r>
              <a:rPr lang="en-US" sz="2000">
                <a:cs typeface="Arial" pitchFamily="34" charset="0"/>
              </a:rPr>
              <a:t>—</a:t>
            </a:r>
            <a:r>
              <a:rPr lang="en-US" sz="2000"/>
              <a:t>or the rounded value</a:t>
            </a:r>
            <a:r>
              <a:rPr lang="en-US" sz="2000">
                <a:cs typeface="Arial" pitchFamily="34" charset="0"/>
              </a:rPr>
              <a:t>—</a:t>
            </a:r>
            <a:r>
              <a:rPr lang="en-US" sz="2000"/>
              <a:t>for your sample data.</a:t>
            </a:r>
          </a:p>
        </p:txBody>
      </p:sp>
      <p:graphicFrame>
        <p:nvGraphicFramePr>
          <p:cNvPr id="56323" name="Object 4"/>
          <p:cNvGraphicFramePr>
            <a:graphicFrameLocks noChangeAspect="1"/>
          </p:cNvGraphicFramePr>
          <p:nvPr/>
        </p:nvGraphicFramePr>
        <p:xfrm>
          <a:off x="2895600" y="4400550"/>
          <a:ext cx="3352800" cy="1847850"/>
        </p:xfrm>
        <a:graphic>
          <a:graphicData uri="http://schemas.openxmlformats.org/presentationml/2006/ole">
            <p:oleObj spid="_x0000_s56323" name="Equation" r:id="rId3" imgW="1892300" imgH="965200" progId="Equation.3">
              <p:embed/>
            </p:oleObj>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7906" name="Object 2"/>
          <p:cNvGraphicFramePr>
            <a:graphicFrameLocks noChangeAspect="1"/>
          </p:cNvGraphicFramePr>
          <p:nvPr/>
        </p:nvGraphicFramePr>
        <p:xfrm>
          <a:off x="671513" y="2986088"/>
          <a:ext cx="2681287" cy="1433512"/>
        </p:xfrm>
        <a:graphic>
          <a:graphicData uri="http://schemas.openxmlformats.org/presentationml/2006/ole">
            <p:oleObj spid="_x0000_s57345" name="Equation" r:id="rId3" imgW="1422400" imgH="762000" progId="Equation.DSMT4">
              <p:embed/>
            </p:oleObj>
          </a:graphicData>
        </a:graphic>
      </p:graphicFrame>
      <p:pic>
        <p:nvPicPr>
          <p:cNvPr id="1147907"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47700" y="1014413"/>
            <a:ext cx="2819400" cy="1652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147908"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038600" y="1909763"/>
            <a:ext cx="4953000" cy="281463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147909" name="Picture 5"/>
          <p:cNvPicPr>
            <a:picLocks noChangeAspect="1" noChangeArrowheads="1"/>
          </p:cNvPicPr>
          <p:nvPr/>
        </p:nvPicPr>
        <p:blipFill>
          <a:blip r:embed="rId6">
            <a:extLst>
              <a:ext uri="{28A0092B-C50C-407E-A947-70E740481C1C}">
                <a14:useLocalDpi xmlns:a14="http://schemas.microsoft.com/office/drawing/2010/main" xmlns="" val="0"/>
              </a:ext>
            </a:extLst>
          </a:blip>
          <a:srcRect l="2019" t="-8888" r="33714" b="6667"/>
          <a:stretch>
            <a:fillRect/>
          </a:stretch>
        </p:blipFill>
        <p:spPr bwMode="auto">
          <a:xfrm>
            <a:off x="4343400" y="1066800"/>
            <a:ext cx="4648200" cy="584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147910" name="Picture 6"/>
          <p:cNvPicPr>
            <a:picLocks noChangeAspect="1" noChangeArrowheads="1"/>
          </p:cNvPicPr>
          <p:nvPr/>
        </p:nvPicPr>
        <p:blipFill>
          <a:blip r:embed="rId7">
            <a:extLst>
              <a:ext uri="{28A0092B-C50C-407E-A947-70E740481C1C}">
                <a14:useLocalDpi xmlns:a14="http://schemas.microsoft.com/office/drawing/2010/main" xmlns="" val="0"/>
              </a:ext>
            </a:extLst>
          </a:blip>
          <a:srcRect l="1949" t="-4803" r="32774" b="-6761"/>
          <a:stretch>
            <a:fillRect/>
          </a:stretch>
        </p:blipFill>
        <p:spPr bwMode="auto">
          <a:xfrm>
            <a:off x="4330700" y="647700"/>
            <a:ext cx="4660900" cy="41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147911" name="Text Box 7"/>
          <p:cNvSpPr txBox="1">
            <a:spLocks noChangeArrowheads="1"/>
          </p:cNvSpPr>
          <p:nvPr/>
        </p:nvSpPr>
        <p:spPr bwMode="auto">
          <a:xfrm>
            <a:off x="8150225" y="4799013"/>
            <a:ext cx="793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b="1">
                <a:solidFill>
                  <a:srgbClr val="333399"/>
                </a:solidFill>
                <a:latin typeface="Arial" charset="0"/>
                <a:ea typeface="ＭＳ Ｐゴシック" charset="0"/>
              </a:rPr>
              <a:t>SPSS</a:t>
            </a:r>
          </a:p>
        </p:txBody>
      </p:sp>
      <p:sp>
        <p:nvSpPr>
          <p:cNvPr id="1147912" name="Text Box 8"/>
          <p:cNvSpPr txBox="1">
            <a:spLocks noChangeArrowheads="1"/>
          </p:cNvSpPr>
          <p:nvPr/>
        </p:nvSpPr>
        <p:spPr bwMode="auto">
          <a:xfrm>
            <a:off x="8197850" y="1909763"/>
            <a:ext cx="7810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b="1">
                <a:solidFill>
                  <a:srgbClr val="333399"/>
                </a:solidFill>
                <a:latin typeface="Arial" charset="0"/>
                <a:ea typeface="ＭＳ Ｐゴシック" charset="0"/>
              </a:rPr>
              <a:t>Excel</a:t>
            </a:r>
          </a:p>
        </p:txBody>
      </p:sp>
      <p:sp>
        <p:nvSpPr>
          <p:cNvPr id="1147913" name="Text Box 9"/>
          <p:cNvSpPr txBox="1">
            <a:spLocks noChangeArrowheads="1"/>
          </p:cNvSpPr>
          <p:nvPr/>
        </p:nvSpPr>
        <p:spPr bwMode="auto">
          <a:xfrm>
            <a:off x="4781550" y="1309688"/>
            <a:ext cx="10096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b="1">
                <a:solidFill>
                  <a:srgbClr val="333399"/>
                </a:solidFill>
                <a:latin typeface="Arial" charset="0"/>
                <a:ea typeface="ＭＳ Ｐゴシック" charset="0"/>
              </a:rPr>
              <a:t>Table C</a:t>
            </a:r>
          </a:p>
        </p:txBody>
      </p:sp>
      <p:sp>
        <p:nvSpPr>
          <p:cNvPr id="1147914" name="Rectangle 10"/>
          <p:cNvSpPr>
            <a:spLocks noChangeArrowheads="1"/>
          </p:cNvSpPr>
          <p:nvPr/>
        </p:nvSpPr>
        <p:spPr bwMode="auto">
          <a:xfrm>
            <a:off x="4038600" y="4483100"/>
            <a:ext cx="3733800" cy="228600"/>
          </a:xfrm>
          <a:prstGeom prst="rect">
            <a:avLst/>
          </a:prstGeom>
          <a:noFill/>
          <a:ln w="28575">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47915" name="Rectangle 11"/>
          <p:cNvSpPr>
            <a:spLocks noChangeArrowheads="1"/>
          </p:cNvSpPr>
          <p:nvPr/>
        </p:nvSpPr>
        <p:spPr bwMode="auto">
          <a:xfrm>
            <a:off x="7620000" y="6400800"/>
            <a:ext cx="1358900" cy="304800"/>
          </a:xfrm>
          <a:prstGeom prst="rect">
            <a:avLst/>
          </a:prstGeom>
          <a:noFill/>
          <a:ln w="28575">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47916" name="Text Box 12"/>
          <p:cNvSpPr txBox="1">
            <a:spLocks noChangeArrowheads="1"/>
          </p:cNvSpPr>
          <p:nvPr/>
        </p:nvSpPr>
        <p:spPr bwMode="auto">
          <a:xfrm>
            <a:off x="666750" y="166688"/>
            <a:ext cx="83248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latin typeface="Arial" charset="0"/>
                <a:ea typeface="ＭＳ Ｐゴシック" charset="0"/>
              </a:rPr>
              <a:t>95% confidence interval for the reading ability study using the more precise degrees of freedom:</a:t>
            </a:r>
          </a:p>
        </p:txBody>
      </p:sp>
      <p:sp>
        <p:nvSpPr>
          <p:cNvPr id="1147917" name="Text Box 13"/>
          <p:cNvSpPr txBox="1">
            <a:spLocks noChangeArrowheads="1"/>
          </p:cNvSpPr>
          <p:nvPr/>
        </p:nvSpPr>
        <p:spPr bwMode="auto">
          <a:xfrm>
            <a:off x="7908925" y="4395788"/>
            <a:ext cx="349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b="1" i="1">
                <a:solidFill>
                  <a:srgbClr val="CC0000"/>
                </a:solidFill>
                <a:latin typeface="Arial" charset="0"/>
                <a:ea typeface="ＭＳ Ｐゴシック" charset="0"/>
              </a:rPr>
              <a:t>t</a:t>
            </a:r>
            <a:r>
              <a:rPr lang="en-US" b="1">
                <a:solidFill>
                  <a:srgbClr val="CC0000"/>
                </a:solidFill>
                <a:latin typeface="Arial" charset="0"/>
                <a:ea typeface="ＭＳ Ｐゴシック" charset="0"/>
              </a:rPr>
              <a:t>*</a:t>
            </a:r>
          </a:p>
        </p:txBody>
      </p:sp>
      <p:sp>
        <p:nvSpPr>
          <p:cNvPr id="1147918" name="Rectangle 14"/>
          <p:cNvSpPr>
            <a:spLocks noChangeArrowheads="1"/>
          </p:cNvSpPr>
          <p:nvPr/>
        </p:nvSpPr>
        <p:spPr bwMode="auto">
          <a:xfrm>
            <a:off x="4038600" y="3644900"/>
            <a:ext cx="3733800" cy="228600"/>
          </a:xfrm>
          <a:prstGeom prst="rect">
            <a:avLst/>
          </a:prstGeom>
          <a:noFill/>
          <a:ln w="28575">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47919" name="Rectangle 15"/>
          <p:cNvSpPr>
            <a:spLocks noChangeArrowheads="1"/>
          </p:cNvSpPr>
          <p:nvPr/>
        </p:nvSpPr>
        <p:spPr bwMode="auto">
          <a:xfrm>
            <a:off x="4648200" y="5867400"/>
            <a:ext cx="685800" cy="838200"/>
          </a:xfrm>
          <a:prstGeom prst="rect">
            <a:avLst/>
          </a:prstGeom>
          <a:noFill/>
          <a:ln w="28575">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57359" name="Group 16"/>
          <p:cNvGrpSpPr>
            <a:grpSpLocks noChangeAspect="1"/>
          </p:cNvGrpSpPr>
          <p:nvPr/>
        </p:nvGrpSpPr>
        <p:grpSpPr bwMode="auto">
          <a:xfrm>
            <a:off x="609600" y="4800600"/>
            <a:ext cx="8478838" cy="2057400"/>
            <a:chOff x="384" y="3024"/>
            <a:chExt cx="5341" cy="1296"/>
          </a:xfrm>
        </p:grpSpPr>
        <p:sp>
          <p:nvSpPr>
            <p:cNvPr id="57360" name="AutoShape 17"/>
            <p:cNvSpPr>
              <a:spLocks noChangeAspect="1" noChangeArrowheads="1" noTextEdit="1"/>
            </p:cNvSpPr>
            <p:nvPr/>
          </p:nvSpPr>
          <p:spPr bwMode="auto">
            <a:xfrm>
              <a:off x="384" y="3024"/>
              <a:ext cx="5341" cy="1296"/>
            </a:xfrm>
            <a:prstGeom prst="rect">
              <a:avLst/>
            </a:prstGeom>
            <a:noFill/>
            <a:ln w="9525">
              <a:noFill/>
              <a:miter lim="800000"/>
              <a:headEnd/>
              <a:tailEnd/>
            </a:ln>
          </p:spPr>
          <p:txBody>
            <a:bodyPr/>
            <a:lstStyle/>
            <a:p>
              <a:endParaRPr lang="en-US"/>
            </a:p>
          </p:txBody>
        </p:sp>
        <p:sp>
          <p:nvSpPr>
            <p:cNvPr id="57361" name="Rectangle 18"/>
            <p:cNvSpPr>
              <a:spLocks noChangeArrowheads="1"/>
            </p:cNvSpPr>
            <p:nvPr/>
          </p:nvSpPr>
          <p:spPr bwMode="auto">
            <a:xfrm>
              <a:off x="384" y="3024"/>
              <a:ext cx="5316" cy="1245"/>
            </a:xfrm>
            <a:prstGeom prst="rect">
              <a:avLst/>
            </a:prstGeom>
            <a:solidFill>
              <a:srgbClr val="FFFFFF"/>
            </a:solidFill>
            <a:ln w="9525">
              <a:noFill/>
              <a:miter lim="800000"/>
              <a:headEnd/>
              <a:tailEnd/>
            </a:ln>
          </p:spPr>
          <p:txBody>
            <a:bodyPr/>
            <a:lstStyle/>
            <a:p>
              <a:endParaRPr lang="en-US"/>
            </a:p>
          </p:txBody>
        </p:sp>
        <p:sp>
          <p:nvSpPr>
            <p:cNvPr id="57362" name="Rectangle 19"/>
            <p:cNvSpPr>
              <a:spLocks noChangeArrowheads="1"/>
            </p:cNvSpPr>
            <p:nvPr/>
          </p:nvSpPr>
          <p:spPr bwMode="auto">
            <a:xfrm>
              <a:off x="384" y="3024"/>
              <a:ext cx="1" cy="1"/>
            </a:xfrm>
            <a:prstGeom prst="rect">
              <a:avLst/>
            </a:prstGeom>
            <a:solidFill>
              <a:srgbClr val="FFFFFF"/>
            </a:solidFill>
            <a:ln w="9525">
              <a:noFill/>
              <a:miter lim="800000"/>
              <a:headEnd/>
              <a:tailEnd/>
            </a:ln>
          </p:spPr>
          <p:txBody>
            <a:bodyPr/>
            <a:lstStyle/>
            <a:p>
              <a:endParaRPr lang="en-US"/>
            </a:p>
          </p:txBody>
        </p:sp>
        <p:sp>
          <p:nvSpPr>
            <p:cNvPr id="57363" name="Rectangle 20"/>
            <p:cNvSpPr>
              <a:spLocks noChangeArrowheads="1"/>
            </p:cNvSpPr>
            <p:nvPr/>
          </p:nvSpPr>
          <p:spPr bwMode="auto">
            <a:xfrm>
              <a:off x="440" y="3080"/>
              <a:ext cx="5215" cy="158"/>
            </a:xfrm>
            <a:prstGeom prst="rect">
              <a:avLst/>
            </a:prstGeom>
            <a:solidFill>
              <a:srgbClr val="FFFFFF"/>
            </a:solidFill>
            <a:ln w="9525">
              <a:noFill/>
              <a:miter lim="800000"/>
              <a:headEnd/>
              <a:tailEnd/>
            </a:ln>
          </p:spPr>
          <p:txBody>
            <a:bodyPr/>
            <a:lstStyle/>
            <a:p>
              <a:endParaRPr lang="en-US"/>
            </a:p>
          </p:txBody>
        </p:sp>
        <p:sp>
          <p:nvSpPr>
            <p:cNvPr id="57364" name="Rectangle 21"/>
            <p:cNvSpPr>
              <a:spLocks noChangeArrowheads="1"/>
            </p:cNvSpPr>
            <p:nvPr/>
          </p:nvSpPr>
          <p:spPr bwMode="auto">
            <a:xfrm>
              <a:off x="2604" y="3092"/>
              <a:ext cx="866" cy="96"/>
            </a:xfrm>
            <a:prstGeom prst="rect">
              <a:avLst/>
            </a:prstGeom>
            <a:noFill/>
            <a:ln w="9525">
              <a:noFill/>
              <a:miter lim="800000"/>
              <a:headEnd/>
              <a:tailEnd/>
            </a:ln>
          </p:spPr>
          <p:txBody>
            <a:bodyPr wrap="none" lIns="0" tIns="0" rIns="0" bIns="0">
              <a:spAutoFit/>
            </a:bodyPr>
            <a:lstStyle/>
            <a:p>
              <a:r>
                <a:rPr lang="en-US" sz="900" b="1">
                  <a:solidFill>
                    <a:srgbClr val="000000"/>
                  </a:solidFill>
                </a:rPr>
                <a:t>Independent Samples Test</a:t>
              </a:r>
              <a:endParaRPr lang="en-US"/>
            </a:p>
          </p:txBody>
        </p:sp>
        <p:sp>
          <p:nvSpPr>
            <p:cNvPr id="57365" name="Rectangle 22"/>
            <p:cNvSpPr>
              <a:spLocks noChangeArrowheads="1"/>
            </p:cNvSpPr>
            <p:nvPr/>
          </p:nvSpPr>
          <p:spPr bwMode="auto">
            <a:xfrm>
              <a:off x="1651" y="3819"/>
              <a:ext cx="434" cy="208"/>
            </a:xfrm>
            <a:prstGeom prst="rect">
              <a:avLst/>
            </a:prstGeom>
            <a:solidFill>
              <a:srgbClr val="FFFFFF"/>
            </a:solidFill>
            <a:ln w="9525">
              <a:noFill/>
              <a:miter lim="800000"/>
              <a:headEnd/>
              <a:tailEnd/>
            </a:ln>
          </p:spPr>
          <p:txBody>
            <a:bodyPr/>
            <a:lstStyle/>
            <a:p>
              <a:endParaRPr lang="en-US"/>
            </a:p>
          </p:txBody>
        </p:sp>
        <p:sp>
          <p:nvSpPr>
            <p:cNvPr id="57366" name="Rectangle 23"/>
            <p:cNvSpPr>
              <a:spLocks noChangeArrowheads="1"/>
            </p:cNvSpPr>
            <p:nvPr/>
          </p:nvSpPr>
          <p:spPr bwMode="auto">
            <a:xfrm>
              <a:off x="1837" y="3875"/>
              <a:ext cx="180" cy="96"/>
            </a:xfrm>
            <a:prstGeom prst="rect">
              <a:avLst/>
            </a:prstGeom>
            <a:noFill/>
            <a:ln w="9525">
              <a:noFill/>
              <a:miter lim="800000"/>
              <a:headEnd/>
              <a:tailEnd/>
            </a:ln>
          </p:spPr>
          <p:txBody>
            <a:bodyPr wrap="none" lIns="0" tIns="0" rIns="0" bIns="0">
              <a:spAutoFit/>
            </a:bodyPr>
            <a:lstStyle/>
            <a:p>
              <a:r>
                <a:rPr lang="en-US" sz="900">
                  <a:solidFill>
                    <a:srgbClr val="000000"/>
                  </a:solidFill>
                </a:rPr>
                <a:t>2.362</a:t>
              </a:r>
              <a:endParaRPr lang="en-US"/>
            </a:p>
          </p:txBody>
        </p:sp>
        <p:sp>
          <p:nvSpPr>
            <p:cNvPr id="57367" name="Rectangle 24"/>
            <p:cNvSpPr>
              <a:spLocks noChangeArrowheads="1"/>
            </p:cNvSpPr>
            <p:nvPr/>
          </p:nvSpPr>
          <p:spPr bwMode="auto">
            <a:xfrm>
              <a:off x="2074" y="3819"/>
              <a:ext cx="433" cy="208"/>
            </a:xfrm>
            <a:prstGeom prst="rect">
              <a:avLst/>
            </a:prstGeom>
            <a:solidFill>
              <a:srgbClr val="FFFFFF"/>
            </a:solidFill>
            <a:ln w="9525">
              <a:noFill/>
              <a:miter lim="800000"/>
              <a:headEnd/>
              <a:tailEnd/>
            </a:ln>
          </p:spPr>
          <p:txBody>
            <a:bodyPr/>
            <a:lstStyle/>
            <a:p>
              <a:endParaRPr lang="en-US"/>
            </a:p>
          </p:txBody>
        </p:sp>
        <p:sp>
          <p:nvSpPr>
            <p:cNvPr id="57368" name="Rectangle 25"/>
            <p:cNvSpPr>
              <a:spLocks noChangeArrowheads="1"/>
            </p:cNvSpPr>
            <p:nvPr/>
          </p:nvSpPr>
          <p:spPr bwMode="auto">
            <a:xfrm>
              <a:off x="2294" y="3875"/>
              <a:ext cx="146" cy="96"/>
            </a:xfrm>
            <a:prstGeom prst="rect">
              <a:avLst/>
            </a:prstGeom>
            <a:noFill/>
            <a:ln w="9525">
              <a:noFill/>
              <a:miter lim="800000"/>
              <a:headEnd/>
              <a:tailEnd/>
            </a:ln>
          </p:spPr>
          <p:txBody>
            <a:bodyPr wrap="none" lIns="0" tIns="0" rIns="0" bIns="0">
              <a:spAutoFit/>
            </a:bodyPr>
            <a:lstStyle/>
            <a:p>
              <a:r>
                <a:rPr lang="en-US" sz="900">
                  <a:solidFill>
                    <a:srgbClr val="000000"/>
                  </a:solidFill>
                </a:rPr>
                <a:t>.132</a:t>
              </a:r>
              <a:endParaRPr lang="en-US"/>
            </a:p>
          </p:txBody>
        </p:sp>
        <p:sp>
          <p:nvSpPr>
            <p:cNvPr id="57369" name="Rectangle 26"/>
            <p:cNvSpPr>
              <a:spLocks noChangeArrowheads="1"/>
            </p:cNvSpPr>
            <p:nvPr/>
          </p:nvSpPr>
          <p:spPr bwMode="auto">
            <a:xfrm>
              <a:off x="2496" y="3819"/>
              <a:ext cx="434" cy="208"/>
            </a:xfrm>
            <a:prstGeom prst="rect">
              <a:avLst/>
            </a:prstGeom>
            <a:solidFill>
              <a:srgbClr val="FFFFFF"/>
            </a:solidFill>
            <a:ln w="9525">
              <a:noFill/>
              <a:miter lim="800000"/>
              <a:headEnd/>
              <a:tailEnd/>
            </a:ln>
          </p:spPr>
          <p:txBody>
            <a:bodyPr/>
            <a:lstStyle/>
            <a:p>
              <a:endParaRPr lang="en-US"/>
            </a:p>
          </p:txBody>
        </p:sp>
        <p:sp>
          <p:nvSpPr>
            <p:cNvPr id="57370" name="Rectangle 27"/>
            <p:cNvSpPr>
              <a:spLocks noChangeArrowheads="1"/>
            </p:cNvSpPr>
            <p:nvPr/>
          </p:nvSpPr>
          <p:spPr bwMode="auto">
            <a:xfrm>
              <a:off x="2682" y="3875"/>
              <a:ext cx="180" cy="96"/>
            </a:xfrm>
            <a:prstGeom prst="rect">
              <a:avLst/>
            </a:prstGeom>
            <a:noFill/>
            <a:ln w="9525">
              <a:noFill/>
              <a:miter lim="800000"/>
              <a:headEnd/>
              <a:tailEnd/>
            </a:ln>
          </p:spPr>
          <p:txBody>
            <a:bodyPr wrap="none" lIns="0" tIns="0" rIns="0" bIns="0">
              <a:spAutoFit/>
            </a:bodyPr>
            <a:lstStyle/>
            <a:p>
              <a:r>
                <a:rPr lang="en-US" sz="900">
                  <a:solidFill>
                    <a:srgbClr val="000000"/>
                  </a:solidFill>
                </a:rPr>
                <a:t>2.267</a:t>
              </a:r>
              <a:endParaRPr lang="en-US"/>
            </a:p>
          </p:txBody>
        </p:sp>
        <p:sp>
          <p:nvSpPr>
            <p:cNvPr id="57371" name="Rectangle 28"/>
            <p:cNvSpPr>
              <a:spLocks noChangeArrowheads="1"/>
            </p:cNvSpPr>
            <p:nvPr/>
          </p:nvSpPr>
          <p:spPr bwMode="auto">
            <a:xfrm>
              <a:off x="2918" y="3819"/>
              <a:ext cx="434" cy="208"/>
            </a:xfrm>
            <a:prstGeom prst="rect">
              <a:avLst/>
            </a:prstGeom>
            <a:solidFill>
              <a:srgbClr val="FFFFFF"/>
            </a:solidFill>
            <a:ln w="9525">
              <a:noFill/>
              <a:miter lim="800000"/>
              <a:headEnd/>
              <a:tailEnd/>
            </a:ln>
          </p:spPr>
          <p:txBody>
            <a:bodyPr/>
            <a:lstStyle/>
            <a:p>
              <a:endParaRPr lang="en-US"/>
            </a:p>
          </p:txBody>
        </p:sp>
        <p:sp>
          <p:nvSpPr>
            <p:cNvPr id="57372" name="Rectangle 29"/>
            <p:cNvSpPr>
              <a:spLocks noChangeArrowheads="1"/>
            </p:cNvSpPr>
            <p:nvPr/>
          </p:nvSpPr>
          <p:spPr bwMode="auto">
            <a:xfrm>
              <a:off x="3188" y="3875"/>
              <a:ext cx="96" cy="96"/>
            </a:xfrm>
            <a:prstGeom prst="rect">
              <a:avLst/>
            </a:prstGeom>
            <a:noFill/>
            <a:ln w="9525">
              <a:noFill/>
              <a:miter lim="800000"/>
              <a:headEnd/>
              <a:tailEnd/>
            </a:ln>
          </p:spPr>
          <p:txBody>
            <a:bodyPr wrap="none" lIns="0" tIns="0" rIns="0" bIns="0">
              <a:spAutoFit/>
            </a:bodyPr>
            <a:lstStyle/>
            <a:p>
              <a:r>
                <a:rPr lang="en-US" sz="900">
                  <a:solidFill>
                    <a:srgbClr val="000000"/>
                  </a:solidFill>
                </a:rPr>
                <a:t>42</a:t>
              </a:r>
              <a:endParaRPr lang="en-US"/>
            </a:p>
          </p:txBody>
        </p:sp>
        <p:sp>
          <p:nvSpPr>
            <p:cNvPr id="57373" name="Rectangle 30"/>
            <p:cNvSpPr>
              <a:spLocks noChangeArrowheads="1"/>
            </p:cNvSpPr>
            <p:nvPr/>
          </p:nvSpPr>
          <p:spPr bwMode="auto">
            <a:xfrm>
              <a:off x="3341" y="3819"/>
              <a:ext cx="546" cy="208"/>
            </a:xfrm>
            <a:prstGeom prst="rect">
              <a:avLst/>
            </a:prstGeom>
            <a:solidFill>
              <a:srgbClr val="FFFFFF"/>
            </a:solidFill>
            <a:ln w="9525">
              <a:noFill/>
              <a:miter lim="800000"/>
              <a:headEnd/>
              <a:tailEnd/>
            </a:ln>
          </p:spPr>
          <p:txBody>
            <a:bodyPr/>
            <a:lstStyle/>
            <a:p>
              <a:endParaRPr lang="en-US"/>
            </a:p>
          </p:txBody>
        </p:sp>
        <p:sp>
          <p:nvSpPr>
            <p:cNvPr id="57374" name="Rectangle 31"/>
            <p:cNvSpPr>
              <a:spLocks noChangeArrowheads="1"/>
            </p:cNvSpPr>
            <p:nvPr/>
          </p:nvSpPr>
          <p:spPr bwMode="auto">
            <a:xfrm>
              <a:off x="3673" y="3875"/>
              <a:ext cx="146" cy="96"/>
            </a:xfrm>
            <a:prstGeom prst="rect">
              <a:avLst/>
            </a:prstGeom>
            <a:noFill/>
            <a:ln w="9525">
              <a:noFill/>
              <a:miter lim="800000"/>
              <a:headEnd/>
              <a:tailEnd/>
            </a:ln>
          </p:spPr>
          <p:txBody>
            <a:bodyPr wrap="none" lIns="0" tIns="0" rIns="0" bIns="0">
              <a:spAutoFit/>
            </a:bodyPr>
            <a:lstStyle/>
            <a:p>
              <a:r>
                <a:rPr lang="en-US" sz="900">
                  <a:solidFill>
                    <a:srgbClr val="000000"/>
                  </a:solidFill>
                </a:rPr>
                <a:t>.029</a:t>
              </a:r>
              <a:endParaRPr lang="en-US"/>
            </a:p>
          </p:txBody>
        </p:sp>
        <p:sp>
          <p:nvSpPr>
            <p:cNvPr id="57375" name="Rectangle 32"/>
            <p:cNvSpPr>
              <a:spLocks noChangeArrowheads="1"/>
            </p:cNvSpPr>
            <p:nvPr/>
          </p:nvSpPr>
          <p:spPr bwMode="auto">
            <a:xfrm>
              <a:off x="3876" y="3819"/>
              <a:ext cx="473" cy="208"/>
            </a:xfrm>
            <a:prstGeom prst="rect">
              <a:avLst/>
            </a:prstGeom>
            <a:solidFill>
              <a:srgbClr val="FFFFFF"/>
            </a:solidFill>
            <a:ln w="9525">
              <a:noFill/>
              <a:miter lim="800000"/>
              <a:headEnd/>
              <a:tailEnd/>
            </a:ln>
          </p:spPr>
          <p:txBody>
            <a:bodyPr/>
            <a:lstStyle/>
            <a:p>
              <a:endParaRPr lang="en-US"/>
            </a:p>
          </p:txBody>
        </p:sp>
        <p:sp>
          <p:nvSpPr>
            <p:cNvPr id="57376" name="Rectangle 33"/>
            <p:cNvSpPr>
              <a:spLocks noChangeArrowheads="1"/>
            </p:cNvSpPr>
            <p:nvPr/>
          </p:nvSpPr>
          <p:spPr bwMode="auto">
            <a:xfrm>
              <a:off x="4033" y="3875"/>
              <a:ext cx="248" cy="96"/>
            </a:xfrm>
            <a:prstGeom prst="rect">
              <a:avLst/>
            </a:prstGeom>
            <a:noFill/>
            <a:ln w="9525">
              <a:noFill/>
              <a:miter lim="800000"/>
              <a:headEnd/>
              <a:tailEnd/>
            </a:ln>
          </p:spPr>
          <p:txBody>
            <a:bodyPr wrap="none" lIns="0" tIns="0" rIns="0" bIns="0">
              <a:spAutoFit/>
            </a:bodyPr>
            <a:lstStyle/>
            <a:p>
              <a:r>
                <a:rPr lang="en-US" sz="900">
                  <a:solidFill>
                    <a:srgbClr val="000000"/>
                  </a:solidFill>
                </a:rPr>
                <a:t>9.95445</a:t>
              </a:r>
              <a:endParaRPr lang="en-US"/>
            </a:p>
          </p:txBody>
        </p:sp>
        <p:sp>
          <p:nvSpPr>
            <p:cNvPr id="57377" name="Rectangle 34"/>
            <p:cNvSpPr>
              <a:spLocks noChangeArrowheads="1"/>
            </p:cNvSpPr>
            <p:nvPr/>
          </p:nvSpPr>
          <p:spPr bwMode="auto">
            <a:xfrm>
              <a:off x="4337" y="3819"/>
              <a:ext cx="474" cy="208"/>
            </a:xfrm>
            <a:prstGeom prst="rect">
              <a:avLst/>
            </a:prstGeom>
            <a:solidFill>
              <a:srgbClr val="FFFFFF"/>
            </a:solidFill>
            <a:ln w="9525">
              <a:noFill/>
              <a:miter lim="800000"/>
              <a:headEnd/>
              <a:tailEnd/>
            </a:ln>
          </p:spPr>
          <p:txBody>
            <a:bodyPr/>
            <a:lstStyle/>
            <a:p>
              <a:endParaRPr lang="en-US"/>
            </a:p>
          </p:txBody>
        </p:sp>
        <p:sp>
          <p:nvSpPr>
            <p:cNvPr id="57378" name="Rectangle 35"/>
            <p:cNvSpPr>
              <a:spLocks noChangeArrowheads="1"/>
            </p:cNvSpPr>
            <p:nvPr/>
          </p:nvSpPr>
          <p:spPr bwMode="auto">
            <a:xfrm>
              <a:off x="4495" y="3875"/>
              <a:ext cx="248" cy="96"/>
            </a:xfrm>
            <a:prstGeom prst="rect">
              <a:avLst/>
            </a:prstGeom>
            <a:noFill/>
            <a:ln w="9525">
              <a:noFill/>
              <a:miter lim="800000"/>
              <a:headEnd/>
              <a:tailEnd/>
            </a:ln>
          </p:spPr>
          <p:txBody>
            <a:bodyPr wrap="none" lIns="0" tIns="0" rIns="0" bIns="0">
              <a:spAutoFit/>
            </a:bodyPr>
            <a:lstStyle/>
            <a:p>
              <a:r>
                <a:rPr lang="en-US" sz="900">
                  <a:solidFill>
                    <a:srgbClr val="000000"/>
                  </a:solidFill>
                </a:rPr>
                <a:t>4.39189</a:t>
              </a:r>
              <a:endParaRPr lang="en-US"/>
            </a:p>
          </p:txBody>
        </p:sp>
        <p:sp>
          <p:nvSpPr>
            <p:cNvPr id="57379" name="Rectangle 36"/>
            <p:cNvSpPr>
              <a:spLocks noChangeArrowheads="1"/>
            </p:cNvSpPr>
            <p:nvPr/>
          </p:nvSpPr>
          <p:spPr bwMode="auto">
            <a:xfrm>
              <a:off x="4799" y="3819"/>
              <a:ext cx="434" cy="208"/>
            </a:xfrm>
            <a:prstGeom prst="rect">
              <a:avLst/>
            </a:prstGeom>
            <a:solidFill>
              <a:srgbClr val="FFFFFF"/>
            </a:solidFill>
            <a:ln w="9525">
              <a:noFill/>
              <a:miter lim="800000"/>
              <a:headEnd/>
              <a:tailEnd/>
            </a:ln>
          </p:spPr>
          <p:txBody>
            <a:bodyPr/>
            <a:lstStyle/>
            <a:p>
              <a:endParaRPr lang="en-US"/>
            </a:p>
          </p:txBody>
        </p:sp>
        <p:sp>
          <p:nvSpPr>
            <p:cNvPr id="57380" name="Rectangle 37"/>
            <p:cNvSpPr>
              <a:spLocks noChangeArrowheads="1"/>
            </p:cNvSpPr>
            <p:nvPr/>
          </p:nvSpPr>
          <p:spPr bwMode="auto">
            <a:xfrm>
              <a:off x="4917" y="3875"/>
              <a:ext cx="248" cy="96"/>
            </a:xfrm>
            <a:prstGeom prst="rect">
              <a:avLst/>
            </a:prstGeom>
            <a:noFill/>
            <a:ln w="9525">
              <a:noFill/>
              <a:miter lim="800000"/>
              <a:headEnd/>
              <a:tailEnd/>
            </a:ln>
          </p:spPr>
          <p:txBody>
            <a:bodyPr wrap="none" lIns="0" tIns="0" rIns="0" bIns="0">
              <a:spAutoFit/>
            </a:bodyPr>
            <a:lstStyle/>
            <a:p>
              <a:r>
                <a:rPr lang="en-US" sz="900">
                  <a:solidFill>
                    <a:srgbClr val="000000"/>
                  </a:solidFill>
                </a:rPr>
                <a:t>1.09125</a:t>
              </a:r>
              <a:endParaRPr lang="en-US"/>
            </a:p>
          </p:txBody>
        </p:sp>
        <p:sp>
          <p:nvSpPr>
            <p:cNvPr id="57381" name="Rectangle 38"/>
            <p:cNvSpPr>
              <a:spLocks noChangeArrowheads="1"/>
            </p:cNvSpPr>
            <p:nvPr/>
          </p:nvSpPr>
          <p:spPr bwMode="auto">
            <a:xfrm>
              <a:off x="5222" y="3819"/>
              <a:ext cx="433" cy="208"/>
            </a:xfrm>
            <a:prstGeom prst="rect">
              <a:avLst/>
            </a:prstGeom>
            <a:solidFill>
              <a:srgbClr val="FFFFFF"/>
            </a:solidFill>
            <a:ln w="9525">
              <a:noFill/>
              <a:miter lim="800000"/>
              <a:headEnd/>
              <a:tailEnd/>
            </a:ln>
          </p:spPr>
          <p:txBody>
            <a:bodyPr/>
            <a:lstStyle/>
            <a:p>
              <a:endParaRPr lang="en-US"/>
            </a:p>
          </p:txBody>
        </p:sp>
        <p:sp>
          <p:nvSpPr>
            <p:cNvPr id="57382" name="Rectangle 39"/>
            <p:cNvSpPr>
              <a:spLocks noChangeArrowheads="1"/>
            </p:cNvSpPr>
            <p:nvPr/>
          </p:nvSpPr>
          <p:spPr bwMode="auto">
            <a:xfrm>
              <a:off x="5306" y="3875"/>
              <a:ext cx="282" cy="96"/>
            </a:xfrm>
            <a:prstGeom prst="rect">
              <a:avLst/>
            </a:prstGeom>
            <a:noFill/>
            <a:ln w="9525">
              <a:noFill/>
              <a:miter lim="800000"/>
              <a:headEnd/>
              <a:tailEnd/>
            </a:ln>
          </p:spPr>
          <p:txBody>
            <a:bodyPr wrap="none" lIns="0" tIns="0" rIns="0" bIns="0">
              <a:spAutoFit/>
            </a:bodyPr>
            <a:lstStyle/>
            <a:p>
              <a:r>
                <a:rPr lang="en-US" sz="900">
                  <a:solidFill>
                    <a:srgbClr val="000000"/>
                  </a:solidFill>
                </a:rPr>
                <a:t>18.81765</a:t>
              </a:r>
              <a:endParaRPr lang="en-US"/>
            </a:p>
          </p:txBody>
        </p:sp>
        <p:sp>
          <p:nvSpPr>
            <p:cNvPr id="57383" name="Rectangle 40"/>
            <p:cNvSpPr>
              <a:spLocks noChangeArrowheads="1"/>
            </p:cNvSpPr>
            <p:nvPr/>
          </p:nvSpPr>
          <p:spPr bwMode="auto">
            <a:xfrm>
              <a:off x="1651" y="4016"/>
              <a:ext cx="434" cy="208"/>
            </a:xfrm>
            <a:prstGeom prst="rect">
              <a:avLst/>
            </a:prstGeom>
            <a:solidFill>
              <a:srgbClr val="FFFFFF"/>
            </a:solidFill>
            <a:ln w="9525">
              <a:noFill/>
              <a:miter lim="800000"/>
              <a:headEnd/>
              <a:tailEnd/>
            </a:ln>
          </p:spPr>
          <p:txBody>
            <a:bodyPr/>
            <a:lstStyle/>
            <a:p>
              <a:endParaRPr lang="en-US"/>
            </a:p>
          </p:txBody>
        </p:sp>
        <p:sp>
          <p:nvSpPr>
            <p:cNvPr id="57384" name="Rectangle 41"/>
            <p:cNvSpPr>
              <a:spLocks noChangeArrowheads="1"/>
            </p:cNvSpPr>
            <p:nvPr/>
          </p:nvSpPr>
          <p:spPr bwMode="auto">
            <a:xfrm>
              <a:off x="2074" y="4016"/>
              <a:ext cx="433" cy="208"/>
            </a:xfrm>
            <a:prstGeom prst="rect">
              <a:avLst/>
            </a:prstGeom>
            <a:solidFill>
              <a:srgbClr val="FFFFFF"/>
            </a:solidFill>
            <a:ln w="9525">
              <a:noFill/>
              <a:miter lim="800000"/>
              <a:headEnd/>
              <a:tailEnd/>
            </a:ln>
          </p:spPr>
          <p:txBody>
            <a:bodyPr/>
            <a:lstStyle/>
            <a:p>
              <a:endParaRPr lang="en-US"/>
            </a:p>
          </p:txBody>
        </p:sp>
        <p:sp>
          <p:nvSpPr>
            <p:cNvPr id="57385" name="Rectangle 42"/>
            <p:cNvSpPr>
              <a:spLocks noChangeArrowheads="1"/>
            </p:cNvSpPr>
            <p:nvPr/>
          </p:nvSpPr>
          <p:spPr bwMode="auto">
            <a:xfrm>
              <a:off x="2496" y="4016"/>
              <a:ext cx="434" cy="208"/>
            </a:xfrm>
            <a:prstGeom prst="rect">
              <a:avLst/>
            </a:prstGeom>
            <a:solidFill>
              <a:srgbClr val="FFFFFF"/>
            </a:solidFill>
            <a:ln w="9525">
              <a:noFill/>
              <a:miter lim="800000"/>
              <a:headEnd/>
              <a:tailEnd/>
            </a:ln>
          </p:spPr>
          <p:txBody>
            <a:bodyPr/>
            <a:lstStyle/>
            <a:p>
              <a:endParaRPr lang="en-US"/>
            </a:p>
          </p:txBody>
        </p:sp>
        <p:sp>
          <p:nvSpPr>
            <p:cNvPr id="57386" name="Rectangle 43"/>
            <p:cNvSpPr>
              <a:spLocks noChangeArrowheads="1"/>
            </p:cNvSpPr>
            <p:nvPr/>
          </p:nvSpPr>
          <p:spPr bwMode="auto">
            <a:xfrm>
              <a:off x="2682" y="4072"/>
              <a:ext cx="180" cy="96"/>
            </a:xfrm>
            <a:prstGeom prst="rect">
              <a:avLst/>
            </a:prstGeom>
            <a:noFill/>
            <a:ln w="9525">
              <a:noFill/>
              <a:miter lim="800000"/>
              <a:headEnd/>
              <a:tailEnd/>
            </a:ln>
          </p:spPr>
          <p:txBody>
            <a:bodyPr wrap="none" lIns="0" tIns="0" rIns="0" bIns="0">
              <a:spAutoFit/>
            </a:bodyPr>
            <a:lstStyle/>
            <a:p>
              <a:r>
                <a:rPr lang="en-US" sz="900">
                  <a:solidFill>
                    <a:srgbClr val="000000"/>
                  </a:solidFill>
                </a:rPr>
                <a:t>2.311</a:t>
              </a:r>
              <a:endParaRPr lang="en-US"/>
            </a:p>
          </p:txBody>
        </p:sp>
        <p:sp>
          <p:nvSpPr>
            <p:cNvPr id="57387" name="Rectangle 44"/>
            <p:cNvSpPr>
              <a:spLocks noChangeArrowheads="1"/>
            </p:cNvSpPr>
            <p:nvPr/>
          </p:nvSpPr>
          <p:spPr bwMode="auto">
            <a:xfrm>
              <a:off x="2918" y="4016"/>
              <a:ext cx="434" cy="208"/>
            </a:xfrm>
            <a:prstGeom prst="rect">
              <a:avLst/>
            </a:prstGeom>
            <a:solidFill>
              <a:srgbClr val="FFFFFF"/>
            </a:solidFill>
            <a:ln w="9525">
              <a:noFill/>
              <a:miter lim="800000"/>
              <a:headEnd/>
              <a:tailEnd/>
            </a:ln>
          </p:spPr>
          <p:txBody>
            <a:bodyPr/>
            <a:lstStyle/>
            <a:p>
              <a:endParaRPr lang="en-US"/>
            </a:p>
          </p:txBody>
        </p:sp>
        <p:sp>
          <p:nvSpPr>
            <p:cNvPr id="57388" name="Rectangle 45"/>
            <p:cNvSpPr>
              <a:spLocks noChangeArrowheads="1"/>
            </p:cNvSpPr>
            <p:nvPr/>
          </p:nvSpPr>
          <p:spPr bwMode="auto">
            <a:xfrm>
              <a:off x="3070" y="4072"/>
              <a:ext cx="214" cy="96"/>
            </a:xfrm>
            <a:prstGeom prst="rect">
              <a:avLst/>
            </a:prstGeom>
            <a:noFill/>
            <a:ln w="9525">
              <a:noFill/>
              <a:miter lim="800000"/>
              <a:headEnd/>
              <a:tailEnd/>
            </a:ln>
          </p:spPr>
          <p:txBody>
            <a:bodyPr wrap="none" lIns="0" tIns="0" rIns="0" bIns="0">
              <a:spAutoFit/>
            </a:bodyPr>
            <a:lstStyle/>
            <a:p>
              <a:r>
                <a:rPr lang="en-US" sz="900">
                  <a:solidFill>
                    <a:srgbClr val="000000"/>
                  </a:solidFill>
                </a:rPr>
                <a:t>37.855</a:t>
              </a:r>
              <a:endParaRPr lang="en-US"/>
            </a:p>
          </p:txBody>
        </p:sp>
        <p:sp>
          <p:nvSpPr>
            <p:cNvPr id="57389" name="Rectangle 46"/>
            <p:cNvSpPr>
              <a:spLocks noChangeArrowheads="1"/>
            </p:cNvSpPr>
            <p:nvPr/>
          </p:nvSpPr>
          <p:spPr bwMode="auto">
            <a:xfrm>
              <a:off x="3341" y="4016"/>
              <a:ext cx="546" cy="208"/>
            </a:xfrm>
            <a:prstGeom prst="rect">
              <a:avLst/>
            </a:prstGeom>
            <a:solidFill>
              <a:srgbClr val="FFFFFF"/>
            </a:solidFill>
            <a:ln w="9525">
              <a:noFill/>
              <a:miter lim="800000"/>
              <a:headEnd/>
              <a:tailEnd/>
            </a:ln>
          </p:spPr>
          <p:txBody>
            <a:bodyPr/>
            <a:lstStyle/>
            <a:p>
              <a:endParaRPr lang="en-US"/>
            </a:p>
          </p:txBody>
        </p:sp>
        <p:sp>
          <p:nvSpPr>
            <p:cNvPr id="57390" name="Rectangle 47"/>
            <p:cNvSpPr>
              <a:spLocks noChangeArrowheads="1"/>
            </p:cNvSpPr>
            <p:nvPr/>
          </p:nvSpPr>
          <p:spPr bwMode="auto">
            <a:xfrm>
              <a:off x="3673" y="4072"/>
              <a:ext cx="146" cy="96"/>
            </a:xfrm>
            <a:prstGeom prst="rect">
              <a:avLst/>
            </a:prstGeom>
            <a:noFill/>
            <a:ln w="9525">
              <a:noFill/>
              <a:miter lim="800000"/>
              <a:headEnd/>
              <a:tailEnd/>
            </a:ln>
          </p:spPr>
          <p:txBody>
            <a:bodyPr wrap="none" lIns="0" tIns="0" rIns="0" bIns="0">
              <a:spAutoFit/>
            </a:bodyPr>
            <a:lstStyle/>
            <a:p>
              <a:r>
                <a:rPr lang="en-US" sz="900">
                  <a:solidFill>
                    <a:srgbClr val="000000"/>
                  </a:solidFill>
                </a:rPr>
                <a:t>.026</a:t>
              </a:r>
              <a:endParaRPr lang="en-US"/>
            </a:p>
          </p:txBody>
        </p:sp>
        <p:sp>
          <p:nvSpPr>
            <p:cNvPr id="57391" name="Rectangle 48"/>
            <p:cNvSpPr>
              <a:spLocks noChangeArrowheads="1"/>
            </p:cNvSpPr>
            <p:nvPr/>
          </p:nvSpPr>
          <p:spPr bwMode="auto">
            <a:xfrm>
              <a:off x="3876" y="4016"/>
              <a:ext cx="473" cy="208"/>
            </a:xfrm>
            <a:prstGeom prst="rect">
              <a:avLst/>
            </a:prstGeom>
            <a:solidFill>
              <a:srgbClr val="FFFFFF"/>
            </a:solidFill>
            <a:ln w="9525">
              <a:noFill/>
              <a:miter lim="800000"/>
              <a:headEnd/>
              <a:tailEnd/>
            </a:ln>
          </p:spPr>
          <p:txBody>
            <a:bodyPr/>
            <a:lstStyle/>
            <a:p>
              <a:endParaRPr lang="en-US"/>
            </a:p>
          </p:txBody>
        </p:sp>
        <p:sp>
          <p:nvSpPr>
            <p:cNvPr id="57392" name="Rectangle 49"/>
            <p:cNvSpPr>
              <a:spLocks noChangeArrowheads="1"/>
            </p:cNvSpPr>
            <p:nvPr/>
          </p:nvSpPr>
          <p:spPr bwMode="auto">
            <a:xfrm>
              <a:off x="4033" y="4072"/>
              <a:ext cx="248" cy="96"/>
            </a:xfrm>
            <a:prstGeom prst="rect">
              <a:avLst/>
            </a:prstGeom>
            <a:noFill/>
            <a:ln w="9525">
              <a:noFill/>
              <a:miter lim="800000"/>
              <a:headEnd/>
              <a:tailEnd/>
            </a:ln>
          </p:spPr>
          <p:txBody>
            <a:bodyPr wrap="none" lIns="0" tIns="0" rIns="0" bIns="0">
              <a:spAutoFit/>
            </a:bodyPr>
            <a:lstStyle/>
            <a:p>
              <a:r>
                <a:rPr lang="en-US" sz="900">
                  <a:solidFill>
                    <a:srgbClr val="000000"/>
                  </a:solidFill>
                </a:rPr>
                <a:t>9.95445</a:t>
              </a:r>
              <a:endParaRPr lang="en-US"/>
            </a:p>
          </p:txBody>
        </p:sp>
        <p:sp>
          <p:nvSpPr>
            <p:cNvPr id="57393" name="Rectangle 50"/>
            <p:cNvSpPr>
              <a:spLocks noChangeArrowheads="1"/>
            </p:cNvSpPr>
            <p:nvPr/>
          </p:nvSpPr>
          <p:spPr bwMode="auto">
            <a:xfrm>
              <a:off x="4337" y="4016"/>
              <a:ext cx="474" cy="208"/>
            </a:xfrm>
            <a:prstGeom prst="rect">
              <a:avLst/>
            </a:prstGeom>
            <a:solidFill>
              <a:srgbClr val="FFFFFF"/>
            </a:solidFill>
            <a:ln w="9525">
              <a:noFill/>
              <a:miter lim="800000"/>
              <a:headEnd/>
              <a:tailEnd/>
            </a:ln>
          </p:spPr>
          <p:txBody>
            <a:bodyPr/>
            <a:lstStyle/>
            <a:p>
              <a:endParaRPr lang="en-US"/>
            </a:p>
          </p:txBody>
        </p:sp>
        <p:sp>
          <p:nvSpPr>
            <p:cNvPr id="57394" name="Rectangle 51"/>
            <p:cNvSpPr>
              <a:spLocks noChangeArrowheads="1"/>
            </p:cNvSpPr>
            <p:nvPr/>
          </p:nvSpPr>
          <p:spPr bwMode="auto">
            <a:xfrm>
              <a:off x="4495" y="4072"/>
              <a:ext cx="248" cy="96"/>
            </a:xfrm>
            <a:prstGeom prst="rect">
              <a:avLst/>
            </a:prstGeom>
            <a:noFill/>
            <a:ln w="9525">
              <a:noFill/>
              <a:miter lim="800000"/>
              <a:headEnd/>
              <a:tailEnd/>
            </a:ln>
          </p:spPr>
          <p:txBody>
            <a:bodyPr wrap="none" lIns="0" tIns="0" rIns="0" bIns="0">
              <a:spAutoFit/>
            </a:bodyPr>
            <a:lstStyle/>
            <a:p>
              <a:r>
                <a:rPr lang="en-US" sz="900">
                  <a:solidFill>
                    <a:srgbClr val="000000"/>
                  </a:solidFill>
                </a:rPr>
                <a:t>4.30763</a:t>
              </a:r>
              <a:endParaRPr lang="en-US"/>
            </a:p>
          </p:txBody>
        </p:sp>
        <p:sp>
          <p:nvSpPr>
            <p:cNvPr id="57395" name="Rectangle 52"/>
            <p:cNvSpPr>
              <a:spLocks noChangeArrowheads="1"/>
            </p:cNvSpPr>
            <p:nvPr/>
          </p:nvSpPr>
          <p:spPr bwMode="auto">
            <a:xfrm>
              <a:off x="4799" y="4016"/>
              <a:ext cx="434" cy="208"/>
            </a:xfrm>
            <a:prstGeom prst="rect">
              <a:avLst/>
            </a:prstGeom>
            <a:solidFill>
              <a:srgbClr val="FFFFFF"/>
            </a:solidFill>
            <a:ln w="9525">
              <a:noFill/>
              <a:miter lim="800000"/>
              <a:headEnd/>
              <a:tailEnd/>
            </a:ln>
          </p:spPr>
          <p:txBody>
            <a:bodyPr/>
            <a:lstStyle/>
            <a:p>
              <a:endParaRPr lang="en-US"/>
            </a:p>
          </p:txBody>
        </p:sp>
        <p:sp>
          <p:nvSpPr>
            <p:cNvPr id="57396" name="Rectangle 53"/>
            <p:cNvSpPr>
              <a:spLocks noChangeArrowheads="1"/>
            </p:cNvSpPr>
            <p:nvPr/>
          </p:nvSpPr>
          <p:spPr bwMode="auto">
            <a:xfrm>
              <a:off x="4917" y="4072"/>
              <a:ext cx="248" cy="96"/>
            </a:xfrm>
            <a:prstGeom prst="rect">
              <a:avLst/>
            </a:prstGeom>
            <a:noFill/>
            <a:ln w="9525">
              <a:noFill/>
              <a:miter lim="800000"/>
              <a:headEnd/>
              <a:tailEnd/>
            </a:ln>
          </p:spPr>
          <p:txBody>
            <a:bodyPr wrap="none" lIns="0" tIns="0" rIns="0" bIns="0">
              <a:spAutoFit/>
            </a:bodyPr>
            <a:lstStyle/>
            <a:p>
              <a:r>
                <a:rPr lang="en-US" sz="900">
                  <a:solidFill>
                    <a:srgbClr val="000000"/>
                  </a:solidFill>
                </a:rPr>
                <a:t>1.23302</a:t>
              </a:r>
              <a:endParaRPr lang="en-US"/>
            </a:p>
          </p:txBody>
        </p:sp>
        <p:sp>
          <p:nvSpPr>
            <p:cNvPr id="57397" name="Rectangle 54"/>
            <p:cNvSpPr>
              <a:spLocks noChangeArrowheads="1"/>
            </p:cNvSpPr>
            <p:nvPr/>
          </p:nvSpPr>
          <p:spPr bwMode="auto">
            <a:xfrm>
              <a:off x="5222" y="4016"/>
              <a:ext cx="433" cy="208"/>
            </a:xfrm>
            <a:prstGeom prst="rect">
              <a:avLst/>
            </a:prstGeom>
            <a:solidFill>
              <a:srgbClr val="FFFFFF"/>
            </a:solidFill>
            <a:ln w="9525">
              <a:noFill/>
              <a:miter lim="800000"/>
              <a:headEnd/>
              <a:tailEnd/>
            </a:ln>
          </p:spPr>
          <p:txBody>
            <a:bodyPr/>
            <a:lstStyle/>
            <a:p>
              <a:endParaRPr lang="en-US"/>
            </a:p>
          </p:txBody>
        </p:sp>
        <p:sp>
          <p:nvSpPr>
            <p:cNvPr id="57398" name="Rectangle 55"/>
            <p:cNvSpPr>
              <a:spLocks noChangeArrowheads="1"/>
            </p:cNvSpPr>
            <p:nvPr/>
          </p:nvSpPr>
          <p:spPr bwMode="auto">
            <a:xfrm>
              <a:off x="5306" y="4072"/>
              <a:ext cx="282" cy="96"/>
            </a:xfrm>
            <a:prstGeom prst="rect">
              <a:avLst/>
            </a:prstGeom>
            <a:noFill/>
            <a:ln w="9525">
              <a:noFill/>
              <a:miter lim="800000"/>
              <a:headEnd/>
              <a:tailEnd/>
            </a:ln>
          </p:spPr>
          <p:txBody>
            <a:bodyPr wrap="none" lIns="0" tIns="0" rIns="0" bIns="0">
              <a:spAutoFit/>
            </a:bodyPr>
            <a:lstStyle/>
            <a:p>
              <a:r>
                <a:rPr lang="en-US" sz="900">
                  <a:solidFill>
                    <a:srgbClr val="000000"/>
                  </a:solidFill>
                </a:rPr>
                <a:t>18.67588</a:t>
              </a:r>
              <a:endParaRPr lang="en-US"/>
            </a:p>
          </p:txBody>
        </p:sp>
        <p:sp>
          <p:nvSpPr>
            <p:cNvPr id="57399" name="Rectangle 56"/>
            <p:cNvSpPr>
              <a:spLocks noChangeArrowheads="1"/>
            </p:cNvSpPr>
            <p:nvPr/>
          </p:nvSpPr>
          <p:spPr bwMode="auto">
            <a:xfrm>
              <a:off x="1009" y="3227"/>
              <a:ext cx="653" cy="603"/>
            </a:xfrm>
            <a:prstGeom prst="rect">
              <a:avLst/>
            </a:prstGeom>
            <a:solidFill>
              <a:srgbClr val="FFFFFF"/>
            </a:solidFill>
            <a:ln w="9525">
              <a:noFill/>
              <a:miter lim="800000"/>
              <a:headEnd/>
              <a:tailEnd/>
            </a:ln>
          </p:spPr>
          <p:txBody>
            <a:bodyPr/>
            <a:lstStyle/>
            <a:p>
              <a:endParaRPr lang="en-US"/>
            </a:p>
          </p:txBody>
        </p:sp>
        <p:sp>
          <p:nvSpPr>
            <p:cNvPr id="57400" name="Rectangle 57"/>
            <p:cNvSpPr>
              <a:spLocks noChangeArrowheads="1"/>
            </p:cNvSpPr>
            <p:nvPr/>
          </p:nvSpPr>
          <p:spPr bwMode="auto">
            <a:xfrm>
              <a:off x="1009" y="3819"/>
              <a:ext cx="653" cy="208"/>
            </a:xfrm>
            <a:prstGeom prst="rect">
              <a:avLst/>
            </a:prstGeom>
            <a:solidFill>
              <a:srgbClr val="FFFFFF"/>
            </a:solidFill>
            <a:ln w="9525">
              <a:noFill/>
              <a:miter lim="800000"/>
              <a:headEnd/>
              <a:tailEnd/>
            </a:ln>
          </p:spPr>
          <p:txBody>
            <a:bodyPr/>
            <a:lstStyle/>
            <a:p>
              <a:endParaRPr lang="en-US"/>
            </a:p>
          </p:txBody>
        </p:sp>
        <p:sp>
          <p:nvSpPr>
            <p:cNvPr id="57401" name="Rectangle 58"/>
            <p:cNvSpPr>
              <a:spLocks noChangeArrowheads="1"/>
            </p:cNvSpPr>
            <p:nvPr/>
          </p:nvSpPr>
          <p:spPr bwMode="auto">
            <a:xfrm>
              <a:off x="1054" y="3824"/>
              <a:ext cx="462" cy="96"/>
            </a:xfrm>
            <a:prstGeom prst="rect">
              <a:avLst/>
            </a:prstGeom>
            <a:noFill/>
            <a:ln w="9525">
              <a:noFill/>
              <a:miter lim="800000"/>
              <a:headEnd/>
              <a:tailEnd/>
            </a:ln>
          </p:spPr>
          <p:txBody>
            <a:bodyPr wrap="none" lIns="0" tIns="0" rIns="0" bIns="0">
              <a:spAutoFit/>
            </a:bodyPr>
            <a:lstStyle/>
            <a:p>
              <a:r>
                <a:rPr lang="en-US" sz="900">
                  <a:solidFill>
                    <a:srgbClr val="000000"/>
                  </a:solidFill>
                </a:rPr>
                <a:t>Equal variances</a:t>
              </a:r>
              <a:endParaRPr lang="en-US"/>
            </a:p>
          </p:txBody>
        </p:sp>
        <p:sp>
          <p:nvSpPr>
            <p:cNvPr id="57402" name="Rectangle 59"/>
            <p:cNvSpPr>
              <a:spLocks noChangeArrowheads="1"/>
            </p:cNvSpPr>
            <p:nvPr/>
          </p:nvSpPr>
          <p:spPr bwMode="auto">
            <a:xfrm>
              <a:off x="1054" y="3914"/>
              <a:ext cx="276" cy="96"/>
            </a:xfrm>
            <a:prstGeom prst="rect">
              <a:avLst/>
            </a:prstGeom>
            <a:noFill/>
            <a:ln w="9525">
              <a:noFill/>
              <a:miter lim="800000"/>
              <a:headEnd/>
              <a:tailEnd/>
            </a:ln>
          </p:spPr>
          <p:txBody>
            <a:bodyPr wrap="none" lIns="0" tIns="0" rIns="0" bIns="0">
              <a:spAutoFit/>
            </a:bodyPr>
            <a:lstStyle/>
            <a:p>
              <a:r>
                <a:rPr lang="en-US" sz="900">
                  <a:solidFill>
                    <a:srgbClr val="000000"/>
                  </a:solidFill>
                </a:rPr>
                <a:t>assumed</a:t>
              </a:r>
              <a:endParaRPr lang="en-US"/>
            </a:p>
          </p:txBody>
        </p:sp>
        <p:sp>
          <p:nvSpPr>
            <p:cNvPr id="57403" name="Rectangle 60"/>
            <p:cNvSpPr>
              <a:spLocks noChangeArrowheads="1"/>
            </p:cNvSpPr>
            <p:nvPr/>
          </p:nvSpPr>
          <p:spPr bwMode="auto">
            <a:xfrm>
              <a:off x="1009" y="4016"/>
              <a:ext cx="653" cy="208"/>
            </a:xfrm>
            <a:prstGeom prst="rect">
              <a:avLst/>
            </a:prstGeom>
            <a:solidFill>
              <a:srgbClr val="FFFFFF"/>
            </a:solidFill>
            <a:ln w="9525">
              <a:noFill/>
              <a:miter lim="800000"/>
              <a:headEnd/>
              <a:tailEnd/>
            </a:ln>
          </p:spPr>
          <p:txBody>
            <a:bodyPr/>
            <a:lstStyle/>
            <a:p>
              <a:endParaRPr lang="en-US"/>
            </a:p>
          </p:txBody>
        </p:sp>
        <p:sp>
          <p:nvSpPr>
            <p:cNvPr id="57404" name="Rectangle 61"/>
            <p:cNvSpPr>
              <a:spLocks noChangeArrowheads="1"/>
            </p:cNvSpPr>
            <p:nvPr/>
          </p:nvSpPr>
          <p:spPr bwMode="auto">
            <a:xfrm>
              <a:off x="1054" y="4021"/>
              <a:ext cx="462" cy="96"/>
            </a:xfrm>
            <a:prstGeom prst="rect">
              <a:avLst/>
            </a:prstGeom>
            <a:noFill/>
            <a:ln w="9525">
              <a:noFill/>
              <a:miter lim="800000"/>
              <a:headEnd/>
              <a:tailEnd/>
            </a:ln>
          </p:spPr>
          <p:txBody>
            <a:bodyPr wrap="none" lIns="0" tIns="0" rIns="0" bIns="0">
              <a:spAutoFit/>
            </a:bodyPr>
            <a:lstStyle/>
            <a:p>
              <a:r>
                <a:rPr lang="en-US" sz="900">
                  <a:solidFill>
                    <a:srgbClr val="000000"/>
                  </a:solidFill>
                </a:rPr>
                <a:t>Equal variances</a:t>
              </a:r>
              <a:endParaRPr lang="en-US"/>
            </a:p>
          </p:txBody>
        </p:sp>
        <p:sp>
          <p:nvSpPr>
            <p:cNvPr id="57405" name="Rectangle 62"/>
            <p:cNvSpPr>
              <a:spLocks noChangeArrowheads="1"/>
            </p:cNvSpPr>
            <p:nvPr/>
          </p:nvSpPr>
          <p:spPr bwMode="auto">
            <a:xfrm>
              <a:off x="1054" y="4112"/>
              <a:ext cx="377" cy="96"/>
            </a:xfrm>
            <a:prstGeom prst="rect">
              <a:avLst/>
            </a:prstGeom>
            <a:noFill/>
            <a:ln w="9525">
              <a:noFill/>
              <a:miter lim="800000"/>
              <a:headEnd/>
              <a:tailEnd/>
            </a:ln>
          </p:spPr>
          <p:txBody>
            <a:bodyPr wrap="none" lIns="0" tIns="0" rIns="0" bIns="0">
              <a:spAutoFit/>
            </a:bodyPr>
            <a:lstStyle/>
            <a:p>
              <a:r>
                <a:rPr lang="en-US" sz="900">
                  <a:solidFill>
                    <a:srgbClr val="000000"/>
                  </a:solidFill>
                </a:rPr>
                <a:t>not assumed</a:t>
              </a:r>
              <a:endParaRPr lang="en-US"/>
            </a:p>
          </p:txBody>
        </p:sp>
        <p:sp>
          <p:nvSpPr>
            <p:cNvPr id="57406" name="Rectangle 63"/>
            <p:cNvSpPr>
              <a:spLocks noChangeArrowheads="1"/>
            </p:cNvSpPr>
            <p:nvPr/>
          </p:nvSpPr>
          <p:spPr bwMode="auto">
            <a:xfrm>
              <a:off x="440" y="3227"/>
              <a:ext cx="580" cy="603"/>
            </a:xfrm>
            <a:prstGeom prst="rect">
              <a:avLst/>
            </a:prstGeom>
            <a:solidFill>
              <a:srgbClr val="FFFFFF"/>
            </a:solidFill>
            <a:ln w="9525">
              <a:noFill/>
              <a:miter lim="800000"/>
              <a:headEnd/>
              <a:tailEnd/>
            </a:ln>
          </p:spPr>
          <p:txBody>
            <a:bodyPr/>
            <a:lstStyle/>
            <a:p>
              <a:endParaRPr lang="en-US"/>
            </a:p>
          </p:txBody>
        </p:sp>
        <p:sp>
          <p:nvSpPr>
            <p:cNvPr id="57407" name="Rectangle 64"/>
            <p:cNvSpPr>
              <a:spLocks noChangeArrowheads="1"/>
            </p:cNvSpPr>
            <p:nvPr/>
          </p:nvSpPr>
          <p:spPr bwMode="auto">
            <a:xfrm>
              <a:off x="440" y="3819"/>
              <a:ext cx="580" cy="405"/>
            </a:xfrm>
            <a:prstGeom prst="rect">
              <a:avLst/>
            </a:prstGeom>
            <a:solidFill>
              <a:srgbClr val="FFFFFF"/>
            </a:solidFill>
            <a:ln w="9525">
              <a:noFill/>
              <a:miter lim="800000"/>
              <a:headEnd/>
              <a:tailEnd/>
            </a:ln>
          </p:spPr>
          <p:txBody>
            <a:bodyPr/>
            <a:lstStyle/>
            <a:p>
              <a:endParaRPr lang="en-US"/>
            </a:p>
          </p:txBody>
        </p:sp>
        <p:sp>
          <p:nvSpPr>
            <p:cNvPr id="57408" name="Rectangle 65"/>
            <p:cNvSpPr>
              <a:spLocks noChangeArrowheads="1"/>
            </p:cNvSpPr>
            <p:nvPr/>
          </p:nvSpPr>
          <p:spPr bwMode="auto">
            <a:xfrm>
              <a:off x="485" y="3824"/>
              <a:ext cx="476" cy="86"/>
            </a:xfrm>
            <a:prstGeom prst="rect">
              <a:avLst/>
            </a:prstGeom>
            <a:noFill/>
            <a:ln w="9525">
              <a:noFill/>
              <a:miter lim="800000"/>
              <a:headEnd/>
              <a:tailEnd/>
            </a:ln>
          </p:spPr>
          <p:txBody>
            <a:bodyPr wrap="none" lIns="0" tIns="0" rIns="0" bIns="0">
              <a:spAutoFit/>
            </a:bodyPr>
            <a:lstStyle/>
            <a:p>
              <a:r>
                <a:rPr lang="en-US" sz="900">
                  <a:solidFill>
                    <a:srgbClr val="000000"/>
                  </a:solidFill>
                </a:rPr>
                <a:t>Reading Score</a:t>
              </a:r>
              <a:endParaRPr lang="en-US"/>
            </a:p>
          </p:txBody>
        </p:sp>
        <p:sp>
          <p:nvSpPr>
            <p:cNvPr id="57409" name="Rectangle 66"/>
            <p:cNvSpPr>
              <a:spLocks noChangeArrowheads="1"/>
            </p:cNvSpPr>
            <p:nvPr/>
          </p:nvSpPr>
          <p:spPr bwMode="auto">
            <a:xfrm>
              <a:off x="1651" y="3424"/>
              <a:ext cx="434" cy="406"/>
            </a:xfrm>
            <a:prstGeom prst="rect">
              <a:avLst/>
            </a:prstGeom>
            <a:solidFill>
              <a:srgbClr val="FFFFFF"/>
            </a:solidFill>
            <a:ln w="9525">
              <a:noFill/>
              <a:miter lim="800000"/>
              <a:headEnd/>
              <a:tailEnd/>
            </a:ln>
          </p:spPr>
          <p:txBody>
            <a:bodyPr/>
            <a:lstStyle/>
            <a:p>
              <a:endParaRPr lang="en-US"/>
            </a:p>
          </p:txBody>
        </p:sp>
        <p:sp>
          <p:nvSpPr>
            <p:cNvPr id="57410" name="Rectangle 67"/>
            <p:cNvSpPr>
              <a:spLocks noChangeArrowheads="1"/>
            </p:cNvSpPr>
            <p:nvPr/>
          </p:nvSpPr>
          <p:spPr bwMode="auto">
            <a:xfrm>
              <a:off x="1823" y="3729"/>
              <a:ext cx="62" cy="96"/>
            </a:xfrm>
            <a:prstGeom prst="rect">
              <a:avLst/>
            </a:prstGeom>
            <a:noFill/>
            <a:ln w="9525">
              <a:noFill/>
              <a:miter lim="800000"/>
              <a:headEnd/>
              <a:tailEnd/>
            </a:ln>
          </p:spPr>
          <p:txBody>
            <a:bodyPr wrap="none" lIns="0" tIns="0" rIns="0" bIns="0">
              <a:spAutoFit/>
            </a:bodyPr>
            <a:lstStyle/>
            <a:p>
              <a:r>
                <a:rPr lang="en-US" sz="900">
                  <a:solidFill>
                    <a:srgbClr val="000000"/>
                  </a:solidFill>
                </a:rPr>
                <a:t>F</a:t>
              </a:r>
              <a:endParaRPr lang="en-US"/>
            </a:p>
          </p:txBody>
        </p:sp>
        <p:sp>
          <p:nvSpPr>
            <p:cNvPr id="57411" name="Rectangle 68"/>
            <p:cNvSpPr>
              <a:spLocks noChangeArrowheads="1"/>
            </p:cNvSpPr>
            <p:nvPr/>
          </p:nvSpPr>
          <p:spPr bwMode="auto">
            <a:xfrm>
              <a:off x="2074" y="3424"/>
              <a:ext cx="433" cy="406"/>
            </a:xfrm>
            <a:prstGeom prst="rect">
              <a:avLst/>
            </a:prstGeom>
            <a:solidFill>
              <a:srgbClr val="FFFFFF"/>
            </a:solidFill>
            <a:ln w="9525">
              <a:noFill/>
              <a:miter lim="800000"/>
              <a:headEnd/>
              <a:tailEnd/>
            </a:ln>
          </p:spPr>
          <p:txBody>
            <a:bodyPr/>
            <a:lstStyle/>
            <a:p>
              <a:endParaRPr lang="en-US"/>
            </a:p>
          </p:txBody>
        </p:sp>
        <p:sp>
          <p:nvSpPr>
            <p:cNvPr id="57412" name="Rectangle 69"/>
            <p:cNvSpPr>
              <a:spLocks noChangeArrowheads="1"/>
            </p:cNvSpPr>
            <p:nvPr/>
          </p:nvSpPr>
          <p:spPr bwMode="auto">
            <a:xfrm>
              <a:off x="2211" y="3729"/>
              <a:ext cx="130" cy="96"/>
            </a:xfrm>
            <a:prstGeom prst="rect">
              <a:avLst/>
            </a:prstGeom>
            <a:noFill/>
            <a:ln w="9525">
              <a:noFill/>
              <a:miter lim="800000"/>
              <a:headEnd/>
              <a:tailEnd/>
            </a:ln>
          </p:spPr>
          <p:txBody>
            <a:bodyPr wrap="none" lIns="0" tIns="0" rIns="0" bIns="0">
              <a:spAutoFit/>
            </a:bodyPr>
            <a:lstStyle/>
            <a:p>
              <a:r>
                <a:rPr lang="en-US" sz="900">
                  <a:solidFill>
                    <a:srgbClr val="000000"/>
                  </a:solidFill>
                </a:rPr>
                <a:t>Sig.</a:t>
              </a:r>
              <a:endParaRPr lang="en-US"/>
            </a:p>
          </p:txBody>
        </p:sp>
        <p:sp>
          <p:nvSpPr>
            <p:cNvPr id="57413" name="Rectangle 70"/>
            <p:cNvSpPr>
              <a:spLocks noChangeArrowheads="1"/>
            </p:cNvSpPr>
            <p:nvPr/>
          </p:nvSpPr>
          <p:spPr bwMode="auto">
            <a:xfrm>
              <a:off x="1651" y="3227"/>
              <a:ext cx="856" cy="208"/>
            </a:xfrm>
            <a:prstGeom prst="rect">
              <a:avLst/>
            </a:prstGeom>
            <a:solidFill>
              <a:srgbClr val="FFFFFF"/>
            </a:solidFill>
            <a:ln w="9525">
              <a:noFill/>
              <a:miter lim="800000"/>
              <a:headEnd/>
              <a:tailEnd/>
            </a:ln>
          </p:spPr>
          <p:txBody>
            <a:bodyPr/>
            <a:lstStyle/>
            <a:p>
              <a:endParaRPr lang="en-US"/>
            </a:p>
          </p:txBody>
        </p:sp>
        <p:sp>
          <p:nvSpPr>
            <p:cNvPr id="57414" name="Rectangle 71"/>
            <p:cNvSpPr>
              <a:spLocks noChangeArrowheads="1"/>
            </p:cNvSpPr>
            <p:nvPr/>
          </p:nvSpPr>
          <p:spPr bwMode="auto">
            <a:xfrm>
              <a:off x="1815" y="3244"/>
              <a:ext cx="550" cy="86"/>
            </a:xfrm>
            <a:prstGeom prst="rect">
              <a:avLst/>
            </a:prstGeom>
            <a:noFill/>
            <a:ln w="9525">
              <a:noFill/>
              <a:miter lim="800000"/>
              <a:headEnd/>
              <a:tailEnd/>
            </a:ln>
          </p:spPr>
          <p:txBody>
            <a:bodyPr wrap="none" lIns="0" tIns="0" rIns="0" bIns="0">
              <a:spAutoFit/>
            </a:bodyPr>
            <a:lstStyle/>
            <a:p>
              <a:r>
                <a:rPr lang="en-US" sz="900">
                  <a:solidFill>
                    <a:srgbClr val="000000"/>
                  </a:solidFill>
                </a:rPr>
                <a:t>Levene's Test for</a:t>
              </a:r>
              <a:endParaRPr lang="en-US"/>
            </a:p>
          </p:txBody>
        </p:sp>
        <p:sp>
          <p:nvSpPr>
            <p:cNvPr id="57415" name="Rectangle 72"/>
            <p:cNvSpPr>
              <a:spLocks noChangeArrowheads="1"/>
            </p:cNvSpPr>
            <p:nvPr/>
          </p:nvSpPr>
          <p:spPr bwMode="auto">
            <a:xfrm>
              <a:off x="1764" y="3334"/>
              <a:ext cx="608" cy="96"/>
            </a:xfrm>
            <a:prstGeom prst="rect">
              <a:avLst/>
            </a:prstGeom>
            <a:noFill/>
            <a:ln w="9525">
              <a:noFill/>
              <a:miter lim="800000"/>
              <a:headEnd/>
              <a:tailEnd/>
            </a:ln>
          </p:spPr>
          <p:txBody>
            <a:bodyPr wrap="none" lIns="0" tIns="0" rIns="0" bIns="0">
              <a:spAutoFit/>
            </a:bodyPr>
            <a:lstStyle/>
            <a:p>
              <a:r>
                <a:rPr lang="en-US" sz="900">
                  <a:solidFill>
                    <a:srgbClr val="000000"/>
                  </a:solidFill>
                </a:rPr>
                <a:t>Equality of Variances</a:t>
              </a:r>
              <a:endParaRPr lang="en-US"/>
            </a:p>
          </p:txBody>
        </p:sp>
        <p:sp>
          <p:nvSpPr>
            <p:cNvPr id="57416" name="Rectangle 73"/>
            <p:cNvSpPr>
              <a:spLocks noChangeArrowheads="1"/>
            </p:cNvSpPr>
            <p:nvPr/>
          </p:nvSpPr>
          <p:spPr bwMode="auto">
            <a:xfrm>
              <a:off x="2496" y="3424"/>
              <a:ext cx="434" cy="406"/>
            </a:xfrm>
            <a:prstGeom prst="rect">
              <a:avLst/>
            </a:prstGeom>
            <a:solidFill>
              <a:srgbClr val="FFFFFF"/>
            </a:solidFill>
            <a:ln w="9525">
              <a:noFill/>
              <a:miter lim="800000"/>
              <a:headEnd/>
              <a:tailEnd/>
            </a:ln>
          </p:spPr>
          <p:txBody>
            <a:bodyPr/>
            <a:lstStyle/>
            <a:p>
              <a:endParaRPr lang="en-US"/>
            </a:p>
          </p:txBody>
        </p:sp>
        <p:sp>
          <p:nvSpPr>
            <p:cNvPr id="57417" name="Rectangle 74"/>
            <p:cNvSpPr>
              <a:spLocks noChangeArrowheads="1"/>
            </p:cNvSpPr>
            <p:nvPr/>
          </p:nvSpPr>
          <p:spPr bwMode="auto">
            <a:xfrm>
              <a:off x="2677" y="3729"/>
              <a:ext cx="44" cy="96"/>
            </a:xfrm>
            <a:prstGeom prst="rect">
              <a:avLst/>
            </a:prstGeom>
            <a:noFill/>
            <a:ln w="9525">
              <a:noFill/>
              <a:miter lim="800000"/>
              <a:headEnd/>
              <a:tailEnd/>
            </a:ln>
          </p:spPr>
          <p:txBody>
            <a:bodyPr wrap="none" lIns="0" tIns="0" rIns="0" bIns="0">
              <a:spAutoFit/>
            </a:bodyPr>
            <a:lstStyle/>
            <a:p>
              <a:r>
                <a:rPr lang="en-US" sz="900">
                  <a:solidFill>
                    <a:srgbClr val="000000"/>
                  </a:solidFill>
                </a:rPr>
                <a:t>t</a:t>
              </a:r>
              <a:endParaRPr lang="en-US"/>
            </a:p>
          </p:txBody>
        </p:sp>
        <p:sp>
          <p:nvSpPr>
            <p:cNvPr id="57418" name="Rectangle 75"/>
            <p:cNvSpPr>
              <a:spLocks noChangeArrowheads="1"/>
            </p:cNvSpPr>
            <p:nvPr/>
          </p:nvSpPr>
          <p:spPr bwMode="auto">
            <a:xfrm>
              <a:off x="2918" y="3424"/>
              <a:ext cx="434" cy="406"/>
            </a:xfrm>
            <a:prstGeom prst="rect">
              <a:avLst/>
            </a:prstGeom>
            <a:solidFill>
              <a:srgbClr val="FFFFFF"/>
            </a:solidFill>
            <a:ln w="9525">
              <a:noFill/>
              <a:miter lim="800000"/>
              <a:headEnd/>
              <a:tailEnd/>
            </a:ln>
          </p:spPr>
          <p:txBody>
            <a:bodyPr/>
            <a:lstStyle/>
            <a:p>
              <a:endParaRPr lang="en-US"/>
            </a:p>
          </p:txBody>
        </p:sp>
        <p:sp>
          <p:nvSpPr>
            <p:cNvPr id="57419" name="Rectangle 76"/>
            <p:cNvSpPr>
              <a:spLocks noChangeArrowheads="1"/>
            </p:cNvSpPr>
            <p:nvPr/>
          </p:nvSpPr>
          <p:spPr bwMode="auto">
            <a:xfrm>
              <a:off x="3079" y="3729"/>
              <a:ext cx="60" cy="86"/>
            </a:xfrm>
            <a:prstGeom prst="rect">
              <a:avLst/>
            </a:prstGeom>
            <a:noFill/>
            <a:ln w="9525">
              <a:noFill/>
              <a:miter lim="800000"/>
              <a:headEnd/>
              <a:tailEnd/>
            </a:ln>
          </p:spPr>
          <p:txBody>
            <a:bodyPr wrap="none" lIns="0" tIns="0" rIns="0" bIns="0">
              <a:spAutoFit/>
            </a:bodyPr>
            <a:lstStyle/>
            <a:p>
              <a:r>
                <a:rPr lang="en-US" sz="900">
                  <a:solidFill>
                    <a:srgbClr val="000000"/>
                  </a:solidFill>
                </a:rPr>
                <a:t>df</a:t>
              </a:r>
              <a:endParaRPr lang="en-US"/>
            </a:p>
          </p:txBody>
        </p:sp>
        <p:sp>
          <p:nvSpPr>
            <p:cNvPr id="57420" name="Rectangle 77"/>
            <p:cNvSpPr>
              <a:spLocks noChangeArrowheads="1"/>
            </p:cNvSpPr>
            <p:nvPr/>
          </p:nvSpPr>
          <p:spPr bwMode="auto">
            <a:xfrm>
              <a:off x="3341" y="3424"/>
              <a:ext cx="546" cy="406"/>
            </a:xfrm>
            <a:prstGeom prst="rect">
              <a:avLst/>
            </a:prstGeom>
            <a:solidFill>
              <a:srgbClr val="FFFFFF"/>
            </a:solidFill>
            <a:ln w="9525">
              <a:noFill/>
              <a:miter lim="800000"/>
              <a:headEnd/>
              <a:tailEnd/>
            </a:ln>
          </p:spPr>
          <p:txBody>
            <a:bodyPr/>
            <a:lstStyle/>
            <a:p>
              <a:endParaRPr lang="en-US"/>
            </a:p>
          </p:txBody>
        </p:sp>
        <p:sp>
          <p:nvSpPr>
            <p:cNvPr id="57421" name="Rectangle 78"/>
            <p:cNvSpPr>
              <a:spLocks noChangeArrowheads="1"/>
            </p:cNvSpPr>
            <p:nvPr/>
          </p:nvSpPr>
          <p:spPr bwMode="auto">
            <a:xfrm>
              <a:off x="3406" y="3729"/>
              <a:ext cx="388" cy="96"/>
            </a:xfrm>
            <a:prstGeom prst="rect">
              <a:avLst/>
            </a:prstGeom>
            <a:noFill/>
            <a:ln w="9525">
              <a:noFill/>
              <a:miter lim="800000"/>
              <a:headEnd/>
              <a:tailEnd/>
            </a:ln>
          </p:spPr>
          <p:txBody>
            <a:bodyPr wrap="none" lIns="0" tIns="0" rIns="0" bIns="0">
              <a:spAutoFit/>
            </a:bodyPr>
            <a:lstStyle/>
            <a:p>
              <a:r>
                <a:rPr lang="en-US" sz="900">
                  <a:solidFill>
                    <a:srgbClr val="000000"/>
                  </a:solidFill>
                </a:rPr>
                <a:t>Sig. (2-tailed)</a:t>
              </a:r>
              <a:endParaRPr lang="en-US"/>
            </a:p>
          </p:txBody>
        </p:sp>
        <p:sp>
          <p:nvSpPr>
            <p:cNvPr id="57422" name="Rectangle 79"/>
            <p:cNvSpPr>
              <a:spLocks noChangeArrowheads="1"/>
            </p:cNvSpPr>
            <p:nvPr/>
          </p:nvSpPr>
          <p:spPr bwMode="auto">
            <a:xfrm>
              <a:off x="3876" y="3424"/>
              <a:ext cx="473" cy="406"/>
            </a:xfrm>
            <a:prstGeom prst="rect">
              <a:avLst/>
            </a:prstGeom>
            <a:solidFill>
              <a:srgbClr val="FFFFFF"/>
            </a:solidFill>
            <a:ln w="9525">
              <a:noFill/>
              <a:miter lim="800000"/>
              <a:headEnd/>
              <a:tailEnd/>
            </a:ln>
          </p:spPr>
          <p:txBody>
            <a:bodyPr/>
            <a:lstStyle/>
            <a:p>
              <a:endParaRPr lang="en-US"/>
            </a:p>
          </p:txBody>
        </p:sp>
        <p:sp>
          <p:nvSpPr>
            <p:cNvPr id="57423" name="Rectangle 80"/>
            <p:cNvSpPr>
              <a:spLocks noChangeArrowheads="1"/>
            </p:cNvSpPr>
            <p:nvPr/>
          </p:nvSpPr>
          <p:spPr bwMode="auto">
            <a:xfrm>
              <a:off x="4014" y="3638"/>
              <a:ext cx="174" cy="96"/>
            </a:xfrm>
            <a:prstGeom prst="rect">
              <a:avLst/>
            </a:prstGeom>
            <a:noFill/>
            <a:ln w="9525">
              <a:noFill/>
              <a:miter lim="800000"/>
              <a:headEnd/>
              <a:tailEnd/>
            </a:ln>
          </p:spPr>
          <p:txBody>
            <a:bodyPr wrap="none" lIns="0" tIns="0" rIns="0" bIns="0">
              <a:spAutoFit/>
            </a:bodyPr>
            <a:lstStyle/>
            <a:p>
              <a:r>
                <a:rPr lang="en-US" sz="900">
                  <a:solidFill>
                    <a:srgbClr val="000000"/>
                  </a:solidFill>
                </a:rPr>
                <a:t>Mean</a:t>
              </a:r>
              <a:endParaRPr lang="en-US"/>
            </a:p>
          </p:txBody>
        </p:sp>
        <p:sp>
          <p:nvSpPr>
            <p:cNvPr id="57424" name="Rectangle 81"/>
            <p:cNvSpPr>
              <a:spLocks noChangeArrowheads="1"/>
            </p:cNvSpPr>
            <p:nvPr/>
          </p:nvSpPr>
          <p:spPr bwMode="auto">
            <a:xfrm>
              <a:off x="3944" y="3729"/>
              <a:ext cx="314" cy="96"/>
            </a:xfrm>
            <a:prstGeom prst="rect">
              <a:avLst/>
            </a:prstGeom>
            <a:noFill/>
            <a:ln w="9525">
              <a:noFill/>
              <a:miter lim="800000"/>
              <a:headEnd/>
              <a:tailEnd/>
            </a:ln>
          </p:spPr>
          <p:txBody>
            <a:bodyPr wrap="none" lIns="0" tIns="0" rIns="0" bIns="0">
              <a:spAutoFit/>
            </a:bodyPr>
            <a:lstStyle/>
            <a:p>
              <a:r>
                <a:rPr lang="en-US" sz="900">
                  <a:solidFill>
                    <a:srgbClr val="000000"/>
                  </a:solidFill>
                </a:rPr>
                <a:t>Difference</a:t>
              </a:r>
              <a:endParaRPr lang="en-US"/>
            </a:p>
          </p:txBody>
        </p:sp>
        <p:sp>
          <p:nvSpPr>
            <p:cNvPr id="57425" name="Rectangle 82"/>
            <p:cNvSpPr>
              <a:spLocks noChangeArrowheads="1"/>
            </p:cNvSpPr>
            <p:nvPr/>
          </p:nvSpPr>
          <p:spPr bwMode="auto">
            <a:xfrm>
              <a:off x="4337" y="3424"/>
              <a:ext cx="474" cy="406"/>
            </a:xfrm>
            <a:prstGeom prst="rect">
              <a:avLst/>
            </a:prstGeom>
            <a:solidFill>
              <a:srgbClr val="FFFFFF"/>
            </a:solidFill>
            <a:ln w="9525">
              <a:noFill/>
              <a:miter lim="800000"/>
              <a:headEnd/>
              <a:tailEnd/>
            </a:ln>
          </p:spPr>
          <p:txBody>
            <a:bodyPr/>
            <a:lstStyle/>
            <a:p>
              <a:endParaRPr lang="en-US"/>
            </a:p>
          </p:txBody>
        </p:sp>
        <p:sp>
          <p:nvSpPr>
            <p:cNvPr id="57426" name="Rectangle 83"/>
            <p:cNvSpPr>
              <a:spLocks noChangeArrowheads="1"/>
            </p:cNvSpPr>
            <p:nvPr/>
          </p:nvSpPr>
          <p:spPr bwMode="auto">
            <a:xfrm>
              <a:off x="4420" y="3638"/>
              <a:ext cx="286" cy="96"/>
            </a:xfrm>
            <a:prstGeom prst="rect">
              <a:avLst/>
            </a:prstGeom>
            <a:noFill/>
            <a:ln w="9525">
              <a:noFill/>
              <a:miter lim="800000"/>
              <a:headEnd/>
              <a:tailEnd/>
            </a:ln>
          </p:spPr>
          <p:txBody>
            <a:bodyPr wrap="none" lIns="0" tIns="0" rIns="0" bIns="0">
              <a:spAutoFit/>
            </a:bodyPr>
            <a:lstStyle/>
            <a:p>
              <a:r>
                <a:rPr lang="en-US" sz="900">
                  <a:solidFill>
                    <a:srgbClr val="000000"/>
                  </a:solidFill>
                </a:rPr>
                <a:t>Std. Error</a:t>
              </a:r>
              <a:endParaRPr lang="en-US"/>
            </a:p>
          </p:txBody>
        </p:sp>
        <p:sp>
          <p:nvSpPr>
            <p:cNvPr id="57427" name="Rectangle 84"/>
            <p:cNvSpPr>
              <a:spLocks noChangeArrowheads="1"/>
            </p:cNvSpPr>
            <p:nvPr/>
          </p:nvSpPr>
          <p:spPr bwMode="auto">
            <a:xfrm>
              <a:off x="4406" y="3729"/>
              <a:ext cx="314" cy="96"/>
            </a:xfrm>
            <a:prstGeom prst="rect">
              <a:avLst/>
            </a:prstGeom>
            <a:noFill/>
            <a:ln w="9525">
              <a:noFill/>
              <a:miter lim="800000"/>
              <a:headEnd/>
              <a:tailEnd/>
            </a:ln>
          </p:spPr>
          <p:txBody>
            <a:bodyPr wrap="none" lIns="0" tIns="0" rIns="0" bIns="0">
              <a:spAutoFit/>
            </a:bodyPr>
            <a:lstStyle/>
            <a:p>
              <a:r>
                <a:rPr lang="en-US" sz="900">
                  <a:solidFill>
                    <a:srgbClr val="000000"/>
                  </a:solidFill>
                </a:rPr>
                <a:t>Difference</a:t>
              </a:r>
              <a:endParaRPr lang="en-US"/>
            </a:p>
          </p:txBody>
        </p:sp>
        <p:sp>
          <p:nvSpPr>
            <p:cNvPr id="57428" name="Rectangle 85"/>
            <p:cNvSpPr>
              <a:spLocks noChangeArrowheads="1"/>
            </p:cNvSpPr>
            <p:nvPr/>
          </p:nvSpPr>
          <p:spPr bwMode="auto">
            <a:xfrm>
              <a:off x="4799" y="3711"/>
              <a:ext cx="434" cy="119"/>
            </a:xfrm>
            <a:prstGeom prst="rect">
              <a:avLst/>
            </a:prstGeom>
            <a:solidFill>
              <a:srgbClr val="FFFFFF"/>
            </a:solidFill>
            <a:ln w="9525">
              <a:noFill/>
              <a:miter lim="800000"/>
              <a:headEnd/>
              <a:tailEnd/>
            </a:ln>
          </p:spPr>
          <p:txBody>
            <a:bodyPr/>
            <a:lstStyle/>
            <a:p>
              <a:endParaRPr lang="en-US"/>
            </a:p>
          </p:txBody>
        </p:sp>
        <p:sp>
          <p:nvSpPr>
            <p:cNvPr id="57429" name="Rectangle 86"/>
            <p:cNvSpPr>
              <a:spLocks noChangeArrowheads="1"/>
            </p:cNvSpPr>
            <p:nvPr/>
          </p:nvSpPr>
          <p:spPr bwMode="auto">
            <a:xfrm>
              <a:off x="4898" y="3729"/>
              <a:ext cx="208" cy="96"/>
            </a:xfrm>
            <a:prstGeom prst="rect">
              <a:avLst/>
            </a:prstGeom>
            <a:noFill/>
            <a:ln w="9525">
              <a:noFill/>
              <a:miter lim="800000"/>
              <a:headEnd/>
              <a:tailEnd/>
            </a:ln>
          </p:spPr>
          <p:txBody>
            <a:bodyPr wrap="none" lIns="0" tIns="0" rIns="0" bIns="0">
              <a:spAutoFit/>
            </a:bodyPr>
            <a:lstStyle/>
            <a:p>
              <a:r>
                <a:rPr lang="en-US" sz="900">
                  <a:solidFill>
                    <a:srgbClr val="000000"/>
                  </a:solidFill>
                </a:rPr>
                <a:t>Lower</a:t>
              </a:r>
              <a:endParaRPr lang="en-US"/>
            </a:p>
          </p:txBody>
        </p:sp>
        <p:sp>
          <p:nvSpPr>
            <p:cNvPr id="57430" name="Rectangle 87"/>
            <p:cNvSpPr>
              <a:spLocks noChangeArrowheads="1"/>
            </p:cNvSpPr>
            <p:nvPr/>
          </p:nvSpPr>
          <p:spPr bwMode="auto">
            <a:xfrm>
              <a:off x="5222" y="3711"/>
              <a:ext cx="433" cy="119"/>
            </a:xfrm>
            <a:prstGeom prst="rect">
              <a:avLst/>
            </a:prstGeom>
            <a:solidFill>
              <a:srgbClr val="FFFFFF"/>
            </a:solidFill>
            <a:ln w="9525">
              <a:noFill/>
              <a:miter lim="800000"/>
              <a:headEnd/>
              <a:tailEnd/>
            </a:ln>
          </p:spPr>
          <p:txBody>
            <a:bodyPr/>
            <a:lstStyle/>
            <a:p>
              <a:endParaRPr lang="en-US"/>
            </a:p>
          </p:txBody>
        </p:sp>
        <p:sp>
          <p:nvSpPr>
            <p:cNvPr id="57431" name="Rectangle 88"/>
            <p:cNvSpPr>
              <a:spLocks noChangeArrowheads="1"/>
            </p:cNvSpPr>
            <p:nvPr/>
          </p:nvSpPr>
          <p:spPr bwMode="auto">
            <a:xfrm>
              <a:off x="5329" y="3729"/>
              <a:ext cx="190" cy="96"/>
            </a:xfrm>
            <a:prstGeom prst="rect">
              <a:avLst/>
            </a:prstGeom>
            <a:noFill/>
            <a:ln w="9525">
              <a:noFill/>
              <a:miter lim="800000"/>
              <a:headEnd/>
              <a:tailEnd/>
            </a:ln>
          </p:spPr>
          <p:txBody>
            <a:bodyPr wrap="none" lIns="0" tIns="0" rIns="0" bIns="0">
              <a:spAutoFit/>
            </a:bodyPr>
            <a:lstStyle/>
            <a:p>
              <a:r>
                <a:rPr lang="en-US" sz="900">
                  <a:solidFill>
                    <a:srgbClr val="000000"/>
                  </a:solidFill>
                </a:rPr>
                <a:t>Upper</a:t>
              </a:r>
              <a:endParaRPr lang="en-US"/>
            </a:p>
          </p:txBody>
        </p:sp>
        <p:sp>
          <p:nvSpPr>
            <p:cNvPr id="57432" name="Rectangle 89"/>
            <p:cNvSpPr>
              <a:spLocks noChangeArrowheads="1"/>
            </p:cNvSpPr>
            <p:nvPr/>
          </p:nvSpPr>
          <p:spPr bwMode="auto">
            <a:xfrm>
              <a:off x="4799" y="3424"/>
              <a:ext cx="856" cy="299"/>
            </a:xfrm>
            <a:prstGeom prst="rect">
              <a:avLst/>
            </a:prstGeom>
            <a:solidFill>
              <a:srgbClr val="FFFFFF"/>
            </a:solidFill>
            <a:ln w="9525">
              <a:noFill/>
              <a:miter lim="800000"/>
              <a:headEnd/>
              <a:tailEnd/>
            </a:ln>
          </p:spPr>
          <p:txBody>
            <a:bodyPr/>
            <a:lstStyle/>
            <a:p>
              <a:endParaRPr lang="en-US"/>
            </a:p>
          </p:txBody>
        </p:sp>
        <p:sp>
          <p:nvSpPr>
            <p:cNvPr id="57433" name="Rectangle 90"/>
            <p:cNvSpPr>
              <a:spLocks noChangeArrowheads="1"/>
            </p:cNvSpPr>
            <p:nvPr/>
          </p:nvSpPr>
          <p:spPr bwMode="auto">
            <a:xfrm>
              <a:off x="4977" y="3441"/>
              <a:ext cx="478" cy="96"/>
            </a:xfrm>
            <a:prstGeom prst="rect">
              <a:avLst/>
            </a:prstGeom>
            <a:noFill/>
            <a:ln w="9525">
              <a:noFill/>
              <a:miter lim="800000"/>
              <a:headEnd/>
              <a:tailEnd/>
            </a:ln>
          </p:spPr>
          <p:txBody>
            <a:bodyPr wrap="none" lIns="0" tIns="0" rIns="0" bIns="0">
              <a:spAutoFit/>
            </a:bodyPr>
            <a:lstStyle/>
            <a:p>
              <a:r>
                <a:rPr lang="en-US" sz="900">
                  <a:solidFill>
                    <a:srgbClr val="000000"/>
                  </a:solidFill>
                </a:rPr>
                <a:t>95% Confidence</a:t>
              </a:r>
              <a:endParaRPr lang="en-US"/>
            </a:p>
          </p:txBody>
        </p:sp>
        <p:sp>
          <p:nvSpPr>
            <p:cNvPr id="57434" name="Rectangle 91"/>
            <p:cNvSpPr>
              <a:spLocks noChangeArrowheads="1"/>
            </p:cNvSpPr>
            <p:nvPr/>
          </p:nvSpPr>
          <p:spPr bwMode="auto">
            <a:xfrm>
              <a:off x="5016" y="3531"/>
              <a:ext cx="400" cy="96"/>
            </a:xfrm>
            <a:prstGeom prst="rect">
              <a:avLst/>
            </a:prstGeom>
            <a:noFill/>
            <a:ln w="9525">
              <a:noFill/>
              <a:miter lim="800000"/>
              <a:headEnd/>
              <a:tailEnd/>
            </a:ln>
          </p:spPr>
          <p:txBody>
            <a:bodyPr wrap="none" lIns="0" tIns="0" rIns="0" bIns="0">
              <a:spAutoFit/>
            </a:bodyPr>
            <a:lstStyle/>
            <a:p>
              <a:r>
                <a:rPr lang="en-US" sz="900">
                  <a:solidFill>
                    <a:srgbClr val="000000"/>
                  </a:solidFill>
                </a:rPr>
                <a:t>Interval of the</a:t>
              </a:r>
              <a:endParaRPr lang="en-US"/>
            </a:p>
          </p:txBody>
        </p:sp>
        <p:sp>
          <p:nvSpPr>
            <p:cNvPr id="57435" name="Rectangle 92"/>
            <p:cNvSpPr>
              <a:spLocks noChangeArrowheads="1"/>
            </p:cNvSpPr>
            <p:nvPr/>
          </p:nvSpPr>
          <p:spPr bwMode="auto">
            <a:xfrm>
              <a:off x="5059" y="3621"/>
              <a:ext cx="314" cy="96"/>
            </a:xfrm>
            <a:prstGeom prst="rect">
              <a:avLst/>
            </a:prstGeom>
            <a:noFill/>
            <a:ln w="9525">
              <a:noFill/>
              <a:miter lim="800000"/>
              <a:headEnd/>
              <a:tailEnd/>
            </a:ln>
          </p:spPr>
          <p:txBody>
            <a:bodyPr wrap="none" lIns="0" tIns="0" rIns="0" bIns="0">
              <a:spAutoFit/>
            </a:bodyPr>
            <a:lstStyle/>
            <a:p>
              <a:r>
                <a:rPr lang="en-US" sz="900">
                  <a:solidFill>
                    <a:srgbClr val="000000"/>
                  </a:solidFill>
                </a:rPr>
                <a:t>Difference</a:t>
              </a:r>
              <a:endParaRPr lang="en-US"/>
            </a:p>
          </p:txBody>
        </p:sp>
        <p:sp>
          <p:nvSpPr>
            <p:cNvPr id="57436" name="Rectangle 93"/>
            <p:cNvSpPr>
              <a:spLocks noChangeArrowheads="1"/>
            </p:cNvSpPr>
            <p:nvPr/>
          </p:nvSpPr>
          <p:spPr bwMode="auto">
            <a:xfrm>
              <a:off x="2496" y="3227"/>
              <a:ext cx="3159" cy="208"/>
            </a:xfrm>
            <a:prstGeom prst="rect">
              <a:avLst/>
            </a:prstGeom>
            <a:solidFill>
              <a:srgbClr val="FFFFFF"/>
            </a:solidFill>
            <a:ln w="9525">
              <a:noFill/>
              <a:miter lim="800000"/>
              <a:headEnd/>
              <a:tailEnd/>
            </a:ln>
          </p:spPr>
          <p:txBody>
            <a:bodyPr/>
            <a:lstStyle/>
            <a:p>
              <a:endParaRPr lang="en-US"/>
            </a:p>
          </p:txBody>
        </p:sp>
        <p:sp>
          <p:nvSpPr>
            <p:cNvPr id="57437" name="Rectangle 94"/>
            <p:cNvSpPr>
              <a:spLocks noChangeArrowheads="1"/>
            </p:cNvSpPr>
            <p:nvPr/>
          </p:nvSpPr>
          <p:spPr bwMode="auto">
            <a:xfrm>
              <a:off x="3682" y="3334"/>
              <a:ext cx="856" cy="86"/>
            </a:xfrm>
            <a:prstGeom prst="rect">
              <a:avLst/>
            </a:prstGeom>
            <a:noFill/>
            <a:ln w="9525">
              <a:noFill/>
              <a:miter lim="800000"/>
              <a:headEnd/>
              <a:tailEnd/>
            </a:ln>
          </p:spPr>
          <p:txBody>
            <a:bodyPr wrap="none" lIns="0" tIns="0" rIns="0" bIns="0">
              <a:spAutoFit/>
            </a:bodyPr>
            <a:lstStyle/>
            <a:p>
              <a:r>
                <a:rPr lang="en-US" sz="900" i="1">
                  <a:solidFill>
                    <a:srgbClr val="000000"/>
                  </a:solidFill>
                </a:rPr>
                <a:t>t</a:t>
              </a:r>
              <a:r>
                <a:rPr lang="en-US" sz="900">
                  <a:solidFill>
                    <a:srgbClr val="000000"/>
                  </a:solidFill>
                </a:rPr>
                <a:t>-test for Equality of Means</a:t>
              </a:r>
              <a:endParaRPr lang="en-US"/>
            </a:p>
          </p:txBody>
        </p:sp>
        <p:sp>
          <p:nvSpPr>
            <p:cNvPr id="57438" name="Line 95"/>
            <p:cNvSpPr>
              <a:spLocks noChangeShapeType="1"/>
            </p:cNvSpPr>
            <p:nvPr/>
          </p:nvSpPr>
          <p:spPr bwMode="auto">
            <a:xfrm>
              <a:off x="1651" y="3424"/>
              <a:ext cx="423" cy="1"/>
            </a:xfrm>
            <a:prstGeom prst="line">
              <a:avLst/>
            </a:prstGeom>
            <a:noFill/>
            <a:ln w="9525">
              <a:solidFill>
                <a:srgbClr val="000000"/>
              </a:solidFill>
              <a:round/>
              <a:headEnd/>
              <a:tailEnd/>
            </a:ln>
          </p:spPr>
          <p:txBody>
            <a:bodyPr/>
            <a:lstStyle/>
            <a:p>
              <a:endParaRPr lang="en-US"/>
            </a:p>
          </p:txBody>
        </p:sp>
        <p:sp>
          <p:nvSpPr>
            <p:cNvPr id="57439" name="Line 96"/>
            <p:cNvSpPr>
              <a:spLocks noChangeShapeType="1"/>
            </p:cNvSpPr>
            <p:nvPr/>
          </p:nvSpPr>
          <p:spPr bwMode="auto">
            <a:xfrm>
              <a:off x="2074" y="3424"/>
              <a:ext cx="1" cy="789"/>
            </a:xfrm>
            <a:prstGeom prst="line">
              <a:avLst/>
            </a:prstGeom>
            <a:noFill/>
            <a:ln w="9525">
              <a:solidFill>
                <a:srgbClr val="000000"/>
              </a:solidFill>
              <a:round/>
              <a:headEnd/>
              <a:tailEnd/>
            </a:ln>
          </p:spPr>
          <p:txBody>
            <a:bodyPr/>
            <a:lstStyle/>
            <a:p>
              <a:endParaRPr lang="en-US"/>
            </a:p>
          </p:txBody>
        </p:sp>
        <p:sp>
          <p:nvSpPr>
            <p:cNvPr id="57440" name="Line 97"/>
            <p:cNvSpPr>
              <a:spLocks noChangeShapeType="1"/>
            </p:cNvSpPr>
            <p:nvPr/>
          </p:nvSpPr>
          <p:spPr bwMode="auto">
            <a:xfrm>
              <a:off x="2074" y="3424"/>
              <a:ext cx="422" cy="1"/>
            </a:xfrm>
            <a:prstGeom prst="line">
              <a:avLst/>
            </a:prstGeom>
            <a:noFill/>
            <a:ln w="9525">
              <a:solidFill>
                <a:srgbClr val="000000"/>
              </a:solidFill>
              <a:round/>
              <a:headEnd/>
              <a:tailEnd/>
            </a:ln>
          </p:spPr>
          <p:txBody>
            <a:bodyPr/>
            <a:lstStyle/>
            <a:p>
              <a:endParaRPr lang="en-US"/>
            </a:p>
          </p:txBody>
        </p:sp>
        <p:sp>
          <p:nvSpPr>
            <p:cNvPr id="57441" name="Line 98"/>
            <p:cNvSpPr>
              <a:spLocks noChangeShapeType="1"/>
            </p:cNvSpPr>
            <p:nvPr/>
          </p:nvSpPr>
          <p:spPr bwMode="auto">
            <a:xfrm>
              <a:off x="2496" y="3424"/>
              <a:ext cx="1" cy="789"/>
            </a:xfrm>
            <a:prstGeom prst="line">
              <a:avLst/>
            </a:prstGeom>
            <a:noFill/>
            <a:ln w="9525">
              <a:solidFill>
                <a:srgbClr val="000000"/>
              </a:solidFill>
              <a:round/>
              <a:headEnd/>
              <a:tailEnd/>
            </a:ln>
          </p:spPr>
          <p:txBody>
            <a:bodyPr/>
            <a:lstStyle/>
            <a:p>
              <a:endParaRPr lang="en-US"/>
            </a:p>
          </p:txBody>
        </p:sp>
        <p:sp>
          <p:nvSpPr>
            <p:cNvPr id="57442" name="Line 99"/>
            <p:cNvSpPr>
              <a:spLocks noChangeShapeType="1"/>
            </p:cNvSpPr>
            <p:nvPr/>
          </p:nvSpPr>
          <p:spPr bwMode="auto">
            <a:xfrm>
              <a:off x="2496" y="3424"/>
              <a:ext cx="422" cy="1"/>
            </a:xfrm>
            <a:prstGeom prst="line">
              <a:avLst/>
            </a:prstGeom>
            <a:noFill/>
            <a:ln w="9525">
              <a:solidFill>
                <a:srgbClr val="000000"/>
              </a:solidFill>
              <a:round/>
              <a:headEnd/>
              <a:tailEnd/>
            </a:ln>
          </p:spPr>
          <p:txBody>
            <a:bodyPr/>
            <a:lstStyle/>
            <a:p>
              <a:endParaRPr lang="en-US"/>
            </a:p>
          </p:txBody>
        </p:sp>
        <p:sp>
          <p:nvSpPr>
            <p:cNvPr id="57443" name="Line 100"/>
            <p:cNvSpPr>
              <a:spLocks noChangeShapeType="1"/>
            </p:cNvSpPr>
            <p:nvPr/>
          </p:nvSpPr>
          <p:spPr bwMode="auto">
            <a:xfrm>
              <a:off x="2918" y="3424"/>
              <a:ext cx="1" cy="789"/>
            </a:xfrm>
            <a:prstGeom prst="line">
              <a:avLst/>
            </a:prstGeom>
            <a:noFill/>
            <a:ln w="9525">
              <a:solidFill>
                <a:srgbClr val="000000"/>
              </a:solidFill>
              <a:round/>
              <a:headEnd/>
              <a:tailEnd/>
            </a:ln>
          </p:spPr>
          <p:txBody>
            <a:bodyPr/>
            <a:lstStyle/>
            <a:p>
              <a:endParaRPr lang="en-US"/>
            </a:p>
          </p:txBody>
        </p:sp>
        <p:sp>
          <p:nvSpPr>
            <p:cNvPr id="57444" name="Line 101"/>
            <p:cNvSpPr>
              <a:spLocks noChangeShapeType="1"/>
            </p:cNvSpPr>
            <p:nvPr/>
          </p:nvSpPr>
          <p:spPr bwMode="auto">
            <a:xfrm>
              <a:off x="2918" y="3424"/>
              <a:ext cx="423" cy="1"/>
            </a:xfrm>
            <a:prstGeom prst="line">
              <a:avLst/>
            </a:prstGeom>
            <a:noFill/>
            <a:ln w="9525">
              <a:solidFill>
                <a:srgbClr val="000000"/>
              </a:solidFill>
              <a:round/>
              <a:headEnd/>
              <a:tailEnd/>
            </a:ln>
          </p:spPr>
          <p:txBody>
            <a:bodyPr/>
            <a:lstStyle/>
            <a:p>
              <a:endParaRPr lang="en-US"/>
            </a:p>
          </p:txBody>
        </p:sp>
        <p:sp>
          <p:nvSpPr>
            <p:cNvPr id="57445" name="Line 102"/>
            <p:cNvSpPr>
              <a:spLocks noChangeShapeType="1"/>
            </p:cNvSpPr>
            <p:nvPr/>
          </p:nvSpPr>
          <p:spPr bwMode="auto">
            <a:xfrm>
              <a:off x="3341" y="3424"/>
              <a:ext cx="1" cy="789"/>
            </a:xfrm>
            <a:prstGeom prst="line">
              <a:avLst/>
            </a:prstGeom>
            <a:noFill/>
            <a:ln w="9525">
              <a:solidFill>
                <a:srgbClr val="000000"/>
              </a:solidFill>
              <a:round/>
              <a:headEnd/>
              <a:tailEnd/>
            </a:ln>
          </p:spPr>
          <p:txBody>
            <a:bodyPr/>
            <a:lstStyle/>
            <a:p>
              <a:endParaRPr lang="en-US"/>
            </a:p>
          </p:txBody>
        </p:sp>
        <p:sp>
          <p:nvSpPr>
            <p:cNvPr id="57446" name="Line 103"/>
            <p:cNvSpPr>
              <a:spLocks noChangeShapeType="1"/>
            </p:cNvSpPr>
            <p:nvPr/>
          </p:nvSpPr>
          <p:spPr bwMode="auto">
            <a:xfrm>
              <a:off x="3341" y="3424"/>
              <a:ext cx="535" cy="1"/>
            </a:xfrm>
            <a:prstGeom prst="line">
              <a:avLst/>
            </a:prstGeom>
            <a:noFill/>
            <a:ln w="9525">
              <a:solidFill>
                <a:srgbClr val="000000"/>
              </a:solidFill>
              <a:round/>
              <a:headEnd/>
              <a:tailEnd/>
            </a:ln>
          </p:spPr>
          <p:txBody>
            <a:bodyPr/>
            <a:lstStyle/>
            <a:p>
              <a:endParaRPr lang="en-US"/>
            </a:p>
          </p:txBody>
        </p:sp>
        <p:sp>
          <p:nvSpPr>
            <p:cNvPr id="57447" name="Line 104"/>
            <p:cNvSpPr>
              <a:spLocks noChangeShapeType="1"/>
            </p:cNvSpPr>
            <p:nvPr/>
          </p:nvSpPr>
          <p:spPr bwMode="auto">
            <a:xfrm>
              <a:off x="3876" y="3424"/>
              <a:ext cx="1" cy="789"/>
            </a:xfrm>
            <a:prstGeom prst="line">
              <a:avLst/>
            </a:prstGeom>
            <a:noFill/>
            <a:ln w="9525">
              <a:solidFill>
                <a:srgbClr val="000000"/>
              </a:solidFill>
              <a:round/>
              <a:headEnd/>
              <a:tailEnd/>
            </a:ln>
          </p:spPr>
          <p:txBody>
            <a:bodyPr/>
            <a:lstStyle/>
            <a:p>
              <a:endParaRPr lang="en-US"/>
            </a:p>
          </p:txBody>
        </p:sp>
        <p:sp>
          <p:nvSpPr>
            <p:cNvPr id="57448" name="Line 105"/>
            <p:cNvSpPr>
              <a:spLocks noChangeShapeType="1"/>
            </p:cNvSpPr>
            <p:nvPr/>
          </p:nvSpPr>
          <p:spPr bwMode="auto">
            <a:xfrm>
              <a:off x="3876" y="3424"/>
              <a:ext cx="461" cy="1"/>
            </a:xfrm>
            <a:prstGeom prst="line">
              <a:avLst/>
            </a:prstGeom>
            <a:noFill/>
            <a:ln w="9525">
              <a:solidFill>
                <a:srgbClr val="000000"/>
              </a:solidFill>
              <a:round/>
              <a:headEnd/>
              <a:tailEnd/>
            </a:ln>
          </p:spPr>
          <p:txBody>
            <a:bodyPr/>
            <a:lstStyle/>
            <a:p>
              <a:endParaRPr lang="en-US"/>
            </a:p>
          </p:txBody>
        </p:sp>
        <p:sp>
          <p:nvSpPr>
            <p:cNvPr id="57449" name="Line 106"/>
            <p:cNvSpPr>
              <a:spLocks noChangeShapeType="1"/>
            </p:cNvSpPr>
            <p:nvPr/>
          </p:nvSpPr>
          <p:spPr bwMode="auto">
            <a:xfrm>
              <a:off x="4337" y="3424"/>
              <a:ext cx="1" cy="789"/>
            </a:xfrm>
            <a:prstGeom prst="line">
              <a:avLst/>
            </a:prstGeom>
            <a:noFill/>
            <a:ln w="9525">
              <a:solidFill>
                <a:srgbClr val="000000"/>
              </a:solidFill>
              <a:round/>
              <a:headEnd/>
              <a:tailEnd/>
            </a:ln>
          </p:spPr>
          <p:txBody>
            <a:bodyPr/>
            <a:lstStyle/>
            <a:p>
              <a:endParaRPr lang="en-US"/>
            </a:p>
          </p:txBody>
        </p:sp>
        <p:sp>
          <p:nvSpPr>
            <p:cNvPr id="57450" name="Line 107"/>
            <p:cNvSpPr>
              <a:spLocks noChangeShapeType="1"/>
            </p:cNvSpPr>
            <p:nvPr/>
          </p:nvSpPr>
          <p:spPr bwMode="auto">
            <a:xfrm>
              <a:off x="4337" y="3424"/>
              <a:ext cx="462" cy="1"/>
            </a:xfrm>
            <a:prstGeom prst="line">
              <a:avLst/>
            </a:prstGeom>
            <a:noFill/>
            <a:ln w="9525">
              <a:solidFill>
                <a:srgbClr val="000000"/>
              </a:solidFill>
              <a:round/>
              <a:headEnd/>
              <a:tailEnd/>
            </a:ln>
          </p:spPr>
          <p:txBody>
            <a:bodyPr/>
            <a:lstStyle/>
            <a:p>
              <a:endParaRPr lang="en-US"/>
            </a:p>
          </p:txBody>
        </p:sp>
        <p:sp>
          <p:nvSpPr>
            <p:cNvPr id="57451" name="Line 108"/>
            <p:cNvSpPr>
              <a:spLocks noChangeShapeType="1"/>
            </p:cNvSpPr>
            <p:nvPr/>
          </p:nvSpPr>
          <p:spPr bwMode="auto">
            <a:xfrm>
              <a:off x="4799" y="3711"/>
              <a:ext cx="1" cy="502"/>
            </a:xfrm>
            <a:prstGeom prst="line">
              <a:avLst/>
            </a:prstGeom>
            <a:noFill/>
            <a:ln w="9525">
              <a:solidFill>
                <a:srgbClr val="000000"/>
              </a:solidFill>
              <a:round/>
              <a:headEnd/>
              <a:tailEnd/>
            </a:ln>
          </p:spPr>
          <p:txBody>
            <a:bodyPr/>
            <a:lstStyle/>
            <a:p>
              <a:endParaRPr lang="en-US"/>
            </a:p>
          </p:txBody>
        </p:sp>
        <p:sp>
          <p:nvSpPr>
            <p:cNvPr id="57452" name="Line 109"/>
            <p:cNvSpPr>
              <a:spLocks noChangeShapeType="1"/>
            </p:cNvSpPr>
            <p:nvPr/>
          </p:nvSpPr>
          <p:spPr bwMode="auto">
            <a:xfrm>
              <a:off x="4799" y="3711"/>
              <a:ext cx="423" cy="1"/>
            </a:xfrm>
            <a:prstGeom prst="line">
              <a:avLst/>
            </a:prstGeom>
            <a:noFill/>
            <a:ln w="9525">
              <a:solidFill>
                <a:srgbClr val="000000"/>
              </a:solidFill>
              <a:round/>
              <a:headEnd/>
              <a:tailEnd/>
            </a:ln>
          </p:spPr>
          <p:txBody>
            <a:bodyPr/>
            <a:lstStyle/>
            <a:p>
              <a:endParaRPr lang="en-US"/>
            </a:p>
          </p:txBody>
        </p:sp>
        <p:sp>
          <p:nvSpPr>
            <p:cNvPr id="57453" name="Line 110"/>
            <p:cNvSpPr>
              <a:spLocks noChangeShapeType="1"/>
            </p:cNvSpPr>
            <p:nvPr/>
          </p:nvSpPr>
          <p:spPr bwMode="auto">
            <a:xfrm>
              <a:off x="5222" y="3711"/>
              <a:ext cx="1" cy="502"/>
            </a:xfrm>
            <a:prstGeom prst="line">
              <a:avLst/>
            </a:prstGeom>
            <a:noFill/>
            <a:ln w="9525">
              <a:solidFill>
                <a:srgbClr val="000000"/>
              </a:solidFill>
              <a:round/>
              <a:headEnd/>
              <a:tailEnd/>
            </a:ln>
          </p:spPr>
          <p:txBody>
            <a:bodyPr/>
            <a:lstStyle/>
            <a:p>
              <a:endParaRPr lang="en-US"/>
            </a:p>
          </p:txBody>
        </p:sp>
        <p:sp>
          <p:nvSpPr>
            <p:cNvPr id="57454" name="Line 111"/>
            <p:cNvSpPr>
              <a:spLocks noChangeShapeType="1"/>
            </p:cNvSpPr>
            <p:nvPr/>
          </p:nvSpPr>
          <p:spPr bwMode="auto">
            <a:xfrm>
              <a:off x="5222" y="3711"/>
              <a:ext cx="422" cy="1"/>
            </a:xfrm>
            <a:prstGeom prst="line">
              <a:avLst/>
            </a:prstGeom>
            <a:noFill/>
            <a:ln w="9525">
              <a:solidFill>
                <a:srgbClr val="000000"/>
              </a:solidFill>
              <a:round/>
              <a:headEnd/>
              <a:tailEnd/>
            </a:ln>
          </p:spPr>
          <p:txBody>
            <a:bodyPr/>
            <a:lstStyle/>
            <a:p>
              <a:endParaRPr lang="en-US"/>
            </a:p>
          </p:txBody>
        </p:sp>
        <p:sp>
          <p:nvSpPr>
            <p:cNvPr id="57455" name="Line 112"/>
            <p:cNvSpPr>
              <a:spLocks noChangeShapeType="1"/>
            </p:cNvSpPr>
            <p:nvPr/>
          </p:nvSpPr>
          <p:spPr bwMode="auto">
            <a:xfrm>
              <a:off x="4799" y="3424"/>
              <a:ext cx="1" cy="789"/>
            </a:xfrm>
            <a:prstGeom prst="line">
              <a:avLst/>
            </a:prstGeom>
            <a:noFill/>
            <a:ln w="9525">
              <a:solidFill>
                <a:srgbClr val="000000"/>
              </a:solidFill>
              <a:round/>
              <a:headEnd/>
              <a:tailEnd/>
            </a:ln>
          </p:spPr>
          <p:txBody>
            <a:bodyPr/>
            <a:lstStyle/>
            <a:p>
              <a:endParaRPr lang="en-US"/>
            </a:p>
          </p:txBody>
        </p:sp>
        <p:sp>
          <p:nvSpPr>
            <p:cNvPr id="57456" name="Line 113"/>
            <p:cNvSpPr>
              <a:spLocks noChangeShapeType="1"/>
            </p:cNvSpPr>
            <p:nvPr/>
          </p:nvSpPr>
          <p:spPr bwMode="auto">
            <a:xfrm>
              <a:off x="4799" y="3424"/>
              <a:ext cx="845" cy="1"/>
            </a:xfrm>
            <a:prstGeom prst="line">
              <a:avLst/>
            </a:prstGeom>
            <a:noFill/>
            <a:ln w="9525">
              <a:solidFill>
                <a:srgbClr val="000000"/>
              </a:solidFill>
              <a:round/>
              <a:headEnd/>
              <a:tailEnd/>
            </a:ln>
          </p:spPr>
          <p:txBody>
            <a:bodyPr/>
            <a:lstStyle/>
            <a:p>
              <a:endParaRPr lang="en-US"/>
            </a:p>
          </p:txBody>
        </p:sp>
        <p:sp>
          <p:nvSpPr>
            <p:cNvPr id="57457" name="Line 114"/>
            <p:cNvSpPr>
              <a:spLocks noChangeShapeType="1"/>
            </p:cNvSpPr>
            <p:nvPr/>
          </p:nvSpPr>
          <p:spPr bwMode="auto">
            <a:xfrm>
              <a:off x="2496" y="3227"/>
              <a:ext cx="1" cy="986"/>
            </a:xfrm>
            <a:prstGeom prst="line">
              <a:avLst/>
            </a:prstGeom>
            <a:noFill/>
            <a:ln w="9525">
              <a:solidFill>
                <a:srgbClr val="000000"/>
              </a:solidFill>
              <a:round/>
              <a:headEnd/>
              <a:tailEnd/>
            </a:ln>
          </p:spPr>
          <p:txBody>
            <a:bodyPr/>
            <a:lstStyle/>
            <a:p>
              <a:endParaRPr lang="en-US"/>
            </a:p>
          </p:txBody>
        </p:sp>
        <p:sp>
          <p:nvSpPr>
            <p:cNvPr id="57458" name="Rectangle 115"/>
            <p:cNvSpPr>
              <a:spLocks noChangeArrowheads="1"/>
            </p:cNvSpPr>
            <p:nvPr/>
          </p:nvSpPr>
          <p:spPr bwMode="auto">
            <a:xfrm>
              <a:off x="384" y="3024"/>
              <a:ext cx="5316" cy="56"/>
            </a:xfrm>
            <a:prstGeom prst="rect">
              <a:avLst/>
            </a:prstGeom>
            <a:solidFill>
              <a:srgbClr val="FFFFFF"/>
            </a:solidFill>
            <a:ln w="9525">
              <a:noFill/>
              <a:miter lim="800000"/>
              <a:headEnd/>
              <a:tailEnd/>
            </a:ln>
          </p:spPr>
          <p:txBody>
            <a:bodyPr/>
            <a:lstStyle/>
            <a:p>
              <a:endParaRPr lang="en-US"/>
            </a:p>
          </p:txBody>
        </p:sp>
        <p:sp>
          <p:nvSpPr>
            <p:cNvPr id="57459" name="Rectangle 116"/>
            <p:cNvSpPr>
              <a:spLocks noChangeArrowheads="1"/>
            </p:cNvSpPr>
            <p:nvPr/>
          </p:nvSpPr>
          <p:spPr bwMode="auto">
            <a:xfrm>
              <a:off x="384" y="3024"/>
              <a:ext cx="56" cy="1245"/>
            </a:xfrm>
            <a:prstGeom prst="rect">
              <a:avLst/>
            </a:prstGeom>
            <a:solidFill>
              <a:srgbClr val="FFFFFF"/>
            </a:solidFill>
            <a:ln w="9525">
              <a:noFill/>
              <a:miter lim="800000"/>
              <a:headEnd/>
              <a:tailEnd/>
            </a:ln>
          </p:spPr>
          <p:txBody>
            <a:bodyPr/>
            <a:lstStyle/>
            <a:p>
              <a:endParaRPr lang="en-US"/>
            </a:p>
          </p:txBody>
        </p:sp>
        <p:sp>
          <p:nvSpPr>
            <p:cNvPr id="57460" name="Rectangle 117"/>
            <p:cNvSpPr>
              <a:spLocks noChangeArrowheads="1"/>
            </p:cNvSpPr>
            <p:nvPr/>
          </p:nvSpPr>
          <p:spPr bwMode="auto">
            <a:xfrm>
              <a:off x="5644" y="3024"/>
              <a:ext cx="62" cy="1245"/>
            </a:xfrm>
            <a:prstGeom prst="rect">
              <a:avLst/>
            </a:prstGeom>
            <a:solidFill>
              <a:srgbClr val="FFFFFF"/>
            </a:solidFill>
            <a:ln w="9525">
              <a:noFill/>
              <a:miter lim="800000"/>
              <a:headEnd/>
              <a:tailEnd/>
            </a:ln>
          </p:spPr>
          <p:txBody>
            <a:bodyPr/>
            <a:lstStyle/>
            <a:p>
              <a:endParaRPr lang="en-US"/>
            </a:p>
          </p:txBody>
        </p:sp>
        <p:sp>
          <p:nvSpPr>
            <p:cNvPr id="57461" name="Rectangle 118"/>
            <p:cNvSpPr>
              <a:spLocks noChangeArrowheads="1"/>
            </p:cNvSpPr>
            <p:nvPr/>
          </p:nvSpPr>
          <p:spPr bwMode="auto">
            <a:xfrm>
              <a:off x="384" y="4213"/>
              <a:ext cx="5316" cy="62"/>
            </a:xfrm>
            <a:prstGeom prst="rect">
              <a:avLst/>
            </a:prstGeom>
            <a:solidFill>
              <a:srgbClr val="FFFFFF"/>
            </a:solidFill>
            <a:ln w="9525">
              <a:noFill/>
              <a:miter lim="800000"/>
              <a:headEnd/>
              <a:tailEnd/>
            </a:ln>
          </p:spPr>
          <p:txBody>
            <a:bodyPr/>
            <a:lstStyle/>
            <a:p>
              <a:endParaRPr lang="en-US"/>
            </a:p>
          </p:txBody>
        </p:sp>
        <p:sp>
          <p:nvSpPr>
            <p:cNvPr id="57462" name="Line 119"/>
            <p:cNvSpPr>
              <a:spLocks noChangeShapeType="1"/>
            </p:cNvSpPr>
            <p:nvPr/>
          </p:nvSpPr>
          <p:spPr bwMode="auto">
            <a:xfrm>
              <a:off x="440" y="3227"/>
              <a:ext cx="1" cy="986"/>
            </a:xfrm>
            <a:prstGeom prst="line">
              <a:avLst/>
            </a:prstGeom>
            <a:noFill/>
            <a:ln w="17463">
              <a:solidFill>
                <a:srgbClr val="000000"/>
              </a:solidFill>
              <a:round/>
              <a:headEnd/>
              <a:tailEnd/>
            </a:ln>
          </p:spPr>
          <p:txBody>
            <a:bodyPr/>
            <a:lstStyle/>
            <a:p>
              <a:endParaRPr lang="en-US"/>
            </a:p>
          </p:txBody>
        </p:sp>
        <p:sp>
          <p:nvSpPr>
            <p:cNvPr id="57463" name="Line 120"/>
            <p:cNvSpPr>
              <a:spLocks noChangeShapeType="1"/>
            </p:cNvSpPr>
            <p:nvPr/>
          </p:nvSpPr>
          <p:spPr bwMode="auto">
            <a:xfrm>
              <a:off x="5650" y="3227"/>
              <a:ext cx="1" cy="992"/>
            </a:xfrm>
            <a:prstGeom prst="line">
              <a:avLst/>
            </a:prstGeom>
            <a:noFill/>
            <a:ln w="17463">
              <a:solidFill>
                <a:srgbClr val="000000"/>
              </a:solidFill>
              <a:round/>
              <a:headEnd/>
              <a:tailEnd/>
            </a:ln>
          </p:spPr>
          <p:txBody>
            <a:bodyPr/>
            <a:lstStyle/>
            <a:p>
              <a:endParaRPr lang="en-US"/>
            </a:p>
          </p:txBody>
        </p:sp>
        <p:sp>
          <p:nvSpPr>
            <p:cNvPr id="57464" name="Line 121"/>
            <p:cNvSpPr>
              <a:spLocks noChangeShapeType="1"/>
            </p:cNvSpPr>
            <p:nvPr/>
          </p:nvSpPr>
          <p:spPr bwMode="auto">
            <a:xfrm>
              <a:off x="440" y="3227"/>
              <a:ext cx="5204" cy="1"/>
            </a:xfrm>
            <a:prstGeom prst="line">
              <a:avLst/>
            </a:prstGeom>
            <a:noFill/>
            <a:ln w="17463">
              <a:solidFill>
                <a:srgbClr val="000000"/>
              </a:solidFill>
              <a:round/>
              <a:headEnd/>
              <a:tailEnd/>
            </a:ln>
          </p:spPr>
          <p:txBody>
            <a:bodyPr/>
            <a:lstStyle/>
            <a:p>
              <a:endParaRPr lang="en-US"/>
            </a:p>
          </p:txBody>
        </p:sp>
        <p:sp>
          <p:nvSpPr>
            <p:cNvPr id="57465" name="Line 122"/>
            <p:cNvSpPr>
              <a:spLocks noChangeShapeType="1"/>
            </p:cNvSpPr>
            <p:nvPr/>
          </p:nvSpPr>
          <p:spPr bwMode="auto">
            <a:xfrm>
              <a:off x="440" y="4219"/>
              <a:ext cx="5210" cy="1"/>
            </a:xfrm>
            <a:prstGeom prst="line">
              <a:avLst/>
            </a:prstGeom>
            <a:noFill/>
            <a:ln w="17463">
              <a:solidFill>
                <a:srgbClr val="000000"/>
              </a:solidFill>
              <a:round/>
              <a:headEnd/>
              <a:tailEnd/>
            </a:ln>
          </p:spPr>
          <p:txBody>
            <a:bodyPr/>
            <a:lstStyle/>
            <a:p>
              <a:endParaRPr lang="en-US"/>
            </a:p>
          </p:txBody>
        </p:sp>
        <p:sp>
          <p:nvSpPr>
            <p:cNvPr id="57466" name="Line 123"/>
            <p:cNvSpPr>
              <a:spLocks noChangeShapeType="1"/>
            </p:cNvSpPr>
            <p:nvPr/>
          </p:nvSpPr>
          <p:spPr bwMode="auto">
            <a:xfrm>
              <a:off x="446" y="3824"/>
              <a:ext cx="5192" cy="1"/>
            </a:xfrm>
            <a:prstGeom prst="line">
              <a:avLst/>
            </a:prstGeom>
            <a:noFill/>
            <a:ln w="17463">
              <a:solidFill>
                <a:srgbClr val="000000"/>
              </a:solidFill>
              <a:round/>
              <a:headEnd/>
              <a:tailEnd/>
            </a:ln>
          </p:spPr>
          <p:txBody>
            <a:bodyPr/>
            <a:lstStyle/>
            <a:p>
              <a:endParaRPr lang="en-US"/>
            </a:p>
          </p:txBody>
        </p:sp>
        <p:sp>
          <p:nvSpPr>
            <p:cNvPr id="57467" name="Line 124"/>
            <p:cNvSpPr>
              <a:spLocks noChangeShapeType="1"/>
            </p:cNvSpPr>
            <p:nvPr/>
          </p:nvSpPr>
          <p:spPr bwMode="auto">
            <a:xfrm>
              <a:off x="1657" y="3232"/>
              <a:ext cx="1" cy="975"/>
            </a:xfrm>
            <a:prstGeom prst="line">
              <a:avLst/>
            </a:prstGeom>
            <a:noFill/>
            <a:ln w="17463">
              <a:solidFill>
                <a:srgbClr val="000000"/>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7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30" name="Rectangle 2"/>
          <p:cNvSpPr>
            <a:spLocks noGrp="1" noChangeArrowheads="1"/>
          </p:cNvSpPr>
          <p:nvPr>
            <p:ph type="title"/>
          </p:nvPr>
        </p:nvSpPr>
        <p:spPr/>
        <p:txBody>
          <a:bodyPr/>
          <a:lstStyle/>
          <a:p>
            <a:pPr eaLnBrk="1" hangingPunct="1">
              <a:lnSpc>
                <a:spcPct val="110000"/>
              </a:lnSpc>
              <a:defRPr/>
            </a:pPr>
            <a:r>
              <a:rPr lang="en-US" sz="2800" smtClean="0">
                <a:solidFill>
                  <a:srgbClr val="333399"/>
                </a:solidFill>
                <a:cs typeface="+mj-cs"/>
              </a:rPr>
              <a:t>Pooled two-sample procedures</a:t>
            </a:r>
          </a:p>
        </p:txBody>
      </p:sp>
      <p:sp>
        <p:nvSpPr>
          <p:cNvPr id="1148931" name="Rectangle 3"/>
          <p:cNvSpPr>
            <a:spLocks noGrp="1" noChangeArrowheads="1"/>
          </p:cNvSpPr>
          <p:nvPr>
            <p:ph type="body" idx="1"/>
          </p:nvPr>
        </p:nvSpPr>
        <p:spPr>
          <a:xfrm>
            <a:off x="457200" y="990600"/>
            <a:ext cx="8229600" cy="2819400"/>
          </a:xfrm>
        </p:spPr>
        <p:txBody>
          <a:bodyPr/>
          <a:lstStyle/>
          <a:p>
            <a:pPr marL="0" indent="0" eaLnBrk="1" hangingPunct="1">
              <a:lnSpc>
                <a:spcPct val="140000"/>
              </a:lnSpc>
              <a:buFont typeface="Wingdings" pitchFamily="2" charset="2"/>
              <a:buNone/>
            </a:pPr>
            <a:r>
              <a:rPr lang="en-US" smtClean="0"/>
              <a:t>There are two versions of the two-sample </a:t>
            </a:r>
            <a:r>
              <a:rPr lang="en-US" i="1" smtClean="0"/>
              <a:t>t</a:t>
            </a:r>
            <a:r>
              <a:rPr lang="en-US" smtClean="0"/>
              <a:t> test: one </a:t>
            </a:r>
            <a:r>
              <a:rPr lang="en-US" b="1" smtClean="0">
                <a:solidFill>
                  <a:srgbClr val="333399"/>
                </a:solidFill>
              </a:rPr>
              <a:t>assuming equal variance (</a:t>
            </a:r>
            <a:r>
              <a:rPr lang="ja-JP" altLang="en-US" b="1" smtClean="0">
                <a:solidFill>
                  <a:srgbClr val="333399"/>
                </a:solidFill>
              </a:rPr>
              <a:t>“</a:t>
            </a:r>
            <a:r>
              <a:rPr lang="en-US" altLang="ja-JP" b="1" smtClean="0">
                <a:solidFill>
                  <a:srgbClr val="333399"/>
                </a:solidFill>
              </a:rPr>
              <a:t>pooled 2-sample test</a:t>
            </a:r>
            <a:r>
              <a:rPr lang="ja-JP" altLang="en-US" b="1" smtClean="0">
                <a:solidFill>
                  <a:srgbClr val="333399"/>
                </a:solidFill>
              </a:rPr>
              <a:t>”</a:t>
            </a:r>
            <a:r>
              <a:rPr lang="en-US" altLang="ja-JP" b="1" smtClean="0">
                <a:solidFill>
                  <a:srgbClr val="333399"/>
                </a:solidFill>
              </a:rPr>
              <a:t>)</a:t>
            </a:r>
            <a:r>
              <a:rPr lang="en-US" altLang="ja-JP" b="1" smtClean="0"/>
              <a:t> </a:t>
            </a:r>
            <a:r>
              <a:rPr lang="en-US" altLang="ja-JP" smtClean="0"/>
              <a:t>and one </a:t>
            </a:r>
            <a:r>
              <a:rPr lang="en-US" altLang="ja-JP" b="1" smtClean="0">
                <a:solidFill>
                  <a:srgbClr val="333399"/>
                </a:solidFill>
              </a:rPr>
              <a:t>not assuming equal variance </a:t>
            </a:r>
            <a:r>
              <a:rPr lang="en-US" altLang="ja-JP" smtClean="0"/>
              <a:t>(</a:t>
            </a:r>
            <a:r>
              <a:rPr lang="ja-JP" altLang="en-US" b="1" smtClean="0">
                <a:solidFill>
                  <a:srgbClr val="333399"/>
                </a:solidFill>
              </a:rPr>
              <a:t>“</a:t>
            </a:r>
            <a:r>
              <a:rPr lang="en-US" altLang="ja-JP" b="1" smtClean="0">
                <a:solidFill>
                  <a:srgbClr val="333399"/>
                </a:solidFill>
              </a:rPr>
              <a:t>unequal</a:t>
            </a:r>
            <a:r>
              <a:rPr lang="ja-JP" altLang="en-US" b="1" smtClean="0">
                <a:solidFill>
                  <a:srgbClr val="333399"/>
                </a:solidFill>
              </a:rPr>
              <a:t>”</a:t>
            </a:r>
            <a:r>
              <a:rPr lang="en-US" altLang="ja-JP" b="1" smtClean="0">
                <a:solidFill>
                  <a:srgbClr val="333399"/>
                </a:solidFill>
              </a:rPr>
              <a:t> variance</a:t>
            </a:r>
            <a:r>
              <a:rPr lang="en-US" altLang="ja-JP" b="1" smtClean="0"/>
              <a:t>,</a:t>
            </a:r>
            <a:r>
              <a:rPr lang="en-US" altLang="ja-JP" smtClean="0"/>
              <a:t> as we have studied)</a:t>
            </a:r>
            <a:r>
              <a:rPr lang="en-US" altLang="ja-JP" b="1" smtClean="0"/>
              <a:t> </a:t>
            </a:r>
            <a:r>
              <a:rPr lang="en-US" altLang="ja-JP" smtClean="0"/>
              <a:t>for the two populations. They have slightly different formulas and degrees of freedom.</a:t>
            </a:r>
            <a:endParaRPr lang="en-US" sz="1400" smtClean="0"/>
          </a:p>
        </p:txBody>
      </p:sp>
      <p:sp>
        <p:nvSpPr>
          <p:cNvPr id="1148932" name="Rectangle 4"/>
          <p:cNvSpPr>
            <a:spLocks noChangeArrowheads="1"/>
          </p:cNvSpPr>
          <p:nvPr/>
        </p:nvSpPr>
        <p:spPr bwMode="auto">
          <a:xfrm>
            <a:off x="609600" y="5867400"/>
            <a:ext cx="35052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defRPr/>
            </a:pPr>
            <a:r>
              <a:rPr lang="en-US" sz="1600" i="1">
                <a:latin typeface="Arial" charset="0"/>
                <a:ea typeface="ＭＳ Ｐゴシック" charset="0"/>
              </a:rPr>
              <a:t>Two normally distributed populations with unequal variances</a:t>
            </a:r>
          </a:p>
        </p:txBody>
      </p:sp>
      <p:pic>
        <p:nvPicPr>
          <p:cNvPr id="58372" name="Picture 5" descr="w0169-n"/>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81000" y="3657600"/>
            <a:ext cx="4038600" cy="2135188"/>
          </a:xfrm>
          <a:prstGeom prst="rect">
            <a:avLst/>
          </a:prstGeom>
          <a:noFill/>
          <a:ln w="9525">
            <a:noFill/>
            <a:miter lim="800000"/>
            <a:headEnd/>
            <a:tailEnd/>
          </a:ln>
        </p:spPr>
      </p:pic>
      <p:sp>
        <p:nvSpPr>
          <p:cNvPr id="1148934" name="Rectangle 6"/>
          <p:cNvSpPr>
            <a:spLocks noChangeArrowheads="1"/>
          </p:cNvSpPr>
          <p:nvPr/>
        </p:nvSpPr>
        <p:spPr bwMode="auto">
          <a:xfrm>
            <a:off x="4572000" y="3124200"/>
            <a:ext cx="4267200" cy="3429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120000"/>
              </a:lnSpc>
              <a:spcBef>
                <a:spcPct val="20000"/>
              </a:spcBef>
              <a:buClr>
                <a:srgbClr val="00CC99"/>
              </a:buClr>
              <a:buSzPct val="65000"/>
              <a:buFont typeface="Wingdings" charset="0"/>
              <a:buNone/>
              <a:defRPr/>
            </a:pPr>
            <a:r>
              <a:rPr lang="en-US" sz="2000" dirty="0">
                <a:latin typeface="Arial" charset="0"/>
                <a:ea typeface="ＭＳ Ｐゴシック" charset="0"/>
              </a:rPr>
              <a:t>The pooled (equal variance) two-sample </a:t>
            </a:r>
            <a:r>
              <a:rPr lang="en-US" sz="2000" i="1" dirty="0">
                <a:latin typeface="Arial" charset="0"/>
                <a:ea typeface="ＭＳ Ｐゴシック" charset="0"/>
              </a:rPr>
              <a:t>t</a:t>
            </a:r>
            <a:r>
              <a:rPr lang="en-US" sz="2000" dirty="0">
                <a:latin typeface="Arial" charset="0"/>
                <a:ea typeface="ＭＳ Ｐゴシック" charset="0"/>
              </a:rPr>
              <a:t> test was often used before computers because it has exactly the </a:t>
            </a:r>
            <a:r>
              <a:rPr lang="en-US" sz="2000" i="1" dirty="0">
                <a:latin typeface="Arial" charset="0"/>
                <a:ea typeface="ＭＳ Ｐゴシック" charset="0"/>
              </a:rPr>
              <a:t>t</a:t>
            </a:r>
            <a:r>
              <a:rPr lang="en-US" sz="2000" dirty="0">
                <a:latin typeface="Arial" charset="0"/>
                <a:ea typeface="ＭＳ Ｐゴシック" charset="0"/>
              </a:rPr>
              <a:t> distribution for degrees of freedom </a:t>
            </a:r>
            <a:r>
              <a:rPr lang="en-US" sz="2000" i="1" dirty="0">
                <a:latin typeface="Arial" charset="0"/>
                <a:ea typeface="ＭＳ Ｐゴシック" charset="0"/>
              </a:rPr>
              <a:t>n</a:t>
            </a:r>
            <a:r>
              <a:rPr lang="en-US" sz="2000" baseline="-25000" dirty="0">
                <a:latin typeface="Arial" charset="0"/>
                <a:ea typeface="ＭＳ Ｐゴシック" charset="0"/>
              </a:rPr>
              <a:t>1</a:t>
            </a:r>
            <a:r>
              <a:rPr lang="en-US" sz="2000" dirty="0">
                <a:latin typeface="Arial" charset="0"/>
                <a:ea typeface="ＭＳ Ｐゴシック" charset="0"/>
              </a:rPr>
              <a:t> + </a:t>
            </a:r>
            <a:r>
              <a:rPr lang="en-US" sz="2000" i="1" dirty="0">
                <a:latin typeface="Arial" charset="0"/>
                <a:ea typeface="ＭＳ Ｐゴシック" charset="0"/>
              </a:rPr>
              <a:t>n</a:t>
            </a:r>
            <a:r>
              <a:rPr lang="en-US" sz="2000" baseline="-25000" dirty="0">
                <a:latin typeface="Arial" charset="0"/>
                <a:ea typeface="ＭＳ Ｐゴシック" charset="0"/>
              </a:rPr>
              <a:t>2</a:t>
            </a:r>
            <a:r>
              <a:rPr lang="en-US" sz="2000" dirty="0">
                <a:latin typeface="Arial" charset="0"/>
                <a:ea typeface="ＭＳ Ｐゴシック" charset="0"/>
              </a:rPr>
              <a:t> </a:t>
            </a:r>
            <a:r>
              <a:rPr lang="en-US" sz="2000" dirty="0">
                <a:latin typeface="Arial" charset="0"/>
                <a:ea typeface="ＭＳ Ｐゴシック" charset="0"/>
                <a:cs typeface="Arial" charset="0"/>
              </a:rPr>
              <a:t>−</a:t>
            </a:r>
            <a:r>
              <a:rPr lang="en-US" sz="2000" dirty="0">
                <a:latin typeface="Arial" charset="0"/>
                <a:ea typeface="ＭＳ Ｐゴシック" charset="0"/>
              </a:rPr>
              <a:t> 2. </a:t>
            </a:r>
          </a:p>
          <a:p>
            <a:pPr>
              <a:lnSpc>
                <a:spcPct val="120000"/>
              </a:lnSpc>
              <a:spcBef>
                <a:spcPct val="60000"/>
              </a:spcBef>
              <a:buClr>
                <a:srgbClr val="00CC99"/>
              </a:buClr>
              <a:buSzPct val="65000"/>
              <a:buFont typeface="Wingdings" charset="0"/>
              <a:buNone/>
              <a:defRPr/>
            </a:pPr>
            <a:r>
              <a:rPr lang="en-US" sz="2000" i="1" dirty="0">
                <a:solidFill>
                  <a:srgbClr val="FF0000"/>
                </a:solidFill>
                <a:latin typeface="Arial" charset="0"/>
                <a:ea typeface="ＭＳ Ｐゴシック" charset="0"/>
              </a:rPr>
              <a:t>However, the assumption of equal variance is hard to check, and thus the unequal variance test is safer.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89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93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Rectangle 2"/>
          <p:cNvSpPr>
            <a:spLocks noGrp="1" noChangeArrowheads="1"/>
          </p:cNvSpPr>
          <p:nvPr>
            <p:ph type="body" sz="half" idx="1"/>
          </p:nvPr>
        </p:nvSpPr>
        <p:spPr>
          <a:xfrm>
            <a:off x="457200" y="533400"/>
            <a:ext cx="8229600" cy="6096000"/>
          </a:xfrm>
        </p:spPr>
        <p:txBody>
          <a:bodyPr/>
          <a:lstStyle/>
          <a:p>
            <a:pPr marL="0" indent="0" eaLnBrk="1" hangingPunct="1">
              <a:lnSpc>
                <a:spcPct val="130000"/>
              </a:lnSpc>
              <a:buFont typeface="Wingdings" pitchFamily="2" charset="2"/>
              <a:buNone/>
            </a:pPr>
            <a:r>
              <a:rPr lang="en-US" smtClean="0"/>
              <a:t>When both populations have the </a:t>
            </a:r>
            <a:br>
              <a:rPr lang="en-US" smtClean="0"/>
            </a:br>
            <a:r>
              <a:rPr lang="en-US" i="1" smtClean="0"/>
              <a:t>same </a:t>
            </a:r>
            <a:r>
              <a:rPr lang="en-US" smtClean="0"/>
              <a:t>standard deviation, the </a:t>
            </a:r>
            <a:br>
              <a:rPr lang="en-US" smtClean="0"/>
            </a:br>
            <a:r>
              <a:rPr lang="en-US" b="1" smtClean="0">
                <a:solidFill>
                  <a:srgbClr val="333399"/>
                </a:solidFill>
              </a:rPr>
              <a:t>pooled estimator of </a:t>
            </a:r>
            <a:r>
              <a:rPr lang="en-US" b="1" i="1" smtClean="0">
                <a:solidFill>
                  <a:srgbClr val="333399"/>
                </a:solidFill>
              </a:rPr>
              <a:t>σ</a:t>
            </a:r>
            <a:r>
              <a:rPr lang="en-US" b="1" baseline="30000" smtClean="0">
                <a:solidFill>
                  <a:srgbClr val="333399"/>
                </a:solidFill>
              </a:rPr>
              <a:t>2</a:t>
            </a:r>
            <a:r>
              <a:rPr lang="en-US" b="1" smtClean="0"/>
              <a:t> </a:t>
            </a:r>
            <a:r>
              <a:rPr lang="en-US" smtClean="0"/>
              <a:t> is:</a:t>
            </a:r>
          </a:p>
          <a:p>
            <a:pPr marL="0" indent="0" eaLnBrk="1" hangingPunct="1">
              <a:lnSpc>
                <a:spcPct val="130000"/>
              </a:lnSpc>
              <a:buFont typeface="Wingdings" pitchFamily="2" charset="2"/>
              <a:buNone/>
            </a:pPr>
            <a:endParaRPr lang="en-US" sz="1400" smtClean="0"/>
          </a:p>
          <a:p>
            <a:pPr marL="0" indent="0" eaLnBrk="1" hangingPunct="1">
              <a:lnSpc>
                <a:spcPct val="130000"/>
              </a:lnSpc>
              <a:buFont typeface="Wingdings" pitchFamily="2" charset="2"/>
              <a:buNone/>
            </a:pPr>
            <a:r>
              <a:rPr lang="en-US" smtClean="0"/>
              <a:t>The sampling distribution has exactly the </a:t>
            </a:r>
            <a:r>
              <a:rPr lang="en-US" i="1" smtClean="0"/>
              <a:t>t</a:t>
            </a:r>
            <a:r>
              <a:rPr lang="en-US" smtClean="0"/>
              <a:t> distribution with </a:t>
            </a:r>
            <a:r>
              <a:rPr lang="en-US" b="1" i="1" smtClean="0">
                <a:solidFill>
                  <a:srgbClr val="333399"/>
                </a:solidFill>
              </a:rPr>
              <a:t>(n</a:t>
            </a:r>
            <a:r>
              <a:rPr lang="en-US" b="1" baseline="-25000" smtClean="0">
                <a:solidFill>
                  <a:srgbClr val="333399"/>
                </a:solidFill>
              </a:rPr>
              <a:t>1</a:t>
            </a:r>
            <a:r>
              <a:rPr lang="en-US" b="1" smtClean="0">
                <a:solidFill>
                  <a:srgbClr val="333399"/>
                </a:solidFill>
              </a:rPr>
              <a:t> + </a:t>
            </a:r>
            <a:r>
              <a:rPr lang="en-US" b="1" i="1" smtClean="0">
                <a:solidFill>
                  <a:srgbClr val="333399"/>
                </a:solidFill>
              </a:rPr>
              <a:t>n</a:t>
            </a:r>
            <a:r>
              <a:rPr lang="en-US" b="1" baseline="-25000" smtClean="0">
                <a:solidFill>
                  <a:srgbClr val="333399"/>
                </a:solidFill>
              </a:rPr>
              <a:t>2</a:t>
            </a:r>
            <a:r>
              <a:rPr lang="en-US" b="1" smtClean="0">
                <a:solidFill>
                  <a:srgbClr val="333399"/>
                </a:solidFill>
              </a:rPr>
              <a:t> − 2</a:t>
            </a:r>
            <a:r>
              <a:rPr lang="en-US" b="1" i="1" smtClean="0">
                <a:solidFill>
                  <a:srgbClr val="333399"/>
                </a:solidFill>
              </a:rPr>
              <a:t>) </a:t>
            </a:r>
            <a:r>
              <a:rPr lang="en-US" b="1" smtClean="0">
                <a:solidFill>
                  <a:srgbClr val="333399"/>
                </a:solidFill>
              </a:rPr>
              <a:t>degrees of freedom</a:t>
            </a:r>
            <a:r>
              <a:rPr lang="en-US" smtClean="0"/>
              <a:t>.</a:t>
            </a:r>
          </a:p>
          <a:p>
            <a:pPr marL="0" indent="0" eaLnBrk="1" hangingPunct="1">
              <a:lnSpc>
                <a:spcPct val="130000"/>
              </a:lnSpc>
              <a:buFont typeface="Wingdings" pitchFamily="2" charset="2"/>
              <a:buNone/>
            </a:pPr>
            <a:endParaRPr lang="en-US" sz="1400" smtClean="0"/>
          </a:p>
          <a:p>
            <a:pPr marL="0" indent="0" eaLnBrk="1" hangingPunct="1">
              <a:lnSpc>
                <a:spcPct val="130000"/>
              </a:lnSpc>
              <a:buFont typeface="Wingdings" pitchFamily="2" charset="2"/>
              <a:buNone/>
            </a:pPr>
            <a:r>
              <a:rPr lang="en-US" smtClean="0"/>
              <a:t>A level </a:t>
            </a:r>
            <a:r>
              <a:rPr lang="en-US" i="1" smtClean="0"/>
              <a:t>C </a:t>
            </a:r>
            <a:r>
              <a:rPr lang="en-US" smtClean="0"/>
              <a:t>confidence interval for </a:t>
            </a:r>
            <a:r>
              <a:rPr lang="en-US" i="1" smtClean="0"/>
              <a:t>µ</a:t>
            </a:r>
            <a:r>
              <a:rPr lang="en-US" baseline="-25000" smtClean="0"/>
              <a:t>1</a:t>
            </a:r>
            <a:r>
              <a:rPr lang="en-US" smtClean="0"/>
              <a:t> − </a:t>
            </a:r>
            <a:r>
              <a:rPr lang="en-US" i="1" smtClean="0"/>
              <a:t>µ</a:t>
            </a:r>
            <a:r>
              <a:rPr lang="en-US" baseline="-25000" smtClean="0"/>
              <a:t>2</a:t>
            </a:r>
            <a:r>
              <a:rPr lang="en-US" smtClean="0"/>
              <a:t> is</a:t>
            </a:r>
          </a:p>
          <a:p>
            <a:pPr marL="0" indent="0" eaLnBrk="1" hangingPunct="1">
              <a:lnSpc>
                <a:spcPct val="130000"/>
              </a:lnSpc>
              <a:buFont typeface="Wingdings" pitchFamily="2" charset="2"/>
              <a:buNone/>
            </a:pPr>
            <a:r>
              <a:rPr lang="en-US" smtClean="0"/>
              <a:t>(with area C between </a:t>
            </a:r>
            <a:r>
              <a:rPr lang="en-US" smtClean="0">
                <a:cs typeface="Arial" pitchFamily="34" charset="0"/>
              </a:rPr>
              <a:t>−</a:t>
            </a:r>
            <a:r>
              <a:rPr lang="en-US" i="1" smtClean="0"/>
              <a:t>t*</a:t>
            </a:r>
            <a:r>
              <a:rPr lang="en-US" smtClean="0"/>
              <a:t> and </a:t>
            </a:r>
            <a:r>
              <a:rPr lang="en-US" i="1" smtClean="0"/>
              <a:t>t</a:t>
            </a:r>
            <a:r>
              <a:rPr lang="en-US" smtClean="0"/>
              <a:t>*).</a:t>
            </a:r>
          </a:p>
          <a:p>
            <a:pPr marL="0" indent="0" eaLnBrk="1" hangingPunct="1">
              <a:lnSpc>
                <a:spcPct val="130000"/>
              </a:lnSpc>
              <a:buFont typeface="Wingdings" pitchFamily="2" charset="2"/>
              <a:buNone/>
            </a:pPr>
            <a:endParaRPr lang="en-US" sz="1400" smtClean="0"/>
          </a:p>
          <a:p>
            <a:pPr marL="2743200" lvl="1" indent="-1588" eaLnBrk="1" hangingPunct="1">
              <a:lnSpc>
                <a:spcPct val="130000"/>
              </a:lnSpc>
              <a:buFont typeface="Wingdings" pitchFamily="2" charset="2"/>
              <a:buNone/>
            </a:pPr>
            <a:r>
              <a:rPr lang="en-US" smtClean="0"/>
              <a:t>To test the hypothesis </a:t>
            </a:r>
            <a:r>
              <a:rPr lang="en-US" i="1" smtClean="0"/>
              <a:t>H</a:t>
            </a:r>
            <a:r>
              <a:rPr lang="en-US" baseline="-25000" smtClean="0"/>
              <a:t>0</a:t>
            </a:r>
            <a:r>
              <a:rPr lang="en-US" smtClean="0"/>
              <a:t>: </a:t>
            </a:r>
            <a:r>
              <a:rPr lang="en-US" i="1" smtClean="0"/>
              <a:t>µ</a:t>
            </a:r>
            <a:r>
              <a:rPr lang="en-US" baseline="-25000" smtClean="0"/>
              <a:t>1</a:t>
            </a:r>
            <a:r>
              <a:rPr lang="en-US" smtClean="0"/>
              <a:t> = </a:t>
            </a:r>
            <a:r>
              <a:rPr lang="en-US" i="1" smtClean="0"/>
              <a:t>µ</a:t>
            </a:r>
            <a:r>
              <a:rPr lang="en-US" baseline="-25000" smtClean="0"/>
              <a:t>2</a:t>
            </a:r>
            <a:r>
              <a:rPr lang="en-US" smtClean="0"/>
              <a:t> </a:t>
            </a:r>
            <a:r>
              <a:rPr lang="en-US" sz="2000" smtClean="0"/>
              <a:t>against a </a:t>
            </a:r>
            <a:br>
              <a:rPr lang="en-US" sz="2000" smtClean="0"/>
            </a:br>
            <a:r>
              <a:rPr lang="en-US" sz="2000" smtClean="0"/>
              <a:t>one-sided or a two-sided alternative, compute </a:t>
            </a:r>
            <a:br>
              <a:rPr lang="en-US" sz="2000" smtClean="0"/>
            </a:br>
            <a:r>
              <a:rPr lang="en-US" sz="2000" smtClean="0"/>
              <a:t>the pooled two-sample </a:t>
            </a:r>
            <a:r>
              <a:rPr lang="en-US" sz="2000" i="1" smtClean="0"/>
              <a:t>t </a:t>
            </a:r>
            <a:r>
              <a:rPr lang="en-US" sz="2000" smtClean="0"/>
              <a:t>statistic for the </a:t>
            </a:r>
            <a:br>
              <a:rPr lang="en-US" sz="2000" smtClean="0"/>
            </a:br>
            <a:r>
              <a:rPr lang="en-US" sz="2000" i="1" smtClean="0"/>
              <a:t>t(n</a:t>
            </a:r>
            <a:r>
              <a:rPr lang="en-US" sz="2000" baseline="-25000" smtClean="0"/>
              <a:t>1</a:t>
            </a:r>
            <a:r>
              <a:rPr lang="en-US" sz="2000" smtClean="0"/>
              <a:t> + </a:t>
            </a:r>
            <a:r>
              <a:rPr lang="en-US" sz="2000" i="1" smtClean="0"/>
              <a:t>n</a:t>
            </a:r>
            <a:r>
              <a:rPr lang="en-US" sz="2000" baseline="-25000" smtClean="0"/>
              <a:t>2</a:t>
            </a:r>
            <a:r>
              <a:rPr lang="en-US" sz="2000" smtClean="0"/>
              <a:t> − 2</a:t>
            </a:r>
            <a:r>
              <a:rPr lang="en-US" sz="2000" i="1" smtClean="0"/>
              <a:t>) </a:t>
            </a:r>
            <a:r>
              <a:rPr lang="en-US" sz="2000" smtClean="0"/>
              <a:t>distribution.</a:t>
            </a:r>
          </a:p>
        </p:txBody>
      </p:sp>
      <p:pic>
        <p:nvPicPr>
          <p:cNvPr id="1149955" name="Picture 3"/>
          <p:cNvPicPr>
            <a:picLocks noGrp="1" noChangeAspect="1" noChangeArrowheads="1"/>
          </p:cNvPicPr>
          <p:nvPr>
            <p:ph sz="quarter" idx="2"/>
          </p:nvPr>
        </p:nvPicPr>
        <p:blipFill>
          <a:blip r:embed="rId2">
            <a:extLst>
              <a:ext uri="{28A0092B-C50C-407E-A947-70E740481C1C}">
                <a14:useLocalDpi xmlns:a14="http://schemas.microsoft.com/office/drawing/2010/main" xmlns="" val="0"/>
              </a:ext>
            </a:extLst>
          </a:blip>
          <a:srcRect l="2171" b="17500"/>
          <a:stretch>
            <a:fillRect/>
          </a:stretch>
        </p:blipFill>
        <p:spPr>
          <a:xfrm>
            <a:off x="4800600" y="685800"/>
            <a:ext cx="3432175" cy="838200"/>
          </a:xfrm>
        </p:spPr>
      </p:pic>
      <p:pic>
        <p:nvPicPr>
          <p:cNvPr id="1149956" name="Picture 4"/>
          <p:cNvPicPr>
            <a:picLocks noGrp="1" noChangeAspect="1" noChangeArrowheads="1"/>
          </p:cNvPicPr>
          <p:nvPr>
            <p:ph sz="quarter" idx="3"/>
          </p:nvPr>
        </p:nvPicPr>
        <p:blipFill>
          <a:blip r:embed="rId3">
            <a:extLst>
              <a:ext uri="{28A0092B-C50C-407E-A947-70E740481C1C}">
                <a14:useLocalDpi xmlns:a14="http://schemas.microsoft.com/office/drawing/2010/main" xmlns="" val="0"/>
              </a:ext>
            </a:extLst>
          </a:blip>
          <a:srcRect l="6937" t="13483" b="12360"/>
          <a:stretch>
            <a:fillRect/>
          </a:stretch>
        </p:blipFill>
        <p:spPr>
          <a:xfrm>
            <a:off x="5410200" y="3124200"/>
            <a:ext cx="3295650" cy="900113"/>
          </a:xfrm>
        </p:spPr>
      </p:pic>
      <p:pic>
        <p:nvPicPr>
          <p:cNvPr id="1149957" name="Picture 5"/>
          <p:cNvPicPr>
            <a:picLocks noChangeAspect="1" noChangeArrowheads="1"/>
          </p:cNvPicPr>
          <p:nvPr/>
        </p:nvPicPr>
        <p:blipFill>
          <a:blip r:embed="rId4">
            <a:extLst>
              <a:ext uri="{28A0092B-C50C-407E-A947-70E740481C1C}">
                <a14:useLocalDpi xmlns:a14="http://schemas.microsoft.com/office/drawing/2010/main" xmlns="" val="0"/>
              </a:ext>
            </a:extLst>
          </a:blip>
          <a:srcRect l="8466" r="6879"/>
          <a:stretch>
            <a:fillRect/>
          </a:stretch>
        </p:blipFill>
        <p:spPr bwMode="auto">
          <a:xfrm>
            <a:off x="762000" y="4700588"/>
            <a:ext cx="2057400" cy="1395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200"/>
          </a:xfrm>
        </p:spPr>
        <p:txBody>
          <a:bodyPr/>
          <a:lstStyle/>
          <a:p>
            <a:r>
              <a:rPr lang="en-US" sz="3200" dirty="0" smtClean="0"/>
              <a:t>Case 7.2 </a:t>
            </a:r>
            <a:r>
              <a:rPr lang="en-US" sz="3200" b="1" dirty="0" smtClean="0"/>
              <a:t>Healthy Companies versus Failed Companies </a:t>
            </a:r>
            <a:endParaRPr lang="en-US" sz="3200" dirty="0"/>
          </a:p>
        </p:txBody>
      </p:sp>
      <p:sp>
        <p:nvSpPr>
          <p:cNvPr id="3" name="Content Placeholder 2"/>
          <p:cNvSpPr>
            <a:spLocks noGrp="1"/>
          </p:cNvSpPr>
          <p:nvPr>
            <p:ph idx="1"/>
          </p:nvPr>
        </p:nvSpPr>
        <p:spPr>
          <a:xfrm>
            <a:off x="457200" y="1600200"/>
            <a:ext cx="8229600" cy="5029200"/>
          </a:xfrm>
        </p:spPr>
        <p:txBody>
          <a:bodyPr/>
          <a:lstStyle/>
          <a:p>
            <a:pPr>
              <a:buNone/>
            </a:pPr>
            <a:r>
              <a:rPr lang="en-US" dirty="0" smtClean="0"/>
              <a:t>	</a:t>
            </a:r>
            <a:r>
              <a:rPr lang="en-US" sz="2400" dirty="0" smtClean="0"/>
              <a:t>In what ways are companies that fail different from those that continue to do business? To answer this question, one study compared various characteristics of 68 healthy and 33 failed firms.</a:t>
            </a:r>
            <a:r>
              <a:rPr lang="en-US" sz="2400" baseline="30000" dirty="0" smtClean="0">
                <a:hlinkClick r:id="rId2" action="ppaction://hlinkfile"/>
              </a:rPr>
              <a:t>17</a:t>
            </a:r>
            <a:r>
              <a:rPr lang="en-US" sz="2400" dirty="0" smtClean="0"/>
              <a:t> One of the variables was the ratio of current assets to current liabilities. Roughly speaking, this is the amount that the firm is worth divided by what it owes.</a:t>
            </a:r>
            <a:endParaRPr 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sz="3200" dirty="0" smtClean="0"/>
              <a:t>Case 7.2 Do Mean Asset/Liability Ratios Differ?</a:t>
            </a:r>
            <a:endParaRPr lang="en-US" sz="3200" dirty="0"/>
          </a:p>
        </p:txBody>
      </p:sp>
      <p:pic>
        <p:nvPicPr>
          <p:cNvPr id="84994" name="Picture 2"/>
          <p:cNvPicPr>
            <a:picLocks noGrp="1" noChangeAspect="1" noChangeArrowheads="1"/>
          </p:cNvPicPr>
          <p:nvPr>
            <p:ph idx="1"/>
          </p:nvPr>
        </p:nvPicPr>
        <p:blipFill>
          <a:blip r:embed="rId2"/>
          <a:srcRect/>
          <a:stretch>
            <a:fillRect/>
          </a:stretch>
        </p:blipFill>
        <p:spPr bwMode="auto">
          <a:xfrm>
            <a:off x="685800" y="2971800"/>
            <a:ext cx="3657600" cy="2770437"/>
          </a:xfrm>
          <a:prstGeom prst="rect">
            <a:avLst/>
          </a:prstGeom>
          <a:noFill/>
          <a:ln w="9525">
            <a:noFill/>
            <a:miter lim="800000"/>
            <a:headEnd/>
            <a:tailEnd/>
          </a:ln>
        </p:spPr>
      </p:pic>
      <p:pic>
        <p:nvPicPr>
          <p:cNvPr id="84995" name="Picture 3"/>
          <p:cNvPicPr>
            <a:picLocks noChangeAspect="1" noChangeArrowheads="1"/>
          </p:cNvPicPr>
          <p:nvPr/>
        </p:nvPicPr>
        <p:blipFill>
          <a:blip r:embed="rId3"/>
          <a:srcRect/>
          <a:stretch>
            <a:fillRect/>
          </a:stretch>
        </p:blipFill>
        <p:spPr bwMode="auto">
          <a:xfrm>
            <a:off x="5181600" y="2819400"/>
            <a:ext cx="3805095" cy="3533775"/>
          </a:xfrm>
          <a:prstGeom prst="rect">
            <a:avLst/>
          </a:prstGeom>
          <a:noFill/>
          <a:ln w="9525">
            <a:noFill/>
            <a:miter lim="800000"/>
            <a:headEnd/>
            <a:tailEnd/>
          </a:ln>
        </p:spPr>
      </p:pic>
      <p:sp>
        <p:nvSpPr>
          <p:cNvPr id="6" name="Rectangle 5"/>
          <p:cNvSpPr/>
          <p:nvPr/>
        </p:nvSpPr>
        <p:spPr>
          <a:xfrm>
            <a:off x="685800" y="1143000"/>
            <a:ext cx="7772400" cy="1569660"/>
          </a:xfrm>
          <a:prstGeom prst="rect">
            <a:avLst/>
          </a:prstGeom>
        </p:spPr>
        <p:txBody>
          <a:bodyPr wrap="square">
            <a:spAutoFit/>
          </a:bodyPr>
          <a:lstStyle/>
          <a:p>
            <a:r>
              <a:rPr lang="en-US" sz="2400" dirty="0" smtClean="0"/>
              <a:t>Take Group 1 to be the firms that were healthy and Group 2 to be those that failed. The question of interest is whether or not the mean ratio of current assets to current liabilities is different for the two groups</a:t>
            </a: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53" name="Text Box 13"/>
          <p:cNvSpPr txBox="1">
            <a:spLocks noChangeArrowheads="1"/>
          </p:cNvSpPr>
          <p:nvPr/>
        </p:nvSpPr>
        <p:spPr bwMode="auto">
          <a:xfrm>
            <a:off x="609600" y="228600"/>
            <a:ext cx="6934200"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10000"/>
              </a:lnSpc>
              <a:defRPr/>
            </a:pPr>
            <a:r>
              <a:rPr lang="en-US" sz="2400" dirty="0">
                <a:solidFill>
                  <a:srgbClr val="333399"/>
                </a:solidFill>
                <a:latin typeface="Garamond" charset="0"/>
                <a:ea typeface="ＭＳ Ｐゴシック" charset="0"/>
              </a:rPr>
              <a:t>Comparing healthy and failed firms</a:t>
            </a:r>
            <a:endParaRPr lang="en-US" sz="2400" dirty="0">
              <a:latin typeface="Garamond" charset="0"/>
              <a:ea typeface="ＭＳ Ｐゴシック" charset="0"/>
            </a:endParaRPr>
          </a:p>
          <a:p>
            <a:pPr eaLnBrk="0" hangingPunct="0">
              <a:lnSpc>
                <a:spcPct val="110000"/>
              </a:lnSpc>
              <a:defRPr/>
            </a:pPr>
            <a:endParaRPr lang="en-US" dirty="0">
              <a:latin typeface="Arial" charset="0"/>
              <a:ea typeface="ＭＳ Ｐゴシック" charset="0"/>
            </a:endParaRPr>
          </a:p>
          <a:p>
            <a:pPr eaLnBrk="0" hangingPunct="0">
              <a:lnSpc>
                <a:spcPct val="110000"/>
              </a:lnSpc>
              <a:defRPr/>
            </a:pPr>
            <a:r>
              <a:rPr lang="en-US" dirty="0">
                <a:latin typeface="Arial" charset="0"/>
                <a:ea typeface="ＭＳ Ｐゴシック" charset="0"/>
              </a:rPr>
              <a:t>Is the </a:t>
            </a:r>
            <a:r>
              <a:rPr lang="en-US" b="1" i="1" dirty="0">
                <a:latin typeface="Arial" charset="0"/>
                <a:ea typeface="ＭＳ Ｐゴシック" charset="0"/>
              </a:rPr>
              <a:t>mean asset ratio </a:t>
            </a:r>
            <a:r>
              <a:rPr lang="en-US" dirty="0">
                <a:latin typeface="Arial" charset="0"/>
                <a:ea typeface="ＭＳ Ｐゴシック" charset="0"/>
              </a:rPr>
              <a:t>different for healthy and failed firms?  </a:t>
            </a:r>
          </a:p>
        </p:txBody>
      </p:sp>
      <p:sp>
        <p:nvSpPr>
          <p:cNvPr id="1162245" name="Text Box 5"/>
          <p:cNvSpPr txBox="1">
            <a:spLocks noChangeArrowheads="1"/>
          </p:cNvSpPr>
          <p:nvPr/>
        </p:nvSpPr>
        <p:spPr bwMode="auto">
          <a:xfrm>
            <a:off x="1524000" y="1730375"/>
            <a:ext cx="6629400" cy="860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defTabSz="635000">
              <a:defRPr>
                <a:solidFill>
                  <a:schemeClr val="tx1"/>
                </a:solidFill>
                <a:latin typeface="Arial" charset="0"/>
                <a:ea typeface="ＭＳ Ｐゴシック" charset="0"/>
              </a:defRPr>
            </a:lvl1pPr>
            <a:lvl2pPr defTabSz="635000">
              <a:defRPr>
                <a:solidFill>
                  <a:schemeClr val="tx1"/>
                </a:solidFill>
                <a:latin typeface="Arial" charset="0"/>
                <a:ea typeface="ＭＳ Ｐゴシック" charset="0"/>
              </a:defRPr>
            </a:lvl2pPr>
            <a:lvl3pPr defTabSz="635000">
              <a:defRPr>
                <a:solidFill>
                  <a:schemeClr val="tx1"/>
                </a:solidFill>
                <a:latin typeface="Arial" charset="0"/>
                <a:ea typeface="ＭＳ Ｐゴシック" charset="0"/>
              </a:defRPr>
            </a:lvl3pPr>
            <a:lvl4pPr defTabSz="635000">
              <a:defRPr>
                <a:solidFill>
                  <a:schemeClr val="tx1"/>
                </a:solidFill>
                <a:latin typeface="Arial" charset="0"/>
                <a:ea typeface="ＭＳ Ｐゴシック" charset="0"/>
              </a:defRPr>
            </a:lvl4pPr>
            <a:lvl5pPr defTabSz="635000">
              <a:defRPr>
                <a:solidFill>
                  <a:schemeClr val="tx1"/>
                </a:solidFill>
                <a:latin typeface="Arial" charset="0"/>
                <a:ea typeface="ＭＳ Ｐゴシック" charset="0"/>
              </a:defRPr>
            </a:lvl5pPr>
            <a:lvl6pPr defTabSz="635000" fontAlgn="base">
              <a:spcBef>
                <a:spcPct val="0"/>
              </a:spcBef>
              <a:spcAft>
                <a:spcPct val="0"/>
              </a:spcAft>
              <a:defRPr>
                <a:solidFill>
                  <a:schemeClr val="tx1"/>
                </a:solidFill>
                <a:latin typeface="Arial" charset="0"/>
                <a:ea typeface="ＭＳ Ｐゴシック" charset="0"/>
              </a:defRPr>
            </a:lvl6pPr>
            <a:lvl7pPr defTabSz="635000" fontAlgn="base">
              <a:spcBef>
                <a:spcPct val="0"/>
              </a:spcBef>
              <a:spcAft>
                <a:spcPct val="0"/>
              </a:spcAft>
              <a:defRPr>
                <a:solidFill>
                  <a:schemeClr val="tx1"/>
                </a:solidFill>
                <a:latin typeface="Arial" charset="0"/>
                <a:ea typeface="ＭＳ Ｐゴシック" charset="0"/>
              </a:defRPr>
            </a:lvl7pPr>
            <a:lvl8pPr defTabSz="635000" fontAlgn="base">
              <a:spcBef>
                <a:spcPct val="0"/>
              </a:spcBef>
              <a:spcAft>
                <a:spcPct val="0"/>
              </a:spcAft>
              <a:defRPr>
                <a:solidFill>
                  <a:schemeClr val="tx1"/>
                </a:solidFill>
                <a:latin typeface="Arial" charset="0"/>
                <a:ea typeface="ＭＳ Ｐゴシック" charset="0"/>
              </a:defRPr>
            </a:lvl8pPr>
            <a:lvl9pPr defTabSz="635000" fontAlgn="base">
              <a:spcBef>
                <a:spcPct val="0"/>
              </a:spcBef>
              <a:spcAft>
                <a:spcPct val="0"/>
              </a:spcAft>
              <a:defRPr>
                <a:solidFill>
                  <a:schemeClr val="tx1"/>
                </a:solidFill>
                <a:latin typeface="Arial" charset="0"/>
                <a:ea typeface="ＭＳ Ｐゴシック" charset="0"/>
              </a:defRPr>
            </a:lvl9pPr>
          </a:lstStyle>
          <a:p>
            <a:pPr>
              <a:lnSpc>
                <a:spcPct val="140000"/>
              </a:lnSpc>
              <a:defRPr/>
            </a:pPr>
            <a:r>
              <a:rPr lang="en-US" i="1" smtClean="0"/>
              <a:t>H</a:t>
            </a:r>
            <a:r>
              <a:rPr lang="en-US" baseline="-25000" smtClean="0"/>
              <a:t>0</a:t>
            </a:r>
            <a:r>
              <a:rPr lang="en-US" smtClean="0"/>
              <a:t>: </a:t>
            </a:r>
            <a:r>
              <a:rPr lang="en-US" i="1" smtClean="0">
                <a:latin typeface="Symbol" charset="0"/>
              </a:rPr>
              <a:t>m</a:t>
            </a:r>
            <a:r>
              <a:rPr lang="en-US" baseline="-25000" smtClean="0"/>
              <a:t>1</a:t>
            </a:r>
            <a:r>
              <a:rPr lang="en-US" smtClean="0"/>
              <a:t> = </a:t>
            </a:r>
            <a:r>
              <a:rPr lang="en-US" i="1" smtClean="0">
                <a:latin typeface="Symbol" charset="0"/>
              </a:rPr>
              <a:t>m</a:t>
            </a:r>
            <a:r>
              <a:rPr lang="en-US" baseline="-25000" smtClean="0"/>
              <a:t>2</a:t>
            </a:r>
            <a:r>
              <a:rPr lang="en-US" smtClean="0"/>
              <a:t>  </a:t>
            </a:r>
          </a:p>
          <a:p>
            <a:pPr>
              <a:lnSpc>
                <a:spcPct val="140000"/>
              </a:lnSpc>
              <a:defRPr/>
            </a:pPr>
            <a:r>
              <a:rPr lang="en-US" i="1" smtClean="0"/>
              <a:t>H</a:t>
            </a:r>
            <a:r>
              <a:rPr lang="en-US" baseline="-25000" smtClean="0"/>
              <a:t>a</a:t>
            </a:r>
            <a:r>
              <a:rPr lang="en-US" smtClean="0"/>
              <a:t>: </a:t>
            </a:r>
            <a:r>
              <a:rPr lang="en-US" i="1" smtClean="0">
                <a:latin typeface="Symbol" charset="0"/>
              </a:rPr>
              <a:t>m</a:t>
            </a:r>
            <a:r>
              <a:rPr lang="en-US" baseline="-25000" smtClean="0"/>
              <a:t>1</a:t>
            </a:r>
            <a:r>
              <a:rPr lang="en-US" smtClean="0"/>
              <a:t> </a:t>
            </a:r>
            <a:r>
              <a:rPr lang="en-US" smtClean="0">
                <a:cs typeface="Arial" charset="0"/>
              </a:rPr>
              <a:t>≠</a:t>
            </a:r>
            <a:r>
              <a:rPr lang="en-US" smtClean="0"/>
              <a:t> </a:t>
            </a:r>
            <a:r>
              <a:rPr lang="en-US" i="1" smtClean="0">
                <a:latin typeface="Symbol" charset="0"/>
              </a:rPr>
              <a:t>m</a:t>
            </a:r>
            <a:r>
              <a:rPr lang="en-US" baseline="-25000" smtClean="0"/>
              <a:t>2</a:t>
            </a:r>
            <a:endParaRPr lang="en-US" smtClean="0"/>
          </a:p>
        </p:txBody>
      </p:sp>
      <p:pic>
        <p:nvPicPr>
          <p:cNvPr id="60419" name="moore07-P003.jpg" descr="c:\Graphics07\moore07-P003.jpg"/>
          <p:cNvPicPr>
            <a:picLocks noChangeAspect="1"/>
          </p:cNvPicPr>
          <p:nvPr/>
        </p:nvPicPr>
        <p:blipFill>
          <a:blip r:embed="rId2"/>
          <a:srcRect/>
          <a:stretch>
            <a:fillRect/>
          </a:stretch>
        </p:blipFill>
        <p:spPr bwMode="auto">
          <a:xfrm>
            <a:off x="7250113" y="4191000"/>
            <a:ext cx="1893887" cy="2209800"/>
          </a:xfrm>
          <a:prstGeom prst="rect">
            <a:avLst/>
          </a:prstGeom>
          <a:noFill/>
          <a:ln w="9525">
            <a:noFill/>
            <a:miter lim="800000"/>
            <a:headEnd/>
            <a:tailEnd/>
          </a:ln>
        </p:spPr>
      </p:pic>
      <p:pic>
        <p:nvPicPr>
          <p:cNvPr id="60420" name="moore07-untb15.jpg" descr="c:\Graphics07\moore07-untb15.jpg"/>
          <p:cNvPicPr>
            <a:picLocks noChangeAspect="1"/>
          </p:cNvPicPr>
          <p:nvPr/>
        </p:nvPicPr>
        <p:blipFill>
          <a:blip r:embed="rId3"/>
          <a:srcRect/>
          <a:stretch>
            <a:fillRect/>
          </a:stretch>
        </p:blipFill>
        <p:spPr bwMode="auto">
          <a:xfrm>
            <a:off x="4114800" y="1752600"/>
            <a:ext cx="4630738" cy="971550"/>
          </a:xfrm>
          <a:prstGeom prst="rect">
            <a:avLst/>
          </a:prstGeom>
          <a:noFill/>
          <a:ln w="9525">
            <a:noFill/>
            <a:miter lim="800000"/>
            <a:headEnd/>
            <a:tailEnd/>
          </a:ln>
        </p:spPr>
      </p:pic>
      <p:pic>
        <p:nvPicPr>
          <p:cNvPr id="1162257" name="Picture 17"/>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57200" y="3835400"/>
            <a:ext cx="3519488" cy="1809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162258" name="Picture 18"/>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996950" y="5740400"/>
            <a:ext cx="2438400" cy="43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162259" name="Picture 19"/>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038600" y="4064000"/>
            <a:ext cx="3087688" cy="2025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162260" name="Rectangle 20"/>
          <p:cNvSpPr>
            <a:spLocks noChangeArrowheads="1"/>
          </p:cNvSpPr>
          <p:nvPr/>
        </p:nvSpPr>
        <p:spPr bwMode="auto">
          <a:xfrm>
            <a:off x="457200" y="3200400"/>
            <a:ext cx="7848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latin typeface="Arial" charset="0"/>
                <a:ea typeface="ＭＳ Ｐゴシック" charset="0"/>
              </a:rPr>
              <a:t>Since the standard deviations are close, we will use the pooled </a:t>
            </a:r>
            <a:r>
              <a:rPr lang="en-US" i="1">
                <a:latin typeface="Arial" charset="0"/>
                <a:ea typeface="ＭＳ Ｐゴシック" charset="0"/>
              </a:rPr>
              <a:t>t</a:t>
            </a:r>
            <a:r>
              <a:rPr lang="en-US">
                <a:latin typeface="Arial" charset="0"/>
                <a:ea typeface="ＭＳ Ｐゴシック" charset="0"/>
              </a:rPr>
              <a:t> test.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22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622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622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62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226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cs typeface="+mj-cs"/>
              </a:rPr>
              <a:t>Exercise 7.1 Apartment Rents</a:t>
            </a:r>
          </a:p>
        </p:txBody>
      </p:sp>
      <p:sp>
        <p:nvSpPr>
          <p:cNvPr id="5" name="Rectangle 4"/>
          <p:cNvSpPr/>
          <p:nvPr/>
        </p:nvSpPr>
        <p:spPr>
          <a:xfrm>
            <a:off x="609600" y="1447800"/>
            <a:ext cx="8153400" cy="3970338"/>
          </a:xfrm>
          <a:prstGeom prst="rect">
            <a:avLst/>
          </a:prstGeom>
        </p:spPr>
        <p:txBody>
          <a:bodyPr>
            <a:spAutoFit/>
          </a:bodyPr>
          <a:lstStyle/>
          <a:p>
            <a:pPr>
              <a:defRPr/>
            </a:pPr>
            <a:r>
              <a:rPr lang="en-US" sz="2800" dirty="0">
                <a:latin typeface="+mn-lt"/>
                <a:ea typeface="ＭＳ Ｐゴシック" charset="0"/>
              </a:rPr>
              <a:t>Your local newspaper contains a large number of advertisements for unfurnished one-bedroom apartments. You choose 16 at random and calculate that their mean monthly rent is $508 and that the standard deviation of their rents is $78.</a:t>
            </a:r>
          </a:p>
          <a:p>
            <a:pPr>
              <a:defRPr/>
            </a:pPr>
            <a:endParaRPr lang="en-US" sz="2800" dirty="0">
              <a:latin typeface="+mn-lt"/>
              <a:ea typeface="ＭＳ Ｐゴシック" charset="0"/>
            </a:endParaRPr>
          </a:p>
          <a:p>
            <a:pPr>
              <a:defRPr/>
            </a:pPr>
            <a:r>
              <a:rPr lang="en-US" sz="2800" dirty="0">
                <a:latin typeface="+mn-lt"/>
                <a:ea typeface="ＭＳ Ｐゴシック" charset="0"/>
              </a:rPr>
              <a:t>(a) What is the standard error of the mean?</a:t>
            </a:r>
          </a:p>
          <a:p>
            <a:pPr>
              <a:defRPr/>
            </a:pPr>
            <a:r>
              <a:rPr lang="en-US" sz="2800" dirty="0">
                <a:latin typeface="+mn-lt"/>
                <a:ea typeface="ＭＳ Ｐゴシック" charset="0"/>
              </a:rPr>
              <a:t>(b) What are the degrees of freedom for a one-sample t statistic?</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Text Box 2"/>
          <p:cNvSpPr txBox="1">
            <a:spLocks noChangeArrowheads="1"/>
          </p:cNvSpPr>
          <p:nvPr/>
        </p:nvSpPr>
        <p:spPr bwMode="auto">
          <a:xfrm>
            <a:off x="609600" y="228600"/>
            <a:ext cx="7086600" cy="1196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10000"/>
              </a:lnSpc>
              <a:defRPr/>
            </a:pPr>
            <a:r>
              <a:rPr lang="en-US" sz="2400">
                <a:solidFill>
                  <a:srgbClr val="333399"/>
                </a:solidFill>
                <a:latin typeface="Garamond" charset="0"/>
                <a:ea typeface="ＭＳ Ｐゴシック" charset="0"/>
              </a:rPr>
              <a:t>Comparing healthy and failed firms</a:t>
            </a:r>
            <a:endParaRPr lang="en-US" sz="2400">
              <a:latin typeface="Garamond" charset="0"/>
              <a:ea typeface="ＭＳ Ｐゴシック" charset="0"/>
            </a:endParaRPr>
          </a:p>
          <a:p>
            <a:pPr eaLnBrk="0" hangingPunct="0">
              <a:lnSpc>
                <a:spcPct val="110000"/>
              </a:lnSpc>
              <a:defRPr/>
            </a:pPr>
            <a:endParaRPr lang="en-US" sz="2400">
              <a:latin typeface="Garamond" charset="0"/>
              <a:ea typeface="ＭＳ Ｐゴシック" charset="0"/>
            </a:endParaRPr>
          </a:p>
          <a:p>
            <a:pPr eaLnBrk="0" hangingPunct="0">
              <a:lnSpc>
                <a:spcPct val="110000"/>
              </a:lnSpc>
              <a:defRPr/>
            </a:pPr>
            <a:r>
              <a:rPr lang="en-US">
                <a:latin typeface="Arial" charset="0"/>
                <a:ea typeface="ＭＳ Ｐゴシック" charset="0"/>
              </a:rPr>
              <a:t>Is the mean asset ratio different for healthy and failed firms?</a:t>
            </a:r>
          </a:p>
        </p:txBody>
      </p:sp>
      <p:sp>
        <p:nvSpPr>
          <p:cNvPr id="1166339" name="Text Box 3"/>
          <p:cNvSpPr txBox="1">
            <a:spLocks noChangeArrowheads="1"/>
          </p:cNvSpPr>
          <p:nvPr/>
        </p:nvSpPr>
        <p:spPr bwMode="auto">
          <a:xfrm>
            <a:off x="1524000" y="1730375"/>
            <a:ext cx="6629400" cy="860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defTabSz="635000">
              <a:defRPr>
                <a:solidFill>
                  <a:schemeClr val="tx1"/>
                </a:solidFill>
                <a:latin typeface="Arial" charset="0"/>
                <a:ea typeface="ＭＳ Ｐゴシック" charset="0"/>
              </a:defRPr>
            </a:lvl1pPr>
            <a:lvl2pPr defTabSz="635000">
              <a:defRPr>
                <a:solidFill>
                  <a:schemeClr val="tx1"/>
                </a:solidFill>
                <a:latin typeface="Arial" charset="0"/>
                <a:ea typeface="ＭＳ Ｐゴシック" charset="0"/>
              </a:defRPr>
            </a:lvl2pPr>
            <a:lvl3pPr defTabSz="635000">
              <a:defRPr>
                <a:solidFill>
                  <a:schemeClr val="tx1"/>
                </a:solidFill>
                <a:latin typeface="Arial" charset="0"/>
                <a:ea typeface="ＭＳ Ｐゴシック" charset="0"/>
              </a:defRPr>
            </a:lvl3pPr>
            <a:lvl4pPr defTabSz="635000">
              <a:defRPr>
                <a:solidFill>
                  <a:schemeClr val="tx1"/>
                </a:solidFill>
                <a:latin typeface="Arial" charset="0"/>
                <a:ea typeface="ＭＳ Ｐゴシック" charset="0"/>
              </a:defRPr>
            </a:lvl4pPr>
            <a:lvl5pPr defTabSz="635000">
              <a:defRPr>
                <a:solidFill>
                  <a:schemeClr val="tx1"/>
                </a:solidFill>
                <a:latin typeface="Arial" charset="0"/>
                <a:ea typeface="ＭＳ Ｐゴシック" charset="0"/>
              </a:defRPr>
            </a:lvl5pPr>
            <a:lvl6pPr defTabSz="635000" fontAlgn="base">
              <a:spcBef>
                <a:spcPct val="0"/>
              </a:spcBef>
              <a:spcAft>
                <a:spcPct val="0"/>
              </a:spcAft>
              <a:defRPr>
                <a:solidFill>
                  <a:schemeClr val="tx1"/>
                </a:solidFill>
                <a:latin typeface="Arial" charset="0"/>
                <a:ea typeface="ＭＳ Ｐゴシック" charset="0"/>
              </a:defRPr>
            </a:lvl6pPr>
            <a:lvl7pPr defTabSz="635000" fontAlgn="base">
              <a:spcBef>
                <a:spcPct val="0"/>
              </a:spcBef>
              <a:spcAft>
                <a:spcPct val="0"/>
              </a:spcAft>
              <a:defRPr>
                <a:solidFill>
                  <a:schemeClr val="tx1"/>
                </a:solidFill>
                <a:latin typeface="Arial" charset="0"/>
                <a:ea typeface="ＭＳ Ｐゴシック" charset="0"/>
              </a:defRPr>
            </a:lvl7pPr>
            <a:lvl8pPr defTabSz="635000" fontAlgn="base">
              <a:spcBef>
                <a:spcPct val="0"/>
              </a:spcBef>
              <a:spcAft>
                <a:spcPct val="0"/>
              </a:spcAft>
              <a:defRPr>
                <a:solidFill>
                  <a:schemeClr val="tx1"/>
                </a:solidFill>
                <a:latin typeface="Arial" charset="0"/>
                <a:ea typeface="ＭＳ Ｐゴシック" charset="0"/>
              </a:defRPr>
            </a:lvl8pPr>
            <a:lvl9pPr defTabSz="635000" fontAlgn="base">
              <a:spcBef>
                <a:spcPct val="0"/>
              </a:spcBef>
              <a:spcAft>
                <a:spcPct val="0"/>
              </a:spcAft>
              <a:defRPr>
                <a:solidFill>
                  <a:schemeClr val="tx1"/>
                </a:solidFill>
                <a:latin typeface="Arial" charset="0"/>
                <a:ea typeface="ＭＳ Ｐゴシック" charset="0"/>
              </a:defRPr>
            </a:lvl9pPr>
          </a:lstStyle>
          <a:p>
            <a:pPr>
              <a:lnSpc>
                <a:spcPct val="140000"/>
              </a:lnSpc>
              <a:defRPr/>
            </a:pPr>
            <a:r>
              <a:rPr lang="en-US" i="1" smtClean="0"/>
              <a:t>H</a:t>
            </a:r>
            <a:r>
              <a:rPr lang="en-US" baseline="-25000" smtClean="0"/>
              <a:t>0</a:t>
            </a:r>
            <a:r>
              <a:rPr lang="en-US" smtClean="0"/>
              <a:t>: </a:t>
            </a:r>
            <a:r>
              <a:rPr lang="en-US" i="1" smtClean="0">
                <a:latin typeface="Symbol" charset="0"/>
              </a:rPr>
              <a:t>m</a:t>
            </a:r>
            <a:r>
              <a:rPr lang="en-US" baseline="-25000" smtClean="0"/>
              <a:t>1</a:t>
            </a:r>
            <a:r>
              <a:rPr lang="en-US" smtClean="0"/>
              <a:t> = </a:t>
            </a:r>
            <a:r>
              <a:rPr lang="en-US" i="1" smtClean="0">
                <a:latin typeface="Symbol" charset="0"/>
              </a:rPr>
              <a:t>m</a:t>
            </a:r>
            <a:r>
              <a:rPr lang="en-US" baseline="-25000" smtClean="0"/>
              <a:t>2</a:t>
            </a:r>
            <a:r>
              <a:rPr lang="en-US" smtClean="0"/>
              <a:t>  </a:t>
            </a:r>
          </a:p>
          <a:p>
            <a:pPr>
              <a:lnSpc>
                <a:spcPct val="140000"/>
              </a:lnSpc>
              <a:defRPr/>
            </a:pPr>
            <a:r>
              <a:rPr lang="en-US" i="1" smtClean="0"/>
              <a:t>H</a:t>
            </a:r>
            <a:r>
              <a:rPr lang="en-US" baseline="-25000" smtClean="0"/>
              <a:t>a</a:t>
            </a:r>
            <a:r>
              <a:rPr lang="en-US" smtClean="0"/>
              <a:t>: </a:t>
            </a:r>
            <a:r>
              <a:rPr lang="en-US" i="1" smtClean="0">
                <a:latin typeface="Symbol" charset="0"/>
              </a:rPr>
              <a:t>m</a:t>
            </a:r>
            <a:r>
              <a:rPr lang="en-US" baseline="-25000" smtClean="0"/>
              <a:t>1</a:t>
            </a:r>
            <a:r>
              <a:rPr lang="en-US" smtClean="0"/>
              <a:t> </a:t>
            </a:r>
            <a:r>
              <a:rPr lang="en-US" smtClean="0">
                <a:cs typeface="Arial" charset="0"/>
              </a:rPr>
              <a:t>≠</a:t>
            </a:r>
            <a:r>
              <a:rPr lang="en-US" smtClean="0"/>
              <a:t> </a:t>
            </a:r>
            <a:r>
              <a:rPr lang="en-US" i="1" smtClean="0">
                <a:latin typeface="Symbol" charset="0"/>
              </a:rPr>
              <a:t>m</a:t>
            </a:r>
            <a:r>
              <a:rPr lang="en-US" baseline="-25000" smtClean="0"/>
              <a:t>2</a:t>
            </a:r>
            <a:endParaRPr lang="en-US" smtClean="0"/>
          </a:p>
        </p:txBody>
      </p:sp>
      <p:pic>
        <p:nvPicPr>
          <p:cNvPr id="61443" name="moore07-P003.jpg" descr="c:\Graphics07\moore07-P003.jpg"/>
          <p:cNvPicPr>
            <a:picLocks noChangeAspect="1"/>
          </p:cNvPicPr>
          <p:nvPr/>
        </p:nvPicPr>
        <p:blipFill>
          <a:blip r:embed="rId2"/>
          <a:srcRect/>
          <a:stretch>
            <a:fillRect/>
          </a:stretch>
        </p:blipFill>
        <p:spPr bwMode="auto">
          <a:xfrm>
            <a:off x="7250113" y="4191000"/>
            <a:ext cx="1893887" cy="2209800"/>
          </a:xfrm>
          <a:prstGeom prst="rect">
            <a:avLst/>
          </a:prstGeom>
          <a:noFill/>
          <a:ln w="9525">
            <a:noFill/>
            <a:miter lim="800000"/>
            <a:headEnd/>
            <a:tailEnd/>
          </a:ln>
        </p:spPr>
      </p:pic>
      <p:pic>
        <p:nvPicPr>
          <p:cNvPr id="61444" name="moore07-untb15.jpg" descr="c:\Graphics07\moore07-untb15.jpg"/>
          <p:cNvPicPr>
            <a:picLocks noChangeAspect="1"/>
          </p:cNvPicPr>
          <p:nvPr/>
        </p:nvPicPr>
        <p:blipFill>
          <a:blip r:embed="rId3"/>
          <a:srcRect/>
          <a:stretch>
            <a:fillRect/>
          </a:stretch>
        </p:blipFill>
        <p:spPr bwMode="auto">
          <a:xfrm>
            <a:off x="4114800" y="1752600"/>
            <a:ext cx="4630738" cy="971550"/>
          </a:xfrm>
          <a:prstGeom prst="rect">
            <a:avLst/>
          </a:prstGeom>
          <a:noFill/>
          <a:ln w="9525">
            <a:noFill/>
            <a:miter lim="800000"/>
            <a:headEnd/>
            <a:tailEnd/>
          </a:ln>
        </p:spPr>
      </p:pic>
      <p:sp>
        <p:nvSpPr>
          <p:cNvPr id="1166342" name="Rectangle 6"/>
          <p:cNvSpPr>
            <a:spLocks noChangeArrowheads="1"/>
          </p:cNvSpPr>
          <p:nvPr/>
        </p:nvSpPr>
        <p:spPr bwMode="auto">
          <a:xfrm>
            <a:off x="228600" y="4495800"/>
            <a:ext cx="6172200" cy="1431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10000"/>
              </a:lnSpc>
              <a:defRPr/>
            </a:pPr>
            <a:r>
              <a:rPr lang="en-US" sz="2000">
                <a:latin typeface="Arial" charset="0"/>
                <a:ea typeface="ＭＳ Ｐゴシック" charset="0"/>
              </a:rPr>
              <a:t>The </a:t>
            </a:r>
            <a:r>
              <a:rPr lang="en-US" sz="2000" i="1">
                <a:latin typeface="Arial" charset="0"/>
                <a:ea typeface="ＭＳ Ｐゴシック" charset="0"/>
              </a:rPr>
              <a:t>P</a:t>
            </a:r>
            <a:r>
              <a:rPr lang="en-US" sz="2000">
                <a:latin typeface="Arial" charset="0"/>
                <a:ea typeface="ＭＳ Ｐゴシック" charset="0"/>
              </a:rPr>
              <a:t>-value is </a:t>
            </a:r>
            <a:r>
              <a:rPr lang="en-US" sz="2000" i="1">
                <a:latin typeface="Arial" charset="0"/>
                <a:ea typeface="ＭＳ Ｐゴシック" charset="0"/>
              </a:rPr>
              <a:t>P</a:t>
            </a:r>
            <a:r>
              <a:rPr lang="en-US" sz="2000">
                <a:latin typeface="Arial" charset="0"/>
                <a:ea typeface="ＭＳ Ｐゴシック" charset="0"/>
              </a:rPr>
              <a:t>(</a:t>
            </a:r>
            <a:r>
              <a:rPr lang="en-US" sz="2000" i="1">
                <a:latin typeface="Arial" charset="0"/>
                <a:ea typeface="ＭＳ Ｐゴシック" charset="0"/>
              </a:rPr>
              <a:t>T</a:t>
            </a:r>
            <a:r>
              <a:rPr lang="en-US" sz="2000">
                <a:latin typeface="Arial" charset="0"/>
                <a:ea typeface="ＭＳ Ｐゴシック" charset="0"/>
              </a:rPr>
              <a:t> </a:t>
            </a:r>
            <a:r>
              <a:rPr lang="en-US" sz="2000" u="sng">
                <a:latin typeface="Arial" charset="0"/>
                <a:ea typeface="ＭＳ Ｐゴシック" charset="0"/>
              </a:rPr>
              <a:t>&gt;</a:t>
            </a:r>
            <a:r>
              <a:rPr lang="en-US" sz="2000">
                <a:latin typeface="Arial" charset="0"/>
                <a:ea typeface="ＭＳ Ｐゴシック" charset="0"/>
              </a:rPr>
              <a:t> 7.17), using df = 100</a:t>
            </a:r>
          </a:p>
          <a:p>
            <a:pPr eaLnBrk="0" hangingPunct="0">
              <a:lnSpc>
                <a:spcPct val="110000"/>
              </a:lnSpc>
              <a:defRPr/>
            </a:pPr>
            <a:r>
              <a:rPr lang="en-US" sz="2000">
                <a:latin typeface="Arial" charset="0"/>
                <a:ea typeface="ＭＳ Ｐゴシック" charset="0"/>
              </a:rPr>
              <a:t>so the </a:t>
            </a:r>
            <a:r>
              <a:rPr lang="en-US" sz="2000" i="1">
                <a:latin typeface="Arial" charset="0"/>
                <a:ea typeface="ＭＳ Ｐゴシック" charset="0"/>
              </a:rPr>
              <a:t>P</a:t>
            </a:r>
            <a:r>
              <a:rPr lang="en-US" sz="2000">
                <a:latin typeface="Arial" charset="0"/>
                <a:ea typeface="ＭＳ Ｐゴシック" charset="0"/>
              </a:rPr>
              <a:t>-value &lt; 2*0.005 = 0.001, so there is</a:t>
            </a:r>
          </a:p>
          <a:p>
            <a:pPr eaLnBrk="0" hangingPunct="0">
              <a:lnSpc>
                <a:spcPct val="110000"/>
              </a:lnSpc>
              <a:defRPr/>
            </a:pPr>
            <a:r>
              <a:rPr lang="en-US" sz="2000">
                <a:latin typeface="Arial" charset="0"/>
                <a:ea typeface="ＭＳ Ｐゴシック" charset="0"/>
              </a:rPr>
              <a:t>a significant difference in mean asset ratios</a:t>
            </a:r>
          </a:p>
          <a:p>
            <a:pPr eaLnBrk="0" hangingPunct="0">
              <a:lnSpc>
                <a:spcPct val="110000"/>
              </a:lnSpc>
              <a:defRPr/>
            </a:pPr>
            <a:r>
              <a:rPr lang="en-US" sz="2000">
                <a:latin typeface="Arial" charset="0"/>
                <a:ea typeface="ＭＳ Ｐゴシック" charset="0"/>
              </a:rPr>
              <a:t>for healthy and failed firms.</a:t>
            </a:r>
          </a:p>
        </p:txBody>
      </p:sp>
      <p:pic>
        <p:nvPicPr>
          <p:cNvPr id="61446" name="moore07-untb16.jpg" descr="c:\Graphics07\moore07-untb16.jpg"/>
          <p:cNvPicPr>
            <a:picLocks noChangeAspect="1"/>
          </p:cNvPicPr>
          <p:nvPr/>
        </p:nvPicPr>
        <p:blipFill>
          <a:blip r:embed="rId4"/>
          <a:srcRect/>
          <a:stretch>
            <a:fillRect/>
          </a:stretch>
        </p:blipFill>
        <p:spPr bwMode="auto">
          <a:xfrm>
            <a:off x="7315200" y="2971800"/>
            <a:ext cx="1524000" cy="976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3274" name="Picture 10"/>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1100" y="3352800"/>
            <a:ext cx="4635500" cy="782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163266" name="Rectangle 2"/>
          <p:cNvSpPr>
            <a:spLocks noChangeArrowheads="1"/>
          </p:cNvSpPr>
          <p:nvPr/>
        </p:nvSpPr>
        <p:spPr bwMode="auto">
          <a:xfrm>
            <a:off x="1066800" y="2133600"/>
            <a:ext cx="8077200"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9966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150000"/>
              </a:lnSpc>
              <a:spcBef>
                <a:spcPct val="20000"/>
              </a:spcBef>
              <a:buClr>
                <a:srgbClr val="00CC99"/>
              </a:buClr>
              <a:buSzPct val="65000"/>
              <a:buFont typeface="Wingdings" pitchFamily="2" charset="2"/>
              <a:buNone/>
            </a:pPr>
            <a:r>
              <a:rPr lang="en-US" dirty="0"/>
              <a:t>95% confidence interval for (</a:t>
            </a:r>
            <a:r>
              <a:rPr lang="en-US" i="1" dirty="0">
                <a:cs typeface="Arial" pitchFamily="34" charset="0"/>
              </a:rPr>
              <a:t>µ</a:t>
            </a:r>
            <a:r>
              <a:rPr lang="en-US" baseline="-25000" dirty="0">
                <a:cs typeface="Arial" pitchFamily="34" charset="0"/>
              </a:rPr>
              <a:t>1 </a:t>
            </a:r>
            <a:r>
              <a:rPr lang="en-US" dirty="0">
                <a:cs typeface="Arial" pitchFamily="34" charset="0"/>
              </a:rPr>
              <a:t>− </a:t>
            </a:r>
            <a:r>
              <a:rPr lang="en-US" i="1" dirty="0">
                <a:cs typeface="Arial" pitchFamily="34" charset="0"/>
              </a:rPr>
              <a:t>µ</a:t>
            </a:r>
            <a:r>
              <a:rPr lang="en-US" baseline="-25000" dirty="0">
                <a:cs typeface="Arial" pitchFamily="34" charset="0"/>
              </a:rPr>
              <a:t>2</a:t>
            </a:r>
            <a:r>
              <a:rPr lang="en-US" dirty="0"/>
              <a:t>).</a:t>
            </a:r>
          </a:p>
          <a:p>
            <a:pPr>
              <a:lnSpc>
                <a:spcPct val="150000"/>
              </a:lnSpc>
              <a:spcBef>
                <a:spcPct val="20000"/>
              </a:spcBef>
              <a:buClr>
                <a:srgbClr val="00CC99"/>
              </a:buClr>
              <a:buSzPct val="65000"/>
              <a:buFont typeface="Wingdings" pitchFamily="2" charset="2"/>
              <a:buNone/>
            </a:pPr>
            <a:r>
              <a:rPr lang="en-US" dirty="0"/>
              <a:t>The margin of error (with </a:t>
            </a:r>
            <a:r>
              <a:rPr lang="en-US" dirty="0" err="1"/>
              <a:t>df</a:t>
            </a:r>
            <a:r>
              <a:rPr lang="en-US" dirty="0"/>
              <a:t> = 100 </a:t>
            </a:r>
            <a:r>
              <a:rPr lang="en-US" dirty="0">
                <a:sym typeface="Wingdings" pitchFamily="2" charset="2"/>
              </a:rPr>
              <a:t></a:t>
            </a:r>
            <a:r>
              <a:rPr lang="en-US" dirty="0"/>
              <a:t> </a:t>
            </a:r>
            <a:r>
              <a:rPr lang="en-US" i="1" dirty="0"/>
              <a:t>t</a:t>
            </a:r>
            <a:r>
              <a:rPr lang="en-US" dirty="0"/>
              <a:t>* = 1.984) is:</a:t>
            </a:r>
          </a:p>
          <a:p>
            <a:pPr>
              <a:lnSpc>
                <a:spcPct val="150000"/>
              </a:lnSpc>
              <a:spcBef>
                <a:spcPct val="20000"/>
              </a:spcBef>
              <a:buClr>
                <a:srgbClr val="00CC99"/>
              </a:buClr>
              <a:buSzPct val="65000"/>
              <a:buFont typeface="Wingdings" pitchFamily="2" charset="2"/>
              <a:buNone/>
            </a:pPr>
            <a:r>
              <a:rPr lang="en-US" dirty="0"/>
              <a:t>						</a:t>
            </a:r>
          </a:p>
          <a:p>
            <a:pPr>
              <a:lnSpc>
                <a:spcPct val="150000"/>
              </a:lnSpc>
              <a:spcBef>
                <a:spcPct val="20000"/>
              </a:spcBef>
              <a:buClr>
                <a:srgbClr val="00CC99"/>
              </a:buClr>
              <a:buSzPct val="65000"/>
              <a:buFont typeface="Wingdings" pitchFamily="2" charset="2"/>
              <a:buNone/>
            </a:pPr>
            <a:r>
              <a:rPr lang="en-US" dirty="0"/>
              <a:t>					= 0.25</a:t>
            </a:r>
          </a:p>
          <a:p>
            <a:pPr>
              <a:lnSpc>
                <a:spcPct val="150000"/>
              </a:lnSpc>
              <a:spcBef>
                <a:spcPct val="20000"/>
              </a:spcBef>
              <a:buClr>
                <a:srgbClr val="00CC99"/>
              </a:buClr>
              <a:buSzPct val="65000"/>
              <a:buFont typeface="Wingdings" pitchFamily="2" charset="2"/>
              <a:buNone/>
            </a:pPr>
            <a:endParaRPr lang="en-US" dirty="0"/>
          </a:p>
          <a:p>
            <a:pPr>
              <a:lnSpc>
                <a:spcPct val="150000"/>
              </a:lnSpc>
              <a:spcBef>
                <a:spcPct val="20000"/>
              </a:spcBef>
              <a:buClr>
                <a:srgbClr val="00CC99"/>
              </a:buClr>
              <a:buSzPct val="65000"/>
              <a:buFont typeface="Wingdings" pitchFamily="2" charset="2"/>
              <a:buNone/>
            </a:pPr>
            <a:r>
              <a:rPr lang="en-US" dirty="0"/>
              <a:t>With 95% confidence, (</a:t>
            </a:r>
            <a:r>
              <a:rPr lang="en-US" i="1" dirty="0">
                <a:cs typeface="Arial" pitchFamily="34" charset="0"/>
              </a:rPr>
              <a:t>µ</a:t>
            </a:r>
            <a:r>
              <a:rPr lang="en-US" baseline="-25000" dirty="0">
                <a:cs typeface="Arial" pitchFamily="34" charset="0"/>
              </a:rPr>
              <a:t>1</a:t>
            </a:r>
            <a:r>
              <a:rPr lang="en-US" dirty="0">
                <a:cs typeface="Arial" pitchFamily="34" charset="0"/>
              </a:rPr>
              <a:t> − </a:t>
            </a:r>
            <a:r>
              <a:rPr lang="en-US" i="1" dirty="0">
                <a:cs typeface="Arial" pitchFamily="34" charset="0"/>
              </a:rPr>
              <a:t>µ</a:t>
            </a:r>
            <a:r>
              <a:rPr lang="en-US" baseline="-25000" dirty="0">
                <a:cs typeface="Arial" pitchFamily="34" charset="0"/>
              </a:rPr>
              <a:t>2</a:t>
            </a:r>
            <a:r>
              <a:rPr lang="en-US" dirty="0"/>
              <a:t>) falls within (1.7256 – 0.8236) </a:t>
            </a:r>
            <a:r>
              <a:rPr lang="en-US" dirty="0">
                <a:cs typeface="Arial" pitchFamily="34" charset="0"/>
              </a:rPr>
              <a:t>±</a:t>
            </a:r>
            <a:r>
              <a:rPr lang="en-US" dirty="0"/>
              <a:t> 0.25</a:t>
            </a:r>
          </a:p>
          <a:p>
            <a:pPr>
              <a:lnSpc>
                <a:spcPct val="150000"/>
              </a:lnSpc>
              <a:spcBef>
                <a:spcPct val="20000"/>
              </a:spcBef>
              <a:buClr>
                <a:srgbClr val="00CC99"/>
              </a:buClr>
              <a:buSzPct val="65000"/>
              <a:buFont typeface="Wingdings" pitchFamily="2" charset="2"/>
              <a:buNone/>
            </a:pPr>
            <a:r>
              <a:rPr lang="en-US" dirty="0"/>
              <a:t> = 0.902 </a:t>
            </a:r>
            <a:r>
              <a:rPr lang="en-US" dirty="0">
                <a:cs typeface="Arial" pitchFamily="34" charset="0"/>
              </a:rPr>
              <a:t>± 0.25 or (0.65, 1.15).</a:t>
            </a:r>
          </a:p>
        </p:txBody>
      </p:sp>
      <p:sp>
        <p:nvSpPr>
          <p:cNvPr id="1163268" name="Text Box 4"/>
          <p:cNvSpPr txBox="1">
            <a:spLocks noChangeArrowheads="1"/>
          </p:cNvSpPr>
          <p:nvPr/>
        </p:nvSpPr>
        <p:spPr bwMode="auto">
          <a:xfrm>
            <a:off x="609600" y="228600"/>
            <a:ext cx="6096000" cy="20220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110000"/>
              </a:lnSpc>
              <a:defRPr/>
            </a:pPr>
            <a:r>
              <a:rPr lang="en-US" sz="2400" dirty="0">
                <a:solidFill>
                  <a:srgbClr val="FF0000"/>
                </a:solidFill>
                <a:latin typeface="Garamond" charset="0"/>
                <a:ea typeface="ＭＳ Ｐゴシック" charset="0"/>
              </a:rPr>
              <a:t>Comparing healthy and failed firms</a:t>
            </a:r>
          </a:p>
          <a:p>
            <a:pPr eaLnBrk="0" hangingPunct="0">
              <a:lnSpc>
                <a:spcPct val="110000"/>
              </a:lnSpc>
              <a:defRPr/>
            </a:pPr>
            <a:endParaRPr lang="en-US" sz="2400" dirty="0">
              <a:latin typeface="Garamond" charset="0"/>
              <a:ea typeface="ＭＳ Ｐゴシック" charset="0"/>
            </a:endParaRPr>
          </a:p>
          <a:p>
            <a:pPr eaLnBrk="0" hangingPunct="0">
              <a:lnSpc>
                <a:spcPct val="110000"/>
              </a:lnSpc>
              <a:defRPr/>
            </a:pPr>
            <a:r>
              <a:rPr lang="en-US" sz="2400" b="1" i="1" dirty="0">
                <a:solidFill>
                  <a:srgbClr val="FF0000"/>
                </a:solidFill>
                <a:latin typeface="Arial" charset="0"/>
                <a:ea typeface="ＭＳ Ｐゴシック" charset="0"/>
              </a:rPr>
              <a:t>How different are the mean asset ratios for healthy and failed firms?</a:t>
            </a:r>
          </a:p>
          <a:p>
            <a:pPr eaLnBrk="0" hangingPunct="0">
              <a:lnSpc>
                <a:spcPct val="110000"/>
              </a:lnSpc>
              <a:defRPr/>
            </a:pPr>
            <a:endParaRPr lang="en-US" dirty="0">
              <a:latin typeface="Arial" charset="0"/>
              <a:ea typeface="ＭＳ Ｐゴシック" charset="0"/>
            </a:endParaRPr>
          </a:p>
        </p:txBody>
      </p:sp>
      <p:pic>
        <p:nvPicPr>
          <p:cNvPr id="62468" name="moore07-P003.jpg" descr="c:\Graphics07\moore07-P003.jpg"/>
          <p:cNvPicPr>
            <a:picLocks noChangeAspect="1"/>
          </p:cNvPicPr>
          <p:nvPr/>
        </p:nvPicPr>
        <p:blipFill>
          <a:blip r:embed="rId3"/>
          <a:srcRect/>
          <a:stretch>
            <a:fillRect/>
          </a:stretch>
        </p:blipFill>
        <p:spPr bwMode="auto">
          <a:xfrm>
            <a:off x="7086600" y="381000"/>
            <a:ext cx="1893888" cy="2209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326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6326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632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63266">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63266">
                                            <p:txEl>
                                              <p:pRg st="5" end="5"/>
                                            </p:txEl>
                                          </p:spTgt>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116326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3266"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0978" name="Rectangle 2"/>
          <p:cNvSpPr>
            <a:spLocks noGrp="1" noChangeArrowheads="1"/>
          </p:cNvSpPr>
          <p:nvPr>
            <p:ph type="title"/>
          </p:nvPr>
        </p:nvSpPr>
        <p:spPr>
          <a:xfrm>
            <a:off x="457200" y="228600"/>
            <a:ext cx="8229600" cy="533400"/>
          </a:xfrm>
        </p:spPr>
        <p:txBody>
          <a:bodyPr/>
          <a:lstStyle/>
          <a:p>
            <a:pPr eaLnBrk="1" hangingPunct="1">
              <a:defRPr/>
            </a:pPr>
            <a:r>
              <a:rPr lang="en-US" sz="2400" smtClean="0">
                <a:solidFill>
                  <a:srgbClr val="333399"/>
                </a:solidFill>
                <a:cs typeface="+mj-cs"/>
              </a:rPr>
              <a:t>Which type of test? One-sample, paired samples, two-sample?</a:t>
            </a:r>
            <a:br>
              <a:rPr lang="en-US" sz="2400" smtClean="0">
                <a:solidFill>
                  <a:srgbClr val="333399"/>
                </a:solidFill>
                <a:cs typeface="+mj-cs"/>
              </a:rPr>
            </a:br>
            <a:endParaRPr lang="en-US" sz="2400" smtClean="0">
              <a:solidFill>
                <a:srgbClr val="333399"/>
              </a:solidFill>
              <a:cs typeface="+mj-cs"/>
            </a:endParaRPr>
          </a:p>
        </p:txBody>
      </p:sp>
      <p:sp>
        <p:nvSpPr>
          <p:cNvPr id="1150979" name="Rectangle 3"/>
          <p:cNvSpPr>
            <a:spLocks noGrp="1" noChangeArrowheads="1"/>
          </p:cNvSpPr>
          <p:nvPr>
            <p:ph type="body" sz="half" idx="1"/>
          </p:nvPr>
        </p:nvSpPr>
        <p:spPr>
          <a:xfrm>
            <a:off x="457200" y="1066800"/>
            <a:ext cx="4038600" cy="5486400"/>
          </a:xfrm>
        </p:spPr>
        <p:txBody>
          <a:bodyPr/>
          <a:lstStyle/>
          <a:p>
            <a:pPr marL="228600" indent="-228600" eaLnBrk="1" hangingPunct="1">
              <a:lnSpc>
                <a:spcPct val="140000"/>
              </a:lnSpc>
            </a:pPr>
            <a:r>
              <a:rPr lang="en-US" sz="1800" smtClean="0"/>
              <a:t>Comparing vitamin content of bread immediately after baking vs. 3 days later (the same loaves are used on day one and 3 days later).</a:t>
            </a:r>
          </a:p>
          <a:p>
            <a:pPr marL="228600" indent="-228600" eaLnBrk="1" hangingPunct="1">
              <a:lnSpc>
                <a:spcPct val="140000"/>
              </a:lnSpc>
            </a:pPr>
            <a:endParaRPr lang="en-US" sz="1200" smtClean="0"/>
          </a:p>
          <a:p>
            <a:pPr marL="228600" indent="-228600" eaLnBrk="1" hangingPunct="1">
              <a:lnSpc>
                <a:spcPct val="140000"/>
              </a:lnSpc>
            </a:pPr>
            <a:r>
              <a:rPr lang="en-US" sz="1800" smtClean="0"/>
              <a:t>Comparing vitamin content of bread immediately after baking vs. 3 days later (tests made on independent loaves).</a:t>
            </a:r>
          </a:p>
          <a:p>
            <a:pPr marL="228600" indent="-228600" eaLnBrk="1" hangingPunct="1">
              <a:lnSpc>
                <a:spcPct val="140000"/>
              </a:lnSpc>
            </a:pPr>
            <a:endParaRPr lang="en-US" sz="1200" smtClean="0"/>
          </a:p>
          <a:p>
            <a:pPr marL="228600" indent="-228600" eaLnBrk="1" hangingPunct="1">
              <a:lnSpc>
                <a:spcPct val="140000"/>
              </a:lnSpc>
            </a:pPr>
            <a:r>
              <a:rPr lang="en-US" sz="1800" smtClean="0"/>
              <a:t>Average fuel efficiency for 2005 vehicles is 21 miles per gallon. Is average fuel efficiency higher in the new generation </a:t>
            </a:r>
            <a:r>
              <a:rPr lang="ja-JP" altLang="en-US" sz="1800" smtClean="0"/>
              <a:t>“</a:t>
            </a:r>
            <a:r>
              <a:rPr lang="en-US" altLang="ja-JP" sz="1800" smtClean="0"/>
              <a:t>green vehicles</a:t>
            </a:r>
            <a:r>
              <a:rPr lang="ja-JP" altLang="en-US" sz="1800" smtClean="0"/>
              <a:t>”</a:t>
            </a:r>
            <a:r>
              <a:rPr lang="en-US" altLang="ja-JP" sz="1800" smtClean="0"/>
              <a:t>? </a:t>
            </a:r>
            <a:endParaRPr lang="en-US" sz="1800" smtClean="0"/>
          </a:p>
        </p:txBody>
      </p:sp>
      <p:sp>
        <p:nvSpPr>
          <p:cNvPr id="1150980" name="Rectangle 4"/>
          <p:cNvSpPr>
            <a:spLocks noGrp="1" noChangeArrowheads="1"/>
          </p:cNvSpPr>
          <p:nvPr>
            <p:ph type="body" sz="half" idx="2"/>
          </p:nvPr>
        </p:nvSpPr>
        <p:spPr>
          <a:xfrm>
            <a:off x="4648200" y="990600"/>
            <a:ext cx="3962400" cy="5715000"/>
          </a:xfrm>
        </p:spPr>
        <p:txBody>
          <a:bodyPr/>
          <a:lstStyle/>
          <a:p>
            <a:pPr marL="228600" indent="-228600" eaLnBrk="1" hangingPunct="1">
              <a:lnSpc>
                <a:spcPct val="140000"/>
              </a:lnSpc>
              <a:buFont typeface="Wingdings" charset="0"/>
              <a:buChar char="p"/>
              <a:defRPr/>
            </a:pPr>
            <a:r>
              <a:rPr lang="en-US" sz="1800" smtClean="0">
                <a:cs typeface="+mn-cs"/>
              </a:rPr>
              <a:t>Is blood pressure altered by use of an oral contraceptive? Comparing a group of women not using an oral contraceptive with a group taking it.</a:t>
            </a:r>
          </a:p>
          <a:p>
            <a:pPr marL="228600" indent="-228600" eaLnBrk="1" hangingPunct="1">
              <a:lnSpc>
                <a:spcPct val="140000"/>
              </a:lnSpc>
              <a:buFont typeface="Wingdings" charset="0"/>
              <a:buNone/>
              <a:defRPr/>
            </a:pPr>
            <a:endParaRPr lang="en-US" sz="1200" smtClean="0">
              <a:cs typeface="+mn-cs"/>
            </a:endParaRPr>
          </a:p>
          <a:p>
            <a:pPr marL="228600" indent="-228600" eaLnBrk="1" hangingPunct="1">
              <a:lnSpc>
                <a:spcPct val="140000"/>
              </a:lnSpc>
              <a:buFont typeface="Wingdings" charset="0"/>
              <a:buChar char="p"/>
              <a:defRPr/>
            </a:pPr>
            <a:r>
              <a:rPr lang="en-US" sz="1800" smtClean="0">
                <a:cs typeface="+mn-cs"/>
              </a:rPr>
              <a:t>Review insurance records for dollar amount paid after fire damage in houses equipped with a fire extinguisher vs. houses without one. Was there a difference in the average dollar amount paid?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09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097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50980">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09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0979" grpId="0" build="p" autoUpdateAnimBg="0"/>
      <p:bldP spid="1150980"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eaLnBrk="1" hangingPunct="1">
              <a:defRPr/>
            </a:pPr>
            <a:r>
              <a:rPr lang="en-US" smtClean="0">
                <a:cs typeface="+mj-cs"/>
              </a:rPr>
              <a:t>The </a:t>
            </a:r>
            <a:r>
              <a:rPr lang="en-US" i="1" smtClean="0">
                <a:cs typeface="+mj-cs"/>
              </a:rPr>
              <a:t>t</a:t>
            </a:r>
            <a:r>
              <a:rPr lang="en-US" smtClean="0">
                <a:cs typeface="+mj-cs"/>
              </a:rPr>
              <a:t> distributions</a:t>
            </a:r>
          </a:p>
        </p:txBody>
      </p:sp>
      <p:sp>
        <p:nvSpPr>
          <p:cNvPr id="968707" name="Rectangle 3"/>
          <p:cNvSpPr>
            <a:spLocks noGrp="1" noChangeArrowheads="1"/>
          </p:cNvSpPr>
          <p:nvPr>
            <p:ph type="body" sz="half" idx="1"/>
          </p:nvPr>
        </p:nvSpPr>
        <p:spPr>
          <a:xfrm>
            <a:off x="457200" y="1143000"/>
            <a:ext cx="8153400" cy="5486400"/>
          </a:xfrm>
        </p:spPr>
        <p:txBody>
          <a:bodyPr/>
          <a:lstStyle/>
          <a:p>
            <a:pPr marL="0" indent="0" eaLnBrk="1" hangingPunct="1">
              <a:lnSpc>
                <a:spcPct val="160000"/>
              </a:lnSpc>
              <a:spcAft>
                <a:spcPct val="75000"/>
              </a:spcAft>
              <a:buFont typeface="Wingdings" pitchFamily="2" charset="2"/>
              <a:buNone/>
              <a:tabLst>
                <a:tab pos="282575" algn="l"/>
              </a:tabLst>
            </a:pPr>
            <a:r>
              <a:rPr lang="en-US" smtClean="0"/>
              <a:t>Suppose that an SRS of size </a:t>
            </a:r>
            <a:r>
              <a:rPr lang="en-US" i="1" smtClean="0"/>
              <a:t>n</a:t>
            </a:r>
            <a:r>
              <a:rPr lang="en-US" smtClean="0"/>
              <a:t> is drawn from an </a:t>
            </a:r>
            <a:r>
              <a:rPr lang="en-US" i="1" smtClean="0"/>
              <a:t>N</a:t>
            </a:r>
            <a:r>
              <a:rPr lang="en-US" smtClean="0"/>
              <a:t>(</a:t>
            </a:r>
            <a:r>
              <a:rPr lang="en-US" i="1" smtClean="0"/>
              <a:t>µ</a:t>
            </a:r>
            <a:r>
              <a:rPr lang="en-US" smtClean="0"/>
              <a:t>, </a:t>
            </a:r>
            <a:r>
              <a:rPr lang="en-US" i="1" smtClean="0"/>
              <a:t>σ</a:t>
            </a:r>
            <a:r>
              <a:rPr lang="en-US" smtClean="0"/>
              <a:t>) population. </a:t>
            </a:r>
          </a:p>
          <a:p>
            <a:pPr marL="0" indent="0" eaLnBrk="1" hangingPunct="1">
              <a:lnSpc>
                <a:spcPct val="160000"/>
              </a:lnSpc>
              <a:spcAft>
                <a:spcPct val="75000"/>
              </a:spcAft>
              <a:tabLst>
                <a:tab pos="282575" algn="l"/>
              </a:tabLst>
            </a:pPr>
            <a:r>
              <a:rPr lang="en-US" smtClean="0"/>
              <a:t>  When </a:t>
            </a:r>
            <a:r>
              <a:rPr lang="en-US" i="1" smtClean="0">
                <a:latin typeface="Symbol" pitchFamily="18" charset="2"/>
              </a:rPr>
              <a:t>s</a:t>
            </a:r>
            <a:r>
              <a:rPr lang="en-US" smtClean="0"/>
              <a:t> is known, the sampling distribution is </a:t>
            </a:r>
            <a:r>
              <a:rPr lang="en-US" i="1" smtClean="0"/>
              <a:t>N</a:t>
            </a:r>
            <a:r>
              <a:rPr lang="en-US" smtClean="0"/>
              <a:t>(</a:t>
            </a:r>
            <a:r>
              <a:rPr lang="en-US" i="1" smtClean="0">
                <a:latin typeface="Symbol" pitchFamily="18" charset="2"/>
              </a:rPr>
              <a:t>m</a:t>
            </a:r>
            <a:r>
              <a:rPr lang="en-US" smtClean="0">
                <a:latin typeface="Symbol" pitchFamily="18" charset="2"/>
              </a:rPr>
              <a:t>, </a:t>
            </a:r>
            <a:r>
              <a:rPr lang="en-US" i="1" smtClean="0">
                <a:latin typeface="Symbol" pitchFamily="18" charset="2"/>
              </a:rPr>
              <a:t>s</a:t>
            </a:r>
            <a:r>
              <a:rPr lang="en-US" smtClean="0"/>
              <a:t>/√</a:t>
            </a:r>
            <a:r>
              <a:rPr lang="en-US" i="1" smtClean="0"/>
              <a:t>n</a:t>
            </a:r>
            <a:r>
              <a:rPr lang="en-US" smtClean="0"/>
              <a:t>).</a:t>
            </a:r>
          </a:p>
          <a:p>
            <a:pPr marL="0" indent="0" eaLnBrk="1" hangingPunct="1">
              <a:spcAft>
                <a:spcPct val="75000"/>
              </a:spcAft>
              <a:tabLst>
                <a:tab pos="282575" algn="l"/>
              </a:tabLst>
            </a:pPr>
            <a:r>
              <a:rPr lang="en-US" smtClean="0"/>
              <a:t>  When </a:t>
            </a:r>
            <a:r>
              <a:rPr lang="en-US" i="1" smtClean="0">
                <a:latin typeface="Symbol" pitchFamily="18" charset="2"/>
              </a:rPr>
              <a:t>s</a:t>
            </a:r>
            <a:r>
              <a:rPr lang="en-US" smtClean="0"/>
              <a:t> is estimated from the sample standard deviation </a:t>
            </a:r>
            <a:r>
              <a:rPr lang="en-US" i="1" smtClean="0"/>
              <a:t>s</a:t>
            </a:r>
            <a:r>
              <a:rPr lang="en-US" smtClean="0"/>
              <a:t>, the 	sampling distribution follows a</a:t>
            </a:r>
            <a:r>
              <a:rPr lang="en-US" b="1" smtClean="0"/>
              <a:t> </a:t>
            </a:r>
            <a:r>
              <a:rPr lang="en-US" b="1" i="1" smtClean="0">
                <a:solidFill>
                  <a:srgbClr val="333399"/>
                </a:solidFill>
              </a:rPr>
              <a:t>t</a:t>
            </a:r>
            <a:r>
              <a:rPr lang="en-US" b="1" smtClean="0">
                <a:solidFill>
                  <a:srgbClr val="333399"/>
                </a:solidFill>
              </a:rPr>
              <a:t> distribution with degrees of 	freedom </a:t>
            </a:r>
            <a:r>
              <a:rPr lang="en-US" b="1" i="1" smtClean="0">
                <a:solidFill>
                  <a:srgbClr val="333399"/>
                </a:solidFill>
              </a:rPr>
              <a:t>n </a:t>
            </a:r>
            <a:r>
              <a:rPr lang="en-US" b="1" smtClean="0">
                <a:solidFill>
                  <a:srgbClr val="333399"/>
                </a:solidFill>
                <a:cs typeface="Arial" pitchFamily="34" charset="0"/>
              </a:rPr>
              <a:t>− </a:t>
            </a:r>
            <a:r>
              <a:rPr lang="en-US" b="1" smtClean="0">
                <a:solidFill>
                  <a:srgbClr val="333399"/>
                </a:solidFill>
              </a:rPr>
              <a:t>1. </a:t>
            </a:r>
            <a:br>
              <a:rPr lang="en-US" b="1" smtClean="0">
                <a:solidFill>
                  <a:srgbClr val="333399"/>
                </a:solidFill>
              </a:rPr>
            </a:br>
            <a:r>
              <a:rPr lang="en-US" b="1" smtClean="0">
                <a:solidFill>
                  <a:srgbClr val="333399"/>
                </a:solidFill>
              </a:rPr>
              <a:t/>
            </a:r>
            <a:br>
              <a:rPr lang="en-US" b="1" smtClean="0">
                <a:solidFill>
                  <a:srgbClr val="333399"/>
                </a:solidFill>
              </a:rPr>
            </a:br>
            <a:r>
              <a:rPr lang="en-US" b="1" smtClean="0">
                <a:solidFill>
                  <a:srgbClr val="333399"/>
                </a:solidFill>
              </a:rPr>
              <a:t>	</a:t>
            </a:r>
          </a:p>
          <a:p>
            <a:pPr marL="0" indent="0" eaLnBrk="1" hangingPunct="1">
              <a:spcAft>
                <a:spcPct val="75000"/>
              </a:spcAft>
              <a:buFont typeface="Wingdings" pitchFamily="2" charset="2"/>
              <a:buNone/>
              <a:tabLst>
                <a:tab pos="282575" algn="l"/>
              </a:tabLst>
            </a:pPr>
            <a:r>
              <a:rPr lang="en-US" b="1" smtClean="0">
                <a:solidFill>
                  <a:srgbClr val="333399"/>
                </a:solidFill>
              </a:rPr>
              <a:t>				</a:t>
            </a:r>
            <a:r>
              <a:rPr lang="en-US" smtClean="0"/>
              <a:t>is the </a:t>
            </a:r>
            <a:r>
              <a:rPr lang="en-US" b="1" smtClean="0">
                <a:solidFill>
                  <a:srgbClr val="333399"/>
                </a:solidFill>
              </a:rPr>
              <a:t>one-sample </a:t>
            </a:r>
            <a:r>
              <a:rPr lang="en-US" b="1" i="1" smtClean="0">
                <a:solidFill>
                  <a:srgbClr val="333399"/>
                </a:solidFill>
              </a:rPr>
              <a:t>t</a:t>
            </a:r>
            <a:r>
              <a:rPr lang="en-US" b="1" smtClean="0">
                <a:solidFill>
                  <a:srgbClr val="333399"/>
                </a:solidFill>
              </a:rPr>
              <a:t> statistic.</a:t>
            </a:r>
            <a:endParaRPr lang="en-US" i="1" smtClean="0"/>
          </a:p>
        </p:txBody>
      </p:sp>
      <p:sp>
        <p:nvSpPr>
          <p:cNvPr id="977939" name="Rectangle 1043"/>
          <p:cNvSpPr>
            <a:spLocks noChangeArrowheads="1"/>
          </p:cNvSpPr>
          <p:nvPr/>
        </p:nvSpPr>
        <p:spPr bwMode="auto">
          <a:xfrm>
            <a:off x="1066800" y="4114800"/>
            <a:ext cx="5943600" cy="1219200"/>
          </a:xfrm>
          <a:prstGeom prst="rect">
            <a:avLst/>
          </a:prstGeom>
          <a:noFill/>
          <a:ln w="38100" cmpd="dbl">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aphicFrame>
        <p:nvGraphicFramePr>
          <p:cNvPr id="12293" name="Object 1044"/>
          <p:cNvGraphicFramePr>
            <a:graphicFrameLocks noChangeAspect="1"/>
          </p:cNvGraphicFramePr>
          <p:nvPr>
            <p:ph sz="quarter" idx="3"/>
          </p:nvPr>
        </p:nvGraphicFramePr>
        <p:xfrm>
          <a:off x="1447800" y="4191000"/>
          <a:ext cx="1473200" cy="1025525"/>
        </p:xfrm>
        <a:graphic>
          <a:graphicData uri="http://schemas.openxmlformats.org/presentationml/2006/ole">
            <p:oleObj spid="_x0000_s12293" name="Equation" r:id="rId3" imgW="584200" imgH="406400"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50" name="Rectangle 6"/>
          <p:cNvSpPr>
            <a:spLocks noChangeArrowheads="1"/>
          </p:cNvSpPr>
          <p:nvPr/>
        </p:nvSpPr>
        <p:spPr bwMode="auto">
          <a:xfrm>
            <a:off x="381000" y="533400"/>
            <a:ext cx="8229600" cy="297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130000"/>
              </a:lnSpc>
              <a:spcBef>
                <a:spcPct val="20000"/>
              </a:spcBef>
              <a:buClr>
                <a:srgbClr val="00CC99"/>
              </a:buClr>
              <a:buSzPct val="65000"/>
              <a:buFont typeface="Wingdings" charset="0"/>
              <a:buNone/>
              <a:defRPr/>
            </a:pPr>
            <a:r>
              <a:rPr lang="en-US" sz="2000">
                <a:latin typeface="Arial" charset="0"/>
                <a:ea typeface="ＭＳ Ｐゴシック" charset="0"/>
              </a:rPr>
              <a:t>When </a:t>
            </a:r>
            <a:r>
              <a:rPr lang="en-US" sz="2000" i="1">
                <a:latin typeface="Arial" charset="0"/>
                <a:ea typeface="ＭＳ Ｐゴシック" charset="0"/>
              </a:rPr>
              <a:t>n</a:t>
            </a:r>
            <a:r>
              <a:rPr lang="en-US" sz="2000">
                <a:latin typeface="Arial" charset="0"/>
                <a:ea typeface="ＭＳ Ｐゴシック" charset="0"/>
              </a:rPr>
              <a:t> is very large, </a:t>
            </a:r>
            <a:r>
              <a:rPr lang="en-US" sz="2000" i="1">
                <a:latin typeface="Arial" charset="0"/>
                <a:ea typeface="ＭＳ Ｐゴシック" charset="0"/>
              </a:rPr>
              <a:t>s</a:t>
            </a:r>
            <a:r>
              <a:rPr lang="en-US" sz="2000">
                <a:latin typeface="Arial" charset="0"/>
                <a:ea typeface="ＭＳ Ｐゴシック" charset="0"/>
              </a:rPr>
              <a:t> is a very good estimate of </a:t>
            </a:r>
            <a:r>
              <a:rPr lang="en-US" sz="2000" i="1">
                <a:latin typeface="Symbol" charset="0"/>
                <a:ea typeface="ＭＳ Ｐゴシック" charset="0"/>
              </a:rPr>
              <a:t>s</a:t>
            </a:r>
            <a:r>
              <a:rPr lang="en-US" sz="2000">
                <a:latin typeface="Arial" charset="0"/>
                <a:ea typeface="ＭＳ Ｐゴシック" charset="0"/>
              </a:rPr>
              <a:t> and the corresponding </a:t>
            </a:r>
            <a:r>
              <a:rPr lang="en-US" sz="2000" i="1">
                <a:latin typeface="Arial" charset="0"/>
                <a:ea typeface="ＭＳ Ｐゴシック" charset="0"/>
              </a:rPr>
              <a:t>t </a:t>
            </a:r>
            <a:r>
              <a:rPr lang="en-US" sz="2000">
                <a:latin typeface="Arial" charset="0"/>
                <a:ea typeface="ＭＳ Ｐゴシック" charset="0"/>
              </a:rPr>
              <a:t>distributions are very close to the Normal distribution.</a:t>
            </a:r>
          </a:p>
          <a:p>
            <a:pPr>
              <a:lnSpc>
                <a:spcPct val="130000"/>
              </a:lnSpc>
              <a:spcBef>
                <a:spcPct val="20000"/>
              </a:spcBef>
              <a:buClr>
                <a:srgbClr val="00CC99"/>
              </a:buClr>
              <a:buSzPct val="65000"/>
              <a:buFont typeface="Wingdings" charset="0"/>
              <a:buNone/>
              <a:defRPr/>
            </a:pPr>
            <a:endParaRPr lang="en-US" sz="1400">
              <a:latin typeface="Arial" charset="0"/>
              <a:ea typeface="ＭＳ Ｐゴシック" charset="0"/>
            </a:endParaRPr>
          </a:p>
          <a:p>
            <a:pPr>
              <a:lnSpc>
                <a:spcPct val="130000"/>
              </a:lnSpc>
              <a:spcBef>
                <a:spcPct val="20000"/>
              </a:spcBef>
              <a:buClr>
                <a:srgbClr val="00CC99"/>
              </a:buClr>
              <a:buSzPct val="65000"/>
              <a:buFont typeface="Wingdings" charset="0"/>
              <a:buNone/>
              <a:defRPr/>
            </a:pPr>
            <a:r>
              <a:rPr lang="en-US" sz="2000">
                <a:latin typeface="Arial" charset="0"/>
                <a:ea typeface="ＭＳ Ｐゴシック" charset="0"/>
              </a:rPr>
              <a:t>The </a:t>
            </a:r>
            <a:r>
              <a:rPr lang="en-US" sz="2000" i="1">
                <a:latin typeface="Arial" charset="0"/>
                <a:ea typeface="ＭＳ Ｐゴシック" charset="0"/>
              </a:rPr>
              <a:t>t</a:t>
            </a:r>
            <a:r>
              <a:rPr lang="en-US" sz="2000">
                <a:latin typeface="Arial" charset="0"/>
                <a:ea typeface="ＭＳ Ｐゴシック" charset="0"/>
              </a:rPr>
              <a:t> distributions become wider for smaller sample sizes, reflecting the lack of precision in estimating </a:t>
            </a:r>
            <a:r>
              <a:rPr lang="en-US" sz="2000" i="1">
                <a:latin typeface="Symbol" charset="0"/>
                <a:ea typeface="ＭＳ Ｐゴシック" charset="0"/>
              </a:rPr>
              <a:t>s</a:t>
            </a:r>
            <a:r>
              <a:rPr lang="en-US" sz="2000">
                <a:latin typeface="Arial" charset="0"/>
                <a:ea typeface="ＭＳ Ｐゴシック" charset="0"/>
              </a:rPr>
              <a:t> from </a:t>
            </a:r>
            <a:r>
              <a:rPr lang="en-US" sz="2000" i="1">
                <a:latin typeface="Arial" charset="0"/>
                <a:ea typeface="ＭＳ Ｐゴシック" charset="0"/>
              </a:rPr>
              <a:t>s</a:t>
            </a:r>
            <a:r>
              <a:rPr lang="en-US" sz="2000">
                <a:latin typeface="Arial" charset="0"/>
                <a:ea typeface="ＭＳ Ｐゴシック" charset="0"/>
              </a:rPr>
              <a:t>.	</a:t>
            </a:r>
          </a:p>
        </p:txBody>
      </p:sp>
      <p:pic>
        <p:nvPicPr>
          <p:cNvPr id="1106951" name="Picture 7" descr="figure-16-01"/>
          <p:cNvPicPr>
            <a:picLocks noGrp="1" noChangeAspect="1" noChangeArrowheads="1"/>
          </p:cNvPicPr>
          <p:nvPr>
            <p:ph sz="half" idx="2"/>
          </p:nvPr>
        </p:nvPicPr>
        <p:blipFill>
          <a:blip r:embed="rId2"/>
          <a:srcRect/>
          <a:stretch>
            <a:fillRect/>
          </a:stretch>
        </p:blipFill>
        <p:spPr>
          <a:xfrm>
            <a:off x="1981200" y="3236913"/>
            <a:ext cx="5181600" cy="3468687"/>
          </a:xfr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Edge</Template>
  <TotalTime>10336</TotalTime>
  <Words>4220</Words>
  <Application>Microsoft Office PowerPoint</Application>
  <PresentationFormat>On-screen Show (4:3)</PresentationFormat>
  <Paragraphs>596</Paragraphs>
  <Slides>72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5</vt:i4>
      </vt:variant>
      <vt:variant>
        <vt:lpstr>Slide Titles</vt:lpstr>
      </vt:variant>
      <vt:variant>
        <vt:i4>72</vt:i4>
      </vt:variant>
    </vt:vector>
  </HeadingPairs>
  <TitlesOfParts>
    <vt:vector size="85" baseType="lpstr">
      <vt:lpstr>Arial</vt:lpstr>
      <vt:lpstr>ＭＳ Ｐゴシック</vt:lpstr>
      <vt:lpstr>Garamond</vt:lpstr>
      <vt:lpstr>Wingdings</vt:lpstr>
      <vt:lpstr>Times New Roman</vt:lpstr>
      <vt:lpstr>Symbol</vt:lpstr>
      <vt:lpstr>Times</vt:lpstr>
      <vt:lpstr>Edge</vt:lpstr>
      <vt:lpstr>Microsoft Equation</vt:lpstr>
      <vt:lpstr>Microsoft Office Excel Chart</vt:lpstr>
      <vt:lpstr>Microsoft Equation 3.0</vt:lpstr>
      <vt:lpstr>Brownstone Equation Editor 5.0 Equation</vt:lpstr>
      <vt:lpstr>MathType 5.0 Equation</vt:lpstr>
      <vt:lpstr>The Practice of Statistics for Business and Economics Third Edition</vt:lpstr>
      <vt:lpstr>Inference for Distributions Inference for the Mean of a Population</vt:lpstr>
      <vt:lpstr>Objectives (PSBE Chapter 7.1)</vt:lpstr>
      <vt:lpstr>Slide 4</vt:lpstr>
      <vt:lpstr>When s is unknown</vt:lpstr>
      <vt:lpstr>Standard error</vt:lpstr>
      <vt:lpstr>Exercise 7.1 Apartment Rents</vt:lpstr>
      <vt:lpstr>The t distributions</vt:lpstr>
      <vt:lpstr>Slide 9</vt:lpstr>
      <vt:lpstr>Standardizing the data before using Table D</vt:lpstr>
      <vt:lpstr>Table D</vt:lpstr>
      <vt:lpstr>Table A vs. Table D</vt:lpstr>
      <vt:lpstr>The one-sample t confidence interval</vt:lpstr>
      <vt:lpstr>Slide 14</vt:lpstr>
      <vt:lpstr>Slide 15</vt:lpstr>
      <vt:lpstr>Exercise 7.3 Apartment Rents</vt:lpstr>
      <vt:lpstr>Example 7.1 Estimating Monthly Expenditures for Landline Telephone Service </vt:lpstr>
      <vt:lpstr>Example 7.1 Estimating Monthly Expenditures for Landline Telephone Service</vt:lpstr>
      <vt:lpstr>The one-sample t test</vt:lpstr>
      <vt:lpstr>Slide 20</vt:lpstr>
      <vt:lpstr>Table D How to use:</vt:lpstr>
      <vt:lpstr>Slide 22</vt:lpstr>
      <vt:lpstr>Example 7.2 Estimating Monthly Expenditures for Landline Telephone Service </vt:lpstr>
      <vt:lpstr>Example 7.2</vt:lpstr>
      <vt:lpstr>P-Value  (obtained from software)</vt:lpstr>
      <vt:lpstr>Example 7.3</vt:lpstr>
      <vt:lpstr>Matched pairs t procedures</vt:lpstr>
      <vt:lpstr>Slide 28</vt:lpstr>
      <vt:lpstr>Slide 29</vt:lpstr>
      <vt:lpstr>Does lack of caffeine increase depression?</vt:lpstr>
      <vt:lpstr>Does lack of caffeine increase depression?</vt:lpstr>
      <vt:lpstr>Example 7.7 The Effects of Language Instruction</vt:lpstr>
      <vt:lpstr>Table 7.2 French Listening Scores</vt:lpstr>
      <vt:lpstr>Example 7.7 The Effects of Language Instruction</vt:lpstr>
      <vt:lpstr>Example 7.7 The Effects of Language Instruction</vt:lpstr>
      <vt:lpstr>Example 7.8 The Effects of Language Instruction</vt:lpstr>
      <vt:lpstr>Key Points Concerning Matched Pairs: </vt:lpstr>
      <vt:lpstr>Key Points Concerning Matched Pairs: </vt:lpstr>
      <vt:lpstr>Robustness</vt:lpstr>
      <vt:lpstr>Power of the t test</vt:lpstr>
      <vt:lpstr>Is the Sample Size Large Enough?</vt:lpstr>
      <vt:lpstr>Step 1: Find rejection region</vt:lpstr>
      <vt:lpstr>Step 2: Find Power</vt:lpstr>
      <vt:lpstr>Conclusion:</vt:lpstr>
      <vt:lpstr>Does lack of caffeine increase depression?</vt:lpstr>
      <vt:lpstr>Does lack of caffeine increase depression?</vt:lpstr>
      <vt:lpstr>Inference for Distributions Comparing Two Means</vt:lpstr>
      <vt:lpstr>Objectives (PSBE Chapter 7.2)</vt:lpstr>
      <vt:lpstr>Two-sample problems</vt:lpstr>
      <vt:lpstr>Two-sample z statistic</vt:lpstr>
      <vt:lpstr>Two independent samples t distribution</vt:lpstr>
      <vt:lpstr>Slide 52</vt:lpstr>
      <vt:lpstr>Two-sample t test </vt:lpstr>
      <vt:lpstr>Slide 54</vt:lpstr>
      <vt:lpstr>Example 7.11</vt:lpstr>
      <vt:lpstr>Example 7.11</vt:lpstr>
      <vt:lpstr>Example 7.11</vt:lpstr>
      <vt:lpstr>Slide 58</vt:lpstr>
      <vt:lpstr>Slide 59</vt:lpstr>
      <vt:lpstr>Two-sample t confidence interval</vt:lpstr>
      <vt:lpstr>Slide 61</vt:lpstr>
      <vt:lpstr>Robustness</vt:lpstr>
      <vt:lpstr>Details of the two-sample t procedures</vt:lpstr>
      <vt:lpstr>Slide 64</vt:lpstr>
      <vt:lpstr>Pooled two-sample procedures</vt:lpstr>
      <vt:lpstr>Slide 66</vt:lpstr>
      <vt:lpstr>Case 7.2 Healthy Companies versus Failed Companies </vt:lpstr>
      <vt:lpstr>Case 7.2 Do Mean Asset/Liability Ratios Differ?</vt:lpstr>
      <vt:lpstr>Slide 69</vt:lpstr>
      <vt:lpstr>Slide 70</vt:lpstr>
      <vt:lpstr>Slide 71</vt:lpstr>
      <vt:lpstr>Which type of test? One-sample, paired samples, two-sample? </vt:lpstr>
    </vt:vector>
  </TitlesOfParts>
  <Company>UCI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Brigitte Baldi</dc:creator>
  <cp:lastModifiedBy>ssellke</cp:lastModifiedBy>
  <cp:revision>622</cp:revision>
  <cp:lastPrinted>2003-07-12T15:26:38Z</cp:lastPrinted>
  <dcterms:created xsi:type="dcterms:W3CDTF">2003-05-27T03:45:36Z</dcterms:created>
  <dcterms:modified xsi:type="dcterms:W3CDTF">2013-03-29T12:57:33Z</dcterms:modified>
</cp:coreProperties>
</file>