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embeddings/oleObject1.bin" ContentType="application/vnd.openxmlformats-officedocument.oleObject"/>
  <Override PartName="/ppt/notesSlides/notesSlide38.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39.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embeddings/oleObject6.bin" ContentType="application/vnd.openxmlformats-officedocument.oleObject"/>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91"/>
  </p:notesMasterIdLst>
  <p:sldIdLst>
    <p:sldId id="1084" r:id="rId2"/>
    <p:sldId id="1086" r:id="rId3"/>
    <p:sldId id="1108" r:id="rId4"/>
    <p:sldId id="1109" r:id="rId5"/>
    <p:sldId id="1185" r:id="rId6"/>
    <p:sldId id="1171" r:id="rId7"/>
    <p:sldId id="1087" r:id="rId8"/>
    <p:sldId id="1111" r:id="rId9"/>
    <p:sldId id="1090" r:id="rId10"/>
    <p:sldId id="1091" r:id="rId11"/>
    <p:sldId id="1092" r:id="rId12"/>
    <p:sldId id="1093" r:id="rId13"/>
    <p:sldId id="1097" r:id="rId14"/>
    <p:sldId id="1174" r:id="rId15"/>
    <p:sldId id="1175" r:id="rId16"/>
    <p:sldId id="1102" r:id="rId17"/>
    <p:sldId id="1176" r:id="rId18"/>
    <p:sldId id="1177" r:id="rId19"/>
    <p:sldId id="1100" r:id="rId20"/>
    <p:sldId id="1178" r:id="rId21"/>
    <p:sldId id="1179" r:id="rId22"/>
    <p:sldId id="1180" r:id="rId23"/>
    <p:sldId id="1105" r:id="rId24"/>
    <p:sldId id="1169" r:id="rId25"/>
    <p:sldId id="1112" r:id="rId26"/>
    <p:sldId id="1113" r:id="rId27"/>
    <p:sldId id="1114" r:id="rId28"/>
    <p:sldId id="1115" r:id="rId29"/>
    <p:sldId id="1116" r:id="rId30"/>
    <p:sldId id="1117" r:id="rId31"/>
    <p:sldId id="1118" r:id="rId32"/>
    <p:sldId id="1120" r:id="rId33"/>
    <p:sldId id="1122" r:id="rId34"/>
    <p:sldId id="1186" r:id="rId35"/>
    <p:sldId id="1187" r:id="rId36"/>
    <p:sldId id="1188" r:id="rId37"/>
    <p:sldId id="1123" r:id="rId38"/>
    <p:sldId id="1124" r:id="rId39"/>
    <p:sldId id="1125" r:id="rId40"/>
    <p:sldId id="1127" r:id="rId41"/>
    <p:sldId id="1189" r:id="rId42"/>
    <p:sldId id="1128" r:id="rId43"/>
    <p:sldId id="1129" r:id="rId44"/>
    <p:sldId id="1130" r:id="rId45"/>
    <p:sldId id="1131" r:id="rId46"/>
    <p:sldId id="1132" r:id="rId47"/>
    <p:sldId id="1133" r:id="rId48"/>
    <p:sldId id="1134" r:id="rId49"/>
    <p:sldId id="1135" r:id="rId50"/>
    <p:sldId id="1181" r:id="rId51"/>
    <p:sldId id="1182" r:id="rId52"/>
    <p:sldId id="1136" r:id="rId53"/>
    <p:sldId id="1137" r:id="rId54"/>
    <p:sldId id="1138" r:id="rId55"/>
    <p:sldId id="1139" r:id="rId56"/>
    <p:sldId id="1140" r:id="rId57"/>
    <p:sldId id="1141" r:id="rId58"/>
    <p:sldId id="1142" r:id="rId59"/>
    <p:sldId id="1144" r:id="rId60"/>
    <p:sldId id="1145" r:id="rId61"/>
    <p:sldId id="1146" r:id="rId62"/>
    <p:sldId id="1147" r:id="rId63"/>
    <p:sldId id="1148" r:id="rId64"/>
    <p:sldId id="1149" r:id="rId65"/>
    <p:sldId id="1150" r:id="rId66"/>
    <p:sldId id="1151" r:id="rId67"/>
    <p:sldId id="1190" r:id="rId68"/>
    <p:sldId id="1152" r:id="rId69"/>
    <p:sldId id="1153" r:id="rId70"/>
    <p:sldId id="1154" r:id="rId71"/>
    <p:sldId id="1155" r:id="rId72"/>
    <p:sldId id="1156" r:id="rId73"/>
    <p:sldId id="1157" r:id="rId74"/>
    <p:sldId id="1158" r:id="rId75"/>
    <p:sldId id="1159" r:id="rId76"/>
    <p:sldId id="1160" r:id="rId77"/>
    <p:sldId id="1194" r:id="rId78"/>
    <p:sldId id="1195" r:id="rId79"/>
    <p:sldId id="1196" r:id="rId80"/>
    <p:sldId id="1197" r:id="rId81"/>
    <p:sldId id="1163" r:id="rId82"/>
    <p:sldId id="1166" r:id="rId83"/>
    <p:sldId id="1167" r:id="rId84"/>
    <p:sldId id="1199" r:id="rId85"/>
    <p:sldId id="1198" r:id="rId86"/>
    <p:sldId id="1164" r:id="rId87"/>
    <p:sldId id="1165" r:id="rId88"/>
    <p:sldId id="1183" r:id="rId89"/>
    <p:sldId id="1184" r:id="rId90"/>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b="1" kern="1200">
        <a:solidFill>
          <a:schemeClr val="tx1"/>
        </a:solidFill>
        <a:latin typeface="Arial" charset="0"/>
        <a:ea typeface="ＭＳ Ｐゴシック" charset="0"/>
        <a:cs typeface="ＭＳ Ｐゴシック" charset="0"/>
      </a:defRPr>
    </a:lvl5pPr>
    <a:lvl6pPr marL="2286000" algn="l" defTabSz="457200" rtl="0" eaLnBrk="1" latinLnBrk="0" hangingPunct="1">
      <a:defRPr b="1" kern="1200">
        <a:solidFill>
          <a:schemeClr val="tx1"/>
        </a:solidFill>
        <a:latin typeface="Arial" charset="0"/>
        <a:ea typeface="ＭＳ Ｐゴシック" charset="0"/>
        <a:cs typeface="ＭＳ Ｐゴシック" charset="0"/>
      </a:defRPr>
    </a:lvl6pPr>
    <a:lvl7pPr marL="2743200" algn="l" defTabSz="457200" rtl="0" eaLnBrk="1" latinLnBrk="0" hangingPunct="1">
      <a:defRPr b="1" kern="1200">
        <a:solidFill>
          <a:schemeClr val="tx1"/>
        </a:solidFill>
        <a:latin typeface="Arial" charset="0"/>
        <a:ea typeface="ＭＳ Ｐゴシック" charset="0"/>
        <a:cs typeface="ＭＳ Ｐゴシック" charset="0"/>
      </a:defRPr>
    </a:lvl7pPr>
    <a:lvl8pPr marL="3200400" algn="l" defTabSz="457200" rtl="0" eaLnBrk="1" latinLnBrk="0" hangingPunct="1">
      <a:defRPr b="1" kern="1200">
        <a:solidFill>
          <a:schemeClr val="tx1"/>
        </a:solidFill>
        <a:latin typeface="Arial" charset="0"/>
        <a:ea typeface="ＭＳ Ｐゴシック" charset="0"/>
        <a:cs typeface="ＭＳ Ｐゴシック" charset="0"/>
      </a:defRPr>
    </a:lvl8pPr>
    <a:lvl9pPr marL="3657600" algn="l" defTabSz="457200" rtl="0" eaLnBrk="1" latinLnBrk="0" hangingPunct="1">
      <a:defRPr b="1"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CCCCFF"/>
    <a:srgbClr val="CCFF66"/>
    <a:srgbClr val="FFFFCC"/>
    <a:srgbClr val="333399"/>
    <a:srgbClr val="FFFF00"/>
    <a:srgbClr val="FFFF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5" d="100"/>
          <a:sy n="85" d="100"/>
        </p:scale>
        <p:origin x="-1448" y="-8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018"/>
    </p:cViewPr>
  </p:sorterViewPr>
  <p:notesViewPr>
    <p:cSldViewPr>
      <p:cViewPr>
        <p:scale>
          <a:sx n="100" d="100"/>
          <a:sy n="100" d="100"/>
        </p:scale>
        <p:origin x="-1548" y="23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interSettings" Target="printerSettings/printerSettings1.bin"/><Relationship Id="rId93" Type="http://schemas.openxmlformats.org/officeDocument/2006/relationships/presProps" Target="presProps.xml"/><Relationship Id="rId94" Type="http://schemas.openxmlformats.org/officeDocument/2006/relationships/viewProps" Target="viewProps.xml"/><Relationship Id="rId95" Type="http://schemas.openxmlformats.org/officeDocument/2006/relationships/theme" Target="theme/theme1.xml"/><Relationship Id="rId9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b="0">
                <a:cs typeface="Arial" charset="0"/>
              </a:defRPr>
            </a:lvl1pPr>
          </a:lstStyle>
          <a:p>
            <a:pPr>
              <a:defRPr/>
            </a:pPr>
            <a:endParaRPr lang="en-US"/>
          </a:p>
        </p:txBody>
      </p:sp>
      <p:sp>
        <p:nvSpPr>
          <p:cNvPr id="256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b="0">
                <a:cs typeface="Arial"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b="0">
                <a:cs typeface="Arial" charset="0"/>
              </a:defRPr>
            </a:lvl1pPr>
          </a:lstStyle>
          <a:p>
            <a:pPr>
              <a:defRPr/>
            </a:pPr>
            <a:endParaRPr lang="en-US"/>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b="0">
                <a:cs typeface="Arial" charset="0"/>
              </a:defRPr>
            </a:lvl1pPr>
          </a:lstStyle>
          <a:p>
            <a:pPr>
              <a:defRPr/>
            </a:pPr>
            <a:fld id="{5BB2F83F-33F9-D34E-97B2-3A615520820E}" type="slidenum">
              <a:rPr lang="en-US"/>
              <a:pPr>
                <a:defRPr/>
              </a:pPr>
              <a:t>‹#›</a:t>
            </a:fld>
            <a:endParaRPr lang="en-US"/>
          </a:p>
        </p:txBody>
      </p:sp>
    </p:spTree>
    <p:extLst>
      <p:ext uri="{BB962C8B-B14F-4D97-AF65-F5344CB8AC3E}">
        <p14:creationId xmlns:p14="http://schemas.microsoft.com/office/powerpoint/2010/main" val="4275160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EF1861-9FE1-704B-892F-3654389175CA}" type="slidenum">
              <a:rPr lang="en-US"/>
              <a:pPr>
                <a:defRPr/>
              </a:pPr>
              <a:t>1</a:t>
            </a:fld>
            <a:endParaRPr lang="en-US"/>
          </a:p>
        </p:txBody>
      </p:sp>
      <p:sp>
        <p:nvSpPr>
          <p:cNvPr id="1442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281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96415DB-902E-3242-87E2-25D7C0479E47}" type="slidenum">
              <a:rPr lang="en-US"/>
              <a:pPr>
                <a:defRPr/>
              </a:pPr>
              <a:t>11</a:t>
            </a:fld>
            <a:endParaRPr lang="en-US"/>
          </a:p>
        </p:txBody>
      </p:sp>
      <p:sp>
        <p:nvSpPr>
          <p:cNvPr id="1244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44163" name="Rectangle 3"/>
          <p:cNvSpPr>
            <a:spLocks noGrp="1" noChangeArrowheads="1"/>
          </p:cNvSpPr>
          <p:nvPr>
            <p:ph type="body" idx="1"/>
          </p:nvPr>
        </p:nvSpPr>
        <p:spPr>
          <a:xfrm>
            <a:off x="914400" y="4343400"/>
            <a:ext cx="5029200" cy="4114800"/>
          </a:xfrm>
        </p:spPr>
        <p:txBody>
          <a:bodyPr/>
          <a:lstStyle/>
          <a:p>
            <a:pPr eaLnBrk="1" hangingPunct="1">
              <a:defRPr/>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9A26138-5C5C-5B43-903F-F10CD8DED2C9}" type="slidenum">
              <a:rPr lang="en-US"/>
              <a:pPr>
                <a:defRPr/>
              </a:pPr>
              <a:t>12</a:t>
            </a:fld>
            <a:endParaRPr lang="en-US"/>
          </a:p>
        </p:txBody>
      </p:sp>
      <p:sp>
        <p:nvSpPr>
          <p:cNvPr id="14499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998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1DAEF0-2B72-974A-A111-5A23420AE138}" type="slidenum">
              <a:rPr lang="en-US"/>
              <a:pPr>
                <a:defRPr/>
              </a:pPr>
              <a:t>13</a:t>
            </a:fld>
            <a:endParaRPr lang="en-US"/>
          </a:p>
        </p:txBody>
      </p:sp>
      <p:sp>
        <p:nvSpPr>
          <p:cNvPr id="14510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5101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34D4A22-93A2-9849-AEA6-B2996B4A427E}" type="slidenum">
              <a:rPr lang="en-US"/>
              <a:pPr>
                <a:defRPr/>
              </a:pPr>
              <a:t>14</a:t>
            </a:fld>
            <a:endParaRPr lang="en-US"/>
          </a:p>
        </p:txBody>
      </p:sp>
      <p:sp>
        <p:nvSpPr>
          <p:cNvPr id="145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5203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FBAB769-B7D6-1649-9CA3-C08621B12850}" type="slidenum">
              <a:rPr lang="en-US"/>
              <a:pPr>
                <a:defRPr/>
              </a:pPr>
              <a:t>15</a:t>
            </a:fld>
            <a:endParaRPr lang="en-US"/>
          </a:p>
        </p:txBody>
      </p:sp>
      <p:sp>
        <p:nvSpPr>
          <p:cNvPr id="1453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5305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ED64553-BAA0-F348-A0DB-7C9FE3A967D6}" type="slidenum">
              <a:rPr lang="en-US"/>
              <a:pPr>
                <a:defRPr/>
              </a:pPr>
              <a:t>16</a:t>
            </a:fld>
            <a:endParaRPr lang="en-US"/>
          </a:p>
        </p:txBody>
      </p:sp>
      <p:sp>
        <p:nvSpPr>
          <p:cNvPr id="14551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5510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492EEF8-CC32-A24D-B470-25FB5AF6A85C}" type="slidenum">
              <a:rPr lang="en-US"/>
              <a:pPr>
                <a:defRPr/>
              </a:pPr>
              <a:t>17</a:t>
            </a:fld>
            <a:endParaRPr lang="en-US"/>
          </a:p>
        </p:txBody>
      </p:sp>
      <p:sp>
        <p:nvSpPr>
          <p:cNvPr id="14561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5613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DC784DB-D4E9-CD4D-B81E-705AE5E8F196}" type="slidenum">
              <a:rPr lang="en-US"/>
              <a:pPr>
                <a:defRPr/>
              </a:pPr>
              <a:t>18</a:t>
            </a:fld>
            <a:endParaRPr lang="en-US"/>
          </a:p>
        </p:txBody>
      </p:sp>
      <p:sp>
        <p:nvSpPr>
          <p:cNvPr id="14571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5715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6F58090-09F1-7548-A181-B552DD12B717}" type="slidenum">
              <a:rPr lang="en-US"/>
              <a:pPr>
                <a:defRPr/>
              </a:pPr>
              <a:t>19</a:t>
            </a:fld>
            <a:endParaRPr lang="en-US"/>
          </a:p>
        </p:txBody>
      </p:sp>
      <p:sp>
        <p:nvSpPr>
          <p:cNvPr id="14581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5817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63F090B-C963-AE49-85F9-F84171A393B9}" type="slidenum">
              <a:rPr lang="en-US"/>
              <a:pPr>
                <a:defRPr/>
              </a:pPr>
              <a:t>20</a:t>
            </a:fld>
            <a:endParaRPr lang="en-US"/>
          </a:p>
        </p:txBody>
      </p:sp>
      <p:sp>
        <p:nvSpPr>
          <p:cNvPr id="14592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5920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4CA7D3E-EC8B-9743-AE37-14742B690D1C}" type="slidenum">
              <a:rPr lang="en-US"/>
              <a:pPr>
                <a:defRPr/>
              </a:pPr>
              <a:t>2</a:t>
            </a:fld>
            <a:endParaRPr lang="en-US"/>
          </a:p>
        </p:txBody>
      </p:sp>
      <p:sp>
        <p:nvSpPr>
          <p:cNvPr id="1443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384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7432F68-EB2A-434C-BD59-D6BC983FA88B}" type="slidenum">
              <a:rPr lang="en-US"/>
              <a:pPr>
                <a:defRPr/>
              </a:pPr>
              <a:t>21</a:t>
            </a:fld>
            <a:endParaRPr lang="en-US"/>
          </a:p>
        </p:txBody>
      </p:sp>
      <p:sp>
        <p:nvSpPr>
          <p:cNvPr id="14602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022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6172A1E-E754-7F41-AE93-CDE4B739F944}" type="slidenum">
              <a:rPr lang="en-US"/>
              <a:pPr>
                <a:defRPr/>
              </a:pPr>
              <a:t>22</a:t>
            </a:fld>
            <a:endParaRPr lang="en-US"/>
          </a:p>
        </p:txBody>
      </p:sp>
      <p:sp>
        <p:nvSpPr>
          <p:cNvPr id="14612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125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49F863B-2861-5D47-B0CF-91BB7B645991}" type="slidenum">
              <a:rPr lang="en-US"/>
              <a:pPr>
                <a:defRPr/>
              </a:pPr>
              <a:t>23</a:t>
            </a:fld>
            <a:endParaRPr lang="en-US"/>
          </a:p>
        </p:txBody>
      </p:sp>
      <p:sp>
        <p:nvSpPr>
          <p:cNvPr id="14622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227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2EC955E-EE64-8941-A9B9-04662CA580EF}" type="slidenum">
              <a:rPr lang="en-US"/>
              <a:pPr>
                <a:defRPr/>
              </a:pPr>
              <a:t>24</a:t>
            </a:fld>
            <a:endParaRPr lang="en-US"/>
          </a:p>
        </p:txBody>
      </p:sp>
      <p:sp>
        <p:nvSpPr>
          <p:cNvPr id="1463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329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96974C8-E92D-7246-B3E0-28EA2B284C15}" type="slidenum">
              <a:rPr lang="en-US"/>
              <a:pPr>
                <a:defRPr/>
              </a:pPr>
              <a:t>25</a:t>
            </a:fld>
            <a:endParaRPr lang="en-US"/>
          </a:p>
        </p:txBody>
      </p:sp>
      <p:sp>
        <p:nvSpPr>
          <p:cNvPr id="1464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432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F7E4DD-B7B3-4747-AE34-8962A28B7E97}" type="slidenum">
              <a:rPr lang="en-US"/>
              <a:pPr>
                <a:defRPr/>
              </a:pPr>
              <a:t>26</a:t>
            </a:fld>
            <a:endParaRPr lang="en-US"/>
          </a:p>
        </p:txBody>
      </p:sp>
      <p:sp>
        <p:nvSpPr>
          <p:cNvPr id="14653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534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8815334-9BB9-2443-8AA4-70ED39230653}" type="slidenum">
              <a:rPr lang="en-US"/>
              <a:pPr>
                <a:defRPr/>
              </a:pPr>
              <a:t>27</a:t>
            </a:fld>
            <a:endParaRPr lang="en-US"/>
          </a:p>
        </p:txBody>
      </p:sp>
      <p:sp>
        <p:nvSpPr>
          <p:cNvPr id="14663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637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4909A47-E136-3B49-B6F5-9BED61F2206D}" type="slidenum">
              <a:rPr lang="en-US"/>
              <a:pPr>
                <a:defRPr/>
              </a:pPr>
              <a:t>28</a:t>
            </a:fld>
            <a:endParaRPr lang="en-US"/>
          </a:p>
        </p:txBody>
      </p:sp>
      <p:sp>
        <p:nvSpPr>
          <p:cNvPr id="14673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739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A4D5BAD-8366-F940-9F94-DF15977CBB33}" type="slidenum">
              <a:rPr lang="en-US"/>
              <a:pPr>
                <a:defRPr/>
              </a:pPr>
              <a:t>29</a:t>
            </a:fld>
            <a:endParaRPr lang="en-US"/>
          </a:p>
        </p:txBody>
      </p:sp>
      <p:sp>
        <p:nvSpPr>
          <p:cNvPr id="14684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841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DF9AFBE-8DE1-8B4F-A88F-081296FA4423}" type="slidenum">
              <a:rPr lang="en-US"/>
              <a:pPr>
                <a:defRPr/>
              </a:pPr>
              <a:t>30</a:t>
            </a:fld>
            <a:endParaRPr lang="en-US"/>
          </a:p>
        </p:txBody>
      </p:sp>
      <p:sp>
        <p:nvSpPr>
          <p:cNvPr id="14694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6944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5603E50-667C-F44D-9833-2DD9F0A05575}" type="slidenum">
              <a:rPr lang="en-US"/>
              <a:pPr>
                <a:defRPr/>
              </a:pPr>
              <a:t>3</a:t>
            </a:fld>
            <a:endParaRPr lang="en-US"/>
          </a:p>
        </p:txBody>
      </p:sp>
      <p:sp>
        <p:nvSpPr>
          <p:cNvPr id="1445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589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1D2245B-1A2B-D045-9476-954CDE96D591}" type="slidenum">
              <a:rPr lang="en-US"/>
              <a:pPr>
                <a:defRPr/>
              </a:pPr>
              <a:t>31</a:t>
            </a:fld>
            <a:endParaRPr lang="en-US"/>
          </a:p>
        </p:txBody>
      </p:sp>
      <p:sp>
        <p:nvSpPr>
          <p:cNvPr id="14704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046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5241B32-0350-B04A-AC87-AD869773E0B4}" type="slidenum">
              <a:rPr lang="en-US"/>
              <a:pPr>
                <a:defRPr/>
              </a:pPr>
              <a:t>32</a:t>
            </a:fld>
            <a:endParaRPr lang="en-US"/>
          </a:p>
        </p:txBody>
      </p:sp>
      <p:sp>
        <p:nvSpPr>
          <p:cNvPr id="14714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149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9347D23-467D-EA44-A218-5045ED3CA8B7}" type="slidenum">
              <a:rPr lang="en-US"/>
              <a:pPr>
                <a:defRPr/>
              </a:pPr>
              <a:t>33</a:t>
            </a:fld>
            <a:endParaRPr lang="en-US"/>
          </a:p>
        </p:txBody>
      </p:sp>
      <p:sp>
        <p:nvSpPr>
          <p:cNvPr id="14725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251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80FF43-C27A-FE46-B17F-75AE6752AF5A}" type="slidenum">
              <a:rPr lang="en-US"/>
              <a:pPr>
                <a:defRPr/>
              </a:pPr>
              <a:t>37</a:t>
            </a:fld>
            <a:endParaRPr lang="en-US"/>
          </a:p>
        </p:txBody>
      </p:sp>
      <p:sp>
        <p:nvSpPr>
          <p:cNvPr id="14735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353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77576CC-7CE6-334C-B0B6-4797B59B34F5}" type="slidenum">
              <a:rPr lang="en-US"/>
              <a:pPr>
                <a:defRPr/>
              </a:pPr>
              <a:t>38</a:t>
            </a:fld>
            <a:endParaRPr lang="en-US"/>
          </a:p>
        </p:txBody>
      </p:sp>
      <p:sp>
        <p:nvSpPr>
          <p:cNvPr id="14745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456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32D2487-CD54-D04C-B7F6-08F34A61D44B}" type="slidenum">
              <a:rPr lang="en-US"/>
              <a:pPr>
                <a:defRPr/>
              </a:pPr>
              <a:t>39</a:t>
            </a:fld>
            <a:endParaRPr lang="en-US"/>
          </a:p>
        </p:txBody>
      </p:sp>
      <p:sp>
        <p:nvSpPr>
          <p:cNvPr id="1475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558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9076D84-64D3-5B49-AFA8-F5D3D600F7EA}" type="slidenum">
              <a:rPr lang="en-US"/>
              <a:pPr>
                <a:defRPr/>
              </a:pPr>
              <a:t>40</a:t>
            </a:fld>
            <a:endParaRPr lang="en-US"/>
          </a:p>
        </p:txBody>
      </p:sp>
      <p:sp>
        <p:nvSpPr>
          <p:cNvPr id="1477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763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71F9CF-77D8-814D-847D-09AE5F8DDDC2}" type="slidenum">
              <a:rPr lang="en-US"/>
              <a:pPr>
                <a:defRPr/>
              </a:pPr>
              <a:t>42</a:t>
            </a:fld>
            <a:endParaRPr lang="en-US"/>
          </a:p>
        </p:txBody>
      </p:sp>
      <p:sp>
        <p:nvSpPr>
          <p:cNvPr id="14786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865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543071-2EB3-3545-920D-30FDB078253C}" type="slidenum">
              <a:rPr lang="en-US"/>
              <a:pPr>
                <a:defRPr/>
              </a:pPr>
              <a:t>43</a:t>
            </a:fld>
            <a:endParaRPr lang="en-US"/>
          </a:p>
        </p:txBody>
      </p:sp>
      <p:sp>
        <p:nvSpPr>
          <p:cNvPr id="1479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7968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5816E03-1F9B-0245-ADDA-4E26B9BC88F3}" type="slidenum">
              <a:rPr lang="en-US"/>
              <a:pPr>
                <a:defRPr/>
              </a:pPr>
              <a:t>44</a:t>
            </a:fld>
            <a:endParaRPr lang="en-US"/>
          </a:p>
        </p:txBody>
      </p:sp>
      <p:sp>
        <p:nvSpPr>
          <p:cNvPr id="14807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070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BD034B2-14B4-AF48-9CE1-0E72C983F60A}" type="slidenum">
              <a:rPr lang="en-US"/>
              <a:pPr>
                <a:defRPr/>
              </a:pPr>
              <a:t>4</a:t>
            </a:fld>
            <a:endParaRPr lang="en-US"/>
          </a:p>
        </p:txBody>
      </p:sp>
      <p:sp>
        <p:nvSpPr>
          <p:cNvPr id="1446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691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DDED81B-9436-5349-9451-6E6F858D6A3E}" type="slidenum">
              <a:rPr lang="en-US"/>
              <a:pPr>
                <a:defRPr/>
              </a:pPr>
              <a:t>45</a:t>
            </a:fld>
            <a:endParaRPr lang="en-US"/>
          </a:p>
        </p:txBody>
      </p:sp>
      <p:sp>
        <p:nvSpPr>
          <p:cNvPr id="14817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173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AAA539A-B50F-8242-90D1-A10BE84B3DDC}" type="slidenum">
              <a:rPr lang="en-US"/>
              <a:pPr>
                <a:defRPr/>
              </a:pPr>
              <a:t>46</a:t>
            </a:fld>
            <a:endParaRPr lang="en-US"/>
          </a:p>
        </p:txBody>
      </p:sp>
      <p:sp>
        <p:nvSpPr>
          <p:cNvPr id="14827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275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336DC5F-19A3-BF45-8F55-A0008B1417BE}" type="slidenum">
              <a:rPr lang="en-US"/>
              <a:pPr>
                <a:defRPr/>
              </a:pPr>
              <a:t>47</a:t>
            </a:fld>
            <a:endParaRPr lang="en-US"/>
          </a:p>
        </p:txBody>
      </p:sp>
      <p:sp>
        <p:nvSpPr>
          <p:cNvPr id="14837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377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3279BDE-C042-C24D-9932-4257B1619482}" type="slidenum">
              <a:rPr lang="en-US"/>
              <a:pPr>
                <a:defRPr/>
              </a:pPr>
              <a:t>48</a:t>
            </a:fld>
            <a:endParaRPr lang="en-US"/>
          </a:p>
        </p:txBody>
      </p:sp>
      <p:sp>
        <p:nvSpPr>
          <p:cNvPr id="1370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70115" name="Rectangle 3"/>
          <p:cNvSpPr>
            <a:spLocks noGrp="1" noChangeArrowheads="1"/>
          </p:cNvSpPr>
          <p:nvPr>
            <p:ph type="body" idx="1"/>
          </p:nvPr>
        </p:nvSpPr>
        <p:spPr>
          <a:xfrm>
            <a:off x="914400" y="4343400"/>
            <a:ext cx="5029200" cy="4114800"/>
          </a:xfrm>
        </p:spPr>
        <p:txBody>
          <a:bodyPr/>
          <a:lstStyle/>
          <a:p>
            <a:pPr eaLnBrk="1" hangingPunct="1">
              <a:defRPr/>
            </a:pPr>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A27BC6C-9116-4D44-8E17-C8CD9AE4CD67}" type="slidenum">
              <a:rPr lang="en-US"/>
              <a:pPr>
                <a:defRPr/>
              </a:pPr>
              <a:t>49</a:t>
            </a:fld>
            <a:endParaRPr lang="en-US"/>
          </a:p>
        </p:txBody>
      </p:sp>
      <p:sp>
        <p:nvSpPr>
          <p:cNvPr id="14848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480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EEB3C8E-D08B-0B41-B2AA-F78C44B407C6}" type="slidenum">
              <a:rPr lang="en-US"/>
              <a:pPr>
                <a:defRPr/>
              </a:pPr>
              <a:t>50</a:t>
            </a:fld>
            <a:endParaRPr lang="en-US"/>
          </a:p>
        </p:txBody>
      </p:sp>
      <p:sp>
        <p:nvSpPr>
          <p:cNvPr id="14858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582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E329716-0D3C-7943-9E4B-2EDDBEAA2CFF}" type="slidenum">
              <a:rPr lang="en-US"/>
              <a:pPr>
                <a:defRPr/>
              </a:pPr>
              <a:t>51</a:t>
            </a:fld>
            <a:endParaRPr lang="en-US"/>
          </a:p>
        </p:txBody>
      </p:sp>
      <p:sp>
        <p:nvSpPr>
          <p:cNvPr id="14868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685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9D862E-1936-794A-8246-12B072FEE0E8}" type="slidenum">
              <a:rPr lang="en-US"/>
              <a:pPr>
                <a:defRPr/>
              </a:pPr>
              <a:t>52</a:t>
            </a:fld>
            <a:endParaRPr lang="en-US"/>
          </a:p>
        </p:txBody>
      </p:sp>
      <p:sp>
        <p:nvSpPr>
          <p:cNvPr id="1487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787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D7BE056-AFCE-B147-92AC-2A42950C2C08}" type="slidenum">
              <a:rPr lang="en-US"/>
              <a:pPr>
                <a:defRPr/>
              </a:pPr>
              <a:t>53</a:t>
            </a:fld>
            <a:endParaRPr lang="en-US"/>
          </a:p>
        </p:txBody>
      </p:sp>
      <p:sp>
        <p:nvSpPr>
          <p:cNvPr id="14888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889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FC7B02D-A294-E940-B9B6-8E2F297ED486}" type="slidenum">
              <a:rPr lang="en-US"/>
              <a:pPr>
                <a:defRPr/>
              </a:pPr>
              <a:t>54</a:t>
            </a:fld>
            <a:endParaRPr lang="en-US"/>
          </a:p>
        </p:txBody>
      </p:sp>
      <p:sp>
        <p:nvSpPr>
          <p:cNvPr id="1489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8992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C8C4802-26D4-2745-96E1-C9945A1E5A0B}" type="slidenum">
              <a:rPr lang="en-US"/>
              <a:pPr>
                <a:defRPr/>
              </a:pPr>
              <a:t>6</a:t>
            </a:fld>
            <a:endParaRPr lang="en-US"/>
          </a:p>
        </p:txBody>
      </p:sp>
      <p:sp>
        <p:nvSpPr>
          <p:cNvPr id="1411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11075" name="Rectangle 3"/>
          <p:cNvSpPr>
            <a:spLocks noGrp="1" noChangeArrowheads="1"/>
          </p:cNvSpPr>
          <p:nvPr>
            <p:ph type="body" idx="1"/>
          </p:nvPr>
        </p:nvSpPr>
        <p:spPr>
          <a:xfrm>
            <a:off x="914400" y="4343400"/>
            <a:ext cx="5029200" cy="4114800"/>
          </a:xfrm>
        </p:spPr>
        <p:txBody>
          <a:bodyPr/>
          <a:lstStyle/>
          <a:p>
            <a:pPr eaLnBrk="1" hangingPunct="1">
              <a:defRPr/>
            </a:pPr>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0FD91D-386E-0044-879C-D494D8A4926C}" type="slidenum">
              <a:rPr lang="en-US"/>
              <a:pPr>
                <a:defRPr/>
              </a:pPr>
              <a:t>55</a:t>
            </a:fld>
            <a:endParaRPr lang="en-US"/>
          </a:p>
        </p:txBody>
      </p:sp>
      <p:sp>
        <p:nvSpPr>
          <p:cNvPr id="1376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76259" name="Rectangle 3"/>
          <p:cNvSpPr>
            <a:spLocks noGrp="1" noChangeArrowheads="1"/>
          </p:cNvSpPr>
          <p:nvPr>
            <p:ph type="body" idx="1"/>
          </p:nvPr>
        </p:nvSpPr>
        <p:spPr>
          <a:xfrm>
            <a:off x="914400" y="4343400"/>
            <a:ext cx="5029200" cy="4114800"/>
          </a:xfrm>
        </p:spPr>
        <p:txBody>
          <a:bodyPr/>
          <a:lstStyle/>
          <a:p>
            <a:pPr eaLnBrk="1" hangingPunct="1">
              <a:defRPr/>
            </a:pPr>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71985F-1B5E-FF46-B7BB-F3308B6C1078}" type="slidenum">
              <a:rPr lang="en-US"/>
              <a:pPr>
                <a:defRPr/>
              </a:pPr>
              <a:t>56</a:t>
            </a:fld>
            <a:endParaRPr lang="en-US"/>
          </a:p>
        </p:txBody>
      </p:sp>
      <p:sp>
        <p:nvSpPr>
          <p:cNvPr id="1490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9094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4C2CBE-0E22-634E-A51B-A7F13496061D}" type="slidenum">
              <a:rPr lang="en-US"/>
              <a:pPr>
                <a:defRPr/>
              </a:pPr>
              <a:t>57</a:t>
            </a:fld>
            <a:endParaRPr lang="en-US"/>
          </a:p>
        </p:txBody>
      </p:sp>
      <p:sp>
        <p:nvSpPr>
          <p:cNvPr id="1491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9197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A1D9395-4AC1-1343-8D36-21F9B42026F6}" type="slidenum">
              <a:rPr lang="en-US"/>
              <a:pPr>
                <a:defRPr/>
              </a:pPr>
              <a:t>58</a:t>
            </a:fld>
            <a:endParaRPr lang="en-US"/>
          </a:p>
        </p:txBody>
      </p:sp>
      <p:sp>
        <p:nvSpPr>
          <p:cNvPr id="1492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9299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3468DAD-E053-7048-B97F-C341E6B35FE7}" type="slidenum">
              <a:rPr lang="en-US"/>
              <a:pPr>
                <a:defRPr/>
              </a:pPr>
              <a:t>59</a:t>
            </a:fld>
            <a:endParaRPr lang="en-US"/>
          </a:p>
        </p:txBody>
      </p:sp>
      <p:sp>
        <p:nvSpPr>
          <p:cNvPr id="1494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9401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50D1CB-61B5-3343-81A7-C682054D739E}" type="slidenum">
              <a:rPr lang="en-US"/>
              <a:pPr>
                <a:defRPr/>
              </a:pPr>
              <a:t>60</a:t>
            </a:fld>
            <a:endParaRPr lang="en-US"/>
          </a:p>
        </p:txBody>
      </p:sp>
      <p:sp>
        <p:nvSpPr>
          <p:cNvPr id="1495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9504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1D0A01-410F-0745-A3CE-42C2F39AF0D7}" type="slidenum">
              <a:rPr lang="en-US"/>
              <a:pPr>
                <a:defRPr/>
              </a:pPr>
              <a:t>61</a:t>
            </a:fld>
            <a:endParaRPr lang="en-US"/>
          </a:p>
        </p:txBody>
      </p:sp>
      <p:sp>
        <p:nvSpPr>
          <p:cNvPr id="1496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9606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34E0CD7-72ED-E247-8AFB-A4D3CECC80C5}" type="slidenum">
              <a:rPr lang="en-US"/>
              <a:pPr>
                <a:defRPr/>
              </a:pPr>
              <a:t>62</a:t>
            </a:fld>
            <a:endParaRPr lang="en-US"/>
          </a:p>
        </p:txBody>
      </p:sp>
      <p:sp>
        <p:nvSpPr>
          <p:cNvPr id="1497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9709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A3723FD-0009-4846-A8EB-8FA1BDD982ED}" type="slidenum">
              <a:rPr lang="en-US"/>
              <a:pPr>
                <a:defRPr/>
              </a:pPr>
              <a:t>63</a:t>
            </a:fld>
            <a:endParaRPr lang="en-US"/>
          </a:p>
        </p:txBody>
      </p:sp>
      <p:sp>
        <p:nvSpPr>
          <p:cNvPr id="1498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9811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841A092-DAEE-B94C-96C2-A63B1DA28FC1}" type="slidenum">
              <a:rPr lang="en-US"/>
              <a:pPr>
                <a:defRPr/>
              </a:pPr>
              <a:t>64</a:t>
            </a:fld>
            <a:endParaRPr lang="en-US"/>
          </a:p>
        </p:txBody>
      </p:sp>
      <p:sp>
        <p:nvSpPr>
          <p:cNvPr id="1499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9913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FF878AD-8B17-8F48-9FED-1283053D67B2}" type="slidenum">
              <a:rPr lang="en-US"/>
              <a:pPr>
                <a:defRPr/>
              </a:pPr>
              <a:t>7</a:t>
            </a:fld>
            <a:endParaRPr lang="en-US"/>
          </a:p>
        </p:txBody>
      </p:sp>
      <p:sp>
        <p:nvSpPr>
          <p:cNvPr id="12349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34947" name="Rectangle 3"/>
          <p:cNvSpPr>
            <a:spLocks noGrp="1" noChangeArrowheads="1"/>
          </p:cNvSpPr>
          <p:nvPr>
            <p:ph type="body" idx="1"/>
          </p:nvPr>
        </p:nvSpPr>
        <p:spPr>
          <a:xfrm>
            <a:off x="914400" y="4343400"/>
            <a:ext cx="5029200" cy="4114800"/>
          </a:xfrm>
        </p:spPr>
        <p:txBody>
          <a:bodyPr/>
          <a:lstStyle/>
          <a:p>
            <a:pPr eaLnBrk="1" hangingPunct="1">
              <a:defRPr/>
            </a:pPr>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10DDFCA-F52B-8E48-88B6-1E69062BCD43}" type="slidenum">
              <a:rPr lang="en-US"/>
              <a:pPr>
                <a:defRPr/>
              </a:pPr>
              <a:t>65</a:t>
            </a:fld>
            <a:endParaRPr lang="en-US"/>
          </a:p>
        </p:txBody>
      </p:sp>
      <p:sp>
        <p:nvSpPr>
          <p:cNvPr id="13885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388547" name="Rectangle 3"/>
          <p:cNvSpPr>
            <a:spLocks noGrp="1" noChangeArrowheads="1"/>
          </p:cNvSpPr>
          <p:nvPr>
            <p:ph type="body" idx="1"/>
          </p:nvPr>
        </p:nvSpPr>
        <p:spPr>
          <a:xfrm>
            <a:off x="914400" y="4343400"/>
            <a:ext cx="5029200" cy="4114800"/>
          </a:xfrm>
        </p:spPr>
        <p:txBody>
          <a:bodyPr/>
          <a:lstStyle/>
          <a:p>
            <a:pPr>
              <a:spcBef>
                <a:spcPct val="0"/>
              </a:spcBef>
              <a:defRPr/>
            </a:pPr>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A339452-0C74-4A40-9AB0-A6C918A1143E}" type="slidenum">
              <a:rPr lang="en-US"/>
              <a:pPr>
                <a:defRPr/>
              </a:pPr>
              <a:t>66</a:t>
            </a:fld>
            <a:endParaRPr lang="en-US"/>
          </a:p>
        </p:txBody>
      </p:sp>
      <p:sp>
        <p:nvSpPr>
          <p:cNvPr id="1500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016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EC7FC6B-A455-F640-B151-4F2DB447FB8E}" type="slidenum">
              <a:rPr lang="en-US"/>
              <a:pPr>
                <a:defRPr/>
              </a:pPr>
              <a:t>68</a:t>
            </a:fld>
            <a:endParaRPr lang="en-US"/>
          </a:p>
        </p:txBody>
      </p:sp>
      <p:sp>
        <p:nvSpPr>
          <p:cNvPr id="15011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118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97C2942-83B5-E54B-8CB7-B39B2875F6A3}" type="slidenum">
              <a:rPr lang="en-US"/>
              <a:pPr>
                <a:defRPr/>
              </a:pPr>
              <a:t>69</a:t>
            </a:fld>
            <a:endParaRPr lang="en-US"/>
          </a:p>
        </p:txBody>
      </p:sp>
      <p:sp>
        <p:nvSpPr>
          <p:cNvPr id="15022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221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4D14E7B-FBAB-E440-AF97-88D59283D467}" type="slidenum">
              <a:rPr lang="en-US"/>
              <a:pPr>
                <a:defRPr/>
              </a:pPr>
              <a:t>70</a:t>
            </a:fld>
            <a:endParaRPr lang="en-US"/>
          </a:p>
        </p:txBody>
      </p:sp>
      <p:sp>
        <p:nvSpPr>
          <p:cNvPr id="1503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323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08A0AF1-0CC7-B047-9C4C-E3AAE53B6B88}" type="slidenum">
              <a:rPr lang="en-US"/>
              <a:pPr>
                <a:defRPr/>
              </a:pPr>
              <a:t>71</a:t>
            </a:fld>
            <a:endParaRPr lang="en-US"/>
          </a:p>
        </p:txBody>
      </p:sp>
      <p:sp>
        <p:nvSpPr>
          <p:cNvPr id="15042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425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8207DB6-7B23-F449-AB82-076577218E12}" type="slidenum">
              <a:rPr lang="en-US"/>
              <a:pPr>
                <a:defRPr/>
              </a:pPr>
              <a:t>72</a:t>
            </a:fld>
            <a:endParaRPr lang="en-US"/>
          </a:p>
        </p:txBody>
      </p:sp>
      <p:sp>
        <p:nvSpPr>
          <p:cNvPr id="1505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528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0130327-E46F-3942-9605-544351B71E51}" type="slidenum">
              <a:rPr lang="en-US"/>
              <a:pPr>
                <a:defRPr/>
              </a:pPr>
              <a:t>73</a:t>
            </a:fld>
            <a:endParaRPr lang="en-US"/>
          </a:p>
        </p:txBody>
      </p:sp>
      <p:sp>
        <p:nvSpPr>
          <p:cNvPr id="15063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630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6E6B1DA-F07C-6844-AD02-E6CBE3945068}" type="slidenum">
              <a:rPr lang="en-US"/>
              <a:pPr>
                <a:defRPr/>
              </a:pPr>
              <a:t>74</a:t>
            </a:fld>
            <a:endParaRPr lang="en-US"/>
          </a:p>
        </p:txBody>
      </p:sp>
      <p:sp>
        <p:nvSpPr>
          <p:cNvPr id="1507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733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EDA7B74-8CC0-BB4C-AAC2-E762FDAF27B7}" type="slidenum">
              <a:rPr lang="en-US"/>
              <a:pPr>
                <a:defRPr/>
              </a:pPr>
              <a:t>75</a:t>
            </a:fld>
            <a:endParaRPr lang="en-US"/>
          </a:p>
        </p:txBody>
      </p:sp>
      <p:sp>
        <p:nvSpPr>
          <p:cNvPr id="15083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835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4579099-323E-224F-87FD-05A6E05C82E3}" type="slidenum">
              <a:rPr lang="en-US"/>
              <a:pPr>
                <a:defRPr/>
              </a:pPr>
              <a:t>8</a:t>
            </a:fld>
            <a:endParaRPr lang="en-US"/>
          </a:p>
        </p:txBody>
      </p:sp>
      <p:sp>
        <p:nvSpPr>
          <p:cNvPr id="14479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793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5693BC-512A-D341-9568-EC2BD74AB2FA}" type="slidenum">
              <a:rPr lang="en-US"/>
              <a:pPr>
                <a:defRPr/>
              </a:pPr>
              <a:t>76</a:t>
            </a:fld>
            <a:endParaRPr lang="en-US"/>
          </a:p>
        </p:txBody>
      </p:sp>
      <p:sp>
        <p:nvSpPr>
          <p:cNvPr id="1509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0937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E5D913-AAA3-0D4B-911D-55F9B2E13E37}" type="slidenum">
              <a:rPr lang="en-US"/>
              <a:pPr>
                <a:defRPr/>
              </a:pPr>
              <a:t>81</a:t>
            </a:fld>
            <a:endParaRPr lang="en-US"/>
          </a:p>
        </p:txBody>
      </p:sp>
      <p:sp>
        <p:nvSpPr>
          <p:cNvPr id="1441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179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6D63B1B-F66F-A049-8171-EFE49E124D69}" type="slidenum">
              <a:rPr lang="en-US"/>
              <a:pPr>
                <a:defRPr/>
              </a:pPr>
              <a:t>82</a:t>
            </a:fld>
            <a:endParaRPr lang="en-US"/>
          </a:p>
        </p:txBody>
      </p:sp>
      <p:sp>
        <p:nvSpPr>
          <p:cNvPr id="15144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4499"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FEC2AE8-C6DD-6E4A-8032-7D2DB5470732}" type="slidenum">
              <a:rPr lang="en-US"/>
              <a:pPr>
                <a:defRPr/>
              </a:pPr>
              <a:t>83</a:t>
            </a:fld>
            <a:endParaRPr lang="en-US"/>
          </a:p>
        </p:txBody>
      </p:sp>
      <p:sp>
        <p:nvSpPr>
          <p:cNvPr id="1515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552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E5D913-AAA3-0D4B-911D-55F9B2E13E37}" type="slidenum">
              <a:rPr lang="en-US"/>
              <a:pPr>
                <a:defRPr/>
              </a:pPr>
              <a:t>84</a:t>
            </a:fld>
            <a:endParaRPr lang="en-US"/>
          </a:p>
        </p:txBody>
      </p:sp>
      <p:sp>
        <p:nvSpPr>
          <p:cNvPr id="1441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179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E5D913-AAA3-0D4B-911D-55F9B2E13E37}" type="slidenum">
              <a:rPr lang="en-US"/>
              <a:pPr>
                <a:defRPr/>
              </a:pPr>
              <a:t>85</a:t>
            </a:fld>
            <a:endParaRPr lang="en-US"/>
          </a:p>
        </p:txBody>
      </p:sp>
      <p:sp>
        <p:nvSpPr>
          <p:cNvPr id="1441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179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FA00EF1-C86E-D147-B134-A26042D1234A}" type="slidenum">
              <a:rPr lang="en-US"/>
              <a:pPr>
                <a:defRPr/>
              </a:pPr>
              <a:t>86</a:t>
            </a:fld>
            <a:endParaRPr lang="en-US"/>
          </a:p>
        </p:txBody>
      </p:sp>
      <p:sp>
        <p:nvSpPr>
          <p:cNvPr id="15124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245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BCA584B-D964-004B-A7AC-319783726CCA}" type="slidenum">
              <a:rPr lang="en-US"/>
              <a:pPr>
                <a:defRPr/>
              </a:pPr>
              <a:t>87</a:t>
            </a:fld>
            <a:endParaRPr lang="en-US"/>
          </a:p>
        </p:txBody>
      </p:sp>
      <p:sp>
        <p:nvSpPr>
          <p:cNvPr id="1513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3475"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733B70C-C661-A646-A1ED-D3AC14E1DEEE}" type="slidenum">
              <a:rPr lang="en-US"/>
              <a:pPr>
                <a:defRPr/>
              </a:pPr>
              <a:t>88</a:t>
            </a:fld>
            <a:endParaRPr lang="en-US"/>
          </a:p>
        </p:txBody>
      </p:sp>
      <p:sp>
        <p:nvSpPr>
          <p:cNvPr id="15165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6547"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5B288E-19A9-6D4F-80AC-B44664055C71}" type="slidenum">
              <a:rPr lang="en-US"/>
              <a:pPr>
                <a:defRPr/>
              </a:pPr>
              <a:t>89</a:t>
            </a:fld>
            <a:endParaRPr lang="en-US"/>
          </a:p>
        </p:txBody>
      </p:sp>
      <p:sp>
        <p:nvSpPr>
          <p:cNvPr id="1517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517571"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031AB68-37A7-F649-A76A-81CC3CC1DFAF}" type="slidenum">
              <a:rPr lang="en-US"/>
              <a:pPr>
                <a:defRPr/>
              </a:pPr>
              <a:t>9</a:t>
            </a:fld>
            <a:endParaRPr lang="en-US"/>
          </a:p>
        </p:txBody>
      </p:sp>
      <p:sp>
        <p:nvSpPr>
          <p:cNvPr id="1241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241091" name="Rectangle 3"/>
          <p:cNvSpPr>
            <a:spLocks noGrp="1" noChangeArrowheads="1"/>
          </p:cNvSpPr>
          <p:nvPr>
            <p:ph type="body" idx="1"/>
          </p:nvPr>
        </p:nvSpPr>
        <p:spPr>
          <a:xfrm>
            <a:off x="914400" y="4343400"/>
            <a:ext cx="5029200" cy="4114800"/>
          </a:xfrm>
        </p:spPr>
        <p:txBody>
          <a:bodyPr/>
          <a:lstStyle/>
          <a:p>
            <a:pPr eaLnBrk="1" hangingPunct="1">
              <a:defRPr/>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F80910-0CF2-FF41-B594-FE8D844CE9F6}" type="slidenum">
              <a:rPr lang="en-US"/>
              <a:pPr>
                <a:defRPr/>
              </a:pPr>
              <a:t>10</a:t>
            </a:fld>
            <a:endParaRPr lang="en-US"/>
          </a:p>
        </p:txBody>
      </p:sp>
      <p:sp>
        <p:nvSpPr>
          <p:cNvPr id="14489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448963" name="Rectangle 3"/>
          <p:cNvSpPr>
            <a:spLocks noGrp="1" noChangeArrowheads="1"/>
          </p:cNvSpPr>
          <p:nvPr>
            <p:ph type="body" idx="1"/>
          </p:nvPr>
        </p:nvSpPr>
        <p:spPr/>
        <p:txBody>
          <a:bodyPr/>
          <a:lstStyle/>
          <a:p>
            <a:pPr eaLnBrk="1" hangingPunct="1">
              <a:defRPr/>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333399"/>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32578" name="Rectangle 2"/>
          <p:cNvSpPr>
            <a:spLocks noGrp="1" noChangeArrowheads="1"/>
          </p:cNvSpPr>
          <p:nvPr>
            <p:ph type="ctrTitle"/>
          </p:nvPr>
        </p:nvSpPr>
        <p:spPr>
          <a:xfrm>
            <a:off x="914400" y="1524000"/>
            <a:ext cx="7623175" cy="1752600"/>
          </a:xfrm>
        </p:spPr>
        <p:txBody>
          <a:bodyPr/>
          <a:lstStyle>
            <a:lvl1pPr>
              <a:defRPr sz="5000"/>
            </a:lvl1pPr>
          </a:lstStyle>
          <a:p>
            <a:pPr lvl="0"/>
            <a:r>
              <a:rPr lang="en-US" noProof="0" smtClean="0"/>
              <a:t>Click to edit Master title style</a:t>
            </a:r>
          </a:p>
        </p:txBody>
      </p:sp>
      <p:sp>
        <p:nvSpPr>
          <p:cNvPr id="1432579" name="Rectangle 3"/>
          <p:cNvSpPr>
            <a:spLocks noGrp="1" noChangeArrowheads="1"/>
          </p:cNvSpPr>
          <p:nvPr>
            <p:ph type="subTitle" idx="1"/>
          </p:nvPr>
        </p:nvSpPr>
        <p:spPr>
          <a:xfrm>
            <a:off x="1981200" y="3962400"/>
            <a:ext cx="6553200" cy="1752600"/>
          </a:xfrm>
        </p:spPr>
        <p:txBody>
          <a:bodyPr/>
          <a:lstStyle>
            <a:lvl1pPr marL="0" indent="0">
              <a:buFont typeface="Wingdings" charset="0"/>
              <a:buNone/>
              <a:defRPr sz="2800"/>
            </a:lvl1pPr>
          </a:lstStyle>
          <a:p>
            <a:pPr lvl="0"/>
            <a:r>
              <a:rPr lang="en-US" noProof="0" smtClean="0"/>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5E607002-3E64-3041-AA99-53AB41BB4027}" type="slidenum">
              <a:rPr lang="en-US"/>
              <a:pPr>
                <a:defRPr/>
              </a:pPr>
              <a:t>‹#›</a:t>
            </a:fld>
            <a:endParaRPr lang="en-US"/>
          </a:p>
        </p:txBody>
      </p:sp>
    </p:spTree>
    <p:extLst>
      <p:ext uri="{BB962C8B-B14F-4D97-AF65-F5344CB8AC3E}">
        <p14:creationId xmlns:p14="http://schemas.microsoft.com/office/powerpoint/2010/main" val="311591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8427E3-D33A-1D4E-A4AE-238CB47B6A32}" type="slidenum">
              <a:rPr lang="en-US"/>
              <a:pPr>
                <a:defRPr/>
              </a:pPr>
              <a:t>‹#›</a:t>
            </a:fld>
            <a:endParaRPr lang="en-US"/>
          </a:p>
        </p:txBody>
      </p:sp>
    </p:spTree>
    <p:extLst>
      <p:ext uri="{BB962C8B-B14F-4D97-AF65-F5344CB8AC3E}">
        <p14:creationId xmlns:p14="http://schemas.microsoft.com/office/powerpoint/2010/main" val="198769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545F36-B700-1643-A0D7-450AB24FF006}" type="slidenum">
              <a:rPr lang="en-US"/>
              <a:pPr>
                <a:defRPr/>
              </a:pPr>
              <a:t>‹#›</a:t>
            </a:fld>
            <a:endParaRPr lang="en-US"/>
          </a:p>
        </p:txBody>
      </p:sp>
    </p:spTree>
    <p:extLst>
      <p:ext uri="{BB962C8B-B14F-4D97-AF65-F5344CB8AC3E}">
        <p14:creationId xmlns:p14="http://schemas.microsoft.com/office/powerpoint/2010/main" val="4244610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5DC0506-33C5-2A46-9700-FC0B3489F6CF}" type="slidenum">
              <a:rPr lang="en-US"/>
              <a:pPr>
                <a:defRPr/>
              </a:pPr>
              <a:t>‹#›</a:t>
            </a:fld>
            <a:endParaRPr lang="en-US"/>
          </a:p>
        </p:txBody>
      </p:sp>
    </p:spTree>
    <p:extLst>
      <p:ext uri="{BB962C8B-B14F-4D97-AF65-F5344CB8AC3E}">
        <p14:creationId xmlns:p14="http://schemas.microsoft.com/office/powerpoint/2010/main" val="376335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8A95C0-6488-3B42-9728-52C6819ACBE1}" type="slidenum">
              <a:rPr lang="en-US"/>
              <a:pPr>
                <a:defRPr/>
              </a:pPr>
              <a:t>‹#›</a:t>
            </a:fld>
            <a:endParaRPr lang="en-US"/>
          </a:p>
        </p:txBody>
      </p:sp>
    </p:spTree>
    <p:extLst>
      <p:ext uri="{BB962C8B-B14F-4D97-AF65-F5344CB8AC3E}">
        <p14:creationId xmlns:p14="http://schemas.microsoft.com/office/powerpoint/2010/main" val="3255490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DD471FA0-489A-8D41-8E5B-C40B7FD99E05}" type="slidenum">
              <a:rPr lang="en-US"/>
              <a:pPr>
                <a:defRPr/>
              </a:pPr>
              <a:t>‹#›</a:t>
            </a:fld>
            <a:endParaRPr lang="en-US"/>
          </a:p>
        </p:txBody>
      </p:sp>
    </p:spTree>
    <p:extLst>
      <p:ext uri="{BB962C8B-B14F-4D97-AF65-F5344CB8AC3E}">
        <p14:creationId xmlns:p14="http://schemas.microsoft.com/office/powerpoint/2010/main" val="272258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B8355B-F20A-C641-80F9-F38F20658ACF}" type="slidenum">
              <a:rPr lang="en-US"/>
              <a:pPr>
                <a:defRPr/>
              </a:pPr>
              <a:t>‹#›</a:t>
            </a:fld>
            <a:endParaRPr lang="en-US"/>
          </a:p>
        </p:txBody>
      </p:sp>
    </p:spTree>
    <p:extLst>
      <p:ext uri="{BB962C8B-B14F-4D97-AF65-F5344CB8AC3E}">
        <p14:creationId xmlns:p14="http://schemas.microsoft.com/office/powerpoint/2010/main" val="410244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A36C77-22DF-E84A-8F4A-0E9845053482}" type="slidenum">
              <a:rPr lang="en-US"/>
              <a:pPr>
                <a:defRPr/>
              </a:pPr>
              <a:t>‹#›</a:t>
            </a:fld>
            <a:endParaRPr lang="en-US"/>
          </a:p>
        </p:txBody>
      </p:sp>
    </p:spTree>
    <p:extLst>
      <p:ext uri="{BB962C8B-B14F-4D97-AF65-F5344CB8AC3E}">
        <p14:creationId xmlns:p14="http://schemas.microsoft.com/office/powerpoint/2010/main" val="335795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DC2B691-7F79-B440-8032-9F44B69B1AB3}" type="slidenum">
              <a:rPr lang="en-US"/>
              <a:pPr>
                <a:defRPr/>
              </a:pPr>
              <a:t>‹#›</a:t>
            </a:fld>
            <a:endParaRPr lang="en-US"/>
          </a:p>
        </p:txBody>
      </p:sp>
    </p:spTree>
    <p:extLst>
      <p:ext uri="{BB962C8B-B14F-4D97-AF65-F5344CB8AC3E}">
        <p14:creationId xmlns:p14="http://schemas.microsoft.com/office/powerpoint/2010/main" val="97968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00D4F47-F597-3147-BCF4-C22E91E1F4C4}" type="slidenum">
              <a:rPr lang="en-US"/>
              <a:pPr>
                <a:defRPr/>
              </a:pPr>
              <a:t>‹#›</a:t>
            </a:fld>
            <a:endParaRPr lang="en-US"/>
          </a:p>
        </p:txBody>
      </p:sp>
    </p:spTree>
    <p:extLst>
      <p:ext uri="{BB962C8B-B14F-4D97-AF65-F5344CB8AC3E}">
        <p14:creationId xmlns:p14="http://schemas.microsoft.com/office/powerpoint/2010/main" val="152503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F05C0BF-F67D-7248-AF59-1FB7090D7142}" type="slidenum">
              <a:rPr lang="en-US"/>
              <a:pPr>
                <a:defRPr/>
              </a:pPr>
              <a:t>‹#›</a:t>
            </a:fld>
            <a:endParaRPr lang="en-US"/>
          </a:p>
        </p:txBody>
      </p:sp>
    </p:spTree>
    <p:extLst>
      <p:ext uri="{BB962C8B-B14F-4D97-AF65-F5344CB8AC3E}">
        <p14:creationId xmlns:p14="http://schemas.microsoft.com/office/powerpoint/2010/main" val="371213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ACBFE6-522F-1E42-8409-EFCDA9ABB9AF}" type="slidenum">
              <a:rPr lang="en-US"/>
              <a:pPr>
                <a:defRPr/>
              </a:pPr>
              <a:t>‹#›</a:t>
            </a:fld>
            <a:endParaRPr lang="en-US"/>
          </a:p>
        </p:txBody>
      </p:sp>
    </p:spTree>
    <p:extLst>
      <p:ext uri="{BB962C8B-B14F-4D97-AF65-F5344CB8AC3E}">
        <p14:creationId xmlns:p14="http://schemas.microsoft.com/office/powerpoint/2010/main" val="1417958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0E98EF3-8807-D34C-9F0A-50006040DC1D}" type="slidenum">
              <a:rPr lang="en-US"/>
              <a:pPr>
                <a:defRPr/>
              </a:pPr>
              <a:t>‹#›</a:t>
            </a:fld>
            <a:endParaRPr lang="en-US"/>
          </a:p>
        </p:txBody>
      </p:sp>
    </p:spTree>
    <p:extLst>
      <p:ext uri="{BB962C8B-B14F-4D97-AF65-F5344CB8AC3E}">
        <p14:creationId xmlns:p14="http://schemas.microsoft.com/office/powerpoint/2010/main" val="173790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44D9B65-E067-EF47-B0B2-AE6291574DF8}" type="slidenum">
              <a:rPr lang="en-US"/>
              <a:pPr>
                <a:defRPr/>
              </a:pPr>
              <a:t>‹#›</a:t>
            </a:fld>
            <a:endParaRPr lang="en-US"/>
          </a:p>
        </p:txBody>
      </p:sp>
    </p:spTree>
    <p:extLst>
      <p:ext uri="{BB962C8B-B14F-4D97-AF65-F5344CB8AC3E}">
        <p14:creationId xmlns:p14="http://schemas.microsoft.com/office/powerpoint/2010/main" val="14082564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431555"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1556"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b="0">
                <a:latin typeface="+mj-lt"/>
                <a:cs typeface="Arial" charset="0"/>
              </a:defRPr>
            </a:lvl1pPr>
          </a:lstStyle>
          <a:p>
            <a:pPr>
              <a:defRPr/>
            </a:pPr>
            <a:endParaRPr lang="en-US"/>
          </a:p>
        </p:txBody>
      </p:sp>
      <p:sp>
        <p:nvSpPr>
          <p:cNvPr id="143155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ctr">
              <a:defRPr sz="1200" b="0">
                <a:latin typeface="+mj-lt"/>
                <a:cs typeface="Arial" charset="0"/>
              </a:defRPr>
            </a:lvl1pPr>
          </a:lstStyle>
          <a:p>
            <a:pPr>
              <a:defRPr/>
            </a:pPr>
            <a:endParaRPr lang="en-US"/>
          </a:p>
        </p:txBody>
      </p:sp>
      <p:sp>
        <p:nvSpPr>
          <p:cNvPr id="1431558"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b="0">
                <a:latin typeface="+mj-lt"/>
                <a:cs typeface="Arial" charset="0"/>
              </a:defRPr>
            </a:lvl1pPr>
          </a:lstStyle>
          <a:p>
            <a:pPr>
              <a:defRPr/>
            </a:pPr>
            <a:fld id="{97CBD9B8-0E09-7641-88CF-071ECFC0C136}" type="slidenum">
              <a:rPr lang="en-US"/>
              <a:pPr>
                <a:defRPr/>
              </a:pPr>
              <a:t>‹#›</a:t>
            </a:fld>
            <a:endParaRPr lang="en-US"/>
          </a:p>
        </p:txBody>
      </p:sp>
      <p:sp>
        <p:nvSpPr>
          <p:cNvPr id="1431561" name="Rectangle 9"/>
          <p:cNvSpPr>
            <a:spLocks noChangeArrowheads="1"/>
          </p:cNvSpPr>
          <p:nvPr userDrawn="1"/>
        </p:nvSpPr>
        <p:spPr bwMode="auto">
          <a:xfrm>
            <a:off x="381000" y="76200"/>
            <a:ext cx="8305800" cy="152400"/>
          </a:xfrm>
          <a:prstGeom prst="rect">
            <a:avLst/>
          </a:prstGeom>
          <a:gradFill rotWithShape="1">
            <a:gsLst>
              <a:gs pos="0">
                <a:srgbClr val="CC3300"/>
              </a:gs>
              <a:gs pos="100000">
                <a:srgbClr val="CC3300">
                  <a:gamma/>
                  <a:tint val="40784"/>
                  <a:invGamma/>
                </a:srgbClr>
              </a:gs>
            </a:gsLst>
            <a:lin ang="0" scaled="1"/>
          </a:gradFill>
          <a:ln>
            <a:noFill/>
          </a:ln>
          <a:effectLst/>
          <a:extLst>
            <a:ext uri="{91240B29-F687-4f45-9708-019B960494DF}">
              <a14:hiddenLine xmlns:a14="http://schemas.microsoft.com/office/drawing/2010/main" w="9525">
                <a:solidFill>
                  <a:srgbClr val="D4D4D4"/>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Tree>
  </p:cSld>
  <p:clrMap bg1="lt1" tx1="dk1" bg2="lt2" tx2="dk2" accent1="accent1" accent2="accent2" accent3="accent3" accent4="accent4" accent5="accent5" accent6="accent6" hlink="hlink" folHlink="folHlink"/>
  <p:sldLayoutIdLst>
    <p:sldLayoutId id="2147483720"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4200">
          <a:solidFill>
            <a:srgbClr val="CC0000"/>
          </a:solidFill>
          <a:latin typeface="+mj-lt"/>
          <a:ea typeface="+mj-ea"/>
          <a:cs typeface="ＭＳ Ｐゴシック" charset="0"/>
        </a:defRPr>
      </a:lvl1pPr>
      <a:lvl2pPr algn="l" rtl="0" eaLnBrk="0" fontAlgn="base" hangingPunct="0">
        <a:spcBef>
          <a:spcPct val="0"/>
        </a:spcBef>
        <a:spcAft>
          <a:spcPct val="0"/>
        </a:spcAft>
        <a:defRPr sz="4200">
          <a:solidFill>
            <a:srgbClr val="CC0000"/>
          </a:solidFill>
          <a:latin typeface="Garamond" charset="0"/>
          <a:ea typeface="ＭＳ Ｐゴシック" charset="0"/>
          <a:cs typeface="ＭＳ Ｐゴシック" charset="0"/>
        </a:defRPr>
      </a:lvl2pPr>
      <a:lvl3pPr algn="l" rtl="0" eaLnBrk="0" fontAlgn="base" hangingPunct="0">
        <a:spcBef>
          <a:spcPct val="0"/>
        </a:spcBef>
        <a:spcAft>
          <a:spcPct val="0"/>
        </a:spcAft>
        <a:defRPr sz="4200">
          <a:solidFill>
            <a:srgbClr val="CC0000"/>
          </a:solidFill>
          <a:latin typeface="Garamond" charset="0"/>
          <a:ea typeface="ＭＳ Ｐゴシック" charset="0"/>
          <a:cs typeface="ＭＳ Ｐゴシック" charset="0"/>
        </a:defRPr>
      </a:lvl3pPr>
      <a:lvl4pPr algn="l" rtl="0" eaLnBrk="0" fontAlgn="base" hangingPunct="0">
        <a:spcBef>
          <a:spcPct val="0"/>
        </a:spcBef>
        <a:spcAft>
          <a:spcPct val="0"/>
        </a:spcAft>
        <a:defRPr sz="4200">
          <a:solidFill>
            <a:srgbClr val="CC0000"/>
          </a:solidFill>
          <a:latin typeface="Garamond" charset="0"/>
          <a:ea typeface="ＭＳ Ｐゴシック" charset="0"/>
          <a:cs typeface="ＭＳ Ｐゴシック" charset="0"/>
        </a:defRPr>
      </a:lvl4pPr>
      <a:lvl5pPr algn="l" rtl="0" eaLnBrk="0" fontAlgn="base" hangingPunct="0">
        <a:spcBef>
          <a:spcPct val="0"/>
        </a:spcBef>
        <a:spcAft>
          <a:spcPct val="0"/>
        </a:spcAft>
        <a:defRPr sz="4200">
          <a:solidFill>
            <a:srgbClr val="CC0000"/>
          </a:solidFill>
          <a:latin typeface="Garamond" charset="0"/>
          <a:ea typeface="ＭＳ Ｐゴシック" charset="0"/>
          <a:cs typeface="ＭＳ Ｐゴシック" charset="0"/>
        </a:defRPr>
      </a:lvl5pPr>
      <a:lvl6pPr marL="457200" algn="l" rtl="0" fontAlgn="base">
        <a:spcBef>
          <a:spcPct val="0"/>
        </a:spcBef>
        <a:spcAft>
          <a:spcPct val="0"/>
        </a:spcAft>
        <a:defRPr sz="4200">
          <a:solidFill>
            <a:srgbClr val="CC0000"/>
          </a:solidFill>
          <a:latin typeface="Garamond" charset="0"/>
          <a:ea typeface="ＭＳ Ｐゴシック" charset="0"/>
        </a:defRPr>
      </a:lvl6pPr>
      <a:lvl7pPr marL="914400" algn="l" rtl="0" fontAlgn="base">
        <a:spcBef>
          <a:spcPct val="0"/>
        </a:spcBef>
        <a:spcAft>
          <a:spcPct val="0"/>
        </a:spcAft>
        <a:defRPr sz="4200">
          <a:solidFill>
            <a:srgbClr val="CC0000"/>
          </a:solidFill>
          <a:latin typeface="Garamond" charset="0"/>
          <a:ea typeface="ＭＳ Ｐゴシック" charset="0"/>
        </a:defRPr>
      </a:lvl7pPr>
      <a:lvl8pPr marL="1371600" algn="l" rtl="0" fontAlgn="base">
        <a:spcBef>
          <a:spcPct val="0"/>
        </a:spcBef>
        <a:spcAft>
          <a:spcPct val="0"/>
        </a:spcAft>
        <a:defRPr sz="4200">
          <a:solidFill>
            <a:srgbClr val="CC0000"/>
          </a:solidFill>
          <a:latin typeface="Garamond" charset="0"/>
          <a:ea typeface="ＭＳ Ｐゴシック" charset="0"/>
        </a:defRPr>
      </a:lvl8pPr>
      <a:lvl9pPr marL="1828800" algn="l" rtl="0" fontAlgn="base">
        <a:spcBef>
          <a:spcPct val="0"/>
        </a:spcBef>
        <a:spcAft>
          <a:spcPct val="0"/>
        </a:spcAft>
        <a:defRPr sz="4200">
          <a:solidFill>
            <a:srgbClr val="CC0000"/>
          </a:solidFill>
          <a:latin typeface="Garamond" charset="0"/>
          <a:ea typeface="ＭＳ Ｐゴシック" charset="0"/>
        </a:defRPr>
      </a:lvl9pPr>
    </p:titleStyle>
    <p:bodyStyle>
      <a:lvl1pPr marL="342900" indent="-342900" algn="l" rtl="0" eaLnBrk="0" fontAlgn="base" hangingPunct="0">
        <a:spcBef>
          <a:spcPct val="20000"/>
        </a:spcBef>
        <a:spcAft>
          <a:spcPct val="0"/>
        </a:spcAft>
        <a:buClr>
          <a:srgbClr val="333399"/>
        </a:buClr>
        <a:buFont typeface="Wingdings" charset="0"/>
        <a:buChar char="n"/>
        <a:defRPr sz="3000">
          <a:solidFill>
            <a:schemeClr val="tx1"/>
          </a:solidFill>
          <a:latin typeface="+mn-lt"/>
          <a:ea typeface="+mn-ea"/>
          <a:cs typeface="ＭＳ Ｐゴシック" charset="0"/>
        </a:defRPr>
      </a:lvl1pPr>
      <a:lvl2pPr marL="669925" indent="-325438" algn="l" rtl="0" eaLnBrk="0" fontAlgn="base" hangingPunct="0">
        <a:spcBef>
          <a:spcPct val="20000"/>
        </a:spcBef>
        <a:spcAft>
          <a:spcPct val="0"/>
        </a:spcAft>
        <a:buClr>
          <a:srgbClr val="333399"/>
        </a:buClr>
        <a:buFont typeface="Wingdings" charset="0"/>
        <a:buChar char="q"/>
        <a:defRPr sz="2600">
          <a:solidFill>
            <a:schemeClr val="tx1"/>
          </a:solidFill>
          <a:latin typeface="+mn-lt"/>
          <a:ea typeface="+mn-ea"/>
        </a:defRPr>
      </a:lvl2pPr>
      <a:lvl3pPr marL="1022350" indent="-350838" algn="l" rtl="0" eaLnBrk="0" fontAlgn="base" hangingPunct="0">
        <a:spcBef>
          <a:spcPct val="20000"/>
        </a:spcBef>
        <a:spcAft>
          <a:spcPct val="0"/>
        </a:spcAft>
        <a:buClr>
          <a:srgbClr val="333399"/>
        </a:buClr>
        <a:buFont typeface="Wingdings" charset="0"/>
        <a:buChar char="n"/>
        <a:defRPr sz="2200">
          <a:solidFill>
            <a:schemeClr val="tx1"/>
          </a:solidFill>
          <a:latin typeface="+mn-lt"/>
          <a:ea typeface="+mn-ea"/>
        </a:defRPr>
      </a:lvl3pPr>
      <a:lvl4pPr marL="1339850" indent="-315913" algn="l" rtl="0" eaLnBrk="0" fontAlgn="base" hangingPunct="0">
        <a:spcBef>
          <a:spcPct val="20000"/>
        </a:spcBef>
        <a:spcAft>
          <a:spcPct val="0"/>
        </a:spcAft>
        <a:buClr>
          <a:srgbClr val="333399"/>
        </a:buClr>
        <a:buFont typeface="Wingdings" charset="0"/>
        <a:buChar char="q"/>
        <a:defRPr sz="2000">
          <a:solidFill>
            <a:schemeClr val="tx1"/>
          </a:solidFill>
          <a:latin typeface="+mn-lt"/>
          <a:ea typeface="+mn-ea"/>
        </a:defRPr>
      </a:lvl4pPr>
      <a:lvl5pPr marL="1681163" indent="-339725" algn="l" rtl="0" eaLnBrk="0" fontAlgn="base" hangingPunct="0">
        <a:spcBef>
          <a:spcPct val="20000"/>
        </a:spcBef>
        <a:spcAft>
          <a:spcPct val="0"/>
        </a:spcAft>
        <a:buClr>
          <a:srgbClr val="333399"/>
        </a:buClr>
        <a:buFont typeface="Wingdings" charset="0"/>
        <a:buChar char="§"/>
        <a:defRPr sz="2000">
          <a:solidFill>
            <a:schemeClr val="tx1"/>
          </a:solidFill>
          <a:latin typeface="+mn-lt"/>
          <a:ea typeface="+mn-ea"/>
        </a:defRPr>
      </a:lvl5pPr>
      <a:lvl6pPr marL="2138363" indent="-339725" algn="l" rtl="0" fontAlgn="base">
        <a:spcBef>
          <a:spcPct val="20000"/>
        </a:spcBef>
        <a:spcAft>
          <a:spcPct val="0"/>
        </a:spcAft>
        <a:buClr>
          <a:srgbClr val="333399"/>
        </a:buClr>
        <a:buFont typeface="Wingdings" charset="0"/>
        <a:buChar char="§"/>
        <a:defRPr sz="2000">
          <a:solidFill>
            <a:schemeClr val="tx1"/>
          </a:solidFill>
          <a:latin typeface="+mn-lt"/>
          <a:ea typeface="+mn-ea"/>
        </a:defRPr>
      </a:lvl6pPr>
      <a:lvl7pPr marL="2595563" indent="-339725" algn="l" rtl="0" fontAlgn="base">
        <a:spcBef>
          <a:spcPct val="20000"/>
        </a:spcBef>
        <a:spcAft>
          <a:spcPct val="0"/>
        </a:spcAft>
        <a:buClr>
          <a:srgbClr val="333399"/>
        </a:buClr>
        <a:buFont typeface="Wingdings" charset="0"/>
        <a:buChar char="§"/>
        <a:defRPr sz="2000">
          <a:solidFill>
            <a:schemeClr val="tx1"/>
          </a:solidFill>
          <a:latin typeface="+mn-lt"/>
          <a:ea typeface="+mn-ea"/>
        </a:defRPr>
      </a:lvl7pPr>
      <a:lvl8pPr marL="3052763" indent="-339725" algn="l" rtl="0" fontAlgn="base">
        <a:spcBef>
          <a:spcPct val="20000"/>
        </a:spcBef>
        <a:spcAft>
          <a:spcPct val="0"/>
        </a:spcAft>
        <a:buClr>
          <a:srgbClr val="333399"/>
        </a:buClr>
        <a:buFont typeface="Wingdings" charset="0"/>
        <a:buChar char="§"/>
        <a:defRPr sz="2000">
          <a:solidFill>
            <a:schemeClr val="tx1"/>
          </a:solidFill>
          <a:latin typeface="+mn-lt"/>
          <a:ea typeface="+mn-ea"/>
        </a:defRPr>
      </a:lvl8pPr>
      <a:lvl9pPr marL="3509963" indent="-339725" algn="l" rtl="0" fontAlgn="base">
        <a:spcBef>
          <a:spcPct val="20000"/>
        </a:spcBef>
        <a:spcAft>
          <a:spcPct val="0"/>
        </a:spcAft>
        <a:buClr>
          <a:srgbClr val="333399"/>
        </a:buClr>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1.jpe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7.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oleObject" Target="../embeddings/oleObject1.bin"/><Relationship Id="rId5" Type="http://schemas.openxmlformats.org/officeDocument/2006/relationships/image" Target="../media/image3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2.bin"/><Relationship Id="rId5" Type="http://schemas.openxmlformats.org/officeDocument/2006/relationships/image" Target="../media/image32.wmf"/><Relationship Id="rId6" Type="http://schemas.openxmlformats.org/officeDocument/2006/relationships/oleObject" Target="../embeddings/oleObject3.bin"/><Relationship Id="rId7" Type="http://schemas.openxmlformats.org/officeDocument/2006/relationships/image" Target="../media/image33.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4.bin"/><Relationship Id="rId5" Type="http://schemas.openxmlformats.org/officeDocument/2006/relationships/image" Target="../media/image34.wmf"/><Relationship Id="rId6" Type="http://schemas.openxmlformats.org/officeDocument/2006/relationships/oleObject" Target="../embeddings/oleObject5.bin"/><Relationship Id="rId7" Type="http://schemas.openxmlformats.org/officeDocument/2006/relationships/image" Target="../media/image35.emf"/><Relationship Id="rId8" Type="http://schemas.openxmlformats.org/officeDocument/2006/relationships/image" Target="../media/image36.png"/><Relationship Id="rId1" Type="http://schemas.openxmlformats.org/officeDocument/2006/relationships/vmlDrawing" Target="../drawings/vmlDrawing3.vml"/><Relationship Id="rId2"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9.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1.jpeg"/></Relationships>
</file>

<file path=ppt/slides/_rels/slide52.xml.rels><?xml version="1.0" encoding="UTF-8" standalone="yes"?>
<Relationships xmlns="http://schemas.openxmlformats.org/package/2006/relationships"><Relationship Id="rId3" Type="http://schemas.openxmlformats.org/officeDocument/2006/relationships/image" Target="../media/image39.jpeg"/><Relationship Id="rId4" Type="http://schemas.openxmlformats.org/officeDocument/2006/relationships/image" Target="../media/image40.png"/><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41.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43.jpeg"/><Relationship Id="rId5" Type="http://schemas.openxmlformats.org/officeDocument/2006/relationships/oleObject" Target="../embeddings/oleObject6.bin"/><Relationship Id="rId6" Type="http://schemas.openxmlformats.org/officeDocument/2006/relationships/image" Target="../media/image42.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44.jpeg"/></Relationships>
</file>

<file path=ppt/slides/_rels/slide57.xml.rels><?xml version="1.0" encoding="UTF-8" standalone="yes"?>
<Relationships xmlns="http://schemas.openxmlformats.org/package/2006/relationships"><Relationship Id="rId3" Type="http://schemas.openxmlformats.org/officeDocument/2006/relationships/image" Target="../media/image44.jpeg"/><Relationship Id="rId4" Type="http://schemas.openxmlformats.org/officeDocument/2006/relationships/image" Target="../media/image1.jpeg"/><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45.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4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26.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4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4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9.jpeg"/></Relationships>
</file>

<file path=ppt/slides/_rels/slide64.xml.rels><?xml version="1.0" encoding="UTF-8" standalone="yes"?>
<Relationships xmlns="http://schemas.openxmlformats.org/package/2006/relationships"><Relationship Id="rId3" Type="http://schemas.openxmlformats.org/officeDocument/2006/relationships/image" Target="../media/image50.jpeg"/><Relationship Id="rId4" Type="http://schemas.openxmlformats.org/officeDocument/2006/relationships/image" Target="../media/image51.jpeg"/><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6.png"/></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8.png"/><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9.png"/></Relationships>
</file>

<file path=ppt/slides/_rels/slide82.xml.rels><?xml version="1.0" encoding="UTF-8" standalone="yes"?>
<Relationships xmlns="http://schemas.openxmlformats.org/package/2006/relationships"><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83.xml.rels><?xml version="1.0" encoding="UTF-8" standalone="yes"?>
<Relationships xmlns="http://schemas.openxmlformats.org/package/2006/relationships"><Relationship Id="rId3" Type="http://schemas.openxmlformats.org/officeDocument/2006/relationships/image" Target="../media/image65.jpeg"/><Relationship Id="rId4" Type="http://schemas.openxmlformats.org/officeDocument/2006/relationships/image" Target="../media/image66.jpeg"/><Relationship Id="rId5" Type="http://schemas.openxmlformats.org/officeDocument/2006/relationships/image" Target="../media/image67.png"/><Relationship Id="rId6" Type="http://schemas.openxmlformats.org/officeDocument/2006/relationships/image" Target="../media/image64.png"/><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5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56.png"/></Relationships>
</file>

<file path=ppt/slides/_rels/slide86.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68.png"/><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7.xml.rels><?xml version="1.0" encoding="UTF-8" standalone="yes"?>
<Relationships xmlns="http://schemas.openxmlformats.org/package/2006/relationships"><Relationship Id="rId3" Type="http://schemas.openxmlformats.org/officeDocument/2006/relationships/image" Target="../media/image68.png"/><Relationship Id="rId4" Type="http://schemas.openxmlformats.org/officeDocument/2006/relationships/image" Target="../media/image69.png"/><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70.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7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Rectangle 2"/>
          <p:cNvSpPr>
            <a:spLocks noGrp="1" noChangeArrowheads="1"/>
          </p:cNvSpPr>
          <p:nvPr>
            <p:ph type="ctrTitle"/>
          </p:nvPr>
        </p:nvSpPr>
        <p:spPr/>
        <p:txBody>
          <a:bodyPr/>
          <a:lstStyle/>
          <a:p>
            <a:pPr eaLnBrk="1" hangingPunct="1">
              <a:defRPr/>
            </a:pPr>
            <a:r>
              <a:rPr lang="en-US" sz="4000" smtClean="0">
                <a:cs typeface="+mj-cs"/>
              </a:rPr>
              <a:t>Examining Relationships</a:t>
            </a:r>
            <a:r>
              <a:rPr lang="en-US" sz="4000" i="1" smtClean="0">
                <a:cs typeface="+mj-cs"/>
              </a:rPr>
              <a:t> </a:t>
            </a:r>
            <a:br>
              <a:rPr lang="en-US" sz="4000" i="1" smtClean="0">
                <a:cs typeface="+mj-cs"/>
              </a:rPr>
            </a:br>
            <a:r>
              <a:rPr lang="en-US" sz="3300" smtClean="0">
                <a:cs typeface="+mj-cs"/>
              </a:rPr>
              <a:t>Scatterplots</a:t>
            </a:r>
          </a:p>
        </p:txBody>
      </p:sp>
      <p:sp>
        <p:nvSpPr>
          <p:cNvPr id="1230851" name="Rectangle 3"/>
          <p:cNvSpPr>
            <a:spLocks noGrp="1" noChangeArrowheads="1"/>
          </p:cNvSpPr>
          <p:nvPr>
            <p:ph type="subTitle" idx="1"/>
          </p:nvPr>
        </p:nvSpPr>
        <p:spPr/>
        <p:txBody>
          <a:bodyPr/>
          <a:lstStyle/>
          <a:p>
            <a:pPr eaLnBrk="1" hangingPunct="1">
              <a:defRPr/>
            </a:pPr>
            <a:r>
              <a:rPr lang="en-US" smtClean="0">
                <a:cs typeface="+mn-cs"/>
              </a:rPr>
              <a:t>PSBE Chapter 2.1</a:t>
            </a:r>
          </a:p>
        </p:txBody>
      </p:sp>
      <p:sp>
        <p:nvSpPr>
          <p:cNvPr id="1230852" name="Text Box 4"/>
          <p:cNvSpPr txBox="1">
            <a:spLocks noChangeArrowheads="1"/>
          </p:cNvSpPr>
          <p:nvPr/>
        </p:nvSpPr>
        <p:spPr bwMode="auto">
          <a:xfrm>
            <a:off x="5791200" y="6223000"/>
            <a:ext cx="3597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400" b="0" i="1">
                <a:solidFill>
                  <a:schemeClr val="bg2"/>
                </a:solidFill>
                <a:cs typeface="Arial" charset="0"/>
              </a:rPr>
              <a:t>© 2011 W. H. Freeman and Company</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39" name="Rectangle 27"/>
          <p:cNvSpPr>
            <a:spLocks noGrp="1" noChangeArrowheads="1"/>
          </p:cNvSpPr>
          <p:nvPr>
            <p:ph type="title" sz="quarter"/>
          </p:nvPr>
        </p:nvSpPr>
        <p:spPr>
          <a:xfrm>
            <a:off x="457200" y="277813"/>
            <a:ext cx="8229600" cy="696912"/>
          </a:xfrm>
        </p:spPr>
        <p:txBody>
          <a:bodyPr/>
          <a:lstStyle/>
          <a:p>
            <a:pPr eaLnBrk="1" hangingPunct="1">
              <a:defRPr/>
            </a:pPr>
            <a:r>
              <a:rPr lang="en-US" sz="3400" smtClean="0">
                <a:solidFill>
                  <a:srgbClr val="333399"/>
                </a:solidFill>
                <a:cs typeface="+mj-cs"/>
              </a:rPr>
              <a:t>Form and direction of an association</a:t>
            </a:r>
          </a:p>
        </p:txBody>
      </p:sp>
      <p:pic>
        <p:nvPicPr>
          <p:cNvPr id="1242125" name="Picture 13"/>
          <p:cNvPicPr>
            <a:picLocks noGrp="1" noChangeArrowheads="1"/>
          </p:cNvPicPr>
          <p:nvPr>
            <p:ph sz="quarter" idx="1"/>
          </p:nvPr>
        </p:nvPicPr>
        <p:blipFill>
          <a:blip r:embed="rId3">
            <a:extLst>
              <a:ext uri="{28A0092B-C50C-407E-A947-70E740481C1C}">
                <a14:useLocalDpi xmlns:a14="http://schemas.microsoft.com/office/drawing/2010/main" val="0"/>
              </a:ext>
            </a:extLst>
          </a:blip>
          <a:srcRect l="10141" t="19431" r="13927" b="11543"/>
          <a:stretch>
            <a:fillRect/>
          </a:stretch>
        </p:blipFill>
        <p:spPr>
          <a:xfrm>
            <a:off x="685800" y="1689100"/>
            <a:ext cx="2193925" cy="1811338"/>
          </a:xfrm>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242134" name="Picture 22"/>
          <p:cNvPicPr>
            <a:picLocks noGrp="1" noChangeArrowheads="1"/>
          </p:cNvPicPr>
          <p:nvPr>
            <p:ph sz="quarter" idx="3"/>
          </p:nvPr>
        </p:nvPicPr>
        <p:blipFill>
          <a:blip r:embed="rId4">
            <a:extLst>
              <a:ext uri="{28A0092B-C50C-407E-A947-70E740481C1C}">
                <a14:useLocalDpi xmlns:a14="http://schemas.microsoft.com/office/drawing/2010/main" val="0"/>
              </a:ext>
            </a:extLst>
          </a:blip>
          <a:srcRect l="19551" t="12801" r="6015" b="14592"/>
          <a:stretch>
            <a:fillRect/>
          </a:stretch>
        </p:blipFill>
        <p:spPr>
          <a:xfrm>
            <a:off x="3124200" y="1689100"/>
            <a:ext cx="2193925" cy="1811338"/>
          </a:xfrm>
        </p:spPr>
      </p:pic>
      <p:sp>
        <p:nvSpPr>
          <p:cNvPr id="1242118" name="Text Box 6"/>
          <p:cNvSpPr txBox="1">
            <a:spLocks noChangeArrowheads="1"/>
          </p:cNvSpPr>
          <p:nvPr/>
        </p:nvSpPr>
        <p:spPr bwMode="auto">
          <a:xfrm>
            <a:off x="762000" y="1295400"/>
            <a:ext cx="4418013"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cs typeface="Arial" charset="0"/>
              </a:rPr>
              <a:t>Linear</a:t>
            </a:r>
          </a:p>
        </p:txBody>
      </p:sp>
      <p:grpSp>
        <p:nvGrpSpPr>
          <p:cNvPr id="1242147" name="Group 35"/>
          <p:cNvGrpSpPr>
            <a:grpSpLocks/>
          </p:cNvGrpSpPr>
          <p:nvPr/>
        </p:nvGrpSpPr>
        <p:grpSpPr bwMode="auto">
          <a:xfrm>
            <a:off x="685800" y="3810000"/>
            <a:ext cx="4657725" cy="2619375"/>
            <a:chOff x="416" y="2372"/>
            <a:chExt cx="2934" cy="1650"/>
          </a:xfrm>
        </p:grpSpPr>
        <p:pic>
          <p:nvPicPr>
            <p:cNvPr id="1242148" name="Picture 36"/>
            <p:cNvPicPr>
              <a:picLocks noChangeArrowheads="1"/>
            </p:cNvPicPr>
            <p:nvPr/>
          </p:nvPicPr>
          <p:blipFill>
            <a:blip r:embed="rId5">
              <a:extLst>
                <a:ext uri="{28A0092B-C50C-407E-A947-70E740481C1C}">
                  <a14:useLocalDpi xmlns:a14="http://schemas.microsoft.com/office/drawing/2010/main" val="0"/>
                </a:ext>
              </a:extLst>
            </a:blip>
            <a:srcRect l="5898" t="6090" r="9671" b="4657"/>
            <a:stretch>
              <a:fillRect/>
            </a:stretch>
          </p:blipFill>
          <p:spPr bwMode="auto">
            <a:xfrm>
              <a:off x="416" y="2640"/>
              <a:ext cx="1382" cy="1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242149" name="Text Box 37"/>
            <p:cNvSpPr txBox="1">
              <a:spLocks noChangeArrowheads="1"/>
            </p:cNvSpPr>
            <p:nvPr/>
          </p:nvSpPr>
          <p:spPr bwMode="auto">
            <a:xfrm>
              <a:off x="624" y="2420"/>
              <a:ext cx="2640" cy="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sz="1600">
                  <a:cs typeface="Arial" charset="0"/>
                </a:rPr>
                <a:t>Nonlinear      </a:t>
              </a:r>
            </a:p>
          </p:txBody>
        </p:sp>
        <p:sp>
          <p:nvSpPr>
            <p:cNvPr id="1242150" name="Line 38"/>
            <p:cNvSpPr>
              <a:spLocks noChangeShapeType="1"/>
            </p:cNvSpPr>
            <p:nvPr/>
          </p:nvSpPr>
          <p:spPr bwMode="auto">
            <a:xfrm>
              <a:off x="1056" y="2372"/>
              <a:ext cx="1584"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pic>
          <p:nvPicPr>
            <p:cNvPr id="34830" name="Picture 39"/>
            <p:cNvPicPr>
              <a:picLocks noChangeArrowheads="1"/>
            </p:cNvPicPr>
            <p:nvPr/>
          </p:nvPicPr>
          <p:blipFill>
            <a:blip r:embed="rId6">
              <a:extLst>
                <a:ext uri="{28A0092B-C50C-407E-A947-70E740481C1C}">
                  <a14:useLocalDpi xmlns:a14="http://schemas.microsoft.com/office/drawing/2010/main" val="0"/>
                </a:ext>
              </a:extLst>
            </a:blip>
            <a:srcRect l="10005" t="19315" r="12981" b="12048"/>
            <a:stretch>
              <a:fillRect/>
            </a:stretch>
          </p:blipFill>
          <p:spPr bwMode="auto">
            <a:xfrm>
              <a:off x="1968" y="2640"/>
              <a:ext cx="1382" cy="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42152" name="Group 40"/>
          <p:cNvGrpSpPr>
            <a:grpSpLocks/>
          </p:cNvGrpSpPr>
          <p:nvPr/>
        </p:nvGrpSpPr>
        <p:grpSpPr bwMode="auto">
          <a:xfrm>
            <a:off x="5943600" y="1371600"/>
            <a:ext cx="2574925" cy="4892675"/>
            <a:chOff x="3744" y="796"/>
            <a:chExt cx="1622" cy="3082"/>
          </a:xfrm>
        </p:grpSpPr>
        <p:sp>
          <p:nvSpPr>
            <p:cNvPr id="1242153" name="Text Box 41"/>
            <p:cNvSpPr txBox="1">
              <a:spLocks noChangeArrowheads="1"/>
            </p:cNvSpPr>
            <p:nvPr/>
          </p:nvSpPr>
          <p:spPr bwMode="auto">
            <a:xfrm>
              <a:off x="4176" y="796"/>
              <a:ext cx="1048" cy="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600">
                  <a:cs typeface="Arial" charset="0"/>
                </a:rPr>
                <a:t>No relationship</a:t>
              </a:r>
            </a:p>
          </p:txBody>
        </p:sp>
        <p:sp>
          <p:nvSpPr>
            <p:cNvPr id="1242154" name="Line 42"/>
            <p:cNvSpPr>
              <a:spLocks noChangeShapeType="1"/>
            </p:cNvSpPr>
            <p:nvPr/>
          </p:nvSpPr>
          <p:spPr bwMode="auto">
            <a:xfrm>
              <a:off x="3744" y="1076"/>
              <a:ext cx="0" cy="2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pic>
          <p:nvPicPr>
            <p:cNvPr id="34825" name="Picture 43"/>
            <p:cNvPicPr>
              <a:picLocks noChangeArrowheads="1"/>
            </p:cNvPicPr>
            <p:nvPr/>
          </p:nvPicPr>
          <p:blipFill>
            <a:blip r:embed="rId7">
              <a:extLst>
                <a:ext uri="{28A0092B-C50C-407E-A947-70E740481C1C}">
                  <a14:useLocalDpi xmlns:a14="http://schemas.microsoft.com/office/drawing/2010/main" val="0"/>
                </a:ext>
              </a:extLst>
            </a:blip>
            <a:srcRect l="9599" t="19585" r="13251" b="10176"/>
            <a:stretch>
              <a:fillRect/>
            </a:stretch>
          </p:blipFill>
          <p:spPr bwMode="auto">
            <a:xfrm>
              <a:off x="3984" y="1018"/>
              <a:ext cx="1382" cy="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2156" name="Picture 44"/>
            <p:cNvPicPr>
              <a:picLocks noChangeArrowheads="1"/>
            </p:cNvPicPr>
            <p:nvPr/>
          </p:nvPicPr>
          <p:blipFill>
            <a:blip r:embed="rId8">
              <a:extLst>
                <a:ext uri="{28A0092B-C50C-407E-A947-70E740481C1C}">
                  <a14:useLocalDpi xmlns:a14="http://schemas.microsoft.com/office/drawing/2010/main" val="0"/>
                </a:ext>
              </a:extLst>
            </a:blip>
            <a:srcRect l="5190" r="8255" b="1433"/>
            <a:stretch>
              <a:fillRect/>
            </a:stretch>
          </p:blipFill>
          <p:spPr bwMode="auto">
            <a:xfrm>
              <a:off x="3984" y="2496"/>
              <a:ext cx="1382" cy="1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2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2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Text Box 2"/>
          <p:cNvSpPr txBox="1">
            <a:spLocks noChangeArrowheads="1"/>
          </p:cNvSpPr>
          <p:nvPr/>
        </p:nvSpPr>
        <p:spPr bwMode="auto">
          <a:xfrm>
            <a:off x="304800" y="479425"/>
            <a:ext cx="85344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sz="2000">
                <a:solidFill>
                  <a:srgbClr val="333399"/>
                </a:solidFill>
                <a:cs typeface="Arial" charset="0"/>
              </a:rPr>
              <a:t>Positive association:</a:t>
            </a:r>
            <a:r>
              <a:rPr lang="en-US" sz="2000" b="0">
                <a:cs typeface="Arial" charset="0"/>
              </a:rPr>
              <a:t> High values of one variable tend to occur together with high values of the other variable.</a:t>
            </a:r>
          </a:p>
          <a:p>
            <a:pPr>
              <a:lnSpc>
                <a:spcPct val="120000"/>
              </a:lnSpc>
              <a:defRPr/>
            </a:pPr>
            <a:endParaRPr lang="en-US" sz="1200" b="0">
              <a:cs typeface="Arial" charset="0"/>
            </a:endParaRPr>
          </a:p>
          <a:p>
            <a:pPr>
              <a:lnSpc>
                <a:spcPct val="120000"/>
              </a:lnSpc>
              <a:spcBef>
                <a:spcPct val="30000"/>
              </a:spcBef>
              <a:defRPr/>
            </a:pPr>
            <a:r>
              <a:rPr lang="en-US" sz="2000">
                <a:solidFill>
                  <a:srgbClr val="333399"/>
                </a:solidFill>
                <a:cs typeface="Arial" charset="0"/>
              </a:rPr>
              <a:t>Negative association:</a:t>
            </a:r>
            <a:r>
              <a:rPr lang="en-US" sz="2000" b="0">
                <a:cs typeface="Arial" charset="0"/>
              </a:rPr>
              <a:t> High values of one variable tend to occur together with low values of the other variable.</a:t>
            </a:r>
          </a:p>
        </p:txBody>
      </p:sp>
      <p:pic>
        <p:nvPicPr>
          <p:cNvPr id="36866" name="Picture 4"/>
          <p:cNvPicPr>
            <a:picLocks noChangeAspect="1" noChangeArrowheads="1"/>
          </p:cNvPicPr>
          <p:nvPr/>
        </p:nvPicPr>
        <p:blipFill>
          <a:blip r:embed="rId3">
            <a:extLst>
              <a:ext uri="{28A0092B-C50C-407E-A947-70E740481C1C}">
                <a14:useLocalDpi xmlns:a14="http://schemas.microsoft.com/office/drawing/2010/main" val="0"/>
              </a:ext>
            </a:extLst>
          </a:blip>
          <a:srcRect t="28366"/>
          <a:stretch>
            <a:fillRect/>
          </a:stretch>
        </p:blipFill>
        <p:spPr bwMode="auto">
          <a:xfrm>
            <a:off x="762000" y="2590800"/>
            <a:ext cx="7772400"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2"/>
          <p:cNvPicPr>
            <a:picLocks noChangeAspect="1" noChangeArrowheads="1"/>
          </p:cNvPicPr>
          <p:nvPr/>
        </p:nvPicPr>
        <p:blipFill>
          <a:blip r:embed="rId3">
            <a:extLst>
              <a:ext uri="{28A0092B-C50C-407E-A947-70E740481C1C}">
                <a14:useLocalDpi xmlns:a14="http://schemas.microsoft.com/office/drawing/2010/main" val="0"/>
              </a:ext>
            </a:extLst>
          </a:blip>
          <a:srcRect t="26263"/>
          <a:stretch>
            <a:fillRect/>
          </a:stretch>
        </p:blipFill>
        <p:spPr bwMode="auto">
          <a:xfrm>
            <a:off x="457200" y="1676400"/>
            <a:ext cx="8305800" cy="340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5188" name="Text Box 4"/>
          <p:cNvSpPr txBox="1">
            <a:spLocks noChangeArrowheads="1"/>
          </p:cNvSpPr>
          <p:nvPr/>
        </p:nvSpPr>
        <p:spPr bwMode="auto">
          <a:xfrm>
            <a:off x="381000" y="5937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2000">
                <a:solidFill>
                  <a:srgbClr val="333399"/>
                </a:solidFill>
                <a:cs typeface="Arial" charset="0"/>
              </a:rPr>
              <a:t>No relationship:</a:t>
            </a:r>
            <a:r>
              <a:rPr lang="en-US" sz="2000" b="0">
                <a:cs typeface="Arial" charset="0"/>
              </a:rPr>
              <a:t> </a:t>
            </a:r>
            <a:r>
              <a:rPr lang="en-US" sz="2000" b="0" i="1">
                <a:cs typeface="Arial" charset="0"/>
              </a:rPr>
              <a:t>X</a:t>
            </a:r>
            <a:r>
              <a:rPr lang="en-US" sz="2000" b="0">
                <a:cs typeface="Arial" charset="0"/>
              </a:rPr>
              <a:t> and </a:t>
            </a:r>
            <a:r>
              <a:rPr lang="en-US" sz="2000" b="0" i="1">
                <a:cs typeface="Arial" charset="0"/>
              </a:rPr>
              <a:t>Y</a:t>
            </a:r>
            <a:r>
              <a:rPr lang="en-US" sz="2000" b="0">
                <a:cs typeface="Arial" charset="0"/>
              </a:rPr>
              <a:t> vary independently. Knowing </a:t>
            </a:r>
            <a:r>
              <a:rPr lang="en-US" sz="2000" b="0" i="1">
                <a:cs typeface="Arial" charset="0"/>
              </a:rPr>
              <a:t>X</a:t>
            </a:r>
            <a:r>
              <a:rPr lang="en-US" sz="2000" b="0">
                <a:cs typeface="Arial" charset="0"/>
              </a:rPr>
              <a:t> tells you nothing about </a:t>
            </a:r>
            <a:r>
              <a:rPr lang="en-US" sz="2000" b="0" i="1">
                <a:cs typeface="Arial" charset="0"/>
              </a:rPr>
              <a:t>Y</a:t>
            </a:r>
            <a:r>
              <a:rPr lang="en-US" sz="2000" b="0">
                <a:cs typeface="Arial" charset="0"/>
              </a:rPr>
              <a:t>.</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3" name="Rectangle 3"/>
          <p:cNvSpPr>
            <a:spLocks noGrp="1" noChangeArrowheads="1"/>
          </p:cNvSpPr>
          <p:nvPr>
            <p:ph type="title"/>
          </p:nvPr>
        </p:nvSpPr>
        <p:spPr>
          <a:xfrm>
            <a:off x="457200" y="382588"/>
            <a:ext cx="8229600" cy="760412"/>
          </a:xfrm>
        </p:spPr>
        <p:txBody>
          <a:bodyPr/>
          <a:lstStyle/>
          <a:p>
            <a:pPr eaLnBrk="1" hangingPunct="1">
              <a:defRPr/>
            </a:pPr>
            <a:r>
              <a:rPr lang="en-US" sz="3400" smtClean="0">
                <a:solidFill>
                  <a:srgbClr val="333399"/>
                </a:solidFill>
                <a:cs typeface="+mj-cs"/>
              </a:rPr>
              <a:t>Strength of the association</a:t>
            </a:r>
          </a:p>
        </p:txBody>
      </p:sp>
      <p:sp>
        <p:nvSpPr>
          <p:cNvPr id="1249284" name="Rectangle 4"/>
          <p:cNvSpPr>
            <a:spLocks noGrp="1" noChangeArrowheads="1"/>
          </p:cNvSpPr>
          <p:nvPr>
            <p:ph type="body" idx="1"/>
          </p:nvPr>
        </p:nvSpPr>
        <p:spPr>
          <a:xfrm>
            <a:off x="457200" y="1295400"/>
            <a:ext cx="8229600" cy="838200"/>
          </a:xfrm>
        </p:spPr>
        <p:txBody>
          <a:bodyPr/>
          <a:lstStyle/>
          <a:p>
            <a:pPr marL="0" indent="0" eaLnBrk="1" hangingPunct="1">
              <a:lnSpc>
                <a:spcPct val="130000"/>
              </a:lnSpc>
              <a:buFont typeface="Wingdings" charset="0"/>
              <a:buNone/>
              <a:defRPr/>
            </a:pPr>
            <a:r>
              <a:rPr lang="en-US" sz="1900" smtClean="0">
                <a:cs typeface="+mn-cs"/>
              </a:rPr>
              <a:t>The </a:t>
            </a:r>
            <a:r>
              <a:rPr lang="en-US" sz="1900" b="1" smtClean="0">
                <a:solidFill>
                  <a:srgbClr val="333399"/>
                </a:solidFill>
                <a:cs typeface="+mn-cs"/>
              </a:rPr>
              <a:t>strength</a:t>
            </a:r>
            <a:r>
              <a:rPr lang="en-US" sz="1900" smtClean="0">
                <a:cs typeface="+mn-cs"/>
              </a:rPr>
              <a:t> of the relationship between the two variables can be seen by how much variation, or </a:t>
            </a:r>
            <a:r>
              <a:rPr lang="en-US" sz="1900" b="1" smtClean="0">
                <a:solidFill>
                  <a:srgbClr val="333399"/>
                </a:solidFill>
                <a:cs typeface="+mn-cs"/>
              </a:rPr>
              <a:t>scatter,</a:t>
            </a:r>
            <a:r>
              <a:rPr lang="en-US" sz="1900" smtClean="0">
                <a:cs typeface="+mn-cs"/>
              </a:rPr>
              <a:t> there is around the main form.</a:t>
            </a:r>
          </a:p>
          <a:p>
            <a:pPr marL="0" indent="0" eaLnBrk="1" hangingPunct="1">
              <a:lnSpc>
                <a:spcPct val="130000"/>
              </a:lnSpc>
              <a:defRPr/>
            </a:pPr>
            <a:endParaRPr lang="en-US" sz="1900" smtClean="0">
              <a:cs typeface="+mn-cs"/>
            </a:endParaRPr>
          </a:p>
        </p:txBody>
      </p:sp>
      <p:pic>
        <p:nvPicPr>
          <p:cNvPr id="40963" name="Picture 5"/>
          <p:cNvPicPr>
            <a:picLocks noChangeAspect="1" noChangeArrowheads="1"/>
          </p:cNvPicPr>
          <p:nvPr/>
        </p:nvPicPr>
        <p:blipFill>
          <a:blip r:embed="rId3">
            <a:extLst>
              <a:ext uri="{28A0092B-C50C-407E-A947-70E740481C1C}">
                <a14:useLocalDpi xmlns:a14="http://schemas.microsoft.com/office/drawing/2010/main" val="0"/>
              </a:ext>
            </a:extLst>
          </a:blip>
          <a:srcRect t="25227" r="2"/>
          <a:stretch>
            <a:fillRect/>
          </a:stretch>
        </p:blipFill>
        <p:spPr bwMode="auto">
          <a:xfrm>
            <a:off x="762000" y="2286000"/>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286" name="Line 6"/>
          <p:cNvSpPr>
            <a:spLocks noChangeShapeType="1"/>
          </p:cNvSpPr>
          <p:nvPr/>
        </p:nvSpPr>
        <p:spPr bwMode="auto">
          <a:xfrm flipV="1">
            <a:off x="2362200" y="4175125"/>
            <a:ext cx="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49287" name="Line 7"/>
          <p:cNvSpPr>
            <a:spLocks noChangeShapeType="1"/>
          </p:cNvSpPr>
          <p:nvPr/>
        </p:nvSpPr>
        <p:spPr bwMode="auto">
          <a:xfrm flipV="1">
            <a:off x="6248400" y="4556125"/>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49288" name="Line 8"/>
          <p:cNvSpPr>
            <a:spLocks noChangeShapeType="1"/>
          </p:cNvSpPr>
          <p:nvPr/>
        </p:nvSpPr>
        <p:spPr bwMode="auto">
          <a:xfrm flipV="1">
            <a:off x="6324600" y="4022725"/>
            <a:ext cx="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49289" name="Line 9"/>
          <p:cNvSpPr>
            <a:spLocks noChangeShapeType="1"/>
          </p:cNvSpPr>
          <p:nvPr/>
        </p:nvSpPr>
        <p:spPr bwMode="auto">
          <a:xfrm flipV="1">
            <a:off x="6400800" y="3336925"/>
            <a:ext cx="0" cy="1600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249290" name="Text Box 10"/>
          <p:cNvSpPr txBox="1">
            <a:spLocks noChangeArrowheads="1"/>
          </p:cNvSpPr>
          <p:nvPr/>
        </p:nvSpPr>
        <p:spPr bwMode="auto">
          <a:xfrm>
            <a:off x="838200" y="5394325"/>
            <a:ext cx="34290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lnSpc>
                <a:spcPct val="110000"/>
              </a:lnSpc>
              <a:defRPr/>
            </a:pPr>
            <a:r>
              <a:rPr lang="en-US" b="0">
                <a:cs typeface="Arial" charset="0"/>
              </a:rPr>
              <a:t>With a strong relationship, you can get a pretty good estimate of </a:t>
            </a:r>
            <a:r>
              <a:rPr lang="en-US" b="0" i="1">
                <a:cs typeface="Arial" charset="0"/>
              </a:rPr>
              <a:t>y</a:t>
            </a:r>
            <a:r>
              <a:rPr lang="en-US" b="0">
                <a:cs typeface="Arial" charset="0"/>
              </a:rPr>
              <a:t> if you know </a:t>
            </a:r>
            <a:r>
              <a:rPr lang="en-US" b="0" i="1">
                <a:cs typeface="Arial" charset="0"/>
              </a:rPr>
              <a:t>x.</a:t>
            </a:r>
          </a:p>
        </p:txBody>
      </p:sp>
      <p:sp>
        <p:nvSpPr>
          <p:cNvPr id="1249291" name="Text Box 11"/>
          <p:cNvSpPr txBox="1">
            <a:spLocks noChangeArrowheads="1"/>
          </p:cNvSpPr>
          <p:nvPr/>
        </p:nvSpPr>
        <p:spPr bwMode="auto">
          <a:xfrm>
            <a:off x="4648200" y="5394325"/>
            <a:ext cx="35052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lnSpc>
                <a:spcPct val="110000"/>
              </a:lnSpc>
              <a:defRPr/>
            </a:pPr>
            <a:r>
              <a:rPr lang="en-US" b="0">
                <a:cs typeface="Arial" charset="0"/>
              </a:rPr>
              <a:t>With a weak relationship, for any </a:t>
            </a:r>
            <a:r>
              <a:rPr lang="en-US" b="0" i="1">
                <a:cs typeface="Arial" charset="0"/>
              </a:rPr>
              <a:t>x</a:t>
            </a:r>
            <a:r>
              <a:rPr lang="en-US" b="0">
                <a:cs typeface="Arial" charset="0"/>
              </a:rPr>
              <a:t> you might get a wide range of  </a:t>
            </a:r>
            <a:r>
              <a:rPr lang="en-US" b="0" i="1">
                <a:cs typeface="Arial" charset="0"/>
              </a:rPr>
              <a:t>y</a:t>
            </a:r>
            <a:r>
              <a:rPr lang="en-US" b="0">
                <a:cs typeface="Arial" charset="0"/>
              </a:rPr>
              <a:t> values.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2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9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290" grpId="0"/>
      <p:bldP spid="124929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Rectangle 2"/>
          <p:cNvSpPr>
            <a:spLocks noGrp="1" noChangeArrowheads="1"/>
          </p:cNvSpPr>
          <p:nvPr>
            <p:ph type="title"/>
          </p:nvPr>
        </p:nvSpPr>
        <p:spPr>
          <a:xfrm>
            <a:off x="457200" y="382588"/>
            <a:ext cx="8229600" cy="760412"/>
          </a:xfrm>
        </p:spPr>
        <p:txBody>
          <a:bodyPr/>
          <a:lstStyle/>
          <a:p>
            <a:pPr eaLnBrk="1" hangingPunct="1">
              <a:defRPr/>
            </a:pPr>
            <a:r>
              <a:rPr lang="en-US" sz="3400" smtClean="0">
                <a:solidFill>
                  <a:srgbClr val="333399"/>
                </a:solidFill>
                <a:cs typeface="+mj-cs"/>
              </a:rPr>
              <a:t>Strength of the association</a:t>
            </a:r>
          </a:p>
        </p:txBody>
      </p:sp>
      <p:sp>
        <p:nvSpPr>
          <p:cNvPr id="1416204" name="Text Box 12"/>
          <p:cNvSpPr txBox="1">
            <a:spLocks noChangeArrowheads="1"/>
          </p:cNvSpPr>
          <p:nvPr/>
        </p:nvSpPr>
        <p:spPr bwMode="auto">
          <a:xfrm>
            <a:off x="4953000" y="2590800"/>
            <a:ext cx="37338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b="0">
                <a:cs typeface="Arial" charset="0"/>
              </a:rPr>
              <a:t>This is a </a:t>
            </a:r>
            <a:r>
              <a:rPr lang="en-US">
                <a:cs typeface="Arial" charset="0"/>
              </a:rPr>
              <a:t>weak</a:t>
            </a:r>
            <a:r>
              <a:rPr lang="en-US" b="0">
                <a:cs typeface="Arial" charset="0"/>
              </a:rPr>
              <a:t> relationship. For a particular state median household income, you can</a:t>
            </a:r>
            <a:r>
              <a:rPr lang="ja-JP" altLang="en-US" b="0">
                <a:latin typeface="Arial"/>
                <a:cs typeface="Arial" charset="0"/>
              </a:rPr>
              <a:t>’</a:t>
            </a:r>
            <a:r>
              <a:rPr lang="en-US" b="0">
                <a:cs typeface="Arial" charset="0"/>
              </a:rPr>
              <a:t>t predict the state per capita income very well.</a:t>
            </a:r>
          </a:p>
        </p:txBody>
      </p:sp>
      <p:pic>
        <p:nvPicPr>
          <p:cNvPr id="43011" name="Picture 13"/>
          <p:cNvPicPr>
            <a:picLocks noChangeAspect="1" noChangeArrowheads="1"/>
          </p:cNvPicPr>
          <p:nvPr/>
        </p:nvPicPr>
        <p:blipFill>
          <a:blip r:embed="rId3">
            <a:clrChange>
              <a:clrFrom>
                <a:srgbClr val="D8E2F3"/>
              </a:clrFrom>
              <a:clrTo>
                <a:srgbClr val="D8E2F3">
                  <a:alpha val="0"/>
                </a:srgbClr>
              </a:clrTo>
            </a:clrChange>
            <a:extLst>
              <a:ext uri="{28A0092B-C50C-407E-A947-70E740481C1C}">
                <a14:useLocalDpi xmlns:a14="http://schemas.microsoft.com/office/drawing/2010/main" val="0"/>
              </a:ext>
            </a:extLst>
          </a:blip>
          <a:srcRect/>
          <a:stretch>
            <a:fillRect/>
          </a:stretch>
        </p:blipFill>
        <p:spPr bwMode="auto">
          <a:xfrm>
            <a:off x="203200" y="1787525"/>
            <a:ext cx="4197350" cy="4079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6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62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218" name="Rectangle 2"/>
          <p:cNvSpPr>
            <a:spLocks noGrp="1" noChangeArrowheads="1"/>
          </p:cNvSpPr>
          <p:nvPr>
            <p:ph type="title"/>
          </p:nvPr>
        </p:nvSpPr>
        <p:spPr>
          <a:xfrm>
            <a:off x="457200" y="382588"/>
            <a:ext cx="8229600" cy="760412"/>
          </a:xfrm>
        </p:spPr>
        <p:txBody>
          <a:bodyPr/>
          <a:lstStyle/>
          <a:p>
            <a:pPr eaLnBrk="1" hangingPunct="1">
              <a:defRPr/>
            </a:pPr>
            <a:r>
              <a:rPr lang="en-US" sz="3400" smtClean="0">
                <a:solidFill>
                  <a:srgbClr val="333399"/>
                </a:solidFill>
                <a:cs typeface="+mj-cs"/>
              </a:rPr>
              <a:t>Strength of the association</a:t>
            </a:r>
          </a:p>
        </p:txBody>
      </p:sp>
      <p:sp>
        <p:nvSpPr>
          <p:cNvPr id="1417221" name="Text Box 5"/>
          <p:cNvSpPr txBox="1">
            <a:spLocks noChangeArrowheads="1"/>
          </p:cNvSpPr>
          <p:nvPr/>
        </p:nvSpPr>
        <p:spPr bwMode="auto">
          <a:xfrm>
            <a:off x="304800" y="2590800"/>
            <a:ext cx="39624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b="0">
                <a:cs typeface="Arial" charset="0"/>
              </a:rPr>
              <a:t>This is a</a:t>
            </a:r>
            <a:r>
              <a:rPr lang="en-US">
                <a:cs typeface="Arial" charset="0"/>
              </a:rPr>
              <a:t> very strong</a:t>
            </a:r>
            <a:r>
              <a:rPr lang="en-US" b="0">
                <a:cs typeface="Arial" charset="0"/>
              </a:rPr>
              <a:t> relationship. The daily amount of gas consumed can be predicted quite accurately for a given temperature value.</a:t>
            </a:r>
          </a:p>
        </p:txBody>
      </p:sp>
      <p:pic>
        <p:nvPicPr>
          <p:cNvPr id="45059" name="Picture 6"/>
          <p:cNvPicPr>
            <a:picLocks noChangeAspect="1" noChangeArrowheads="1"/>
          </p:cNvPicPr>
          <p:nvPr/>
        </p:nvPicPr>
        <p:blipFill>
          <a:blip r:embed="rId3">
            <a:clrChange>
              <a:clrFrom>
                <a:srgbClr val="D8E2F3"/>
              </a:clrFrom>
              <a:clrTo>
                <a:srgbClr val="D8E2F3">
                  <a:alpha val="0"/>
                </a:srgbClr>
              </a:clrTo>
            </a:clrChange>
            <a:extLst>
              <a:ext uri="{28A0092B-C50C-407E-A947-70E740481C1C}">
                <a14:useLocalDpi xmlns:a14="http://schemas.microsoft.com/office/drawing/2010/main" val="0"/>
              </a:ext>
            </a:extLst>
          </a:blip>
          <a:srcRect/>
          <a:stretch>
            <a:fillRect/>
          </a:stretch>
        </p:blipFill>
        <p:spPr bwMode="auto">
          <a:xfrm>
            <a:off x="4267200" y="1711325"/>
            <a:ext cx="4419600" cy="4079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7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72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Rectangle 2"/>
          <p:cNvSpPr>
            <a:spLocks noGrp="1" noChangeArrowheads="1"/>
          </p:cNvSpPr>
          <p:nvPr>
            <p:ph type="title"/>
          </p:nvPr>
        </p:nvSpPr>
        <p:spPr>
          <a:xfrm>
            <a:off x="457200" y="277813"/>
            <a:ext cx="8229600" cy="633412"/>
          </a:xfrm>
        </p:spPr>
        <p:txBody>
          <a:bodyPr/>
          <a:lstStyle/>
          <a:p>
            <a:pPr eaLnBrk="1" hangingPunct="1">
              <a:defRPr/>
            </a:pPr>
            <a:r>
              <a:rPr lang="en-US" sz="3400" smtClean="0">
                <a:solidFill>
                  <a:srgbClr val="333399"/>
                </a:solidFill>
                <a:cs typeface="+mj-cs"/>
              </a:rPr>
              <a:t>Outliers</a:t>
            </a:r>
          </a:p>
        </p:txBody>
      </p:sp>
      <p:sp>
        <p:nvSpPr>
          <p:cNvPr id="1310723" name="Rectangle 3"/>
          <p:cNvSpPr>
            <a:spLocks noGrp="1" noChangeArrowheads="1"/>
          </p:cNvSpPr>
          <p:nvPr>
            <p:ph type="body" idx="1"/>
          </p:nvPr>
        </p:nvSpPr>
        <p:spPr>
          <a:xfrm>
            <a:off x="457200" y="1066800"/>
            <a:ext cx="8229600" cy="4495800"/>
          </a:xfrm>
        </p:spPr>
        <p:txBody>
          <a:bodyPr/>
          <a:lstStyle/>
          <a:p>
            <a:pPr marL="0" indent="0" eaLnBrk="1" hangingPunct="1">
              <a:lnSpc>
                <a:spcPct val="130000"/>
              </a:lnSpc>
              <a:buFont typeface="Wingdings" charset="0"/>
              <a:buNone/>
              <a:defRPr/>
            </a:pPr>
            <a:r>
              <a:rPr lang="en-US" sz="1900" dirty="0" smtClean="0">
                <a:cs typeface="+mn-cs"/>
              </a:rPr>
              <a:t>An </a:t>
            </a:r>
            <a:r>
              <a:rPr lang="en-US" sz="1900" b="1" dirty="0" smtClean="0">
                <a:solidFill>
                  <a:srgbClr val="333399"/>
                </a:solidFill>
                <a:cs typeface="+mn-cs"/>
              </a:rPr>
              <a:t>outlier</a:t>
            </a:r>
            <a:r>
              <a:rPr lang="en-US" sz="1900" dirty="0" smtClean="0">
                <a:cs typeface="+mn-cs"/>
              </a:rPr>
              <a:t> is a data value that has a low probability of occurrence (i.e., it is unusual or unexpected).</a:t>
            </a:r>
            <a:r>
              <a:rPr lang="en-US" sz="2100" dirty="0" smtClean="0">
                <a:cs typeface="+mn-cs"/>
              </a:rPr>
              <a:t> </a:t>
            </a:r>
          </a:p>
          <a:p>
            <a:pPr marL="0" indent="0" eaLnBrk="1" hangingPunct="1">
              <a:lnSpc>
                <a:spcPct val="130000"/>
              </a:lnSpc>
              <a:buFont typeface="Wingdings" charset="0"/>
              <a:buNone/>
              <a:defRPr/>
            </a:pPr>
            <a:endParaRPr lang="en-US" sz="2100" dirty="0" smtClean="0">
              <a:cs typeface="+mn-cs"/>
            </a:endParaRPr>
          </a:p>
          <a:p>
            <a:pPr marL="0" indent="0" eaLnBrk="1" hangingPunct="1">
              <a:lnSpc>
                <a:spcPct val="130000"/>
              </a:lnSpc>
              <a:buFont typeface="Wingdings" charset="0"/>
              <a:buNone/>
              <a:defRPr/>
            </a:pPr>
            <a:endParaRPr lang="en-US" dirty="0" smtClean="0">
              <a:cs typeface="+mn-cs"/>
            </a:endParaRPr>
          </a:p>
          <a:p>
            <a:pPr marL="0" indent="0" eaLnBrk="1" hangingPunct="1">
              <a:lnSpc>
                <a:spcPct val="130000"/>
              </a:lnSpc>
              <a:buFont typeface="Wingdings" charset="0"/>
              <a:buNone/>
              <a:defRPr/>
            </a:pPr>
            <a:endParaRPr lang="en-US" dirty="0" smtClean="0">
              <a:cs typeface="+mn-cs"/>
            </a:endParaRPr>
          </a:p>
          <a:p>
            <a:pPr marL="0" indent="0" eaLnBrk="1" hangingPunct="1">
              <a:lnSpc>
                <a:spcPct val="130000"/>
              </a:lnSpc>
              <a:buFont typeface="Wingdings" charset="0"/>
              <a:buNone/>
              <a:defRPr/>
            </a:pPr>
            <a:endParaRPr lang="en-US" dirty="0" smtClean="0">
              <a:cs typeface="+mn-cs"/>
            </a:endParaRPr>
          </a:p>
          <a:p>
            <a:pPr marL="0" indent="0" eaLnBrk="1" hangingPunct="1">
              <a:lnSpc>
                <a:spcPct val="130000"/>
              </a:lnSpc>
              <a:buFont typeface="Wingdings" charset="0"/>
              <a:buNone/>
              <a:defRPr/>
            </a:pPr>
            <a:endParaRPr lang="en-US" sz="1900" dirty="0" smtClean="0">
              <a:cs typeface="+mn-cs"/>
            </a:endParaRPr>
          </a:p>
          <a:p>
            <a:pPr marL="0" indent="0" eaLnBrk="1" hangingPunct="1">
              <a:lnSpc>
                <a:spcPct val="130000"/>
              </a:lnSpc>
              <a:buFont typeface="Wingdings" charset="0"/>
              <a:buNone/>
              <a:defRPr/>
            </a:pPr>
            <a:endParaRPr lang="en-US" sz="1900" dirty="0" smtClean="0">
              <a:cs typeface="+mn-cs"/>
            </a:endParaRPr>
          </a:p>
          <a:p>
            <a:pPr marL="0" indent="0" eaLnBrk="1" hangingPunct="1">
              <a:lnSpc>
                <a:spcPct val="130000"/>
              </a:lnSpc>
              <a:buFont typeface="Wingdings" charset="0"/>
              <a:buNone/>
              <a:defRPr/>
            </a:pPr>
            <a:r>
              <a:rPr lang="en-US" sz="1900" dirty="0" smtClean="0">
                <a:cs typeface="+mn-cs"/>
              </a:rPr>
              <a:t>In a scatterplot, outliers are points that fall outside of the overall pattern of the relationship.</a:t>
            </a:r>
          </a:p>
        </p:txBody>
      </p:sp>
      <p:pic>
        <p:nvPicPr>
          <p:cNvPr id="47107" name="Picture 4"/>
          <p:cNvPicPr>
            <a:picLocks noChangeAspect="1" noChangeArrowheads="1"/>
          </p:cNvPicPr>
          <p:nvPr/>
        </p:nvPicPr>
        <p:blipFill>
          <a:blip r:embed="rId3">
            <a:extLst>
              <a:ext uri="{28A0092B-C50C-407E-A947-70E740481C1C}">
                <a14:useLocalDpi xmlns:a14="http://schemas.microsoft.com/office/drawing/2010/main" val="0"/>
              </a:ext>
            </a:extLst>
          </a:blip>
          <a:srcRect l="952" t="26797" b="2325"/>
          <a:stretch>
            <a:fillRect/>
          </a:stretch>
        </p:blipFill>
        <p:spPr bwMode="auto">
          <a:xfrm>
            <a:off x="762000" y="2286000"/>
            <a:ext cx="7620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25" name="Oval 5"/>
          <p:cNvSpPr>
            <a:spLocks noChangeArrowheads="1"/>
          </p:cNvSpPr>
          <p:nvPr/>
        </p:nvSpPr>
        <p:spPr bwMode="auto">
          <a:xfrm>
            <a:off x="7124700" y="4419600"/>
            <a:ext cx="304800" cy="3048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2" descr="moore02-f0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055813"/>
            <a:ext cx="4938712"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8242" name="Rectangle 2"/>
          <p:cNvSpPr>
            <a:spLocks noGrp="1" noChangeArrowheads="1"/>
          </p:cNvSpPr>
          <p:nvPr>
            <p:ph type="title"/>
          </p:nvPr>
        </p:nvSpPr>
        <p:spPr>
          <a:xfrm>
            <a:off x="457200" y="277813"/>
            <a:ext cx="8229600" cy="633412"/>
          </a:xfrm>
        </p:spPr>
        <p:txBody>
          <a:bodyPr/>
          <a:lstStyle/>
          <a:p>
            <a:pPr eaLnBrk="1" hangingPunct="1">
              <a:defRPr/>
            </a:pPr>
            <a:r>
              <a:rPr lang="en-US" sz="3400" smtClean="0">
                <a:solidFill>
                  <a:srgbClr val="333399"/>
                </a:solidFill>
                <a:cs typeface="+mj-cs"/>
              </a:rPr>
              <a:t>Outliers</a:t>
            </a:r>
          </a:p>
        </p:txBody>
      </p:sp>
      <p:sp>
        <p:nvSpPr>
          <p:cNvPr id="1418247" name="Text Box 7"/>
          <p:cNvSpPr txBox="1">
            <a:spLocks noChangeArrowheads="1"/>
          </p:cNvSpPr>
          <p:nvPr/>
        </p:nvSpPr>
        <p:spPr bwMode="auto">
          <a:xfrm>
            <a:off x="5334000" y="1203325"/>
            <a:ext cx="3810000" cy="2073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b="0">
                <a:cs typeface="Arial" charset="0"/>
              </a:rPr>
              <a:t>The upper-right-hand point here is </a:t>
            </a:r>
            <a:r>
              <a:rPr lang="en-US" b="0" u="sng">
                <a:cs typeface="Arial" charset="0"/>
              </a:rPr>
              <a:t>not</a:t>
            </a:r>
            <a:r>
              <a:rPr lang="en-US" b="0">
                <a:cs typeface="Arial" charset="0"/>
              </a:rPr>
              <a:t> an outlier of the relationship—It is what you would expect for this number of bots given the linear relationship between spams per day and bots.</a:t>
            </a:r>
          </a:p>
        </p:txBody>
      </p:sp>
      <p:sp>
        <p:nvSpPr>
          <p:cNvPr id="1418248" name="Text Box 8"/>
          <p:cNvSpPr txBox="1">
            <a:spLocks noChangeArrowheads="1"/>
          </p:cNvSpPr>
          <p:nvPr/>
        </p:nvSpPr>
        <p:spPr bwMode="auto">
          <a:xfrm>
            <a:off x="5334000" y="3581400"/>
            <a:ext cx="3429000" cy="1082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just" eaLnBrk="0" hangingPunct="0">
              <a:lnSpc>
                <a:spcPct val="120000"/>
              </a:lnSpc>
              <a:defRPr/>
            </a:pPr>
            <a:r>
              <a:rPr lang="en-US" b="0">
                <a:cs typeface="Arial" charset="0"/>
              </a:rPr>
              <a:t>This point is not in line with the</a:t>
            </a:r>
          </a:p>
          <a:p>
            <a:pPr algn="just" eaLnBrk="0" hangingPunct="0">
              <a:lnSpc>
                <a:spcPct val="120000"/>
              </a:lnSpc>
              <a:defRPr/>
            </a:pPr>
            <a:r>
              <a:rPr lang="en-US" b="0">
                <a:cs typeface="Arial" charset="0"/>
              </a:rPr>
              <a:t>others, so it </a:t>
            </a:r>
            <a:r>
              <a:rPr lang="en-US" b="0" u="sng">
                <a:cs typeface="Arial" charset="0"/>
              </a:rPr>
              <a:t>is</a:t>
            </a:r>
            <a:r>
              <a:rPr lang="en-US" b="0">
                <a:cs typeface="Arial" charset="0"/>
              </a:rPr>
              <a:t> an outlier of the relationship.</a:t>
            </a:r>
          </a:p>
        </p:txBody>
      </p:sp>
      <p:sp>
        <p:nvSpPr>
          <p:cNvPr id="1418250" name="Text Box 10"/>
          <p:cNvSpPr txBox="1">
            <a:spLocks noChangeArrowheads="1"/>
          </p:cNvSpPr>
          <p:nvPr/>
        </p:nvSpPr>
        <p:spPr bwMode="auto">
          <a:xfrm>
            <a:off x="2643188" y="1930400"/>
            <a:ext cx="1543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0">
                <a:cs typeface="Arial" charset="0"/>
              </a:rPr>
              <a:t>Not an outlier</a:t>
            </a:r>
          </a:p>
        </p:txBody>
      </p:sp>
      <p:sp>
        <p:nvSpPr>
          <p:cNvPr id="1418251" name="Oval 11"/>
          <p:cNvSpPr>
            <a:spLocks noChangeArrowheads="1"/>
          </p:cNvSpPr>
          <p:nvPr/>
        </p:nvSpPr>
        <p:spPr bwMode="auto">
          <a:xfrm>
            <a:off x="2414588" y="1905000"/>
            <a:ext cx="1905000" cy="457200"/>
          </a:xfrm>
          <a:prstGeom prst="ellipse">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18252" name="Text Box 12"/>
          <p:cNvSpPr txBox="1">
            <a:spLocks noChangeArrowheads="1"/>
          </p:cNvSpPr>
          <p:nvPr/>
        </p:nvSpPr>
        <p:spPr bwMode="auto">
          <a:xfrm>
            <a:off x="2890838" y="3987800"/>
            <a:ext cx="8572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0">
                <a:cs typeface="Arial" charset="0"/>
              </a:rPr>
              <a:t>Outlier</a:t>
            </a:r>
          </a:p>
        </p:txBody>
      </p:sp>
      <p:sp>
        <p:nvSpPr>
          <p:cNvPr id="1418253" name="Oval 13"/>
          <p:cNvSpPr>
            <a:spLocks noChangeArrowheads="1"/>
          </p:cNvSpPr>
          <p:nvPr/>
        </p:nvSpPr>
        <p:spPr bwMode="auto">
          <a:xfrm>
            <a:off x="2605088" y="3962400"/>
            <a:ext cx="1371600" cy="457200"/>
          </a:xfrm>
          <a:prstGeom prst="ellipse">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824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41825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41825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18248"/>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4182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18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8247" grpId="0" autoUpdateAnimBg="0"/>
      <p:bldP spid="1418248" grpId="0" autoUpdateAnimBg="0"/>
      <p:bldP spid="1418250" grpId="0"/>
      <p:bldP spid="1418251" grpId="0" animBg="1"/>
      <p:bldP spid="1418252" grpId="0"/>
      <p:bldP spid="14182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a:xfrm>
            <a:off x="457200" y="277813"/>
            <a:ext cx="8229600" cy="633412"/>
          </a:xfrm>
        </p:spPr>
        <p:txBody>
          <a:bodyPr/>
          <a:lstStyle/>
          <a:p>
            <a:pPr eaLnBrk="1" hangingPunct="1">
              <a:defRPr/>
            </a:pPr>
            <a:r>
              <a:rPr lang="en-US" sz="3400" smtClean="0">
                <a:solidFill>
                  <a:srgbClr val="333399"/>
                </a:solidFill>
                <a:cs typeface="+mj-cs"/>
              </a:rPr>
              <a:t>Outliers</a:t>
            </a:r>
          </a:p>
        </p:txBody>
      </p:sp>
      <p:pic>
        <p:nvPicPr>
          <p:cNvPr id="51202" name="Picture 7"/>
          <p:cNvPicPr>
            <a:picLocks noChangeAspect="1" noChangeArrowheads="1"/>
          </p:cNvPicPr>
          <p:nvPr/>
        </p:nvPicPr>
        <p:blipFill>
          <a:blip r:embed="rId3">
            <a:clrChange>
              <a:clrFrom>
                <a:srgbClr val="DAE7F8"/>
              </a:clrFrom>
              <a:clrTo>
                <a:srgbClr val="DAE7F8">
                  <a:alpha val="0"/>
                </a:srgbClr>
              </a:clrTo>
            </a:clrChange>
            <a:extLst>
              <a:ext uri="{28A0092B-C50C-407E-A947-70E740481C1C}">
                <a14:useLocalDpi xmlns:a14="http://schemas.microsoft.com/office/drawing/2010/main" val="0"/>
              </a:ext>
            </a:extLst>
          </a:blip>
          <a:srcRect/>
          <a:stretch>
            <a:fillRect/>
          </a:stretch>
        </p:blipFill>
        <p:spPr bwMode="auto">
          <a:xfrm>
            <a:off x="3810000" y="1822450"/>
            <a:ext cx="5105400" cy="43227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19272" name="Text Box 8"/>
          <p:cNvSpPr txBox="1">
            <a:spLocks noChangeArrowheads="1"/>
          </p:cNvSpPr>
          <p:nvPr/>
        </p:nvSpPr>
        <p:spPr bwMode="auto">
          <a:xfrm>
            <a:off x="381000" y="1828800"/>
            <a:ext cx="3398838"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228600" indent="-228600">
              <a:defRPr>
                <a:solidFill>
                  <a:schemeClr val="tx1"/>
                </a:solidFill>
                <a:latin typeface="Arial" charset="0"/>
                <a:ea typeface="ＭＳ Ｐゴシック" charset="0"/>
              </a:defRPr>
            </a:lvl1pPr>
            <a:lvl2pPr marL="977900" indent="-4572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defRPr/>
            </a:pPr>
            <a:r>
              <a:rPr lang="en-US" b="0" i="1" smtClean="0">
                <a:solidFill>
                  <a:srgbClr val="333399"/>
                </a:solidFill>
                <a:cs typeface="Arial" charset="0"/>
              </a:rPr>
              <a:t>IQ score and </a:t>
            </a:r>
          </a:p>
          <a:p>
            <a:pPr eaLnBrk="0" hangingPunct="0">
              <a:defRPr/>
            </a:pPr>
            <a:r>
              <a:rPr lang="en-US" b="0" i="1" smtClean="0">
                <a:solidFill>
                  <a:srgbClr val="333399"/>
                </a:solidFill>
                <a:cs typeface="Arial" charset="0"/>
              </a:rPr>
              <a:t>Grade Point Average</a:t>
            </a:r>
          </a:p>
          <a:p>
            <a:pPr eaLnBrk="0" hangingPunct="0">
              <a:defRPr/>
            </a:pPr>
            <a:endParaRPr lang="en-US" b="0" smtClean="0">
              <a:solidFill>
                <a:srgbClr val="333399"/>
              </a:solidFill>
              <a:cs typeface="Arial" charset="0"/>
            </a:endParaRPr>
          </a:p>
          <a:p>
            <a:pPr eaLnBrk="0" hangingPunct="0">
              <a:buFont typeface="Arial" charset="0"/>
              <a:buAutoNum type="alphaLcParenR"/>
              <a:defRPr/>
            </a:pPr>
            <a:r>
              <a:rPr lang="en-US" b="0" smtClean="0">
                <a:cs typeface="Arial" charset="0"/>
              </a:rPr>
              <a:t>Describe in words what this plot shows.</a:t>
            </a:r>
          </a:p>
          <a:p>
            <a:pPr eaLnBrk="0" hangingPunct="0">
              <a:buFont typeface="Arial" charset="0"/>
              <a:buAutoNum type="alphaLcParenR"/>
              <a:defRPr/>
            </a:pPr>
            <a:endParaRPr lang="en-US" b="0" smtClean="0">
              <a:cs typeface="Arial" charset="0"/>
            </a:endParaRPr>
          </a:p>
          <a:p>
            <a:pPr eaLnBrk="0" hangingPunct="0">
              <a:buFont typeface="Arial" charset="0"/>
              <a:buAutoNum type="alphaLcParenR"/>
              <a:defRPr/>
            </a:pPr>
            <a:endParaRPr lang="en-US" b="0" smtClean="0">
              <a:cs typeface="Arial" charset="0"/>
            </a:endParaRPr>
          </a:p>
          <a:p>
            <a:pPr eaLnBrk="0" hangingPunct="0">
              <a:buFont typeface="Arial" charset="0"/>
              <a:buAutoNum type="alphaLcParenR"/>
              <a:defRPr/>
            </a:pPr>
            <a:r>
              <a:rPr lang="en-US" b="0" smtClean="0">
                <a:cs typeface="Arial" charset="0"/>
              </a:rPr>
              <a:t>Describe the direction, shape, and strength. Are there outliers?</a:t>
            </a:r>
          </a:p>
          <a:p>
            <a:pPr eaLnBrk="0" hangingPunct="0">
              <a:buFont typeface="Arial" charset="0"/>
              <a:buAutoNum type="alphaLcParenR"/>
              <a:defRPr/>
            </a:pPr>
            <a:endParaRPr lang="en-US" b="0" smtClean="0">
              <a:cs typeface="Arial" charset="0"/>
            </a:endParaRPr>
          </a:p>
          <a:p>
            <a:pPr eaLnBrk="0" hangingPunct="0">
              <a:buFont typeface="Arial" charset="0"/>
              <a:buAutoNum type="alphaLcParenR"/>
              <a:defRPr/>
            </a:pPr>
            <a:endParaRPr lang="en-US" b="0" smtClean="0">
              <a:cs typeface="Arial" charset="0"/>
            </a:endParaRPr>
          </a:p>
          <a:p>
            <a:pPr eaLnBrk="0" hangingPunct="0">
              <a:buFont typeface="Arial" charset="0"/>
              <a:buAutoNum type="alphaLcParenR"/>
              <a:defRPr/>
            </a:pPr>
            <a:r>
              <a:rPr lang="en-US" b="0" smtClean="0">
                <a:cs typeface="Arial" charset="0"/>
              </a:rPr>
              <a:t>What might explain these people?</a:t>
            </a:r>
          </a:p>
        </p:txBody>
      </p:sp>
      <p:sp>
        <p:nvSpPr>
          <p:cNvPr id="1419273" name="Line 9"/>
          <p:cNvSpPr>
            <a:spLocks noChangeShapeType="1"/>
          </p:cNvSpPr>
          <p:nvPr/>
        </p:nvSpPr>
        <p:spPr bwMode="auto">
          <a:xfrm flipV="1">
            <a:off x="3352800" y="5307013"/>
            <a:ext cx="3352800" cy="712787"/>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19274" name="Line 10"/>
          <p:cNvSpPr>
            <a:spLocks noChangeShapeType="1"/>
          </p:cNvSpPr>
          <p:nvPr/>
        </p:nvSpPr>
        <p:spPr bwMode="auto">
          <a:xfrm flipV="1">
            <a:off x="3352800" y="3498850"/>
            <a:ext cx="1828800" cy="2520950"/>
          </a:xfrm>
          <a:prstGeom prst="line">
            <a:avLst/>
          </a:prstGeom>
          <a:noFill/>
          <a:ln w="381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5" name="Rectangle 3"/>
          <p:cNvSpPr>
            <a:spLocks noGrp="1" noChangeArrowheads="1"/>
          </p:cNvSpPr>
          <p:nvPr>
            <p:ph type="title"/>
          </p:nvPr>
        </p:nvSpPr>
        <p:spPr>
          <a:xfrm>
            <a:off x="457200" y="277813"/>
            <a:ext cx="8229600" cy="760412"/>
          </a:xfrm>
        </p:spPr>
        <p:txBody>
          <a:bodyPr/>
          <a:lstStyle/>
          <a:p>
            <a:pPr eaLnBrk="1" hangingPunct="1">
              <a:defRPr/>
            </a:pPr>
            <a:r>
              <a:rPr lang="en-US" sz="3400" smtClean="0">
                <a:solidFill>
                  <a:srgbClr val="333399"/>
                </a:solidFill>
                <a:cs typeface="+mj-cs"/>
              </a:rPr>
              <a:t>Categorical variables in scatterplots</a:t>
            </a:r>
          </a:p>
        </p:txBody>
      </p:sp>
      <p:sp>
        <p:nvSpPr>
          <p:cNvPr id="1308676" name="Rectangle 4"/>
          <p:cNvSpPr>
            <a:spLocks noGrp="1" noChangeArrowheads="1"/>
          </p:cNvSpPr>
          <p:nvPr>
            <p:ph type="body" idx="1"/>
          </p:nvPr>
        </p:nvSpPr>
        <p:spPr>
          <a:xfrm>
            <a:off x="457200" y="1447800"/>
            <a:ext cx="8229600" cy="381000"/>
          </a:xfrm>
        </p:spPr>
        <p:txBody>
          <a:bodyPr/>
          <a:lstStyle/>
          <a:p>
            <a:pPr marL="0" indent="0" eaLnBrk="1" hangingPunct="1">
              <a:lnSpc>
                <a:spcPct val="120000"/>
              </a:lnSpc>
              <a:buFont typeface="Wingdings" charset="0"/>
              <a:buNone/>
              <a:defRPr/>
            </a:pPr>
            <a:r>
              <a:rPr lang="en-US" sz="1900" smtClean="0">
                <a:cs typeface="+mn-cs"/>
              </a:rPr>
              <a:t>Often, things are not simple and one-dimensional. We need to group the data into categories to reveal trends.</a:t>
            </a:r>
          </a:p>
        </p:txBody>
      </p:sp>
      <p:pic>
        <p:nvPicPr>
          <p:cNvPr id="53251" name="Picture 5"/>
          <p:cNvPicPr>
            <a:picLocks noChangeAspect="1" noChangeArrowheads="1"/>
          </p:cNvPicPr>
          <p:nvPr/>
        </p:nvPicPr>
        <p:blipFill>
          <a:blip r:embed="rId3">
            <a:lum contrast="8000"/>
            <a:extLst>
              <a:ext uri="{28A0092B-C50C-407E-A947-70E740481C1C}">
                <a14:useLocalDpi xmlns:a14="http://schemas.microsoft.com/office/drawing/2010/main" val="0"/>
              </a:ext>
            </a:extLst>
          </a:blip>
          <a:srcRect l="-1813" t="-1819" r="-1851"/>
          <a:stretch>
            <a:fillRect/>
          </a:stretch>
        </p:blipFill>
        <p:spPr bwMode="auto">
          <a:xfrm>
            <a:off x="4648200" y="2362200"/>
            <a:ext cx="4267200" cy="4267200"/>
          </a:xfrm>
          <a:prstGeom prst="rect">
            <a:avLst/>
          </a:prstGeom>
          <a:solidFill>
            <a:schemeClr val="bg1"/>
          </a:solidFill>
          <a:ln>
            <a:noFill/>
          </a:ln>
          <a:extLst>
            <a:ext uri="{91240B29-F687-4f45-9708-019B960494DF}">
              <a14:hiddenLine xmlns:a14="http://schemas.microsoft.com/office/drawing/2010/main" w="9525">
                <a:solidFill>
                  <a:schemeClr val="bg2"/>
                </a:solidFill>
                <a:miter lim="800000"/>
                <a:headEnd/>
                <a:tailEnd/>
              </a14:hiddenLine>
            </a:ext>
          </a:extLst>
        </p:spPr>
      </p:pic>
      <p:sp>
        <p:nvSpPr>
          <p:cNvPr id="1308678" name="Text Box 6"/>
          <p:cNvSpPr txBox="1">
            <a:spLocks noChangeArrowheads="1"/>
          </p:cNvSpPr>
          <p:nvPr/>
        </p:nvSpPr>
        <p:spPr bwMode="auto">
          <a:xfrm>
            <a:off x="517525" y="3352800"/>
            <a:ext cx="3825875"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30000"/>
              </a:lnSpc>
              <a:defRPr/>
            </a:pPr>
            <a:r>
              <a:rPr lang="en-US" b="0">
                <a:cs typeface="Arial" charset="0"/>
              </a:rPr>
              <a:t>What may look like a positive linear relationship is in fact a series of negative linear associations.</a:t>
            </a:r>
          </a:p>
          <a:p>
            <a:pPr>
              <a:lnSpc>
                <a:spcPct val="130000"/>
              </a:lnSpc>
              <a:defRPr/>
            </a:pPr>
            <a:endParaRPr lang="en-US" b="0">
              <a:cs typeface="Arial" charset="0"/>
            </a:endParaRPr>
          </a:p>
          <a:p>
            <a:pPr>
              <a:lnSpc>
                <a:spcPct val="130000"/>
              </a:lnSpc>
              <a:defRPr/>
            </a:pPr>
            <a:r>
              <a:rPr lang="en-US" b="0">
                <a:cs typeface="Arial" charset="0"/>
              </a:rPr>
              <a:t>Plotting different habitats in different colors allows us to make that important distinction.</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Rectangle 2"/>
          <p:cNvSpPr>
            <a:spLocks noGrp="1" noChangeArrowheads="1"/>
          </p:cNvSpPr>
          <p:nvPr>
            <p:ph type="title"/>
          </p:nvPr>
        </p:nvSpPr>
        <p:spPr>
          <a:xfrm>
            <a:off x="457200" y="384175"/>
            <a:ext cx="8229600" cy="682625"/>
          </a:xfrm>
        </p:spPr>
        <p:txBody>
          <a:bodyPr/>
          <a:lstStyle/>
          <a:p>
            <a:pPr eaLnBrk="1" hangingPunct="1">
              <a:defRPr/>
            </a:pPr>
            <a:r>
              <a:rPr lang="en-US" sz="3400" smtClean="0">
                <a:solidFill>
                  <a:srgbClr val="333399"/>
                </a:solidFill>
                <a:cs typeface="+mj-cs"/>
              </a:rPr>
              <a:t>Objectives (PSBE Chapter 2.1)</a:t>
            </a:r>
          </a:p>
        </p:txBody>
      </p:sp>
      <p:sp>
        <p:nvSpPr>
          <p:cNvPr id="1232899" name="Rectangle 3"/>
          <p:cNvSpPr>
            <a:spLocks noGrp="1" noChangeArrowheads="1"/>
          </p:cNvSpPr>
          <p:nvPr>
            <p:ph type="body" idx="1"/>
          </p:nvPr>
        </p:nvSpPr>
        <p:spPr>
          <a:xfrm>
            <a:off x="457200" y="1676400"/>
            <a:ext cx="8229600" cy="4191000"/>
          </a:xfrm>
        </p:spPr>
        <p:txBody>
          <a:bodyPr/>
          <a:lstStyle/>
          <a:p>
            <a:pPr marL="457200" indent="-457200" eaLnBrk="1" hangingPunct="1">
              <a:lnSpc>
                <a:spcPct val="110000"/>
              </a:lnSpc>
              <a:spcAft>
                <a:spcPct val="30000"/>
              </a:spcAft>
              <a:buClr>
                <a:srgbClr val="CC0000"/>
              </a:buClr>
              <a:buFont typeface="Wingdings" charset="0"/>
              <a:buNone/>
              <a:defRPr/>
            </a:pPr>
            <a:r>
              <a:rPr lang="en-US" sz="2400" smtClean="0">
                <a:solidFill>
                  <a:srgbClr val="333399"/>
                </a:solidFill>
                <a:latin typeface="Garamond" charset="0"/>
                <a:cs typeface="+mn-cs"/>
              </a:rPr>
              <a:t>Scatterplots</a:t>
            </a:r>
            <a:r>
              <a:rPr lang="en-US" sz="2100" b="1" smtClean="0">
                <a:solidFill>
                  <a:srgbClr val="333399"/>
                </a:solidFill>
                <a:cs typeface="+mn-cs"/>
              </a:rPr>
              <a:t> </a:t>
            </a:r>
          </a:p>
          <a:p>
            <a:pPr marL="457200" indent="-457200" eaLnBrk="1" hangingPunct="1">
              <a:lnSpc>
                <a:spcPct val="110000"/>
              </a:lnSpc>
              <a:spcAft>
                <a:spcPct val="30000"/>
              </a:spcAft>
              <a:buClr>
                <a:srgbClr val="CC0000"/>
              </a:buClr>
              <a:buSzPct val="60000"/>
              <a:defRPr/>
            </a:pPr>
            <a:r>
              <a:rPr lang="en-US" sz="2100" smtClean="0">
                <a:cs typeface="+mn-cs"/>
              </a:rPr>
              <a:t>Explanatory and response variables</a:t>
            </a:r>
          </a:p>
          <a:p>
            <a:pPr marL="457200" indent="-457200" eaLnBrk="1" hangingPunct="1">
              <a:lnSpc>
                <a:spcPct val="110000"/>
              </a:lnSpc>
              <a:spcAft>
                <a:spcPct val="30000"/>
              </a:spcAft>
              <a:buClr>
                <a:srgbClr val="CC0000"/>
              </a:buClr>
              <a:buSzPct val="60000"/>
              <a:defRPr/>
            </a:pPr>
            <a:r>
              <a:rPr lang="en-US" sz="2100" smtClean="0">
                <a:cs typeface="+mn-cs"/>
              </a:rPr>
              <a:t>Scatterplots</a:t>
            </a:r>
          </a:p>
          <a:p>
            <a:pPr marL="457200" indent="-457200" eaLnBrk="1" hangingPunct="1">
              <a:lnSpc>
                <a:spcPct val="110000"/>
              </a:lnSpc>
              <a:spcAft>
                <a:spcPct val="30000"/>
              </a:spcAft>
              <a:buClr>
                <a:srgbClr val="CC0000"/>
              </a:buClr>
              <a:buSzPct val="60000"/>
              <a:defRPr/>
            </a:pPr>
            <a:r>
              <a:rPr lang="en-US" sz="2100" smtClean="0">
                <a:cs typeface="+mn-cs"/>
              </a:rPr>
              <a:t>Interpreting scatterplots</a:t>
            </a:r>
          </a:p>
          <a:p>
            <a:pPr marL="457200" indent="-457200" eaLnBrk="1" hangingPunct="1">
              <a:lnSpc>
                <a:spcPct val="110000"/>
              </a:lnSpc>
              <a:spcAft>
                <a:spcPct val="30000"/>
              </a:spcAft>
              <a:buClr>
                <a:srgbClr val="CC0000"/>
              </a:buClr>
              <a:buSzPct val="60000"/>
              <a:defRPr/>
            </a:pPr>
            <a:r>
              <a:rPr lang="en-US" sz="2100" smtClean="0">
                <a:cs typeface="+mn-cs"/>
              </a:rPr>
              <a:t>Outliers</a:t>
            </a:r>
          </a:p>
          <a:p>
            <a:pPr marL="457200" indent="-457200" eaLnBrk="1" hangingPunct="1">
              <a:lnSpc>
                <a:spcPct val="110000"/>
              </a:lnSpc>
              <a:spcAft>
                <a:spcPct val="30000"/>
              </a:spcAft>
              <a:buClr>
                <a:srgbClr val="CC0000"/>
              </a:buClr>
              <a:buSzPct val="60000"/>
              <a:defRPr/>
            </a:pPr>
            <a:r>
              <a:rPr lang="en-US" sz="2100" smtClean="0">
                <a:cs typeface="+mn-cs"/>
              </a:rPr>
              <a:t>The log transformation</a:t>
            </a:r>
          </a:p>
          <a:p>
            <a:pPr marL="457200" indent="-457200" eaLnBrk="1" hangingPunct="1">
              <a:lnSpc>
                <a:spcPct val="110000"/>
              </a:lnSpc>
              <a:spcAft>
                <a:spcPct val="30000"/>
              </a:spcAft>
              <a:buClr>
                <a:srgbClr val="CC0000"/>
              </a:buClr>
              <a:buSzPct val="60000"/>
              <a:defRPr/>
            </a:pPr>
            <a:r>
              <a:rPr lang="en-US" sz="2100" smtClean="0">
                <a:cs typeface="+mn-cs"/>
              </a:rPr>
              <a:t>Categorical variables in scatterplots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Rectangle 2"/>
          <p:cNvSpPr>
            <a:spLocks noGrp="1" noChangeArrowheads="1"/>
          </p:cNvSpPr>
          <p:nvPr>
            <p:ph type="title"/>
          </p:nvPr>
        </p:nvSpPr>
        <p:spPr>
          <a:xfrm>
            <a:off x="457200" y="228600"/>
            <a:ext cx="8229600" cy="914400"/>
          </a:xfrm>
        </p:spPr>
        <p:txBody>
          <a:bodyPr/>
          <a:lstStyle/>
          <a:p>
            <a:pPr eaLnBrk="1" hangingPunct="1">
              <a:defRPr/>
            </a:pPr>
            <a:r>
              <a:rPr lang="en-US" sz="3400" smtClean="0">
                <a:solidFill>
                  <a:srgbClr val="333399"/>
                </a:solidFill>
                <a:cs typeface="+mj-cs"/>
              </a:rPr>
              <a:t>Categorical variables in scatterplots</a:t>
            </a:r>
          </a:p>
        </p:txBody>
      </p:sp>
      <p:pic>
        <p:nvPicPr>
          <p:cNvPr id="1422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6188"/>
            <a:ext cx="4267200" cy="312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22344" name="Text Box 8"/>
          <p:cNvSpPr txBox="1">
            <a:spLocks noChangeArrowheads="1"/>
          </p:cNvSpPr>
          <p:nvPr/>
        </p:nvSpPr>
        <p:spPr bwMode="auto">
          <a:xfrm>
            <a:off x="4876800" y="2667000"/>
            <a:ext cx="37338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b="0" i="1">
                <a:solidFill>
                  <a:srgbClr val="333399"/>
                </a:solidFill>
                <a:cs typeface="Arial" charset="0"/>
              </a:rPr>
              <a:t>Comparison of men</a:t>
            </a:r>
            <a:r>
              <a:rPr lang="ja-JP" altLang="en-US" b="0" i="1">
                <a:solidFill>
                  <a:srgbClr val="333399"/>
                </a:solidFill>
                <a:latin typeface="Arial"/>
                <a:cs typeface="Arial" charset="0"/>
              </a:rPr>
              <a:t>’</a:t>
            </a:r>
            <a:r>
              <a:rPr lang="en-US" b="0" i="1">
                <a:solidFill>
                  <a:srgbClr val="333399"/>
                </a:solidFill>
                <a:cs typeface="Arial" charset="0"/>
              </a:rPr>
              <a:t>s and women</a:t>
            </a:r>
            <a:r>
              <a:rPr lang="ja-JP" altLang="en-US" b="0" i="1">
                <a:solidFill>
                  <a:srgbClr val="333399"/>
                </a:solidFill>
                <a:latin typeface="Arial"/>
                <a:cs typeface="Arial" charset="0"/>
              </a:rPr>
              <a:t>’</a:t>
            </a:r>
            <a:r>
              <a:rPr lang="en-US" b="0" i="1">
                <a:solidFill>
                  <a:srgbClr val="333399"/>
                </a:solidFill>
                <a:cs typeface="Arial" charset="0"/>
              </a:rPr>
              <a:t>s racing records over time.</a:t>
            </a:r>
            <a:r>
              <a:rPr lang="en-US" b="0" i="1">
                <a:cs typeface="Arial" charset="0"/>
              </a:rPr>
              <a:t> </a:t>
            </a:r>
          </a:p>
          <a:p>
            <a:pPr>
              <a:lnSpc>
                <a:spcPct val="120000"/>
              </a:lnSpc>
              <a:defRPr/>
            </a:pPr>
            <a:r>
              <a:rPr lang="en-US" b="0">
                <a:cs typeface="Arial" charset="0"/>
              </a:rPr>
              <a:t>Each group shows a very strong negative linear relationship that would not be apparent without the gender categorization.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2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23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386" name="Rectangle 2"/>
          <p:cNvSpPr>
            <a:spLocks noGrp="1" noChangeArrowheads="1"/>
          </p:cNvSpPr>
          <p:nvPr>
            <p:ph type="title"/>
          </p:nvPr>
        </p:nvSpPr>
        <p:spPr>
          <a:xfrm>
            <a:off x="457200" y="228600"/>
            <a:ext cx="8229600" cy="914400"/>
          </a:xfrm>
        </p:spPr>
        <p:txBody>
          <a:bodyPr/>
          <a:lstStyle/>
          <a:p>
            <a:pPr eaLnBrk="1" hangingPunct="1">
              <a:defRPr/>
            </a:pPr>
            <a:r>
              <a:rPr lang="en-US" sz="3400" smtClean="0">
                <a:solidFill>
                  <a:srgbClr val="333399"/>
                </a:solidFill>
                <a:cs typeface="+mj-cs"/>
              </a:rPr>
              <a:t>Categorical variables in scatterplots</a:t>
            </a:r>
          </a:p>
        </p:txBody>
      </p:sp>
      <p:pic>
        <p:nvPicPr>
          <p:cNvPr id="1424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592388"/>
            <a:ext cx="4267200" cy="312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24388" name="Text Box 4"/>
          <p:cNvSpPr txBox="1">
            <a:spLocks noChangeArrowheads="1"/>
          </p:cNvSpPr>
          <p:nvPr/>
        </p:nvSpPr>
        <p:spPr bwMode="auto">
          <a:xfrm>
            <a:off x="381000" y="2817813"/>
            <a:ext cx="4191000" cy="240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b="0" i="1">
                <a:solidFill>
                  <a:srgbClr val="333399"/>
                </a:solidFill>
                <a:cs typeface="Arial" charset="0"/>
              </a:rPr>
              <a:t>Relationship between lean body mass and metabolic rate in men and women.</a:t>
            </a:r>
            <a:r>
              <a:rPr lang="en-US" b="0">
                <a:cs typeface="Arial" charset="0"/>
              </a:rPr>
              <a:t> Both men and women follow the same positive linear trend, but women show a stronger association. As a group, males typically have larger values for both variables.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4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438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a:xfrm>
            <a:off x="457200" y="228600"/>
            <a:ext cx="8229600" cy="914400"/>
          </a:xfrm>
        </p:spPr>
        <p:txBody>
          <a:bodyPr/>
          <a:lstStyle/>
          <a:p>
            <a:pPr eaLnBrk="1" hangingPunct="1">
              <a:defRPr/>
            </a:pPr>
            <a:r>
              <a:rPr lang="en-US" sz="3400" smtClean="0">
                <a:solidFill>
                  <a:srgbClr val="333399"/>
                </a:solidFill>
                <a:cs typeface="+mj-cs"/>
              </a:rPr>
              <a:t>Categorical variables in scatterplots</a:t>
            </a:r>
          </a:p>
        </p:txBody>
      </p:sp>
      <p:sp>
        <p:nvSpPr>
          <p:cNvPr id="1425411" name="Text Box 3"/>
          <p:cNvSpPr txBox="1">
            <a:spLocks noChangeArrowheads="1"/>
          </p:cNvSpPr>
          <p:nvPr/>
        </p:nvSpPr>
        <p:spPr bwMode="auto">
          <a:xfrm>
            <a:off x="152400" y="1127125"/>
            <a:ext cx="89916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b="0" i="1">
                <a:solidFill>
                  <a:srgbClr val="333399"/>
                </a:solidFill>
                <a:cs typeface="Arial" charset="0"/>
              </a:rPr>
              <a:t>Comparison of GDP of high- and low-ranked countries versus unemployment rate.</a:t>
            </a:r>
            <a:r>
              <a:rPr lang="en-US" b="0">
                <a:cs typeface="Arial" charset="0"/>
              </a:rPr>
              <a:t> </a:t>
            </a:r>
          </a:p>
          <a:p>
            <a:pPr>
              <a:lnSpc>
                <a:spcPct val="120000"/>
              </a:lnSpc>
              <a:defRPr/>
            </a:pPr>
            <a:r>
              <a:rPr lang="en-US" b="0">
                <a:cs typeface="Arial" charset="0"/>
              </a:rPr>
              <a:t>Countries with higher GDP are ranked higher.  Unemployment does not appear to be a factor in determining ranking</a:t>
            </a:r>
          </a:p>
        </p:txBody>
      </p:sp>
      <p:pic>
        <p:nvPicPr>
          <p:cNvPr id="59395" name="Picture 2" descr="moore02-f0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425700"/>
            <a:ext cx="5875338"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5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795" name="Rectangle 3"/>
          <p:cNvSpPr>
            <a:spLocks noGrp="1" noChangeArrowheads="1"/>
          </p:cNvSpPr>
          <p:nvPr>
            <p:ph type="title"/>
          </p:nvPr>
        </p:nvSpPr>
        <p:spPr>
          <a:xfrm>
            <a:off x="457200" y="277813"/>
            <a:ext cx="8229600" cy="633412"/>
          </a:xfrm>
        </p:spPr>
        <p:txBody>
          <a:bodyPr/>
          <a:lstStyle/>
          <a:p>
            <a:pPr eaLnBrk="1" hangingPunct="1">
              <a:lnSpc>
                <a:spcPct val="110000"/>
              </a:lnSpc>
              <a:defRPr/>
            </a:pPr>
            <a:r>
              <a:rPr lang="en-US" sz="3400" smtClean="0">
                <a:solidFill>
                  <a:srgbClr val="333399"/>
                </a:solidFill>
                <a:cs typeface="+mj-cs"/>
              </a:rPr>
              <a:t>Categorical explanatory variables</a:t>
            </a:r>
          </a:p>
        </p:txBody>
      </p:sp>
      <p:sp>
        <p:nvSpPr>
          <p:cNvPr id="1313796" name="Rectangle 4"/>
          <p:cNvSpPr>
            <a:spLocks noGrp="1" noChangeArrowheads="1"/>
          </p:cNvSpPr>
          <p:nvPr>
            <p:ph type="body" sz="half" idx="1"/>
          </p:nvPr>
        </p:nvSpPr>
        <p:spPr>
          <a:xfrm>
            <a:off x="457200" y="1143000"/>
            <a:ext cx="8382000" cy="914400"/>
          </a:xfrm>
        </p:spPr>
        <p:txBody>
          <a:bodyPr/>
          <a:lstStyle/>
          <a:p>
            <a:pPr marL="0" indent="0" eaLnBrk="1" hangingPunct="1">
              <a:lnSpc>
                <a:spcPct val="120000"/>
              </a:lnSpc>
              <a:buFont typeface="Wingdings" charset="0"/>
              <a:buNone/>
              <a:defRPr/>
            </a:pPr>
            <a:r>
              <a:rPr lang="en-US" sz="2000" smtClean="0">
                <a:cs typeface="+mn-cs"/>
              </a:rPr>
              <a:t>When the explanatory variable is categorical, you cannot make a scatterplot, but you can compare the different categories side-by-side on the same graph (boxplots, or mean +/</a:t>
            </a:r>
            <a:r>
              <a:rPr lang="en-US" sz="2000" b="1" smtClean="0">
                <a:cs typeface="+mn-cs"/>
                <a:sym typeface="Symbol" charset="0"/>
              </a:rPr>
              <a:t></a:t>
            </a:r>
            <a:r>
              <a:rPr lang="en-US" sz="2000" smtClean="0">
                <a:cs typeface="+mn-cs"/>
              </a:rPr>
              <a:t> standard deviation). </a:t>
            </a:r>
          </a:p>
        </p:txBody>
      </p:sp>
      <p:sp>
        <p:nvSpPr>
          <p:cNvPr id="1313798" name="Text Box 6"/>
          <p:cNvSpPr txBox="1">
            <a:spLocks noChangeArrowheads="1"/>
          </p:cNvSpPr>
          <p:nvPr/>
        </p:nvSpPr>
        <p:spPr bwMode="auto">
          <a:xfrm>
            <a:off x="504825" y="2743200"/>
            <a:ext cx="3597275" cy="330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30000"/>
              </a:lnSpc>
              <a:defRPr/>
            </a:pPr>
            <a:r>
              <a:rPr lang="en-US" b="0">
                <a:cs typeface="Arial" charset="0"/>
              </a:rPr>
              <a:t>Comparison of income (quantitative response variable) for different education levels (five categories). </a:t>
            </a:r>
          </a:p>
          <a:p>
            <a:pPr>
              <a:lnSpc>
                <a:spcPct val="130000"/>
              </a:lnSpc>
              <a:defRPr/>
            </a:pPr>
            <a:endParaRPr lang="en-US" b="0">
              <a:cs typeface="Arial" charset="0"/>
            </a:endParaRPr>
          </a:p>
          <a:p>
            <a:pPr>
              <a:lnSpc>
                <a:spcPct val="130000"/>
              </a:lnSpc>
              <a:defRPr/>
            </a:pPr>
            <a:r>
              <a:rPr lang="en-US">
                <a:solidFill>
                  <a:srgbClr val="333399"/>
                </a:solidFill>
                <a:cs typeface="Arial" charset="0"/>
              </a:rPr>
              <a:t>But be careful in your interpretation: This is NOT a positive association because education is not quantitative. </a:t>
            </a:r>
          </a:p>
        </p:txBody>
      </p:sp>
      <p:pic>
        <p:nvPicPr>
          <p:cNvPr id="1313799"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b="7709"/>
          <a:stretch>
            <a:fillRect/>
          </a:stretch>
        </p:blipFill>
        <p:spPr>
          <a:xfrm>
            <a:off x="4114800" y="2590800"/>
            <a:ext cx="4826000" cy="3975100"/>
          </a:xfr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37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003" name="Rectangle 3"/>
          <p:cNvSpPr>
            <a:spLocks noGrp="1" noChangeArrowheads="1"/>
          </p:cNvSpPr>
          <p:nvPr>
            <p:ph type="title"/>
          </p:nvPr>
        </p:nvSpPr>
        <p:spPr>
          <a:xfrm>
            <a:off x="457200" y="277813"/>
            <a:ext cx="8229600" cy="633412"/>
          </a:xfrm>
        </p:spPr>
        <p:txBody>
          <a:bodyPr/>
          <a:lstStyle/>
          <a:p>
            <a:pPr eaLnBrk="1" hangingPunct="1">
              <a:lnSpc>
                <a:spcPct val="110000"/>
              </a:lnSpc>
              <a:defRPr/>
            </a:pPr>
            <a:r>
              <a:rPr lang="en-US" sz="3400" smtClean="0">
                <a:solidFill>
                  <a:srgbClr val="333399"/>
                </a:solidFill>
                <a:cs typeface="+mj-cs"/>
              </a:rPr>
              <a:t>The log transformation</a:t>
            </a:r>
          </a:p>
        </p:txBody>
      </p:sp>
      <p:sp>
        <p:nvSpPr>
          <p:cNvPr id="1408004" name="Rectangle 4"/>
          <p:cNvSpPr>
            <a:spLocks noGrp="1" noChangeArrowheads="1"/>
          </p:cNvSpPr>
          <p:nvPr>
            <p:ph type="body" sz="half" idx="1"/>
          </p:nvPr>
        </p:nvSpPr>
        <p:spPr>
          <a:xfrm>
            <a:off x="457200" y="1143000"/>
            <a:ext cx="8382000" cy="914400"/>
          </a:xfrm>
        </p:spPr>
        <p:txBody>
          <a:bodyPr/>
          <a:lstStyle/>
          <a:p>
            <a:pPr marL="0" indent="0" eaLnBrk="1" hangingPunct="1">
              <a:lnSpc>
                <a:spcPct val="120000"/>
              </a:lnSpc>
              <a:buFont typeface="Wingdings" charset="0"/>
              <a:buNone/>
              <a:defRPr/>
            </a:pPr>
            <a:r>
              <a:rPr lang="en-US" sz="2000" smtClean="0">
                <a:cs typeface="+mn-cs"/>
              </a:rPr>
              <a:t>When the data are skewed toward large values, a log transformation may provide more information. </a:t>
            </a:r>
          </a:p>
        </p:txBody>
      </p:sp>
      <p:sp>
        <p:nvSpPr>
          <p:cNvPr id="1408005" name="Text Box 5"/>
          <p:cNvSpPr txBox="1">
            <a:spLocks noChangeArrowheads="1"/>
          </p:cNvSpPr>
          <p:nvPr/>
        </p:nvSpPr>
        <p:spPr bwMode="auto">
          <a:xfrm>
            <a:off x="0" y="5137150"/>
            <a:ext cx="91440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30000"/>
              </a:lnSpc>
              <a:defRPr/>
            </a:pPr>
            <a:r>
              <a:rPr lang="en-US" b="0">
                <a:cs typeface="Arial" charset="0"/>
              </a:rPr>
              <a:t>Notice the data fill up much of the central part to the graph after the log transformation.</a:t>
            </a:r>
          </a:p>
        </p:txBody>
      </p:sp>
      <p:pic>
        <p:nvPicPr>
          <p:cNvPr id="63492" name="Picture 2" descr="moore02-f0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0625" y="2135188"/>
            <a:ext cx="376237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2" descr="moore02-f07.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7650" y="2135188"/>
            <a:ext cx="4019550"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562" name="Rectangle 2"/>
          <p:cNvSpPr>
            <a:spLocks noGrp="1" noChangeArrowheads="1"/>
          </p:cNvSpPr>
          <p:nvPr>
            <p:ph type="ctrTitle"/>
          </p:nvPr>
        </p:nvSpPr>
        <p:spPr/>
        <p:txBody>
          <a:bodyPr/>
          <a:lstStyle/>
          <a:p>
            <a:pPr eaLnBrk="1" hangingPunct="1">
              <a:defRPr/>
            </a:pPr>
            <a:r>
              <a:rPr lang="en-US" sz="4000" smtClean="0">
                <a:cs typeface="+mj-cs"/>
              </a:rPr>
              <a:t>Examining Relationships</a:t>
            </a:r>
            <a:br>
              <a:rPr lang="en-US" sz="4000" smtClean="0">
                <a:cs typeface="+mj-cs"/>
              </a:rPr>
            </a:br>
            <a:r>
              <a:rPr lang="en-US" sz="3300" smtClean="0">
                <a:cs typeface="+mj-cs"/>
              </a:rPr>
              <a:t>Correlation</a:t>
            </a:r>
          </a:p>
        </p:txBody>
      </p:sp>
      <p:sp>
        <p:nvSpPr>
          <p:cNvPr id="1346563" name="Rectangle 3"/>
          <p:cNvSpPr>
            <a:spLocks noGrp="1" noChangeArrowheads="1"/>
          </p:cNvSpPr>
          <p:nvPr>
            <p:ph type="subTitle" idx="1"/>
          </p:nvPr>
        </p:nvSpPr>
        <p:spPr/>
        <p:txBody>
          <a:bodyPr/>
          <a:lstStyle/>
          <a:p>
            <a:pPr eaLnBrk="1" hangingPunct="1">
              <a:defRPr/>
            </a:pPr>
            <a:r>
              <a:rPr lang="en-US" smtClean="0">
                <a:cs typeface="+mn-cs"/>
              </a:rPr>
              <a:t>PSBE Chapter 2.2</a:t>
            </a:r>
          </a:p>
        </p:txBody>
      </p:sp>
      <p:sp>
        <p:nvSpPr>
          <p:cNvPr id="1346564" name="Text Box 4"/>
          <p:cNvSpPr txBox="1">
            <a:spLocks noChangeArrowheads="1"/>
          </p:cNvSpPr>
          <p:nvPr/>
        </p:nvSpPr>
        <p:spPr bwMode="auto">
          <a:xfrm>
            <a:off x="5791200" y="6248400"/>
            <a:ext cx="3113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b="0" i="1">
                <a:solidFill>
                  <a:schemeClr val="bg2"/>
                </a:solidFill>
                <a:cs typeface="Arial" charset="0"/>
              </a:rPr>
              <a:t>© 2011 W.H. Freeman and Company</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Rectangle 2"/>
          <p:cNvSpPr>
            <a:spLocks noGrp="1" noChangeArrowheads="1"/>
          </p:cNvSpPr>
          <p:nvPr>
            <p:ph type="title"/>
          </p:nvPr>
        </p:nvSpPr>
        <p:spPr/>
        <p:txBody>
          <a:bodyPr/>
          <a:lstStyle/>
          <a:p>
            <a:pPr eaLnBrk="1" hangingPunct="1">
              <a:defRPr/>
            </a:pPr>
            <a:r>
              <a:rPr lang="en-US" sz="3400" smtClean="0">
                <a:solidFill>
                  <a:srgbClr val="333399"/>
                </a:solidFill>
                <a:cs typeface="+mj-cs"/>
              </a:rPr>
              <a:t>Objectives (PSBE Chapter 2.2)</a:t>
            </a:r>
          </a:p>
        </p:txBody>
      </p:sp>
      <p:sp>
        <p:nvSpPr>
          <p:cNvPr id="1347587" name="Rectangle 3"/>
          <p:cNvSpPr>
            <a:spLocks noGrp="1" noChangeArrowheads="1"/>
          </p:cNvSpPr>
          <p:nvPr>
            <p:ph type="body" idx="1"/>
          </p:nvPr>
        </p:nvSpPr>
        <p:spPr>
          <a:xfrm>
            <a:off x="457200" y="1905000"/>
            <a:ext cx="8229600" cy="3724275"/>
          </a:xfrm>
        </p:spPr>
        <p:txBody>
          <a:bodyPr/>
          <a:lstStyle/>
          <a:p>
            <a:pPr marL="457200" indent="-457200" eaLnBrk="1" hangingPunct="1">
              <a:lnSpc>
                <a:spcPct val="110000"/>
              </a:lnSpc>
              <a:spcAft>
                <a:spcPct val="30000"/>
              </a:spcAft>
              <a:buClr>
                <a:srgbClr val="CC0000"/>
              </a:buClr>
              <a:buSzPct val="60000"/>
              <a:buFont typeface="Wingdings" charset="0"/>
              <a:buNone/>
              <a:defRPr/>
            </a:pPr>
            <a:r>
              <a:rPr lang="en-US" sz="2400" smtClean="0">
                <a:solidFill>
                  <a:srgbClr val="333399"/>
                </a:solidFill>
                <a:latin typeface="Garamond" charset="0"/>
                <a:cs typeface="+mn-cs"/>
              </a:rPr>
              <a:t>Correlation</a:t>
            </a:r>
          </a:p>
          <a:p>
            <a:pPr marL="457200" indent="-457200" eaLnBrk="1" hangingPunct="1">
              <a:lnSpc>
                <a:spcPct val="110000"/>
              </a:lnSpc>
              <a:spcAft>
                <a:spcPct val="30000"/>
              </a:spcAft>
              <a:buClr>
                <a:srgbClr val="CC0000"/>
              </a:buClr>
              <a:buSzPct val="60000"/>
              <a:defRPr/>
            </a:pPr>
            <a:r>
              <a:rPr lang="en-US" sz="2100" smtClean="0">
                <a:cs typeface="+mn-cs"/>
              </a:rPr>
              <a:t>The correlation coefficient </a:t>
            </a:r>
            <a:r>
              <a:rPr lang="ja-JP" altLang="en-US" sz="2100" smtClean="0">
                <a:latin typeface="Arial"/>
                <a:cs typeface="+mn-cs"/>
              </a:rPr>
              <a:t>“</a:t>
            </a:r>
            <a:r>
              <a:rPr lang="en-US" sz="2100" i="1" smtClean="0">
                <a:cs typeface="+mn-cs"/>
              </a:rPr>
              <a:t>r</a:t>
            </a:r>
            <a:r>
              <a:rPr lang="ja-JP" altLang="en-US" sz="2100" smtClean="0">
                <a:latin typeface="Arial"/>
                <a:cs typeface="+mn-cs"/>
              </a:rPr>
              <a:t>”</a:t>
            </a:r>
            <a:endParaRPr lang="en-US" sz="2100" smtClean="0">
              <a:cs typeface="+mn-cs"/>
            </a:endParaRPr>
          </a:p>
          <a:p>
            <a:pPr marL="457200" indent="-457200" eaLnBrk="1" hangingPunct="1">
              <a:lnSpc>
                <a:spcPct val="110000"/>
              </a:lnSpc>
              <a:spcAft>
                <a:spcPct val="30000"/>
              </a:spcAft>
              <a:buClr>
                <a:srgbClr val="CC0000"/>
              </a:buClr>
              <a:buSzPct val="60000"/>
              <a:defRPr/>
            </a:pPr>
            <a:r>
              <a:rPr lang="en-US" sz="2100" i="1" smtClean="0">
                <a:cs typeface="+mn-cs"/>
              </a:rPr>
              <a:t>r</a:t>
            </a:r>
            <a:r>
              <a:rPr lang="en-US" sz="2100" smtClean="0">
                <a:cs typeface="+mn-cs"/>
              </a:rPr>
              <a:t> does not distinguish between </a:t>
            </a:r>
            <a:r>
              <a:rPr lang="en-US" sz="2100" i="1" smtClean="0">
                <a:cs typeface="+mn-cs"/>
              </a:rPr>
              <a:t>x</a:t>
            </a:r>
            <a:r>
              <a:rPr lang="en-US" sz="2100" smtClean="0">
                <a:cs typeface="+mn-cs"/>
              </a:rPr>
              <a:t> and </a:t>
            </a:r>
            <a:r>
              <a:rPr lang="en-US" sz="2100" i="1" smtClean="0">
                <a:cs typeface="+mn-cs"/>
              </a:rPr>
              <a:t>y</a:t>
            </a:r>
          </a:p>
          <a:p>
            <a:pPr marL="457200" indent="-457200" eaLnBrk="1" hangingPunct="1">
              <a:lnSpc>
                <a:spcPct val="110000"/>
              </a:lnSpc>
              <a:spcAft>
                <a:spcPct val="30000"/>
              </a:spcAft>
              <a:buClr>
                <a:srgbClr val="CC0000"/>
              </a:buClr>
              <a:buSzPct val="60000"/>
              <a:defRPr/>
            </a:pPr>
            <a:r>
              <a:rPr lang="en-US" sz="2100" i="1" smtClean="0">
                <a:cs typeface="+mn-cs"/>
              </a:rPr>
              <a:t>r</a:t>
            </a:r>
            <a:r>
              <a:rPr lang="en-US" sz="2100" smtClean="0">
                <a:cs typeface="+mn-cs"/>
              </a:rPr>
              <a:t> has no units of measurement</a:t>
            </a:r>
          </a:p>
          <a:p>
            <a:pPr marL="457200" indent="-457200" eaLnBrk="1" hangingPunct="1">
              <a:lnSpc>
                <a:spcPct val="110000"/>
              </a:lnSpc>
              <a:spcAft>
                <a:spcPct val="30000"/>
              </a:spcAft>
              <a:buClr>
                <a:srgbClr val="CC0000"/>
              </a:buClr>
              <a:buSzPct val="60000"/>
              <a:defRPr/>
            </a:pPr>
            <a:r>
              <a:rPr lang="en-US" sz="2100" i="1" smtClean="0">
                <a:cs typeface="+mn-cs"/>
              </a:rPr>
              <a:t>r</a:t>
            </a:r>
            <a:r>
              <a:rPr lang="en-US" sz="2100" smtClean="0">
                <a:cs typeface="+mn-cs"/>
              </a:rPr>
              <a:t> ranges from -1 to +1</a:t>
            </a:r>
          </a:p>
          <a:p>
            <a:pPr marL="457200" indent="-457200" eaLnBrk="1" hangingPunct="1">
              <a:lnSpc>
                <a:spcPct val="110000"/>
              </a:lnSpc>
              <a:spcAft>
                <a:spcPct val="30000"/>
              </a:spcAft>
              <a:buClr>
                <a:srgbClr val="CC0000"/>
              </a:buClr>
              <a:buSzPct val="60000"/>
              <a:defRPr/>
            </a:pPr>
            <a:r>
              <a:rPr lang="en-US" sz="2100" smtClean="0">
                <a:cs typeface="+mn-cs"/>
              </a:rPr>
              <a:t>Influential points</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8610" name="Rectangle 2"/>
          <p:cNvSpPr>
            <a:spLocks noGrp="1" noChangeArrowheads="1"/>
          </p:cNvSpPr>
          <p:nvPr>
            <p:ph type="title"/>
          </p:nvPr>
        </p:nvSpPr>
        <p:spPr/>
        <p:txBody>
          <a:bodyPr/>
          <a:lstStyle/>
          <a:p>
            <a:pPr eaLnBrk="1" hangingPunct="1">
              <a:defRPr/>
            </a:pPr>
            <a:r>
              <a:rPr lang="en-US" sz="3400" smtClean="0">
                <a:solidFill>
                  <a:srgbClr val="333399"/>
                </a:solidFill>
                <a:cs typeface="+mj-cs"/>
              </a:rPr>
              <a:t>Stronger </a:t>
            </a:r>
            <a:br>
              <a:rPr lang="en-US" sz="3400" smtClean="0">
                <a:solidFill>
                  <a:srgbClr val="333399"/>
                </a:solidFill>
                <a:cs typeface="+mj-cs"/>
              </a:rPr>
            </a:br>
            <a:r>
              <a:rPr lang="en-US" sz="3400" smtClean="0">
                <a:solidFill>
                  <a:srgbClr val="333399"/>
                </a:solidFill>
                <a:cs typeface="+mj-cs"/>
              </a:rPr>
              <a:t>association?</a:t>
            </a:r>
          </a:p>
        </p:txBody>
      </p:sp>
      <p:sp>
        <p:nvSpPr>
          <p:cNvPr id="1348612" name="Text Box 4"/>
          <p:cNvSpPr txBox="1">
            <a:spLocks noChangeArrowheads="1"/>
          </p:cNvSpPr>
          <p:nvPr/>
        </p:nvSpPr>
        <p:spPr bwMode="auto">
          <a:xfrm>
            <a:off x="685800" y="1981200"/>
            <a:ext cx="2133600" cy="284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b="0">
                <a:cs typeface="Arial" charset="0"/>
              </a:rPr>
              <a:t>Two scatterplots of the </a:t>
            </a:r>
            <a:r>
              <a:rPr lang="en-US" b="0" i="1">
                <a:cs typeface="Arial" charset="0"/>
              </a:rPr>
              <a:t>same</a:t>
            </a:r>
            <a:r>
              <a:rPr lang="en-US" b="0">
                <a:cs typeface="Arial" charset="0"/>
              </a:rPr>
              <a:t> data. </a:t>
            </a:r>
          </a:p>
          <a:p>
            <a:pPr>
              <a:spcBef>
                <a:spcPct val="50000"/>
              </a:spcBef>
              <a:defRPr/>
            </a:pPr>
            <a:endParaRPr lang="en-US" b="0">
              <a:cs typeface="Arial" charset="0"/>
            </a:endParaRPr>
          </a:p>
          <a:p>
            <a:pPr>
              <a:spcBef>
                <a:spcPct val="50000"/>
              </a:spcBef>
              <a:defRPr/>
            </a:pPr>
            <a:r>
              <a:rPr lang="en-US" b="0">
                <a:cs typeface="Arial" charset="0"/>
              </a:rPr>
              <a:t>The straight-line pattern in the lower plot appears stronger because of the surrounding open space. </a:t>
            </a:r>
          </a:p>
        </p:txBody>
      </p:sp>
      <p:pic>
        <p:nvPicPr>
          <p:cNvPr id="69635" name="Picture 2" descr="moore02-f1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990600"/>
            <a:ext cx="4718050"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Rectangle 2"/>
          <p:cNvSpPr>
            <a:spLocks noGrp="1" noChangeArrowheads="1"/>
          </p:cNvSpPr>
          <p:nvPr>
            <p:ph type="title"/>
          </p:nvPr>
        </p:nvSpPr>
        <p:spPr/>
        <p:txBody>
          <a:bodyPr/>
          <a:lstStyle/>
          <a:p>
            <a:pPr eaLnBrk="1" hangingPunct="1">
              <a:defRPr/>
            </a:pPr>
            <a:r>
              <a:rPr lang="en-US" sz="3400" smtClean="0">
                <a:solidFill>
                  <a:srgbClr val="333399"/>
                </a:solidFill>
                <a:cs typeface="+mj-cs"/>
              </a:rPr>
              <a:t>The correlation coefficient </a:t>
            </a:r>
            <a:r>
              <a:rPr lang="ja-JP" altLang="en-US" sz="3400" i="1" smtClean="0">
                <a:solidFill>
                  <a:srgbClr val="333399"/>
                </a:solidFill>
                <a:latin typeface="Arial"/>
                <a:cs typeface="+mj-cs"/>
              </a:rPr>
              <a:t>“</a:t>
            </a:r>
            <a:r>
              <a:rPr lang="en-US" sz="3400" i="1" smtClean="0">
                <a:solidFill>
                  <a:srgbClr val="333399"/>
                </a:solidFill>
                <a:cs typeface="+mj-cs"/>
              </a:rPr>
              <a:t>r</a:t>
            </a:r>
            <a:r>
              <a:rPr lang="ja-JP" altLang="en-US" sz="3400" i="1" smtClean="0">
                <a:solidFill>
                  <a:srgbClr val="333399"/>
                </a:solidFill>
                <a:latin typeface="Arial"/>
                <a:cs typeface="+mj-cs"/>
              </a:rPr>
              <a:t>”</a:t>
            </a:r>
            <a:endParaRPr lang="en-US" sz="3400" i="1" smtClean="0">
              <a:solidFill>
                <a:srgbClr val="333399"/>
              </a:solidFill>
              <a:cs typeface="+mj-cs"/>
            </a:endParaRPr>
          </a:p>
        </p:txBody>
      </p:sp>
      <p:sp>
        <p:nvSpPr>
          <p:cNvPr id="1349635" name="Rectangle 3"/>
          <p:cNvSpPr>
            <a:spLocks noGrp="1" noChangeArrowheads="1"/>
          </p:cNvSpPr>
          <p:nvPr>
            <p:ph type="body" idx="1"/>
          </p:nvPr>
        </p:nvSpPr>
        <p:spPr>
          <a:xfrm>
            <a:off x="457200" y="1752600"/>
            <a:ext cx="8229600" cy="4114800"/>
          </a:xfrm>
        </p:spPr>
        <p:txBody>
          <a:bodyPr/>
          <a:lstStyle/>
          <a:p>
            <a:pPr>
              <a:lnSpc>
                <a:spcPct val="120000"/>
              </a:lnSpc>
              <a:spcBef>
                <a:spcPct val="50000"/>
              </a:spcBef>
              <a:buFont typeface="Wingdings" charset="0"/>
              <a:buChar char="q"/>
              <a:defRPr/>
            </a:pPr>
            <a:r>
              <a:rPr lang="en-US" sz="2100" dirty="0" smtClean="0">
                <a:cs typeface="+mn-cs"/>
              </a:rPr>
              <a:t>The correlation coefficient is a measure of the </a:t>
            </a:r>
            <a:r>
              <a:rPr lang="en-US" sz="2100" dirty="0" smtClean="0">
                <a:solidFill>
                  <a:srgbClr val="333399"/>
                </a:solidFill>
                <a:cs typeface="+mn-cs"/>
              </a:rPr>
              <a:t>direction</a:t>
            </a:r>
            <a:r>
              <a:rPr lang="en-US" sz="2100" dirty="0" smtClean="0">
                <a:cs typeface="+mn-cs"/>
              </a:rPr>
              <a:t> and </a:t>
            </a:r>
            <a:r>
              <a:rPr lang="en-US" sz="2100" dirty="0" smtClean="0">
                <a:solidFill>
                  <a:srgbClr val="333399"/>
                </a:solidFill>
                <a:cs typeface="+mn-cs"/>
              </a:rPr>
              <a:t>strength</a:t>
            </a:r>
            <a:r>
              <a:rPr lang="en-US" sz="2100" dirty="0" smtClean="0">
                <a:cs typeface="+mn-cs"/>
              </a:rPr>
              <a:t> of a </a:t>
            </a:r>
            <a:r>
              <a:rPr lang="en-US" sz="2100" b="1" dirty="0" smtClean="0">
                <a:cs typeface="+mn-cs"/>
              </a:rPr>
              <a:t>linear</a:t>
            </a:r>
            <a:r>
              <a:rPr lang="en-US" sz="2100" dirty="0" smtClean="0">
                <a:cs typeface="+mn-cs"/>
              </a:rPr>
              <a:t> relationship. </a:t>
            </a:r>
          </a:p>
          <a:p>
            <a:pPr>
              <a:lnSpc>
                <a:spcPct val="120000"/>
              </a:lnSpc>
              <a:spcBef>
                <a:spcPct val="50000"/>
              </a:spcBef>
              <a:buFont typeface="Wingdings" charset="0"/>
              <a:buChar char="q"/>
              <a:defRPr/>
            </a:pPr>
            <a:r>
              <a:rPr lang="en-US" sz="2100" dirty="0" smtClean="0">
                <a:cs typeface="+mn-cs"/>
              </a:rPr>
              <a:t>It is calculated using the mean and the standard deviation of both the </a:t>
            </a:r>
            <a:r>
              <a:rPr lang="en-US" sz="2100" i="1" dirty="0" smtClean="0">
                <a:cs typeface="+mn-cs"/>
              </a:rPr>
              <a:t>x</a:t>
            </a:r>
            <a:r>
              <a:rPr lang="en-US" sz="2100" dirty="0" smtClean="0">
                <a:cs typeface="+mn-cs"/>
              </a:rPr>
              <a:t> and </a:t>
            </a:r>
            <a:r>
              <a:rPr lang="en-US" sz="2100" i="1" dirty="0" smtClean="0">
                <a:cs typeface="+mn-cs"/>
              </a:rPr>
              <a:t>y</a:t>
            </a:r>
            <a:r>
              <a:rPr lang="en-US" sz="2100" dirty="0" smtClean="0">
                <a:cs typeface="+mn-cs"/>
              </a:rPr>
              <a:t> variables. </a:t>
            </a:r>
          </a:p>
          <a:p>
            <a:pPr>
              <a:lnSpc>
                <a:spcPct val="120000"/>
              </a:lnSpc>
              <a:spcBef>
                <a:spcPct val="50000"/>
              </a:spcBef>
              <a:buFont typeface="Wingdings" charset="0"/>
              <a:buChar char="q"/>
              <a:defRPr/>
            </a:pPr>
            <a:r>
              <a:rPr lang="en-US" sz="2100" dirty="0" smtClean="0">
                <a:cs typeface="+mn-cs"/>
              </a:rPr>
              <a:t>Correlation can only be used to describe </a:t>
            </a:r>
            <a:r>
              <a:rPr lang="en-US" sz="2100" b="1" dirty="0" smtClean="0">
                <a:solidFill>
                  <a:srgbClr val="333399"/>
                </a:solidFill>
                <a:cs typeface="+mn-cs"/>
              </a:rPr>
              <a:t>quantitative</a:t>
            </a:r>
            <a:r>
              <a:rPr lang="en-US" sz="2100" dirty="0" smtClean="0">
                <a:cs typeface="+mn-cs"/>
              </a:rPr>
              <a:t> variables. Categorical variables don</a:t>
            </a:r>
            <a:r>
              <a:rPr lang="ja-JP" altLang="en-US" sz="2100" dirty="0" smtClean="0">
                <a:latin typeface="Arial"/>
                <a:cs typeface="+mn-cs"/>
              </a:rPr>
              <a:t>’</a:t>
            </a:r>
            <a:r>
              <a:rPr lang="en-US" sz="2100" dirty="0" smtClean="0">
                <a:cs typeface="+mn-cs"/>
              </a:rPr>
              <a:t>t have means and standard deviations.</a:t>
            </a:r>
          </a:p>
          <a:p>
            <a:pPr>
              <a:lnSpc>
                <a:spcPct val="120000"/>
              </a:lnSpc>
              <a:spcBef>
                <a:spcPct val="50000"/>
              </a:spcBef>
              <a:buFont typeface="Wingdings" charset="0"/>
              <a:buChar char="q"/>
              <a:defRPr/>
            </a:pPr>
            <a:endParaRPr lang="en-US" sz="2100" dirty="0" smtClean="0">
              <a:cs typeface="+mn-cs"/>
            </a:endParaRPr>
          </a:p>
          <a:p>
            <a:pPr eaLnBrk="1" hangingPunct="1">
              <a:defRPr/>
            </a:pPr>
            <a:endParaRPr lang="en-US" sz="1900" dirty="0" smtClean="0">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58" name="Text Box 2"/>
          <p:cNvSpPr txBox="1">
            <a:spLocks noChangeArrowheads="1"/>
          </p:cNvSpPr>
          <p:nvPr/>
        </p:nvSpPr>
        <p:spPr bwMode="auto">
          <a:xfrm>
            <a:off x="403225" y="990600"/>
            <a:ext cx="8359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spcBef>
                <a:spcPct val="50000"/>
              </a:spcBef>
              <a:defRPr/>
            </a:pPr>
            <a:endParaRPr lang="en-US" sz="2000" b="0">
              <a:cs typeface="Arial" charset="0"/>
            </a:endParaRPr>
          </a:p>
        </p:txBody>
      </p:sp>
      <p:sp>
        <p:nvSpPr>
          <p:cNvPr id="1350659" name="Rectangle 3"/>
          <p:cNvSpPr>
            <a:spLocks noGrp="1" noChangeArrowheads="1"/>
          </p:cNvSpPr>
          <p:nvPr>
            <p:ph type="title"/>
          </p:nvPr>
        </p:nvSpPr>
        <p:spPr/>
        <p:txBody>
          <a:bodyPr/>
          <a:lstStyle/>
          <a:p>
            <a:pPr eaLnBrk="1" hangingPunct="1">
              <a:defRPr/>
            </a:pPr>
            <a:r>
              <a:rPr lang="en-US" sz="3400" smtClean="0">
                <a:solidFill>
                  <a:srgbClr val="333399"/>
                </a:solidFill>
                <a:cs typeface="+mj-cs"/>
              </a:rPr>
              <a:t>The correlation coefficient </a:t>
            </a:r>
            <a:r>
              <a:rPr lang="ja-JP" altLang="en-US" sz="3400" smtClean="0">
                <a:solidFill>
                  <a:srgbClr val="333399"/>
                </a:solidFill>
                <a:latin typeface="Arial"/>
                <a:cs typeface="+mj-cs"/>
              </a:rPr>
              <a:t>“</a:t>
            </a:r>
            <a:r>
              <a:rPr lang="en-US" sz="3400" i="1" smtClean="0">
                <a:solidFill>
                  <a:srgbClr val="333399"/>
                </a:solidFill>
                <a:cs typeface="+mj-cs"/>
              </a:rPr>
              <a:t>r</a:t>
            </a:r>
            <a:r>
              <a:rPr lang="ja-JP" altLang="en-US" sz="3400" smtClean="0">
                <a:solidFill>
                  <a:srgbClr val="333399"/>
                </a:solidFill>
                <a:latin typeface="Arial"/>
                <a:cs typeface="+mj-cs"/>
              </a:rPr>
              <a:t>”</a:t>
            </a:r>
            <a:endParaRPr lang="en-US" sz="3400" smtClean="0">
              <a:solidFill>
                <a:srgbClr val="333399"/>
              </a:solidFill>
              <a:cs typeface="+mj-cs"/>
            </a:endParaRPr>
          </a:p>
        </p:txBody>
      </p:sp>
      <p:sp>
        <p:nvSpPr>
          <p:cNvPr id="1350660" name="Text Box 4"/>
          <p:cNvSpPr txBox="1">
            <a:spLocks noChangeArrowheads="1"/>
          </p:cNvSpPr>
          <p:nvPr/>
        </p:nvSpPr>
        <p:spPr bwMode="auto">
          <a:xfrm>
            <a:off x="403225" y="5410200"/>
            <a:ext cx="3863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spcBef>
                <a:spcPct val="50000"/>
              </a:spcBef>
              <a:defRPr/>
            </a:pPr>
            <a:endParaRPr lang="en-US" b="0" i="1">
              <a:cs typeface="Arial" charset="0"/>
            </a:endParaRPr>
          </a:p>
        </p:txBody>
      </p:sp>
      <p:pic>
        <p:nvPicPr>
          <p:cNvPr id="73732" name="Picture 5"/>
          <p:cNvPicPr>
            <a:picLocks noChangeAspect="1" noChangeArrowheads="1"/>
          </p:cNvPicPr>
          <p:nvPr/>
        </p:nvPicPr>
        <p:blipFill>
          <a:blip r:embed="rId3">
            <a:extLst>
              <a:ext uri="{28A0092B-C50C-407E-A947-70E740481C1C}">
                <a14:useLocalDpi xmlns:a14="http://schemas.microsoft.com/office/drawing/2010/main" val="0"/>
              </a:ext>
            </a:extLst>
          </a:blip>
          <a:srcRect b="18240"/>
          <a:stretch>
            <a:fillRect/>
          </a:stretch>
        </p:blipFill>
        <p:spPr bwMode="auto">
          <a:xfrm>
            <a:off x="228600" y="1676400"/>
            <a:ext cx="33528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0663" name="Text Box 7"/>
          <p:cNvSpPr txBox="1">
            <a:spLocks noChangeArrowheads="1"/>
          </p:cNvSpPr>
          <p:nvPr/>
        </p:nvSpPr>
        <p:spPr bwMode="auto">
          <a:xfrm>
            <a:off x="4876800" y="1828800"/>
            <a:ext cx="4038600" cy="915988"/>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b="0">
                <a:cs typeface="Arial" charset="0"/>
              </a:rPr>
              <a:t>Bots: x = 99.5, s</a:t>
            </a:r>
            <a:r>
              <a:rPr lang="en-US" b="0" baseline="-25000">
                <a:cs typeface="Arial" charset="0"/>
              </a:rPr>
              <a:t>x</a:t>
            </a:r>
            <a:r>
              <a:rPr lang="en-US" b="0">
                <a:cs typeface="Arial" charset="0"/>
              </a:rPr>
              <a:t> = 96.9</a:t>
            </a:r>
          </a:p>
          <a:p>
            <a:pPr eaLnBrk="0" hangingPunct="0">
              <a:defRPr/>
            </a:pPr>
            <a:endParaRPr lang="en-US" b="0">
              <a:cs typeface="Arial" charset="0"/>
            </a:endParaRPr>
          </a:p>
          <a:p>
            <a:pPr eaLnBrk="0" hangingPunct="0">
              <a:defRPr/>
            </a:pPr>
            <a:r>
              <a:rPr lang="en-US" b="0">
                <a:cs typeface="Arial" charset="0"/>
              </a:rPr>
              <a:t>Spams per day: y = 13.51 s</a:t>
            </a:r>
            <a:r>
              <a:rPr lang="en-US" b="0" baseline="-25000">
                <a:cs typeface="Arial" charset="0"/>
              </a:rPr>
              <a:t>y</a:t>
            </a:r>
            <a:r>
              <a:rPr lang="en-US" b="0">
                <a:cs typeface="Arial" charset="0"/>
              </a:rPr>
              <a:t> = 18.71</a:t>
            </a:r>
          </a:p>
        </p:txBody>
      </p:sp>
      <p:sp>
        <p:nvSpPr>
          <p:cNvPr id="1350664" name="Line 8"/>
          <p:cNvSpPr>
            <a:spLocks noChangeShapeType="1"/>
          </p:cNvSpPr>
          <p:nvPr/>
        </p:nvSpPr>
        <p:spPr bwMode="auto">
          <a:xfrm>
            <a:off x="5524500" y="1917700"/>
            <a:ext cx="17780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50665" name="Line 9"/>
          <p:cNvSpPr>
            <a:spLocks noChangeShapeType="1"/>
          </p:cNvSpPr>
          <p:nvPr/>
        </p:nvSpPr>
        <p:spPr bwMode="auto">
          <a:xfrm>
            <a:off x="6578600" y="2489200"/>
            <a:ext cx="17780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pic>
        <p:nvPicPr>
          <p:cNvPr id="73736" name="Picture 2" descr="moore02-f0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971800"/>
            <a:ext cx="592455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0689" name="Text Box 33"/>
          <p:cNvSpPr txBox="1">
            <a:spLocks noChangeArrowheads="1"/>
          </p:cNvSpPr>
          <p:nvPr/>
        </p:nvSpPr>
        <p:spPr bwMode="auto">
          <a:xfrm>
            <a:off x="3505200" y="1905000"/>
            <a:ext cx="12192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sz="2400">
                <a:latin typeface="Times" charset="0"/>
                <a:cs typeface="Arial" charset="0"/>
              </a:rPr>
              <a:t>= 0.885</a:t>
            </a:r>
            <a:endParaRPr lang="en-US" sz="2400" b="0">
              <a:latin typeface="Times" charset="0"/>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06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06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06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0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0663" grpId="0" animBg="1"/>
      <p:bldP spid="13506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p:cNvSpPr>
            <a:spLocks noGrp="1" noChangeArrowheads="1"/>
          </p:cNvSpPr>
          <p:nvPr>
            <p:ph type="title"/>
          </p:nvPr>
        </p:nvSpPr>
        <p:spPr/>
        <p:txBody>
          <a:bodyPr/>
          <a:lstStyle/>
          <a:p>
            <a:pPr eaLnBrk="1" hangingPunct="1">
              <a:defRPr/>
            </a:pPr>
            <a:r>
              <a:rPr lang="en-US" sz="3400" smtClean="0">
                <a:solidFill>
                  <a:srgbClr val="333399"/>
                </a:solidFill>
                <a:cs typeface="+mj-cs"/>
              </a:rPr>
              <a:t>Looking at relationships</a:t>
            </a:r>
          </a:p>
        </p:txBody>
      </p:sp>
      <p:sp>
        <p:nvSpPr>
          <p:cNvPr id="1318915" name="Rectangle 3"/>
          <p:cNvSpPr>
            <a:spLocks noGrp="1" noChangeArrowheads="1"/>
          </p:cNvSpPr>
          <p:nvPr>
            <p:ph type="body" idx="1"/>
          </p:nvPr>
        </p:nvSpPr>
        <p:spPr/>
        <p:txBody>
          <a:bodyPr/>
          <a:lstStyle/>
          <a:p>
            <a:pPr eaLnBrk="1" hangingPunct="1">
              <a:buFont typeface="Wingdings" charset="0"/>
              <a:buChar char="q"/>
              <a:defRPr/>
            </a:pPr>
            <a:r>
              <a:rPr lang="en-US" sz="2100" dirty="0" smtClean="0">
                <a:cs typeface="+mn-cs"/>
              </a:rPr>
              <a:t>Start with a </a:t>
            </a:r>
            <a:r>
              <a:rPr lang="en-US" sz="2100" dirty="0" smtClean="0">
                <a:solidFill>
                  <a:srgbClr val="008000"/>
                </a:solidFill>
                <a:cs typeface="+mn-cs"/>
              </a:rPr>
              <a:t>graph</a:t>
            </a:r>
          </a:p>
          <a:p>
            <a:pPr eaLnBrk="1" hangingPunct="1">
              <a:buFont typeface="Wingdings" charset="0"/>
              <a:buChar char="q"/>
              <a:defRPr/>
            </a:pPr>
            <a:endParaRPr lang="en-US" sz="2100" dirty="0" smtClean="0">
              <a:cs typeface="+mn-cs"/>
            </a:endParaRPr>
          </a:p>
          <a:p>
            <a:pPr eaLnBrk="1" hangingPunct="1">
              <a:buFont typeface="Wingdings" charset="0"/>
              <a:buChar char="q"/>
              <a:defRPr/>
            </a:pPr>
            <a:r>
              <a:rPr lang="en-US" sz="2100" dirty="0" smtClean="0">
                <a:cs typeface="+mn-cs"/>
              </a:rPr>
              <a:t>Look for an </a:t>
            </a:r>
            <a:r>
              <a:rPr lang="en-US" sz="2100" dirty="0" smtClean="0">
                <a:solidFill>
                  <a:srgbClr val="008000"/>
                </a:solidFill>
                <a:cs typeface="+mn-cs"/>
              </a:rPr>
              <a:t>overall pattern </a:t>
            </a:r>
            <a:r>
              <a:rPr lang="en-US" sz="2100" dirty="0" smtClean="0">
                <a:cs typeface="+mn-cs"/>
              </a:rPr>
              <a:t>and </a:t>
            </a:r>
            <a:r>
              <a:rPr lang="en-US" sz="2100" dirty="0" smtClean="0">
                <a:solidFill>
                  <a:srgbClr val="008000"/>
                </a:solidFill>
                <a:cs typeface="+mn-cs"/>
              </a:rPr>
              <a:t>deviations</a:t>
            </a:r>
            <a:r>
              <a:rPr lang="en-US" sz="2100" dirty="0" smtClean="0">
                <a:cs typeface="+mn-cs"/>
              </a:rPr>
              <a:t> from the pattern</a:t>
            </a:r>
          </a:p>
          <a:p>
            <a:pPr eaLnBrk="1" hangingPunct="1">
              <a:buFont typeface="Wingdings" charset="0"/>
              <a:buChar char="q"/>
              <a:defRPr/>
            </a:pPr>
            <a:endParaRPr lang="en-US" sz="2100" dirty="0" smtClean="0">
              <a:cs typeface="+mn-cs"/>
            </a:endParaRPr>
          </a:p>
          <a:p>
            <a:pPr eaLnBrk="1" hangingPunct="1">
              <a:buFont typeface="Wingdings" charset="0"/>
              <a:buChar char="q"/>
              <a:defRPr/>
            </a:pPr>
            <a:r>
              <a:rPr lang="en-US" sz="2100" dirty="0" smtClean="0">
                <a:cs typeface="+mn-cs"/>
              </a:rPr>
              <a:t>Use </a:t>
            </a:r>
            <a:r>
              <a:rPr lang="en-US" sz="2100" dirty="0" smtClean="0">
                <a:solidFill>
                  <a:srgbClr val="008000"/>
                </a:solidFill>
                <a:cs typeface="+mn-cs"/>
              </a:rPr>
              <a:t>numerical descriptions </a:t>
            </a:r>
            <a:r>
              <a:rPr lang="en-US" sz="2100" dirty="0" smtClean="0">
                <a:cs typeface="+mn-cs"/>
              </a:rPr>
              <a:t>of the data and overall pattern (if appropriate)</a:t>
            </a:r>
          </a:p>
          <a:p>
            <a:pPr eaLnBrk="1" hangingPunct="1">
              <a:defRPr/>
            </a:pPr>
            <a:endParaRPr lang="en-US" sz="2100" dirty="0" smtClean="0">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Rectangle 2"/>
          <p:cNvSpPr>
            <a:spLocks noGrp="1" noChangeArrowheads="1"/>
          </p:cNvSpPr>
          <p:nvPr>
            <p:ph type="title"/>
          </p:nvPr>
        </p:nvSpPr>
        <p:spPr>
          <a:xfrm>
            <a:off x="457200" y="277813"/>
            <a:ext cx="8229600" cy="885825"/>
          </a:xfrm>
        </p:spPr>
        <p:txBody>
          <a:bodyPr/>
          <a:lstStyle/>
          <a:p>
            <a:pPr eaLnBrk="1" hangingPunct="1">
              <a:defRPr/>
            </a:pPr>
            <a:r>
              <a:rPr lang="en-US" sz="3400" smtClean="0">
                <a:solidFill>
                  <a:srgbClr val="333399"/>
                </a:solidFill>
                <a:cs typeface="+mj-cs"/>
              </a:rPr>
              <a:t>Facts about correlation</a:t>
            </a:r>
          </a:p>
        </p:txBody>
      </p:sp>
      <p:sp>
        <p:nvSpPr>
          <p:cNvPr id="1351683" name="Rectangle 3"/>
          <p:cNvSpPr>
            <a:spLocks noGrp="1" noChangeArrowheads="1"/>
          </p:cNvSpPr>
          <p:nvPr>
            <p:ph type="body" idx="1"/>
          </p:nvPr>
        </p:nvSpPr>
        <p:spPr>
          <a:xfrm>
            <a:off x="457200" y="1447800"/>
            <a:ext cx="8229600" cy="4419600"/>
          </a:xfrm>
        </p:spPr>
        <p:txBody>
          <a:bodyPr/>
          <a:lstStyle/>
          <a:p>
            <a:pPr eaLnBrk="1" hangingPunct="1">
              <a:lnSpc>
                <a:spcPct val="95000"/>
              </a:lnSpc>
              <a:buSzPct val="80000"/>
              <a:defRPr/>
            </a:pPr>
            <a:r>
              <a:rPr lang="en-US" sz="1900" i="1" smtClean="0">
                <a:cs typeface="+mn-cs"/>
              </a:rPr>
              <a:t>r</a:t>
            </a:r>
            <a:r>
              <a:rPr lang="en-US" sz="1900" smtClean="0">
                <a:cs typeface="+mn-cs"/>
              </a:rPr>
              <a:t>  ignores the distinction between response and explanatory variables</a:t>
            </a:r>
          </a:p>
          <a:p>
            <a:pPr eaLnBrk="1" hangingPunct="1">
              <a:lnSpc>
                <a:spcPct val="95000"/>
              </a:lnSpc>
              <a:buSzPct val="80000"/>
              <a:defRPr/>
            </a:pPr>
            <a:endParaRPr lang="en-US" sz="1000" i="1" smtClean="0">
              <a:cs typeface="+mn-cs"/>
            </a:endParaRPr>
          </a:p>
          <a:p>
            <a:pPr eaLnBrk="1" hangingPunct="1">
              <a:lnSpc>
                <a:spcPct val="95000"/>
              </a:lnSpc>
              <a:buSzPct val="80000"/>
              <a:defRPr/>
            </a:pPr>
            <a:r>
              <a:rPr lang="en-US" sz="1900" i="1" smtClean="0">
                <a:cs typeface="+mn-cs"/>
              </a:rPr>
              <a:t>r</a:t>
            </a:r>
            <a:r>
              <a:rPr lang="en-US" sz="1900" smtClean="0">
                <a:cs typeface="+mn-cs"/>
              </a:rPr>
              <a:t>  measures the strength and direction of a </a:t>
            </a:r>
            <a:r>
              <a:rPr lang="en-US" sz="1900" smtClean="0">
                <a:solidFill>
                  <a:srgbClr val="333399"/>
                </a:solidFill>
                <a:cs typeface="+mn-cs"/>
              </a:rPr>
              <a:t>linear</a:t>
            </a:r>
            <a:r>
              <a:rPr lang="en-US" sz="1900" smtClean="0">
                <a:cs typeface="+mn-cs"/>
              </a:rPr>
              <a:t> relationship between two </a:t>
            </a:r>
            <a:r>
              <a:rPr lang="en-US" sz="1900" smtClean="0">
                <a:solidFill>
                  <a:srgbClr val="333399"/>
                </a:solidFill>
                <a:cs typeface="+mn-cs"/>
              </a:rPr>
              <a:t>quantitative</a:t>
            </a:r>
            <a:r>
              <a:rPr lang="en-US" sz="1900" smtClean="0">
                <a:cs typeface="+mn-cs"/>
              </a:rPr>
              <a:t> variables</a:t>
            </a:r>
          </a:p>
          <a:p>
            <a:pPr eaLnBrk="1" hangingPunct="1">
              <a:lnSpc>
                <a:spcPct val="95000"/>
              </a:lnSpc>
              <a:buSzPct val="80000"/>
              <a:defRPr/>
            </a:pPr>
            <a:endParaRPr lang="en-US" sz="1000" smtClean="0">
              <a:cs typeface="+mn-cs"/>
            </a:endParaRPr>
          </a:p>
          <a:p>
            <a:pPr eaLnBrk="1" hangingPunct="1">
              <a:lnSpc>
                <a:spcPct val="95000"/>
              </a:lnSpc>
              <a:buSzPct val="80000"/>
              <a:defRPr/>
            </a:pPr>
            <a:r>
              <a:rPr lang="en-US" sz="1900" i="1" smtClean="0">
                <a:cs typeface="+mn-cs"/>
              </a:rPr>
              <a:t>r</a:t>
            </a:r>
            <a:r>
              <a:rPr lang="en-US" sz="1900" smtClean="0">
                <a:cs typeface="+mn-cs"/>
              </a:rPr>
              <a:t>  is not affected by changes in the unit of measurement</a:t>
            </a:r>
          </a:p>
          <a:p>
            <a:pPr eaLnBrk="1" hangingPunct="1">
              <a:lnSpc>
                <a:spcPct val="95000"/>
              </a:lnSpc>
              <a:buSzPct val="80000"/>
              <a:defRPr/>
            </a:pPr>
            <a:endParaRPr lang="en-US" sz="1000" smtClean="0">
              <a:cs typeface="+mn-cs"/>
            </a:endParaRPr>
          </a:p>
          <a:p>
            <a:pPr eaLnBrk="1" hangingPunct="1">
              <a:lnSpc>
                <a:spcPct val="95000"/>
              </a:lnSpc>
              <a:buSzPct val="80000"/>
              <a:defRPr/>
            </a:pPr>
            <a:r>
              <a:rPr lang="en-US" sz="1900" smtClean="0">
                <a:cs typeface="+mn-cs"/>
              </a:rPr>
              <a:t>Positive value of </a:t>
            </a:r>
            <a:r>
              <a:rPr lang="en-US" sz="1900" i="1" smtClean="0">
                <a:cs typeface="+mn-cs"/>
              </a:rPr>
              <a:t>r</a:t>
            </a:r>
            <a:r>
              <a:rPr lang="en-US" sz="1900" smtClean="0">
                <a:cs typeface="+mn-cs"/>
              </a:rPr>
              <a:t>  means association between the two variables is positive</a:t>
            </a:r>
          </a:p>
          <a:p>
            <a:pPr eaLnBrk="1" hangingPunct="1">
              <a:lnSpc>
                <a:spcPct val="95000"/>
              </a:lnSpc>
              <a:buSzPct val="80000"/>
              <a:defRPr/>
            </a:pPr>
            <a:endParaRPr lang="en-US" sz="1000" smtClean="0">
              <a:cs typeface="+mn-cs"/>
            </a:endParaRPr>
          </a:p>
          <a:p>
            <a:pPr eaLnBrk="1" hangingPunct="1">
              <a:lnSpc>
                <a:spcPct val="95000"/>
              </a:lnSpc>
              <a:buSzPct val="80000"/>
              <a:defRPr/>
            </a:pPr>
            <a:r>
              <a:rPr lang="en-US" sz="1900" smtClean="0">
                <a:cs typeface="+mn-cs"/>
              </a:rPr>
              <a:t>Negative value of </a:t>
            </a:r>
            <a:r>
              <a:rPr lang="en-US" sz="1900" i="1" smtClean="0">
                <a:cs typeface="+mn-cs"/>
              </a:rPr>
              <a:t>r</a:t>
            </a:r>
            <a:r>
              <a:rPr lang="en-US" sz="1900" smtClean="0">
                <a:cs typeface="+mn-cs"/>
              </a:rPr>
              <a:t> means association between the variables is negative</a:t>
            </a:r>
          </a:p>
          <a:p>
            <a:pPr eaLnBrk="1" hangingPunct="1">
              <a:lnSpc>
                <a:spcPct val="95000"/>
              </a:lnSpc>
              <a:buSzPct val="80000"/>
              <a:defRPr/>
            </a:pPr>
            <a:endParaRPr lang="en-US" sz="1000" smtClean="0">
              <a:cs typeface="+mn-cs"/>
            </a:endParaRPr>
          </a:p>
          <a:p>
            <a:pPr eaLnBrk="1" hangingPunct="1">
              <a:lnSpc>
                <a:spcPct val="95000"/>
              </a:lnSpc>
              <a:buSzPct val="80000"/>
              <a:defRPr/>
            </a:pPr>
            <a:r>
              <a:rPr lang="en-US" sz="1900" i="1" smtClean="0">
                <a:cs typeface="+mn-cs"/>
              </a:rPr>
              <a:t>r</a:t>
            </a:r>
            <a:r>
              <a:rPr lang="en-US" sz="1900" smtClean="0">
                <a:cs typeface="+mn-cs"/>
              </a:rPr>
              <a:t> is always between -1 and +1</a:t>
            </a:r>
          </a:p>
          <a:p>
            <a:pPr eaLnBrk="1" hangingPunct="1">
              <a:lnSpc>
                <a:spcPct val="95000"/>
              </a:lnSpc>
              <a:buSzPct val="80000"/>
              <a:defRPr/>
            </a:pPr>
            <a:endParaRPr lang="en-US" sz="1000" smtClean="0">
              <a:cs typeface="+mn-cs"/>
            </a:endParaRPr>
          </a:p>
          <a:p>
            <a:pPr eaLnBrk="1" hangingPunct="1">
              <a:lnSpc>
                <a:spcPct val="80000"/>
              </a:lnSpc>
              <a:buSzPct val="80000"/>
              <a:defRPr/>
            </a:pPr>
            <a:r>
              <a:rPr lang="en-US" sz="1900" i="1" smtClean="0">
                <a:cs typeface="+mn-cs"/>
              </a:rPr>
              <a:t>r</a:t>
            </a:r>
            <a:r>
              <a:rPr lang="en-US" sz="1900" smtClean="0">
                <a:cs typeface="+mn-cs"/>
              </a:rPr>
              <a:t>  is strongly affected by outliers</a:t>
            </a:r>
          </a:p>
          <a:p>
            <a:pPr eaLnBrk="1" hangingPunct="1">
              <a:lnSpc>
                <a:spcPct val="80000"/>
              </a:lnSpc>
              <a:defRPr/>
            </a:pPr>
            <a:endParaRPr lang="en-US" sz="1900" smtClean="0">
              <a:cs typeface="+mn-cs"/>
            </a:endParaRPr>
          </a:p>
          <a:p>
            <a:pPr eaLnBrk="1" hangingPunct="1">
              <a:lnSpc>
                <a:spcPct val="80000"/>
              </a:lnSpc>
              <a:defRPr/>
            </a:pPr>
            <a:endParaRPr lang="en-US" sz="1900" smtClean="0">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706" name="Rectangle 2"/>
          <p:cNvSpPr>
            <a:spLocks noGrp="1" noChangeArrowheads="1"/>
          </p:cNvSpPr>
          <p:nvPr>
            <p:ph type="title"/>
          </p:nvPr>
        </p:nvSpPr>
        <p:spPr>
          <a:xfrm>
            <a:off x="457200" y="381000"/>
            <a:ext cx="8229600" cy="838200"/>
          </a:xfrm>
        </p:spPr>
        <p:txBody>
          <a:bodyPr/>
          <a:lstStyle/>
          <a:p>
            <a:pPr eaLnBrk="1" hangingPunct="1">
              <a:defRPr/>
            </a:pPr>
            <a:r>
              <a:rPr lang="ja-JP" altLang="en-US" sz="3400" i="1" smtClean="0">
                <a:solidFill>
                  <a:srgbClr val="333399"/>
                </a:solidFill>
                <a:latin typeface="Arial"/>
                <a:cs typeface="+mj-cs"/>
              </a:rPr>
              <a:t>“</a:t>
            </a:r>
            <a:r>
              <a:rPr lang="en-US" sz="3400" i="1" smtClean="0">
                <a:solidFill>
                  <a:srgbClr val="333399"/>
                </a:solidFill>
                <a:cs typeface="+mj-cs"/>
              </a:rPr>
              <a:t>r</a:t>
            </a:r>
            <a:r>
              <a:rPr lang="ja-JP" altLang="en-US" sz="3400" i="1" smtClean="0">
                <a:solidFill>
                  <a:srgbClr val="333399"/>
                </a:solidFill>
                <a:latin typeface="Arial"/>
                <a:cs typeface="+mj-cs"/>
              </a:rPr>
              <a:t>”</a:t>
            </a:r>
            <a:r>
              <a:rPr lang="en-US" sz="3400" smtClean="0">
                <a:solidFill>
                  <a:srgbClr val="333399"/>
                </a:solidFill>
                <a:cs typeface="+mj-cs"/>
              </a:rPr>
              <a:t> ranges from -1 to +1</a:t>
            </a:r>
          </a:p>
        </p:txBody>
      </p:sp>
      <p:sp>
        <p:nvSpPr>
          <p:cNvPr id="1352707" name="Text Box 3"/>
          <p:cNvSpPr txBox="1">
            <a:spLocks noChangeArrowheads="1"/>
          </p:cNvSpPr>
          <p:nvPr/>
        </p:nvSpPr>
        <p:spPr bwMode="auto">
          <a:xfrm>
            <a:off x="152400" y="5943600"/>
            <a:ext cx="426720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i="1">
                <a:latin typeface="Times" charset="0"/>
                <a:cs typeface="Arial" charset="0"/>
              </a:rPr>
              <a:t>Strength:</a:t>
            </a:r>
            <a:r>
              <a:rPr lang="en-US" b="0" i="1">
                <a:latin typeface="Times" charset="0"/>
                <a:cs typeface="Arial" charset="0"/>
              </a:rPr>
              <a:t> how closely the points follow a straight line. </a:t>
            </a:r>
          </a:p>
        </p:txBody>
      </p:sp>
      <p:sp>
        <p:nvSpPr>
          <p:cNvPr id="1352708" name="Text Box 4"/>
          <p:cNvSpPr txBox="1">
            <a:spLocks noChangeArrowheads="1"/>
          </p:cNvSpPr>
          <p:nvPr/>
        </p:nvSpPr>
        <p:spPr bwMode="auto">
          <a:xfrm>
            <a:off x="4495800" y="5867400"/>
            <a:ext cx="464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i="1">
                <a:latin typeface="Times" charset="0"/>
                <a:cs typeface="Arial" charset="0"/>
              </a:rPr>
              <a:t>Direction:</a:t>
            </a:r>
            <a:r>
              <a:rPr lang="en-US" b="0" i="1">
                <a:latin typeface="Times" charset="0"/>
                <a:cs typeface="Arial" charset="0"/>
              </a:rPr>
              <a:t> is positive when individuals with higher X values tend to have higher values of  Y.</a:t>
            </a:r>
          </a:p>
        </p:txBody>
      </p:sp>
      <p:pic>
        <p:nvPicPr>
          <p:cNvPr id="77828" name="Picture 2" descr="moore02-f1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20788"/>
            <a:ext cx="6357938"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2"/>
          <p:cNvPicPr>
            <a:picLocks noChangeAspect="1" noChangeArrowheads="1"/>
          </p:cNvPicPr>
          <p:nvPr/>
        </p:nvPicPr>
        <p:blipFill>
          <a:blip r:embed="rId3">
            <a:extLst>
              <a:ext uri="{28A0092B-C50C-407E-A947-70E740481C1C}">
                <a14:useLocalDpi xmlns:a14="http://schemas.microsoft.com/office/drawing/2010/main" val="0"/>
              </a:ext>
            </a:extLst>
          </a:blip>
          <a:srcRect t="17830"/>
          <a:stretch>
            <a:fillRect/>
          </a:stretch>
        </p:blipFill>
        <p:spPr bwMode="auto">
          <a:xfrm>
            <a:off x="1295400" y="1981200"/>
            <a:ext cx="601980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4755" name="Text Box 3"/>
          <p:cNvSpPr txBox="1">
            <a:spLocks noChangeArrowheads="1"/>
          </p:cNvSpPr>
          <p:nvPr/>
        </p:nvSpPr>
        <p:spPr bwMode="auto">
          <a:xfrm>
            <a:off x="457200" y="5622925"/>
            <a:ext cx="822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defRPr/>
            </a:pPr>
            <a:r>
              <a:rPr lang="en-US" sz="2000" b="0" dirty="0">
                <a:solidFill>
                  <a:srgbClr val="FF0000"/>
                </a:solidFill>
                <a:cs typeface="Arial" charset="0"/>
              </a:rPr>
              <a:t>No matter how strong the association, </a:t>
            </a:r>
            <a:br>
              <a:rPr lang="en-US" sz="2000" b="0" dirty="0">
                <a:solidFill>
                  <a:srgbClr val="FF0000"/>
                </a:solidFill>
                <a:cs typeface="Arial" charset="0"/>
              </a:rPr>
            </a:br>
            <a:r>
              <a:rPr lang="en-US" sz="2000" b="0" i="1" dirty="0">
                <a:solidFill>
                  <a:srgbClr val="FF0000"/>
                </a:solidFill>
                <a:cs typeface="Arial" charset="0"/>
              </a:rPr>
              <a:t>r</a:t>
            </a:r>
            <a:r>
              <a:rPr lang="en-US" sz="2000" b="0" dirty="0">
                <a:solidFill>
                  <a:srgbClr val="FF0000"/>
                </a:solidFill>
                <a:cs typeface="Arial" charset="0"/>
              </a:rPr>
              <a:t> does not describe curved relationships.</a:t>
            </a:r>
          </a:p>
          <a:p>
            <a:pPr eaLnBrk="0" hangingPunct="0">
              <a:defRPr/>
            </a:pPr>
            <a:endParaRPr lang="en-US" sz="2000" b="0" i="1" dirty="0">
              <a:solidFill>
                <a:srgbClr val="FF0000"/>
              </a:solidFill>
              <a:cs typeface="Arial" charset="0"/>
            </a:endParaRPr>
          </a:p>
        </p:txBody>
      </p:sp>
      <p:sp>
        <p:nvSpPr>
          <p:cNvPr id="1354756" name="Rectangle 4"/>
          <p:cNvSpPr>
            <a:spLocks noChangeArrowheads="1"/>
          </p:cNvSpPr>
          <p:nvPr/>
        </p:nvSpPr>
        <p:spPr bwMode="auto">
          <a:xfrm>
            <a:off x="457200" y="381000"/>
            <a:ext cx="8153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110000"/>
              </a:lnSpc>
              <a:defRPr/>
            </a:pPr>
            <a:r>
              <a:rPr lang="en-US" sz="3400" b="0">
                <a:solidFill>
                  <a:srgbClr val="333399"/>
                </a:solidFill>
                <a:latin typeface="Garamond" charset="0"/>
                <a:cs typeface="Arial" charset="0"/>
              </a:rPr>
              <a:t>Correlation only describes linear relationships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4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47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802" name="Rectangle 2"/>
          <p:cNvSpPr>
            <a:spLocks noGrp="1" noChangeArrowheads="1"/>
          </p:cNvSpPr>
          <p:nvPr>
            <p:ph type="title"/>
          </p:nvPr>
        </p:nvSpPr>
        <p:spPr>
          <a:xfrm>
            <a:off x="457200" y="277813"/>
            <a:ext cx="8229600" cy="885825"/>
          </a:xfrm>
        </p:spPr>
        <p:txBody>
          <a:bodyPr/>
          <a:lstStyle/>
          <a:p>
            <a:pPr eaLnBrk="1" hangingPunct="1">
              <a:defRPr/>
            </a:pPr>
            <a:r>
              <a:rPr lang="en-US" sz="3400" smtClean="0">
                <a:solidFill>
                  <a:srgbClr val="333399"/>
                </a:solidFill>
                <a:cs typeface="+mj-cs"/>
              </a:rPr>
              <a:t>Review example</a:t>
            </a:r>
          </a:p>
        </p:txBody>
      </p:sp>
      <p:sp>
        <p:nvSpPr>
          <p:cNvPr id="1356803" name="Rectangle 3"/>
          <p:cNvSpPr>
            <a:spLocks noGrp="1" noChangeArrowheads="1"/>
          </p:cNvSpPr>
          <p:nvPr>
            <p:ph type="body" idx="1"/>
          </p:nvPr>
        </p:nvSpPr>
        <p:spPr/>
        <p:txBody>
          <a:bodyPr/>
          <a:lstStyle/>
          <a:p>
            <a:pPr marL="609600" indent="-609600" eaLnBrk="1" hangingPunct="1">
              <a:buSzPct val="80000"/>
              <a:defRPr/>
            </a:pPr>
            <a:r>
              <a:rPr lang="en-US" sz="2100" smtClean="0">
                <a:cs typeface="+mn-cs"/>
              </a:rPr>
              <a:t>Estimate </a:t>
            </a:r>
            <a:r>
              <a:rPr lang="en-US" sz="2100" i="1" smtClean="0">
                <a:cs typeface="+mn-cs"/>
              </a:rPr>
              <a:t>r</a:t>
            </a:r>
          </a:p>
          <a:p>
            <a:pPr marL="609600" indent="-609600" eaLnBrk="1" hangingPunct="1">
              <a:buFont typeface="Wingdings" charset="0"/>
              <a:buAutoNum type="arabicPeriod"/>
              <a:defRPr/>
            </a:pPr>
            <a:r>
              <a:rPr lang="en-US" sz="2100" i="1" smtClean="0">
                <a:cs typeface="+mn-cs"/>
              </a:rPr>
              <a:t>r</a:t>
            </a:r>
            <a:r>
              <a:rPr lang="en-US" sz="2100" smtClean="0">
                <a:cs typeface="+mn-cs"/>
              </a:rPr>
              <a:t> = 1.00</a:t>
            </a:r>
          </a:p>
          <a:p>
            <a:pPr marL="609600" indent="-609600" eaLnBrk="1" hangingPunct="1">
              <a:buFont typeface="Wingdings" charset="0"/>
              <a:buAutoNum type="arabicPeriod"/>
              <a:defRPr/>
            </a:pPr>
            <a:r>
              <a:rPr lang="en-US" sz="2100" i="1" smtClean="0">
                <a:cs typeface="+mn-cs"/>
              </a:rPr>
              <a:t>r</a:t>
            </a:r>
            <a:r>
              <a:rPr lang="en-US" sz="2100" smtClean="0">
                <a:cs typeface="+mn-cs"/>
              </a:rPr>
              <a:t> = -0.94</a:t>
            </a:r>
          </a:p>
          <a:p>
            <a:pPr marL="609600" indent="-609600" eaLnBrk="1" hangingPunct="1">
              <a:buFont typeface="Wingdings" charset="0"/>
              <a:buAutoNum type="arabicPeriod"/>
              <a:defRPr/>
            </a:pPr>
            <a:r>
              <a:rPr lang="en-US" sz="2100" i="1" smtClean="0">
                <a:cs typeface="+mn-cs"/>
              </a:rPr>
              <a:t>r</a:t>
            </a:r>
            <a:r>
              <a:rPr lang="en-US" sz="2100" smtClean="0">
                <a:cs typeface="+mn-cs"/>
              </a:rPr>
              <a:t> = 1.12</a:t>
            </a:r>
          </a:p>
          <a:p>
            <a:pPr marL="609600" indent="-609600" eaLnBrk="1" hangingPunct="1">
              <a:buFont typeface="Wingdings" charset="0"/>
              <a:buAutoNum type="arabicPeriod"/>
              <a:defRPr/>
            </a:pPr>
            <a:r>
              <a:rPr lang="en-US" sz="2100" i="1" smtClean="0">
                <a:cs typeface="+mn-cs"/>
              </a:rPr>
              <a:t>r</a:t>
            </a:r>
            <a:r>
              <a:rPr lang="en-US" sz="2100" smtClean="0">
                <a:cs typeface="+mn-cs"/>
              </a:rPr>
              <a:t> = 0.94</a:t>
            </a:r>
          </a:p>
          <a:p>
            <a:pPr marL="609600" indent="-609600" eaLnBrk="1" hangingPunct="1">
              <a:buFont typeface="Wingdings" charset="0"/>
              <a:buAutoNum type="arabicPeriod"/>
              <a:defRPr/>
            </a:pPr>
            <a:r>
              <a:rPr lang="en-US" sz="2100" i="1" smtClean="0">
                <a:cs typeface="+mn-cs"/>
              </a:rPr>
              <a:t>r</a:t>
            </a:r>
            <a:r>
              <a:rPr lang="en-US" sz="2100" smtClean="0">
                <a:cs typeface="+mn-cs"/>
              </a:rPr>
              <a:t> = 0.21</a:t>
            </a:r>
          </a:p>
        </p:txBody>
      </p:sp>
      <p:grpSp>
        <p:nvGrpSpPr>
          <p:cNvPr id="81923" name="Group 4"/>
          <p:cNvGrpSpPr>
            <a:grpSpLocks/>
          </p:cNvGrpSpPr>
          <p:nvPr/>
        </p:nvGrpSpPr>
        <p:grpSpPr bwMode="auto">
          <a:xfrm>
            <a:off x="4419600" y="2057400"/>
            <a:ext cx="4191000" cy="3394075"/>
            <a:chOff x="3024" y="528"/>
            <a:chExt cx="2640" cy="2138"/>
          </a:xfrm>
        </p:grpSpPr>
        <p:pic>
          <p:nvPicPr>
            <p:cNvPr id="81924" name="Picture 5"/>
            <p:cNvPicPr>
              <a:picLocks noChangeAspect="1" noChangeArrowheads="1"/>
            </p:cNvPicPr>
            <p:nvPr/>
          </p:nvPicPr>
          <p:blipFill>
            <a:blip r:embed="rId3">
              <a:extLst>
                <a:ext uri="{28A0092B-C50C-407E-A947-70E740481C1C}">
                  <a14:useLocalDpi xmlns:a14="http://schemas.microsoft.com/office/drawing/2010/main" val="0"/>
                </a:ext>
              </a:extLst>
            </a:blip>
            <a:srcRect t="16823"/>
            <a:stretch>
              <a:fillRect/>
            </a:stretch>
          </p:blipFill>
          <p:spPr bwMode="auto">
            <a:xfrm>
              <a:off x="3024" y="528"/>
              <a:ext cx="2640" cy="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6806" name="Text Box 6"/>
            <p:cNvSpPr txBox="1">
              <a:spLocks noChangeArrowheads="1"/>
            </p:cNvSpPr>
            <p:nvPr/>
          </p:nvSpPr>
          <p:spPr bwMode="auto">
            <a:xfrm>
              <a:off x="4881" y="2460"/>
              <a:ext cx="593"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lnSpc>
                  <a:spcPct val="110000"/>
                </a:lnSpc>
                <a:defRPr/>
              </a:pPr>
              <a:r>
                <a:rPr lang="en-US" sz="1400">
                  <a:latin typeface="Arial Narrow" charset="0"/>
                  <a:cs typeface="Arial" charset="0"/>
                </a:rPr>
                <a:t> (in 1000</a:t>
              </a:r>
              <a:r>
                <a:rPr lang="ja-JP" altLang="en-US" sz="1400">
                  <a:latin typeface="Arial"/>
                  <a:cs typeface="Arial" charset="0"/>
                </a:rPr>
                <a:t>’</a:t>
              </a:r>
              <a:r>
                <a:rPr lang="en-US" sz="1400">
                  <a:latin typeface="Arial Narrow" charset="0"/>
                  <a:cs typeface="Arial" charset="0"/>
                </a:rPr>
                <a:t>s)</a:t>
              </a:r>
            </a:p>
          </p:txBody>
        </p:sp>
      </p:gr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Review Question</a:t>
            </a:r>
            <a:endParaRPr lang="en-US" dirty="0"/>
          </a:p>
        </p:txBody>
      </p:sp>
      <p:sp>
        <p:nvSpPr>
          <p:cNvPr id="3" name="Content Placeholder 2"/>
          <p:cNvSpPr>
            <a:spLocks noGrp="1"/>
          </p:cNvSpPr>
          <p:nvPr>
            <p:ph idx="1"/>
          </p:nvPr>
        </p:nvSpPr>
        <p:spPr/>
        <p:txBody>
          <a:bodyPr/>
          <a:lstStyle/>
          <a:p>
            <a:pPr marL="0" indent="0">
              <a:buFont typeface="Wingdings" charset="0"/>
              <a:buNone/>
              <a:defRPr/>
            </a:pPr>
            <a:r>
              <a:rPr lang="en-US" dirty="0" smtClean="0"/>
              <a:t>An employee of an auction house has a list of 25 recently sold paintings. Eight artists were represented in these sales. The sale price of each painting is on the list.  Would the correlation coefficient be an appropriate way to summarize the relationship between artist (x) and sale price (y)? Why or why not?</a:t>
            </a:r>
          </a:p>
          <a:p>
            <a:pPr>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Review Question</a:t>
            </a:r>
            <a:endParaRPr lang="en-US" dirty="0"/>
          </a:p>
        </p:txBody>
      </p:sp>
      <p:sp>
        <p:nvSpPr>
          <p:cNvPr id="3" name="Content Placeholder 2"/>
          <p:cNvSpPr>
            <a:spLocks noGrp="1"/>
          </p:cNvSpPr>
          <p:nvPr>
            <p:ph idx="1"/>
          </p:nvPr>
        </p:nvSpPr>
        <p:spPr/>
        <p:txBody>
          <a:bodyPr/>
          <a:lstStyle/>
          <a:p>
            <a:pPr marL="0" indent="0">
              <a:buFont typeface="Wingdings" charset="0"/>
              <a:buNone/>
              <a:defRPr/>
            </a:pPr>
            <a:r>
              <a:rPr lang="en-US" dirty="0" smtClean="0"/>
              <a:t>Which of the following statements about the correlation </a:t>
            </a:r>
            <a:r>
              <a:rPr lang="en-US" i="1" dirty="0" smtClean="0"/>
              <a:t>r</a:t>
            </a:r>
            <a:r>
              <a:rPr lang="en-US" dirty="0" smtClean="0"/>
              <a:t> are true?</a:t>
            </a:r>
          </a:p>
          <a:p>
            <a:pPr lvl="1">
              <a:defRPr/>
            </a:pPr>
            <a:r>
              <a:rPr lang="en-US" dirty="0" smtClean="0"/>
              <a:t>I) It is not affected by changes in the measurement units of the variables</a:t>
            </a:r>
          </a:p>
          <a:p>
            <a:pPr lvl="1">
              <a:defRPr/>
            </a:pPr>
            <a:r>
              <a:rPr lang="en-US" dirty="0" smtClean="0"/>
              <a:t>II) It is not affected by which variable is called </a:t>
            </a:r>
            <a:r>
              <a:rPr lang="en-US" i="1" dirty="0" smtClean="0"/>
              <a:t>x</a:t>
            </a:r>
            <a:r>
              <a:rPr lang="en-US" dirty="0" smtClean="0"/>
              <a:t> and which is called </a:t>
            </a:r>
            <a:r>
              <a:rPr lang="en-US" i="1" dirty="0" smtClean="0"/>
              <a:t>y</a:t>
            </a:r>
          </a:p>
          <a:p>
            <a:pPr lvl="1">
              <a:defRPr/>
            </a:pPr>
            <a:r>
              <a:rPr lang="en-US" dirty="0" smtClean="0"/>
              <a:t>III) It is not affected by extreme value</a:t>
            </a:r>
          </a:p>
          <a:p>
            <a:pPr marL="0" indent="0">
              <a:buFont typeface="Wingdings" charset="0"/>
              <a:buNone/>
              <a:defRP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Review Question</a:t>
            </a:r>
            <a:endParaRPr lang="en-US" dirty="0"/>
          </a:p>
        </p:txBody>
      </p:sp>
      <p:sp>
        <p:nvSpPr>
          <p:cNvPr id="3" name="Content Placeholder 2"/>
          <p:cNvSpPr>
            <a:spLocks noGrp="1"/>
          </p:cNvSpPr>
          <p:nvPr>
            <p:ph idx="1"/>
          </p:nvPr>
        </p:nvSpPr>
        <p:spPr/>
        <p:txBody>
          <a:bodyPr/>
          <a:lstStyle/>
          <a:p>
            <a:pPr marL="0" indent="0">
              <a:buFont typeface="Wingdings" charset="0"/>
              <a:buNone/>
              <a:defRPr/>
            </a:pPr>
            <a:r>
              <a:rPr lang="en-US" dirty="0" smtClean="0"/>
              <a:t>A study of department chair ratings and student ratings of the performance of high school statistics teachers reports a correlation of r=1.15 between the two ratings. What can we can conclude from this information ?</a:t>
            </a:r>
          </a:p>
          <a:p>
            <a:pPr marL="0" indent="0">
              <a:buFont typeface="Wingdings" charset="0"/>
              <a:buNone/>
              <a:defRPr/>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Rectangle 2"/>
          <p:cNvSpPr>
            <a:spLocks noGrp="1" noChangeArrowheads="1"/>
          </p:cNvSpPr>
          <p:nvPr>
            <p:ph type="ctrTitle"/>
          </p:nvPr>
        </p:nvSpPr>
        <p:spPr/>
        <p:txBody>
          <a:bodyPr/>
          <a:lstStyle/>
          <a:p>
            <a:pPr eaLnBrk="1" hangingPunct="1">
              <a:defRPr/>
            </a:pPr>
            <a:r>
              <a:rPr lang="en-US" sz="4000" smtClean="0">
                <a:cs typeface="+mj-cs"/>
              </a:rPr>
              <a:t>Examining Relationships</a:t>
            </a:r>
            <a:br>
              <a:rPr lang="en-US" sz="4000" smtClean="0">
                <a:cs typeface="+mj-cs"/>
              </a:rPr>
            </a:br>
            <a:r>
              <a:rPr lang="en-US" sz="2800" smtClean="0">
                <a:cs typeface="+mj-cs"/>
              </a:rPr>
              <a:t>Least-Squares Regression &amp; Cautions about Correlation and Regression</a:t>
            </a:r>
          </a:p>
        </p:txBody>
      </p:sp>
      <p:sp>
        <p:nvSpPr>
          <p:cNvPr id="1357827" name="Rectangle 3"/>
          <p:cNvSpPr>
            <a:spLocks noGrp="1" noChangeArrowheads="1"/>
          </p:cNvSpPr>
          <p:nvPr>
            <p:ph type="subTitle" idx="1"/>
          </p:nvPr>
        </p:nvSpPr>
        <p:spPr/>
        <p:txBody>
          <a:bodyPr/>
          <a:lstStyle/>
          <a:p>
            <a:pPr eaLnBrk="1" hangingPunct="1">
              <a:defRPr/>
            </a:pPr>
            <a:r>
              <a:rPr lang="en-US" smtClean="0">
                <a:cs typeface="+mn-cs"/>
              </a:rPr>
              <a:t>PSBE Chapters 2.3 and 2.4</a:t>
            </a:r>
          </a:p>
        </p:txBody>
      </p:sp>
      <p:sp>
        <p:nvSpPr>
          <p:cNvPr id="1357828" name="Text Box 4"/>
          <p:cNvSpPr txBox="1">
            <a:spLocks noChangeArrowheads="1"/>
          </p:cNvSpPr>
          <p:nvPr/>
        </p:nvSpPr>
        <p:spPr bwMode="auto">
          <a:xfrm>
            <a:off x="5791200" y="6223000"/>
            <a:ext cx="320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400" b="0" i="1">
                <a:solidFill>
                  <a:schemeClr val="bg2"/>
                </a:solidFill>
                <a:cs typeface="Arial" charset="0"/>
              </a:rPr>
              <a:t>© 2011 W. H. Freeman and Company</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850" name="Rectangle 2"/>
          <p:cNvSpPr>
            <a:spLocks noGrp="1" noChangeArrowheads="1"/>
          </p:cNvSpPr>
          <p:nvPr>
            <p:ph type="title"/>
          </p:nvPr>
        </p:nvSpPr>
        <p:spPr>
          <a:xfrm>
            <a:off x="457200" y="277813"/>
            <a:ext cx="8229600" cy="823912"/>
          </a:xfrm>
        </p:spPr>
        <p:txBody>
          <a:bodyPr/>
          <a:lstStyle/>
          <a:p>
            <a:pPr eaLnBrk="1" hangingPunct="1">
              <a:defRPr/>
            </a:pPr>
            <a:r>
              <a:rPr lang="en-US" sz="3400" smtClean="0">
                <a:solidFill>
                  <a:srgbClr val="333399"/>
                </a:solidFill>
                <a:cs typeface="+mj-cs"/>
              </a:rPr>
              <a:t>Objectives (PSBE Chapters 2.3 and 2.4)</a:t>
            </a:r>
          </a:p>
        </p:txBody>
      </p:sp>
      <p:sp>
        <p:nvSpPr>
          <p:cNvPr id="1358851" name="Rectangle 3"/>
          <p:cNvSpPr>
            <a:spLocks noGrp="1" noChangeArrowheads="1"/>
          </p:cNvSpPr>
          <p:nvPr>
            <p:ph type="body" idx="1"/>
          </p:nvPr>
        </p:nvSpPr>
        <p:spPr>
          <a:xfrm>
            <a:off x="457200" y="1371600"/>
            <a:ext cx="8229600" cy="4953000"/>
          </a:xfrm>
        </p:spPr>
        <p:txBody>
          <a:bodyPr/>
          <a:lstStyle/>
          <a:p>
            <a:pPr marL="457200" indent="-457200" eaLnBrk="1" hangingPunct="1">
              <a:lnSpc>
                <a:spcPct val="150000"/>
              </a:lnSpc>
              <a:spcAft>
                <a:spcPct val="30000"/>
              </a:spcAft>
              <a:buClr>
                <a:srgbClr val="CC0000"/>
              </a:buClr>
              <a:buSzPct val="60000"/>
              <a:buFont typeface="Wingdings" charset="0"/>
              <a:buNone/>
              <a:defRPr/>
            </a:pPr>
            <a:r>
              <a:rPr lang="en-US" sz="1900" b="1" smtClean="0">
                <a:solidFill>
                  <a:srgbClr val="333399"/>
                </a:solidFill>
                <a:cs typeface="+mn-cs"/>
              </a:rPr>
              <a:t>Least-Squares Regression</a:t>
            </a:r>
            <a:endParaRPr lang="en-US" sz="1900" smtClean="0">
              <a:cs typeface="+mn-cs"/>
            </a:endParaRPr>
          </a:p>
          <a:p>
            <a:pPr marL="457200" indent="-457200" eaLnBrk="1" hangingPunct="1">
              <a:lnSpc>
                <a:spcPct val="120000"/>
              </a:lnSpc>
              <a:spcAft>
                <a:spcPct val="30000"/>
              </a:spcAft>
              <a:buClr>
                <a:srgbClr val="CC0000"/>
              </a:buClr>
              <a:buSzPct val="60000"/>
              <a:defRPr/>
            </a:pPr>
            <a:r>
              <a:rPr lang="en-US" sz="1900" smtClean="0">
                <a:cs typeface="+mn-cs"/>
              </a:rPr>
              <a:t>The regression line</a:t>
            </a:r>
          </a:p>
          <a:p>
            <a:pPr marL="457200" indent="-457200" eaLnBrk="1" hangingPunct="1">
              <a:lnSpc>
                <a:spcPct val="120000"/>
              </a:lnSpc>
              <a:spcAft>
                <a:spcPct val="30000"/>
              </a:spcAft>
              <a:buClr>
                <a:srgbClr val="CC0000"/>
              </a:buClr>
              <a:buSzPct val="60000"/>
              <a:defRPr/>
            </a:pPr>
            <a:r>
              <a:rPr lang="en-US" sz="1900" smtClean="0">
                <a:cs typeface="+mn-cs"/>
              </a:rPr>
              <a:t>Facts about least-squares regression</a:t>
            </a:r>
          </a:p>
          <a:p>
            <a:pPr marL="457200" indent="-457200" eaLnBrk="1" hangingPunct="1">
              <a:lnSpc>
                <a:spcPct val="120000"/>
              </a:lnSpc>
              <a:spcAft>
                <a:spcPct val="30000"/>
              </a:spcAft>
              <a:buClr>
                <a:srgbClr val="CC0000"/>
              </a:buClr>
              <a:buSzPct val="60000"/>
              <a:defRPr/>
            </a:pPr>
            <a:r>
              <a:rPr lang="en-US" sz="1900" smtClean="0">
                <a:cs typeface="+mn-cs"/>
              </a:rPr>
              <a:t>Residuals</a:t>
            </a:r>
          </a:p>
          <a:p>
            <a:pPr marL="457200" indent="-457200" eaLnBrk="1" hangingPunct="1">
              <a:lnSpc>
                <a:spcPct val="120000"/>
              </a:lnSpc>
              <a:spcAft>
                <a:spcPct val="30000"/>
              </a:spcAft>
              <a:buClr>
                <a:srgbClr val="CC0000"/>
              </a:buClr>
              <a:buSzPct val="60000"/>
              <a:defRPr/>
            </a:pPr>
            <a:r>
              <a:rPr lang="en-US" sz="1900" smtClean="0">
                <a:cs typeface="+mn-cs"/>
              </a:rPr>
              <a:t>Influential observations</a:t>
            </a:r>
          </a:p>
          <a:p>
            <a:pPr marL="457200" indent="-457200" eaLnBrk="1" hangingPunct="1">
              <a:lnSpc>
                <a:spcPct val="110000"/>
              </a:lnSpc>
              <a:spcAft>
                <a:spcPct val="30000"/>
              </a:spcAft>
              <a:buClr>
                <a:srgbClr val="CC0000"/>
              </a:buClr>
              <a:buSzPct val="60000"/>
              <a:buFont typeface="Wingdings" charset="0"/>
              <a:buNone/>
              <a:defRPr/>
            </a:pPr>
            <a:r>
              <a:rPr lang="en-US" sz="1900" b="1" smtClean="0">
                <a:solidFill>
                  <a:srgbClr val="333399"/>
                </a:solidFill>
                <a:cs typeface="+mn-cs"/>
              </a:rPr>
              <a:t>Cautions about Correlation and Regression</a:t>
            </a:r>
            <a:endParaRPr lang="en-US" sz="1900" smtClean="0">
              <a:cs typeface="+mn-cs"/>
            </a:endParaRPr>
          </a:p>
          <a:p>
            <a:pPr marL="457200" indent="-457200" eaLnBrk="1" hangingPunct="1">
              <a:lnSpc>
                <a:spcPct val="130000"/>
              </a:lnSpc>
              <a:spcAft>
                <a:spcPct val="30000"/>
              </a:spcAft>
              <a:buClr>
                <a:srgbClr val="CC0000"/>
              </a:buClr>
              <a:buSzPct val="60000"/>
              <a:defRPr/>
            </a:pPr>
            <a:r>
              <a:rPr lang="en-US" sz="1900" smtClean="0">
                <a:cs typeface="+mn-cs"/>
              </a:rPr>
              <a:t>Correlation/regression using averages</a:t>
            </a:r>
          </a:p>
          <a:p>
            <a:pPr marL="457200" indent="-457200" eaLnBrk="1" hangingPunct="1">
              <a:lnSpc>
                <a:spcPct val="130000"/>
              </a:lnSpc>
              <a:spcAft>
                <a:spcPct val="30000"/>
              </a:spcAft>
              <a:buClr>
                <a:srgbClr val="CC0000"/>
              </a:buClr>
              <a:buSzPct val="60000"/>
              <a:defRPr/>
            </a:pPr>
            <a:r>
              <a:rPr lang="en-US" sz="1900" smtClean="0">
                <a:cs typeface="+mn-cs"/>
              </a:rPr>
              <a:t>Lurking variables</a:t>
            </a:r>
          </a:p>
          <a:p>
            <a:pPr marL="457200" indent="-457200" eaLnBrk="1" hangingPunct="1">
              <a:lnSpc>
                <a:spcPct val="130000"/>
              </a:lnSpc>
              <a:spcAft>
                <a:spcPct val="30000"/>
              </a:spcAft>
              <a:buClr>
                <a:srgbClr val="CC0000"/>
              </a:buClr>
              <a:buSzPct val="60000"/>
              <a:defRPr/>
            </a:pPr>
            <a:r>
              <a:rPr lang="en-US" sz="1900" smtClean="0">
                <a:cs typeface="+mn-cs"/>
              </a:rPr>
              <a:t>Association is not causation</a:t>
            </a:r>
          </a:p>
          <a:p>
            <a:pPr marL="457200" indent="-457200" eaLnBrk="1" hangingPunct="1">
              <a:lnSpc>
                <a:spcPct val="120000"/>
              </a:lnSpc>
              <a:spcAft>
                <a:spcPct val="30000"/>
              </a:spcAft>
              <a:buClr>
                <a:srgbClr val="CC0000"/>
              </a:buClr>
              <a:buSzPct val="60000"/>
              <a:defRPr/>
            </a:pPr>
            <a:endParaRPr lang="en-US" sz="1900"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Text Box 2"/>
          <p:cNvSpPr txBox="1">
            <a:spLocks noChangeArrowheads="1"/>
          </p:cNvSpPr>
          <p:nvPr/>
        </p:nvSpPr>
        <p:spPr bwMode="auto">
          <a:xfrm>
            <a:off x="304800" y="1371600"/>
            <a:ext cx="38100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30000"/>
              </a:lnSpc>
              <a:defRPr/>
            </a:pPr>
            <a:r>
              <a:rPr lang="en-US" sz="2000">
                <a:cs typeface="Arial" charset="0"/>
              </a:rPr>
              <a:t>Correlation</a:t>
            </a:r>
            <a:r>
              <a:rPr lang="en-US" sz="2000" b="0">
                <a:cs typeface="Arial" charset="0"/>
              </a:rPr>
              <a:t> tells us about </a:t>
            </a:r>
            <a:r>
              <a:rPr lang="en-US" sz="2000" b="0" i="1">
                <a:cs typeface="Arial" charset="0"/>
              </a:rPr>
              <a:t>strength</a:t>
            </a:r>
            <a:r>
              <a:rPr lang="en-US" sz="2000" b="0">
                <a:cs typeface="Arial" charset="0"/>
              </a:rPr>
              <a:t> (scatter) and </a:t>
            </a:r>
            <a:r>
              <a:rPr lang="en-US" sz="2000" b="0" i="1">
                <a:cs typeface="Arial" charset="0"/>
              </a:rPr>
              <a:t>direction</a:t>
            </a:r>
            <a:r>
              <a:rPr lang="en-US" sz="2000" b="0">
                <a:cs typeface="Arial" charset="0"/>
              </a:rPr>
              <a:t> of the linear relationship between two quantitative variables.</a:t>
            </a:r>
          </a:p>
        </p:txBody>
      </p:sp>
      <p:sp>
        <p:nvSpPr>
          <p:cNvPr id="1359875" name="Text Box 3"/>
          <p:cNvSpPr txBox="1">
            <a:spLocks noChangeArrowheads="1"/>
          </p:cNvSpPr>
          <p:nvPr/>
        </p:nvSpPr>
        <p:spPr bwMode="auto">
          <a:xfrm>
            <a:off x="381000" y="4419600"/>
            <a:ext cx="84582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977900" indent="-4572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lnSpc>
                <a:spcPct val="130000"/>
              </a:lnSpc>
              <a:defRPr/>
            </a:pPr>
            <a:r>
              <a:rPr lang="en-US" sz="2000" b="0" smtClean="0">
                <a:cs typeface="Arial" charset="0"/>
              </a:rPr>
              <a:t>In addition, we would like to have a numerical description of how both variables vary together. For instance, is one variable increasing faster than the other one? And we would like to make predictions based on that numerical description.</a:t>
            </a:r>
          </a:p>
        </p:txBody>
      </p:sp>
      <p:pic>
        <p:nvPicPr>
          <p:cNvPr id="88067" name="Picture 4" descr="figure-04-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574675"/>
            <a:ext cx="4419600"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9877" name="Text Box 5"/>
          <p:cNvSpPr txBox="1">
            <a:spLocks noChangeArrowheads="1"/>
          </p:cNvSpPr>
          <p:nvPr/>
        </p:nvSpPr>
        <p:spPr bwMode="auto">
          <a:xfrm>
            <a:off x="5029200" y="6007100"/>
            <a:ext cx="297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defRPr/>
            </a:pPr>
            <a:r>
              <a:rPr lang="en-US" sz="2000">
                <a:solidFill>
                  <a:srgbClr val="333399"/>
                </a:solidFill>
                <a:cs typeface="Arial" charset="0"/>
              </a:rPr>
              <a:t>But which line best describes our data? </a:t>
            </a:r>
          </a:p>
        </p:txBody>
      </p:sp>
      <p:grpSp>
        <p:nvGrpSpPr>
          <p:cNvPr id="1359878" name="Group 6"/>
          <p:cNvGrpSpPr>
            <a:grpSpLocks/>
          </p:cNvGrpSpPr>
          <p:nvPr/>
        </p:nvGrpSpPr>
        <p:grpSpPr bwMode="auto">
          <a:xfrm>
            <a:off x="4953000" y="673100"/>
            <a:ext cx="3784600" cy="3213100"/>
            <a:chOff x="480" y="136"/>
            <a:chExt cx="2384" cy="2024"/>
          </a:xfrm>
        </p:grpSpPr>
        <p:sp>
          <p:nvSpPr>
            <p:cNvPr id="1359879" name="Line 7"/>
            <p:cNvSpPr>
              <a:spLocks noChangeShapeType="1"/>
            </p:cNvSpPr>
            <p:nvPr/>
          </p:nvSpPr>
          <p:spPr bwMode="auto">
            <a:xfrm>
              <a:off x="672" y="144"/>
              <a:ext cx="1920" cy="2016"/>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59880" name="Line 8"/>
            <p:cNvSpPr>
              <a:spLocks noChangeShapeType="1"/>
            </p:cNvSpPr>
            <p:nvPr/>
          </p:nvSpPr>
          <p:spPr bwMode="auto">
            <a:xfrm>
              <a:off x="480" y="240"/>
              <a:ext cx="2016" cy="1920"/>
            </a:xfrm>
            <a:prstGeom prst="line">
              <a:avLst/>
            </a:prstGeom>
            <a:noFill/>
            <a:ln w="28575">
              <a:solidFill>
                <a:srgbClr val="99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59881" name="Line 9"/>
            <p:cNvSpPr>
              <a:spLocks noChangeShapeType="1"/>
            </p:cNvSpPr>
            <p:nvPr/>
          </p:nvSpPr>
          <p:spPr bwMode="auto">
            <a:xfrm>
              <a:off x="704" y="136"/>
              <a:ext cx="2160" cy="1872"/>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59882" name="Line 10"/>
            <p:cNvSpPr>
              <a:spLocks noChangeShapeType="1"/>
            </p:cNvSpPr>
            <p:nvPr/>
          </p:nvSpPr>
          <p:spPr bwMode="auto">
            <a:xfrm>
              <a:off x="816" y="144"/>
              <a:ext cx="1536" cy="2016"/>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sp>
        <p:nvSpPr>
          <p:cNvPr id="1359883" name="Rectangle 11"/>
          <p:cNvSpPr>
            <a:spLocks noChangeArrowheads="1"/>
          </p:cNvSpPr>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r>
              <a:rPr lang="en-US" sz="3400" b="0">
                <a:solidFill>
                  <a:srgbClr val="333399"/>
                </a:solidFill>
                <a:latin typeface="Garamond" charset="0"/>
                <a:cs typeface="Arial" charset="0"/>
              </a:rPr>
              <a:t>Linear regression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98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598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9875" grpId="0"/>
      <p:bldP spid="13598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418" name="Rectangle 2"/>
          <p:cNvSpPr>
            <a:spLocks noGrp="1" noChangeArrowheads="1"/>
          </p:cNvSpPr>
          <p:nvPr>
            <p:ph type="title"/>
          </p:nvPr>
        </p:nvSpPr>
        <p:spPr/>
        <p:txBody>
          <a:bodyPr/>
          <a:lstStyle/>
          <a:p>
            <a:pPr eaLnBrk="1" hangingPunct="1">
              <a:defRPr/>
            </a:pPr>
            <a:r>
              <a:rPr lang="en-US" sz="3400" smtClean="0">
                <a:solidFill>
                  <a:srgbClr val="333399"/>
                </a:solidFill>
                <a:cs typeface="+mj-cs"/>
              </a:rPr>
              <a:t>Explanatory and response variables</a:t>
            </a:r>
          </a:p>
        </p:txBody>
      </p:sp>
      <p:sp>
        <p:nvSpPr>
          <p:cNvPr id="1340419" name="Rectangle 3"/>
          <p:cNvSpPr>
            <a:spLocks noGrp="1" noChangeArrowheads="1"/>
          </p:cNvSpPr>
          <p:nvPr>
            <p:ph type="body" idx="1"/>
          </p:nvPr>
        </p:nvSpPr>
        <p:spPr/>
        <p:txBody>
          <a:bodyPr/>
          <a:lstStyle/>
          <a:p>
            <a:pPr eaLnBrk="1" hangingPunct="1">
              <a:lnSpc>
                <a:spcPct val="120000"/>
              </a:lnSpc>
              <a:buFont typeface="Wingdings" charset="0"/>
              <a:buChar char="q"/>
              <a:defRPr/>
            </a:pPr>
            <a:r>
              <a:rPr lang="en-US" sz="2100" smtClean="0">
                <a:cs typeface="+mn-cs"/>
              </a:rPr>
              <a:t>A </a:t>
            </a:r>
            <a:r>
              <a:rPr lang="en-US" sz="2100" b="1" smtClean="0">
                <a:solidFill>
                  <a:srgbClr val="333399"/>
                </a:solidFill>
                <a:cs typeface="+mn-cs"/>
              </a:rPr>
              <a:t>response variable</a:t>
            </a:r>
            <a:r>
              <a:rPr lang="en-US" sz="2100" b="1" smtClean="0">
                <a:cs typeface="+mn-cs"/>
              </a:rPr>
              <a:t> </a:t>
            </a:r>
            <a:r>
              <a:rPr lang="en-US" sz="2100" smtClean="0">
                <a:cs typeface="+mn-cs"/>
              </a:rPr>
              <a:t>measures or records an outcome of a study. Also called dependent variable.</a:t>
            </a:r>
          </a:p>
          <a:p>
            <a:pPr eaLnBrk="1" hangingPunct="1">
              <a:lnSpc>
                <a:spcPct val="120000"/>
              </a:lnSpc>
              <a:buFont typeface="Wingdings" charset="0"/>
              <a:buChar char="q"/>
              <a:defRPr/>
            </a:pPr>
            <a:endParaRPr lang="en-US" sz="2100" smtClean="0">
              <a:cs typeface="+mn-cs"/>
            </a:endParaRPr>
          </a:p>
          <a:p>
            <a:pPr eaLnBrk="1" hangingPunct="1">
              <a:lnSpc>
                <a:spcPct val="120000"/>
              </a:lnSpc>
              <a:buFont typeface="Wingdings" charset="0"/>
              <a:buChar char="q"/>
              <a:defRPr/>
            </a:pPr>
            <a:r>
              <a:rPr lang="en-US" sz="2100" smtClean="0">
                <a:cs typeface="+mn-cs"/>
              </a:rPr>
              <a:t>An </a:t>
            </a:r>
            <a:r>
              <a:rPr lang="en-US" sz="2100" b="1" smtClean="0">
                <a:solidFill>
                  <a:srgbClr val="333399"/>
                </a:solidFill>
                <a:cs typeface="+mn-cs"/>
              </a:rPr>
              <a:t>explanatory variable</a:t>
            </a:r>
            <a:r>
              <a:rPr lang="en-US" sz="2100" b="1" smtClean="0">
                <a:cs typeface="+mn-cs"/>
              </a:rPr>
              <a:t> </a:t>
            </a:r>
            <a:r>
              <a:rPr lang="en-US" sz="2100" smtClean="0">
                <a:cs typeface="+mn-cs"/>
              </a:rPr>
              <a:t>explains changes in the response variable (also called independent variable).</a:t>
            </a:r>
          </a:p>
          <a:p>
            <a:pPr eaLnBrk="1" hangingPunct="1">
              <a:defRPr/>
            </a:pPr>
            <a:endParaRPr lang="en-US" sz="2100" smtClean="0">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Picture 2" descr="moore02-f1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540000"/>
            <a:ext cx="542925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25" name="Text Box 5"/>
          <p:cNvSpPr txBox="1">
            <a:spLocks noChangeArrowheads="1"/>
          </p:cNvSpPr>
          <p:nvPr/>
        </p:nvSpPr>
        <p:spPr bwMode="auto">
          <a:xfrm>
            <a:off x="6172200" y="3505200"/>
            <a:ext cx="27051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defRPr/>
            </a:pPr>
            <a:r>
              <a:rPr lang="en-US" sz="2000" b="0">
                <a:cs typeface="Arial" charset="0"/>
              </a:rPr>
              <a:t>Distances between the points and line are squared so all are positive values. </a:t>
            </a:r>
          </a:p>
        </p:txBody>
      </p:sp>
      <p:sp>
        <p:nvSpPr>
          <p:cNvPr id="1361928" name="Rectangle 8"/>
          <p:cNvSpPr>
            <a:spLocks noGrp="1" noChangeArrowheads="1"/>
          </p:cNvSpPr>
          <p:nvPr>
            <p:ph type="title"/>
          </p:nvPr>
        </p:nvSpPr>
        <p:spPr>
          <a:xfrm>
            <a:off x="457200" y="277813"/>
            <a:ext cx="8229600" cy="823912"/>
          </a:xfrm>
        </p:spPr>
        <p:txBody>
          <a:bodyPr/>
          <a:lstStyle/>
          <a:p>
            <a:pPr eaLnBrk="1" hangingPunct="1">
              <a:defRPr/>
            </a:pPr>
            <a:r>
              <a:rPr lang="en-US" sz="3400" smtClean="0">
                <a:solidFill>
                  <a:srgbClr val="333399"/>
                </a:solidFill>
                <a:cs typeface="+mj-cs"/>
              </a:rPr>
              <a:t>The regression line</a:t>
            </a:r>
          </a:p>
        </p:txBody>
      </p:sp>
      <p:sp>
        <p:nvSpPr>
          <p:cNvPr id="1361929" name="Rectangle 9"/>
          <p:cNvSpPr>
            <a:spLocks noGrp="1" noChangeArrowheads="1"/>
          </p:cNvSpPr>
          <p:nvPr>
            <p:ph type="body" idx="1"/>
          </p:nvPr>
        </p:nvSpPr>
        <p:spPr>
          <a:xfrm>
            <a:off x="457200" y="1219200"/>
            <a:ext cx="8229600" cy="1025525"/>
          </a:xfrm>
        </p:spPr>
        <p:txBody>
          <a:bodyPr/>
          <a:lstStyle/>
          <a:p>
            <a:pPr marL="0" indent="0" eaLnBrk="1" hangingPunct="1">
              <a:lnSpc>
                <a:spcPct val="120000"/>
              </a:lnSpc>
              <a:buFont typeface="Wingdings" charset="0"/>
              <a:buNone/>
              <a:defRPr/>
            </a:pPr>
            <a:r>
              <a:rPr lang="en-US" sz="1900" smtClean="0">
                <a:cs typeface="+mn-cs"/>
              </a:rPr>
              <a:t>The least-squares regression line is the unique line such that the sum of the squared vertical (</a:t>
            </a:r>
            <a:r>
              <a:rPr lang="en-US" sz="1900" i="1" smtClean="0">
                <a:cs typeface="+mn-cs"/>
              </a:rPr>
              <a:t>y</a:t>
            </a:r>
            <a:r>
              <a:rPr lang="en-US" sz="1900" smtClean="0">
                <a:cs typeface="+mn-cs"/>
              </a:rPr>
              <a:t>) distances between the data points and the line is the smallest possible. </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1" name="Content Placeholder 3" descr="lec08_regression.tiff"/>
          <p:cNvPicPr>
            <a:picLocks noGrp="1" noChangeAspect="1"/>
          </p:cNvPicPr>
          <p:nvPr/>
        </p:nvPicPr>
        <p:blipFill>
          <a:blip r:embed="rId2">
            <a:extLst>
              <a:ext uri="{28A0092B-C50C-407E-A947-70E740481C1C}">
                <a14:useLocalDpi xmlns:a14="http://schemas.microsoft.com/office/drawing/2010/main" val="0"/>
              </a:ext>
            </a:extLst>
          </a:blip>
          <a:srcRect l="-55698" t="-19350" r="-28102" b="19350"/>
          <a:stretch>
            <a:fillRect/>
          </a:stretch>
        </p:blipFill>
        <p:spPr bwMode="auto">
          <a:xfrm>
            <a:off x="-2286000" y="-381000"/>
            <a:ext cx="12233275"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946" name="Rectangle 2"/>
          <p:cNvSpPr>
            <a:spLocks noGrp="1" noChangeArrowheads="1"/>
          </p:cNvSpPr>
          <p:nvPr>
            <p:ph type="title"/>
          </p:nvPr>
        </p:nvSpPr>
        <p:spPr>
          <a:xfrm>
            <a:off x="457200" y="404813"/>
            <a:ext cx="8229600" cy="506412"/>
          </a:xfrm>
        </p:spPr>
        <p:txBody>
          <a:bodyPr/>
          <a:lstStyle/>
          <a:p>
            <a:pPr eaLnBrk="1" hangingPunct="1">
              <a:lnSpc>
                <a:spcPct val="110000"/>
              </a:lnSpc>
              <a:defRPr/>
            </a:pPr>
            <a:r>
              <a:rPr lang="en-US" sz="3400" smtClean="0">
                <a:solidFill>
                  <a:srgbClr val="333399"/>
                </a:solidFill>
                <a:cs typeface="+mj-cs"/>
              </a:rPr>
              <a:t>Equation of the regression line</a:t>
            </a:r>
          </a:p>
        </p:txBody>
      </p:sp>
      <p:sp>
        <p:nvSpPr>
          <p:cNvPr id="1362947" name="Rectangle 3"/>
          <p:cNvSpPr>
            <a:spLocks noGrp="1" noChangeArrowheads="1"/>
          </p:cNvSpPr>
          <p:nvPr>
            <p:ph type="body" idx="4294967295"/>
          </p:nvPr>
        </p:nvSpPr>
        <p:spPr>
          <a:xfrm>
            <a:off x="1295400" y="3287713"/>
            <a:ext cx="6096000" cy="2220912"/>
          </a:xfrm>
        </p:spPr>
        <p:txBody>
          <a:bodyPr/>
          <a:lstStyle/>
          <a:p>
            <a:pPr marL="0" indent="0" eaLnBrk="1" hangingPunct="1">
              <a:buFont typeface="Wingdings" charset="0"/>
              <a:buChar char="§"/>
              <a:defRPr/>
            </a:pPr>
            <a:r>
              <a:rPr lang="en-US" sz="2100" i="1" smtClean="0">
                <a:cs typeface="+mn-cs"/>
              </a:rPr>
              <a:t> </a:t>
            </a:r>
            <a:r>
              <a:rPr lang="ja-JP" altLang="en-US" sz="2100" smtClean="0">
                <a:latin typeface="Arial"/>
                <a:cs typeface="+mn-cs"/>
              </a:rPr>
              <a:t>“</a:t>
            </a:r>
            <a:r>
              <a:rPr lang="en-US" sz="2100" i="1" smtClean="0">
                <a:cs typeface="+mn-cs"/>
              </a:rPr>
              <a:t>y</a:t>
            </a:r>
            <a:r>
              <a:rPr lang="en-US" sz="2100" smtClean="0">
                <a:cs typeface="+mn-cs"/>
              </a:rPr>
              <a:t>-hat</a:t>
            </a:r>
            <a:r>
              <a:rPr lang="ja-JP" altLang="en-US" sz="2100" smtClean="0">
                <a:latin typeface="Arial"/>
                <a:cs typeface="+mn-cs"/>
              </a:rPr>
              <a:t>”</a:t>
            </a:r>
            <a:r>
              <a:rPr lang="en-US" sz="2100" smtClean="0">
                <a:cs typeface="+mn-cs"/>
              </a:rPr>
              <a:t> is the predicted response for any </a:t>
            </a:r>
            <a:r>
              <a:rPr lang="en-US" sz="2100" i="1" smtClean="0">
                <a:cs typeface="+mn-cs"/>
              </a:rPr>
              <a:t>x</a:t>
            </a:r>
          </a:p>
          <a:p>
            <a:pPr marL="0" indent="0" eaLnBrk="1" hangingPunct="1">
              <a:buFont typeface="Wingdings" charset="0"/>
              <a:buChar char="§"/>
              <a:defRPr/>
            </a:pPr>
            <a:r>
              <a:rPr lang="en-US" sz="2100" i="1" smtClean="0">
                <a:cs typeface="+mn-cs"/>
              </a:rPr>
              <a:t> b</a:t>
            </a:r>
            <a:r>
              <a:rPr lang="en-US" sz="2100" baseline="-25000" smtClean="0">
                <a:cs typeface="+mn-cs"/>
              </a:rPr>
              <a:t>1 </a:t>
            </a:r>
            <a:r>
              <a:rPr lang="en-US" sz="2100" smtClean="0">
                <a:cs typeface="+mn-cs"/>
              </a:rPr>
              <a:t>is the slope</a:t>
            </a:r>
          </a:p>
          <a:p>
            <a:pPr marL="0" indent="0" eaLnBrk="1" hangingPunct="1">
              <a:buFont typeface="Wingdings" charset="0"/>
              <a:buChar char="§"/>
              <a:defRPr/>
            </a:pPr>
            <a:r>
              <a:rPr lang="en-US" sz="2100" i="1" smtClean="0">
                <a:cs typeface="+mn-cs"/>
              </a:rPr>
              <a:t> b</a:t>
            </a:r>
            <a:r>
              <a:rPr lang="en-US" sz="2100" baseline="-25000" smtClean="0">
                <a:cs typeface="+mn-cs"/>
              </a:rPr>
              <a:t>0 </a:t>
            </a:r>
            <a:r>
              <a:rPr lang="en-US" sz="2100" smtClean="0">
                <a:cs typeface="+mn-cs"/>
              </a:rPr>
              <a:t>is the intercept</a:t>
            </a:r>
          </a:p>
        </p:txBody>
      </p:sp>
      <p:sp>
        <p:nvSpPr>
          <p:cNvPr id="1362948" name="Rectangle 4"/>
          <p:cNvSpPr>
            <a:spLocks noChangeArrowheads="1"/>
          </p:cNvSpPr>
          <p:nvPr/>
        </p:nvSpPr>
        <p:spPr bwMode="auto">
          <a:xfrm>
            <a:off x="3276600" y="2057400"/>
            <a:ext cx="1905000" cy="8382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62949" name="Text Box 5"/>
          <p:cNvSpPr txBox="1">
            <a:spLocks noChangeArrowheads="1"/>
          </p:cNvSpPr>
          <p:nvPr/>
        </p:nvSpPr>
        <p:spPr bwMode="auto">
          <a:xfrm>
            <a:off x="5661025" y="55626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b="0">
              <a:cs typeface="Arial" charset="0"/>
            </a:endParaRPr>
          </a:p>
        </p:txBody>
      </p:sp>
      <p:sp>
        <p:nvSpPr>
          <p:cNvPr id="1362950" name="Rectangle 6"/>
          <p:cNvSpPr>
            <a:spLocks noChangeArrowheads="1"/>
          </p:cNvSpPr>
          <p:nvPr/>
        </p:nvSpPr>
        <p:spPr bwMode="auto">
          <a:xfrm>
            <a:off x="457200" y="1066800"/>
            <a:ext cx="838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spcBef>
                <a:spcPct val="20000"/>
              </a:spcBef>
              <a:buClr>
                <a:srgbClr val="333399"/>
              </a:buClr>
              <a:buFont typeface="Wingdings" charset="0"/>
              <a:buNone/>
              <a:defRPr/>
            </a:pPr>
            <a:endParaRPr lang="en-US" sz="2100" b="0">
              <a:cs typeface="Arial" charset="0"/>
            </a:endParaRPr>
          </a:p>
          <a:p>
            <a:pPr>
              <a:spcBef>
                <a:spcPct val="20000"/>
              </a:spcBef>
              <a:buClr>
                <a:srgbClr val="333399"/>
              </a:buClr>
              <a:buFont typeface="Wingdings" charset="0"/>
              <a:buNone/>
              <a:defRPr/>
            </a:pPr>
            <a:r>
              <a:rPr lang="en-US" sz="2100" b="0">
                <a:cs typeface="Arial" charset="0"/>
              </a:rPr>
              <a:t>The least-squares regression line is the line:</a:t>
            </a:r>
          </a:p>
        </p:txBody>
      </p:sp>
      <p:graphicFrame>
        <p:nvGraphicFramePr>
          <p:cNvPr id="92166" name="Object 7"/>
          <p:cNvGraphicFramePr>
            <a:graphicFrameLocks noGrp="1" noChangeAspect="1"/>
          </p:cNvGraphicFramePr>
          <p:nvPr>
            <p:ph idx="1"/>
          </p:nvPr>
        </p:nvGraphicFramePr>
        <p:xfrm>
          <a:off x="2819400" y="2133600"/>
          <a:ext cx="2359025" cy="585788"/>
        </p:xfrm>
        <a:graphic>
          <a:graphicData uri="http://schemas.openxmlformats.org/presentationml/2006/ole">
            <mc:AlternateContent xmlns:mc="http://schemas.openxmlformats.org/markup-compatibility/2006">
              <mc:Choice xmlns:v="urn:schemas-microsoft-com:vml" Requires="v">
                <p:oleObj spid="_x0000_s92174" name="Equation" r:id="rId4" imgW="952087" imgH="203112" progId="Equation.3">
                  <p:embed/>
                </p:oleObj>
              </mc:Choice>
              <mc:Fallback>
                <p:oleObj name="Equation" r:id="rId4" imgW="952087" imgH="203112"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133600"/>
                        <a:ext cx="2359025"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2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29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29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499"/>
                                          </p:stCondLst>
                                        </p:cTn>
                                        <p:tgtEl>
                                          <p:spTgt spid="1362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947" grpId="0" build="p"/>
      <p:bldP spid="136294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09" name="Object 2"/>
          <p:cNvGraphicFramePr>
            <a:graphicFrameLocks noChangeAspect="1"/>
          </p:cNvGraphicFramePr>
          <p:nvPr/>
        </p:nvGraphicFramePr>
        <p:xfrm>
          <a:off x="5762625" y="841375"/>
          <a:ext cx="1811338" cy="1512888"/>
        </p:xfrm>
        <a:graphic>
          <a:graphicData uri="http://schemas.openxmlformats.org/presentationml/2006/ole">
            <mc:AlternateContent xmlns:mc="http://schemas.openxmlformats.org/markup-compatibility/2006">
              <mc:Choice xmlns:v="urn:schemas-microsoft-com:vml" Requires="v">
                <p:oleObj spid="_x0000_s94234" name="Equation" r:id="rId4" imgW="545863" imgH="457002" progId="Equation.3">
                  <p:embed/>
                </p:oleObj>
              </mc:Choice>
              <mc:Fallback>
                <p:oleObj name="Equation" r:id="rId4" imgW="545863" imgH="45700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25" y="841375"/>
                        <a:ext cx="1811338" cy="151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63971" name="Text Box 3"/>
          <p:cNvSpPr txBox="1">
            <a:spLocks noChangeArrowheads="1"/>
          </p:cNvSpPr>
          <p:nvPr/>
        </p:nvSpPr>
        <p:spPr bwMode="auto">
          <a:xfrm>
            <a:off x="457200" y="1071563"/>
            <a:ext cx="4800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b="0">
                <a:cs typeface="Arial" charset="0"/>
              </a:rPr>
              <a:t>First we calculate the </a:t>
            </a:r>
            <a:r>
              <a:rPr lang="en-US">
                <a:cs typeface="Arial" charset="0"/>
              </a:rPr>
              <a:t>slope of the line, </a:t>
            </a:r>
            <a:r>
              <a:rPr lang="en-US" i="1">
                <a:cs typeface="Arial" charset="0"/>
              </a:rPr>
              <a:t>b</a:t>
            </a:r>
            <a:r>
              <a:rPr lang="en-US" i="1" baseline="-25000">
                <a:cs typeface="Arial" charset="0"/>
              </a:rPr>
              <a:t>1</a:t>
            </a:r>
            <a:r>
              <a:rPr lang="en-US" b="0">
                <a:cs typeface="Arial" charset="0"/>
              </a:rPr>
              <a:t>; from statistics we already know:</a:t>
            </a:r>
          </a:p>
        </p:txBody>
      </p:sp>
      <p:sp>
        <p:nvSpPr>
          <p:cNvPr id="1363972" name="Text Box 4"/>
          <p:cNvSpPr txBox="1">
            <a:spLocks noChangeArrowheads="1"/>
          </p:cNvSpPr>
          <p:nvPr/>
        </p:nvSpPr>
        <p:spPr bwMode="auto">
          <a:xfrm>
            <a:off x="1219200" y="2009775"/>
            <a:ext cx="56102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sz="1600" b="0" i="1">
                <a:cs typeface="Arial" charset="0"/>
              </a:rPr>
              <a:t>r</a:t>
            </a:r>
            <a:r>
              <a:rPr lang="en-US" sz="1600" b="0">
                <a:cs typeface="Arial" charset="0"/>
              </a:rPr>
              <a:t>  is the correlation.</a:t>
            </a:r>
          </a:p>
          <a:p>
            <a:pPr eaLnBrk="0" hangingPunct="0">
              <a:defRPr/>
            </a:pPr>
            <a:r>
              <a:rPr lang="en-US" sz="1600" b="0" i="1">
                <a:cs typeface="Arial" charset="0"/>
              </a:rPr>
              <a:t>s</a:t>
            </a:r>
            <a:r>
              <a:rPr lang="en-US" sz="1600" b="0" i="1" baseline="-25000">
                <a:cs typeface="Arial" charset="0"/>
              </a:rPr>
              <a:t>y</a:t>
            </a:r>
            <a:r>
              <a:rPr lang="en-US" sz="1600" b="0">
                <a:cs typeface="Arial" charset="0"/>
              </a:rPr>
              <a:t> is the standard deviation of the response variable </a:t>
            </a:r>
            <a:r>
              <a:rPr lang="en-US" sz="1600" b="0" i="1">
                <a:cs typeface="Arial" charset="0"/>
              </a:rPr>
              <a:t>y.</a:t>
            </a:r>
            <a:endParaRPr lang="en-US" sz="1600" b="0">
              <a:cs typeface="Arial" charset="0"/>
            </a:endParaRPr>
          </a:p>
          <a:p>
            <a:pPr eaLnBrk="0" hangingPunct="0">
              <a:defRPr/>
            </a:pPr>
            <a:r>
              <a:rPr lang="en-US" sz="1600" b="0" i="1">
                <a:cs typeface="Arial" charset="0"/>
              </a:rPr>
              <a:t>s</a:t>
            </a:r>
            <a:r>
              <a:rPr lang="en-US" sz="1600" b="0" i="1" baseline="-25000">
                <a:cs typeface="Arial" charset="0"/>
              </a:rPr>
              <a:t>x</a:t>
            </a:r>
            <a:r>
              <a:rPr lang="en-US" sz="1600" b="0">
                <a:cs typeface="Arial" charset="0"/>
              </a:rPr>
              <a:t> is the the standard deviation of the explanatory variable </a:t>
            </a:r>
            <a:r>
              <a:rPr lang="en-US" sz="1600" b="0" i="1">
                <a:cs typeface="Arial" charset="0"/>
              </a:rPr>
              <a:t>x.</a:t>
            </a:r>
            <a:endParaRPr lang="en-US" sz="1600" b="0">
              <a:cs typeface="Arial" charset="0"/>
            </a:endParaRPr>
          </a:p>
        </p:txBody>
      </p:sp>
      <p:sp>
        <p:nvSpPr>
          <p:cNvPr id="1363973" name="Text Box 5"/>
          <p:cNvSpPr txBox="1">
            <a:spLocks noChangeArrowheads="1"/>
          </p:cNvSpPr>
          <p:nvPr/>
        </p:nvSpPr>
        <p:spPr bwMode="auto">
          <a:xfrm>
            <a:off x="457200" y="3281363"/>
            <a:ext cx="6880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defRPr/>
            </a:pPr>
            <a:r>
              <a:rPr lang="en-US" b="0">
                <a:cs typeface="Arial" charset="0"/>
              </a:rPr>
              <a:t>Once we know </a:t>
            </a:r>
            <a:r>
              <a:rPr lang="en-US" b="0" i="1">
                <a:cs typeface="Arial" charset="0"/>
              </a:rPr>
              <a:t>b</a:t>
            </a:r>
            <a:r>
              <a:rPr lang="en-US" b="0" i="1" baseline="-25000">
                <a:cs typeface="Arial" charset="0"/>
              </a:rPr>
              <a:t>1</a:t>
            </a:r>
            <a:r>
              <a:rPr lang="en-US" b="0" i="1">
                <a:cs typeface="Arial" charset="0"/>
              </a:rPr>
              <a:t>,</a:t>
            </a:r>
            <a:r>
              <a:rPr lang="en-US" b="0">
                <a:cs typeface="Arial" charset="0"/>
              </a:rPr>
              <a:t> the slope, we can calculate </a:t>
            </a:r>
            <a:r>
              <a:rPr lang="en-US" b="0" i="1">
                <a:cs typeface="Arial" charset="0"/>
              </a:rPr>
              <a:t>b</a:t>
            </a:r>
            <a:r>
              <a:rPr lang="en-US" b="0" i="1" baseline="-25000">
                <a:cs typeface="Arial" charset="0"/>
              </a:rPr>
              <a:t>0</a:t>
            </a:r>
            <a:r>
              <a:rPr lang="en-US" i="1">
                <a:cs typeface="Arial" charset="0"/>
              </a:rPr>
              <a:t>,</a:t>
            </a:r>
            <a:r>
              <a:rPr lang="en-US">
                <a:cs typeface="Arial" charset="0"/>
              </a:rPr>
              <a:t> the </a:t>
            </a:r>
            <a:r>
              <a:rPr lang="en-US" i="1">
                <a:cs typeface="Arial" charset="0"/>
              </a:rPr>
              <a:t>y</a:t>
            </a:r>
            <a:r>
              <a:rPr lang="en-US">
                <a:cs typeface="Arial" charset="0"/>
              </a:rPr>
              <a:t>-intercept:</a:t>
            </a:r>
          </a:p>
        </p:txBody>
      </p:sp>
      <p:graphicFrame>
        <p:nvGraphicFramePr>
          <p:cNvPr id="94213" name="Object 6"/>
          <p:cNvGraphicFramePr>
            <a:graphicFrameLocks noChangeAspect="1"/>
          </p:cNvGraphicFramePr>
          <p:nvPr/>
        </p:nvGraphicFramePr>
        <p:xfrm>
          <a:off x="901700" y="3821113"/>
          <a:ext cx="2540000" cy="711200"/>
        </p:xfrm>
        <a:graphic>
          <a:graphicData uri="http://schemas.openxmlformats.org/presentationml/2006/ole">
            <mc:AlternateContent xmlns:mc="http://schemas.openxmlformats.org/markup-compatibility/2006">
              <mc:Choice xmlns:v="urn:schemas-microsoft-com:vml" Requires="v">
                <p:oleObj spid="_x0000_s94235" name="Equation" r:id="rId6" imgW="723586" imgH="203112" progId="Equation.3">
                  <p:embed/>
                </p:oleObj>
              </mc:Choice>
              <mc:Fallback>
                <p:oleObj name="Equation" r:id="rId6" imgW="723586"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700" y="3821113"/>
                        <a:ext cx="25400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63975" name="Text Box 7"/>
          <p:cNvSpPr txBox="1">
            <a:spLocks noChangeArrowheads="1"/>
          </p:cNvSpPr>
          <p:nvPr/>
        </p:nvSpPr>
        <p:spPr bwMode="auto">
          <a:xfrm>
            <a:off x="4343400" y="3865563"/>
            <a:ext cx="381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b="0">
                <a:cs typeface="Arial" charset="0"/>
              </a:rPr>
              <a:t>where </a:t>
            </a:r>
            <a:r>
              <a:rPr lang="en-US" b="0" i="1">
                <a:cs typeface="Arial" charset="0"/>
              </a:rPr>
              <a:t>x</a:t>
            </a:r>
            <a:r>
              <a:rPr lang="en-US" b="0">
                <a:cs typeface="Arial" charset="0"/>
              </a:rPr>
              <a:t> and </a:t>
            </a:r>
            <a:r>
              <a:rPr lang="en-US" b="0" i="1">
                <a:cs typeface="Arial" charset="0"/>
              </a:rPr>
              <a:t>y</a:t>
            </a:r>
            <a:r>
              <a:rPr lang="en-US" b="0">
                <a:cs typeface="Arial" charset="0"/>
              </a:rPr>
              <a:t> are the means of the</a:t>
            </a:r>
            <a:r>
              <a:rPr lang="en-US" b="0" i="1">
                <a:cs typeface="Arial" charset="0"/>
              </a:rPr>
              <a:t> x</a:t>
            </a:r>
            <a:r>
              <a:rPr lang="en-US" b="0">
                <a:cs typeface="Arial" charset="0"/>
              </a:rPr>
              <a:t> and </a:t>
            </a:r>
            <a:r>
              <a:rPr lang="en-US" b="0" i="1">
                <a:cs typeface="Arial" charset="0"/>
              </a:rPr>
              <a:t>y</a:t>
            </a:r>
            <a:r>
              <a:rPr lang="en-US" b="0">
                <a:cs typeface="Arial" charset="0"/>
              </a:rPr>
              <a:t> variables</a:t>
            </a:r>
          </a:p>
        </p:txBody>
      </p:sp>
      <p:sp>
        <p:nvSpPr>
          <p:cNvPr id="1363976" name="Line 8"/>
          <p:cNvSpPr>
            <a:spLocks noChangeShapeType="1"/>
          </p:cNvSpPr>
          <p:nvPr/>
        </p:nvSpPr>
        <p:spPr bwMode="auto">
          <a:xfrm>
            <a:off x="5105400" y="3954463"/>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63977" name="Line 9"/>
          <p:cNvSpPr>
            <a:spLocks noChangeShapeType="1"/>
          </p:cNvSpPr>
          <p:nvPr/>
        </p:nvSpPr>
        <p:spPr bwMode="auto">
          <a:xfrm>
            <a:off x="5727700" y="3954463"/>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63978" name="Rectangle 10"/>
          <p:cNvSpPr>
            <a:spLocks noGrp="1" noChangeArrowheads="1"/>
          </p:cNvSpPr>
          <p:nvPr>
            <p:ph type="title"/>
          </p:nvPr>
        </p:nvSpPr>
        <p:spPr>
          <a:xfrm>
            <a:off x="457200" y="277813"/>
            <a:ext cx="8229600" cy="379412"/>
          </a:xfrm>
        </p:spPr>
        <p:txBody>
          <a:bodyPr/>
          <a:lstStyle/>
          <a:p>
            <a:pPr eaLnBrk="1" hangingPunct="1">
              <a:defRPr/>
            </a:pPr>
            <a:r>
              <a:rPr lang="en-US" sz="3400" smtClean="0">
                <a:solidFill>
                  <a:srgbClr val="333399"/>
                </a:solidFill>
                <a:cs typeface="+mj-cs"/>
              </a:rPr>
              <a:t>How to:</a:t>
            </a:r>
          </a:p>
        </p:txBody>
      </p:sp>
      <p:sp>
        <p:nvSpPr>
          <p:cNvPr id="1363979" name="Text Box 11"/>
          <p:cNvSpPr txBox="1">
            <a:spLocks noChangeArrowheads="1"/>
          </p:cNvSpPr>
          <p:nvPr/>
        </p:nvSpPr>
        <p:spPr bwMode="auto">
          <a:xfrm>
            <a:off x="533400" y="5410200"/>
            <a:ext cx="8016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90000"/>
              </a:lnSpc>
              <a:spcBef>
                <a:spcPct val="20000"/>
              </a:spcBef>
              <a:buClr>
                <a:schemeClr val="accent2"/>
              </a:buClr>
              <a:buSzPct val="60000"/>
              <a:buFont typeface="Wingdings" charset="0"/>
              <a:buNone/>
              <a:defRPr/>
            </a:pPr>
            <a:r>
              <a:rPr lang="en-US" sz="2000" b="0" i="1">
                <a:solidFill>
                  <a:srgbClr val="333399"/>
                </a:solidFill>
                <a:cs typeface="Arial" charset="0"/>
              </a:rPr>
              <a:t>But typically, we use a</a:t>
            </a:r>
            <a:r>
              <a:rPr lang="en-US" sz="2000" i="1">
                <a:solidFill>
                  <a:srgbClr val="333399"/>
                </a:solidFill>
                <a:cs typeface="Arial" charset="0"/>
              </a:rPr>
              <a:t> 2-var stats calculator</a:t>
            </a:r>
            <a:r>
              <a:rPr lang="en-US" sz="2000" b="0" i="1">
                <a:solidFill>
                  <a:srgbClr val="333399"/>
                </a:solidFill>
                <a:cs typeface="Arial" charset="0"/>
              </a:rPr>
              <a:t> or stats software.</a:t>
            </a:r>
            <a:endParaRPr lang="en-US" sz="1600" b="0">
              <a:solidFill>
                <a:srgbClr val="333399"/>
              </a:solidFill>
              <a:cs typeface="Arial" charset="0"/>
            </a:endParaRPr>
          </a:p>
        </p:txBody>
      </p:sp>
      <p:sp>
        <p:nvSpPr>
          <p:cNvPr id="1363980" name="Rectangle 12"/>
          <p:cNvSpPr>
            <a:spLocks noChangeArrowheads="1"/>
          </p:cNvSpPr>
          <p:nvPr/>
        </p:nvSpPr>
        <p:spPr bwMode="auto">
          <a:xfrm>
            <a:off x="457200" y="919163"/>
            <a:ext cx="8001000" cy="213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63981" name="Rectangle 13"/>
          <p:cNvSpPr>
            <a:spLocks noChangeArrowheads="1"/>
          </p:cNvSpPr>
          <p:nvPr/>
        </p:nvSpPr>
        <p:spPr bwMode="auto">
          <a:xfrm>
            <a:off x="457200" y="3052763"/>
            <a:ext cx="8001000" cy="175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994" name="Rectangle 2"/>
          <p:cNvSpPr>
            <a:spLocks noGrp="1" noChangeArrowheads="1"/>
          </p:cNvSpPr>
          <p:nvPr>
            <p:ph type="title"/>
          </p:nvPr>
        </p:nvSpPr>
        <p:spPr>
          <a:xfrm>
            <a:off x="457200" y="304800"/>
            <a:ext cx="8229600" cy="838200"/>
          </a:xfrm>
        </p:spPr>
        <p:txBody>
          <a:bodyPr/>
          <a:lstStyle/>
          <a:p>
            <a:pPr eaLnBrk="1" hangingPunct="1">
              <a:defRPr/>
            </a:pPr>
            <a:r>
              <a:rPr lang="en-US" sz="3400" smtClean="0">
                <a:solidFill>
                  <a:srgbClr val="333399"/>
                </a:solidFill>
                <a:cs typeface="+mj-cs"/>
              </a:rPr>
              <a:t>BEWARE!!!</a:t>
            </a:r>
          </a:p>
        </p:txBody>
      </p:sp>
      <p:sp>
        <p:nvSpPr>
          <p:cNvPr id="1364995" name="Rectangle 3"/>
          <p:cNvSpPr>
            <a:spLocks noGrp="1" noChangeArrowheads="1"/>
          </p:cNvSpPr>
          <p:nvPr>
            <p:ph type="body" sz="half" idx="1"/>
          </p:nvPr>
        </p:nvSpPr>
        <p:spPr>
          <a:xfrm>
            <a:off x="457200" y="1143000"/>
            <a:ext cx="8305800" cy="3276600"/>
          </a:xfrm>
        </p:spPr>
        <p:txBody>
          <a:bodyPr/>
          <a:lstStyle/>
          <a:p>
            <a:pPr marL="0" indent="0" eaLnBrk="1" hangingPunct="1">
              <a:buFont typeface="Wingdings" charset="0"/>
              <a:buNone/>
              <a:defRPr/>
            </a:pPr>
            <a:r>
              <a:rPr lang="en-US" sz="2000" smtClean="0">
                <a:cs typeface="+mn-cs"/>
              </a:rPr>
              <a:t>Not all calculators and software use the same convention. Some use:</a:t>
            </a:r>
          </a:p>
          <a:p>
            <a:pPr marL="0" indent="0" eaLnBrk="1" hangingPunct="1">
              <a:buFont typeface="Wingdings" charset="0"/>
              <a:buNone/>
              <a:defRPr/>
            </a:pPr>
            <a:endParaRPr lang="en-US" sz="2000" smtClean="0">
              <a:cs typeface="+mn-cs"/>
            </a:endParaRPr>
          </a:p>
          <a:p>
            <a:pPr marL="0" indent="0" eaLnBrk="1" hangingPunct="1">
              <a:buFont typeface="Wingdings" charset="0"/>
              <a:buNone/>
              <a:defRPr/>
            </a:pPr>
            <a:endParaRPr lang="en-US" smtClean="0">
              <a:cs typeface="+mn-cs"/>
            </a:endParaRPr>
          </a:p>
          <a:p>
            <a:pPr marL="0" indent="0" eaLnBrk="1" hangingPunct="1">
              <a:buFont typeface="Wingdings" charset="0"/>
              <a:buNone/>
              <a:defRPr/>
            </a:pPr>
            <a:endParaRPr lang="en-US" smtClean="0">
              <a:cs typeface="+mn-cs"/>
            </a:endParaRPr>
          </a:p>
          <a:p>
            <a:pPr marL="0" indent="0" eaLnBrk="1" hangingPunct="1">
              <a:buFont typeface="Wingdings" charset="0"/>
              <a:buNone/>
              <a:defRPr/>
            </a:pPr>
            <a:endParaRPr lang="en-US" smtClean="0">
              <a:cs typeface="+mn-cs"/>
            </a:endParaRPr>
          </a:p>
          <a:p>
            <a:pPr marL="0" indent="0" eaLnBrk="1" hangingPunct="1">
              <a:buFont typeface="Wingdings" charset="0"/>
              <a:buNone/>
              <a:defRPr/>
            </a:pPr>
            <a:r>
              <a:rPr lang="en-US" sz="2200" smtClean="0">
                <a:cs typeface="+mn-cs"/>
              </a:rPr>
              <a:t>And some use:</a:t>
            </a:r>
          </a:p>
          <a:p>
            <a:pPr marL="0" indent="0" eaLnBrk="1" hangingPunct="1">
              <a:buFont typeface="Wingdings" charset="0"/>
              <a:buNone/>
              <a:defRPr/>
            </a:pPr>
            <a:endParaRPr lang="en-US" sz="2200" smtClean="0">
              <a:cs typeface="+mn-cs"/>
            </a:endParaRPr>
          </a:p>
        </p:txBody>
      </p:sp>
      <p:graphicFrame>
        <p:nvGraphicFramePr>
          <p:cNvPr id="96259" name="Object 4"/>
          <p:cNvGraphicFramePr>
            <a:graphicFrameLocks noChangeAspect="1"/>
          </p:cNvGraphicFramePr>
          <p:nvPr/>
        </p:nvGraphicFramePr>
        <p:xfrm>
          <a:off x="2946400" y="1778000"/>
          <a:ext cx="2652713" cy="830263"/>
        </p:xfrm>
        <a:graphic>
          <a:graphicData uri="http://schemas.openxmlformats.org/presentationml/2006/ole">
            <mc:AlternateContent xmlns:mc="http://schemas.openxmlformats.org/markup-compatibility/2006">
              <mc:Choice xmlns:v="urn:schemas-microsoft-com:vml" Requires="v">
                <p:oleObj spid="_x0000_s96276" name="Equation" r:id="rId4" imgW="647419" imgH="203112" progId="Equation.3">
                  <p:embed/>
                </p:oleObj>
              </mc:Choice>
              <mc:Fallback>
                <p:oleObj name="Equation" r:id="rId4" imgW="647419"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6400" y="1778000"/>
                        <a:ext cx="2652713"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6260" name="Object 5"/>
          <p:cNvGraphicFramePr>
            <a:graphicFrameLocks noChangeAspect="1"/>
          </p:cNvGraphicFramePr>
          <p:nvPr/>
        </p:nvGraphicFramePr>
        <p:xfrm>
          <a:off x="2971800" y="3581400"/>
          <a:ext cx="2600325" cy="727075"/>
        </p:xfrm>
        <a:graphic>
          <a:graphicData uri="http://schemas.openxmlformats.org/presentationml/2006/ole">
            <mc:AlternateContent xmlns:mc="http://schemas.openxmlformats.org/markup-compatibility/2006">
              <mc:Choice xmlns:v="urn:schemas-microsoft-com:vml" Requires="v">
                <p:oleObj spid="_x0000_s96277" name="Equation" r:id="rId6" imgW="635000" imgH="177800" progId="Equation.3">
                  <p:embed/>
                </p:oleObj>
              </mc:Choice>
              <mc:Fallback>
                <p:oleObj name="Equation" r:id="rId6" imgW="635000" imgH="177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3581400"/>
                        <a:ext cx="2600325"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1364998" name="Picture 6" descr="figure-05-03-3"/>
          <p:cNvPicPr>
            <a:picLocks noGrp="1" noChangeAspect="1" noChangeArrowheads="1"/>
          </p:cNvPicPr>
          <p:nvPr>
            <p:ph sz="half" idx="2"/>
          </p:nvPr>
        </p:nvPicPr>
        <p:blipFill>
          <a:blip r:embed="rId8">
            <a:extLst>
              <a:ext uri="{28A0092B-C50C-407E-A947-70E740481C1C}">
                <a14:useLocalDpi xmlns:a14="http://schemas.microsoft.com/office/drawing/2010/main" val="0"/>
              </a:ext>
            </a:extLst>
          </a:blip>
          <a:srcRect/>
          <a:stretch>
            <a:fillRect/>
          </a:stretch>
        </p:blipFill>
        <p:spPr>
          <a:xfrm>
            <a:off x="5486400" y="4565650"/>
            <a:ext cx="3581400" cy="22161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sp>
        <p:nvSpPr>
          <p:cNvPr id="1364999" name="Rectangle 7"/>
          <p:cNvSpPr>
            <a:spLocks noChangeArrowheads="1"/>
          </p:cNvSpPr>
          <p:nvPr/>
        </p:nvSpPr>
        <p:spPr bwMode="auto">
          <a:xfrm>
            <a:off x="457200" y="4953000"/>
            <a:ext cx="4953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130000"/>
              </a:lnSpc>
              <a:spcBef>
                <a:spcPct val="20000"/>
              </a:spcBef>
              <a:buClr>
                <a:srgbClr val="333399"/>
              </a:buClr>
              <a:buFont typeface="Wingdings" charset="0"/>
              <a:buNone/>
              <a:defRPr/>
            </a:pPr>
            <a:r>
              <a:rPr lang="en-US" sz="2000" b="0" i="1">
                <a:solidFill>
                  <a:srgbClr val="CC0000"/>
                </a:solidFill>
                <a:cs typeface="Arial" charset="0"/>
              </a:rPr>
              <a:t>Make sure you know what YOUR calculator gives you for </a:t>
            </a:r>
            <a:r>
              <a:rPr lang="en-US" sz="2000" b="0">
                <a:solidFill>
                  <a:srgbClr val="CC0000"/>
                </a:solidFill>
                <a:cs typeface="Arial" charset="0"/>
              </a:rPr>
              <a:t>a</a:t>
            </a:r>
            <a:r>
              <a:rPr lang="en-US" sz="2000" b="0" i="1">
                <a:solidFill>
                  <a:srgbClr val="CC0000"/>
                </a:solidFill>
                <a:cs typeface="Arial" charset="0"/>
              </a:rPr>
              <a:t> and </a:t>
            </a:r>
            <a:r>
              <a:rPr lang="en-US" sz="2000" b="0">
                <a:solidFill>
                  <a:srgbClr val="CC0000"/>
                </a:solidFill>
                <a:cs typeface="Arial" charset="0"/>
              </a:rPr>
              <a:t>b</a:t>
            </a:r>
            <a:r>
              <a:rPr lang="en-US" sz="2000" b="0" i="1">
                <a:solidFill>
                  <a:srgbClr val="CC0000"/>
                </a:solidFill>
                <a:cs typeface="Arial" charset="0"/>
              </a:rPr>
              <a:t> before you answer homework or exam questions.</a:t>
            </a:r>
            <a:endParaRPr lang="en-US" sz="2000" b="0">
              <a:solidFill>
                <a:srgbClr val="CC0000"/>
              </a:solidFill>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5" name="Picture 2" descr="figure-05-0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711200"/>
            <a:ext cx="59055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06" name="Group 3"/>
          <p:cNvGrpSpPr>
            <a:grpSpLocks/>
          </p:cNvGrpSpPr>
          <p:nvPr/>
        </p:nvGrpSpPr>
        <p:grpSpPr bwMode="auto">
          <a:xfrm>
            <a:off x="152400" y="3200400"/>
            <a:ext cx="6934200" cy="3554413"/>
            <a:chOff x="1152" y="96"/>
            <a:chExt cx="4368" cy="2239"/>
          </a:xfrm>
        </p:grpSpPr>
        <p:pic>
          <p:nvPicPr>
            <p:cNvPr id="98313" name="Picture 4" descr="figure-05-0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96"/>
              <a:ext cx="4368" cy="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6021" name="Rectangle 5"/>
            <p:cNvSpPr>
              <a:spLocks noChangeArrowheads="1"/>
            </p:cNvSpPr>
            <p:nvPr/>
          </p:nvSpPr>
          <p:spPr bwMode="auto">
            <a:xfrm>
              <a:off x="1392" y="1000"/>
              <a:ext cx="816" cy="96"/>
            </a:xfrm>
            <a:prstGeom prst="rect">
              <a:avLst/>
            </a:prstGeom>
            <a:solidFill>
              <a:srgbClr val="FFCC66">
                <a:alpha val="3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66022" name="Rectangle 6"/>
            <p:cNvSpPr>
              <a:spLocks noChangeArrowheads="1"/>
            </p:cNvSpPr>
            <p:nvPr/>
          </p:nvSpPr>
          <p:spPr bwMode="auto">
            <a:xfrm>
              <a:off x="1392" y="1120"/>
              <a:ext cx="816" cy="96"/>
            </a:xfrm>
            <a:prstGeom prst="rect">
              <a:avLst/>
            </a:prstGeom>
            <a:solidFill>
              <a:srgbClr val="FFCC66">
                <a:alpha val="3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66023" name="Rectangle 7"/>
            <p:cNvSpPr>
              <a:spLocks noChangeArrowheads="1"/>
            </p:cNvSpPr>
            <p:nvPr/>
          </p:nvSpPr>
          <p:spPr bwMode="auto">
            <a:xfrm>
              <a:off x="1392" y="1832"/>
              <a:ext cx="816" cy="96"/>
            </a:xfrm>
            <a:prstGeom prst="rect">
              <a:avLst/>
            </a:prstGeom>
            <a:solidFill>
              <a:srgbClr val="FFCC66">
                <a:alpha val="3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66024" name="Rectangle 8"/>
            <p:cNvSpPr>
              <a:spLocks noChangeArrowheads="1"/>
            </p:cNvSpPr>
            <p:nvPr/>
          </p:nvSpPr>
          <p:spPr bwMode="auto">
            <a:xfrm>
              <a:off x="1392" y="1944"/>
              <a:ext cx="816" cy="96"/>
            </a:xfrm>
            <a:prstGeom prst="rect">
              <a:avLst/>
            </a:prstGeom>
            <a:solidFill>
              <a:srgbClr val="FFCC66">
                <a:alpha val="3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
        <p:nvSpPr>
          <p:cNvPr id="1366025" name="Text Box 9"/>
          <p:cNvSpPr txBox="1">
            <a:spLocks noChangeArrowheads="1"/>
          </p:cNvSpPr>
          <p:nvPr/>
        </p:nvSpPr>
        <p:spPr bwMode="auto">
          <a:xfrm>
            <a:off x="304800" y="168275"/>
            <a:ext cx="28860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3400" b="0">
                <a:solidFill>
                  <a:srgbClr val="333399"/>
                </a:solidFill>
                <a:latin typeface="Garamond" charset="0"/>
                <a:cs typeface="Arial" charset="0"/>
              </a:rPr>
              <a:t>Software output</a:t>
            </a:r>
          </a:p>
        </p:txBody>
      </p:sp>
      <p:sp>
        <p:nvSpPr>
          <p:cNvPr id="1366026" name="Rectangle 10"/>
          <p:cNvSpPr>
            <a:spLocks noChangeArrowheads="1"/>
          </p:cNvSpPr>
          <p:nvPr/>
        </p:nvSpPr>
        <p:spPr bwMode="auto">
          <a:xfrm>
            <a:off x="3259138" y="2260600"/>
            <a:ext cx="931862" cy="246063"/>
          </a:xfrm>
          <a:prstGeom prst="rect">
            <a:avLst/>
          </a:prstGeom>
          <a:solidFill>
            <a:srgbClr val="FFCC66">
              <a:alpha val="3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66027" name="Rectangle 11"/>
          <p:cNvSpPr>
            <a:spLocks noChangeArrowheads="1"/>
          </p:cNvSpPr>
          <p:nvPr/>
        </p:nvSpPr>
        <p:spPr bwMode="auto">
          <a:xfrm>
            <a:off x="3263900" y="2501900"/>
            <a:ext cx="931863" cy="246063"/>
          </a:xfrm>
          <a:prstGeom prst="rect">
            <a:avLst/>
          </a:prstGeom>
          <a:solidFill>
            <a:srgbClr val="FFCC66">
              <a:alpha val="3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66028" name="Text Box 12"/>
          <p:cNvSpPr txBox="1">
            <a:spLocks noChangeArrowheads="1"/>
          </p:cNvSpPr>
          <p:nvPr/>
        </p:nvSpPr>
        <p:spPr bwMode="auto">
          <a:xfrm>
            <a:off x="1987550" y="2182813"/>
            <a:ext cx="106045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b="0">
                <a:cs typeface="Arial" charset="0"/>
              </a:rPr>
              <a:t>intercept</a:t>
            </a:r>
          </a:p>
          <a:p>
            <a:pPr algn="r">
              <a:defRPr/>
            </a:pPr>
            <a:r>
              <a:rPr lang="en-US" b="0">
                <a:cs typeface="Arial" charset="0"/>
              </a:rPr>
              <a:t>slope</a:t>
            </a:r>
          </a:p>
          <a:p>
            <a:pPr algn="r">
              <a:defRPr/>
            </a:pPr>
            <a:endParaRPr lang="en-US" sz="900" b="0">
              <a:cs typeface="Arial" charset="0"/>
            </a:endParaRPr>
          </a:p>
          <a:p>
            <a:pPr algn="r">
              <a:defRPr/>
            </a:pPr>
            <a:r>
              <a:rPr lang="en-US" b="0" i="1">
                <a:cs typeface="Arial" charset="0"/>
              </a:rPr>
              <a:t>R</a:t>
            </a:r>
            <a:r>
              <a:rPr lang="en-US" b="0" baseline="30000">
                <a:cs typeface="Arial" charset="0"/>
              </a:rPr>
              <a:t>2</a:t>
            </a:r>
          </a:p>
        </p:txBody>
      </p:sp>
      <p:sp>
        <p:nvSpPr>
          <p:cNvPr id="1366029" name="Rectangle 13"/>
          <p:cNvSpPr>
            <a:spLocks noChangeArrowheads="1"/>
          </p:cNvSpPr>
          <p:nvPr/>
        </p:nvSpPr>
        <p:spPr bwMode="auto">
          <a:xfrm>
            <a:off x="4783138" y="2852738"/>
            <a:ext cx="1298575" cy="246062"/>
          </a:xfrm>
          <a:prstGeom prst="rect">
            <a:avLst/>
          </a:prstGeom>
          <a:solidFill>
            <a:srgbClr val="FFCC66">
              <a:alpha val="30000"/>
            </a:srgb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66030" name="Text Box 14"/>
          <p:cNvSpPr txBox="1">
            <a:spLocks noChangeArrowheads="1"/>
          </p:cNvSpPr>
          <p:nvPr/>
        </p:nvSpPr>
        <p:spPr bwMode="auto">
          <a:xfrm>
            <a:off x="7162800" y="4572000"/>
            <a:ext cx="1060450"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0" i="1">
                <a:cs typeface="Arial" charset="0"/>
              </a:rPr>
              <a:t>r</a:t>
            </a:r>
          </a:p>
          <a:p>
            <a:pPr>
              <a:defRPr/>
            </a:pPr>
            <a:r>
              <a:rPr lang="en-US" b="0" i="1">
                <a:cs typeface="Arial" charset="0"/>
              </a:rPr>
              <a:t>R</a:t>
            </a:r>
            <a:r>
              <a:rPr lang="en-US" b="0" baseline="30000">
                <a:cs typeface="Arial" charset="0"/>
              </a:rPr>
              <a:t>2</a:t>
            </a:r>
          </a:p>
          <a:p>
            <a:pPr>
              <a:defRPr/>
            </a:pPr>
            <a:endParaRPr lang="en-US" sz="2000" b="0">
              <a:cs typeface="Arial" charset="0"/>
            </a:endParaRPr>
          </a:p>
          <a:p>
            <a:pPr>
              <a:defRPr/>
            </a:pPr>
            <a:r>
              <a:rPr lang="en-US" sz="2000" b="0">
                <a:cs typeface="Arial" charset="0"/>
              </a:rPr>
              <a:t> </a:t>
            </a:r>
          </a:p>
          <a:p>
            <a:pPr>
              <a:defRPr/>
            </a:pPr>
            <a:r>
              <a:rPr lang="en-US" b="0">
                <a:cs typeface="Arial" charset="0"/>
              </a:rPr>
              <a:t>intercept</a:t>
            </a:r>
          </a:p>
          <a:p>
            <a:pPr>
              <a:defRPr/>
            </a:pPr>
            <a:r>
              <a:rPr lang="en-US" b="0">
                <a:cs typeface="Arial" charset="0"/>
              </a:rPr>
              <a:t>slope</a:t>
            </a:r>
          </a:p>
          <a:p>
            <a:pPr>
              <a:defRPr/>
            </a:pPr>
            <a:endParaRPr lang="en-US" sz="900" b="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042" name="Rectangle 2"/>
          <p:cNvSpPr>
            <a:spLocks noGrp="1" noChangeArrowheads="1"/>
          </p:cNvSpPr>
          <p:nvPr>
            <p:ph type="title"/>
          </p:nvPr>
        </p:nvSpPr>
        <p:spPr>
          <a:xfrm>
            <a:off x="457200" y="381000"/>
            <a:ext cx="8229600" cy="823913"/>
          </a:xfrm>
        </p:spPr>
        <p:txBody>
          <a:bodyPr/>
          <a:lstStyle/>
          <a:p>
            <a:pPr eaLnBrk="1" hangingPunct="1">
              <a:defRPr/>
            </a:pPr>
            <a:r>
              <a:rPr lang="en-US" sz="3400" smtClean="0">
                <a:solidFill>
                  <a:srgbClr val="333399"/>
                </a:solidFill>
                <a:cs typeface="+mj-cs"/>
              </a:rPr>
              <a:t>Example </a:t>
            </a:r>
          </a:p>
        </p:txBody>
      </p:sp>
      <p:sp>
        <p:nvSpPr>
          <p:cNvPr id="1367043" name="Rectangle 3"/>
          <p:cNvSpPr>
            <a:spLocks noGrp="1" noChangeArrowheads="1"/>
          </p:cNvSpPr>
          <p:nvPr>
            <p:ph type="body" idx="1"/>
          </p:nvPr>
        </p:nvSpPr>
        <p:spPr>
          <a:xfrm>
            <a:off x="381000" y="1524000"/>
            <a:ext cx="8229600" cy="4800600"/>
          </a:xfrm>
        </p:spPr>
        <p:txBody>
          <a:bodyPr/>
          <a:lstStyle/>
          <a:p>
            <a:pPr eaLnBrk="1" hangingPunct="1">
              <a:lnSpc>
                <a:spcPct val="80000"/>
              </a:lnSpc>
              <a:buFont typeface="Wingdings" charset="0"/>
              <a:buNone/>
              <a:defRPr/>
            </a:pPr>
            <a:r>
              <a:rPr lang="en-US" sz="1900" smtClean="0">
                <a:cs typeface="+mn-cs"/>
              </a:rPr>
              <a:t>Regression Analysis: Selling Price ($) vs. Square Footage of Houses</a:t>
            </a:r>
          </a:p>
          <a:p>
            <a:pPr eaLnBrk="1" hangingPunct="1">
              <a:lnSpc>
                <a:spcPct val="80000"/>
              </a:lnSpc>
              <a:buFont typeface="Wingdings" charset="0"/>
              <a:buNone/>
              <a:defRPr/>
            </a:pPr>
            <a:endParaRPr lang="en-US" sz="1700" smtClean="0">
              <a:cs typeface="+mn-cs"/>
            </a:endParaRPr>
          </a:p>
          <a:p>
            <a:pPr eaLnBrk="1" hangingPunct="1">
              <a:lnSpc>
                <a:spcPct val="80000"/>
              </a:lnSpc>
              <a:buFont typeface="Wingdings" charset="0"/>
              <a:buNone/>
              <a:defRPr/>
            </a:pPr>
            <a:r>
              <a:rPr lang="en-US" sz="1700" smtClean="0">
                <a:latin typeface="Courier New" charset="0"/>
                <a:cs typeface="+mn-cs"/>
              </a:rPr>
              <a:t>The regression equation is</a:t>
            </a:r>
          </a:p>
          <a:p>
            <a:pPr eaLnBrk="1" hangingPunct="1">
              <a:lnSpc>
                <a:spcPct val="80000"/>
              </a:lnSpc>
              <a:buFont typeface="Wingdings" charset="0"/>
              <a:buNone/>
              <a:defRPr/>
            </a:pPr>
            <a:r>
              <a:rPr lang="en-US" sz="1700" smtClean="0">
                <a:latin typeface="Courier New" charset="0"/>
                <a:cs typeface="+mn-cs"/>
              </a:rPr>
              <a:t>Selling Price = 4795 + 92.8 Square Footage ($)</a:t>
            </a:r>
          </a:p>
          <a:p>
            <a:pPr eaLnBrk="1" hangingPunct="1">
              <a:lnSpc>
                <a:spcPct val="80000"/>
              </a:lnSpc>
              <a:buFont typeface="Wingdings" charset="0"/>
              <a:buNone/>
              <a:defRPr/>
            </a:pPr>
            <a:endParaRPr lang="en-US" sz="1700" smtClean="0">
              <a:latin typeface="Courier New" charset="0"/>
              <a:cs typeface="+mn-cs"/>
            </a:endParaRPr>
          </a:p>
          <a:p>
            <a:pPr eaLnBrk="1" hangingPunct="1">
              <a:lnSpc>
                <a:spcPct val="80000"/>
              </a:lnSpc>
              <a:buFont typeface="Wingdings" charset="0"/>
              <a:buNone/>
              <a:defRPr/>
            </a:pPr>
            <a:r>
              <a:rPr lang="en-US" sz="1700" smtClean="0">
                <a:latin typeface="Courier New" charset="0"/>
                <a:cs typeface="+mn-cs"/>
              </a:rPr>
              <a:t>Predictor     Coef     SE Coef          T    P</a:t>
            </a:r>
          </a:p>
          <a:p>
            <a:pPr eaLnBrk="1" hangingPunct="1">
              <a:lnSpc>
                <a:spcPct val="80000"/>
              </a:lnSpc>
              <a:buFont typeface="Wingdings" charset="0"/>
              <a:buNone/>
              <a:defRPr/>
            </a:pPr>
            <a:r>
              <a:rPr lang="en-US" sz="1700" smtClean="0">
                <a:latin typeface="Courier New" charset="0"/>
                <a:cs typeface="+mn-cs"/>
              </a:rPr>
              <a:t>Constant      4795       13452       0.36  0.723</a:t>
            </a:r>
          </a:p>
          <a:p>
            <a:pPr eaLnBrk="1" hangingPunct="1">
              <a:lnSpc>
                <a:spcPct val="80000"/>
              </a:lnSpc>
              <a:buFont typeface="Wingdings" charset="0"/>
              <a:buNone/>
              <a:defRPr/>
            </a:pPr>
            <a:r>
              <a:rPr lang="en-US" sz="1700" smtClean="0">
                <a:latin typeface="Courier New" charset="0"/>
                <a:cs typeface="+mn-cs"/>
              </a:rPr>
              <a:t>Square F    92.802       8.844      10.49  0.000</a:t>
            </a:r>
          </a:p>
          <a:p>
            <a:pPr eaLnBrk="1" hangingPunct="1">
              <a:lnSpc>
                <a:spcPct val="80000"/>
              </a:lnSpc>
              <a:buFont typeface="Wingdings" charset="0"/>
              <a:buNone/>
              <a:defRPr/>
            </a:pPr>
            <a:endParaRPr lang="en-US" sz="1700" smtClean="0">
              <a:latin typeface="Courier New" charset="0"/>
              <a:cs typeface="+mn-cs"/>
            </a:endParaRPr>
          </a:p>
          <a:p>
            <a:pPr eaLnBrk="1" hangingPunct="1">
              <a:lnSpc>
                <a:spcPct val="80000"/>
              </a:lnSpc>
              <a:buFont typeface="Wingdings" charset="0"/>
              <a:buNone/>
              <a:defRPr/>
            </a:pPr>
            <a:r>
              <a:rPr lang="en-US" sz="1700" smtClean="0">
                <a:latin typeface="Courier New" charset="0"/>
                <a:cs typeface="+mn-cs"/>
              </a:rPr>
              <a:t>S = 30344       R-Sq = 69.6%  R-Sq(adj) = 69.0%</a:t>
            </a:r>
          </a:p>
          <a:p>
            <a:pPr eaLnBrk="1" hangingPunct="1">
              <a:lnSpc>
                <a:spcPct val="80000"/>
              </a:lnSpc>
              <a:buFont typeface="Wingdings" charset="0"/>
              <a:buNone/>
              <a:defRPr/>
            </a:pPr>
            <a:endParaRPr lang="en-US" sz="1700" smtClean="0">
              <a:cs typeface="+mn-cs"/>
            </a:endParaRPr>
          </a:p>
          <a:p>
            <a:pPr eaLnBrk="1" hangingPunct="1">
              <a:lnSpc>
                <a:spcPct val="80000"/>
              </a:lnSpc>
              <a:spcAft>
                <a:spcPct val="20000"/>
              </a:spcAft>
              <a:buSzPct val="80000"/>
              <a:defRPr/>
            </a:pPr>
            <a:r>
              <a:rPr lang="en-US" sz="1900" smtClean="0">
                <a:cs typeface="+mn-cs"/>
              </a:rPr>
              <a:t>Slope: What is the change in selling price for a unit increase in square footage?</a:t>
            </a:r>
          </a:p>
          <a:p>
            <a:pPr eaLnBrk="1" hangingPunct="1">
              <a:lnSpc>
                <a:spcPct val="80000"/>
              </a:lnSpc>
              <a:spcAft>
                <a:spcPct val="20000"/>
              </a:spcAft>
              <a:buSzPct val="80000"/>
              <a:defRPr/>
            </a:pPr>
            <a:r>
              <a:rPr lang="en-US" sz="1900" smtClean="0">
                <a:cs typeface="+mn-cs"/>
              </a:rPr>
              <a:t>Intercept: Is the intercept meaningful?</a:t>
            </a:r>
          </a:p>
          <a:p>
            <a:pPr eaLnBrk="1" hangingPunct="1">
              <a:lnSpc>
                <a:spcPct val="80000"/>
              </a:lnSpc>
              <a:spcAft>
                <a:spcPct val="20000"/>
              </a:spcAft>
              <a:buSzPct val="80000"/>
              <a:defRPr/>
            </a:pPr>
            <a:r>
              <a:rPr lang="en-US" sz="1900" smtClean="0">
                <a:cs typeface="+mn-cs"/>
              </a:rPr>
              <a:t>Prediction: If the square footage of a house is 2500, what do we predict as the selling price?</a:t>
            </a:r>
          </a:p>
          <a:p>
            <a:pPr eaLnBrk="1" hangingPunct="1">
              <a:lnSpc>
                <a:spcPct val="80000"/>
              </a:lnSpc>
              <a:buFont typeface="Wingdings" charset="0"/>
              <a:buNone/>
              <a:defRPr/>
            </a:pPr>
            <a:endParaRPr lang="en-US" sz="1900" b="1"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Rectangle 2"/>
          <p:cNvSpPr>
            <a:spLocks noGrp="1" noChangeArrowheads="1"/>
          </p:cNvSpPr>
          <p:nvPr>
            <p:ph type="title"/>
          </p:nvPr>
        </p:nvSpPr>
        <p:spPr>
          <a:xfrm>
            <a:off x="457200" y="404813"/>
            <a:ext cx="8229600" cy="885825"/>
          </a:xfrm>
        </p:spPr>
        <p:txBody>
          <a:bodyPr/>
          <a:lstStyle/>
          <a:p>
            <a:pPr eaLnBrk="1" hangingPunct="1">
              <a:defRPr/>
            </a:pPr>
            <a:r>
              <a:rPr lang="en-US" sz="3400" smtClean="0">
                <a:solidFill>
                  <a:srgbClr val="333399"/>
                </a:solidFill>
                <a:cs typeface="+mj-cs"/>
              </a:rPr>
              <a:t>Facts about least-squares regression</a:t>
            </a:r>
          </a:p>
        </p:txBody>
      </p:sp>
      <p:sp>
        <p:nvSpPr>
          <p:cNvPr id="1368067" name="Rectangle 3"/>
          <p:cNvSpPr>
            <a:spLocks noGrp="1" noChangeArrowheads="1"/>
          </p:cNvSpPr>
          <p:nvPr>
            <p:ph type="body" idx="1"/>
          </p:nvPr>
        </p:nvSpPr>
        <p:spPr/>
        <p:txBody>
          <a:bodyPr/>
          <a:lstStyle/>
          <a:p>
            <a:pPr eaLnBrk="1" hangingPunct="1">
              <a:buSzPct val="80000"/>
              <a:defRPr/>
            </a:pPr>
            <a:r>
              <a:rPr lang="en-US" sz="2100" dirty="0" smtClean="0">
                <a:cs typeface="+mn-cs"/>
              </a:rPr>
              <a:t>If we reverse the roles of the explanatory and response variables, we will get a</a:t>
            </a:r>
            <a:r>
              <a:rPr lang="en-US" sz="2100" b="1" dirty="0" smtClean="0">
                <a:cs typeface="+mn-cs"/>
              </a:rPr>
              <a:t> different </a:t>
            </a:r>
            <a:r>
              <a:rPr lang="en-US" sz="2100" dirty="0" smtClean="0">
                <a:cs typeface="+mn-cs"/>
              </a:rPr>
              <a:t>regression line</a:t>
            </a:r>
          </a:p>
          <a:p>
            <a:pPr eaLnBrk="1" hangingPunct="1">
              <a:buSzPct val="80000"/>
              <a:defRPr/>
            </a:pPr>
            <a:endParaRPr lang="en-US" sz="1700" dirty="0" smtClean="0">
              <a:cs typeface="+mn-cs"/>
            </a:endParaRPr>
          </a:p>
          <a:p>
            <a:pPr eaLnBrk="1" hangingPunct="1">
              <a:buSzPct val="80000"/>
              <a:defRPr/>
            </a:pPr>
            <a:r>
              <a:rPr lang="en-US" sz="2100" dirty="0" smtClean="0">
                <a:cs typeface="+mn-cs"/>
              </a:rPr>
              <a:t>The slope, </a:t>
            </a:r>
            <a:r>
              <a:rPr lang="en-US" sz="2100" i="1" dirty="0" smtClean="0">
                <a:cs typeface="+mn-cs"/>
              </a:rPr>
              <a:t>b</a:t>
            </a:r>
            <a:r>
              <a:rPr lang="en-US" sz="2100" i="1" baseline="-25000" dirty="0" smtClean="0">
                <a:cs typeface="+mn-cs"/>
              </a:rPr>
              <a:t>1</a:t>
            </a:r>
            <a:r>
              <a:rPr lang="en-US" sz="2100" i="1" dirty="0" smtClean="0">
                <a:cs typeface="+mn-cs"/>
              </a:rPr>
              <a:t> </a:t>
            </a:r>
            <a:r>
              <a:rPr lang="en-US" sz="2100" dirty="0" smtClean="0">
                <a:cs typeface="+mn-cs"/>
              </a:rPr>
              <a:t>is related to the correlation coefficient, </a:t>
            </a:r>
            <a:r>
              <a:rPr lang="en-US" sz="2100" i="1" dirty="0" smtClean="0">
                <a:cs typeface="+mn-cs"/>
              </a:rPr>
              <a:t>r.</a:t>
            </a:r>
            <a:endParaRPr lang="en-US" sz="2100" dirty="0" smtClean="0">
              <a:cs typeface="+mn-cs"/>
            </a:endParaRPr>
          </a:p>
          <a:p>
            <a:pPr eaLnBrk="1" hangingPunct="1">
              <a:buSzPct val="80000"/>
              <a:defRPr/>
            </a:pPr>
            <a:endParaRPr lang="en-US" sz="1700" dirty="0" smtClean="0">
              <a:cs typeface="+mn-cs"/>
            </a:endParaRPr>
          </a:p>
          <a:p>
            <a:pPr eaLnBrk="1" hangingPunct="1">
              <a:buSzPct val="80000"/>
              <a:defRPr/>
            </a:pPr>
            <a:r>
              <a:rPr lang="en-US" sz="2100" dirty="0" smtClean="0">
                <a:cs typeface="+mn-cs"/>
              </a:rPr>
              <a:t>The least-squares line passes through the means of the </a:t>
            </a:r>
            <a:r>
              <a:rPr lang="en-US" sz="2100" i="1" dirty="0" smtClean="0">
                <a:cs typeface="+mn-cs"/>
              </a:rPr>
              <a:t>x</a:t>
            </a:r>
            <a:r>
              <a:rPr lang="en-US" sz="2100" dirty="0" smtClean="0">
                <a:cs typeface="+mn-cs"/>
              </a:rPr>
              <a:t> and </a:t>
            </a:r>
            <a:r>
              <a:rPr lang="en-US" sz="2100" i="1" dirty="0" smtClean="0">
                <a:cs typeface="+mn-cs"/>
              </a:rPr>
              <a:t>y </a:t>
            </a:r>
            <a:r>
              <a:rPr lang="en-US" sz="2100" dirty="0" smtClean="0">
                <a:cs typeface="+mn-cs"/>
              </a:rPr>
              <a:t>variables.</a:t>
            </a:r>
          </a:p>
          <a:p>
            <a:pPr eaLnBrk="1" hangingPunct="1">
              <a:buSzPct val="80000"/>
              <a:defRPr/>
            </a:pPr>
            <a:endParaRPr lang="en-US" sz="1700" dirty="0" smtClean="0">
              <a:cs typeface="+mn-cs"/>
            </a:endParaRPr>
          </a:p>
          <a:p>
            <a:pPr eaLnBrk="1" hangingPunct="1">
              <a:buSzPct val="80000"/>
              <a:defRPr/>
            </a:pPr>
            <a:r>
              <a:rPr lang="en-US" sz="2100" dirty="0" smtClean="0">
                <a:cs typeface="+mn-cs"/>
              </a:rPr>
              <a:t>The fraction of the variation in the values of </a:t>
            </a:r>
            <a:r>
              <a:rPr lang="en-US" sz="2100" i="1" dirty="0" smtClean="0">
                <a:cs typeface="+mn-cs"/>
              </a:rPr>
              <a:t>y</a:t>
            </a:r>
            <a:r>
              <a:rPr lang="en-US" sz="2100" dirty="0" smtClean="0">
                <a:cs typeface="+mn-cs"/>
              </a:rPr>
              <a:t> that is explained by the regression of </a:t>
            </a:r>
            <a:r>
              <a:rPr lang="en-US" sz="2100" i="1" dirty="0" smtClean="0">
                <a:cs typeface="+mn-cs"/>
              </a:rPr>
              <a:t>y</a:t>
            </a:r>
            <a:r>
              <a:rPr lang="en-US" sz="2100" dirty="0" smtClean="0">
                <a:cs typeface="+mn-cs"/>
              </a:rPr>
              <a:t>  on </a:t>
            </a:r>
            <a:r>
              <a:rPr lang="en-US" sz="2100" i="1" dirty="0" smtClean="0">
                <a:cs typeface="+mn-cs"/>
              </a:rPr>
              <a:t>x </a:t>
            </a:r>
            <a:r>
              <a:rPr lang="en-US" sz="2100" dirty="0" smtClean="0">
                <a:cs typeface="+mn-cs"/>
              </a:rPr>
              <a:t> is </a:t>
            </a:r>
            <a:r>
              <a:rPr lang="en-US" sz="2100" b="1" i="1" dirty="0" smtClean="0">
                <a:cs typeface="+mn-cs"/>
              </a:rPr>
              <a:t>r</a:t>
            </a:r>
            <a:r>
              <a:rPr lang="en-US" sz="2100" b="1" baseline="30000" dirty="0" smtClean="0">
                <a:cs typeface="+mn-cs"/>
              </a:rPr>
              <a:t>2</a:t>
            </a:r>
            <a:r>
              <a:rPr lang="en-US" sz="2100" b="1" dirty="0" smtClean="0">
                <a:cs typeface="+mn-cs"/>
              </a:rPr>
              <a:t>.</a:t>
            </a:r>
          </a:p>
          <a:p>
            <a:pPr eaLnBrk="1" hangingPunct="1">
              <a:defRPr/>
            </a:pPr>
            <a:endParaRPr lang="en-US" sz="2100" dirty="0" smtClean="0">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090" name="Rectangle 2"/>
          <p:cNvSpPr>
            <a:spLocks noGrp="1" noChangeArrowheads="1"/>
          </p:cNvSpPr>
          <p:nvPr>
            <p:ph type="title"/>
          </p:nvPr>
        </p:nvSpPr>
        <p:spPr>
          <a:xfrm>
            <a:off x="457200" y="277813"/>
            <a:ext cx="7924800" cy="760412"/>
          </a:xfrm>
        </p:spPr>
        <p:txBody>
          <a:bodyPr/>
          <a:lstStyle/>
          <a:p>
            <a:pPr eaLnBrk="1" hangingPunct="1">
              <a:defRPr/>
            </a:pPr>
            <a:r>
              <a:rPr lang="en-US" sz="3400" smtClean="0">
                <a:solidFill>
                  <a:srgbClr val="333399"/>
                </a:solidFill>
                <a:cs typeface="+mj-cs"/>
              </a:rPr>
              <a:t>Coefficient of determination, </a:t>
            </a:r>
            <a:r>
              <a:rPr lang="en-US" sz="3400" i="1" smtClean="0">
                <a:solidFill>
                  <a:srgbClr val="333399"/>
                </a:solidFill>
                <a:cs typeface="+mj-cs"/>
              </a:rPr>
              <a:t>r</a:t>
            </a:r>
            <a:r>
              <a:rPr lang="en-US" sz="3400" baseline="30000" smtClean="0">
                <a:solidFill>
                  <a:srgbClr val="333399"/>
                </a:solidFill>
                <a:cs typeface="+mj-cs"/>
              </a:rPr>
              <a:t>2</a:t>
            </a:r>
          </a:p>
        </p:txBody>
      </p:sp>
      <p:sp>
        <p:nvSpPr>
          <p:cNvPr id="1369091" name="Rectangle 3"/>
          <p:cNvSpPr>
            <a:spLocks noGrp="1" noChangeArrowheads="1"/>
          </p:cNvSpPr>
          <p:nvPr>
            <p:ph type="body" idx="1"/>
          </p:nvPr>
        </p:nvSpPr>
        <p:spPr>
          <a:xfrm>
            <a:off x="457200" y="3362325"/>
            <a:ext cx="8001000" cy="1887538"/>
          </a:xfrm>
        </p:spPr>
        <p:txBody>
          <a:bodyPr/>
          <a:lstStyle/>
          <a:p>
            <a:pPr marL="0" indent="0" eaLnBrk="1" hangingPunct="1">
              <a:lnSpc>
                <a:spcPct val="150000"/>
              </a:lnSpc>
              <a:buFont typeface="Wingdings" charset="0"/>
              <a:buNone/>
              <a:defRPr/>
            </a:pPr>
            <a:r>
              <a:rPr lang="en-US" sz="1900" i="1" smtClean="0">
                <a:cs typeface="+mn-cs"/>
              </a:rPr>
              <a:t>r</a:t>
            </a:r>
            <a:r>
              <a:rPr lang="en-US" sz="1900" baseline="30000" smtClean="0">
                <a:cs typeface="+mn-cs"/>
              </a:rPr>
              <a:t>2</a:t>
            </a:r>
            <a:r>
              <a:rPr lang="en-US" sz="1900" smtClean="0">
                <a:cs typeface="+mn-cs"/>
              </a:rPr>
              <a:t> represents</a:t>
            </a:r>
            <a:r>
              <a:rPr lang="en-US" sz="1900" b="1" smtClean="0">
                <a:cs typeface="+mn-cs"/>
              </a:rPr>
              <a:t> </a:t>
            </a:r>
            <a:r>
              <a:rPr lang="en-US" sz="1900" b="1" smtClean="0">
                <a:solidFill>
                  <a:srgbClr val="333399"/>
                </a:solidFill>
                <a:cs typeface="+mn-cs"/>
              </a:rPr>
              <a:t>the percentage of the variance in </a:t>
            </a:r>
            <a:r>
              <a:rPr lang="en-US" sz="1900" b="1" i="1" smtClean="0">
                <a:solidFill>
                  <a:srgbClr val="333399"/>
                </a:solidFill>
                <a:cs typeface="+mn-cs"/>
              </a:rPr>
              <a:t>y</a:t>
            </a:r>
            <a:r>
              <a:rPr lang="en-US" sz="1900" b="1" smtClean="0">
                <a:cs typeface="+mn-cs"/>
              </a:rPr>
              <a:t> </a:t>
            </a:r>
            <a:r>
              <a:rPr lang="en-US" sz="1900" smtClean="0">
                <a:cs typeface="+mn-cs"/>
              </a:rPr>
              <a:t>(vertical scatter from the regression line) </a:t>
            </a:r>
            <a:r>
              <a:rPr lang="en-US" sz="1900" b="1" smtClean="0">
                <a:solidFill>
                  <a:srgbClr val="333399"/>
                </a:solidFill>
                <a:cs typeface="+mn-cs"/>
              </a:rPr>
              <a:t>that can be explained by changes in </a:t>
            </a:r>
            <a:r>
              <a:rPr lang="en-US" sz="1900" b="1" i="1" smtClean="0">
                <a:solidFill>
                  <a:srgbClr val="333399"/>
                </a:solidFill>
                <a:cs typeface="+mn-cs"/>
              </a:rPr>
              <a:t>x</a:t>
            </a:r>
            <a:r>
              <a:rPr lang="en-US" sz="1900" smtClean="0">
                <a:solidFill>
                  <a:srgbClr val="333399"/>
                </a:solidFill>
                <a:cs typeface="+mn-cs"/>
              </a:rPr>
              <a:t>.</a:t>
            </a:r>
            <a:r>
              <a:rPr lang="en-US" sz="1900" smtClean="0">
                <a:cs typeface="+mn-cs"/>
              </a:rPr>
              <a:t> </a:t>
            </a:r>
          </a:p>
        </p:txBody>
      </p:sp>
      <p:sp>
        <p:nvSpPr>
          <p:cNvPr id="1369094" name="Rectangle 6"/>
          <p:cNvSpPr>
            <a:spLocks noChangeArrowheads="1"/>
          </p:cNvSpPr>
          <p:nvPr/>
        </p:nvSpPr>
        <p:spPr bwMode="auto">
          <a:xfrm>
            <a:off x="457200" y="1295400"/>
            <a:ext cx="8153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130000"/>
              </a:lnSpc>
              <a:spcBef>
                <a:spcPct val="20000"/>
              </a:spcBef>
              <a:buClr>
                <a:srgbClr val="333399"/>
              </a:buClr>
              <a:buFont typeface="Wingdings" charset="0"/>
              <a:buNone/>
              <a:defRPr/>
            </a:pPr>
            <a:r>
              <a:rPr lang="en-US" sz="2100" i="1">
                <a:solidFill>
                  <a:srgbClr val="333399"/>
                </a:solidFill>
                <a:cs typeface="Arial" charset="0"/>
              </a:rPr>
              <a:t>r</a:t>
            </a:r>
            <a:r>
              <a:rPr lang="en-US" sz="2100" baseline="30000">
                <a:solidFill>
                  <a:srgbClr val="333399"/>
                </a:solidFill>
                <a:cs typeface="Arial" charset="0"/>
              </a:rPr>
              <a:t>2</a:t>
            </a:r>
            <a:r>
              <a:rPr lang="en-US" sz="2100">
                <a:solidFill>
                  <a:srgbClr val="333399"/>
                </a:solidFill>
                <a:cs typeface="Arial" charset="0"/>
              </a:rPr>
              <a:t>, the coefficient of determination,</a:t>
            </a:r>
            <a:r>
              <a:rPr lang="en-US" sz="2100" b="0">
                <a:cs typeface="Arial" charset="0"/>
              </a:rPr>
              <a:t> is the square of the correlation coefficient.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90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09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7" name="Picture 2"/>
          <p:cNvPicPr>
            <a:picLocks noChangeAspect="1" noChangeArrowheads="1"/>
          </p:cNvPicPr>
          <p:nvPr/>
        </p:nvPicPr>
        <p:blipFill>
          <a:blip r:embed="rId3">
            <a:extLst>
              <a:ext uri="{28A0092B-C50C-407E-A947-70E740481C1C}">
                <a14:useLocalDpi xmlns:a14="http://schemas.microsoft.com/office/drawing/2010/main" val="0"/>
              </a:ext>
            </a:extLst>
          </a:blip>
          <a:srcRect l="50470" t="31464" r="1335" b="2296"/>
          <a:stretch>
            <a:fillRect/>
          </a:stretch>
        </p:blipFill>
        <p:spPr bwMode="auto">
          <a:xfrm>
            <a:off x="228600" y="2230438"/>
            <a:ext cx="3886200"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1139" name="Text Box 3"/>
          <p:cNvSpPr txBox="1">
            <a:spLocks noChangeArrowheads="1"/>
          </p:cNvSpPr>
          <p:nvPr/>
        </p:nvSpPr>
        <p:spPr bwMode="auto">
          <a:xfrm>
            <a:off x="2971800" y="3124200"/>
            <a:ext cx="788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0" i="1">
                <a:cs typeface="Arial" charset="0"/>
              </a:rPr>
              <a:t>r</a:t>
            </a:r>
            <a:r>
              <a:rPr lang="en-US" sz="2000" b="0">
                <a:cs typeface="Arial" charset="0"/>
              </a:rPr>
              <a:t> = -1</a:t>
            </a:r>
          </a:p>
          <a:p>
            <a:pPr>
              <a:defRPr/>
            </a:pPr>
            <a:r>
              <a:rPr lang="en-US" sz="2000" b="0" i="1">
                <a:cs typeface="Arial" charset="0"/>
              </a:rPr>
              <a:t>r</a:t>
            </a:r>
            <a:r>
              <a:rPr lang="en-US" sz="2000" b="0" baseline="30000">
                <a:cs typeface="Arial" charset="0"/>
              </a:rPr>
              <a:t>2</a:t>
            </a:r>
            <a:r>
              <a:rPr lang="en-US" sz="2000" b="0">
                <a:cs typeface="Arial" charset="0"/>
              </a:rPr>
              <a:t> = 1</a:t>
            </a:r>
          </a:p>
        </p:txBody>
      </p:sp>
      <p:sp>
        <p:nvSpPr>
          <p:cNvPr id="1371140" name="Text Box 4"/>
          <p:cNvSpPr txBox="1">
            <a:spLocks noChangeArrowheads="1"/>
          </p:cNvSpPr>
          <p:nvPr/>
        </p:nvSpPr>
        <p:spPr bwMode="auto">
          <a:xfrm>
            <a:off x="4114800" y="2728913"/>
            <a:ext cx="4114800" cy="195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sz="2400" b="0">
                <a:cs typeface="Arial" charset="0"/>
              </a:rPr>
              <a:t>Changes in </a:t>
            </a:r>
            <a:r>
              <a:rPr lang="en-US" sz="2400" b="0" i="1">
                <a:cs typeface="Arial" charset="0"/>
              </a:rPr>
              <a:t>x</a:t>
            </a:r>
            <a:r>
              <a:rPr lang="en-US" sz="2400" b="0">
                <a:cs typeface="Arial" charset="0"/>
              </a:rPr>
              <a:t> explain 100% of the variations in </a:t>
            </a:r>
            <a:r>
              <a:rPr lang="en-US" sz="2400" b="0" i="1">
                <a:cs typeface="Arial" charset="0"/>
              </a:rPr>
              <a:t>y</a:t>
            </a:r>
            <a:r>
              <a:rPr lang="en-US" sz="2400" b="0">
                <a:cs typeface="Arial" charset="0"/>
              </a:rPr>
              <a:t>. </a:t>
            </a:r>
          </a:p>
          <a:p>
            <a:pPr>
              <a:lnSpc>
                <a:spcPct val="120000"/>
              </a:lnSpc>
              <a:spcBef>
                <a:spcPct val="30000"/>
              </a:spcBef>
              <a:defRPr/>
            </a:pPr>
            <a:r>
              <a:rPr lang="en-US" sz="2400" b="0" i="1">
                <a:cs typeface="Arial" charset="0"/>
              </a:rPr>
              <a:t>Y</a:t>
            </a:r>
            <a:r>
              <a:rPr lang="en-US" sz="2400" b="0">
                <a:cs typeface="Arial" charset="0"/>
              </a:rPr>
              <a:t> can be entirely predicted for any given value of </a:t>
            </a:r>
            <a:r>
              <a:rPr lang="en-US" sz="2400" b="0" i="1">
                <a:cs typeface="Arial" charset="0"/>
              </a:rPr>
              <a:t>x</a:t>
            </a:r>
            <a:r>
              <a:rPr lang="en-US" sz="2400" b="0">
                <a:cs typeface="Arial" charset="0"/>
              </a:rPr>
              <a:t>.</a:t>
            </a:r>
          </a:p>
        </p:txBody>
      </p:sp>
      <p:sp>
        <p:nvSpPr>
          <p:cNvPr id="1371150" name="Rectangle 14"/>
          <p:cNvSpPr>
            <a:spLocks noChangeArrowheads="1"/>
          </p:cNvSpPr>
          <p:nvPr/>
        </p:nvSpPr>
        <p:spPr bwMode="auto">
          <a:xfrm>
            <a:off x="457200" y="304800"/>
            <a:ext cx="7924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r>
              <a:rPr lang="en-US" sz="3400" b="0">
                <a:solidFill>
                  <a:srgbClr val="333399"/>
                </a:solidFill>
                <a:latin typeface="Garamond" charset="0"/>
                <a:cs typeface="Arial" charset="0"/>
              </a:rPr>
              <a:t>Coefficient of determination, </a:t>
            </a:r>
            <a:r>
              <a:rPr lang="en-US" sz="3400" b="0" i="1">
                <a:solidFill>
                  <a:srgbClr val="333399"/>
                </a:solidFill>
                <a:latin typeface="Garamond" charset="0"/>
                <a:cs typeface="Arial" charset="0"/>
              </a:rPr>
              <a:t>r</a:t>
            </a:r>
            <a:r>
              <a:rPr lang="en-US" sz="3400" b="0" baseline="30000">
                <a:solidFill>
                  <a:srgbClr val="333399"/>
                </a:solidFill>
                <a:latin typeface="Garamond" charset="0"/>
                <a:cs typeface="Arial" charset="0"/>
              </a:rPr>
              <a:t>2</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200" b="1" dirty="0" smtClean="0"/>
              <a:t>CASE 2.1 </a:t>
            </a:r>
            <a:br>
              <a:rPr lang="en-US" sz="3200" b="1" dirty="0" smtClean="0"/>
            </a:br>
            <a:r>
              <a:rPr lang="en-US" sz="3200" b="1" dirty="0" smtClean="0"/>
              <a:t>Spam Botnets: A $140 Billion Problem</a:t>
            </a:r>
            <a:r>
              <a:rPr lang="en-US" sz="3200" dirty="0" smtClean="0"/>
              <a:t> </a:t>
            </a:r>
            <a:endParaRPr lang="en-US" sz="3200" dirty="0"/>
          </a:p>
        </p:txBody>
      </p:sp>
      <p:sp>
        <p:nvSpPr>
          <p:cNvPr id="3" name="Content Placeholder 2"/>
          <p:cNvSpPr>
            <a:spLocks noGrp="1"/>
          </p:cNvSpPr>
          <p:nvPr>
            <p:ph idx="1"/>
          </p:nvPr>
        </p:nvSpPr>
        <p:spPr/>
        <p:txBody>
          <a:bodyPr/>
          <a:lstStyle/>
          <a:p>
            <a:pPr marL="0" indent="0">
              <a:buFont typeface="Wingdings" charset="0"/>
              <a:buNone/>
              <a:defRPr/>
            </a:pPr>
            <a:r>
              <a:rPr lang="en-US" sz="2400" dirty="0" smtClean="0"/>
              <a:t>A </a:t>
            </a:r>
            <a:r>
              <a:rPr lang="en-US" sz="2400" dirty="0"/>
              <a:t>botnet is a remotely and silently controlled collection of networked computers. Botnets are illicitly created through the use of viruses, Trojans, and other malware to assimilate computers, or bots, into the botnet, generally without the knowledge of the computer owner. Some botnets can grow to many thousands of bots located all over the world. </a:t>
            </a:r>
            <a:endParaRPr lang="en-US" sz="2400" dirty="0" smtClean="0"/>
          </a:p>
          <a:p>
            <a:pPr marL="0" indent="0">
              <a:buFont typeface="Wingdings" charset="0"/>
              <a:buNone/>
              <a:defRPr/>
            </a:pPr>
            <a:r>
              <a:rPr lang="en-US" sz="2400" dirty="0" smtClean="0"/>
              <a:t>A </a:t>
            </a:r>
            <a:r>
              <a:rPr lang="en-US" sz="2400" dirty="0"/>
              <a:t>botnet that is used to send unwanted commercial emails, called spam, is called a spam botnet</a:t>
            </a:r>
            <a:r>
              <a:rPr lang="en-US" sz="2400" dirty="0" smtClean="0"/>
              <a:t>.</a:t>
            </a:r>
            <a:r>
              <a:rPr lang="en-US" sz="2400" dirty="0"/>
              <a:t> About 120 billion spam messages are sent per day, and the cost of dealing with spam messages is estimated to be $140 billion per year.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5" name="Picture 6"/>
          <p:cNvPicPr>
            <a:picLocks noChangeAspect="1" noChangeArrowheads="1"/>
          </p:cNvPicPr>
          <p:nvPr/>
        </p:nvPicPr>
        <p:blipFill>
          <a:blip r:embed="rId3">
            <a:extLst>
              <a:ext uri="{28A0092B-C50C-407E-A947-70E740481C1C}">
                <a14:useLocalDpi xmlns:a14="http://schemas.microsoft.com/office/drawing/2010/main" val="0"/>
              </a:ext>
            </a:extLst>
          </a:blip>
          <a:srcRect l="1398" t="32167" r="52821" b="2513"/>
          <a:stretch>
            <a:fillRect/>
          </a:stretch>
        </p:blipFill>
        <p:spPr bwMode="auto">
          <a:xfrm>
            <a:off x="228600" y="1981200"/>
            <a:ext cx="4648200"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6439" name="Text Box 7"/>
          <p:cNvSpPr txBox="1">
            <a:spLocks noChangeArrowheads="1"/>
          </p:cNvSpPr>
          <p:nvPr/>
        </p:nvSpPr>
        <p:spPr bwMode="auto">
          <a:xfrm>
            <a:off x="3505200" y="2895600"/>
            <a:ext cx="7889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0" i="1">
                <a:cs typeface="Arial" charset="0"/>
              </a:rPr>
              <a:t>r</a:t>
            </a:r>
            <a:r>
              <a:rPr lang="en-US" sz="2000" b="0">
                <a:cs typeface="Arial" charset="0"/>
              </a:rPr>
              <a:t> = 0</a:t>
            </a:r>
          </a:p>
          <a:p>
            <a:pPr>
              <a:defRPr/>
            </a:pPr>
            <a:r>
              <a:rPr lang="en-US" sz="2000" b="0" i="1">
                <a:cs typeface="Arial" charset="0"/>
              </a:rPr>
              <a:t>r</a:t>
            </a:r>
            <a:r>
              <a:rPr lang="en-US" sz="2000" b="0" baseline="30000">
                <a:cs typeface="Arial" charset="0"/>
              </a:rPr>
              <a:t>2</a:t>
            </a:r>
            <a:r>
              <a:rPr lang="en-US" sz="2000" b="0">
                <a:cs typeface="Arial" charset="0"/>
              </a:rPr>
              <a:t> = 0</a:t>
            </a:r>
          </a:p>
        </p:txBody>
      </p:sp>
      <p:sp>
        <p:nvSpPr>
          <p:cNvPr id="1426440" name="Text Box 8"/>
          <p:cNvSpPr txBox="1">
            <a:spLocks noChangeArrowheads="1"/>
          </p:cNvSpPr>
          <p:nvPr/>
        </p:nvSpPr>
        <p:spPr bwMode="auto">
          <a:xfrm>
            <a:off x="5029200" y="2667000"/>
            <a:ext cx="3810000"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sz="2400" b="0">
                <a:cs typeface="Arial" charset="0"/>
              </a:rPr>
              <a:t>Changes in </a:t>
            </a:r>
            <a:r>
              <a:rPr lang="en-US" sz="2400" b="0" i="1">
                <a:cs typeface="Arial" charset="0"/>
              </a:rPr>
              <a:t>x</a:t>
            </a:r>
            <a:r>
              <a:rPr lang="en-US" sz="2400" b="0">
                <a:cs typeface="Arial" charset="0"/>
              </a:rPr>
              <a:t> explain 0% of the variations in </a:t>
            </a:r>
            <a:r>
              <a:rPr lang="en-US" sz="2400" b="0" i="1">
                <a:cs typeface="Arial" charset="0"/>
              </a:rPr>
              <a:t>y</a:t>
            </a:r>
            <a:r>
              <a:rPr lang="en-US" sz="2400" b="0">
                <a:cs typeface="Arial" charset="0"/>
              </a:rPr>
              <a:t>. </a:t>
            </a:r>
          </a:p>
          <a:p>
            <a:pPr>
              <a:lnSpc>
                <a:spcPct val="120000"/>
              </a:lnSpc>
              <a:spcBef>
                <a:spcPct val="30000"/>
              </a:spcBef>
              <a:defRPr/>
            </a:pPr>
            <a:r>
              <a:rPr lang="en-US" sz="2400" b="0">
                <a:cs typeface="Arial" charset="0"/>
              </a:rPr>
              <a:t>The value(s) </a:t>
            </a:r>
            <a:r>
              <a:rPr lang="en-US" sz="2400" b="0" i="1">
                <a:cs typeface="Arial" charset="0"/>
              </a:rPr>
              <a:t>y</a:t>
            </a:r>
            <a:r>
              <a:rPr lang="en-US" sz="2400" b="0">
                <a:cs typeface="Arial" charset="0"/>
              </a:rPr>
              <a:t> takes is (are) entirely independent of what value </a:t>
            </a:r>
            <a:r>
              <a:rPr lang="en-US" sz="2400" b="0" i="1">
                <a:cs typeface="Arial" charset="0"/>
              </a:rPr>
              <a:t>x</a:t>
            </a:r>
            <a:r>
              <a:rPr lang="en-US" sz="2400" b="0">
                <a:cs typeface="Arial" charset="0"/>
              </a:rPr>
              <a:t> takes.</a:t>
            </a:r>
          </a:p>
        </p:txBody>
      </p:sp>
      <p:sp>
        <p:nvSpPr>
          <p:cNvPr id="1426446" name="Rectangle 14"/>
          <p:cNvSpPr>
            <a:spLocks noChangeArrowheads="1"/>
          </p:cNvSpPr>
          <p:nvPr/>
        </p:nvSpPr>
        <p:spPr bwMode="auto">
          <a:xfrm>
            <a:off x="457200" y="228600"/>
            <a:ext cx="7924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r>
              <a:rPr lang="en-US" sz="3400" b="0">
                <a:solidFill>
                  <a:srgbClr val="333399"/>
                </a:solidFill>
                <a:latin typeface="Garamond" charset="0"/>
                <a:cs typeface="Arial" charset="0"/>
              </a:rPr>
              <a:t>Coefficient of determination, </a:t>
            </a:r>
            <a:r>
              <a:rPr lang="en-US" sz="3400" b="0" i="1">
                <a:solidFill>
                  <a:srgbClr val="333399"/>
                </a:solidFill>
                <a:latin typeface="Garamond" charset="0"/>
                <a:cs typeface="Arial" charset="0"/>
              </a:rPr>
              <a:t>r</a:t>
            </a:r>
            <a:r>
              <a:rPr lang="en-US" sz="3400" b="0" baseline="30000">
                <a:solidFill>
                  <a:srgbClr val="333399"/>
                </a:solidFill>
                <a:latin typeface="Garamond" charset="0"/>
                <a:cs typeface="Arial" charset="0"/>
              </a:rPr>
              <a:t>2</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2" descr="moore02-f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743200"/>
            <a:ext cx="5010150"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7467" name="Text Box 11"/>
          <p:cNvSpPr txBox="1">
            <a:spLocks noChangeArrowheads="1"/>
          </p:cNvSpPr>
          <p:nvPr/>
        </p:nvSpPr>
        <p:spPr bwMode="auto">
          <a:xfrm>
            <a:off x="228600" y="2514600"/>
            <a:ext cx="32766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b="0">
                <a:cs typeface="Arial" charset="0"/>
              </a:rPr>
              <a:t>Here the change in </a:t>
            </a:r>
            <a:r>
              <a:rPr lang="en-US" b="0" i="1">
                <a:cs typeface="Arial" charset="0"/>
              </a:rPr>
              <a:t>x</a:t>
            </a:r>
            <a:r>
              <a:rPr lang="en-US" b="0">
                <a:cs typeface="Arial" charset="0"/>
              </a:rPr>
              <a:t> only explains 78% of the change in </a:t>
            </a:r>
            <a:r>
              <a:rPr lang="en-US" b="0" i="1">
                <a:cs typeface="Arial" charset="0"/>
              </a:rPr>
              <a:t>y</a:t>
            </a:r>
            <a:r>
              <a:rPr lang="en-US" b="0">
                <a:cs typeface="Arial" charset="0"/>
              </a:rPr>
              <a:t>. The rest of the change in </a:t>
            </a:r>
            <a:r>
              <a:rPr lang="en-US" b="0" i="1">
                <a:cs typeface="Arial" charset="0"/>
              </a:rPr>
              <a:t>y</a:t>
            </a:r>
            <a:r>
              <a:rPr lang="en-US" b="0">
                <a:cs typeface="Arial" charset="0"/>
              </a:rPr>
              <a:t> (the vertical scatter, shown as red arrows) must be explained by something other than </a:t>
            </a:r>
            <a:r>
              <a:rPr lang="en-US" b="0" i="1">
                <a:cs typeface="Arial" charset="0"/>
              </a:rPr>
              <a:t>x.</a:t>
            </a:r>
            <a:endParaRPr lang="en-US" sz="2400" b="0" i="1">
              <a:cs typeface="Arial" charset="0"/>
            </a:endParaRPr>
          </a:p>
        </p:txBody>
      </p:sp>
      <p:sp>
        <p:nvSpPr>
          <p:cNvPr id="1427468" name="Text Box 12"/>
          <p:cNvSpPr txBox="1">
            <a:spLocks noChangeArrowheads="1"/>
          </p:cNvSpPr>
          <p:nvPr/>
        </p:nvSpPr>
        <p:spPr bwMode="auto">
          <a:xfrm>
            <a:off x="4724400" y="2819400"/>
            <a:ext cx="12827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0" i="1">
                <a:cs typeface="Arial" charset="0"/>
              </a:rPr>
              <a:t>r</a:t>
            </a:r>
            <a:r>
              <a:rPr lang="en-US" sz="2000" b="0">
                <a:cs typeface="Arial" charset="0"/>
              </a:rPr>
              <a:t> = 0.885</a:t>
            </a:r>
          </a:p>
          <a:p>
            <a:pPr>
              <a:defRPr/>
            </a:pPr>
            <a:r>
              <a:rPr lang="en-US" sz="2000" b="0" i="1">
                <a:cs typeface="Arial" charset="0"/>
              </a:rPr>
              <a:t>r</a:t>
            </a:r>
            <a:r>
              <a:rPr lang="en-US" sz="2000" b="0" baseline="30000">
                <a:cs typeface="Arial" charset="0"/>
              </a:rPr>
              <a:t>2</a:t>
            </a:r>
            <a:r>
              <a:rPr lang="en-US" sz="2000" b="0">
                <a:cs typeface="Arial" charset="0"/>
              </a:rPr>
              <a:t> = 0.783</a:t>
            </a:r>
          </a:p>
        </p:txBody>
      </p:sp>
      <p:sp>
        <p:nvSpPr>
          <p:cNvPr id="1427470" name="Rectangle 14"/>
          <p:cNvSpPr>
            <a:spLocks noChangeArrowheads="1"/>
          </p:cNvSpPr>
          <p:nvPr/>
        </p:nvSpPr>
        <p:spPr bwMode="auto">
          <a:xfrm>
            <a:off x="457200" y="228600"/>
            <a:ext cx="7924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r>
              <a:rPr lang="en-US" sz="3400" b="0">
                <a:solidFill>
                  <a:srgbClr val="333399"/>
                </a:solidFill>
                <a:latin typeface="Garamond" charset="0"/>
                <a:cs typeface="Arial" charset="0"/>
              </a:rPr>
              <a:t>Coefficient of determination, </a:t>
            </a:r>
            <a:r>
              <a:rPr lang="en-US" sz="3400" b="0" i="1">
                <a:solidFill>
                  <a:srgbClr val="333399"/>
                </a:solidFill>
                <a:latin typeface="Garamond" charset="0"/>
                <a:cs typeface="Arial" charset="0"/>
              </a:rPr>
              <a:t>r</a:t>
            </a:r>
            <a:r>
              <a:rPr lang="en-US" sz="3400" b="0" baseline="30000">
                <a:solidFill>
                  <a:srgbClr val="333399"/>
                </a:solidFill>
                <a:latin typeface="Garamond" charset="0"/>
                <a:cs typeface="Arial" charset="0"/>
              </a:rPr>
              <a:t>2</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3" name="Text Box 3"/>
          <p:cNvSpPr txBox="1">
            <a:spLocks noChangeArrowheads="1"/>
          </p:cNvSpPr>
          <p:nvPr/>
        </p:nvSpPr>
        <p:spPr bwMode="auto">
          <a:xfrm>
            <a:off x="381000" y="1295400"/>
            <a:ext cx="36576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sz="2000" dirty="0">
                <a:solidFill>
                  <a:srgbClr val="333399"/>
                </a:solidFill>
                <a:cs typeface="Arial" charset="0"/>
              </a:rPr>
              <a:t>Extrapolation</a:t>
            </a:r>
            <a:r>
              <a:rPr lang="en-US" sz="2000" b="0" dirty="0">
                <a:cs typeface="Arial" charset="0"/>
              </a:rPr>
              <a:t> is the use of a regression line for predictions outside the range of </a:t>
            </a:r>
            <a:r>
              <a:rPr lang="en-US" sz="2000" b="0" i="1" dirty="0">
                <a:cs typeface="Arial" charset="0"/>
              </a:rPr>
              <a:t>x</a:t>
            </a:r>
            <a:r>
              <a:rPr lang="en-US" sz="2000" b="0" dirty="0">
                <a:cs typeface="Arial" charset="0"/>
              </a:rPr>
              <a:t> values used to obtain the line. </a:t>
            </a:r>
          </a:p>
        </p:txBody>
      </p:sp>
      <p:sp>
        <p:nvSpPr>
          <p:cNvPr id="1372176" name="Rectangle 16"/>
          <p:cNvSpPr>
            <a:spLocks noGrp="1" noChangeArrowheads="1"/>
          </p:cNvSpPr>
          <p:nvPr>
            <p:ph type="title"/>
          </p:nvPr>
        </p:nvSpPr>
        <p:spPr>
          <a:xfrm>
            <a:off x="457200" y="457200"/>
            <a:ext cx="8229600" cy="990600"/>
          </a:xfrm>
        </p:spPr>
        <p:txBody>
          <a:bodyPr/>
          <a:lstStyle/>
          <a:p>
            <a:pPr eaLnBrk="1" hangingPunct="1">
              <a:lnSpc>
                <a:spcPct val="110000"/>
              </a:lnSpc>
              <a:defRPr/>
            </a:pPr>
            <a:r>
              <a:rPr lang="en-US" sz="3400" smtClean="0">
                <a:solidFill>
                  <a:srgbClr val="333399"/>
                </a:solidFill>
                <a:cs typeface="+mj-cs"/>
              </a:rPr>
              <a:t>Extrapolation</a:t>
            </a:r>
          </a:p>
        </p:txBody>
      </p:sp>
      <p:pic>
        <p:nvPicPr>
          <p:cNvPr id="112643" name="Picture 2" descr="moore02-f2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990850"/>
            <a:ext cx="5076825"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178" name="Text Box 18"/>
          <p:cNvSpPr txBox="1">
            <a:spLocks noChangeArrowheads="1"/>
          </p:cNvSpPr>
          <p:nvPr/>
        </p:nvSpPr>
        <p:spPr bwMode="auto">
          <a:xfrm>
            <a:off x="4876800" y="914400"/>
            <a:ext cx="3733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20000"/>
              </a:lnSpc>
              <a:defRPr/>
            </a:pPr>
            <a:r>
              <a:rPr lang="en-US" sz="2000" b="0" dirty="0">
                <a:cs typeface="Arial" charset="0"/>
              </a:rPr>
              <a:t>Using the regression line results in a poor prediction of the number of stores in 2008.</a:t>
            </a:r>
          </a:p>
        </p:txBody>
      </p:sp>
      <p:sp>
        <p:nvSpPr>
          <p:cNvPr id="1372179" name="Oval 19"/>
          <p:cNvSpPr>
            <a:spLocks noChangeArrowheads="1"/>
          </p:cNvSpPr>
          <p:nvPr/>
        </p:nvSpPr>
        <p:spPr bwMode="auto">
          <a:xfrm>
            <a:off x="8153400" y="3124200"/>
            <a:ext cx="381000" cy="381000"/>
          </a:xfrm>
          <a:prstGeom prst="ellipse">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pic>
        <p:nvPicPr>
          <p:cNvPr id="11264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334000"/>
            <a:ext cx="3124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7" name="TextBox 2"/>
          <p:cNvSpPr txBox="1">
            <a:spLocks noChangeArrowheads="1"/>
          </p:cNvSpPr>
          <p:nvPr/>
        </p:nvSpPr>
        <p:spPr bwMode="auto">
          <a:xfrm>
            <a:off x="228600" y="3886200"/>
            <a:ext cx="358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800"/>
              <a:t>Here are data on the number of Target stores in operation at the end of each year in the early 1990s and in 2008:</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1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78" grpId="0"/>
      <p:bldP spid="137217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86" name="Text Box 2"/>
          <p:cNvSpPr txBox="1">
            <a:spLocks noChangeArrowheads="1"/>
          </p:cNvSpPr>
          <p:nvPr/>
        </p:nvSpPr>
        <p:spPr bwMode="auto">
          <a:xfrm>
            <a:off x="381000" y="1066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40000"/>
              </a:lnSpc>
              <a:defRPr/>
            </a:pPr>
            <a:r>
              <a:rPr lang="en-US" sz="2000" b="0">
                <a:cs typeface="Arial" charset="0"/>
              </a:rPr>
              <a:t>Sometimes the </a:t>
            </a:r>
            <a:r>
              <a:rPr lang="en-US" sz="2000" b="0" i="1">
                <a:cs typeface="Arial" charset="0"/>
              </a:rPr>
              <a:t>y</a:t>
            </a:r>
            <a:r>
              <a:rPr lang="en-US" sz="2000" b="0">
                <a:cs typeface="Arial" charset="0"/>
              </a:rPr>
              <a:t>-intercept is not biologically possible.  Here we have negative blood alcohol content, which makes no sense…</a:t>
            </a:r>
          </a:p>
        </p:txBody>
      </p:sp>
      <p:pic>
        <p:nvPicPr>
          <p:cNvPr id="114690" name="Picture 3"/>
          <p:cNvPicPr>
            <a:picLocks noChangeAspect="1" noChangeArrowheads="1"/>
          </p:cNvPicPr>
          <p:nvPr/>
        </p:nvPicPr>
        <p:blipFill>
          <a:blip r:embed="rId3">
            <a:extLst>
              <a:ext uri="{28A0092B-C50C-407E-A947-70E740481C1C}">
                <a14:useLocalDpi xmlns:a14="http://schemas.microsoft.com/office/drawing/2010/main" val="0"/>
              </a:ext>
            </a:extLst>
          </a:blip>
          <a:srcRect l="2632" t="11926" b="4262"/>
          <a:stretch>
            <a:fillRect/>
          </a:stretch>
        </p:blipFill>
        <p:spPr bwMode="auto">
          <a:xfrm>
            <a:off x="4038600" y="2209800"/>
            <a:ext cx="4953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3188" name="Rectangle 4"/>
          <p:cNvSpPr>
            <a:spLocks noChangeArrowheads="1"/>
          </p:cNvSpPr>
          <p:nvPr/>
        </p:nvSpPr>
        <p:spPr bwMode="auto">
          <a:xfrm>
            <a:off x="5257800" y="3048000"/>
            <a:ext cx="1676400"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73189" name="Text Box 5"/>
          <p:cNvSpPr txBox="1">
            <a:spLocks noChangeArrowheads="1"/>
          </p:cNvSpPr>
          <p:nvPr/>
        </p:nvSpPr>
        <p:spPr bwMode="auto">
          <a:xfrm>
            <a:off x="4813300" y="2895600"/>
            <a:ext cx="2225675" cy="67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sz="1600" b="0" i="1">
                <a:cs typeface="Arial" charset="0"/>
              </a:rPr>
              <a:t>y</a:t>
            </a:r>
            <a:r>
              <a:rPr lang="en-US" sz="1600" b="0">
                <a:cs typeface="Arial" charset="0"/>
              </a:rPr>
              <a:t>-intercept shows negative blood alcohol</a:t>
            </a:r>
          </a:p>
        </p:txBody>
      </p:sp>
      <p:sp>
        <p:nvSpPr>
          <p:cNvPr id="1373190" name="Text Box 6"/>
          <p:cNvSpPr txBox="1">
            <a:spLocks noChangeArrowheads="1"/>
          </p:cNvSpPr>
          <p:nvPr/>
        </p:nvSpPr>
        <p:spPr bwMode="auto">
          <a:xfrm>
            <a:off x="381000" y="3124200"/>
            <a:ext cx="3505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40000"/>
              </a:lnSpc>
              <a:defRPr/>
            </a:pPr>
            <a:r>
              <a:rPr lang="en-US" sz="2000" b="0">
                <a:cs typeface="Arial" charset="0"/>
              </a:rPr>
              <a:t>But the negative value is appropriate for the equation of the regression line. </a:t>
            </a:r>
          </a:p>
        </p:txBody>
      </p:sp>
      <p:sp>
        <p:nvSpPr>
          <p:cNvPr id="1373191" name="Rectangle 7"/>
          <p:cNvSpPr>
            <a:spLocks noGrp="1" noChangeArrowheads="1"/>
          </p:cNvSpPr>
          <p:nvPr>
            <p:ph type="title"/>
          </p:nvPr>
        </p:nvSpPr>
        <p:spPr>
          <a:xfrm>
            <a:off x="457200" y="277813"/>
            <a:ext cx="8229600" cy="633412"/>
          </a:xfrm>
        </p:spPr>
        <p:txBody>
          <a:bodyPr/>
          <a:lstStyle/>
          <a:p>
            <a:pPr eaLnBrk="1" hangingPunct="1">
              <a:defRPr/>
            </a:pPr>
            <a:r>
              <a:rPr lang="en-US" sz="3400" smtClean="0">
                <a:solidFill>
                  <a:srgbClr val="333399"/>
                </a:solidFill>
                <a:cs typeface="+mj-cs"/>
              </a:rPr>
              <a:t>The </a:t>
            </a:r>
            <a:r>
              <a:rPr lang="en-US" sz="3400" i="1" smtClean="0">
                <a:solidFill>
                  <a:srgbClr val="333399"/>
                </a:solidFill>
                <a:cs typeface="+mj-cs"/>
              </a:rPr>
              <a:t>y</a:t>
            </a:r>
            <a:r>
              <a:rPr lang="en-US" sz="3400" smtClean="0">
                <a:solidFill>
                  <a:srgbClr val="333399"/>
                </a:solidFill>
                <a:cs typeface="+mj-cs"/>
              </a:rPr>
              <a:t>-intercept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3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19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Text Box 2"/>
          <p:cNvSpPr txBox="1">
            <a:spLocks noChangeArrowheads="1"/>
          </p:cNvSpPr>
          <p:nvPr/>
        </p:nvSpPr>
        <p:spPr bwMode="auto">
          <a:xfrm>
            <a:off x="457200" y="304800"/>
            <a:ext cx="8077200" cy="401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defRPr/>
            </a:pPr>
            <a:r>
              <a:rPr lang="en-US" sz="3400" b="0">
                <a:solidFill>
                  <a:srgbClr val="333399"/>
                </a:solidFill>
                <a:latin typeface="Garamond" charset="0"/>
                <a:cs typeface="Arial" charset="0"/>
              </a:rPr>
              <a:t>Grade performance</a:t>
            </a:r>
            <a:br>
              <a:rPr lang="en-US" sz="3400" b="0">
                <a:solidFill>
                  <a:srgbClr val="333399"/>
                </a:solidFill>
                <a:latin typeface="Garamond" charset="0"/>
                <a:cs typeface="Arial" charset="0"/>
              </a:rPr>
            </a:br>
            <a:r>
              <a:rPr lang="en-US" sz="2000" b="0">
                <a:cs typeface="Arial" charset="0"/>
              </a:rPr>
              <a:t/>
            </a:r>
            <a:br>
              <a:rPr lang="en-US" sz="2000" b="0">
                <a:cs typeface="Arial" charset="0"/>
              </a:rPr>
            </a:br>
            <a:r>
              <a:rPr lang="en-US" sz="2000" b="0">
                <a:cs typeface="Arial" charset="0"/>
              </a:rPr>
              <a:t>If GDP per capita</a:t>
            </a:r>
            <a:r>
              <a:rPr lang="en-US" sz="2000">
                <a:cs typeface="Arial" charset="0"/>
              </a:rPr>
              <a:t> </a:t>
            </a:r>
            <a:r>
              <a:rPr lang="en-US" sz="2000" b="0">
                <a:cs typeface="Arial" charset="0"/>
              </a:rPr>
              <a:t>explains 58% of the variation in net assets</a:t>
            </a:r>
            <a:r>
              <a:rPr lang="en-US" sz="2000">
                <a:cs typeface="Arial" charset="0"/>
              </a:rPr>
              <a:t> </a:t>
            </a:r>
            <a:r>
              <a:rPr lang="en-US" sz="2000" b="0">
                <a:cs typeface="Arial" charset="0"/>
              </a:rPr>
              <a:t>per capita, what is the correlation between GDP per capita and net assets per capita?</a:t>
            </a:r>
            <a:br>
              <a:rPr lang="en-US" sz="2000" b="0">
                <a:cs typeface="Arial" charset="0"/>
              </a:rPr>
            </a:br>
            <a:r>
              <a:rPr lang="en-US" sz="2000" b="0">
                <a:cs typeface="Arial" charset="0"/>
              </a:rPr>
              <a:t/>
            </a:r>
            <a:br>
              <a:rPr lang="en-US" sz="2000" b="0">
                <a:cs typeface="Arial" charset="0"/>
              </a:rPr>
            </a:br>
            <a:endParaRPr lang="en-US" sz="2000" b="0">
              <a:cs typeface="Arial" charset="0"/>
            </a:endParaRPr>
          </a:p>
          <a:p>
            <a:pPr eaLnBrk="0" hangingPunct="0">
              <a:lnSpc>
                <a:spcPct val="110000"/>
              </a:lnSpc>
              <a:defRPr/>
            </a:pPr>
            <a:r>
              <a:rPr lang="en-US" sz="2000" b="0">
                <a:cs typeface="Arial" charset="0"/>
              </a:rPr>
              <a:t>1. GDP per capita and net assets per capita</a:t>
            </a:r>
            <a:r>
              <a:rPr lang="en-US" sz="2000">
                <a:cs typeface="Arial" charset="0"/>
              </a:rPr>
              <a:t> </a:t>
            </a:r>
            <a:r>
              <a:rPr lang="en-US" sz="2000" b="0">
                <a:cs typeface="Arial" charset="0"/>
              </a:rPr>
              <a:t>are </a:t>
            </a:r>
            <a:r>
              <a:rPr lang="en-US" sz="2000">
                <a:cs typeface="Arial" charset="0"/>
              </a:rPr>
              <a:t>positively</a:t>
            </a:r>
            <a:r>
              <a:rPr lang="en-US" sz="2000" b="0">
                <a:cs typeface="Arial" charset="0"/>
              </a:rPr>
              <a:t> correlated. So </a:t>
            </a:r>
            <a:r>
              <a:rPr lang="en-US" sz="2000" b="0" i="1">
                <a:cs typeface="Arial" charset="0"/>
              </a:rPr>
              <a:t>r</a:t>
            </a:r>
            <a:r>
              <a:rPr lang="en-US" sz="2000" b="0">
                <a:cs typeface="Arial" charset="0"/>
              </a:rPr>
              <a:t>  will be positive too.</a:t>
            </a:r>
          </a:p>
          <a:p>
            <a:pPr eaLnBrk="0" hangingPunct="0">
              <a:lnSpc>
                <a:spcPct val="110000"/>
              </a:lnSpc>
              <a:defRPr/>
            </a:pPr>
            <a:endParaRPr lang="en-US" sz="2000" b="0">
              <a:cs typeface="Arial" charset="0"/>
            </a:endParaRPr>
          </a:p>
          <a:p>
            <a:pPr eaLnBrk="0" hangingPunct="0">
              <a:lnSpc>
                <a:spcPct val="110000"/>
              </a:lnSpc>
              <a:defRPr/>
            </a:pPr>
            <a:r>
              <a:rPr lang="en-US" sz="2000" b="0">
                <a:cs typeface="Arial" charset="0"/>
              </a:rPr>
              <a:t>2.</a:t>
            </a:r>
            <a:r>
              <a:rPr lang="en-US" sz="2000" b="0" i="1">
                <a:cs typeface="Arial" charset="0"/>
              </a:rPr>
              <a:t> r</a:t>
            </a:r>
            <a:r>
              <a:rPr lang="en-US" sz="2000" b="0" baseline="30000">
                <a:cs typeface="Arial" charset="0"/>
              </a:rPr>
              <a:t>2 </a:t>
            </a:r>
            <a:r>
              <a:rPr lang="en-US" sz="2000" b="0">
                <a:cs typeface="Arial" charset="0"/>
              </a:rPr>
              <a:t>= 0.58, so </a:t>
            </a:r>
            <a:r>
              <a:rPr lang="en-US" sz="2000" b="0" i="1">
                <a:cs typeface="Arial" charset="0"/>
              </a:rPr>
              <a:t>r</a:t>
            </a:r>
            <a:r>
              <a:rPr lang="en-US" sz="2000" b="0">
                <a:cs typeface="Arial" charset="0"/>
              </a:rPr>
              <a:t> = +√0.58  =  + 0.76</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421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42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4210"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5" name="Picture 2"/>
          <p:cNvPicPr>
            <a:picLocks noChangeAspect="1" noChangeArrowheads="1"/>
          </p:cNvPicPr>
          <p:nvPr/>
        </p:nvPicPr>
        <p:blipFill>
          <a:blip r:embed="rId4">
            <a:extLst>
              <a:ext uri="{28A0092B-C50C-407E-A947-70E740481C1C}">
                <a14:useLocalDpi xmlns:a14="http://schemas.microsoft.com/office/drawing/2010/main" val="0"/>
              </a:ext>
            </a:extLst>
          </a:blip>
          <a:srcRect l="2531" t="3972" b="4300"/>
          <a:stretch>
            <a:fillRect/>
          </a:stretch>
        </p:blipFill>
        <p:spPr bwMode="auto">
          <a:xfrm>
            <a:off x="381000" y="2127250"/>
            <a:ext cx="480060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5235" name="Text Box 3"/>
          <p:cNvSpPr txBox="1">
            <a:spLocks noChangeArrowheads="1"/>
          </p:cNvSpPr>
          <p:nvPr/>
        </p:nvSpPr>
        <p:spPr bwMode="auto">
          <a:xfrm>
            <a:off x="457200" y="1050925"/>
            <a:ext cx="83058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ED181E"/>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tabLst>
                <a:tab pos="5829300" algn="l"/>
              </a:tabLst>
              <a:defRPr>
                <a:solidFill>
                  <a:schemeClr val="tx1"/>
                </a:solidFill>
                <a:latin typeface="Arial" charset="0"/>
                <a:ea typeface="ＭＳ Ｐゴシック" charset="0"/>
              </a:defRPr>
            </a:lvl1pPr>
            <a:lvl2pPr>
              <a:tabLst>
                <a:tab pos="5829300" algn="l"/>
              </a:tabLst>
              <a:defRPr>
                <a:solidFill>
                  <a:schemeClr val="tx1"/>
                </a:solidFill>
                <a:latin typeface="Arial" charset="0"/>
                <a:ea typeface="ＭＳ Ｐゴシック" charset="0"/>
              </a:defRPr>
            </a:lvl2pPr>
            <a:lvl3pPr>
              <a:tabLst>
                <a:tab pos="5829300" algn="l"/>
              </a:tabLst>
              <a:defRPr>
                <a:solidFill>
                  <a:schemeClr val="tx1"/>
                </a:solidFill>
                <a:latin typeface="Arial" charset="0"/>
                <a:ea typeface="ＭＳ Ｐゴシック" charset="0"/>
              </a:defRPr>
            </a:lvl3pPr>
            <a:lvl4pPr>
              <a:tabLst>
                <a:tab pos="5829300" algn="l"/>
              </a:tabLst>
              <a:defRPr>
                <a:solidFill>
                  <a:schemeClr val="tx1"/>
                </a:solidFill>
                <a:latin typeface="Arial" charset="0"/>
                <a:ea typeface="ＭＳ Ｐゴシック" charset="0"/>
              </a:defRPr>
            </a:lvl4pPr>
            <a:lvl5pPr>
              <a:tabLst>
                <a:tab pos="5829300" algn="l"/>
              </a:tabLst>
              <a:defRPr>
                <a:solidFill>
                  <a:schemeClr val="tx1"/>
                </a:solidFill>
                <a:latin typeface="Arial" charset="0"/>
                <a:ea typeface="ＭＳ Ｐゴシック" charset="0"/>
              </a:defRPr>
            </a:lvl5pPr>
            <a:lvl6pPr fontAlgn="base">
              <a:spcBef>
                <a:spcPct val="0"/>
              </a:spcBef>
              <a:spcAft>
                <a:spcPct val="0"/>
              </a:spcAft>
              <a:tabLst>
                <a:tab pos="5829300" algn="l"/>
              </a:tabLst>
              <a:defRPr>
                <a:solidFill>
                  <a:schemeClr val="tx1"/>
                </a:solidFill>
                <a:latin typeface="Arial" charset="0"/>
                <a:ea typeface="ＭＳ Ｐゴシック" charset="0"/>
              </a:defRPr>
            </a:lvl6pPr>
            <a:lvl7pPr fontAlgn="base">
              <a:spcBef>
                <a:spcPct val="0"/>
              </a:spcBef>
              <a:spcAft>
                <a:spcPct val="0"/>
              </a:spcAft>
              <a:tabLst>
                <a:tab pos="5829300" algn="l"/>
              </a:tabLst>
              <a:defRPr>
                <a:solidFill>
                  <a:schemeClr val="tx1"/>
                </a:solidFill>
                <a:latin typeface="Arial" charset="0"/>
                <a:ea typeface="ＭＳ Ｐゴシック" charset="0"/>
              </a:defRPr>
            </a:lvl7pPr>
            <a:lvl8pPr fontAlgn="base">
              <a:spcBef>
                <a:spcPct val="0"/>
              </a:spcBef>
              <a:spcAft>
                <a:spcPct val="0"/>
              </a:spcAft>
              <a:tabLst>
                <a:tab pos="5829300" algn="l"/>
              </a:tabLst>
              <a:defRPr>
                <a:solidFill>
                  <a:schemeClr val="tx1"/>
                </a:solidFill>
                <a:latin typeface="Arial" charset="0"/>
                <a:ea typeface="ＭＳ Ｐゴシック" charset="0"/>
              </a:defRPr>
            </a:lvl8pPr>
            <a:lvl9pPr fontAlgn="base">
              <a:spcBef>
                <a:spcPct val="0"/>
              </a:spcBef>
              <a:spcAft>
                <a:spcPct val="0"/>
              </a:spcAft>
              <a:tabLst>
                <a:tab pos="5829300" algn="l"/>
              </a:tabLst>
              <a:defRPr>
                <a:solidFill>
                  <a:schemeClr val="tx1"/>
                </a:solidFill>
                <a:latin typeface="Arial" charset="0"/>
                <a:ea typeface="ＭＳ Ｐゴシック" charset="0"/>
              </a:defRPr>
            </a:lvl9pPr>
          </a:lstStyle>
          <a:p>
            <a:pPr eaLnBrk="0" hangingPunct="0">
              <a:defRPr/>
            </a:pPr>
            <a:r>
              <a:rPr lang="en-US" sz="2000" b="0" smtClean="0">
                <a:cs typeface="Arial" charset="0"/>
              </a:rPr>
              <a:t>The distances from each point to the least-squares regression line give us potentially useful information about the contribution of individual data points to the overall pattern of scatter. </a:t>
            </a:r>
          </a:p>
          <a:p>
            <a:pPr algn="r" eaLnBrk="0" hangingPunct="0">
              <a:defRPr/>
            </a:pPr>
            <a:r>
              <a:rPr lang="en-US" sz="2000" b="0" smtClean="0">
                <a:cs typeface="Arial" charset="0"/>
              </a:rPr>
              <a:t>These distances are </a:t>
            </a:r>
            <a:br>
              <a:rPr lang="en-US" sz="2000" b="0" smtClean="0">
                <a:cs typeface="Arial" charset="0"/>
              </a:rPr>
            </a:br>
            <a:r>
              <a:rPr lang="en-US" sz="2000" b="0" smtClean="0">
                <a:cs typeface="Arial" charset="0"/>
              </a:rPr>
              <a:t>called </a:t>
            </a:r>
            <a:r>
              <a:rPr lang="ja-JP" altLang="en-US" sz="2000" smtClean="0">
                <a:solidFill>
                  <a:srgbClr val="333399"/>
                </a:solidFill>
                <a:latin typeface="Arial"/>
                <a:cs typeface="Arial" charset="0"/>
              </a:rPr>
              <a:t>“</a:t>
            </a:r>
            <a:r>
              <a:rPr lang="en-US" sz="2000" smtClean="0">
                <a:solidFill>
                  <a:srgbClr val="333399"/>
                </a:solidFill>
                <a:cs typeface="Arial" charset="0"/>
              </a:rPr>
              <a:t>residuals.</a:t>
            </a:r>
            <a:r>
              <a:rPr lang="ja-JP" altLang="en-US" sz="2000" smtClean="0">
                <a:solidFill>
                  <a:srgbClr val="333399"/>
                </a:solidFill>
                <a:latin typeface="Arial"/>
                <a:cs typeface="Arial" charset="0"/>
              </a:rPr>
              <a:t>”</a:t>
            </a:r>
            <a:r>
              <a:rPr lang="en-US" sz="2000" b="0" smtClean="0">
                <a:cs typeface="Arial" charset="0"/>
              </a:rPr>
              <a:t> </a:t>
            </a:r>
          </a:p>
          <a:p>
            <a:pPr algn="r" eaLnBrk="0" hangingPunct="0">
              <a:defRPr/>
            </a:pPr>
            <a:endParaRPr lang="en-US" sz="2000" b="0" smtClean="0">
              <a:cs typeface="Arial" charset="0"/>
            </a:endParaRPr>
          </a:p>
          <a:p>
            <a:pPr algn="r" eaLnBrk="0" hangingPunct="0">
              <a:defRPr/>
            </a:pPr>
            <a:r>
              <a:rPr lang="en-US" sz="2000" b="0" smtClean="0">
                <a:cs typeface="Arial" charset="0"/>
              </a:rPr>
              <a:t>The sum of these</a:t>
            </a:r>
            <a:br>
              <a:rPr lang="en-US" sz="2000" b="0" smtClean="0">
                <a:cs typeface="Arial" charset="0"/>
              </a:rPr>
            </a:br>
            <a:r>
              <a:rPr lang="en-US" sz="2000" b="0" smtClean="0">
                <a:cs typeface="Arial" charset="0"/>
              </a:rPr>
              <a:t>residuals is always 0.</a:t>
            </a:r>
          </a:p>
        </p:txBody>
      </p:sp>
      <p:sp>
        <p:nvSpPr>
          <p:cNvPr id="1375236" name="Text Box 4"/>
          <p:cNvSpPr txBox="1">
            <a:spLocks noChangeArrowheads="1"/>
          </p:cNvSpPr>
          <p:nvPr/>
        </p:nvSpPr>
        <p:spPr bwMode="auto">
          <a:xfrm>
            <a:off x="3721100" y="5335588"/>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0">
                <a:cs typeface="Arial" charset="0"/>
              </a:rPr>
              <a:t>Observed </a:t>
            </a:r>
            <a:r>
              <a:rPr lang="en-US" b="0" i="1">
                <a:cs typeface="Arial" charset="0"/>
              </a:rPr>
              <a:t>y</a:t>
            </a:r>
          </a:p>
        </p:txBody>
      </p:sp>
      <p:sp>
        <p:nvSpPr>
          <p:cNvPr id="1375237" name="Text Box 5"/>
          <p:cNvSpPr txBox="1">
            <a:spLocks noChangeArrowheads="1"/>
          </p:cNvSpPr>
          <p:nvPr/>
        </p:nvSpPr>
        <p:spPr bwMode="auto">
          <a:xfrm>
            <a:off x="3740150" y="4641850"/>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b="0">
                <a:cs typeface="Arial" charset="0"/>
              </a:rPr>
              <a:t>                </a:t>
            </a:r>
          </a:p>
          <a:p>
            <a:pPr>
              <a:defRPr/>
            </a:pPr>
            <a:r>
              <a:rPr lang="en-US" b="0">
                <a:cs typeface="Arial" charset="0"/>
              </a:rPr>
              <a:t>Predicted </a:t>
            </a:r>
            <a:r>
              <a:rPr lang="en-US" b="0" i="1">
                <a:cs typeface="Arial" charset="0"/>
              </a:rPr>
              <a:t>ŷ</a:t>
            </a:r>
            <a:endParaRPr lang="en-US" b="0">
              <a:cs typeface="Arial" charset="0"/>
            </a:endParaRPr>
          </a:p>
        </p:txBody>
      </p:sp>
      <p:sp>
        <p:nvSpPr>
          <p:cNvPr id="1375238" name="Line 6"/>
          <p:cNvSpPr>
            <a:spLocks noChangeShapeType="1"/>
          </p:cNvSpPr>
          <p:nvPr/>
        </p:nvSpPr>
        <p:spPr bwMode="auto">
          <a:xfrm flipH="1">
            <a:off x="2374900" y="4976813"/>
            <a:ext cx="14176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75239" name="Line 7"/>
          <p:cNvSpPr>
            <a:spLocks noChangeShapeType="1"/>
          </p:cNvSpPr>
          <p:nvPr/>
        </p:nvSpPr>
        <p:spPr bwMode="auto">
          <a:xfrm flipH="1">
            <a:off x="2374900" y="5513388"/>
            <a:ext cx="14176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75240" name="AutoShape 8"/>
          <p:cNvSpPr>
            <a:spLocks/>
          </p:cNvSpPr>
          <p:nvPr/>
        </p:nvSpPr>
        <p:spPr bwMode="auto">
          <a:xfrm>
            <a:off x="5022850" y="4978400"/>
            <a:ext cx="152400" cy="609600"/>
          </a:xfrm>
          <a:prstGeom prst="rightBrace">
            <a:avLst>
              <a:gd name="adj1" fmla="val 3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aphicFrame>
        <p:nvGraphicFramePr>
          <p:cNvPr id="118792" name="Object 9"/>
          <p:cNvGraphicFramePr>
            <a:graphicFrameLocks noChangeAspect="1"/>
          </p:cNvGraphicFramePr>
          <p:nvPr/>
        </p:nvGraphicFramePr>
        <p:xfrm>
          <a:off x="5427663" y="5051425"/>
          <a:ext cx="3216275" cy="473075"/>
        </p:xfrm>
        <a:graphic>
          <a:graphicData uri="http://schemas.openxmlformats.org/presentationml/2006/ole">
            <mc:AlternateContent xmlns:mc="http://schemas.openxmlformats.org/markup-compatibility/2006">
              <mc:Choice xmlns:v="urn:schemas-microsoft-com:vml" Requires="v">
                <p:oleObj spid="_x0000_s118804" name="Equation" r:id="rId5" imgW="1511300" imgH="203200" progId="Equation.DSMT4">
                  <p:embed/>
                </p:oleObj>
              </mc:Choice>
              <mc:Fallback>
                <p:oleObj name="Equation" r:id="rId5" imgW="1511300" imgH="203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7663" y="5051425"/>
                        <a:ext cx="321627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75242" name="Rectangle 10"/>
          <p:cNvSpPr>
            <a:spLocks noGrp="1" noChangeArrowheads="1"/>
          </p:cNvSpPr>
          <p:nvPr>
            <p:ph type="title"/>
          </p:nvPr>
        </p:nvSpPr>
        <p:spPr>
          <a:xfrm>
            <a:off x="381000" y="381000"/>
            <a:ext cx="8229600" cy="685800"/>
          </a:xfrm>
        </p:spPr>
        <p:txBody>
          <a:bodyPr/>
          <a:lstStyle/>
          <a:p>
            <a:pPr eaLnBrk="1" hangingPunct="1">
              <a:defRPr/>
            </a:pPr>
            <a:r>
              <a:rPr lang="en-US" sz="3400" smtClean="0">
                <a:solidFill>
                  <a:srgbClr val="333399"/>
                </a:solidFill>
                <a:cs typeface="+mj-cs"/>
              </a:rPr>
              <a:t>Residuals</a:t>
            </a:r>
          </a:p>
        </p:txBody>
      </p:sp>
      <p:grpSp>
        <p:nvGrpSpPr>
          <p:cNvPr id="1375243" name="Group 11"/>
          <p:cNvGrpSpPr>
            <a:grpSpLocks/>
          </p:cNvGrpSpPr>
          <p:nvPr/>
        </p:nvGrpSpPr>
        <p:grpSpPr bwMode="auto">
          <a:xfrm>
            <a:off x="1279525" y="2855913"/>
            <a:ext cx="5883275" cy="1611312"/>
            <a:chOff x="806" y="1799"/>
            <a:chExt cx="3706" cy="1015"/>
          </a:xfrm>
        </p:grpSpPr>
        <p:sp>
          <p:nvSpPr>
            <p:cNvPr id="1375244" name="Text Box 12"/>
            <p:cNvSpPr txBox="1">
              <a:spLocks noChangeArrowheads="1"/>
            </p:cNvSpPr>
            <p:nvPr/>
          </p:nvSpPr>
          <p:spPr bwMode="auto">
            <a:xfrm>
              <a:off x="806" y="1799"/>
              <a:ext cx="1258"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600" b="0">
                  <a:solidFill>
                    <a:srgbClr val="0000FF"/>
                  </a:solidFill>
                  <a:cs typeface="Arial" charset="0"/>
                </a:rPr>
                <a:t>Points above the line have a positive residual.</a:t>
              </a:r>
            </a:p>
          </p:txBody>
        </p:sp>
        <p:sp>
          <p:nvSpPr>
            <p:cNvPr id="1375245" name="Text Box 13"/>
            <p:cNvSpPr txBox="1">
              <a:spLocks noChangeArrowheads="1"/>
            </p:cNvSpPr>
            <p:nvPr/>
          </p:nvSpPr>
          <p:spPr bwMode="auto">
            <a:xfrm>
              <a:off x="2688" y="2448"/>
              <a:ext cx="1824" cy="3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600" b="0">
                  <a:solidFill>
                    <a:srgbClr val="0000FF"/>
                  </a:solidFill>
                  <a:cs typeface="Arial" charset="0"/>
                </a:rPr>
                <a:t>Points below the line have a negative residual.</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75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282" name="Text Box 2"/>
          <p:cNvSpPr txBox="1">
            <a:spLocks noChangeArrowheads="1"/>
          </p:cNvSpPr>
          <p:nvPr/>
        </p:nvSpPr>
        <p:spPr bwMode="auto">
          <a:xfrm>
            <a:off x="457200" y="1066800"/>
            <a:ext cx="838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sz="2000" b="0">
                <a:cs typeface="Arial" charset="0"/>
              </a:rPr>
              <a:t>Residuals are the distances between </a:t>
            </a:r>
            <a:r>
              <a:rPr lang="en-US" sz="2000" b="0" i="1">
                <a:cs typeface="Arial" charset="0"/>
              </a:rPr>
              <a:t>y</a:t>
            </a:r>
            <a:r>
              <a:rPr lang="en-US" sz="2000" b="0">
                <a:cs typeface="Arial" charset="0"/>
              </a:rPr>
              <a:t>-observed and </a:t>
            </a:r>
            <a:r>
              <a:rPr lang="en-US" sz="2000" b="0" i="1">
                <a:cs typeface="Arial" charset="0"/>
              </a:rPr>
              <a:t>y</a:t>
            </a:r>
            <a:r>
              <a:rPr lang="en-US" sz="2000" b="0">
                <a:cs typeface="Arial" charset="0"/>
              </a:rPr>
              <a:t>-predicted. We plot them in a </a:t>
            </a:r>
            <a:r>
              <a:rPr lang="en-US" sz="2000">
                <a:solidFill>
                  <a:srgbClr val="333399"/>
                </a:solidFill>
                <a:cs typeface="Arial" charset="0"/>
              </a:rPr>
              <a:t>residual plot.</a:t>
            </a:r>
          </a:p>
          <a:p>
            <a:pPr eaLnBrk="0" hangingPunct="0">
              <a:defRPr/>
            </a:pPr>
            <a:r>
              <a:rPr lang="en-US" sz="2000" b="0">
                <a:cs typeface="Arial" charset="0"/>
              </a:rPr>
              <a:t>If residuals are scattered randomly around 0, chances are your data</a:t>
            </a:r>
          </a:p>
          <a:p>
            <a:pPr eaLnBrk="0" hangingPunct="0">
              <a:defRPr/>
            </a:pPr>
            <a:r>
              <a:rPr lang="en-US" sz="2000" b="0">
                <a:cs typeface="Arial" charset="0"/>
              </a:rPr>
              <a:t>fit a linear model, were normally distributed, and you didn</a:t>
            </a:r>
            <a:r>
              <a:rPr lang="ja-JP" altLang="en-US" sz="2000" b="0">
                <a:latin typeface="Arial"/>
                <a:cs typeface="Arial" charset="0"/>
              </a:rPr>
              <a:t>’</a:t>
            </a:r>
            <a:r>
              <a:rPr lang="en-US" sz="2000" b="0">
                <a:cs typeface="Arial" charset="0"/>
              </a:rPr>
              <a:t>t have outliers.</a:t>
            </a:r>
          </a:p>
        </p:txBody>
      </p:sp>
      <p:sp>
        <p:nvSpPr>
          <p:cNvPr id="1377284" name="Rectangle 4"/>
          <p:cNvSpPr>
            <a:spLocks noGrp="1" noChangeArrowheads="1"/>
          </p:cNvSpPr>
          <p:nvPr>
            <p:ph type="title"/>
          </p:nvPr>
        </p:nvSpPr>
        <p:spPr>
          <a:xfrm>
            <a:off x="457200" y="277813"/>
            <a:ext cx="8229600" cy="506412"/>
          </a:xfrm>
        </p:spPr>
        <p:txBody>
          <a:bodyPr/>
          <a:lstStyle/>
          <a:p>
            <a:pPr eaLnBrk="1" hangingPunct="1">
              <a:lnSpc>
                <a:spcPct val="110000"/>
              </a:lnSpc>
              <a:defRPr/>
            </a:pPr>
            <a:r>
              <a:rPr lang="en-US" sz="3400" smtClean="0">
                <a:solidFill>
                  <a:srgbClr val="333399"/>
                </a:solidFill>
                <a:cs typeface="+mj-cs"/>
              </a:rPr>
              <a:t>Residual plots</a:t>
            </a:r>
          </a:p>
        </p:txBody>
      </p:sp>
      <p:pic>
        <p:nvPicPr>
          <p:cNvPr id="120835" name="Picture 2" descr="moore02-f2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362200"/>
            <a:ext cx="617220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1" name="Picture 2" descr="moore02-f2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540125"/>
            <a:ext cx="4495800"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2" name="Picture 2" descr="moore02-f0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190625"/>
            <a:ext cx="41148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8306" name="Rectangle 2"/>
          <p:cNvSpPr>
            <a:spLocks noChangeArrowheads="1"/>
          </p:cNvSpPr>
          <p:nvPr/>
        </p:nvSpPr>
        <p:spPr bwMode="auto">
          <a:xfrm>
            <a:off x="5181600" y="914400"/>
            <a:ext cx="3733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228600" indent="-228600" eaLnBrk="0" hangingPunct="0">
              <a:buClr>
                <a:schemeClr val="hlink"/>
              </a:buClr>
              <a:buFont typeface="Wingdings" charset="0"/>
              <a:buNone/>
              <a:defRPr/>
            </a:pPr>
            <a:r>
              <a:rPr lang="en-US" b="0">
                <a:cs typeface="Arial" charset="0"/>
              </a:rPr>
              <a:t>	The </a:t>
            </a:r>
            <a:r>
              <a:rPr lang="en-US" b="0" i="1">
                <a:cs typeface="Arial" charset="0"/>
              </a:rPr>
              <a:t>x</a:t>
            </a:r>
            <a:r>
              <a:rPr lang="en-US" b="0">
                <a:cs typeface="Arial" charset="0"/>
              </a:rPr>
              <a:t>-axis in a residual plot is the same as on the scatterplot.  </a:t>
            </a:r>
          </a:p>
          <a:p>
            <a:pPr marL="228600" indent="-228600" eaLnBrk="0" hangingPunct="0">
              <a:buClr>
                <a:schemeClr val="hlink"/>
              </a:buClr>
              <a:buFont typeface="Wingdings" charset="0"/>
              <a:buNone/>
              <a:defRPr/>
            </a:pPr>
            <a:endParaRPr lang="en-US" b="0">
              <a:cs typeface="Arial" charset="0"/>
            </a:endParaRPr>
          </a:p>
        </p:txBody>
      </p:sp>
      <p:sp>
        <p:nvSpPr>
          <p:cNvPr id="1378309" name="Rectangle 5"/>
          <p:cNvSpPr>
            <a:spLocks noChangeArrowheads="1"/>
          </p:cNvSpPr>
          <p:nvPr/>
        </p:nvSpPr>
        <p:spPr bwMode="auto">
          <a:xfrm>
            <a:off x="381000" y="4876800"/>
            <a:ext cx="3962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228600" indent="-228600" eaLnBrk="0" hangingPunct="0">
              <a:buClr>
                <a:schemeClr val="hlink"/>
              </a:buClr>
              <a:buFont typeface="Wingdings" charset="0"/>
              <a:buNone/>
              <a:defRPr/>
            </a:pPr>
            <a:r>
              <a:rPr lang="en-US" b="0">
                <a:cs typeface="Arial" charset="0"/>
              </a:rPr>
              <a:t>Only the </a:t>
            </a:r>
            <a:r>
              <a:rPr lang="en-US" b="0" i="1">
                <a:cs typeface="Arial" charset="0"/>
              </a:rPr>
              <a:t>y</a:t>
            </a:r>
            <a:r>
              <a:rPr lang="en-US" b="0">
                <a:cs typeface="Arial" charset="0"/>
              </a:rPr>
              <a:t>-axis is different.  </a:t>
            </a:r>
          </a:p>
        </p:txBody>
      </p:sp>
      <p:sp>
        <p:nvSpPr>
          <p:cNvPr id="1378310" name="Freeform 6"/>
          <p:cNvSpPr>
            <a:spLocks/>
          </p:cNvSpPr>
          <p:nvPr/>
        </p:nvSpPr>
        <p:spPr bwMode="auto">
          <a:xfrm>
            <a:off x="1752600" y="5041900"/>
            <a:ext cx="2667000" cy="438150"/>
          </a:xfrm>
          <a:custGeom>
            <a:avLst/>
            <a:gdLst>
              <a:gd name="T0" fmla="*/ 0 w 1328"/>
              <a:gd name="T1" fmla="*/ 120 h 276"/>
              <a:gd name="T2" fmla="*/ 664 w 1328"/>
              <a:gd name="T3" fmla="*/ 256 h 276"/>
              <a:gd name="T4" fmla="*/ 1328 w 1328"/>
              <a:gd name="T5" fmla="*/ 0 h 276"/>
            </a:gdLst>
            <a:ahLst/>
            <a:cxnLst>
              <a:cxn ang="0">
                <a:pos x="T0" y="T1"/>
              </a:cxn>
              <a:cxn ang="0">
                <a:pos x="T2" y="T3"/>
              </a:cxn>
              <a:cxn ang="0">
                <a:pos x="T4" y="T5"/>
              </a:cxn>
            </a:cxnLst>
            <a:rect l="0" t="0" r="r" b="b"/>
            <a:pathLst>
              <a:path w="1328" h="276">
                <a:moveTo>
                  <a:pt x="0" y="120"/>
                </a:moveTo>
                <a:cubicBezTo>
                  <a:pt x="111" y="143"/>
                  <a:pt x="443" y="276"/>
                  <a:pt x="664" y="256"/>
                </a:cubicBezTo>
                <a:cubicBezTo>
                  <a:pt x="885" y="236"/>
                  <a:pt x="1190" y="53"/>
                  <a:pt x="1328" y="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78311" name="Freeform 7"/>
          <p:cNvSpPr>
            <a:spLocks/>
          </p:cNvSpPr>
          <p:nvPr/>
        </p:nvSpPr>
        <p:spPr bwMode="auto">
          <a:xfrm>
            <a:off x="228600" y="3048000"/>
            <a:ext cx="1143000" cy="1905000"/>
          </a:xfrm>
          <a:custGeom>
            <a:avLst/>
            <a:gdLst>
              <a:gd name="T0" fmla="*/ 720 w 720"/>
              <a:gd name="T1" fmla="*/ 1440 h 1440"/>
              <a:gd name="T2" fmla="*/ 192 w 720"/>
              <a:gd name="T3" fmla="*/ 960 h 1440"/>
              <a:gd name="T4" fmla="*/ 0 w 720"/>
              <a:gd name="T5" fmla="*/ 0 h 1440"/>
            </a:gdLst>
            <a:ahLst/>
            <a:cxnLst>
              <a:cxn ang="0">
                <a:pos x="T0" y="T1"/>
              </a:cxn>
              <a:cxn ang="0">
                <a:pos x="T2" y="T3"/>
              </a:cxn>
              <a:cxn ang="0">
                <a:pos x="T4" y="T5"/>
              </a:cxn>
            </a:cxnLst>
            <a:rect l="0" t="0" r="r" b="b"/>
            <a:pathLst>
              <a:path w="720" h="1440">
                <a:moveTo>
                  <a:pt x="720" y="1440"/>
                </a:moveTo>
                <a:cubicBezTo>
                  <a:pt x="516" y="1320"/>
                  <a:pt x="312" y="1200"/>
                  <a:pt x="192" y="960"/>
                </a:cubicBezTo>
                <a:cubicBezTo>
                  <a:pt x="72" y="720"/>
                  <a:pt x="36" y="360"/>
                  <a:pt x="0" y="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78312" name="Oval 8"/>
          <p:cNvSpPr>
            <a:spLocks noChangeArrowheads="1"/>
          </p:cNvSpPr>
          <p:nvPr/>
        </p:nvSpPr>
        <p:spPr bwMode="auto">
          <a:xfrm>
            <a:off x="25400" y="1219200"/>
            <a:ext cx="457200" cy="1828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78313" name="Oval 9"/>
          <p:cNvSpPr>
            <a:spLocks noChangeArrowheads="1"/>
          </p:cNvSpPr>
          <p:nvPr/>
        </p:nvSpPr>
        <p:spPr bwMode="auto">
          <a:xfrm>
            <a:off x="4267200" y="4419600"/>
            <a:ext cx="381000" cy="838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78316" name="Rectangle 12"/>
          <p:cNvSpPr>
            <a:spLocks noChangeArrowheads="1"/>
          </p:cNvSpPr>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lnSpc>
                <a:spcPct val="110000"/>
              </a:lnSpc>
              <a:defRPr/>
            </a:pPr>
            <a:r>
              <a:rPr lang="en-US" sz="3400" b="0">
                <a:solidFill>
                  <a:srgbClr val="333399"/>
                </a:solidFill>
                <a:latin typeface="Garamond" charset="0"/>
                <a:cs typeface="Arial" charset="0"/>
              </a:rPr>
              <a:t>Residual plots</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330" name="Text Box 2"/>
          <p:cNvSpPr txBox="1">
            <a:spLocks noChangeArrowheads="1"/>
          </p:cNvSpPr>
          <p:nvPr/>
        </p:nvSpPr>
        <p:spPr bwMode="auto">
          <a:xfrm>
            <a:off x="4552950" y="1195388"/>
            <a:ext cx="4438650" cy="465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914400" indent="-457200">
              <a:defRPr>
                <a:solidFill>
                  <a:schemeClr val="tx1"/>
                </a:solidFill>
                <a:latin typeface="Arial" charset="0"/>
                <a:ea typeface="ＭＳ Ｐゴシック" charset="0"/>
              </a:defRPr>
            </a:lvl2pPr>
            <a:lvl3pPr marL="1371600" indent="-457200">
              <a:defRPr>
                <a:solidFill>
                  <a:schemeClr val="tx1"/>
                </a:solidFill>
                <a:latin typeface="Arial" charset="0"/>
                <a:ea typeface="ＭＳ Ｐゴシック" charset="0"/>
              </a:defRPr>
            </a:lvl3pPr>
            <a:lvl4pPr marL="1828800" indent="-457200">
              <a:defRPr>
                <a:solidFill>
                  <a:schemeClr val="tx1"/>
                </a:solidFill>
                <a:latin typeface="Arial" charset="0"/>
                <a:ea typeface="ＭＳ Ｐゴシック" charset="0"/>
              </a:defRPr>
            </a:lvl4pPr>
            <a:lvl5pPr marL="2286000" indent="-457200">
              <a:defRPr>
                <a:solidFill>
                  <a:schemeClr val="tx1"/>
                </a:solidFill>
                <a:latin typeface="Arial" charset="0"/>
                <a:ea typeface="ＭＳ Ｐゴシック" charset="0"/>
              </a:defRPr>
            </a:lvl5pPr>
            <a:lvl6pPr marL="2743200" indent="-457200" fontAlgn="base">
              <a:spcBef>
                <a:spcPct val="0"/>
              </a:spcBef>
              <a:spcAft>
                <a:spcPct val="0"/>
              </a:spcAft>
              <a:defRPr>
                <a:solidFill>
                  <a:schemeClr val="tx1"/>
                </a:solidFill>
                <a:latin typeface="Arial" charset="0"/>
                <a:ea typeface="ＭＳ Ｐゴシック" charset="0"/>
              </a:defRPr>
            </a:lvl6pPr>
            <a:lvl7pPr marL="3200400" indent="-457200" fontAlgn="base">
              <a:spcBef>
                <a:spcPct val="0"/>
              </a:spcBef>
              <a:spcAft>
                <a:spcPct val="0"/>
              </a:spcAft>
              <a:defRPr>
                <a:solidFill>
                  <a:schemeClr val="tx1"/>
                </a:solidFill>
                <a:latin typeface="Arial" charset="0"/>
                <a:ea typeface="ＭＳ Ｐゴシック" charset="0"/>
              </a:defRPr>
            </a:lvl7pPr>
            <a:lvl8pPr marL="3657600" indent="-457200" fontAlgn="base">
              <a:spcBef>
                <a:spcPct val="0"/>
              </a:spcBef>
              <a:spcAft>
                <a:spcPct val="0"/>
              </a:spcAft>
              <a:defRPr>
                <a:solidFill>
                  <a:schemeClr val="tx1"/>
                </a:solidFill>
                <a:latin typeface="Arial" charset="0"/>
                <a:ea typeface="ＭＳ Ｐゴシック" charset="0"/>
              </a:defRPr>
            </a:lvl8pPr>
            <a:lvl9pPr marL="4114800" indent="-457200" fontAlgn="base">
              <a:spcBef>
                <a:spcPct val="0"/>
              </a:spcBef>
              <a:spcAft>
                <a:spcPct val="0"/>
              </a:spcAft>
              <a:defRPr>
                <a:solidFill>
                  <a:schemeClr val="tx1"/>
                </a:solidFill>
                <a:latin typeface="Arial" charset="0"/>
                <a:ea typeface="ＭＳ Ｐゴシック" charset="0"/>
              </a:defRPr>
            </a:lvl9pPr>
          </a:lstStyle>
          <a:p>
            <a:pPr eaLnBrk="0" hangingPunct="0">
              <a:buFont typeface="Arial" charset="0"/>
              <a:buNone/>
              <a:defRPr/>
            </a:pPr>
            <a:endParaRPr lang="en-US" b="0" smtClean="0">
              <a:cs typeface="Arial" charset="0"/>
            </a:endParaRPr>
          </a:p>
          <a:p>
            <a:pPr eaLnBrk="0" hangingPunct="0">
              <a:buFont typeface="Arial" charset="0"/>
              <a:buNone/>
              <a:defRPr/>
            </a:pPr>
            <a:r>
              <a:rPr lang="en-US" b="0" smtClean="0">
                <a:cs typeface="Arial" charset="0"/>
              </a:rPr>
              <a:t>Residuals are randomly scattered—good!</a:t>
            </a:r>
          </a:p>
          <a:p>
            <a:pPr eaLnBrk="0" hangingPunct="0">
              <a:buFont typeface="Arial" charset="0"/>
              <a:buNone/>
              <a:defRPr/>
            </a:pPr>
            <a:endParaRPr lang="en-US" b="0" smtClean="0">
              <a:cs typeface="Arial" charset="0"/>
            </a:endParaRPr>
          </a:p>
          <a:p>
            <a:pPr eaLnBrk="0" hangingPunct="0">
              <a:buFont typeface="Arial" charset="0"/>
              <a:buNone/>
              <a:defRPr/>
            </a:pPr>
            <a:endParaRPr lang="en-US" b="0" smtClean="0">
              <a:cs typeface="Arial" charset="0"/>
            </a:endParaRPr>
          </a:p>
          <a:p>
            <a:pPr eaLnBrk="0" hangingPunct="0">
              <a:buFont typeface="Arial" charset="0"/>
              <a:buNone/>
              <a:defRPr/>
            </a:pPr>
            <a:endParaRPr lang="en-US" b="0" smtClean="0">
              <a:cs typeface="Arial" charset="0"/>
            </a:endParaRPr>
          </a:p>
          <a:p>
            <a:pPr eaLnBrk="0" hangingPunct="0">
              <a:buFont typeface="Arial" charset="0"/>
              <a:buNone/>
              <a:defRPr/>
            </a:pPr>
            <a:endParaRPr lang="en-US" b="0" smtClean="0">
              <a:cs typeface="Arial" charset="0"/>
            </a:endParaRPr>
          </a:p>
          <a:p>
            <a:pPr eaLnBrk="0" hangingPunct="0">
              <a:lnSpc>
                <a:spcPct val="120000"/>
              </a:lnSpc>
              <a:buFont typeface="Arial" charset="0"/>
              <a:buNone/>
              <a:defRPr/>
            </a:pPr>
            <a:r>
              <a:rPr lang="en-US" b="0" smtClean="0">
                <a:cs typeface="Arial" charset="0"/>
              </a:rPr>
              <a:t>Curved pattern—means the relationship</a:t>
            </a:r>
          </a:p>
          <a:p>
            <a:pPr eaLnBrk="0" hangingPunct="0">
              <a:lnSpc>
                <a:spcPct val="120000"/>
              </a:lnSpc>
              <a:buFont typeface="Arial" charset="0"/>
              <a:buNone/>
              <a:defRPr/>
            </a:pPr>
            <a:r>
              <a:rPr lang="en-US" b="0" smtClean="0">
                <a:cs typeface="Arial" charset="0"/>
              </a:rPr>
              <a:t>you are looking at is not linear.</a:t>
            </a:r>
          </a:p>
          <a:p>
            <a:pPr eaLnBrk="0" hangingPunct="0">
              <a:lnSpc>
                <a:spcPct val="120000"/>
              </a:lnSpc>
              <a:buFont typeface="Arial" charset="0"/>
              <a:buChar char="•"/>
              <a:defRPr/>
            </a:pPr>
            <a:endParaRPr lang="en-US" b="0" smtClean="0">
              <a:cs typeface="Arial" charset="0"/>
            </a:endParaRPr>
          </a:p>
          <a:p>
            <a:pPr eaLnBrk="0" hangingPunct="0">
              <a:buFont typeface="Arial" charset="0"/>
              <a:buNone/>
              <a:defRPr/>
            </a:pPr>
            <a:endParaRPr lang="en-US" b="0" smtClean="0">
              <a:cs typeface="Arial" charset="0"/>
            </a:endParaRPr>
          </a:p>
          <a:p>
            <a:pPr eaLnBrk="0" hangingPunct="0">
              <a:buFont typeface="Arial" charset="0"/>
              <a:buNone/>
              <a:defRPr/>
            </a:pPr>
            <a:endParaRPr lang="en-US" b="0" smtClean="0">
              <a:cs typeface="Arial" charset="0"/>
            </a:endParaRPr>
          </a:p>
          <a:p>
            <a:pPr eaLnBrk="0" hangingPunct="0">
              <a:buFont typeface="Arial" charset="0"/>
              <a:buNone/>
              <a:defRPr/>
            </a:pPr>
            <a:r>
              <a:rPr lang="en-US" b="0" smtClean="0">
                <a:cs typeface="Arial" charset="0"/>
              </a:rPr>
              <a:t>A change in variability across plot is a warning sign. You need to find out why it is, and remember that predictions made in areas of larger variability will not be as good.</a:t>
            </a:r>
          </a:p>
        </p:txBody>
      </p:sp>
      <p:pic>
        <p:nvPicPr>
          <p:cNvPr id="124930" name="Picture 2" descr="moore02-f2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4319588" cy="495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7" name="Picture 2" descr="moore02-f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667000"/>
            <a:ext cx="5562600"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1380" name="Text Box 4"/>
          <p:cNvSpPr txBox="1">
            <a:spLocks noChangeArrowheads="1"/>
          </p:cNvSpPr>
          <p:nvPr/>
        </p:nvSpPr>
        <p:spPr bwMode="auto">
          <a:xfrm>
            <a:off x="457200" y="5943600"/>
            <a:ext cx="2601913" cy="71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sz="2000" b="0">
                <a:cs typeface="Arial" charset="0"/>
              </a:rPr>
              <a:t>           All data</a:t>
            </a:r>
          </a:p>
          <a:p>
            <a:pPr eaLnBrk="0" hangingPunct="0">
              <a:defRPr/>
            </a:pPr>
            <a:r>
              <a:rPr lang="en-US" sz="2000" b="0">
                <a:cs typeface="Arial" charset="0"/>
              </a:rPr>
              <a:t>           Without Srizbi</a:t>
            </a:r>
          </a:p>
        </p:txBody>
      </p:sp>
      <p:sp>
        <p:nvSpPr>
          <p:cNvPr id="1381382" name="Line 6"/>
          <p:cNvSpPr>
            <a:spLocks noChangeShapeType="1"/>
          </p:cNvSpPr>
          <p:nvPr/>
        </p:nvSpPr>
        <p:spPr bwMode="auto">
          <a:xfrm>
            <a:off x="531813" y="6172200"/>
            <a:ext cx="687387"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81383" name="Line 7"/>
          <p:cNvSpPr>
            <a:spLocks noChangeShapeType="1"/>
          </p:cNvSpPr>
          <p:nvPr/>
        </p:nvSpPr>
        <p:spPr bwMode="auto">
          <a:xfrm>
            <a:off x="531813" y="6477000"/>
            <a:ext cx="687387"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81392" name="Text Box 16"/>
          <p:cNvSpPr txBox="1">
            <a:spLocks noChangeArrowheads="1"/>
          </p:cNvSpPr>
          <p:nvPr/>
        </p:nvSpPr>
        <p:spPr bwMode="auto">
          <a:xfrm>
            <a:off x="990600" y="3657600"/>
            <a:ext cx="144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defRPr/>
            </a:pPr>
            <a:r>
              <a:rPr lang="en-US" sz="2000" b="0">
                <a:cs typeface="Arial" charset="0"/>
              </a:rPr>
              <a:t>Srizbi is an influential point.</a:t>
            </a:r>
          </a:p>
        </p:txBody>
      </p:sp>
      <p:sp>
        <p:nvSpPr>
          <p:cNvPr id="1381395" name="Text Box 19"/>
          <p:cNvSpPr txBox="1">
            <a:spLocks noChangeArrowheads="1"/>
          </p:cNvSpPr>
          <p:nvPr/>
        </p:nvSpPr>
        <p:spPr bwMode="auto">
          <a:xfrm>
            <a:off x="457200" y="1066800"/>
            <a:ext cx="83820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977900" indent="-4572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lnSpc>
                <a:spcPct val="110000"/>
              </a:lnSpc>
              <a:spcAft>
                <a:spcPct val="35000"/>
              </a:spcAft>
              <a:buClr>
                <a:schemeClr val="hlink"/>
              </a:buClr>
              <a:buFont typeface="Wingdings" charset="0"/>
              <a:buNone/>
              <a:defRPr/>
            </a:pPr>
            <a:r>
              <a:rPr lang="en-US" sz="2000" smtClean="0">
                <a:solidFill>
                  <a:srgbClr val="333399"/>
                </a:solidFill>
                <a:cs typeface="Arial" charset="0"/>
              </a:rPr>
              <a:t>Outlier:</a:t>
            </a:r>
            <a:r>
              <a:rPr lang="en-US" sz="2000" b="0" smtClean="0">
                <a:cs typeface="Arial" charset="0"/>
              </a:rPr>
              <a:t> observation that lies outside the overall pattern of observations.</a:t>
            </a:r>
            <a:endParaRPr lang="en-US" sz="2000" b="0" i="1" smtClean="0">
              <a:cs typeface="Arial" charset="0"/>
            </a:endParaRPr>
          </a:p>
          <a:p>
            <a:pPr eaLnBrk="0" hangingPunct="0">
              <a:lnSpc>
                <a:spcPct val="110000"/>
              </a:lnSpc>
              <a:spcAft>
                <a:spcPct val="35000"/>
              </a:spcAft>
              <a:buClr>
                <a:schemeClr val="hlink"/>
              </a:buClr>
              <a:buFont typeface="Wingdings" charset="0"/>
              <a:buNone/>
              <a:defRPr/>
            </a:pPr>
            <a:r>
              <a:rPr lang="ja-JP" altLang="en-US" sz="2000" smtClean="0">
                <a:solidFill>
                  <a:srgbClr val="333399"/>
                </a:solidFill>
                <a:latin typeface="Arial"/>
                <a:cs typeface="Arial" charset="0"/>
              </a:rPr>
              <a:t>“</a:t>
            </a:r>
            <a:r>
              <a:rPr lang="en-US" sz="2000" smtClean="0">
                <a:solidFill>
                  <a:srgbClr val="333399"/>
                </a:solidFill>
                <a:cs typeface="Arial" charset="0"/>
              </a:rPr>
              <a:t>Influential individual</a:t>
            </a:r>
            <a:r>
              <a:rPr lang="ja-JP" altLang="en-US" sz="2000" smtClean="0">
                <a:solidFill>
                  <a:srgbClr val="333399"/>
                </a:solidFill>
                <a:latin typeface="Arial"/>
                <a:cs typeface="Arial" charset="0"/>
              </a:rPr>
              <a:t>”</a:t>
            </a:r>
            <a:r>
              <a:rPr lang="en-US" sz="2000" smtClean="0">
                <a:solidFill>
                  <a:srgbClr val="333399"/>
                </a:solidFill>
                <a:cs typeface="Arial" charset="0"/>
              </a:rPr>
              <a:t>:</a:t>
            </a:r>
            <a:r>
              <a:rPr lang="en-US" sz="2000" b="0" smtClean="0">
                <a:cs typeface="Arial" charset="0"/>
              </a:rPr>
              <a:t> observation that markedly changes the regression if removed. This is often an outlier on the </a:t>
            </a:r>
            <a:r>
              <a:rPr lang="en-US" sz="2000" b="0" i="1" smtClean="0">
                <a:cs typeface="Arial" charset="0"/>
              </a:rPr>
              <a:t>x</a:t>
            </a:r>
            <a:r>
              <a:rPr lang="en-US" sz="2000" b="0" smtClean="0">
                <a:cs typeface="Arial" charset="0"/>
              </a:rPr>
              <a:t>-axis.</a:t>
            </a:r>
          </a:p>
        </p:txBody>
      </p:sp>
      <p:sp>
        <p:nvSpPr>
          <p:cNvPr id="1381396" name="Rectangle 20"/>
          <p:cNvSpPr>
            <a:spLocks noChangeArrowheads="1"/>
          </p:cNvSpPr>
          <p:nvPr/>
        </p:nvSpPr>
        <p:spPr bwMode="auto">
          <a:xfrm>
            <a:off x="381000" y="381000"/>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r>
              <a:rPr lang="en-US" sz="3400" b="0">
                <a:solidFill>
                  <a:srgbClr val="333399"/>
                </a:solidFill>
                <a:latin typeface="Garamond" charset="0"/>
                <a:cs typeface="Arial" charset="0"/>
              </a:rPr>
              <a:t>Outliers and influential points</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101" name="Rectangle 53"/>
          <p:cNvSpPr>
            <a:spLocks noGrp="1" noChangeArrowheads="1"/>
          </p:cNvSpPr>
          <p:nvPr>
            <p:ph type="title"/>
          </p:nvPr>
        </p:nvSpPr>
        <p:spPr>
          <a:xfrm>
            <a:off x="457200" y="457200"/>
            <a:ext cx="8229600" cy="914400"/>
          </a:xfrm>
        </p:spPr>
        <p:txBody>
          <a:bodyPr/>
          <a:lstStyle/>
          <a:p>
            <a:pPr eaLnBrk="1" hangingPunct="1">
              <a:defRPr/>
            </a:pPr>
            <a:r>
              <a:rPr lang="en-US" sz="3400" smtClean="0">
                <a:solidFill>
                  <a:srgbClr val="333399"/>
                </a:solidFill>
                <a:cs typeface="+mj-cs"/>
              </a:rPr>
              <a:t>Scatterplot example</a:t>
            </a:r>
          </a:p>
        </p:txBody>
      </p:sp>
      <p:graphicFrame>
        <p:nvGraphicFramePr>
          <p:cNvPr id="1410157" name="Group 109"/>
          <p:cNvGraphicFramePr>
            <a:graphicFrameLocks noGrp="1"/>
          </p:cNvGraphicFramePr>
          <p:nvPr/>
        </p:nvGraphicFramePr>
        <p:xfrm>
          <a:off x="5410200" y="2006600"/>
          <a:ext cx="3200400" cy="3479806"/>
        </p:xfrm>
        <a:graphic>
          <a:graphicData uri="http://schemas.openxmlformats.org/drawingml/2006/table">
            <a:tbl>
              <a:tblPr/>
              <a:tblGrid>
                <a:gridCol w="914400"/>
                <a:gridCol w="1143000"/>
                <a:gridCol w="1143000"/>
              </a:tblGrid>
              <a:tr h="527312">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rgbClr val="000000"/>
                          </a:solidFill>
                          <a:effectLst/>
                          <a:latin typeface="Arial" charset="0"/>
                          <a:ea typeface="ＭＳ Ｐゴシック" charset="0"/>
                        </a:rPr>
                        <a:t>Botnet</a:t>
                      </a:r>
                      <a:endParaRPr kumimoji="0" lang="en-US" sz="1300" b="0" i="0" u="none" strike="noStrike" cap="none" normalizeH="0" baseline="0">
                        <a:ln>
                          <a:noFill/>
                        </a:ln>
                        <a:solidFill>
                          <a:schemeClr val="tx1"/>
                        </a:solidFill>
                        <a:effectLst/>
                        <a:latin typeface="Arial" charset="0"/>
                        <a:ea typeface="ＭＳ Ｐゴシック"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dirty="0" smtClean="0">
                          <a:ln>
                            <a:noFill/>
                          </a:ln>
                          <a:solidFill>
                            <a:srgbClr val="000000"/>
                          </a:solidFill>
                          <a:effectLst/>
                          <a:latin typeface="Arial" charset="0"/>
                          <a:ea typeface="ＭＳ Ｐゴシック" charset="0"/>
                        </a:rPr>
                        <a:t>Bots</a:t>
                      </a:r>
                    </a:p>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dirty="0" smtClean="0">
                          <a:ln>
                            <a:noFill/>
                          </a:ln>
                          <a:solidFill>
                            <a:srgbClr val="000000"/>
                          </a:solidFill>
                          <a:effectLst/>
                          <a:latin typeface="Arial" charset="0"/>
                          <a:ea typeface="ＭＳ Ｐゴシック" charset="0"/>
                        </a:rPr>
                        <a:t>(thousands)</a:t>
                      </a:r>
                      <a:endParaRPr kumimoji="0" lang="en-US" sz="1300" b="0" i="0" u="none" strike="noStrike" cap="none" normalizeH="0" baseline="0" dirty="0">
                        <a:ln>
                          <a:noFill/>
                        </a:ln>
                        <a:solidFill>
                          <a:schemeClr val="tx1"/>
                        </a:solidFill>
                        <a:effectLst/>
                        <a:latin typeface="Arial" charset="0"/>
                        <a:ea typeface="ＭＳ Ｐゴシック"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dirty="0" smtClean="0">
                          <a:ln>
                            <a:noFill/>
                          </a:ln>
                          <a:solidFill>
                            <a:srgbClr val="000000"/>
                          </a:solidFill>
                          <a:effectLst/>
                          <a:latin typeface="Arial" charset="0"/>
                          <a:ea typeface="ＭＳ Ｐゴシック" charset="0"/>
                        </a:rPr>
                        <a:t>Spams</a:t>
                      </a:r>
                    </a:p>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dirty="0" smtClean="0">
                          <a:ln>
                            <a:noFill/>
                          </a:ln>
                          <a:solidFill>
                            <a:srgbClr val="000000"/>
                          </a:solidFill>
                          <a:effectLst/>
                          <a:latin typeface="Arial" charset="0"/>
                          <a:ea typeface="ＭＳ Ｐゴシック" charset="0"/>
                        </a:rPr>
                        <a:t>(billions)</a:t>
                      </a:r>
                      <a:endParaRPr kumimoji="0" lang="en-US" sz="1300" b="0" i="0" u="none" strike="noStrike" cap="none" normalizeH="0" baseline="0" dirty="0">
                        <a:ln>
                          <a:noFill/>
                        </a:ln>
                        <a:solidFill>
                          <a:schemeClr val="tx1"/>
                        </a:solidFill>
                        <a:effectLst/>
                        <a:latin typeface="Arial" charset="0"/>
                        <a:ea typeface="ＭＳ Ｐゴシック"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97">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Srizbi</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315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60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97">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Bobax</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185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9</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117">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Rustock</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150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30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97">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Cutwail</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125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97">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Storm</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85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3</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97">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Grum</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50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2</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97">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Ozdok</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35</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97">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Nucrypt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20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97">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Wopla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20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0.06</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597">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Spamthru</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dirty="0">
                          <a:ln>
                            <a:noFill/>
                          </a:ln>
                          <a:solidFill>
                            <a:schemeClr val="tx1"/>
                          </a:solidFill>
                          <a:effectLst/>
                          <a:latin typeface="Arial" charset="0"/>
                          <a:ea typeface="ＭＳ Ｐゴシック" charset="0"/>
                        </a:rPr>
                        <a:t>0.035</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10156" name="Text Box 108"/>
          <p:cNvSpPr txBox="1">
            <a:spLocks noChangeArrowheads="1"/>
          </p:cNvSpPr>
          <p:nvPr/>
        </p:nvSpPr>
        <p:spPr bwMode="auto">
          <a:xfrm>
            <a:off x="990600" y="1625600"/>
            <a:ext cx="3886200" cy="347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800100" indent="-279400">
              <a:defRPr>
                <a:solidFill>
                  <a:schemeClr val="tx1"/>
                </a:solidFill>
                <a:latin typeface="Arial" charset="0"/>
                <a:ea typeface="ＭＳ Ｐゴシック" charset="0"/>
              </a:defRPr>
            </a:lvl2pPr>
            <a:lvl3pPr marL="1549400" indent="-457200">
              <a:defRPr>
                <a:solidFill>
                  <a:schemeClr val="tx1"/>
                </a:solidFill>
                <a:latin typeface="Arial" charset="0"/>
                <a:ea typeface="ＭＳ Ｐゴシック" charset="0"/>
              </a:defRPr>
            </a:lvl3pPr>
            <a:lvl4pPr marL="2120900" indent="-457200">
              <a:defRPr>
                <a:solidFill>
                  <a:schemeClr val="tx1"/>
                </a:solidFill>
                <a:latin typeface="Arial" charset="0"/>
                <a:ea typeface="ＭＳ Ｐゴシック" charset="0"/>
              </a:defRPr>
            </a:lvl4pPr>
            <a:lvl5pPr marL="2692400" indent="-457200">
              <a:defRPr>
                <a:solidFill>
                  <a:schemeClr val="tx1"/>
                </a:solidFill>
                <a:latin typeface="Arial" charset="0"/>
                <a:ea typeface="ＭＳ Ｐゴシック" charset="0"/>
              </a:defRPr>
            </a:lvl5pPr>
            <a:lvl6pPr marL="3149600" indent="-457200" fontAlgn="base">
              <a:spcBef>
                <a:spcPct val="0"/>
              </a:spcBef>
              <a:spcAft>
                <a:spcPct val="0"/>
              </a:spcAft>
              <a:defRPr>
                <a:solidFill>
                  <a:schemeClr val="tx1"/>
                </a:solidFill>
                <a:latin typeface="Arial" charset="0"/>
                <a:ea typeface="ＭＳ Ｐゴシック" charset="0"/>
              </a:defRPr>
            </a:lvl6pPr>
            <a:lvl7pPr marL="3606800" indent="-457200" fontAlgn="base">
              <a:spcBef>
                <a:spcPct val="0"/>
              </a:spcBef>
              <a:spcAft>
                <a:spcPct val="0"/>
              </a:spcAft>
              <a:defRPr>
                <a:solidFill>
                  <a:schemeClr val="tx1"/>
                </a:solidFill>
                <a:latin typeface="Arial" charset="0"/>
                <a:ea typeface="ＭＳ Ｐゴシック" charset="0"/>
              </a:defRPr>
            </a:lvl7pPr>
            <a:lvl8pPr marL="4064000" indent="-457200" fontAlgn="base">
              <a:spcBef>
                <a:spcPct val="0"/>
              </a:spcBef>
              <a:spcAft>
                <a:spcPct val="0"/>
              </a:spcAft>
              <a:defRPr>
                <a:solidFill>
                  <a:schemeClr val="tx1"/>
                </a:solidFill>
                <a:latin typeface="Arial" charset="0"/>
                <a:ea typeface="ＭＳ Ｐゴシック" charset="0"/>
              </a:defRPr>
            </a:lvl8pPr>
            <a:lvl9pPr marL="4521200" indent="-457200" fontAlgn="base">
              <a:spcBef>
                <a:spcPct val="0"/>
              </a:spcBef>
              <a:spcAft>
                <a:spcPct val="0"/>
              </a:spcAft>
              <a:defRPr>
                <a:solidFill>
                  <a:schemeClr val="tx1"/>
                </a:solidFill>
                <a:latin typeface="Arial" charset="0"/>
                <a:ea typeface="ＭＳ Ｐゴシック" charset="0"/>
              </a:defRPr>
            </a:lvl9pPr>
          </a:lstStyle>
          <a:p>
            <a:pPr eaLnBrk="0" hangingPunct="0">
              <a:lnSpc>
                <a:spcPct val="120000"/>
              </a:lnSpc>
              <a:buSzPct val="60000"/>
              <a:buFont typeface="Wingdings" charset="0"/>
              <a:buChar char="q"/>
              <a:defRPr/>
            </a:pPr>
            <a:r>
              <a:rPr lang="en-US" sz="2000" b="0" dirty="0" smtClean="0">
                <a:cs typeface="Arial" charset="0"/>
              </a:rPr>
              <a:t> Here, we have two quantitative variables for each of 10 botnets. </a:t>
            </a:r>
          </a:p>
          <a:p>
            <a:pPr eaLnBrk="0" hangingPunct="0">
              <a:lnSpc>
                <a:spcPct val="120000"/>
              </a:lnSpc>
              <a:buSzPct val="60000"/>
              <a:buFont typeface="Wingdings" charset="0"/>
              <a:buChar char="q"/>
              <a:defRPr/>
            </a:pPr>
            <a:endParaRPr lang="en-US" sz="1400" b="0" dirty="0" smtClean="0">
              <a:cs typeface="Arial" charset="0"/>
            </a:endParaRPr>
          </a:p>
          <a:p>
            <a:pPr marL="863600" lvl="1" indent="-342900" eaLnBrk="0" hangingPunct="0">
              <a:lnSpc>
                <a:spcPct val="120000"/>
              </a:lnSpc>
              <a:buSzPct val="60000"/>
              <a:buFont typeface="Wingdings" charset="0"/>
              <a:buAutoNum type="arabicParenR"/>
              <a:defRPr/>
            </a:pPr>
            <a:r>
              <a:rPr lang="en-US" b="0" dirty="0" smtClean="0">
                <a:cs typeface="Arial" charset="0"/>
              </a:rPr>
              <a:t>The number of bots </a:t>
            </a:r>
          </a:p>
          <a:p>
            <a:pPr marL="863600" lvl="1" indent="-342900" eaLnBrk="0" hangingPunct="0">
              <a:lnSpc>
                <a:spcPct val="120000"/>
              </a:lnSpc>
              <a:buSzPct val="60000"/>
              <a:buFont typeface="Wingdings" charset="0"/>
              <a:buAutoNum type="arabicParenR"/>
              <a:defRPr/>
            </a:pPr>
            <a:r>
              <a:rPr lang="en-US" b="0" dirty="0" smtClean="0">
                <a:cs typeface="Arial" charset="0"/>
              </a:rPr>
              <a:t>Spams per day</a:t>
            </a:r>
          </a:p>
          <a:p>
            <a:pPr marL="520700" lvl="1" indent="0" eaLnBrk="0" hangingPunct="0">
              <a:lnSpc>
                <a:spcPct val="120000"/>
              </a:lnSpc>
              <a:buSzPct val="60000"/>
              <a:defRPr/>
            </a:pPr>
            <a:endParaRPr lang="en-US" sz="1400" b="0" dirty="0" smtClean="0">
              <a:cs typeface="Arial" charset="0"/>
            </a:endParaRPr>
          </a:p>
          <a:p>
            <a:pPr eaLnBrk="0" hangingPunct="0">
              <a:lnSpc>
                <a:spcPct val="120000"/>
              </a:lnSpc>
              <a:buSzPct val="60000"/>
              <a:buFont typeface="Wingdings" charset="0"/>
              <a:buChar char="q"/>
              <a:defRPr/>
            </a:pPr>
            <a:r>
              <a:rPr lang="en-US" sz="2000" b="0" dirty="0" smtClean="0">
                <a:cs typeface="Arial" charset="0"/>
              </a:rPr>
              <a:t> We are interested in the relationship between the two variables: How is one affected by changes in the other one?</a:t>
            </a: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
          <p:cNvPicPr>
            <a:picLocks noChangeAspect="1" noChangeArrowheads="1"/>
          </p:cNvPicPr>
          <p:nvPr/>
        </p:nvPicPr>
        <p:blipFill>
          <a:blip r:embed="rId3">
            <a:extLst>
              <a:ext uri="{28A0092B-C50C-407E-A947-70E740481C1C}">
                <a14:useLocalDpi xmlns:a14="http://schemas.microsoft.com/office/drawing/2010/main" val="0"/>
              </a:ext>
            </a:extLst>
          </a:blip>
          <a:srcRect t="17830"/>
          <a:stretch>
            <a:fillRect/>
          </a:stretch>
        </p:blipFill>
        <p:spPr bwMode="auto">
          <a:xfrm>
            <a:off x="406400" y="3352800"/>
            <a:ext cx="5156200" cy="30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03" name="Text Box 3"/>
          <p:cNvSpPr txBox="1">
            <a:spLocks noChangeArrowheads="1"/>
          </p:cNvSpPr>
          <p:nvPr/>
        </p:nvSpPr>
        <p:spPr bwMode="auto">
          <a:xfrm>
            <a:off x="444500" y="1139825"/>
            <a:ext cx="82423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30000"/>
              </a:lnSpc>
              <a:defRPr/>
            </a:pPr>
            <a:r>
              <a:rPr lang="en-US" sz="2000" b="0">
                <a:cs typeface="Arial" charset="0"/>
              </a:rPr>
              <a:t>A correlation coefficient and a regression line can be calculated for any relationship between two quantitative variables. However, outliers can greatly influence the results. Also, running a linear regression on a nonlinear association is not only meaningless but misleading.  </a:t>
            </a:r>
          </a:p>
        </p:txBody>
      </p:sp>
      <p:sp>
        <p:nvSpPr>
          <p:cNvPr id="1382404" name="Rectangle 4"/>
          <p:cNvSpPr>
            <a:spLocks noChangeArrowheads="1"/>
          </p:cNvSpPr>
          <p:nvPr/>
        </p:nvSpPr>
        <p:spPr bwMode="auto">
          <a:xfrm>
            <a:off x="457200" y="381000"/>
            <a:ext cx="8229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110000"/>
              </a:lnSpc>
              <a:defRPr/>
            </a:pPr>
            <a:r>
              <a:rPr lang="en-US" sz="2900" b="0">
                <a:solidFill>
                  <a:srgbClr val="333399"/>
                </a:solidFill>
                <a:latin typeface="Garamond" charset="0"/>
                <a:cs typeface="Arial" charset="0"/>
              </a:rPr>
              <a:t>Always plot your data</a:t>
            </a:r>
          </a:p>
        </p:txBody>
      </p:sp>
      <p:sp>
        <p:nvSpPr>
          <p:cNvPr id="1382405" name="Text Box 5"/>
          <p:cNvSpPr txBox="1">
            <a:spLocks noChangeArrowheads="1"/>
          </p:cNvSpPr>
          <p:nvPr/>
        </p:nvSpPr>
        <p:spPr bwMode="auto">
          <a:xfrm>
            <a:off x="5791200" y="3938588"/>
            <a:ext cx="29083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defRPr/>
            </a:pPr>
            <a:r>
              <a:rPr lang="en-US" sz="2000">
                <a:solidFill>
                  <a:srgbClr val="333399"/>
                </a:solidFill>
                <a:cs typeface="Arial" charset="0"/>
              </a:rPr>
              <a:t>So, make sure to always plot your data before you run a correlation or regression analysis.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0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Text Box 2"/>
          <p:cNvSpPr txBox="1">
            <a:spLocks noChangeArrowheads="1"/>
          </p:cNvSpPr>
          <p:nvPr/>
        </p:nvSpPr>
        <p:spPr bwMode="auto">
          <a:xfrm>
            <a:off x="304800" y="0"/>
            <a:ext cx="8458200" cy="16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a:solidFill>
                <a:srgbClr val="333399"/>
              </a:solidFill>
              <a:latin typeface="Garamond" charset="0"/>
              <a:cs typeface="Arial" charset="0"/>
            </a:endParaRPr>
          </a:p>
          <a:p>
            <a:pPr>
              <a:defRPr/>
            </a:pPr>
            <a:r>
              <a:rPr lang="en-US" sz="3400" b="0">
                <a:solidFill>
                  <a:srgbClr val="333399"/>
                </a:solidFill>
                <a:latin typeface="Garamond" charset="0"/>
                <a:cs typeface="Arial" charset="0"/>
              </a:rPr>
              <a:t>Always plot your data!</a:t>
            </a:r>
          </a:p>
          <a:p>
            <a:pPr>
              <a:defRPr/>
            </a:pPr>
            <a:endParaRPr lang="en-US" sz="800" b="0">
              <a:solidFill>
                <a:srgbClr val="333399"/>
              </a:solidFill>
              <a:latin typeface="Garamond" charset="0"/>
              <a:cs typeface="Arial" charset="0"/>
            </a:endParaRPr>
          </a:p>
          <a:p>
            <a:pPr>
              <a:defRPr/>
            </a:pPr>
            <a:r>
              <a:rPr lang="en-US" b="0">
                <a:cs typeface="Arial" charset="0"/>
              </a:rPr>
              <a:t>The correlations all give </a:t>
            </a:r>
            <a:r>
              <a:rPr lang="en-US" b="0" i="1">
                <a:cs typeface="Arial" charset="0"/>
              </a:rPr>
              <a:t>r</a:t>
            </a:r>
            <a:r>
              <a:rPr lang="en-US" b="0">
                <a:cs typeface="Arial" charset="0"/>
              </a:rPr>
              <a:t> ≈ 0.816, and the regression lines are all approximately </a:t>
            </a:r>
            <a:r>
              <a:rPr lang="en-US" b="0" i="1">
                <a:cs typeface="Arial" charset="0"/>
              </a:rPr>
              <a:t>ŷ</a:t>
            </a:r>
            <a:r>
              <a:rPr lang="en-US" b="0">
                <a:cs typeface="Arial" charset="0"/>
              </a:rPr>
              <a:t> = 3 + 0.5</a:t>
            </a:r>
            <a:r>
              <a:rPr lang="en-US" b="0" i="1">
                <a:cs typeface="Arial" charset="0"/>
              </a:rPr>
              <a:t>x</a:t>
            </a:r>
            <a:r>
              <a:rPr lang="en-US" b="0">
                <a:cs typeface="Arial" charset="0"/>
              </a:rPr>
              <a:t>. For all four sets, we would predict </a:t>
            </a:r>
            <a:r>
              <a:rPr lang="en-US" b="0" i="1">
                <a:cs typeface="Arial" charset="0"/>
              </a:rPr>
              <a:t>ŷ</a:t>
            </a:r>
            <a:r>
              <a:rPr lang="en-US" b="0">
                <a:cs typeface="Arial" charset="0"/>
              </a:rPr>
              <a:t> = 8 when </a:t>
            </a:r>
            <a:r>
              <a:rPr lang="en-US" b="0" i="1">
                <a:cs typeface="Arial" charset="0"/>
              </a:rPr>
              <a:t>x</a:t>
            </a:r>
            <a:r>
              <a:rPr lang="en-US" b="0">
                <a:cs typeface="Arial" charset="0"/>
              </a:rPr>
              <a:t> = 10.</a:t>
            </a:r>
          </a:p>
        </p:txBody>
      </p:sp>
      <p:pic>
        <p:nvPicPr>
          <p:cNvPr id="131074" name="Picture 3"/>
          <p:cNvPicPr>
            <a:picLocks noChangeAspect="1" noChangeArrowheads="1"/>
          </p:cNvPicPr>
          <p:nvPr/>
        </p:nvPicPr>
        <p:blipFill>
          <a:blip r:embed="rId3">
            <a:lum bright="-22000" contrast="38000"/>
            <a:extLst>
              <a:ext uri="{28A0092B-C50C-407E-A947-70E740481C1C}">
                <a14:useLocalDpi xmlns:a14="http://schemas.microsoft.com/office/drawing/2010/main" val="0"/>
              </a:ext>
            </a:extLst>
          </a:blip>
          <a:srcRect/>
          <a:stretch>
            <a:fillRect/>
          </a:stretch>
        </p:blipFill>
        <p:spPr bwMode="auto">
          <a:xfrm>
            <a:off x="1524000" y="1752600"/>
            <a:ext cx="6172200"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4450" name="Picture 2"/>
          <p:cNvPicPr>
            <a:picLocks noChangeAspect="1" noChangeArrowheads="1"/>
          </p:cNvPicPr>
          <p:nvPr/>
        </p:nvPicPr>
        <p:blipFill>
          <a:blip r:embed="rId3">
            <a:extLst>
              <a:ext uri="{28A0092B-C50C-407E-A947-70E740481C1C}">
                <a14:useLocalDpi xmlns:a14="http://schemas.microsoft.com/office/drawing/2010/main" val="0"/>
              </a:ext>
            </a:extLst>
          </a:blip>
          <a:srcRect t="6337" b="1782"/>
          <a:stretch>
            <a:fillRect/>
          </a:stretch>
        </p:blipFill>
        <p:spPr bwMode="auto">
          <a:xfrm>
            <a:off x="152400" y="1676400"/>
            <a:ext cx="8763000" cy="229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84451" name="Text Box 3"/>
          <p:cNvSpPr txBox="1">
            <a:spLocks noChangeArrowheads="1"/>
          </p:cNvSpPr>
          <p:nvPr/>
        </p:nvSpPr>
        <p:spPr bwMode="auto">
          <a:xfrm>
            <a:off x="304800" y="434975"/>
            <a:ext cx="68580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40000"/>
              </a:lnSpc>
              <a:defRPr/>
            </a:pPr>
            <a:r>
              <a:rPr lang="en-US" b="0">
                <a:cs typeface="Arial" charset="0"/>
              </a:rPr>
              <a:t>However, making the scatterplots shows us that the correlation/ regression analysis is not appropriate for all data sets.</a:t>
            </a:r>
          </a:p>
        </p:txBody>
      </p:sp>
      <p:sp>
        <p:nvSpPr>
          <p:cNvPr id="1384452" name="Text Box 4"/>
          <p:cNvSpPr txBox="1">
            <a:spLocks noChangeArrowheads="1"/>
          </p:cNvSpPr>
          <p:nvPr/>
        </p:nvSpPr>
        <p:spPr bwMode="auto">
          <a:xfrm>
            <a:off x="381000" y="4095750"/>
            <a:ext cx="19050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b="0">
                <a:cs typeface="Arial" charset="0"/>
              </a:rPr>
              <a:t>Moderate linear association; regression OK.</a:t>
            </a:r>
          </a:p>
        </p:txBody>
      </p:sp>
      <p:sp>
        <p:nvSpPr>
          <p:cNvPr id="1384453" name="Text Box 5"/>
          <p:cNvSpPr txBox="1">
            <a:spLocks noChangeArrowheads="1"/>
          </p:cNvSpPr>
          <p:nvPr/>
        </p:nvSpPr>
        <p:spPr bwMode="auto">
          <a:xfrm>
            <a:off x="2667000" y="4114800"/>
            <a:ext cx="16002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b="0">
                <a:cs typeface="Arial" charset="0"/>
              </a:rPr>
              <a:t>Obvious nonlinear relationship; regression not OK.</a:t>
            </a:r>
          </a:p>
        </p:txBody>
      </p:sp>
      <p:sp>
        <p:nvSpPr>
          <p:cNvPr id="1384454" name="Text Box 6"/>
          <p:cNvSpPr txBox="1">
            <a:spLocks noChangeArrowheads="1"/>
          </p:cNvSpPr>
          <p:nvPr/>
        </p:nvSpPr>
        <p:spPr bwMode="auto">
          <a:xfrm>
            <a:off x="4572000" y="4095750"/>
            <a:ext cx="22098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b="0">
                <a:cs typeface="Arial" charset="0"/>
              </a:rPr>
              <a:t>One point deviates from the highly linear pattern; this outlier must be examined closely before proceeding.</a:t>
            </a:r>
          </a:p>
        </p:txBody>
      </p:sp>
      <p:sp>
        <p:nvSpPr>
          <p:cNvPr id="1384455" name="Text Box 7"/>
          <p:cNvSpPr txBox="1">
            <a:spLocks noChangeArrowheads="1"/>
          </p:cNvSpPr>
          <p:nvPr/>
        </p:nvSpPr>
        <p:spPr bwMode="auto">
          <a:xfrm>
            <a:off x="6934200" y="4095750"/>
            <a:ext cx="21336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b="0">
                <a:cs typeface="Arial" charset="0"/>
              </a:rPr>
              <a:t>Just one very influential point; all other points have the same </a:t>
            </a:r>
            <a:r>
              <a:rPr lang="en-US" b="0" i="1">
                <a:cs typeface="Arial" charset="0"/>
              </a:rPr>
              <a:t>x</a:t>
            </a:r>
            <a:r>
              <a:rPr lang="en-US" b="0">
                <a:cs typeface="Arial" charset="0"/>
              </a:rPr>
              <a:t> value; a redesign is due here.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44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44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844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84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2" grpId="0" autoUpdateAnimBg="0"/>
      <p:bldP spid="1384453" grpId="0" autoUpdateAnimBg="0"/>
      <p:bldP spid="1384454" grpId="0" autoUpdateAnimBg="0"/>
      <p:bldP spid="1384455"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ChangeArrowheads="1"/>
          </p:cNvSpPr>
          <p:nvPr>
            <p:ph type="title"/>
          </p:nvPr>
        </p:nvSpPr>
        <p:spPr>
          <a:xfrm>
            <a:off x="304800" y="533400"/>
            <a:ext cx="8534400" cy="762000"/>
          </a:xfrm>
        </p:spPr>
        <p:txBody>
          <a:bodyPr/>
          <a:lstStyle/>
          <a:p>
            <a:pPr marL="762000" indent="-762000" eaLnBrk="1" hangingPunct="1">
              <a:defRPr/>
            </a:pPr>
            <a:r>
              <a:rPr lang="en-US" sz="3400" smtClean="0">
                <a:solidFill>
                  <a:srgbClr val="333399"/>
                </a:solidFill>
                <a:cs typeface="+mj-cs"/>
              </a:rPr>
              <a:t>Correlation/regression using averages</a:t>
            </a:r>
          </a:p>
        </p:txBody>
      </p:sp>
      <p:sp>
        <p:nvSpPr>
          <p:cNvPr id="1385475" name="Rectangle 3"/>
          <p:cNvSpPr>
            <a:spLocks noGrp="1" noChangeArrowheads="1"/>
          </p:cNvSpPr>
          <p:nvPr>
            <p:ph type="body" idx="1"/>
          </p:nvPr>
        </p:nvSpPr>
        <p:spPr>
          <a:xfrm>
            <a:off x="457200" y="1524000"/>
            <a:ext cx="8229600" cy="1565275"/>
          </a:xfrm>
        </p:spPr>
        <p:txBody>
          <a:bodyPr/>
          <a:lstStyle/>
          <a:p>
            <a:pPr marL="0" indent="0" eaLnBrk="1" hangingPunct="1">
              <a:buFont typeface="Wingdings" charset="0"/>
              <a:buNone/>
              <a:defRPr/>
            </a:pPr>
            <a:r>
              <a:rPr lang="en-US" sz="1900" smtClean="0">
                <a:cs typeface="+mn-cs"/>
              </a:rPr>
              <a:t>Many regression or correlation studies use average data. </a:t>
            </a:r>
          </a:p>
          <a:p>
            <a:pPr marL="0" indent="0" eaLnBrk="1" hangingPunct="1">
              <a:buFont typeface="Wingdings" charset="0"/>
              <a:buNone/>
              <a:defRPr/>
            </a:pPr>
            <a:r>
              <a:rPr lang="en-US" sz="1900" smtClean="0">
                <a:cs typeface="+mn-cs"/>
              </a:rPr>
              <a:t>While this is appropriate, you should know that correlations based on averages are usually much higher than when made on the raw data.</a:t>
            </a:r>
          </a:p>
        </p:txBody>
      </p:sp>
      <p:pic>
        <p:nvPicPr>
          <p:cNvPr id="135171" name="Picture 4"/>
          <p:cNvPicPr>
            <a:picLocks noChangeAspect="1" noChangeArrowheads="1"/>
          </p:cNvPicPr>
          <p:nvPr/>
        </p:nvPicPr>
        <p:blipFill>
          <a:blip r:embed="rId3">
            <a:extLst>
              <a:ext uri="{28A0092B-C50C-407E-A947-70E740481C1C}">
                <a14:useLocalDpi xmlns:a14="http://schemas.microsoft.com/office/drawing/2010/main" val="0"/>
              </a:ext>
            </a:extLst>
          </a:blip>
          <a:srcRect l="157" t="11116" r="4713" b="34042"/>
          <a:stretch>
            <a:fillRect/>
          </a:stretch>
        </p:blipFill>
        <p:spPr bwMode="auto">
          <a:xfrm>
            <a:off x="692150" y="3276600"/>
            <a:ext cx="3406775"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5477" name="Text Box 5"/>
          <p:cNvSpPr txBox="1">
            <a:spLocks noChangeArrowheads="1"/>
          </p:cNvSpPr>
          <p:nvPr/>
        </p:nvSpPr>
        <p:spPr bwMode="auto">
          <a:xfrm>
            <a:off x="4572000" y="3654425"/>
            <a:ext cx="4114800" cy="223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30000"/>
              </a:lnSpc>
              <a:defRPr/>
            </a:pPr>
            <a:r>
              <a:rPr lang="en-US" b="0">
                <a:solidFill>
                  <a:srgbClr val="000000"/>
                </a:solidFill>
                <a:cs typeface="Arial" charset="0"/>
              </a:rPr>
              <a:t>The correlation is a measure of spread (scatter) in a linear relationship. Using averages greatly reduces the scatter.</a:t>
            </a:r>
          </a:p>
          <a:p>
            <a:pPr eaLnBrk="0" hangingPunct="0">
              <a:lnSpc>
                <a:spcPct val="130000"/>
              </a:lnSpc>
              <a:defRPr/>
            </a:pPr>
            <a:endParaRPr lang="en-US" b="0">
              <a:solidFill>
                <a:srgbClr val="000000"/>
              </a:solidFill>
              <a:cs typeface="Arial" charset="0"/>
            </a:endParaRPr>
          </a:p>
          <a:p>
            <a:pPr eaLnBrk="0" hangingPunct="0">
              <a:lnSpc>
                <a:spcPct val="130000"/>
              </a:lnSpc>
              <a:defRPr/>
            </a:pPr>
            <a:r>
              <a:rPr lang="en-US" b="0">
                <a:solidFill>
                  <a:srgbClr val="000000"/>
                </a:solidFill>
                <a:cs typeface="Arial" charset="0"/>
              </a:rPr>
              <a:t>Therefore </a:t>
            </a:r>
            <a:r>
              <a:rPr lang="en-US" b="0" i="1">
                <a:solidFill>
                  <a:srgbClr val="000000"/>
                </a:solidFill>
                <a:cs typeface="Arial" charset="0"/>
              </a:rPr>
              <a:t>r</a:t>
            </a:r>
            <a:r>
              <a:rPr lang="en-US" b="0">
                <a:solidFill>
                  <a:srgbClr val="000000"/>
                </a:solidFill>
                <a:cs typeface="Arial" charset="0"/>
              </a:rPr>
              <a:t> and </a:t>
            </a:r>
            <a:r>
              <a:rPr lang="en-US" b="0" i="1">
                <a:solidFill>
                  <a:srgbClr val="000000"/>
                </a:solidFill>
                <a:cs typeface="Arial" charset="0"/>
              </a:rPr>
              <a:t>r</a:t>
            </a:r>
            <a:r>
              <a:rPr lang="en-US" b="0" baseline="30000">
                <a:solidFill>
                  <a:srgbClr val="000000"/>
                </a:solidFill>
                <a:cs typeface="Arial" charset="0"/>
              </a:rPr>
              <a:t>2</a:t>
            </a:r>
            <a:r>
              <a:rPr lang="en-US" b="0">
                <a:solidFill>
                  <a:srgbClr val="000000"/>
                </a:solidFill>
                <a:cs typeface="Arial" charset="0"/>
              </a:rPr>
              <a:t> are typically greatly increased when averages are used.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5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547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Text Box 2"/>
          <p:cNvSpPr txBox="1">
            <a:spLocks noChangeArrowheads="1"/>
          </p:cNvSpPr>
          <p:nvPr/>
        </p:nvSpPr>
        <p:spPr bwMode="auto">
          <a:xfrm>
            <a:off x="304800" y="3962400"/>
            <a:ext cx="40386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defRPr/>
            </a:pPr>
            <a:r>
              <a:rPr lang="en-US" b="0">
                <a:cs typeface="Arial" charset="0"/>
              </a:rPr>
              <a:t>Each dot represents an average. The variation among boys per age class is not shown. </a:t>
            </a:r>
            <a:endParaRPr lang="en-US" b="0" i="1">
              <a:cs typeface="Arial" charset="0"/>
            </a:endParaRPr>
          </a:p>
        </p:txBody>
      </p:sp>
      <p:pic>
        <p:nvPicPr>
          <p:cNvPr id="137218" name="Picture 3"/>
          <p:cNvPicPr>
            <a:picLocks noChangeAspect="1" noChangeArrowheads="1"/>
          </p:cNvPicPr>
          <p:nvPr/>
        </p:nvPicPr>
        <p:blipFill>
          <a:blip r:embed="rId3">
            <a:extLst>
              <a:ext uri="{28A0092B-C50C-407E-A947-70E740481C1C}">
                <a14:useLocalDpi xmlns:a14="http://schemas.microsoft.com/office/drawing/2010/main" val="0"/>
              </a:ext>
            </a:extLst>
          </a:blip>
          <a:srcRect l="1888" t="14879" r="1888" b="1895"/>
          <a:stretch>
            <a:fillRect/>
          </a:stretch>
        </p:blipFill>
        <p:spPr bwMode="auto">
          <a:xfrm>
            <a:off x="381000" y="457200"/>
            <a:ext cx="3886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6500" name="Text Box 4"/>
          <p:cNvSpPr txBox="1">
            <a:spLocks noChangeArrowheads="1"/>
          </p:cNvSpPr>
          <p:nvPr/>
        </p:nvSpPr>
        <p:spPr bwMode="auto">
          <a:xfrm>
            <a:off x="304800" y="5316538"/>
            <a:ext cx="85344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defRPr/>
            </a:pPr>
            <a:r>
              <a:rPr lang="en-US" i="1">
                <a:cs typeface="Arial" charset="0"/>
              </a:rPr>
              <a:t>Should parents be worried if their son does not match the point for his age?</a:t>
            </a:r>
          </a:p>
          <a:p>
            <a:pPr eaLnBrk="0" hangingPunct="0">
              <a:lnSpc>
                <a:spcPct val="130000"/>
              </a:lnSpc>
              <a:defRPr/>
            </a:pPr>
            <a:r>
              <a:rPr lang="en-US" b="0">
                <a:cs typeface="Arial" charset="0"/>
              </a:rPr>
              <a:t>If the raw values were used in the correlation instead of the mean there would be a lot of spread in the </a:t>
            </a:r>
            <a:r>
              <a:rPr lang="en-US" b="0" i="1">
                <a:cs typeface="Arial" charset="0"/>
              </a:rPr>
              <a:t>y</a:t>
            </a:r>
            <a:r>
              <a:rPr lang="en-US" b="0">
                <a:cs typeface="Arial" charset="0"/>
              </a:rPr>
              <a:t>-direction, and thus the correlation would be smaller. </a:t>
            </a:r>
          </a:p>
        </p:txBody>
      </p:sp>
      <p:sp>
        <p:nvSpPr>
          <p:cNvPr id="1386501" name="Text Box 5"/>
          <p:cNvSpPr txBox="1">
            <a:spLocks noChangeArrowheads="1"/>
          </p:cNvSpPr>
          <p:nvPr/>
        </p:nvSpPr>
        <p:spPr bwMode="auto">
          <a:xfrm>
            <a:off x="990600" y="685800"/>
            <a:ext cx="617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cs typeface="Arial" charset="0"/>
              </a:rPr>
              <a:t>Boys</a:t>
            </a:r>
          </a:p>
        </p:txBody>
      </p:sp>
      <p:grpSp>
        <p:nvGrpSpPr>
          <p:cNvPr id="1386502" name="Group 6"/>
          <p:cNvGrpSpPr>
            <a:grpSpLocks/>
          </p:cNvGrpSpPr>
          <p:nvPr/>
        </p:nvGrpSpPr>
        <p:grpSpPr bwMode="auto">
          <a:xfrm>
            <a:off x="4800600" y="457200"/>
            <a:ext cx="3962400" cy="4502150"/>
            <a:chOff x="3024" y="288"/>
            <a:chExt cx="2496" cy="2836"/>
          </a:xfrm>
        </p:grpSpPr>
        <p:pic>
          <p:nvPicPr>
            <p:cNvPr id="137222" name="Picture 7"/>
            <p:cNvPicPr>
              <a:picLocks noChangeAspect="1" noChangeArrowheads="1"/>
            </p:cNvPicPr>
            <p:nvPr/>
          </p:nvPicPr>
          <p:blipFill>
            <a:blip r:embed="rId4">
              <a:extLst>
                <a:ext uri="{28A0092B-C50C-407E-A947-70E740481C1C}">
                  <a14:useLocalDpi xmlns:a14="http://schemas.microsoft.com/office/drawing/2010/main" val="0"/>
                </a:ext>
              </a:extLst>
            </a:blip>
            <a:srcRect l="1888" t="15292" r="1888" b="2509"/>
            <a:stretch>
              <a:fillRect/>
            </a:stretch>
          </p:blipFill>
          <p:spPr bwMode="auto">
            <a:xfrm>
              <a:off x="3072" y="288"/>
              <a:ext cx="244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6504" name="Text Box 8"/>
            <p:cNvSpPr txBox="1">
              <a:spLocks noChangeArrowheads="1"/>
            </p:cNvSpPr>
            <p:nvPr/>
          </p:nvSpPr>
          <p:spPr bwMode="auto">
            <a:xfrm>
              <a:off x="3024" y="2496"/>
              <a:ext cx="2496"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lnSpc>
                  <a:spcPct val="110000"/>
                </a:lnSpc>
                <a:defRPr/>
              </a:pPr>
              <a:r>
                <a:rPr lang="en-US" b="0">
                  <a:cs typeface="Arial" charset="0"/>
                </a:rPr>
                <a:t>These histograms illustrate that each mean represents a distribution of boys of a particular age. </a:t>
              </a:r>
            </a:p>
          </p:txBody>
        </p:sp>
        <p:sp>
          <p:nvSpPr>
            <p:cNvPr id="1386505" name="Text Box 9"/>
            <p:cNvSpPr txBox="1">
              <a:spLocks noChangeArrowheads="1"/>
            </p:cNvSpPr>
            <p:nvPr/>
          </p:nvSpPr>
          <p:spPr bwMode="auto">
            <a:xfrm>
              <a:off x="3456" y="432"/>
              <a:ext cx="3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400">
                  <a:cs typeface="Arial" charset="0"/>
                </a:rPr>
                <a:t>Boys</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65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6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6500"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522" name="Text Box 2"/>
          <p:cNvSpPr txBox="1">
            <a:spLocks noChangeArrowheads="1"/>
          </p:cNvSpPr>
          <p:nvPr/>
        </p:nvSpPr>
        <p:spPr bwMode="auto">
          <a:xfrm>
            <a:off x="533400" y="1371600"/>
            <a:ext cx="3352800"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30000"/>
              </a:lnSpc>
              <a:defRPr/>
            </a:pPr>
            <a:r>
              <a:rPr lang="en-US" b="0">
                <a:cs typeface="Arial" charset="0"/>
              </a:rPr>
              <a:t>That's why typically growth charts show a range of values (here from 5th to 95th percentiles).</a:t>
            </a:r>
          </a:p>
          <a:p>
            <a:pPr>
              <a:lnSpc>
                <a:spcPct val="130000"/>
              </a:lnSpc>
              <a:defRPr/>
            </a:pPr>
            <a:endParaRPr lang="en-US" b="0">
              <a:cs typeface="Arial" charset="0"/>
            </a:endParaRPr>
          </a:p>
          <a:p>
            <a:pPr>
              <a:lnSpc>
                <a:spcPct val="130000"/>
              </a:lnSpc>
              <a:defRPr/>
            </a:pPr>
            <a:r>
              <a:rPr lang="en-US" b="0">
                <a:cs typeface="Arial" charset="0"/>
              </a:rPr>
              <a:t>This is a more comprehensive way of displaying the same information.</a:t>
            </a:r>
          </a:p>
        </p:txBody>
      </p:sp>
      <p:pic>
        <p:nvPicPr>
          <p:cNvPr id="139266" name="Picture 3"/>
          <p:cNvPicPr>
            <a:picLocks noChangeAspect="1" noChangeArrowheads="1"/>
          </p:cNvPicPr>
          <p:nvPr/>
        </p:nvPicPr>
        <p:blipFill>
          <a:blip r:embed="rId3">
            <a:extLst>
              <a:ext uri="{28A0092B-C50C-407E-A947-70E740481C1C}">
                <a14:useLocalDpi xmlns:a14="http://schemas.microsoft.com/office/drawing/2010/main" val="0"/>
              </a:ext>
            </a:extLst>
          </a:blip>
          <a:srcRect b="2438"/>
          <a:stretch>
            <a:fillRect/>
          </a:stretch>
        </p:blipFill>
        <p:spPr bwMode="auto">
          <a:xfrm>
            <a:off x="4038600" y="228600"/>
            <a:ext cx="4802188"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571" name="Rectangle 3"/>
          <p:cNvSpPr>
            <a:spLocks noGrp="1" noChangeArrowheads="1"/>
          </p:cNvSpPr>
          <p:nvPr>
            <p:ph type="title"/>
          </p:nvPr>
        </p:nvSpPr>
        <p:spPr>
          <a:xfrm>
            <a:off x="457200" y="277813"/>
            <a:ext cx="8229600" cy="506412"/>
          </a:xfrm>
        </p:spPr>
        <p:txBody>
          <a:bodyPr/>
          <a:lstStyle/>
          <a:p>
            <a:pPr eaLnBrk="1" hangingPunct="1">
              <a:defRPr/>
            </a:pPr>
            <a:r>
              <a:rPr lang="en-US" sz="3400" smtClean="0">
                <a:solidFill>
                  <a:srgbClr val="333399"/>
                </a:solidFill>
                <a:cs typeface="+mj-cs"/>
              </a:rPr>
              <a:t>Lurking variables</a:t>
            </a:r>
          </a:p>
        </p:txBody>
      </p:sp>
      <p:sp>
        <p:nvSpPr>
          <p:cNvPr id="1389572" name="Rectangle 4"/>
          <p:cNvSpPr>
            <a:spLocks noGrp="1" noChangeArrowheads="1"/>
          </p:cNvSpPr>
          <p:nvPr>
            <p:ph type="body" idx="1"/>
          </p:nvPr>
        </p:nvSpPr>
        <p:spPr>
          <a:xfrm>
            <a:off x="457200" y="1143000"/>
            <a:ext cx="8229600" cy="1219200"/>
          </a:xfrm>
        </p:spPr>
        <p:txBody>
          <a:bodyPr/>
          <a:lstStyle/>
          <a:p>
            <a:pPr marL="0" indent="0" eaLnBrk="1" hangingPunct="1">
              <a:buFont typeface="Wingdings" charset="0"/>
              <a:buNone/>
              <a:defRPr/>
            </a:pPr>
            <a:r>
              <a:rPr lang="en-US" sz="1900" smtClean="0">
                <a:cs typeface="+mn-cs"/>
              </a:rPr>
              <a:t>A </a:t>
            </a:r>
            <a:r>
              <a:rPr lang="en-US" sz="1900" b="1" smtClean="0">
                <a:solidFill>
                  <a:srgbClr val="333399"/>
                </a:solidFill>
                <a:cs typeface="+mn-cs"/>
              </a:rPr>
              <a:t>lurking variable</a:t>
            </a:r>
            <a:r>
              <a:rPr lang="en-US" sz="1900" smtClean="0">
                <a:cs typeface="+mn-cs"/>
              </a:rPr>
              <a:t> is a variable not included in the study design that does have an effect on the variables studied.</a:t>
            </a:r>
          </a:p>
          <a:p>
            <a:pPr marL="0" indent="0" eaLnBrk="1" hangingPunct="1">
              <a:spcBef>
                <a:spcPct val="40000"/>
              </a:spcBef>
              <a:buFont typeface="Wingdings" charset="0"/>
              <a:buNone/>
              <a:defRPr/>
            </a:pPr>
            <a:r>
              <a:rPr lang="en-US" sz="1900" smtClean="0">
                <a:cs typeface="+mn-cs"/>
              </a:rPr>
              <a:t>Lurking variables can </a:t>
            </a:r>
            <a:r>
              <a:rPr lang="en-US" sz="1900" i="1" smtClean="0">
                <a:cs typeface="+mn-cs"/>
              </a:rPr>
              <a:t>falsely suggest</a:t>
            </a:r>
            <a:r>
              <a:rPr lang="en-US" sz="1900" smtClean="0">
                <a:cs typeface="+mn-cs"/>
              </a:rPr>
              <a:t> a relationship.  </a:t>
            </a:r>
          </a:p>
          <a:p>
            <a:pPr marL="0" indent="0" eaLnBrk="1" hangingPunct="1">
              <a:defRPr/>
            </a:pPr>
            <a:endParaRPr lang="en-US" sz="1900" smtClean="0">
              <a:cs typeface="+mn-cs"/>
            </a:endParaRPr>
          </a:p>
          <a:p>
            <a:pPr marL="406400" lvl="1" indent="0" eaLnBrk="1" hangingPunct="1">
              <a:buFont typeface="Wingdings" charset="0"/>
              <a:buNone/>
              <a:defRPr/>
            </a:pPr>
            <a:r>
              <a:rPr lang="en-US" sz="2000" smtClean="0"/>
              <a:t>What is the lurking variable in these examples?</a:t>
            </a:r>
          </a:p>
          <a:p>
            <a:pPr marL="406400" lvl="1" indent="0" eaLnBrk="1" hangingPunct="1">
              <a:buFont typeface="Wingdings" charset="0"/>
              <a:buNone/>
              <a:defRPr/>
            </a:pPr>
            <a:r>
              <a:rPr lang="en-US" sz="2000" smtClean="0"/>
              <a:t>How could you answer if you didn</a:t>
            </a:r>
            <a:r>
              <a:rPr lang="ja-JP" altLang="en-US" sz="2000" smtClean="0">
                <a:latin typeface="Arial"/>
              </a:rPr>
              <a:t>’</a:t>
            </a:r>
            <a:r>
              <a:rPr lang="en-US" sz="2000" smtClean="0"/>
              <a:t>t know anything about the topic?</a:t>
            </a:r>
          </a:p>
        </p:txBody>
      </p:sp>
      <p:sp>
        <p:nvSpPr>
          <p:cNvPr id="1389573" name="Rectangle 5"/>
          <p:cNvSpPr>
            <a:spLocks noChangeArrowheads="1"/>
          </p:cNvSpPr>
          <p:nvPr/>
        </p:nvSpPr>
        <p:spPr bwMode="auto">
          <a:xfrm>
            <a:off x="457200" y="3657600"/>
            <a:ext cx="76962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863600">
              <a:lnSpc>
                <a:spcPct val="120000"/>
              </a:lnSpc>
              <a:spcBef>
                <a:spcPct val="20000"/>
              </a:spcBef>
              <a:buClr>
                <a:srgbClr val="333399"/>
              </a:buClr>
              <a:buSzPct val="70000"/>
              <a:buFont typeface="Wingdings" charset="0"/>
              <a:buChar char="n"/>
              <a:tabLst>
                <a:tab pos="3543300" algn="l"/>
              </a:tabLst>
              <a:defRPr/>
            </a:pPr>
            <a:r>
              <a:rPr lang="en-US" sz="2600" b="0" dirty="0">
                <a:cs typeface="Arial" charset="0"/>
              </a:rPr>
              <a:t> </a:t>
            </a:r>
            <a:r>
              <a:rPr lang="en-US" sz="1700" b="0" dirty="0">
                <a:cs typeface="Arial" charset="0"/>
              </a:rPr>
              <a:t>Strong positive association between </a:t>
            </a:r>
            <a:br>
              <a:rPr lang="en-US" sz="1700" b="0" dirty="0">
                <a:cs typeface="Arial" charset="0"/>
              </a:rPr>
            </a:br>
            <a:r>
              <a:rPr lang="en-US" sz="1700" b="0" dirty="0">
                <a:cs typeface="Arial" charset="0"/>
              </a:rPr>
              <a:t>number of firefighters at a fire site and the </a:t>
            </a:r>
            <a:br>
              <a:rPr lang="en-US" sz="1700" b="0" dirty="0">
                <a:cs typeface="Arial" charset="0"/>
              </a:rPr>
            </a:br>
            <a:r>
              <a:rPr lang="en-US" sz="1700" b="0" dirty="0">
                <a:cs typeface="Arial" charset="0"/>
              </a:rPr>
              <a:t>amount of damage a fire does.</a:t>
            </a:r>
          </a:p>
          <a:p>
            <a:pPr marL="1828800" lvl="1">
              <a:lnSpc>
                <a:spcPct val="120000"/>
              </a:lnSpc>
              <a:spcBef>
                <a:spcPct val="20000"/>
              </a:spcBef>
              <a:buClr>
                <a:srgbClr val="333399"/>
              </a:buClr>
              <a:buFont typeface="Wingdings" charset="0"/>
              <a:buChar char="q"/>
              <a:tabLst>
                <a:tab pos="3543300" algn="l"/>
              </a:tabLst>
              <a:defRPr/>
            </a:pPr>
            <a:endParaRPr lang="en-US" sz="1700" b="0" dirty="0">
              <a:cs typeface="Arial" charset="0"/>
            </a:endParaRPr>
          </a:p>
          <a:p>
            <a:pPr marL="1828800" lvl="1">
              <a:lnSpc>
                <a:spcPct val="120000"/>
              </a:lnSpc>
              <a:spcBef>
                <a:spcPct val="20000"/>
              </a:spcBef>
              <a:buClr>
                <a:srgbClr val="333399"/>
              </a:buClr>
              <a:buFont typeface="Wingdings" charset="0"/>
              <a:buChar char="q"/>
              <a:tabLst>
                <a:tab pos="3543300" algn="l"/>
              </a:tabLst>
              <a:defRPr/>
            </a:pPr>
            <a:endParaRPr lang="en-US" sz="1700" b="0" dirty="0">
              <a:cs typeface="Arial" charset="0"/>
            </a:endParaRPr>
          </a:p>
          <a:p>
            <a:pPr marL="1828800" lvl="1">
              <a:lnSpc>
                <a:spcPct val="120000"/>
              </a:lnSpc>
              <a:spcBef>
                <a:spcPct val="20000"/>
              </a:spcBef>
              <a:buClr>
                <a:srgbClr val="333399"/>
              </a:buClr>
              <a:buFont typeface="Wingdings" charset="0"/>
              <a:buChar char="n"/>
              <a:tabLst>
                <a:tab pos="3543300" algn="l"/>
              </a:tabLst>
              <a:defRPr/>
            </a:pPr>
            <a:r>
              <a:rPr lang="en-US" sz="1700" b="0" dirty="0">
                <a:cs typeface="Arial" charset="0"/>
              </a:rPr>
              <a:t> Negative association between moderate </a:t>
            </a:r>
            <a:br>
              <a:rPr lang="en-US" sz="1700" b="0" dirty="0">
                <a:cs typeface="Arial" charset="0"/>
              </a:rPr>
            </a:br>
            <a:r>
              <a:rPr lang="en-US" sz="1700" b="0" dirty="0">
                <a:cs typeface="Arial" charset="0"/>
              </a:rPr>
              <a:t>amounts of wine drinking and death rates </a:t>
            </a:r>
            <a:br>
              <a:rPr lang="en-US" sz="1700" b="0" dirty="0">
                <a:cs typeface="Arial" charset="0"/>
              </a:rPr>
            </a:br>
            <a:r>
              <a:rPr lang="en-US" sz="1700" b="0" dirty="0">
                <a:cs typeface="Arial" charset="0"/>
              </a:rPr>
              <a:t>from heart disease in developed nations.</a:t>
            </a:r>
          </a:p>
        </p:txBody>
      </p:sp>
      <p:pic>
        <p:nvPicPr>
          <p:cNvPr id="1389574" name="Picture 6"/>
          <p:cNvPicPr>
            <a:picLocks noChangeAspect="1" noChangeArrowheads="1"/>
          </p:cNvPicPr>
          <p:nvPr/>
        </p:nvPicPr>
        <p:blipFill>
          <a:blip r:embed="rId3">
            <a:extLst>
              <a:ext uri="{28A0092B-C50C-407E-A947-70E740481C1C}">
                <a14:useLocalDpi xmlns:a14="http://schemas.microsoft.com/office/drawing/2010/main" val="0"/>
              </a:ext>
            </a:extLst>
          </a:blip>
          <a:srcRect t="23013"/>
          <a:stretch>
            <a:fillRect/>
          </a:stretch>
        </p:blipFill>
        <p:spPr bwMode="auto">
          <a:xfrm>
            <a:off x="5715000" y="3352800"/>
            <a:ext cx="200025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95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5257800"/>
            <a:ext cx="6985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957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957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8957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895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9573" grpId="0" build="p" bldLvl="2"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b="1" dirty="0" smtClean="0"/>
              <a:t>Example 2.25 Gas </a:t>
            </a:r>
            <a:r>
              <a:rPr lang="en-US" sz="3600" b="1" dirty="0"/>
              <a:t>and Electricity Bills</a:t>
            </a:r>
            <a:endParaRPr lang="en-US" sz="3600" dirty="0"/>
          </a:p>
        </p:txBody>
      </p:sp>
      <p:sp>
        <p:nvSpPr>
          <p:cNvPr id="3" name="Content Placeholder 2"/>
          <p:cNvSpPr>
            <a:spLocks noGrp="1"/>
          </p:cNvSpPr>
          <p:nvPr>
            <p:ph idx="1"/>
          </p:nvPr>
        </p:nvSpPr>
        <p:spPr>
          <a:xfrm>
            <a:off x="457200" y="1295400"/>
            <a:ext cx="8229600" cy="4835525"/>
          </a:xfrm>
        </p:spPr>
        <p:txBody>
          <a:bodyPr/>
          <a:lstStyle/>
          <a:p>
            <a:pPr marL="0" indent="0">
              <a:buFont typeface="Wingdings" charset="0"/>
              <a:buNone/>
              <a:defRPr/>
            </a:pPr>
            <a:r>
              <a:rPr lang="en-US" sz="2000" dirty="0"/>
              <a:t>A single-family household receives bills for gas and electricity each month. The 12 observations for a recent year are plotted with the least-squares regression </a:t>
            </a:r>
            <a:r>
              <a:rPr lang="en-US" sz="2000" dirty="0" smtClean="0"/>
              <a:t>line. </a:t>
            </a:r>
            <a:r>
              <a:rPr lang="en-US" sz="2000" dirty="0"/>
              <a:t>Does this mean that a high electricity bill causes the gas bill to be low and vice versa?</a:t>
            </a:r>
          </a:p>
        </p:txBody>
      </p:sp>
      <p:pic>
        <p:nvPicPr>
          <p:cNvPr id="1853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895600"/>
            <a:ext cx="51054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348" name="TextBox 4"/>
          <p:cNvSpPr txBox="1">
            <a:spLocks noChangeArrowheads="1"/>
          </p:cNvSpPr>
          <p:nvPr/>
        </p:nvSpPr>
        <p:spPr bwMode="auto">
          <a:xfrm>
            <a:off x="533400" y="4419600"/>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800">
                <a:solidFill>
                  <a:srgbClr val="FF0000"/>
                </a:solidFill>
              </a:rPr>
              <a:t>Lurking Variable:</a:t>
            </a:r>
          </a:p>
          <a:p>
            <a:pPr eaLnBrk="1" hangingPunct="1"/>
            <a:r>
              <a:rPr lang="en-US" sz="1800">
                <a:solidFill>
                  <a:srgbClr val="FF0000"/>
                </a:solidFill>
              </a:rPr>
              <a:t>Time of Year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Rectangle 2"/>
          <p:cNvSpPr>
            <a:spLocks noGrp="1" noChangeArrowheads="1"/>
          </p:cNvSpPr>
          <p:nvPr>
            <p:ph type="title"/>
          </p:nvPr>
        </p:nvSpPr>
        <p:spPr>
          <a:xfrm>
            <a:off x="457200" y="277813"/>
            <a:ext cx="8229600" cy="760412"/>
          </a:xfrm>
        </p:spPr>
        <p:txBody>
          <a:bodyPr/>
          <a:lstStyle/>
          <a:p>
            <a:pPr eaLnBrk="1" hangingPunct="1">
              <a:defRPr/>
            </a:pPr>
            <a:r>
              <a:rPr lang="en-US" sz="3400" smtClean="0">
                <a:solidFill>
                  <a:srgbClr val="333399"/>
                </a:solidFill>
                <a:cs typeface="+mj-cs"/>
              </a:rPr>
              <a:t>Vocabulary: lurking vs. confounding</a:t>
            </a:r>
          </a:p>
        </p:txBody>
      </p:sp>
      <p:sp>
        <p:nvSpPr>
          <p:cNvPr id="1390595" name="Rectangle 3"/>
          <p:cNvSpPr>
            <a:spLocks noGrp="1" noChangeArrowheads="1"/>
          </p:cNvSpPr>
          <p:nvPr>
            <p:ph type="body" idx="1"/>
          </p:nvPr>
        </p:nvSpPr>
        <p:spPr>
          <a:xfrm>
            <a:off x="457200" y="1447800"/>
            <a:ext cx="8229600" cy="3778250"/>
          </a:xfrm>
        </p:spPr>
        <p:txBody>
          <a:bodyPr/>
          <a:lstStyle/>
          <a:p>
            <a:pPr eaLnBrk="1" hangingPunct="1">
              <a:lnSpc>
                <a:spcPct val="140000"/>
              </a:lnSpc>
              <a:buSzPct val="80000"/>
              <a:defRPr/>
            </a:pPr>
            <a:r>
              <a:rPr lang="en-US" sz="1900" smtClean="0">
                <a:cs typeface="+mn-cs"/>
              </a:rPr>
              <a:t>A </a:t>
            </a:r>
            <a:r>
              <a:rPr lang="en-US" sz="1900" b="1" smtClean="0">
                <a:solidFill>
                  <a:srgbClr val="333399"/>
                </a:solidFill>
                <a:cs typeface="+mn-cs"/>
              </a:rPr>
              <a:t>lurking variable</a:t>
            </a:r>
            <a:r>
              <a:rPr lang="en-US" sz="1900" b="1" smtClean="0">
                <a:cs typeface="+mn-cs"/>
              </a:rPr>
              <a:t> </a:t>
            </a:r>
            <a:r>
              <a:rPr lang="en-US" sz="1900" smtClean="0">
                <a:cs typeface="+mn-cs"/>
              </a:rPr>
              <a:t>is a variable that is not among the explanatory or response variables in a study and yet may influence the interpretation of relationships among those variables.</a:t>
            </a:r>
          </a:p>
          <a:p>
            <a:pPr eaLnBrk="1" hangingPunct="1">
              <a:lnSpc>
                <a:spcPct val="140000"/>
              </a:lnSpc>
              <a:buSzPct val="80000"/>
              <a:buFont typeface="Wingdings" charset="0"/>
              <a:buNone/>
              <a:defRPr/>
            </a:pPr>
            <a:endParaRPr lang="en-US" sz="1900" b="1" smtClean="0">
              <a:cs typeface="+mn-cs"/>
            </a:endParaRPr>
          </a:p>
          <a:p>
            <a:pPr eaLnBrk="1" hangingPunct="1">
              <a:lnSpc>
                <a:spcPct val="140000"/>
              </a:lnSpc>
              <a:buSzPct val="80000"/>
              <a:defRPr/>
            </a:pPr>
            <a:r>
              <a:rPr lang="en-US" sz="1900" smtClean="0">
                <a:cs typeface="+mn-cs"/>
              </a:rPr>
              <a:t>Two variables are </a:t>
            </a:r>
            <a:r>
              <a:rPr lang="en-US" sz="1900" b="1" smtClean="0">
                <a:solidFill>
                  <a:srgbClr val="333399"/>
                </a:solidFill>
                <a:cs typeface="+mn-cs"/>
              </a:rPr>
              <a:t>confounded</a:t>
            </a:r>
            <a:r>
              <a:rPr lang="en-US" sz="1900" b="1" smtClean="0">
                <a:cs typeface="+mn-cs"/>
              </a:rPr>
              <a:t> </a:t>
            </a:r>
            <a:r>
              <a:rPr lang="en-US" sz="1900" smtClean="0">
                <a:cs typeface="+mn-cs"/>
              </a:rPr>
              <a:t>when their effects on a response variable cannot be distinguished from each other. The confounded variables may be either explanatory variables or lurking variables.</a:t>
            </a:r>
          </a:p>
          <a:p>
            <a:pPr eaLnBrk="1" hangingPunct="1">
              <a:lnSpc>
                <a:spcPct val="140000"/>
              </a:lnSpc>
              <a:defRPr/>
            </a:pPr>
            <a:endParaRPr lang="en-US" sz="1900" smtClean="0">
              <a:cs typeface="+mn-cs"/>
            </a:endParaRPr>
          </a:p>
          <a:p>
            <a:pPr eaLnBrk="1" hangingPunct="1">
              <a:lnSpc>
                <a:spcPct val="140000"/>
              </a:lnSpc>
              <a:defRPr/>
            </a:pPr>
            <a:endParaRPr lang="en-US" sz="1900" smtClean="0">
              <a:cs typeface="+mn-cs"/>
            </a:endParaRPr>
          </a:p>
          <a:p>
            <a:pPr algn="r" eaLnBrk="1" hangingPunct="1">
              <a:lnSpc>
                <a:spcPct val="140000"/>
              </a:lnSpc>
              <a:buFont typeface="Wingdings" charset="0"/>
              <a:buNone/>
              <a:defRPr/>
            </a:pPr>
            <a:r>
              <a:rPr lang="en-US" sz="1900" i="1" smtClean="0">
                <a:cs typeface="+mn-cs"/>
              </a:rPr>
              <a:t>But you often see them used interchangeably…</a:t>
            </a:r>
          </a:p>
          <a:p>
            <a:pPr eaLnBrk="1" hangingPunct="1">
              <a:lnSpc>
                <a:spcPct val="140000"/>
              </a:lnSpc>
              <a:defRPr/>
            </a:pPr>
            <a:endParaRPr lang="en-US" sz="1900" i="1"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p:cNvSpPr>
            <a:spLocks noGrp="1" noChangeArrowheads="1"/>
          </p:cNvSpPr>
          <p:nvPr>
            <p:ph type="title"/>
          </p:nvPr>
        </p:nvSpPr>
        <p:spPr>
          <a:xfrm>
            <a:off x="457200" y="277813"/>
            <a:ext cx="8229600" cy="823912"/>
          </a:xfrm>
        </p:spPr>
        <p:txBody>
          <a:bodyPr/>
          <a:lstStyle/>
          <a:p>
            <a:pPr eaLnBrk="1" hangingPunct="1">
              <a:defRPr/>
            </a:pPr>
            <a:r>
              <a:rPr lang="en-US" sz="3400" smtClean="0">
                <a:solidFill>
                  <a:srgbClr val="333399"/>
                </a:solidFill>
                <a:cs typeface="+mj-cs"/>
              </a:rPr>
              <a:t>Association is not causation</a:t>
            </a:r>
          </a:p>
        </p:txBody>
      </p:sp>
      <p:sp>
        <p:nvSpPr>
          <p:cNvPr id="1391619" name="Rectangle 3"/>
          <p:cNvSpPr>
            <a:spLocks noGrp="1" noChangeArrowheads="1"/>
          </p:cNvSpPr>
          <p:nvPr>
            <p:ph type="body" idx="1"/>
          </p:nvPr>
        </p:nvSpPr>
        <p:spPr>
          <a:xfrm>
            <a:off x="457200" y="1524000"/>
            <a:ext cx="8229600" cy="4343400"/>
          </a:xfrm>
        </p:spPr>
        <p:txBody>
          <a:bodyPr/>
          <a:lstStyle/>
          <a:p>
            <a:pPr eaLnBrk="1" hangingPunct="1">
              <a:buSzPct val="80000"/>
              <a:defRPr/>
            </a:pPr>
            <a:r>
              <a:rPr lang="en-US" sz="2100" smtClean="0">
                <a:cs typeface="+mn-cs"/>
              </a:rPr>
              <a:t>An association between an explanatory variable </a:t>
            </a:r>
            <a:r>
              <a:rPr lang="en-US" sz="2100" i="1" smtClean="0">
                <a:cs typeface="+mn-cs"/>
              </a:rPr>
              <a:t>x</a:t>
            </a:r>
            <a:r>
              <a:rPr lang="en-US" sz="2100" smtClean="0">
                <a:cs typeface="+mn-cs"/>
              </a:rPr>
              <a:t> and a response variable </a:t>
            </a:r>
            <a:r>
              <a:rPr lang="en-US" sz="2100" i="1" smtClean="0">
                <a:cs typeface="+mn-cs"/>
              </a:rPr>
              <a:t>y</a:t>
            </a:r>
            <a:r>
              <a:rPr lang="en-US" sz="2100" smtClean="0">
                <a:cs typeface="+mn-cs"/>
              </a:rPr>
              <a:t>, even if it is very strong, is not by itself good evidence that changes in </a:t>
            </a:r>
            <a:r>
              <a:rPr lang="en-US" sz="2100" i="1" smtClean="0">
                <a:cs typeface="+mn-cs"/>
              </a:rPr>
              <a:t>x</a:t>
            </a:r>
            <a:r>
              <a:rPr lang="en-US" sz="2100" smtClean="0">
                <a:cs typeface="+mn-cs"/>
              </a:rPr>
              <a:t> actually cause changes in </a:t>
            </a:r>
            <a:r>
              <a:rPr lang="en-US" sz="2100" i="1" smtClean="0">
                <a:cs typeface="+mn-cs"/>
              </a:rPr>
              <a:t>y</a:t>
            </a:r>
            <a:r>
              <a:rPr lang="en-US" sz="2100" smtClean="0">
                <a:cs typeface="+mn-cs"/>
              </a:rPr>
              <a:t>. </a:t>
            </a:r>
          </a:p>
          <a:p>
            <a:pPr eaLnBrk="1" hangingPunct="1">
              <a:buSzPct val="80000"/>
              <a:defRPr/>
            </a:pPr>
            <a:endParaRPr lang="en-US" sz="2100" smtClean="0">
              <a:cs typeface="+mn-cs"/>
            </a:endParaRPr>
          </a:p>
          <a:p>
            <a:pPr eaLnBrk="1" hangingPunct="1">
              <a:buSzPct val="80000"/>
              <a:defRPr/>
            </a:pPr>
            <a:r>
              <a:rPr lang="en-US" sz="2100" i="1" smtClean="0">
                <a:cs typeface="+mn-cs"/>
              </a:rPr>
              <a:t>Example</a:t>
            </a:r>
            <a:r>
              <a:rPr lang="en-US" sz="2100" smtClean="0">
                <a:cs typeface="+mn-cs"/>
              </a:rPr>
              <a:t>: There is a high positive correlation between the number of television sets per person (</a:t>
            </a:r>
            <a:r>
              <a:rPr lang="en-US" sz="2100" i="1" smtClean="0">
                <a:cs typeface="+mn-cs"/>
              </a:rPr>
              <a:t>x</a:t>
            </a:r>
            <a:r>
              <a:rPr lang="en-US" sz="2100" smtClean="0">
                <a:cs typeface="+mn-cs"/>
              </a:rPr>
              <a:t>) and the average life expectancy (</a:t>
            </a:r>
            <a:r>
              <a:rPr lang="en-US" sz="2100" i="1" smtClean="0">
                <a:cs typeface="+mn-cs"/>
              </a:rPr>
              <a:t>y</a:t>
            </a:r>
            <a:r>
              <a:rPr lang="en-US" sz="2100" smtClean="0">
                <a:cs typeface="+mn-cs"/>
              </a:rPr>
              <a:t>) for the world</a:t>
            </a:r>
            <a:r>
              <a:rPr lang="ja-JP" altLang="en-US" sz="2100" smtClean="0">
                <a:latin typeface="Arial"/>
                <a:cs typeface="+mn-cs"/>
              </a:rPr>
              <a:t>’</a:t>
            </a:r>
            <a:r>
              <a:rPr lang="en-US" sz="2100" smtClean="0">
                <a:cs typeface="+mn-cs"/>
              </a:rPr>
              <a:t>s nations. Could we lengthen the lives of people in Rwanda by shipping them TV sets?</a:t>
            </a:r>
          </a:p>
          <a:p>
            <a:pPr eaLnBrk="1" hangingPunct="1">
              <a:buSzPct val="80000"/>
              <a:defRPr/>
            </a:pPr>
            <a:endParaRPr lang="en-US" sz="2100" smtClean="0">
              <a:cs typeface="+mn-cs"/>
            </a:endParaRPr>
          </a:p>
          <a:p>
            <a:pPr eaLnBrk="1" hangingPunct="1">
              <a:buSzPct val="80000"/>
              <a:defRPr/>
            </a:pPr>
            <a:r>
              <a:rPr lang="en-US" sz="2100" smtClean="0">
                <a:cs typeface="+mn-cs"/>
              </a:rPr>
              <a:t>The best way to get evidence that </a:t>
            </a:r>
            <a:r>
              <a:rPr lang="en-US" sz="2100" i="1" smtClean="0">
                <a:cs typeface="+mn-cs"/>
              </a:rPr>
              <a:t>x</a:t>
            </a:r>
            <a:r>
              <a:rPr lang="en-US" sz="2100" smtClean="0">
                <a:cs typeface="+mn-cs"/>
              </a:rPr>
              <a:t> causes </a:t>
            </a:r>
            <a:r>
              <a:rPr lang="en-US" sz="2100" i="1" smtClean="0">
                <a:cs typeface="+mn-cs"/>
              </a:rPr>
              <a:t>y</a:t>
            </a:r>
            <a:r>
              <a:rPr lang="en-US" sz="2100" smtClean="0">
                <a:cs typeface="+mn-cs"/>
              </a:rPr>
              <a:t> is to do an </a:t>
            </a:r>
            <a:r>
              <a:rPr lang="en-US" sz="2100" smtClean="0">
                <a:solidFill>
                  <a:srgbClr val="333399"/>
                </a:solidFill>
                <a:cs typeface="+mn-cs"/>
              </a:rPr>
              <a:t>experiment</a:t>
            </a:r>
            <a:r>
              <a:rPr lang="en-US" sz="2100" smtClean="0">
                <a:cs typeface="+mn-cs"/>
              </a:rPr>
              <a:t> in which we change </a:t>
            </a:r>
            <a:r>
              <a:rPr lang="en-US" sz="2100" i="1" smtClean="0">
                <a:cs typeface="+mn-cs"/>
              </a:rPr>
              <a:t>x</a:t>
            </a:r>
            <a:r>
              <a:rPr lang="en-US" sz="2100" smtClean="0">
                <a:cs typeface="+mn-cs"/>
              </a:rPr>
              <a:t> and keep lurking variables under control.</a:t>
            </a:r>
          </a:p>
          <a:p>
            <a:pPr eaLnBrk="1" hangingPunct="1">
              <a:defRPr/>
            </a:pPr>
            <a:endParaRPr lang="en-US" sz="2100" smtClean="0">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2" descr="moore02-f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743200"/>
            <a:ext cx="577215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34024" name="Group 104"/>
          <p:cNvGraphicFramePr>
            <a:graphicFrameLocks noGrp="1"/>
          </p:cNvGraphicFramePr>
          <p:nvPr/>
        </p:nvGraphicFramePr>
        <p:xfrm>
          <a:off x="304800" y="2274888"/>
          <a:ext cx="2514600" cy="3273425"/>
        </p:xfrm>
        <a:graphic>
          <a:graphicData uri="http://schemas.openxmlformats.org/drawingml/2006/table">
            <a:tbl>
              <a:tblPr/>
              <a:tblGrid>
                <a:gridCol w="1122363"/>
                <a:gridCol w="650875"/>
                <a:gridCol w="741362"/>
              </a:tblGrid>
              <a:tr h="377825">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rgbClr val="000000"/>
                          </a:solidFill>
                          <a:effectLst/>
                          <a:latin typeface="Arial" charset="0"/>
                          <a:ea typeface="ＭＳ Ｐゴシック" charset="0"/>
                        </a:rPr>
                        <a:t>Botnet</a:t>
                      </a:r>
                      <a:endParaRPr kumimoji="0" lang="en-US" sz="1300" b="0"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rgbClr val="000000"/>
                          </a:solidFill>
                          <a:effectLst/>
                          <a:latin typeface="Arial" charset="0"/>
                          <a:ea typeface="ＭＳ Ｐゴシック" charset="0"/>
                        </a:rPr>
                        <a:t>Bots</a:t>
                      </a:r>
                      <a:endParaRPr kumimoji="0" lang="en-US" sz="13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rgbClr val="000000"/>
                          </a:solidFill>
                          <a:effectLst/>
                          <a:latin typeface="Arial" charset="0"/>
                          <a:ea typeface="ＭＳ Ｐゴシック" charset="0"/>
                        </a:rPr>
                        <a:t>Spams</a:t>
                      </a:r>
                      <a:endParaRPr kumimoji="0" lang="en-US" sz="1300" b="0" i="0" u="none" strike="noStrike" cap="none" normalizeH="0" baseline="0">
                        <a:ln>
                          <a:noFill/>
                        </a:ln>
                        <a:solidFill>
                          <a:schemeClr val="tx1"/>
                        </a:solidFill>
                        <a:effectLst/>
                        <a:latin typeface="Arial" charset="0"/>
                        <a:ea typeface="ＭＳ Ｐゴシック"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Srizbi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Bobax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Rustock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Cutwail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Storm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47650">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Grum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Ozdok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300">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Nucrypt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Wopla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0.06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2888">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Spamthru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333399"/>
                        </a:buClr>
                        <a:buSzTx/>
                        <a:buFont typeface="Wingdings" charset="0"/>
                        <a:buNone/>
                        <a:tabLst/>
                      </a:pPr>
                      <a:r>
                        <a:rPr kumimoji="0" lang="en-US" sz="1300" b="0" i="0" u="none" strike="noStrike" cap="none" normalizeH="0" baseline="0">
                          <a:ln>
                            <a:noFill/>
                          </a:ln>
                          <a:solidFill>
                            <a:schemeClr val="tx1"/>
                          </a:solidFill>
                          <a:effectLst/>
                          <a:latin typeface="Arial" charset="0"/>
                          <a:ea typeface="ＭＳ Ｐゴシック" charset="0"/>
                        </a:rPr>
                        <a:t>0.035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3998" name="Rectangle 78"/>
          <p:cNvSpPr>
            <a:spLocks noGrp="1" noChangeArrowheads="1"/>
          </p:cNvSpPr>
          <p:nvPr>
            <p:ph type="title"/>
          </p:nvPr>
        </p:nvSpPr>
        <p:spPr>
          <a:xfrm>
            <a:off x="457200" y="381000"/>
            <a:ext cx="8229600" cy="1371600"/>
          </a:xfrm>
        </p:spPr>
        <p:txBody>
          <a:bodyPr/>
          <a:lstStyle/>
          <a:p>
            <a:pPr eaLnBrk="1" hangingPunct="1">
              <a:defRPr/>
            </a:pPr>
            <a:r>
              <a:rPr lang="en-US" sz="3400" smtClean="0">
                <a:solidFill>
                  <a:srgbClr val="333399"/>
                </a:solidFill>
                <a:cs typeface="+mj-cs"/>
              </a:rPr>
              <a:t>Scatterplot example</a:t>
            </a:r>
          </a:p>
        </p:txBody>
      </p:sp>
      <p:grpSp>
        <p:nvGrpSpPr>
          <p:cNvPr id="1234007" name="Group 87"/>
          <p:cNvGrpSpPr>
            <a:grpSpLocks/>
          </p:cNvGrpSpPr>
          <p:nvPr/>
        </p:nvGrpSpPr>
        <p:grpSpPr bwMode="auto">
          <a:xfrm>
            <a:off x="2819400" y="4038600"/>
            <a:ext cx="2133600" cy="1752600"/>
            <a:chOff x="1776" y="2400"/>
            <a:chExt cx="1536" cy="800"/>
          </a:xfrm>
        </p:grpSpPr>
        <p:sp>
          <p:nvSpPr>
            <p:cNvPr id="1234005" name="Line 85"/>
            <p:cNvSpPr>
              <a:spLocks noChangeShapeType="1"/>
            </p:cNvSpPr>
            <p:nvPr/>
          </p:nvSpPr>
          <p:spPr bwMode="auto">
            <a:xfrm>
              <a:off x="1776" y="2400"/>
              <a:ext cx="1392" cy="672"/>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234006" name="Oval 86"/>
            <p:cNvSpPr>
              <a:spLocks noChangeArrowheads="1"/>
            </p:cNvSpPr>
            <p:nvPr/>
          </p:nvSpPr>
          <p:spPr bwMode="auto">
            <a:xfrm>
              <a:off x="3120" y="3008"/>
              <a:ext cx="192" cy="192"/>
            </a:xfrm>
            <a:prstGeom prst="ellipse">
              <a:avLst/>
            </a:prstGeom>
            <a:solidFill>
              <a:srgbClr val="00FFFF">
                <a:alpha val="20000"/>
              </a:srgbClr>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4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Rectangle 2"/>
          <p:cNvSpPr>
            <a:spLocks noGrp="1" noChangeArrowheads="1"/>
          </p:cNvSpPr>
          <p:nvPr>
            <p:ph type="title"/>
          </p:nvPr>
        </p:nvSpPr>
        <p:spPr>
          <a:xfrm>
            <a:off x="457200" y="304800"/>
            <a:ext cx="8305800" cy="1143000"/>
          </a:xfrm>
        </p:spPr>
        <p:txBody>
          <a:bodyPr/>
          <a:lstStyle/>
          <a:p>
            <a:pPr eaLnBrk="1" hangingPunct="1">
              <a:defRPr/>
            </a:pPr>
            <a:r>
              <a:rPr lang="en-US" sz="3400" smtClean="0">
                <a:solidFill>
                  <a:srgbClr val="333399"/>
                </a:solidFill>
                <a:cs typeface="+mj-cs"/>
              </a:rPr>
              <a:t>Caution before rushing into a correlation or a regression analysis</a:t>
            </a:r>
          </a:p>
        </p:txBody>
      </p:sp>
      <p:sp>
        <p:nvSpPr>
          <p:cNvPr id="1392643" name="Rectangle 3"/>
          <p:cNvSpPr>
            <a:spLocks noGrp="1" noChangeArrowheads="1"/>
          </p:cNvSpPr>
          <p:nvPr>
            <p:ph type="body" idx="1"/>
          </p:nvPr>
        </p:nvSpPr>
        <p:spPr>
          <a:xfrm>
            <a:off x="457200" y="1600200"/>
            <a:ext cx="8382000" cy="5029200"/>
          </a:xfrm>
        </p:spPr>
        <p:txBody>
          <a:bodyPr/>
          <a:lstStyle/>
          <a:p>
            <a:pPr marL="228600" indent="-228600" eaLnBrk="1" hangingPunct="1">
              <a:lnSpc>
                <a:spcPct val="120000"/>
              </a:lnSpc>
              <a:buSzPct val="125000"/>
              <a:buFont typeface="Wingdings" charset="0"/>
              <a:buChar char="§"/>
              <a:defRPr/>
            </a:pPr>
            <a:r>
              <a:rPr lang="en-US" sz="1900" smtClean="0">
                <a:cs typeface="+mn-cs"/>
              </a:rPr>
              <a:t>Do not use a regression on inappropriate data.</a:t>
            </a:r>
          </a:p>
          <a:p>
            <a:pPr marL="800100" lvl="1" indent="-455613" eaLnBrk="1" hangingPunct="1">
              <a:lnSpc>
                <a:spcPct val="120000"/>
              </a:lnSpc>
              <a:buFont typeface="Wingdings" charset="0"/>
              <a:buChar char="ü"/>
              <a:defRPr/>
            </a:pPr>
            <a:r>
              <a:rPr lang="en-US" sz="2000" smtClean="0"/>
              <a:t>Pattern in the residuals</a:t>
            </a:r>
          </a:p>
          <a:p>
            <a:pPr marL="800100" lvl="1" indent="-455613" eaLnBrk="1" hangingPunct="1">
              <a:lnSpc>
                <a:spcPct val="120000"/>
              </a:lnSpc>
              <a:buFont typeface="Wingdings" charset="0"/>
              <a:buChar char="ü"/>
              <a:defRPr/>
            </a:pPr>
            <a:r>
              <a:rPr lang="en-US" sz="2000" smtClean="0"/>
              <a:t>Presence of large outliers                       </a:t>
            </a:r>
            <a:r>
              <a:rPr lang="en-US" sz="1700" i="1" smtClean="0"/>
              <a:t>Use residual plots for help.</a:t>
            </a:r>
            <a:endParaRPr lang="en-US" sz="1700" smtClean="0"/>
          </a:p>
          <a:p>
            <a:pPr marL="800100" lvl="1" indent="-455613" eaLnBrk="1" hangingPunct="1">
              <a:lnSpc>
                <a:spcPct val="120000"/>
              </a:lnSpc>
              <a:buFont typeface="Wingdings" charset="0"/>
              <a:buChar char="ü"/>
              <a:defRPr/>
            </a:pPr>
            <a:r>
              <a:rPr lang="en-US" sz="2000" smtClean="0"/>
              <a:t>Clumped data falsely appearing linear</a:t>
            </a:r>
          </a:p>
          <a:p>
            <a:pPr marL="800100" lvl="1" indent="-455613" eaLnBrk="1" hangingPunct="1">
              <a:lnSpc>
                <a:spcPct val="120000"/>
              </a:lnSpc>
              <a:buFont typeface="Wingdings" charset="0"/>
              <a:buChar char="§"/>
              <a:defRPr/>
            </a:pPr>
            <a:endParaRPr lang="en-US" sz="2000" smtClean="0"/>
          </a:p>
          <a:p>
            <a:pPr marL="228600" indent="-228600" eaLnBrk="1" hangingPunct="1">
              <a:lnSpc>
                <a:spcPct val="120000"/>
              </a:lnSpc>
              <a:spcAft>
                <a:spcPct val="45000"/>
              </a:spcAft>
              <a:buSzPct val="125000"/>
              <a:buFont typeface="Wingdings" charset="0"/>
              <a:buChar char="§"/>
              <a:defRPr/>
            </a:pPr>
            <a:r>
              <a:rPr lang="en-US" sz="1900" smtClean="0">
                <a:cs typeface="+mn-cs"/>
              </a:rPr>
              <a:t>Beware of lurking variables.</a:t>
            </a:r>
          </a:p>
          <a:p>
            <a:pPr marL="228600" indent="-228600" eaLnBrk="1" hangingPunct="1">
              <a:lnSpc>
                <a:spcPct val="120000"/>
              </a:lnSpc>
              <a:spcAft>
                <a:spcPct val="45000"/>
              </a:spcAft>
              <a:buSzPct val="125000"/>
              <a:buFont typeface="Wingdings" charset="0"/>
              <a:buChar char="§"/>
              <a:defRPr/>
            </a:pPr>
            <a:r>
              <a:rPr lang="en-US" sz="1900" smtClean="0">
                <a:cs typeface="+mn-cs"/>
              </a:rPr>
              <a:t>Avoid extrapolating </a:t>
            </a:r>
            <a:r>
              <a:rPr lang="en-US" sz="1900" i="1" smtClean="0">
                <a:cs typeface="+mn-cs"/>
              </a:rPr>
              <a:t>(going beyond interpolation).</a:t>
            </a:r>
          </a:p>
          <a:p>
            <a:pPr marL="228600" indent="-228600" eaLnBrk="1" hangingPunct="1">
              <a:lnSpc>
                <a:spcPct val="120000"/>
              </a:lnSpc>
              <a:spcAft>
                <a:spcPct val="45000"/>
              </a:spcAft>
              <a:buSzPct val="125000"/>
              <a:buFont typeface="Wingdings" charset="0"/>
              <a:buChar char="§"/>
              <a:defRPr/>
            </a:pPr>
            <a:r>
              <a:rPr lang="en-US" sz="1900" smtClean="0">
                <a:cs typeface="+mn-cs"/>
              </a:rPr>
              <a:t>Recognize when the correlation/regression is performed on averages.</a:t>
            </a:r>
          </a:p>
          <a:p>
            <a:pPr marL="228600" indent="-228600" eaLnBrk="1" hangingPunct="1">
              <a:lnSpc>
                <a:spcPct val="120000"/>
              </a:lnSpc>
              <a:spcAft>
                <a:spcPct val="45000"/>
              </a:spcAft>
              <a:buSzPct val="125000"/>
              <a:buFont typeface="Wingdings" charset="0"/>
              <a:buChar char="§"/>
              <a:defRPr/>
            </a:pPr>
            <a:r>
              <a:rPr lang="en-US" sz="1900" smtClean="0">
                <a:cs typeface="+mn-cs"/>
              </a:rPr>
              <a:t>A relationship, however strong, does not itself imply causation.</a:t>
            </a:r>
          </a:p>
          <a:p>
            <a:pPr marL="228600" indent="-228600" eaLnBrk="1" hangingPunct="1">
              <a:lnSpc>
                <a:spcPct val="120000"/>
              </a:lnSpc>
              <a:spcAft>
                <a:spcPct val="45000"/>
              </a:spcAft>
              <a:buFont typeface="Times" charset="0"/>
              <a:buAutoNum type="arabicPeriod"/>
              <a:defRPr/>
            </a:pPr>
            <a:endParaRPr lang="en-US" sz="1900" smtClean="0">
              <a:cs typeface="+mn-cs"/>
            </a:endParaRPr>
          </a:p>
        </p:txBody>
      </p:sp>
      <p:sp>
        <p:nvSpPr>
          <p:cNvPr id="1392644" name="AutoShape 4"/>
          <p:cNvSpPr>
            <a:spLocks/>
          </p:cNvSpPr>
          <p:nvPr/>
        </p:nvSpPr>
        <p:spPr bwMode="auto">
          <a:xfrm>
            <a:off x="5715000" y="2209800"/>
            <a:ext cx="152400" cy="914400"/>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666" name="Rectangle 2"/>
          <p:cNvSpPr>
            <a:spLocks noGrp="1" noChangeArrowheads="1"/>
          </p:cNvSpPr>
          <p:nvPr>
            <p:ph type="ctrTitle"/>
          </p:nvPr>
        </p:nvSpPr>
        <p:spPr>
          <a:xfrm>
            <a:off x="838200" y="1447800"/>
            <a:ext cx="6705600" cy="1752600"/>
          </a:xfrm>
        </p:spPr>
        <p:txBody>
          <a:bodyPr/>
          <a:lstStyle/>
          <a:p>
            <a:pPr eaLnBrk="1" hangingPunct="1">
              <a:defRPr/>
            </a:pPr>
            <a:r>
              <a:rPr lang="en-US" sz="4000" smtClean="0">
                <a:cs typeface="+mj-cs"/>
              </a:rPr>
              <a:t>Examining Relationships</a:t>
            </a:r>
            <a:br>
              <a:rPr lang="en-US" sz="4000" smtClean="0">
                <a:cs typeface="+mj-cs"/>
              </a:rPr>
            </a:br>
            <a:r>
              <a:rPr lang="en-US" sz="3200" smtClean="0">
                <a:cs typeface="+mj-cs"/>
              </a:rPr>
              <a:t>Relations in Categorical Data</a:t>
            </a:r>
          </a:p>
        </p:txBody>
      </p:sp>
      <p:sp>
        <p:nvSpPr>
          <p:cNvPr id="1393667" name="Rectangle 3"/>
          <p:cNvSpPr>
            <a:spLocks noGrp="1" noChangeArrowheads="1"/>
          </p:cNvSpPr>
          <p:nvPr>
            <p:ph type="subTitle" idx="1"/>
          </p:nvPr>
        </p:nvSpPr>
        <p:spPr/>
        <p:txBody>
          <a:bodyPr/>
          <a:lstStyle/>
          <a:p>
            <a:pPr eaLnBrk="1" hangingPunct="1">
              <a:defRPr/>
            </a:pPr>
            <a:r>
              <a:rPr lang="en-US" smtClean="0">
                <a:cs typeface="+mn-cs"/>
              </a:rPr>
              <a:t>PSBE Chapter 2.5</a:t>
            </a:r>
          </a:p>
        </p:txBody>
      </p:sp>
      <p:sp>
        <p:nvSpPr>
          <p:cNvPr id="1393668" name="Text Box 4"/>
          <p:cNvSpPr txBox="1">
            <a:spLocks noChangeArrowheads="1"/>
          </p:cNvSpPr>
          <p:nvPr/>
        </p:nvSpPr>
        <p:spPr bwMode="auto">
          <a:xfrm>
            <a:off x="5943600" y="6223000"/>
            <a:ext cx="3395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400" b="0" i="1">
                <a:solidFill>
                  <a:schemeClr val="bg2"/>
                </a:solidFill>
                <a:cs typeface="Arial" charset="0"/>
              </a:rPr>
              <a:t>© 2011 W.H. Freeman and Company</a:t>
            </a:r>
          </a:p>
        </p:txBody>
      </p:sp>
    </p:spTree>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Rectangle 2"/>
          <p:cNvSpPr>
            <a:spLocks noGrp="1" noChangeArrowheads="1"/>
          </p:cNvSpPr>
          <p:nvPr>
            <p:ph type="title"/>
          </p:nvPr>
        </p:nvSpPr>
        <p:spPr>
          <a:xfrm>
            <a:off x="457200" y="277813"/>
            <a:ext cx="8229600" cy="760412"/>
          </a:xfrm>
        </p:spPr>
        <p:txBody>
          <a:bodyPr/>
          <a:lstStyle/>
          <a:p>
            <a:pPr eaLnBrk="1" hangingPunct="1">
              <a:defRPr/>
            </a:pPr>
            <a:r>
              <a:rPr lang="en-US" sz="3400" smtClean="0">
                <a:solidFill>
                  <a:srgbClr val="333399"/>
                </a:solidFill>
                <a:cs typeface="+mj-cs"/>
              </a:rPr>
              <a:t>Objectives (PSBE Chapter 2.5)</a:t>
            </a:r>
          </a:p>
        </p:txBody>
      </p:sp>
      <p:sp>
        <p:nvSpPr>
          <p:cNvPr id="1394691" name="Rectangle 3"/>
          <p:cNvSpPr>
            <a:spLocks noGrp="1" noChangeArrowheads="1"/>
          </p:cNvSpPr>
          <p:nvPr>
            <p:ph type="body" idx="1"/>
          </p:nvPr>
        </p:nvSpPr>
        <p:spPr>
          <a:xfrm>
            <a:off x="457200" y="1752600"/>
            <a:ext cx="8229600" cy="3886200"/>
          </a:xfrm>
        </p:spPr>
        <p:txBody>
          <a:bodyPr/>
          <a:lstStyle/>
          <a:p>
            <a:pPr marL="457200" indent="-457200" eaLnBrk="1" hangingPunct="1">
              <a:lnSpc>
                <a:spcPct val="90000"/>
              </a:lnSpc>
              <a:buFont typeface="Wingdings" charset="0"/>
              <a:buNone/>
              <a:defRPr/>
            </a:pPr>
            <a:r>
              <a:rPr lang="en-US" sz="2400" smtClean="0">
                <a:solidFill>
                  <a:srgbClr val="333399"/>
                </a:solidFill>
                <a:latin typeface="Garamond" charset="0"/>
                <a:cs typeface="+mn-cs"/>
              </a:rPr>
              <a:t>Data analysis for two-way tables</a:t>
            </a:r>
          </a:p>
          <a:p>
            <a:pPr marL="457200" indent="-457200" eaLnBrk="1" hangingPunct="1">
              <a:lnSpc>
                <a:spcPct val="170000"/>
              </a:lnSpc>
              <a:buClr>
                <a:srgbClr val="CC0000"/>
              </a:buClr>
              <a:buSzPct val="60000"/>
              <a:defRPr/>
            </a:pPr>
            <a:r>
              <a:rPr lang="en-US" sz="2100" smtClean="0">
                <a:cs typeface="+mn-cs"/>
              </a:rPr>
              <a:t>Two-way tables</a:t>
            </a:r>
          </a:p>
          <a:p>
            <a:pPr marL="457200" indent="-457200" eaLnBrk="1" hangingPunct="1">
              <a:lnSpc>
                <a:spcPct val="170000"/>
              </a:lnSpc>
              <a:buClr>
                <a:srgbClr val="CC0000"/>
              </a:buClr>
              <a:buSzPct val="60000"/>
              <a:defRPr/>
            </a:pPr>
            <a:r>
              <a:rPr lang="en-US" sz="2100" smtClean="0">
                <a:cs typeface="+mn-cs"/>
              </a:rPr>
              <a:t>Marginal distributions</a:t>
            </a:r>
          </a:p>
          <a:p>
            <a:pPr marL="457200" indent="-457200" eaLnBrk="1" hangingPunct="1">
              <a:lnSpc>
                <a:spcPct val="170000"/>
              </a:lnSpc>
              <a:buClr>
                <a:srgbClr val="CC0000"/>
              </a:buClr>
              <a:buSzPct val="60000"/>
              <a:defRPr/>
            </a:pPr>
            <a:r>
              <a:rPr lang="en-US" sz="2100" smtClean="0">
                <a:cs typeface="+mn-cs"/>
              </a:rPr>
              <a:t>Relationships between categorical variables </a:t>
            </a:r>
          </a:p>
          <a:p>
            <a:pPr marL="457200" indent="-457200" eaLnBrk="1" hangingPunct="1">
              <a:lnSpc>
                <a:spcPct val="170000"/>
              </a:lnSpc>
              <a:buClr>
                <a:srgbClr val="CC0000"/>
              </a:buClr>
              <a:buSzPct val="60000"/>
              <a:defRPr/>
            </a:pPr>
            <a:r>
              <a:rPr lang="en-US" sz="2100" smtClean="0">
                <a:cs typeface="+mn-cs"/>
              </a:rPr>
              <a:t>Conditional distributions</a:t>
            </a:r>
          </a:p>
          <a:p>
            <a:pPr marL="457200" indent="-457200" eaLnBrk="1" hangingPunct="1">
              <a:lnSpc>
                <a:spcPct val="170000"/>
              </a:lnSpc>
              <a:buClr>
                <a:srgbClr val="CC0000"/>
              </a:buClr>
              <a:buSzPct val="60000"/>
              <a:defRPr/>
            </a:pPr>
            <a:r>
              <a:rPr lang="en-US" sz="2100" smtClean="0">
                <a:cs typeface="+mn-cs"/>
              </a:rPr>
              <a:t>Simpson</a:t>
            </a:r>
            <a:r>
              <a:rPr lang="ja-JP" altLang="en-US" sz="2100" smtClean="0">
                <a:latin typeface="Arial"/>
                <a:cs typeface="+mn-cs"/>
              </a:rPr>
              <a:t>’</a:t>
            </a:r>
            <a:r>
              <a:rPr lang="en-US" sz="2100" smtClean="0">
                <a:cs typeface="+mn-cs"/>
              </a:rPr>
              <a:t>s paradox</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5714" name="Rectangle 2"/>
          <p:cNvSpPr>
            <a:spLocks noChangeArrowheads="1"/>
          </p:cNvSpPr>
          <p:nvPr/>
        </p:nvSpPr>
        <p:spPr bwMode="auto">
          <a:xfrm>
            <a:off x="0" y="3505200"/>
            <a:ext cx="9144000" cy="33528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5715" name="Rectangle 3"/>
          <p:cNvSpPr>
            <a:spLocks noGrp="1" noChangeArrowheads="1"/>
          </p:cNvSpPr>
          <p:nvPr>
            <p:ph type="body" idx="1"/>
          </p:nvPr>
        </p:nvSpPr>
        <p:spPr>
          <a:xfrm>
            <a:off x="457200" y="1219200"/>
            <a:ext cx="8229600" cy="2286000"/>
          </a:xfrm>
        </p:spPr>
        <p:txBody>
          <a:bodyPr/>
          <a:lstStyle/>
          <a:p>
            <a:pPr marL="0" indent="0" eaLnBrk="1" hangingPunct="1">
              <a:lnSpc>
                <a:spcPct val="130000"/>
              </a:lnSpc>
              <a:spcAft>
                <a:spcPct val="45000"/>
              </a:spcAft>
              <a:buFont typeface="Wingdings" charset="0"/>
              <a:buNone/>
              <a:defRPr/>
            </a:pPr>
            <a:r>
              <a:rPr lang="en-US" sz="1900" smtClean="0">
                <a:cs typeface="+mn-cs"/>
              </a:rPr>
              <a:t>An experiment has a </a:t>
            </a:r>
            <a:r>
              <a:rPr lang="en-US" sz="1900" b="1" smtClean="0">
                <a:solidFill>
                  <a:srgbClr val="333399"/>
                </a:solidFill>
                <a:cs typeface="+mn-cs"/>
              </a:rPr>
              <a:t>two-way,</a:t>
            </a:r>
            <a:r>
              <a:rPr lang="en-US" sz="1900" smtClean="0">
                <a:cs typeface="+mn-cs"/>
              </a:rPr>
              <a:t> or block, design if two </a:t>
            </a:r>
            <a:r>
              <a:rPr lang="en-US" sz="1900" b="1" smtClean="0">
                <a:solidFill>
                  <a:srgbClr val="333399"/>
                </a:solidFill>
                <a:cs typeface="+mn-cs"/>
              </a:rPr>
              <a:t>categorical</a:t>
            </a:r>
            <a:r>
              <a:rPr lang="en-US" sz="1900" smtClean="0">
                <a:cs typeface="+mn-cs"/>
              </a:rPr>
              <a:t> factors are studied with several levels of each factor. </a:t>
            </a:r>
          </a:p>
          <a:p>
            <a:pPr marL="0" indent="0" eaLnBrk="1" hangingPunct="1">
              <a:lnSpc>
                <a:spcPct val="130000"/>
              </a:lnSpc>
              <a:spcAft>
                <a:spcPct val="40000"/>
              </a:spcAft>
              <a:buFont typeface="Wingdings" charset="0"/>
              <a:buNone/>
              <a:defRPr/>
            </a:pPr>
            <a:r>
              <a:rPr lang="en-US" sz="1900" smtClean="0">
                <a:cs typeface="+mn-cs"/>
              </a:rPr>
              <a:t>Two-way tables organize data about two categorical variables obtained from a two-way, or block, design. (There are now two ways to group the data.)</a:t>
            </a:r>
          </a:p>
        </p:txBody>
      </p:sp>
      <p:sp>
        <p:nvSpPr>
          <p:cNvPr id="1395716" name="Rectangle 4"/>
          <p:cNvSpPr>
            <a:spLocks noGrp="1" noChangeArrowheads="1"/>
          </p:cNvSpPr>
          <p:nvPr>
            <p:ph type="title"/>
          </p:nvPr>
        </p:nvSpPr>
        <p:spPr>
          <a:xfrm>
            <a:off x="457200" y="277813"/>
            <a:ext cx="8229600" cy="569912"/>
          </a:xfrm>
        </p:spPr>
        <p:txBody>
          <a:bodyPr/>
          <a:lstStyle/>
          <a:p>
            <a:pPr eaLnBrk="1" hangingPunct="1">
              <a:defRPr/>
            </a:pPr>
            <a:r>
              <a:rPr lang="en-US" sz="3400" smtClean="0">
                <a:solidFill>
                  <a:srgbClr val="333399"/>
                </a:solidFill>
                <a:cs typeface="+mj-cs"/>
              </a:rPr>
              <a:t>Two-way tables</a:t>
            </a:r>
            <a:r>
              <a:rPr lang="en-US" sz="3800" smtClean="0">
                <a:cs typeface="+mj-cs"/>
              </a:rPr>
              <a:t>   </a:t>
            </a:r>
          </a:p>
        </p:txBody>
      </p:sp>
      <p:grpSp>
        <p:nvGrpSpPr>
          <p:cNvPr id="1395717" name="Group 5"/>
          <p:cNvGrpSpPr>
            <a:grpSpLocks/>
          </p:cNvGrpSpPr>
          <p:nvPr/>
        </p:nvGrpSpPr>
        <p:grpSpPr bwMode="auto">
          <a:xfrm>
            <a:off x="2971800" y="4405313"/>
            <a:ext cx="5943600" cy="2176462"/>
            <a:chOff x="1152" y="2640"/>
            <a:chExt cx="3744" cy="1371"/>
          </a:xfrm>
        </p:grpSpPr>
        <p:pic>
          <p:nvPicPr>
            <p:cNvPr id="153631" name="Picture 6"/>
            <p:cNvPicPr>
              <a:picLocks noChangeAspect="1" noChangeArrowheads="1"/>
            </p:cNvPicPr>
            <p:nvPr/>
          </p:nvPicPr>
          <p:blipFill>
            <a:blip r:embed="rId3">
              <a:extLst>
                <a:ext uri="{28A0092B-C50C-407E-A947-70E740481C1C}">
                  <a14:useLocalDpi xmlns:a14="http://schemas.microsoft.com/office/drawing/2010/main" val="0"/>
                </a:ext>
              </a:extLst>
            </a:blip>
            <a:srcRect r="11250" b="14108"/>
            <a:stretch>
              <a:fillRect/>
            </a:stretch>
          </p:blipFill>
          <p:spPr bwMode="auto">
            <a:xfrm>
              <a:off x="1152" y="2640"/>
              <a:ext cx="3744" cy="1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5719" name="Rectangle 7"/>
            <p:cNvSpPr>
              <a:spLocks noChangeArrowheads="1"/>
            </p:cNvSpPr>
            <p:nvPr/>
          </p:nvSpPr>
          <p:spPr bwMode="auto">
            <a:xfrm>
              <a:off x="1160" y="2648"/>
              <a:ext cx="624"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grpSp>
        <p:nvGrpSpPr>
          <p:cNvPr id="1395720" name="Group 8"/>
          <p:cNvGrpSpPr>
            <a:grpSpLocks/>
          </p:cNvGrpSpPr>
          <p:nvPr/>
        </p:nvGrpSpPr>
        <p:grpSpPr bwMode="auto">
          <a:xfrm>
            <a:off x="152400" y="3708400"/>
            <a:ext cx="8648700" cy="1700213"/>
            <a:chOff x="96" y="2336"/>
            <a:chExt cx="5448" cy="1071"/>
          </a:xfrm>
        </p:grpSpPr>
        <p:grpSp>
          <p:nvGrpSpPr>
            <p:cNvPr id="153623" name="Group 9"/>
            <p:cNvGrpSpPr>
              <a:grpSpLocks/>
            </p:cNvGrpSpPr>
            <p:nvPr/>
          </p:nvGrpSpPr>
          <p:grpSpPr bwMode="auto">
            <a:xfrm>
              <a:off x="3528" y="2496"/>
              <a:ext cx="2016" cy="911"/>
              <a:chOff x="3528" y="2526"/>
              <a:chExt cx="2016" cy="911"/>
            </a:xfrm>
          </p:grpSpPr>
          <p:sp>
            <p:nvSpPr>
              <p:cNvPr id="1395722" name="Text Box 10"/>
              <p:cNvSpPr txBox="1">
                <a:spLocks noChangeArrowheads="1"/>
              </p:cNvSpPr>
              <p:nvPr/>
            </p:nvSpPr>
            <p:spPr bwMode="auto">
              <a:xfrm>
                <a:off x="3776" y="2526"/>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b="0">
                    <a:solidFill>
                      <a:schemeClr val="tx2"/>
                    </a:solidFill>
                    <a:cs typeface="Arial" charset="0"/>
                  </a:rPr>
                  <a:t>First factor: age</a:t>
                </a:r>
              </a:p>
            </p:txBody>
          </p:sp>
          <p:sp>
            <p:nvSpPr>
              <p:cNvPr id="1395723" name="AutoShape 11"/>
              <p:cNvSpPr>
                <a:spLocks noChangeArrowheads="1"/>
              </p:cNvSpPr>
              <p:nvPr/>
            </p:nvSpPr>
            <p:spPr bwMode="auto">
              <a:xfrm>
                <a:off x="3528" y="3005"/>
                <a:ext cx="2016" cy="432"/>
              </a:xfrm>
              <a:prstGeom prst="roundRect">
                <a:avLst>
                  <a:gd name="adj" fmla="val 16667"/>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5724" name="Line 12"/>
              <p:cNvSpPr>
                <a:spLocks noChangeShapeType="1"/>
              </p:cNvSpPr>
              <p:nvPr/>
            </p:nvSpPr>
            <p:spPr bwMode="auto">
              <a:xfrm flipV="1">
                <a:off x="4352" y="2709"/>
                <a:ext cx="0" cy="28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
          <p:nvSpPr>
            <p:cNvPr id="1395725" name="Line 13"/>
            <p:cNvSpPr>
              <a:spLocks noChangeShapeType="1"/>
            </p:cNvSpPr>
            <p:nvPr/>
          </p:nvSpPr>
          <p:spPr bwMode="auto">
            <a:xfrm flipV="1">
              <a:off x="96" y="2368"/>
              <a:ext cx="43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5726" name="Line 14"/>
            <p:cNvSpPr>
              <a:spLocks noChangeShapeType="1"/>
            </p:cNvSpPr>
            <p:nvPr/>
          </p:nvSpPr>
          <p:spPr bwMode="auto">
            <a:xfrm>
              <a:off x="96" y="2512"/>
              <a:ext cx="43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5727" name="Line 15"/>
            <p:cNvSpPr>
              <a:spLocks noChangeShapeType="1"/>
            </p:cNvSpPr>
            <p:nvPr/>
          </p:nvSpPr>
          <p:spPr bwMode="auto">
            <a:xfrm>
              <a:off x="96" y="2512"/>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5728" name="Text Box 16"/>
            <p:cNvSpPr txBox="1">
              <a:spLocks noChangeArrowheads="1"/>
            </p:cNvSpPr>
            <p:nvPr/>
          </p:nvSpPr>
          <p:spPr bwMode="auto">
            <a:xfrm>
              <a:off x="528" y="2336"/>
              <a:ext cx="528"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400" b="0">
                  <a:cs typeface="Arial" charset="0"/>
                </a:rPr>
                <a:t>Group by age</a:t>
              </a:r>
            </a:p>
          </p:txBody>
        </p:sp>
      </p:grpSp>
      <p:grpSp>
        <p:nvGrpSpPr>
          <p:cNvPr id="1395729" name="Group 17"/>
          <p:cNvGrpSpPr>
            <a:grpSpLocks/>
          </p:cNvGrpSpPr>
          <p:nvPr/>
        </p:nvGrpSpPr>
        <p:grpSpPr bwMode="auto">
          <a:xfrm>
            <a:off x="1050925" y="3746500"/>
            <a:ext cx="4410075" cy="2767013"/>
            <a:chOff x="662" y="2360"/>
            <a:chExt cx="2778" cy="1743"/>
          </a:xfrm>
        </p:grpSpPr>
        <p:grpSp>
          <p:nvGrpSpPr>
            <p:cNvPr id="153615" name="Group 18"/>
            <p:cNvGrpSpPr>
              <a:grpSpLocks/>
            </p:cNvGrpSpPr>
            <p:nvPr/>
          </p:nvGrpSpPr>
          <p:grpSpPr bwMode="auto">
            <a:xfrm>
              <a:off x="662" y="3191"/>
              <a:ext cx="2778" cy="912"/>
              <a:chOff x="662" y="3221"/>
              <a:chExt cx="2778" cy="912"/>
            </a:xfrm>
          </p:grpSpPr>
          <p:sp>
            <p:nvSpPr>
              <p:cNvPr id="1395731" name="Text Box 19"/>
              <p:cNvSpPr txBox="1">
                <a:spLocks noChangeArrowheads="1"/>
              </p:cNvSpPr>
              <p:nvPr/>
            </p:nvSpPr>
            <p:spPr bwMode="auto">
              <a:xfrm>
                <a:off x="662" y="3580"/>
                <a:ext cx="116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b="0">
                    <a:solidFill>
                      <a:srgbClr val="333399"/>
                    </a:solidFill>
                    <a:cs typeface="Arial" charset="0"/>
                  </a:rPr>
                  <a:t>Second factor: education</a:t>
                </a:r>
              </a:p>
            </p:txBody>
          </p:sp>
          <p:sp>
            <p:nvSpPr>
              <p:cNvPr id="1395732" name="AutoShape 20"/>
              <p:cNvSpPr>
                <a:spLocks noChangeArrowheads="1"/>
              </p:cNvSpPr>
              <p:nvPr/>
            </p:nvSpPr>
            <p:spPr bwMode="auto">
              <a:xfrm>
                <a:off x="1856" y="3221"/>
                <a:ext cx="1584" cy="912"/>
              </a:xfrm>
              <a:prstGeom prst="roundRect">
                <a:avLst>
                  <a:gd name="adj" fmla="val 16667"/>
                </a:avLst>
              </a:prstGeom>
              <a:noFill/>
              <a:ln w="28575">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5733" name="Line 21"/>
              <p:cNvSpPr>
                <a:spLocks noChangeShapeType="1"/>
              </p:cNvSpPr>
              <p:nvPr/>
            </p:nvSpPr>
            <p:spPr bwMode="auto">
              <a:xfrm>
                <a:off x="1680" y="3765"/>
                <a:ext cx="19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
          <p:nvSpPr>
            <p:cNvPr id="1395734" name="Line 22"/>
            <p:cNvSpPr>
              <a:spLocks noChangeShapeType="1"/>
            </p:cNvSpPr>
            <p:nvPr/>
          </p:nvSpPr>
          <p:spPr bwMode="auto">
            <a:xfrm>
              <a:off x="960" y="2368"/>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5735" name="Line 23"/>
            <p:cNvSpPr>
              <a:spLocks noChangeShapeType="1"/>
            </p:cNvSpPr>
            <p:nvPr/>
          </p:nvSpPr>
          <p:spPr bwMode="auto">
            <a:xfrm>
              <a:off x="960" y="2512"/>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5736" name="Line 24"/>
            <p:cNvSpPr>
              <a:spLocks noChangeShapeType="1"/>
            </p:cNvSpPr>
            <p:nvPr/>
          </p:nvSpPr>
          <p:spPr bwMode="auto">
            <a:xfrm>
              <a:off x="960" y="2656"/>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5737" name="Text Box 25"/>
            <p:cNvSpPr txBox="1">
              <a:spLocks noChangeArrowheads="1"/>
            </p:cNvSpPr>
            <p:nvPr/>
          </p:nvSpPr>
          <p:spPr bwMode="auto">
            <a:xfrm>
              <a:off x="1280" y="2360"/>
              <a:ext cx="63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400" b="0">
                  <a:cs typeface="Arial" charset="0"/>
                </a:rPr>
                <a:t>Record education</a:t>
              </a:r>
            </a:p>
          </p:txBody>
        </p:sp>
      </p:grpSp>
      <p:grpSp>
        <p:nvGrpSpPr>
          <p:cNvPr id="1395738" name="Group 26"/>
          <p:cNvGrpSpPr>
            <a:grpSpLocks/>
          </p:cNvGrpSpPr>
          <p:nvPr/>
        </p:nvGrpSpPr>
        <p:grpSpPr bwMode="auto">
          <a:xfrm>
            <a:off x="0" y="6243638"/>
            <a:ext cx="1143000" cy="614362"/>
            <a:chOff x="768" y="1532"/>
            <a:chExt cx="720" cy="387"/>
          </a:xfrm>
        </p:grpSpPr>
        <p:sp>
          <p:nvSpPr>
            <p:cNvPr id="1395739" name="AutoShape 27"/>
            <p:cNvSpPr>
              <a:spLocks noChangeArrowheads="1"/>
            </p:cNvSpPr>
            <p:nvPr/>
          </p:nvSpPr>
          <p:spPr bwMode="auto">
            <a:xfrm rot="20968753" flipV="1">
              <a:off x="960" y="1632"/>
              <a:ext cx="336" cy="88"/>
            </a:xfrm>
            <a:prstGeom prst="pentagon">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5740" name="AutoShape 28"/>
            <p:cNvSpPr>
              <a:spLocks noChangeArrowheads="1"/>
            </p:cNvSpPr>
            <p:nvPr/>
          </p:nvSpPr>
          <p:spPr bwMode="auto">
            <a:xfrm rot="-274083">
              <a:off x="768" y="1536"/>
              <a:ext cx="720" cy="109"/>
            </a:xfrm>
            <a:prstGeom prst="parallelogram">
              <a:avLst>
                <a:gd name="adj" fmla="val 243119"/>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5741" name="Freeform 29"/>
            <p:cNvSpPr>
              <a:spLocks/>
            </p:cNvSpPr>
            <p:nvPr/>
          </p:nvSpPr>
          <p:spPr bwMode="auto">
            <a:xfrm>
              <a:off x="836" y="1571"/>
              <a:ext cx="294" cy="348"/>
            </a:xfrm>
            <a:custGeom>
              <a:avLst/>
              <a:gdLst>
                <a:gd name="T0" fmla="*/ 342 w 353"/>
                <a:gd name="T1" fmla="*/ 6 h 392"/>
                <a:gd name="T2" fmla="*/ 327 w 353"/>
                <a:gd name="T3" fmla="*/ 0 h 392"/>
                <a:gd name="T4" fmla="*/ 269 w 353"/>
                <a:gd name="T5" fmla="*/ 6 h 392"/>
                <a:gd name="T6" fmla="*/ 251 w 353"/>
                <a:gd name="T7" fmla="*/ 11 h 392"/>
                <a:gd name="T8" fmla="*/ 218 w 353"/>
                <a:gd name="T9" fmla="*/ 27 h 392"/>
                <a:gd name="T10" fmla="*/ 195 w 353"/>
                <a:gd name="T11" fmla="*/ 36 h 392"/>
                <a:gd name="T12" fmla="*/ 164 w 353"/>
                <a:gd name="T13" fmla="*/ 48 h 392"/>
                <a:gd name="T14" fmla="*/ 137 w 353"/>
                <a:gd name="T15" fmla="*/ 63 h 392"/>
                <a:gd name="T16" fmla="*/ 108 w 353"/>
                <a:gd name="T17" fmla="*/ 87 h 392"/>
                <a:gd name="T18" fmla="*/ 86 w 353"/>
                <a:gd name="T19" fmla="*/ 108 h 392"/>
                <a:gd name="T20" fmla="*/ 75 w 353"/>
                <a:gd name="T21" fmla="*/ 126 h 392"/>
                <a:gd name="T22" fmla="*/ 63 w 353"/>
                <a:gd name="T23" fmla="*/ 156 h 392"/>
                <a:gd name="T24" fmla="*/ 48 w 353"/>
                <a:gd name="T25" fmla="*/ 234 h 392"/>
                <a:gd name="T26" fmla="*/ 42 w 353"/>
                <a:gd name="T27" fmla="*/ 248 h 392"/>
                <a:gd name="T28" fmla="*/ 30 w 353"/>
                <a:gd name="T29" fmla="*/ 294 h 392"/>
                <a:gd name="T30" fmla="*/ 20 w 353"/>
                <a:gd name="T31" fmla="*/ 341 h 392"/>
                <a:gd name="T32" fmla="*/ 26 w 353"/>
                <a:gd name="T33" fmla="*/ 353 h 392"/>
                <a:gd name="T34" fmla="*/ 39 w 353"/>
                <a:gd name="T35" fmla="*/ 291 h 392"/>
                <a:gd name="T36" fmla="*/ 42 w 353"/>
                <a:gd name="T37" fmla="*/ 354 h 392"/>
                <a:gd name="T38" fmla="*/ 51 w 353"/>
                <a:gd name="T39" fmla="*/ 365 h 392"/>
                <a:gd name="T40" fmla="*/ 48 w 353"/>
                <a:gd name="T41" fmla="*/ 335 h 392"/>
                <a:gd name="T42" fmla="*/ 47 w 353"/>
                <a:gd name="T43" fmla="*/ 266 h 392"/>
                <a:gd name="T44" fmla="*/ 41 w 353"/>
                <a:gd name="T45" fmla="*/ 278 h 392"/>
                <a:gd name="T46" fmla="*/ 65 w 353"/>
                <a:gd name="T47" fmla="*/ 350 h 392"/>
                <a:gd name="T48" fmla="*/ 66 w 353"/>
                <a:gd name="T49" fmla="*/ 356 h 392"/>
                <a:gd name="T50" fmla="*/ 47 w 353"/>
                <a:gd name="T51" fmla="*/ 296 h 392"/>
                <a:gd name="T52" fmla="*/ 42 w 353"/>
                <a:gd name="T53" fmla="*/ 264 h 392"/>
                <a:gd name="T54" fmla="*/ 51 w 353"/>
                <a:gd name="T55" fmla="*/ 276 h 392"/>
                <a:gd name="T56" fmla="*/ 71 w 353"/>
                <a:gd name="T57" fmla="*/ 321 h 392"/>
                <a:gd name="T58" fmla="*/ 86 w 353"/>
                <a:gd name="T59" fmla="*/ 347 h 392"/>
                <a:gd name="T60" fmla="*/ 83 w 353"/>
                <a:gd name="T61" fmla="*/ 356 h 392"/>
                <a:gd name="T62" fmla="*/ 68 w 353"/>
                <a:gd name="T63" fmla="*/ 326 h 392"/>
                <a:gd name="T64" fmla="*/ 57 w 353"/>
                <a:gd name="T65" fmla="*/ 306 h 392"/>
                <a:gd name="T66" fmla="*/ 48 w 353"/>
                <a:gd name="T67" fmla="*/ 282 h 392"/>
                <a:gd name="T68" fmla="*/ 38 w 353"/>
                <a:gd name="T69" fmla="*/ 273 h 392"/>
                <a:gd name="T70" fmla="*/ 23 w 353"/>
                <a:gd name="T71" fmla="*/ 299 h 392"/>
                <a:gd name="T72" fmla="*/ 9 w 353"/>
                <a:gd name="T73" fmla="*/ 336 h 392"/>
                <a:gd name="T74" fmla="*/ 0 w 353"/>
                <a:gd name="T75" fmla="*/ 366 h 392"/>
                <a:gd name="T76" fmla="*/ 9 w 353"/>
                <a:gd name="T77" fmla="*/ 351 h 392"/>
                <a:gd name="T78" fmla="*/ 17 w 353"/>
                <a:gd name="T79" fmla="*/ 335 h 392"/>
                <a:gd name="T80" fmla="*/ 23 w 353"/>
                <a:gd name="T81" fmla="*/ 311 h 392"/>
                <a:gd name="T82" fmla="*/ 44 w 353"/>
                <a:gd name="T83" fmla="*/ 269 h 392"/>
                <a:gd name="T84" fmla="*/ 48 w 353"/>
                <a:gd name="T85" fmla="*/ 252 h 392"/>
                <a:gd name="T86" fmla="*/ 62 w 353"/>
                <a:gd name="T87" fmla="*/ 188 h 392"/>
                <a:gd name="T88" fmla="*/ 71 w 353"/>
                <a:gd name="T89" fmla="*/ 152 h 392"/>
                <a:gd name="T90" fmla="*/ 86 w 353"/>
                <a:gd name="T91" fmla="*/ 128 h 392"/>
                <a:gd name="T92" fmla="*/ 134 w 353"/>
                <a:gd name="T93" fmla="*/ 77 h 392"/>
                <a:gd name="T94" fmla="*/ 159 w 353"/>
                <a:gd name="T95" fmla="*/ 62 h 392"/>
                <a:gd name="T96" fmla="*/ 188 w 353"/>
                <a:gd name="T97" fmla="*/ 42 h 392"/>
                <a:gd name="T98" fmla="*/ 245 w 353"/>
                <a:gd name="T99" fmla="*/ 14 h 392"/>
                <a:gd name="T100" fmla="*/ 260 w 353"/>
                <a:gd name="T101" fmla="*/ 8 h 392"/>
                <a:gd name="T102" fmla="*/ 309 w 353"/>
                <a:gd name="T103" fmla="*/ 11 h 392"/>
                <a:gd name="T104" fmla="*/ 342 w 353"/>
                <a:gd name="T105" fmla="*/ 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92">
                  <a:moveTo>
                    <a:pt x="342" y="6"/>
                  </a:moveTo>
                  <a:cubicBezTo>
                    <a:pt x="336" y="5"/>
                    <a:pt x="333" y="2"/>
                    <a:pt x="327" y="0"/>
                  </a:cubicBezTo>
                  <a:cubicBezTo>
                    <a:pt x="307" y="1"/>
                    <a:pt x="289" y="5"/>
                    <a:pt x="269" y="6"/>
                  </a:cubicBezTo>
                  <a:cubicBezTo>
                    <a:pt x="263" y="8"/>
                    <a:pt x="257" y="9"/>
                    <a:pt x="251" y="11"/>
                  </a:cubicBezTo>
                  <a:cubicBezTo>
                    <a:pt x="239" y="20"/>
                    <a:pt x="232" y="26"/>
                    <a:pt x="218" y="27"/>
                  </a:cubicBezTo>
                  <a:cubicBezTo>
                    <a:pt x="209" y="29"/>
                    <a:pt x="203" y="34"/>
                    <a:pt x="195" y="36"/>
                  </a:cubicBezTo>
                  <a:cubicBezTo>
                    <a:pt x="185" y="41"/>
                    <a:pt x="175" y="46"/>
                    <a:pt x="164" y="48"/>
                  </a:cubicBezTo>
                  <a:cubicBezTo>
                    <a:pt x="155" y="52"/>
                    <a:pt x="144" y="57"/>
                    <a:pt x="137" y="63"/>
                  </a:cubicBezTo>
                  <a:cubicBezTo>
                    <a:pt x="130" y="69"/>
                    <a:pt x="118" y="85"/>
                    <a:pt x="108" y="87"/>
                  </a:cubicBezTo>
                  <a:cubicBezTo>
                    <a:pt x="100" y="99"/>
                    <a:pt x="93" y="99"/>
                    <a:pt x="86" y="108"/>
                  </a:cubicBezTo>
                  <a:cubicBezTo>
                    <a:pt x="82" y="114"/>
                    <a:pt x="79" y="120"/>
                    <a:pt x="75" y="126"/>
                  </a:cubicBezTo>
                  <a:cubicBezTo>
                    <a:pt x="73" y="138"/>
                    <a:pt x="68" y="146"/>
                    <a:pt x="63" y="156"/>
                  </a:cubicBezTo>
                  <a:cubicBezTo>
                    <a:pt x="58" y="179"/>
                    <a:pt x="58" y="215"/>
                    <a:pt x="48" y="234"/>
                  </a:cubicBezTo>
                  <a:cubicBezTo>
                    <a:pt x="45" y="259"/>
                    <a:pt x="50" y="230"/>
                    <a:pt x="42" y="248"/>
                  </a:cubicBezTo>
                  <a:cubicBezTo>
                    <a:pt x="36" y="261"/>
                    <a:pt x="34" y="280"/>
                    <a:pt x="30" y="294"/>
                  </a:cubicBezTo>
                  <a:cubicBezTo>
                    <a:pt x="28" y="316"/>
                    <a:pt x="26" y="323"/>
                    <a:pt x="20" y="341"/>
                  </a:cubicBezTo>
                  <a:cubicBezTo>
                    <a:pt x="22" y="354"/>
                    <a:pt x="22" y="392"/>
                    <a:pt x="26" y="353"/>
                  </a:cubicBezTo>
                  <a:cubicBezTo>
                    <a:pt x="27" y="328"/>
                    <a:pt x="34" y="314"/>
                    <a:pt x="39" y="291"/>
                  </a:cubicBezTo>
                  <a:cubicBezTo>
                    <a:pt x="44" y="230"/>
                    <a:pt x="39" y="282"/>
                    <a:pt x="42" y="354"/>
                  </a:cubicBezTo>
                  <a:cubicBezTo>
                    <a:pt x="42" y="357"/>
                    <a:pt x="50" y="364"/>
                    <a:pt x="51" y="365"/>
                  </a:cubicBezTo>
                  <a:cubicBezTo>
                    <a:pt x="65" y="360"/>
                    <a:pt x="52" y="344"/>
                    <a:pt x="48" y="335"/>
                  </a:cubicBezTo>
                  <a:cubicBezTo>
                    <a:pt x="48" y="312"/>
                    <a:pt x="49" y="289"/>
                    <a:pt x="47" y="266"/>
                  </a:cubicBezTo>
                  <a:cubicBezTo>
                    <a:pt x="47" y="262"/>
                    <a:pt x="42" y="274"/>
                    <a:pt x="41" y="278"/>
                  </a:cubicBezTo>
                  <a:cubicBezTo>
                    <a:pt x="42" y="297"/>
                    <a:pt x="38" y="341"/>
                    <a:pt x="65" y="350"/>
                  </a:cubicBezTo>
                  <a:cubicBezTo>
                    <a:pt x="65" y="352"/>
                    <a:pt x="67" y="358"/>
                    <a:pt x="66" y="356"/>
                  </a:cubicBezTo>
                  <a:cubicBezTo>
                    <a:pt x="53" y="338"/>
                    <a:pt x="55" y="316"/>
                    <a:pt x="47" y="296"/>
                  </a:cubicBezTo>
                  <a:cubicBezTo>
                    <a:pt x="46" y="285"/>
                    <a:pt x="44" y="275"/>
                    <a:pt x="42" y="264"/>
                  </a:cubicBezTo>
                  <a:cubicBezTo>
                    <a:pt x="40" y="243"/>
                    <a:pt x="46" y="268"/>
                    <a:pt x="51" y="276"/>
                  </a:cubicBezTo>
                  <a:cubicBezTo>
                    <a:pt x="55" y="291"/>
                    <a:pt x="62" y="308"/>
                    <a:pt x="71" y="321"/>
                  </a:cubicBezTo>
                  <a:cubicBezTo>
                    <a:pt x="73" y="331"/>
                    <a:pt x="82" y="338"/>
                    <a:pt x="86" y="347"/>
                  </a:cubicBezTo>
                  <a:cubicBezTo>
                    <a:pt x="87" y="355"/>
                    <a:pt x="93" y="358"/>
                    <a:pt x="83" y="356"/>
                  </a:cubicBezTo>
                  <a:cubicBezTo>
                    <a:pt x="79" y="346"/>
                    <a:pt x="76" y="332"/>
                    <a:pt x="68" y="326"/>
                  </a:cubicBezTo>
                  <a:cubicBezTo>
                    <a:pt x="64" y="319"/>
                    <a:pt x="60" y="314"/>
                    <a:pt x="57" y="306"/>
                  </a:cubicBezTo>
                  <a:cubicBezTo>
                    <a:pt x="56" y="296"/>
                    <a:pt x="52" y="291"/>
                    <a:pt x="48" y="282"/>
                  </a:cubicBezTo>
                  <a:cubicBezTo>
                    <a:pt x="47" y="274"/>
                    <a:pt x="47" y="272"/>
                    <a:pt x="38" y="273"/>
                  </a:cubicBezTo>
                  <a:cubicBezTo>
                    <a:pt x="33" y="282"/>
                    <a:pt x="26" y="290"/>
                    <a:pt x="23" y="299"/>
                  </a:cubicBezTo>
                  <a:cubicBezTo>
                    <a:pt x="19" y="310"/>
                    <a:pt x="16" y="327"/>
                    <a:pt x="9" y="336"/>
                  </a:cubicBezTo>
                  <a:cubicBezTo>
                    <a:pt x="6" y="346"/>
                    <a:pt x="5" y="357"/>
                    <a:pt x="0" y="366"/>
                  </a:cubicBezTo>
                  <a:cubicBezTo>
                    <a:pt x="0" y="366"/>
                    <a:pt x="6" y="356"/>
                    <a:pt x="9" y="351"/>
                  </a:cubicBezTo>
                  <a:cubicBezTo>
                    <a:pt x="12" y="346"/>
                    <a:pt x="14" y="340"/>
                    <a:pt x="17" y="335"/>
                  </a:cubicBezTo>
                  <a:cubicBezTo>
                    <a:pt x="18" y="327"/>
                    <a:pt x="19" y="319"/>
                    <a:pt x="23" y="311"/>
                  </a:cubicBezTo>
                  <a:cubicBezTo>
                    <a:pt x="26" y="293"/>
                    <a:pt x="31" y="282"/>
                    <a:pt x="44" y="269"/>
                  </a:cubicBezTo>
                  <a:cubicBezTo>
                    <a:pt x="45" y="263"/>
                    <a:pt x="47" y="258"/>
                    <a:pt x="48" y="252"/>
                  </a:cubicBezTo>
                  <a:cubicBezTo>
                    <a:pt x="50" y="201"/>
                    <a:pt x="48" y="217"/>
                    <a:pt x="62" y="188"/>
                  </a:cubicBezTo>
                  <a:cubicBezTo>
                    <a:pt x="63" y="175"/>
                    <a:pt x="61" y="162"/>
                    <a:pt x="71" y="152"/>
                  </a:cubicBezTo>
                  <a:cubicBezTo>
                    <a:pt x="73" y="142"/>
                    <a:pt x="82" y="137"/>
                    <a:pt x="86" y="128"/>
                  </a:cubicBezTo>
                  <a:cubicBezTo>
                    <a:pt x="89" y="113"/>
                    <a:pt x="117" y="80"/>
                    <a:pt x="134" y="77"/>
                  </a:cubicBezTo>
                  <a:cubicBezTo>
                    <a:pt x="142" y="73"/>
                    <a:pt x="151" y="67"/>
                    <a:pt x="159" y="62"/>
                  </a:cubicBezTo>
                  <a:cubicBezTo>
                    <a:pt x="166" y="50"/>
                    <a:pt x="179" y="51"/>
                    <a:pt x="188" y="42"/>
                  </a:cubicBezTo>
                  <a:cubicBezTo>
                    <a:pt x="203" y="27"/>
                    <a:pt x="225" y="18"/>
                    <a:pt x="245" y="14"/>
                  </a:cubicBezTo>
                  <a:cubicBezTo>
                    <a:pt x="250" y="11"/>
                    <a:pt x="254" y="9"/>
                    <a:pt x="260" y="8"/>
                  </a:cubicBezTo>
                  <a:cubicBezTo>
                    <a:pt x="276" y="8"/>
                    <a:pt x="293" y="11"/>
                    <a:pt x="309" y="11"/>
                  </a:cubicBezTo>
                  <a:cubicBezTo>
                    <a:pt x="348" y="11"/>
                    <a:pt x="353" y="17"/>
                    <a:pt x="342" y="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5742" name="Line 30"/>
            <p:cNvSpPr>
              <a:spLocks noChangeShapeType="1"/>
            </p:cNvSpPr>
            <p:nvPr/>
          </p:nvSpPr>
          <p:spPr bwMode="auto">
            <a:xfrm rot="-287724">
              <a:off x="972" y="1632"/>
              <a:ext cx="24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5743" name="Line 31"/>
            <p:cNvSpPr>
              <a:spLocks noChangeShapeType="1"/>
            </p:cNvSpPr>
            <p:nvPr/>
          </p:nvSpPr>
          <p:spPr bwMode="auto">
            <a:xfrm rot="5112276">
              <a:off x="1266" y="1471"/>
              <a:ext cx="82" cy="204"/>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5744" name="Line 32"/>
            <p:cNvSpPr>
              <a:spLocks noChangeShapeType="1"/>
            </p:cNvSpPr>
            <p:nvPr/>
          </p:nvSpPr>
          <p:spPr bwMode="auto">
            <a:xfrm rot="-287724">
              <a:off x="986" y="1708"/>
              <a:ext cx="144" cy="14"/>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5745" name="Line 33"/>
            <p:cNvSpPr>
              <a:spLocks noChangeShapeType="1"/>
            </p:cNvSpPr>
            <p:nvPr/>
          </p:nvSpPr>
          <p:spPr bwMode="auto">
            <a:xfrm rot="21088195" flipV="1">
              <a:off x="1124" y="1678"/>
              <a:ext cx="122" cy="32"/>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57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57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957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957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95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5715" grpId="0" build="p" bldLvl="2"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Rectangle 2"/>
          <p:cNvSpPr>
            <a:spLocks noGrp="1" noChangeArrowheads="1"/>
          </p:cNvSpPr>
          <p:nvPr>
            <p:ph type="title"/>
          </p:nvPr>
        </p:nvSpPr>
        <p:spPr>
          <a:xfrm>
            <a:off x="457200" y="277813"/>
            <a:ext cx="8229600" cy="823912"/>
          </a:xfrm>
        </p:spPr>
        <p:txBody>
          <a:bodyPr/>
          <a:lstStyle/>
          <a:p>
            <a:pPr eaLnBrk="1" hangingPunct="1">
              <a:defRPr/>
            </a:pPr>
            <a:r>
              <a:rPr lang="en-US" sz="3400" smtClean="0">
                <a:solidFill>
                  <a:srgbClr val="333399"/>
                </a:solidFill>
                <a:cs typeface="+mj-cs"/>
              </a:rPr>
              <a:t>Two-way tables</a:t>
            </a:r>
          </a:p>
        </p:txBody>
      </p:sp>
      <p:sp>
        <p:nvSpPr>
          <p:cNvPr id="1396739" name="Rectangle 3"/>
          <p:cNvSpPr>
            <a:spLocks noGrp="1" noChangeArrowheads="1"/>
          </p:cNvSpPr>
          <p:nvPr>
            <p:ph type="body" idx="1"/>
          </p:nvPr>
        </p:nvSpPr>
        <p:spPr>
          <a:xfrm>
            <a:off x="457200" y="1524000"/>
            <a:ext cx="8229600" cy="4343400"/>
          </a:xfrm>
        </p:spPr>
        <p:txBody>
          <a:bodyPr/>
          <a:lstStyle/>
          <a:p>
            <a:pPr eaLnBrk="1" hangingPunct="1">
              <a:buSzPct val="80000"/>
              <a:defRPr/>
            </a:pPr>
            <a:r>
              <a:rPr lang="en-US" sz="1900" smtClean="0">
                <a:cs typeface="+mn-cs"/>
              </a:rPr>
              <a:t>We call education the </a:t>
            </a:r>
            <a:r>
              <a:rPr lang="en-US" sz="1900" smtClean="0">
                <a:solidFill>
                  <a:srgbClr val="333399"/>
                </a:solidFill>
                <a:cs typeface="+mn-cs"/>
              </a:rPr>
              <a:t>row variable</a:t>
            </a:r>
            <a:r>
              <a:rPr lang="en-US" sz="1900" smtClean="0">
                <a:cs typeface="+mn-cs"/>
              </a:rPr>
              <a:t>.</a:t>
            </a:r>
          </a:p>
          <a:p>
            <a:pPr eaLnBrk="1" hangingPunct="1">
              <a:buSzPct val="80000"/>
              <a:defRPr/>
            </a:pPr>
            <a:endParaRPr lang="en-US" sz="1500" smtClean="0">
              <a:cs typeface="+mn-cs"/>
            </a:endParaRPr>
          </a:p>
          <a:p>
            <a:pPr eaLnBrk="1" hangingPunct="1">
              <a:buSzPct val="80000"/>
              <a:defRPr/>
            </a:pPr>
            <a:r>
              <a:rPr lang="en-US" sz="1900" smtClean="0">
                <a:cs typeface="+mn-cs"/>
              </a:rPr>
              <a:t>Age group is the </a:t>
            </a:r>
            <a:r>
              <a:rPr lang="en-US" sz="1900" smtClean="0">
                <a:solidFill>
                  <a:srgbClr val="333399"/>
                </a:solidFill>
                <a:cs typeface="+mn-cs"/>
              </a:rPr>
              <a:t>column variable</a:t>
            </a:r>
            <a:r>
              <a:rPr lang="en-US" sz="1900" smtClean="0">
                <a:cs typeface="+mn-cs"/>
              </a:rPr>
              <a:t>.</a:t>
            </a:r>
          </a:p>
          <a:p>
            <a:pPr eaLnBrk="1" hangingPunct="1">
              <a:buSzPct val="80000"/>
              <a:defRPr/>
            </a:pPr>
            <a:endParaRPr lang="en-US" sz="1500" smtClean="0">
              <a:cs typeface="+mn-cs"/>
            </a:endParaRPr>
          </a:p>
          <a:p>
            <a:pPr eaLnBrk="1" hangingPunct="1">
              <a:buSzPct val="80000"/>
              <a:defRPr/>
            </a:pPr>
            <a:r>
              <a:rPr lang="en-US" sz="1900" smtClean="0">
                <a:cs typeface="+mn-cs"/>
              </a:rPr>
              <a:t>Each combination of values for these two variables is called a </a:t>
            </a:r>
            <a:r>
              <a:rPr lang="en-US" sz="1900" smtClean="0">
                <a:solidFill>
                  <a:srgbClr val="333399"/>
                </a:solidFill>
                <a:cs typeface="+mn-cs"/>
              </a:rPr>
              <a:t>cell</a:t>
            </a:r>
            <a:r>
              <a:rPr lang="en-US" sz="1900" smtClean="0">
                <a:cs typeface="+mn-cs"/>
              </a:rPr>
              <a:t>.</a:t>
            </a:r>
          </a:p>
        </p:txBody>
      </p:sp>
      <p:grpSp>
        <p:nvGrpSpPr>
          <p:cNvPr id="1396740" name="Group 4"/>
          <p:cNvGrpSpPr>
            <a:grpSpLocks/>
          </p:cNvGrpSpPr>
          <p:nvPr/>
        </p:nvGrpSpPr>
        <p:grpSpPr bwMode="auto">
          <a:xfrm>
            <a:off x="1600200" y="3886200"/>
            <a:ext cx="5943600" cy="2176463"/>
            <a:chOff x="1152" y="2640"/>
            <a:chExt cx="3744" cy="1371"/>
          </a:xfrm>
        </p:grpSpPr>
        <p:pic>
          <p:nvPicPr>
            <p:cNvPr id="155652" name="Picture 5"/>
            <p:cNvPicPr>
              <a:picLocks noChangeAspect="1" noChangeArrowheads="1"/>
            </p:cNvPicPr>
            <p:nvPr/>
          </p:nvPicPr>
          <p:blipFill>
            <a:blip r:embed="rId3">
              <a:extLst>
                <a:ext uri="{28A0092B-C50C-407E-A947-70E740481C1C}">
                  <a14:useLocalDpi xmlns:a14="http://schemas.microsoft.com/office/drawing/2010/main" val="0"/>
                </a:ext>
              </a:extLst>
            </a:blip>
            <a:srcRect r="11250" b="14108"/>
            <a:stretch>
              <a:fillRect/>
            </a:stretch>
          </p:blipFill>
          <p:spPr bwMode="auto">
            <a:xfrm>
              <a:off x="1152" y="2640"/>
              <a:ext cx="3744" cy="1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6742" name="Rectangle 6"/>
            <p:cNvSpPr>
              <a:spLocks noChangeArrowheads="1"/>
            </p:cNvSpPr>
            <p:nvPr/>
          </p:nvSpPr>
          <p:spPr bwMode="auto">
            <a:xfrm>
              <a:off x="1160" y="2648"/>
              <a:ext cx="624" cy="14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96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762" name="Rectangle 2"/>
          <p:cNvSpPr>
            <a:spLocks noChangeArrowheads="1"/>
          </p:cNvSpPr>
          <p:nvPr/>
        </p:nvSpPr>
        <p:spPr bwMode="auto">
          <a:xfrm>
            <a:off x="0" y="3200400"/>
            <a:ext cx="9144000" cy="36576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7763" name="Rectangle 3"/>
          <p:cNvSpPr>
            <a:spLocks noGrp="1" noChangeArrowheads="1"/>
          </p:cNvSpPr>
          <p:nvPr>
            <p:ph type="title"/>
          </p:nvPr>
        </p:nvSpPr>
        <p:spPr>
          <a:xfrm>
            <a:off x="457200" y="277813"/>
            <a:ext cx="8229600" cy="823912"/>
          </a:xfrm>
        </p:spPr>
        <p:txBody>
          <a:bodyPr/>
          <a:lstStyle/>
          <a:p>
            <a:pPr eaLnBrk="1" hangingPunct="1">
              <a:defRPr/>
            </a:pPr>
            <a:r>
              <a:rPr lang="en-US" sz="3400" smtClean="0">
                <a:solidFill>
                  <a:srgbClr val="333399"/>
                </a:solidFill>
                <a:cs typeface="+mj-cs"/>
              </a:rPr>
              <a:t>Marginal distributions</a:t>
            </a:r>
          </a:p>
        </p:txBody>
      </p:sp>
      <p:sp>
        <p:nvSpPr>
          <p:cNvPr id="1397764" name="Rectangle 4"/>
          <p:cNvSpPr>
            <a:spLocks noGrp="1" noChangeArrowheads="1"/>
          </p:cNvSpPr>
          <p:nvPr>
            <p:ph type="body" idx="1"/>
          </p:nvPr>
        </p:nvSpPr>
        <p:spPr>
          <a:xfrm>
            <a:off x="457200" y="1295400"/>
            <a:ext cx="8229600" cy="1752600"/>
          </a:xfrm>
        </p:spPr>
        <p:txBody>
          <a:bodyPr/>
          <a:lstStyle/>
          <a:p>
            <a:pPr marL="0" indent="0" eaLnBrk="1" hangingPunct="1">
              <a:lnSpc>
                <a:spcPct val="130000"/>
              </a:lnSpc>
              <a:spcAft>
                <a:spcPct val="40000"/>
              </a:spcAft>
              <a:buFont typeface="Wingdings" charset="0"/>
              <a:buNone/>
              <a:defRPr/>
            </a:pPr>
            <a:r>
              <a:rPr lang="en-US" sz="1900" smtClean="0">
                <a:cs typeface="+mn-cs"/>
              </a:rPr>
              <a:t>We can look at each categorical variable separately in a two-way table by studying the row totals and the column totals. They represent the </a:t>
            </a:r>
            <a:r>
              <a:rPr lang="en-US" sz="1900" b="1" smtClean="0">
                <a:solidFill>
                  <a:srgbClr val="333399"/>
                </a:solidFill>
                <a:cs typeface="+mn-cs"/>
              </a:rPr>
              <a:t>marginal distributions</a:t>
            </a:r>
            <a:r>
              <a:rPr lang="en-US" sz="1900" b="1" smtClean="0">
                <a:cs typeface="+mn-cs"/>
              </a:rPr>
              <a:t>,</a:t>
            </a:r>
            <a:r>
              <a:rPr lang="en-US" sz="1900" smtClean="0">
                <a:cs typeface="+mn-cs"/>
              </a:rPr>
              <a:t> expressed in counts or percentages (They are written as if in a margin.)</a:t>
            </a:r>
          </a:p>
        </p:txBody>
      </p:sp>
      <p:grpSp>
        <p:nvGrpSpPr>
          <p:cNvPr id="1397765" name="Group 5"/>
          <p:cNvGrpSpPr>
            <a:grpSpLocks/>
          </p:cNvGrpSpPr>
          <p:nvPr/>
        </p:nvGrpSpPr>
        <p:grpSpPr bwMode="auto">
          <a:xfrm>
            <a:off x="0" y="3505200"/>
            <a:ext cx="8382000" cy="3352800"/>
            <a:chOff x="0" y="2208"/>
            <a:chExt cx="5280" cy="2112"/>
          </a:xfrm>
        </p:grpSpPr>
        <p:pic>
          <p:nvPicPr>
            <p:cNvPr id="1577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 y="2208"/>
              <a:ext cx="4563" cy="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7767" name="Rectangle 7"/>
            <p:cNvSpPr>
              <a:spLocks noChangeArrowheads="1"/>
            </p:cNvSpPr>
            <p:nvPr/>
          </p:nvSpPr>
          <p:spPr bwMode="auto">
            <a:xfrm>
              <a:off x="720" y="2208"/>
              <a:ext cx="720"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7768" name="Text Box 8"/>
            <p:cNvSpPr txBox="1">
              <a:spLocks noChangeArrowheads="1"/>
            </p:cNvSpPr>
            <p:nvPr/>
          </p:nvSpPr>
          <p:spPr bwMode="auto">
            <a:xfrm>
              <a:off x="718" y="4003"/>
              <a:ext cx="89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i="1">
                  <a:cs typeface="Arial" charset="0"/>
                </a:rPr>
                <a:t>2000 U.S. census</a:t>
              </a:r>
            </a:p>
          </p:txBody>
        </p:sp>
        <p:grpSp>
          <p:nvGrpSpPr>
            <p:cNvPr id="157706" name="Group 9"/>
            <p:cNvGrpSpPr>
              <a:grpSpLocks/>
            </p:cNvGrpSpPr>
            <p:nvPr/>
          </p:nvGrpSpPr>
          <p:grpSpPr bwMode="auto">
            <a:xfrm>
              <a:off x="0" y="3933"/>
              <a:ext cx="720" cy="387"/>
              <a:chOff x="768" y="1532"/>
              <a:chExt cx="720" cy="387"/>
            </a:xfrm>
          </p:grpSpPr>
          <p:sp>
            <p:nvSpPr>
              <p:cNvPr id="1397770" name="AutoShape 10"/>
              <p:cNvSpPr>
                <a:spLocks noChangeArrowheads="1"/>
              </p:cNvSpPr>
              <p:nvPr/>
            </p:nvSpPr>
            <p:spPr bwMode="auto">
              <a:xfrm rot="20968753" flipV="1">
                <a:off x="960" y="1632"/>
                <a:ext cx="336" cy="88"/>
              </a:xfrm>
              <a:prstGeom prst="pentagon">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7771" name="AutoShape 11"/>
              <p:cNvSpPr>
                <a:spLocks noChangeArrowheads="1"/>
              </p:cNvSpPr>
              <p:nvPr/>
            </p:nvSpPr>
            <p:spPr bwMode="auto">
              <a:xfrm rot="-274083">
                <a:off x="768" y="1536"/>
                <a:ext cx="720" cy="109"/>
              </a:xfrm>
              <a:prstGeom prst="parallelogram">
                <a:avLst>
                  <a:gd name="adj" fmla="val 243119"/>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7772" name="Freeform 12"/>
              <p:cNvSpPr>
                <a:spLocks/>
              </p:cNvSpPr>
              <p:nvPr/>
            </p:nvSpPr>
            <p:spPr bwMode="auto">
              <a:xfrm>
                <a:off x="836" y="1571"/>
                <a:ext cx="294" cy="348"/>
              </a:xfrm>
              <a:custGeom>
                <a:avLst/>
                <a:gdLst>
                  <a:gd name="T0" fmla="*/ 342 w 353"/>
                  <a:gd name="T1" fmla="*/ 6 h 392"/>
                  <a:gd name="T2" fmla="*/ 327 w 353"/>
                  <a:gd name="T3" fmla="*/ 0 h 392"/>
                  <a:gd name="T4" fmla="*/ 269 w 353"/>
                  <a:gd name="T5" fmla="*/ 6 h 392"/>
                  <a:gd name="T6" fmla="*/ 251 w 353"/>
                  <a:gd name="T7" fmla="*/ 11 h 392"/>
                  <a:gd name="T8" fmla="*/ 218 w 353"/>
                  <a:gd name="T9" fmla="*/ 27 h 392"/>
                  <a:gd name="T10" fmla="*/ 195 w 353"/>
                  <a:gd name="T11" fmla="*/ 36 h 392"/>
                  <a:gd name="T12" fmla="*/ 164 w 353"/>
                  <a:gd name="T13" fmla="*/ 48 h 392"/>
                  <a:gd name="T14" fmla="*/ 137 w 353"/>
                  <a:gd name="T15" fmla="*/ 63 h 392"/>
                  <a:gd name="T16" fmla="*/ 108 w 353"/>
                  <a:gd name="T17" fmla="*/ 87 h 392"/>
                  <a:gd name="T18" fmla="*/ 86 w 353"/>
                  <a:gd name="T19" fmla="*/ 108 h 392"/>
                  <a:gd name="T20" fmla="*/ 75 w 353"/>
                  <a:gd name="T21" fmla="*/ 126 h 392"/>
                  <a:gd name="T22" fmla="*/ 63 w 353"/>
                  <a:gd name="T23" fmla="*/ 156 h 392"/>
                  <a:gd name="T24" fmla="*/ 48 w 353"/>
                  <a:gd name="T25" fmla="*/ 234 h 392"/>
                  <a:gd name="T26" fmla="*/ 42 w 353"/>
                  <a:gd name="T27" fmla="*/ 248 h 392"/>
                  <a:gd name="T28" fmla="*/ 30 w 353"/>
                  <a:gd name="T29" fmla="*/ 294 h 392"/>
                  <a:gd name="T30" fmla="*/ 20 w 353"/>
                  <a:gd name="T31" fmla="*/ 341 h 392"/>
                  <a:gd name="T32" fmla="*/ 26 w 353"/>
                  <a:gd name="T33" fmla="*/ 353 h 392"/>
                  <a:gd name="T34" fmla="*/ 39 w 353"/>
                  <a:gd name="T35" fmla="*/ 291 h 392"/>
                  <a:gd name="T36" fmla="*/ 42 w 353"/>
                  <a:gd name="T37" fmla="*/ 354 h 392"/>
                  <a:gd name="T38" fmla="*/ 51 w 353"/>
                  <a:gd name="T39" fmla="*/ 365 h 392"/>
                  <a:gd name="T40" fmla="*/ 48 w 353"/>
                  <a:gd name="T41" fmla="*/ 335 h 392"/>
                  <a:gd name="T42" fmla="*/ 47 w 353"/>
                  <a:gd name="T43" fmla="*/ 266 h 392"/>
                  <a:gd name="T44" fmla="*/ 41 w 353"/>
                  <a:gd name="T45" fmla="*/ 278 h 392"/>
                  <a:gd name="T46" fmla="*/ 65 w 353"/>
                  <a:gd name="T47" fmla="*/ 350 h 392"/>
                  <a:gd name="T48" fmla="*/ 66 w 353"/>
                  <a:gd name="T49" fmla="*/ 356 h 392"/>
                  <a:gd name="T50" fmla="*/ 47 w 353"/>
                  <a:gd name="T51" fmla="*/ 296 h 392"/>
                  <a:gd name="T52" fmla="*/ 42 w 353"/>
                  <a:gd name="T53" fmla="*/ 264 h 392"/>
                  <a:gd name="T54" fmla="*/ 51 w 353"/>
                  <a:gd name="T55" fmla="*/ 276 h 392"/>
                  <a:gd name="T56" fmla="*/ 71 w 353"/>
                  <a:gd name="T57" fmla="*/ 321 h 392"/>
                  <a:gd name="T58" fmla="*/ 86 w 353"/>
                  <a:gd name="T59" fmla="*/ 347 h 392"/>
                  <a:gd name="T60" fmla="*/ 83 w 353"/>
                  <a:gd name="T61" fmla="*/ 356 h 392"/>
                  <a:gd name="T62" fmla="*/ 68 w 353"/>
                  <a:gd name="T63" fmla="*/ 326 h 392"/>
                  <a:gd name="T64" fmla="*/ 57 w 353"/>
                  <a:gd name="T65" fmla="*/ 306 h 392"/>
                  <a:gd name="T66" fmla="*/ 48 w 353"/>
                  <a:gd name="T67" fmla="*/ 282 h 392"/>
                  <a:gd name="T68" fmla="*/ 38 w 353"/>
                  <a:gd name="T69" fmla="*/ 273 h 392"/>
                  <a:gd name="T70" fmla="*/ 23 w 353"/>
                  <a:gd name="T71" fmla="*/ 299 h 392"/>
                  <a:gd name="T72" fmla="*/ 9 w 353"/>
                  <a:gd name="T73" fmla="*/ 336 h 392"/>
                  <a:gd name="T74" fmla="*/ 0 w 353"/>
                  <a:gd name="T75" fmla="*/ 366 h 392"/>
                  <a:gd name="T76" fmla="*/ 9 w 353"/>
                  <a:gd name="T77" fmla="*/ 351 h 392"/>
                  <a:gd name="T78" fmla="*/ 17 w 353"/>
                  <a:gd name="T79" fmla="*/ 335 h 392"/>
                  <a:gd name="T80" fmla="*/ 23 w 353"/>
                  <a:gd name="T81" fmla="*/ 311 h 392"/>
                  <a:gd name="T82" fmla="*/ 44 w 353"/>
                  <a:gd name="T83" fmla="*/ 269 h 392"/>
                  <a:gd name="T84" fmla="*/ 48 w 353"/>
                  <a:gd name="T85" fmla="*/ 252 h 392"/>
                  <a:gd name="T86" fmla="*/ 62 w 353"/>
                  <a:gd name="T87" fmla="*/ 188 h 392"/>
                  <a:gd name="T88" fmla="*/ 71 w 353"/>
                  <a:gd name="T89" fmla="*/ 152 h 392"/>
                  <a:gd name="T90" fmla="*/ 86 w 353"/>
                  <a:gd name="T91" fmla="*/ 128 h 392"/>
                  <a:gd name="T92" fmla="*/ 134 w 353"/>
                  <a:gd name="T93" fmla="*/ 77 h 392"/>
                  <a:gd name="T94" fmla="*/ 159 w 353"/>
                  <a:gd name="T95" fmla="*/ 62 h 392"/>
                  <a:gd name="T96" fmla="*/ 188 w 353"/>
                  <a:gd name="T97" fmla="*/ 42 h 392"/>
                  <a:gd name="T98" fmla="*/ 245 w 353"/>
                  <a:gd name="T99" fmla="*/ 14 h 392"/>
                  <a:gd name="T100" fmla="*/ 260 w 353"/>
                  <a:gd name="T101" fmla="*/ 8 h 392"/>
                  <a:gd name="T102" fmla="*/ 309 w 353"/>
                  <a:gd name="T103" fmla="*/ 11 h 392"/>
                  <a:gd name="T104" fmla="*/ 342 w 353"/>
                  <a:gd name="T105" fmla="*/ 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92">
                    <a:moveTo>
                      <a:pt x="342" y="6"/>
                    </a:moveTo>
                    <a:cubicBezTo>
                      <a:pt x="336" y="5"/>
                      <a:pt x="333" y="2"/>
                      <a:pt x="327" y="0"/>
                    </a:cubicBezTo>
                    <a:cubicBezTo>
                      <a:pt x="307" y="1"/>
                      <a:pt x="289" y="5"/>
                      <a:pt x="269" y="6"/>
                    </a:cubicBezTo>
                    <a:cubicBezTo>
                      <a:pt x="263" y="8"/>
                      <a:pt x="257" y="9"/>
                      <a:pt x="251" y="11"/>
                    </a:cubicBezTo>
                    <a:cubicBezTo>
                      <a:pt x="239" y="20"/>
                      <a:pt x="232" y="26"/>
                      <a:pt x="218" y="27"/>
                    </a:cubicBezTo>
                    <a:cubicBezTo>
                      <a:pt x="209" y="29"/>
                      <a:pt x="203" y="34"/>
                      <a:pt x="195" y="36"/>
                    </a:cubicBezTo>
                    <a:cubicBezTo>
                      <a:pt x="185" y="41"/>
                      <a:pt x="175" y="46"/>
                      <a:pt x="164" y="48"/>
                    </a:cubicBezTo>
                    <a:cubicBezTo>
                      <a:pt x="155" y="52"/>
                      <a:pt x="144" y="57"/>
                      <a:pt x="137" y="63"/>
                    </a:cubicBezTo>
                    <a:cubicBezTo>
                      <a:pt x="130" y="69"/>
                      <a:pt x="118" y="85"/>
                      <a:pt x="108" y="87"/>
                    </a:cubicBezTo>
                    <a:cubicBezTo>
                      <a:pt x="100" y="99"/>
                      <a:pt x="93" y="99"/>
                      <a:pt x="86" y="108"/>
                    </a:cubicBezTo>
                    <a:cubicBezTo>
                      <a:pt x="82" y="114"/>
                      <a:pt x="79" y="120"/>
                      <a:pt x="75" y="126"/>
                    </a:cubicBezTo>
                    <a:cubicBezTo>
                      <a:pt x="73" y="138"/>
                      <a:pt x="68" y="146"/>
                      <a:pt x="63" y="156"/>
                    </a:cubicBezTo>
                    <a:cubicBezTo>
                      <a:pt x="58" y="179"/>
                      <a:pt x="58" y="215"/>
                      <a:pt x="48" y="234"/>
                    </a:cubicBezTo>
                    <a:cubicBezTo>
                      <a:pt x="45" y="259"/>
                      <a:pt x="50" y="230"/>
                      <a:pt x="42" y="248"/>
                    </a:cubicBezTo>
                    <a:cubicBezTo>
                      <a:pt x="36" y="261"/>
                      <a:pt x="34" y="280"/>
                      <a:pt x="30" y="294"/>
                    </a:cubicBezTo>
                    <a:cubicBezTo>
                      <a:pt x="28" y="316"/>
                      <a:pt x="26" y="323"/>
                      <a:pt x="20" y="341"/>
                    </a:cubicBezTo>
                    <a:cubicBezTo>
                      <a:pt x="22" y="354"/>
                      <a:pt x="22" y="392"/>
                      <a:pt x="26" y="353"/>
                    </a:cubicBezTo>
                    <a:cubicBezTo>
                      <a:pt x="27" y="328"/>
                      <a:pt x="34" y="314"/>
                      <a:pt x="39" y="291"/>
                    </a:cubicBezTo>
                    <a:cubicBezTo>
                      <a:pt x="44" y="230"/>
                      <a:pt x="39" y="282"/>
                      <a:pt x="42" y="354"/>
                    </a:cubicBezTo>
                    <a:cubicBezTo>
                      <a:pt x="42" y="357"/>
                      <a:pt x="50" y="364"/>
                      <a:pt x="51" y="365"/>
                    </a:cubicBezTo>
                    <a:cubicBezTo>
                      <a:pt x="65" y="360"/>
                      <a:pt x="52" y="344"/>
                      <a:pt x="48" y="335"/>
                    </a:cubicBezTo>
                    <a:cubicBezTo>
                      <a:pt x="48" y="312"/>
                      <a:pt x="49" y="289"/>
                      <a:pt x="47" y="266"/>
                    </a:cubicBezTo>
                    <a:cubicBezTo>
                      <a:pt x="47" y="262"/>
                      <a:pt x="42" y="274"/>
                      <a:pt x="41" y="278"/>
                    </a:cubicBezTo>
                    <a:cubicBezTo>
                      <a:pt x="42" y="297"/>
                      <a:pt x="38" y="341"/>
                      <a:pt x="65" y="350"/>
                    </a:cubicBezTo>
                    <a:cubicBezTo>
                      <a:pt x="65" y="352"/>
                      <a:pt x="67" y="358"/>
                      <a:pt x="66" y="356"/>
                    </a:cubicBezTo>
                    <a:cubicBezTo>
                      <a:pt x="53" y="338"/>
                      <a:pt x="55" y="316"/>
                      <a:pt x="47" y="296"/>
                    </a:cubicBezTo>
                    <a:cubicBezTo>
                      <a:pt x="46" y="285"/>
                      <a:pt x="44" y="275"/>
                      <a:pt x="42" y="264"/>
                    </a:cubicBezTo>
                    <a:cubicBezTo>
                      <a:pt x="40" y="243"/>
                      <a:pt x="46" y="268"/>
                      <a:pt x="51" y="276"/>
                    </a:cubicBezTo>
                    <a:cubicBezTo>
                      <a:pt x="55" y="291"/>
                      <a:pt x="62" y="308"/>
                      <a:pt x="71" y="321"/>
                    </a:cubicBezTo>
                    <a:cubicBezTo>
                      <a:pt x="73" y="331"/>
                      <a:pt x="82" y="338"/>
                      <a:pt x="86" y="347"/>
                    </a:cubicBezTo>
                    <a:cubicBezTo>
                      <a:pt x="87" y="355"/>
                      <a:pt x="93" y="358"/>
                      <a:pt x="83" y="356"/>
                    </a:cubicBezTo>
                    <a:cubicBezTo>
                      <a:pt x="79" y="346"/>
                      <a:pt x="76" y="332"/>
                      <a:pt x="68" y="326"/>
                    </a:cubicBezTo>
                    <a:cubicBezTo>
                      <a:pt x="64" y="319"/>
                      <a:pt x="60" y="314"/>
                      <a:pt x="57" y="306"/>
                    </a:cubicBezTo>
                    <a:cubicBezTo>
                      <a:pt x="56" y="296"/>
                      <a:pt x="52" y="291"/>
                      <a:pt x="48" y="282"/>
                    </a:cubicBezTo>
                    <a:cubicBezTo>
                      <a:pt x="47" y="274"/>
                      <a:pt x="47" y="272"/>
                      <a:pt x="38" y="273"/>
                    </a:cubicBezTo>
                    <a:cubicBezTo>
                      <a:pt x="33" y="282"/>
                      <a:pt x="26" y="290"/>
                      <a:pt x="23" y="299"/>
                    </a:cubicBezTo>
                    <a:cubicBezTo>
                      <a:pt x="19" y="310"/>
                      <a:pt x="16" y="327"/>
                      <a:pt x="9" y="336"/>
                    </a:cubicBezTo>
                    <a:cubicBezTo>
                      <a:pt x="6" y="346"/>
                      <a:pt x="5" y="357"/>
                      <a:pt x="0" y="366"/>
                    </a:cubicBezTo>
                    <a:cubicBezTo>
                      <a:pt x="0" y="366"/>
                      <a:pt x="6" y="356"/>
                      <a:pt x="9" y="351"/>
                    </a:cubicBezTo>
                    <a:cubicBezTo>
                      <a:pt x="12" y="346"/>
                      <a:pt x="14" y="340"/>
                      <a:pt x="17" y="335"/>
                    </a:cubicBezTo>
                    <a:cubicBezTo>
                      <a:pt x="18" y="327"/>
                      <a:pt x="19" y="319"/>
                      <a:pt x="23" y="311"/>
                    </a:cubicBezTo>
                    <a:cubicBezTo>
                      <a:pt x="26" y="293"/>
                      <a:pt x="31" y="282"/>
                      <a:pt x="44" y="269"/>
                    </a:cubicBezTo>
                    <a:cubicBezTo>
                      <a:pt x="45" y="263"/>
                      <a:pt x="47" y="258"/>
                      <a:pt x="48" y="252"/>
                    </a:cubicBezTo>
                    <a:cubicBezTo>
                      <a:pt x="50" y="201"/>
                      <a:pt x="48" y="217"/>
                      <a:pt x="62" y="188"/>
                    </a:cubicBezTo>
                    <a:cubicBezTo>
                      <a:pt x="63" y="175"/>
                      <a:pt x="61" y="162"/>
                      <a:pt x="71" y="152"/>
                    </a:cubicBezTo>
                    <a:cubicBezTo>
                      <a:pt x="73" y="142"/>
                      <a:pt x="82" y="137"/>
                      <a:pt x="86" y="128"/>
                    </a:cubicBezTo>
                    <a:cubicBezTo>
                      <a:pt x="89" y="113"/>
                      <a:pt x="117" y="80"/>
                      <a:pt x="134" y="77"/>
                    </a:cubicBezTo>
                    <a:cubicBezTo>
                      <a:pt x="142" y="73"/>
                      <a:pt x="151" y="67"/>
                      <a:pt x="159" y="62"/>
                    </a:cubicBezTo>
                    <a:cubicBezTo>
                      <a:pt x="166" y="50"/>
                      <a:pt x="179" y="51"/>
                      <a:pt x="188" y="42"/>
                    </a:cubicBezTo>
                    <a:cubicBezTo>
                      <a:pt x="203" y="27"/>
                      <a:pt x="225" y="18"/>
                      <a:pt x="245" y="14"/>
                    </a:cubicBezTo>
                    <a:cubicBezTo>
                      <a:pt x="250" y="11"/>
                      <a:pt x="254" y="9"/>
                      <a:pt x="260" y="8"/>
                    </a:cubicBezTo>
                    <a:cubicBezTo>
                      <a:pt x="276" y="8"/>
                      <a:pt x="293" y="11"/>
                      <a:pt x="309" y="11"/>
                    </a:cubicBezTo>
                    <a:cubicBezTo>
                      <a:pt x="348" y="11"/>
                      <a:pt x="353" y="17"/>
                      <a:pt x="342" y="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7773" name="Line 13"/>
              <p:cNvSpPr>
                <a:spLocks noChangeShapeType="1"/>
              </p:cNvSpPr>
              <p:nvPr/>
            </p:nvSpPr>
            <p:spPr bwMode="auto">
              <a:xfrm rot="-287724">
                <a:off x="972" y="1632"/>
                <a:ext cx="24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7774" name="Line 14"/>
              <p:cNvSpPr>
                <a:spLocks noChangeShapeType="1"/>
              </p:cNvSpPr>
              <p:nvPr/>
            </p:nvSpPr>
            <p:spPr bwMode="auto">
              <a:xfrm rot="5112276">
                <a:off x="1266" y="1471"/>
                <a:ext cx="82" cy="204"/>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7775" name="Line 15"/>
              <p:cNvSpPr>
                <a:spLocks noChangeShapeType="1"/>
              </p:cNvSpPr>
              <p:nvPr/>
            </p:nvSpPr>
            <p:spPr bwMode="auto">
              <a:xfrm rot="-287724">
                <a:off x="986" y="1708"/>
                <a:ext cx="144" cy="14"/>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7776" name="Line 16"/>
              <p:cNvSpPr>
                <a:spLocks noChangeShapeType="1"/>
              </p:cNvSpPr>
              <p:nvPr/>
            </p:nvSpPr>
            <p:spPr bwMode="auto">
              <a:xfrm rot="21088195" flipV="1">
                <a:off x="1124" y="1678"/>
                <a:ext cx="122" cy="32"/>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sp>
        <p:nvSpPr>
          <p:cNvPr id="1397777" name="Rectangle 17"/>
          <p:cNvSpPr>
            <a:spLocks noChangeArrowheads="1"/>
          </p:cNvSpPr>
          <p:nvPr/>
        </p:nvSpPr>
        <p:spPr bwMode="auto">
          <a:xfrm>
            <a:off x="7543800" y="4635500"/>
            <a:ext cx="838200" cy="1155700"/>
          </a:xfrm>
          <a:prstGeom prst="rect">
            <a:avLst/>
          </a:prstGeom>
          <a:noFill/>
          <a:ln w="38100">
            <a:solidFill>
              <a:srgbClr val="33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7778" name="Rectangle 18"/>
          <p:cNvSpPr>
            <a:spLocks noChangeArrowheads="1"/>
          </p:cNvSpPr>
          <p:nvPr/>
        </p:nvSpPr>
        <p:spPr bwMode="auto">
          <a:xfrm>
            <a:off x="3962400" y="5816600"/>
            <a:ext cx="3505200" cy="355600"/>
          </a:xfrm>
          <a:prstGeom prst="rect">
            <a:avLst/>
          </a:prstGeom>
          <a:noFill/>
          <a:ln w="38100">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77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77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77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7777" grpId="0" animBg="1"/>
      <p:bldP spid="139777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Rectangle 2"/>
          <p:cNvSpPr>
            <a:spLocks noChangeArrowheads="1"/>
          </p:cNvSpPr>
          <p:nvPr/>
        </p:nvSpPr>
        <p:spPr bwMode="auto">
          <a:xfrm>
            <a:off x="12700" y="1752600"/>
            <a:ext cx="9131300" cy="51054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8787" name="Rectangle 3"/>
          <p:cNvSpPr>
            <a:spLocks noChangeArrowheads="1"/>
          </p:cNvSpPr>
          <p:nvPr/>
        </p:nvSpPr>
        <p:spPr bwMode="auto">
          <a:xfrm>
            <a:off x="2209800" y="4267200"/>
            <a:ext cx="3124200" cy="2057400"/>
          </a:xfrm>
          <a:prstGeom prst="rect">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pic>
        <p:nvPicPr>
          <p:cNvPr id="1597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1971675"/>
            <a:ext cx="5262562"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8789" name="Rectangle 5"/>
          <p:cNvSpPr>
            <a:spLocks noChangeArrowheads="1"/>
          </p:cNvSpPr>
          <p:nvPr/>
        </p:nvSpPr>
        <p:spPr bwMode="auto">
          <a:xfrm>
            <a:off x="254000" y="1997075"/>
            <a:ext cx="762000" cy="165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nvGrpSpPr>
          <p:cNvPr id="1398790" name="Group 6"/>
          <p:cNvGrpSpPr>
            <a:grpSpLocks/>
          </p:cNvGrpSpPr>
          <p:nvPr/>
        </p:nvGrpSpPr>
        <p:grpSpPr bwMode="auto">
          <a:xfrm>
            <a:off x="4876800" y="1965325"/>
            <a:ext cx="4149725" cy="3711575"/>
            <a:chOff x="3072" y="1238"/>
            <a:chExt cx="2614" cy="2338"/>
          </a:xfrm>
        </p:grpSpPr>
        <p:sp>
          <p:nvSpPr>
            <p:cNvPr id="1398791" name="Rectangle 7"/>
            <p:cNvSpPr>
              <a:spLocks noChangeArrowheads="1"/>
            </p:cNvSpPr>
            <p:nvPr/>
          </p:nvSpPr>
          <p:spPr bwMode="auto">
            <a:xfrm>
              <a:off x="3072" y="1762"/>
              <a:ext cx="384" cy="528"/>
            </a:xfrm>
            <a:prstGeom prst="rect">
              <a:avLst/>
            </a:prstGeom>
            <a:noFill/>
            <a:ln w="28575">
              <a:solidFill>
                <a:srgbClr val="33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pic>
          <p:nvPicPr>
            <p:cNvPr id="15976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1238"/>
              <a:ext cx="2134" cy="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8793" name="Line 9"/>
            <p:cNvSpPr>
              <a:spLocks noChangeShapeType="1"/>
            </p:cNvSpPr>
            <p:nvPr/>
          </p:nvSpPr>
          <p:spPr bwMode="auto">
            <a:xfrm>
              <a:off x="3456" y="2016"/>
              <a:ext cx="480" cy="0"/>
            </a:xfrm>
            <a:prstGeom prst="line">
              <a:avLst/>
            </a:prstGeom>
            <a:noFill/>
            <a:ln w="38100" cmpd="dbl">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
        <p:nvSpPr>
          <p:cNvPr id="1398794" name="Rectangle 10"/>
          <p:cNvSpPr>
            <a:spLocks noGrp="1" noChangeArrowheads="1"/>
          </p:cNvSpPr>
          <p:nvPr>
            <p:ph type="body" idx="1"/>
          </p:nvPr>
        </p:nvSpPr>
        <p:spPr>
          <a:xfrm>
            <a:off x="457200" y="533400"/>
            <a:ext cx="8458200" cy="1143000"/>
          </a:xfrm>
        </p:spPr>
        <p:txBody>
          <a:bodyPr/>
          <a:lstStyle/>
          <a:p>
            <a:pPr marL="0" indent="0" eaLnBrk="1" hangingPunct="1">
              <a:lnSpc>
                <a:spcPct val="120000"/>
              </a:lnSpc>
              <a:buFont typeface="Wingdings" charset="0"/>
              <a:buNone/>
              <a:defRPr/>
            </a:pPr>
            <a:r>
              <a:rPr lang="en-US" sz="1700" smtClean="0">
                <a:cs typeface="+mn-cs"/>
              </a:rPr>
              <a:t>The marginal distributions can then be displayed on separate bar graphs, typically expressed as percents instead of raw counts. Each graph represents only one of the two variables, completely ignoring the second one. </a:t>
            </a:r>
          </a:p>
        </p:txBody>
      </p:sp>
      <p:grpSp>
        <p:nvGrpSpPr>
          <p:cNvPr id="1398795" name="Group 11"/>
          <p:cNvGrpSpPr>
            <a:grpSpLocks/>
          </p:cNvGrpSpPr>
          <p:nvPr/>
        </p:nvGrpSpPr>
        <p:grpSpPr bwMode="auto">
          <a:xfrm>
            <a:off x="1647825" y="3660775"/>
            <a:ext cx="3838575" cy="3121025"/>
            <a:chOff x="1038" y="2306"/>
            <a:chExt cx="2418" cy="1966"/>
          </a:xfrm>
        </p:grpSpPr>
        <p:pic>
          <p:nvPicPr>
            <p:cNvPr id="1398796" name="Picture 12"/>
            <p:cNvPicPr>
              <a:picLocks noChangeAspect="1" noChangeArrowheads="1"/>
            </p:cNvPicPr>
            <p:nvPr/>
          </p:nvPicPr>
          <p:blipFill>
            <a:blip r:embed="rId5">
              <a:clrChange>
                <a:clrFrom>
                  <a:srgbClr val="E7E7E7"/>
                </a:clrFrom>
                <a:clrTo>
                  <a:srgbClr val="E7E7E7">
                    <a:alpha val="0"/>
                  </a:srgbClr>
                </a:clrTo>
              </a:clrChange>
              <a:extLst>
                <a:ext uri="{28A0092B-C50C-407E-A947-70E740481C1C}">
                  <a14:useLocalDpi xmlns:a14="http://schemas.microsoft.com/office/drawing/2010/main" val="0"/>
                </a:ext>
              </a:extLst>
            </a:blip>
            <a:srcRect/>
            <a:stretch>
              <a:fillRect/>
            </a:stretch>
          </p:blipFill>
          <p:spPr bwMode="auto">
            <a:xfrm>
              <a:off x="1038" y="2625"/>
              <a:ext cx="2418" cy="1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398797" name="Rectangle 13"/>
            <p:cNvSpPr>
              <a:spLocks noChangeArrowheads="1"/>
            </p:cNvSpPr>
            <p:nvPr/>
          </p:nvSpPr>
          <p:spPr bwMode="auto">
            <a:xfrm>
              <a:off x="1448" y="2306"/>
              <a:ext cx="1584" cy="161"/>
            </a:xfrm>
            <a:prstGeom prst="rect">
              <a:avLst/>
            </a:prstGeom>
            <a:noFill/>
            <a:ln w="2857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8798" name="Line 14"/>
            <p:cNvSpPr>
              <a:spLocks noChangeShapeType="1"/>
            </p:cNvSpPr>
            <p:nvPr/>
          </p:nvSpPr>
          <p:spPr bwMode="auto">
            <a:xfrm>
              <a:off x="2208" y="2456"/>
              <a:ext cx="0" cy="384"/>
            </a:xfrm>
            <a:prstGeom prst="line">
              <a:avLst/>
            </a:prstGeom>
            <a:noFill/>
            <a:ln w="38100" cmpd="dbl">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grpSp>
        <p:nvGrpSpPr>
          <p:cNvPr id="159752" name="Group 15"/>
          <p:cNvGrpSpPr>
            <a:grpSpLocks/>
          </p:cNvGrpSpPr>
          <p:nvPr/>
        </p:nvGrpSpPr>
        <p:grpSpPr bwMode="auto">
          <a:xfrm>
            <a:off x="0" y="6243638"/>
            <a:ext cx="1143000" cy="614362"/>
            <a:chOff x="768" y="1532"/>
            <a:chExt cx="720" cy="387"/>
          </a:xfrm>
        </p:grpSpPr>
        <p:sp>
          <p:nvSpPr>
            <p:cNvPr id="1398800" name="AutoShape 16"/>
            <p:cNvSpPr>
              <a:spLocks noChangeArrowheads="1"/>
            </p:cNvSpPr>
            <p:nvPr/>
          </p:nvSpPr>
          <p:spPr bwMode="auto">
            <a:xfrm rot="20968753" flipV="1">
              <a:off x="960" y="1632"/>
              <a:ext cx="336" cy="88"/>
            </a:xfrm>
            <a:prstGeom prst="pentagon">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8801" name="AutoShape 17"/>
            <p:cNvSpPr>
              <a:spLocks noChangeArrowheads="1"/>
            </p:cNvSpPr>
            <p:nvPr/>
          </p:nvSpPr>
          <p:spPr bwMode="auto">
            <a:xfrm rot="-274083">
              <a:off x="768" y="1536"/>
              <a:ext cx="720" cy="109"/>
            </a:xfrm>
            <a:prstGeom prst="parallelogram">
              <a:avLst>
                <a:gd name="adj" fmla="val 243119"/>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398802" name="Freeform 18"/>
            <p:cNvSpPr>
              <a:spLocks/>
            </p:cNvSpPr>
            <p:nvPr/>
          </p:nvSpPr>
          <p:spPr bwMode="auto">
            <a:xfrm>
              <a:off x="836" y="1571"/>
              <a:ext cx="294" cy="348"/>
            </a:xfrm>
            <a:custGeom>
              <a:avLst/>
              <a:gdLst>
                <a:gd name="T0" fmla="*/ 342 w 353"/>
                <a:gd name="T1" fmla="*/ 6 h 392"/>
                <a:gd name="T2" fmla="*/ 327 w 353"/>
                <a:gd name="T3" fmla="*/ 0 h 392"/>
                <a:gd name="T4" fmla="*/ 269 w 353"/>
                <a:gd name="T5" fmla="*/ 6 h 392"/>
                <a:gd name="T6" fmla="*/ 251 w 353"/>
                <a:gd name="T7" fmla="*/ 11 h 392"/>
                <a:gd name="T8" fmla="*/ 218 w 353"/>
                <a:gd name="T9" fmla="*/ 27 h 392"/>
                <a:gd name="T10" fmla="*/ 195 w 353"/>
                <a:gd name="T11" fmla="*/ 36 h 392"/>
                <a:gd name="T12" fmla="*/ 164 w 353"/>
                <a:gd name="T13" fmla="*/ 48 h 392"/>
                <a:gd name="T14" fmla="*/ 137 w 353"/>
                <a:gd name="T15" fmla="*/ 63 h 392"/>
                <a:gd name="T16" fmla="*/ 108 w 353"/>
                <a:gd name="T17" fmla="*/ 87 h 392"/>
                <a:gd name="T18" fmla="*/ 86 w 353"/>
                <a:gd name="T19" fmla="*/ 108 h 392"/>
                <a:gd name="T20" fmla="*/ 75 w 353"/>
                <a:gd name="T21" fmla="*/ 126 h 392"/>
                <a:gd name="T22" fmla="*/ 63 w 353"/>
                <a:gd name="T23" fmla="*/ 156 h 392"/>
                <a:gd name="T24" fmla="*/ 48 w 353"/>
                <a:gd name="T25" fmla="*/ 234 h 392"/>
                <a:gd name="T26" fmla="*/ 42 w 353"/>
                <a:gd name="T27" fmla="*/ 248 h 392"/>
                <a:gd name="T28" fmla="*/ 30 w 353"/>
                <a:gd name="T29" fmla="*/ 294 h 392"/>
                <a:gd name="T30" fmla="*/ 20 w 353"/>
                <a:gd name="T31" fmla="*/ 341 h 392"/>
                <a:gd name="T32" fmla="*/ 26 w 353"/>
                <a:gd name="T33" fmla="*/ 353 h 392"/>
                <a:gd name="T34" fmla="*/ 39 w 353"/>
                <a:gd name="T35" fmla="*/ 291 h 392"/>
                <a:gd name="T36" fmla="*/ 42 w 353"/>
                <a:gd name="T37" fmla="*/ 354 h 392"/>
                <a:gd name="T38" fmla="*/ 51 w 353"/>
                <a:gd name="T39" fmla="*/ 365 h 392"/>
                <a:gd name="T40" fmla="*/ 48 w 353"/>
                <a:gd name="T41" fmla="*/ 335 h 392"/>
                <a:gd name="T42" fmla="*/ 47 w 353"/>
                <a:gd name="T43" fmla="*/ 266 h 392"/>
                <a:gd name="T44" fmla="*/ 41 w 353"/>
                <a:gd name="T45" fmla="*/ 278 h 392"/>
                <a:gd name="T46" fmla="*/ 65 w 353"/>
                <a:gd name="T47" fmla="*/ 350 h 392"/>
                <a:gd name="T48" fmla="*/ 66 w 353"/>
                <a:gd name="T49" fmla="*/ 356 h 392"/>
                <a:gd name="T50" fmla="*/ 47 w 353"/>
                <a:gd name="T51" fmla="*/ 296 h 392"/>
                <a:gd name="T52" fmla="*/ 42 w 353"/>
                <a:gd name="T53" fmla="*/ 264 h 392"/>
                <a:gd name="T54" fmla="*/ 51 w 353"/>
                <a:gd name="T55" fmla="*/ 276 h 392"/>
                <a:gd name="T56" fmla="*/ 71 w 353"/>
                <a:gd name="T57" fmla="*/ 321 h 392"/>
                <a:gd name="T58" fmla="*/ 86 w 353"/>
                <a:gd name="T59" fmla="*/ 347 h 392"/>
                <a:gd name="T60" fmla="*/ 83 w 353"/>
                <a:gd name="T61" fmla="*/ 356 h 392"/>
                <a:gd name="T62" fmla="*/ 68 w 353"/>
                <a:gd name="T63" fmla="*/ 326 h 392"/>
                <a:gd name="T64" fmla="*/ 57 w 353"/>
                <a:gd name="T65" fmla="*/ 306 h 392"/>
                <a:gd name="T66" fmla="*/ 48 w 353"/>
                <a:gd name="T67" fmla="*/ 282 h 392"/>
                <a:gd name="T68" fmla="*/ 38 w 353"/>
                <a:gd name="T69" fmla="*/ 273 h 392"/>
                <a:gd name="T70" fmla="*/ 23 w 353"/>
                <a:gd name="T71" fmla="*/ 299 h 392"/>
                <a:gd name="T72" fmla="*/ 9 w 353"/>
                <a:gd name="T73" fmla="*/ 336 h 392"/>
                <a:gd name="T74" fmla="*/ 0 w 353"/>
                <a:gd name="T75" fmla="*/ 366 h 392"/>
                <a:gd name="T76" fmla="*/ 9 w 353"/>
                <a:gd name="T77" fmla="*/ 351 h 392"/>
                <a:gd name="T78" fmla="*/ 17 w 353"/>
                <a:gd name="T79" fmla="*/ 335 h 392"/>
                <a:gd name="T80" fmla="*/ 23 w 353"/>
                <a:gd name="T81" fmla="*/ 311 h 392"/>
                <a:gd name="T82" fmla="*/ 44 w 353"/>
                <a:gd name="T83" fmla="*/ 269 h 392"/>
                <a:gd name="T84" fmla="*/ 48 w 353"/>
                <a:gd name="T85" fmla="*/ 252 h 392"/>
                <a:gd name="T86" fmla="*/ 62 w 353"/>
                <a:gd name="T87" fmla="*/ 188 h 392"/>
                <a:gd name="T88" fmla="*/ 71 w 353"/>
                <a:gd name="T89" fmla="*/ 152 h 392"/>
                <a:gd name="T90" fmla="*/ 86 w 353"/>
                <a:gd name="T91" fmla="*/ 128 h 392"/>
                <a:gd name="T92" fmla="*/ 134 w 353"/>
                <a:gd name="T93" fmla="*/ 77 h 392"/>
                <a:gd name="T94" fmla="*/ 159 w 353"/>
                <a:gd name="T95" fmla="*/ 62 h 392"/>
                <a:gd name="T96" fmla="*/ 188 w 353"/>
                <a:gd name="T97" fmla="*/ 42 h 392"/>
                <a:gd name="T98" fmla="*/ 245 w 353"/>
                <a:gd name="T99" fmla="*/ 14 h 392"/>
                <a:gd name="T100" fmla="*/ 260 w 353"/>
                <a:gd name="T101" fmla="*/ 8 h 392"/>
                <a:gd name="T102" fmla="*/ 309 w 353"/>
                <a:gd name="T103" fmla="*/ 11 h 392"/>
                <a:gd name="T104" fmla="*/ 342 w 353"/>
                <a:gd name="T105" fmla="*/ 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92">
                  <a:moveTo>
                    <a:pt x="342" y="6"/>
                  </a:moveTo>
                  <a:cubicBezTo>
                    <a:pt x="336" y="5"/>
                    <a:pt x="333" y="2"/>
                    <a:pt x="327" y="0"/>
                  </a:cubicBezTo>
                  <a:cubicBezTo>
                    <a:pt x="307" y="1"/>
                    <a:pt x="289" y="5"/>
                    <a:pt x="269" y="6"/>
                  </a:cubicBezTo>
                  <a:cubicBezTo>
                    <a:pt x="263" y="8"/>
                    <a:pt x="257" y="9"/>
                    <a:pt x="251" y="11"/>
                  </a:cubicBezTo>
                  <a:cubicBezTo>
                    <a:pt x="239" y="20"/>
                    <a:pt x="232" y="26"/>
                    <a:pt x="218" y="27"/>
                  </a:cubicBezTo>
                  <a:cubicBezTo>
                    <a:pt x="209" y="29"/>
                    <a:pt x="203" y="34"/>
                    <a:pt x="195" y="36"/>
                  </a:cubicBezTo>
                  <a:cubicBezTo>
                    <a:pt x="185" y="41"/>
                    <a:pt x="175" y="46"/>
                    <a:pt x="164" y="48"/>
                  </a:cubicBezTo>
                  <a:cubicBezTo>
                    <a:pt x="155" y="52"/>
                    <a:pt x="144" y="57"/>
                    <a:pt x="137" y="63"/>
                  </a:cubicBezTo>
                  <a:cubicBezTo>
                    <a:pt x="130" y="69"/>
                    <a:pt x="118" y="85"/>
                    <a:pt x="108" y="87"/>
                  </a:cubicBezTo>
                  <a:cubicBezTo>
                    <a:pt x="100" y="99"/>
                    <a:pt x="93" y="99"/>
                    <a:pt x="86" y="108"/>
                  </a:cubicBezTo>
                  <a:cubicBezTo>
                    <a:pt x="82" y="114"/>
                    <a:pt x="79" y="120"/>
                    <a:pt x="75" y="126"/>
                  </a:cubicBezTo>
                  <a:cubicBezTo>
                    <a:pt x="73" y="138"/>
                    <a:pt x="68" y="146"/>
                    <a:pt x="63" y="156"/>
                  </a:cubicBezTo>
                  <a:cubicBezTo>
                    <a:pt x="58" y="179"/>
                    <a:pt x="58" y="215"/>
                    <a:pt x="48" y="234"/>
                  </a:cubicBezTo>
                  <a:cubicBezTo>
                    <a:pt x="45" y="259"/>
                    <a:pt x="50" y="230"/>
                    <a:pt x="42" y="248"/>
                  </a:cubicBezTo>
                  <a:cubicBezTo>
                    <a:pt x="36" y="261"/>
                    <a:pt x="34" y="280"/>
                    <a:pt x="30" y="294"/>
                  </a:cubicBezTo>
                  <a:cubicBezTo>
                    <a:pt x="28" y="316"/>
                    <a:pt x="26" y="323"/>
                    <a:pt x="20" y="341"/>
                  </a:cubicBezTo>
                  <a:cubicBezTo>
                    <a:pt x="22" y="354"/>
                    <a:pt x="22" y="392"/>
                    <a:pt x="26" y="353"/>
                  </a:cubicBezTo>
                  <a:cubicBezTo>
                    <a:pt x="27" y="328"/>
                    <a:pt x="34" y="314"/>
                    <a:pt x="39" y="291"/>
                  </a:cubicBezTo>
                  <a:cubicBezTo>
                    <a:pt x="44" y="230"/>
                    <a:pt x="39" y="282"/>
                    <a:pt x="42" y="354"/>
                  </a:cubicBezTo>
                  <a:cubicBezTo>
                    <a:pt x="42" y="357"/>
                    <a:pt x="50" y="364"/>
                    <a:pt x="51" y="365"/>
                  </a:cubicBezTo>
                  <a:cubicBezTo>
                    <a:pt x="65" y="360"/>
                    <a:pt x="52" y="344"/>
                    <a:pt x="48" y="335"/>
                  </a:cubicBezTo>
                  <a:cubicBezTo>
                    <a:pt x="48" y="312"/>
                    <a:pt x="49" y="289"/>
                    <a:pt x="47" y="266"/>
                  </a:cubicBezTo>
                  <a:cubicBezTo>
                    <a:pt x="47" y="262"/>
                    <a:pt x="42" y="274"/>
                    <a:pt x="41" y="278"/>
                  </a:cubicBezTo>
                  <a:cubicBezTo>
                    <a:pt x="42" y="297"/>
                    <a:pt x="38" y="341"/>
                    <a:pt x="65" y="350"/>
                  </a:cubicBezTo>
                  <a:cubicBezTo>
                    <a:pt x="65" y="352"/>
                    <a:pt x="67" y="358"/>
                    <a:pt x="66" y="356"/>
                  </a:cubicBezTo>
                  <a:cubicBezTo>
                    <a:pt x="53" y="338"/>
                    <a:pt x="55" y="316"/>
                    <a:pt x="47" y="296"/>
                  </a:cubicBezTo>
                  <a:cubicBezTo>
                    <a:pt x="46" y="285"/>
                    <a:pt x="44" y="275"/>
                    <a:pt x="42" y="264"/>
                  </a:cubicBezTo>
                  <a:cubicBezTo>
                    <a:pt x="40" y="243"/>
                    <a:pt x="46" y="268"/>
                    <a:pt x="51" y="276"/>
                  </a:cubicBezTo>
                  <a:cubicBezTo>
                    <a:pt x="55" y="291"/>
                    <a:pt x="62" y="308"/>
                    <a:pt x="71" y="321"/>
                  </a:cubicBezTo>
                  <a:cubicBezTo>
                    <a:pt x="73" y="331"/>
                    <a:pt x="82" y="338"/>
                    <a:pt x="86" y="347"/>
                  </a:cubicBezTo>
                  <a:cubicBezTo>
                    <a:pt x="87" y="355"/>
                    <a:pt x="93" y="358"/>
                    <a:pt x="83" y="356"/>
                  </a:cubicBezTo>
                  <a:cubicBezTo>
                    <a:pt x="79" y="346"/>
                    <a:pt x="76" y="332"/>
                    <a:pt x="68" y="326"/>
                  </a:cubicBezTo>
                  <a:cubicBezTo>
                    <a:pt x="64" y="319"/>
                    <a:pt x="60" y="314"/>
                    <a:pt x="57" y="306"/>
                  </a:cubicBezTo>
                  <a:cubicBezTo>
                    <a:pt x="56" y="296"/>
                    <a:pt x="52" y="291"/>
                    <a:pt x="48" y="282"/>
                  </a:cubicBezTo>
                  <a:cubicBezTo>
                    <a:pt x="47" y="274"/>
                    <a:pt x="47" y="272"/>
                    <a:pt x="38" y="273"/>
                  </a:cubicBezTo>
                  <a:cubicBezTo>
                    <a:pt x="33" y="282"/>
                    <a:pt x="26" y="290"/>
                    <a:pt x="23" y="299"/>
                  </a:cubicBezTo>
                  <a:cubicBezTo>
                    <a:pt x="19" y="310"/>
                    <a:pt x="16" y="327"/>
                    <a:pt x="9" y="336"/>
                  </a:cubicBezTo>
                  <a:cubicBezTo>
                    <a:pt x="6" y="346"/>
                    <a:pt x="5" y="357"/>
                    <a:pt x="0" y="366"/>
                  </a:cubicBezTo>
                  <a:cubicBezTo>
                    <a:pt x="0" y="366"/>
                    <a:pt x="6" y="356"/>
                    <a:pt x="9" y="351"/>
                  </a:cubicBezTo>
                  <a:cubicBezTo>
                    <a:pt x="12" y="346"/>
                    <a:pt x="14" y="340"/>
                    <a:pt x="17" y="335"/>
                  </a:cubicBezTo>
                  <a:cubicBezTo>
                    <a:pt x="18" y="327"/>
                    <a:pt x="19" y="319"/>
                    <a:pt x="23" y="311"/>
                  </a:cubicBezTo>
                  <a:cubicBezTo>
                    <a:pt x="26" y="293"/>
                    <a:pt x="31" y="282"/>
                    <a:pt x="44" y="269"/>
                  </a:cubicBezTo>
                  <a:cubicBezTo>
                    <a:pt x="45" y="263"/>
                    <a:pt x="47" y="258"/>
                    <a:pt x="48" y="252"/>
                  </a:cubicBezTo>
                  <a:cubicBezTo>
                    <a:pt x="50" y="201"/>
                    <a:pt x="48" y="217"/>
                    <a:pt x="62" y="188"/>
                  </a:cubicBezTo>
                  <a:cubicBezTo>
                    <a:pt x="63" y="175"/>
                    <a:pt x="61" y="162"/>
                    <a:pt x="71" y="152"/>
                  </a:cubicBezTo>
                  <a:cubicBezTo>
                    <a:pt x="73" y="142"/>
                    <a:pt x="82" y="137"/>
                    <a:pt x="86" y="128"/>
                  </a:cubicBezTo>
                  <a:cubicBezTo>
                    <a:pt x="89" y="113"/>
                    <a:pt x="117" y="80"/>
                    <a:pt x="134" y="77"/>
                  </a:cubicBezTo>
                  <a:cubicBezTo>
                    <a:pt x="142" y="73"/>
                    <a:pt x="151" y="67"/>
                    <a:pt x="159" y="62"/>
                  </a:cubicBezTo>
                  <a:cubicBezTo>
                    <a:pt x="166" y="50"/>
                    <a:pt x="179" y="51"/>
                    <a:pt x="188" y="42"/>
                  </a:cubicBezTo>
                  <a:cubicBezTo>
                    <a:pt x="203" y="27"/>
                    <a:pt x="225" y="18"/>
                    <a:pt x="245" y="14"/>
                  </a:cubicBezTo>
                  <a:cubicBezTo>
                    <a:pt x="250" y="11"/>
                    <a:pt x="254" y="9"/>
                    <a:pt x="260" y="8"/>
                  </a:cubicBezTo>
                  <a:cubicBezTo>
                    <a:pt x="276" y="8"/>
                    <a:pt x="293" y="11"/>
                    <a:pt x="309" y="11"/>
                  </a:cubicBezTo>
                  <a:cubicBezTo>
                    <a:pt x="348" y="11"/>
                    <a:pt x="353" y="17"/>
                    <a:pt x="342" y="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8803" name="Line 19"/>
            <p:cNvSpPr>
              <a:spLocks noChangeShapeType="1"/>
            </p:cNvSpPr>
            <p:nvPr/>
          </p:nvSpPr>
          <p:spPr bwMode="auto">
            <a:xfrm rot="-287724">
              <a:off x="972" y="1632"/>
              <a:ext cx="24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8804" name="Line 20"/>
            <p:cNvSpPr>
              <a:spLocks noChangeShapeType="1"/>
            </p:cNvSpPr>
            <p:nvPr/>
          </p:nvSpPr>
          <p:spPr bwMode="auto">
            <a:xfrm rot="5112276">
              <a:off x="1266" y="1471"/>
              <a:ext cx="82" cy="204"/>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8805" name="Line 21"/>
            <p:cNvSpPr>
              <a:spLocks noChangeShapeType="1"/>
            </p:cNvSpPr>
            <p:nvPr/>
          </p:nvSpPr>
          <p:spPr bwMode="auto">
            <a:xfrm rot="-287724">
              <a:off x="986" y="1708"/>
              <a:ext cx="144" cy="14"/>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398806" name="Line 22"/>
            <p:cNvSpPr>
              <a:spLocks noChangeShapeType="1"/>
            </p:cNvSpPr>
            <p:nvPr/>
          </p:nvSpPr>
          <p:spPr bwMode="auto">
            <a:xfrm rot="21088195" flipV="1">
              <a:off x="1124" y="1678"/>
              <a:ext cx="122" cy="32"/>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87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987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8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78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12787"/>
          </a:xfrm>
        </p:spPr>
        <p:txBody>
          <a:bodyPr/>
          <a:lstStyle/>
          <a:p>
            <a:r>
              <a:rPr lang="en-US" sz="3200" dirty="0" smtClean="0"/>
              <a:t>Case 2.2 Does </a:t>
            </a:r>
            <a:r>
              <a:rPr lang="en-US" sz="3200" dirty="0"/>
              <a:t>the Right Music Sell the Product? </a:t>
            </a:r>
          </a:p>
        </p:txBody>
      </p:sp>
      <p:sp>
        <p:nvSpPr>
          <p:cNvPr id="3" name="Content Placeholder 2"/>
          <p:cNvSpPr>
            <a:spLocks noGrp="1"/>
          </p:cNvSpPr>
          <p:nvPr>
            <p:ph idx="1"/>
          </p:nvPr>
        </p:nvSpPr>
        <p:spPr>
          <a:xfrm>
            <a:off x="457200" y="1219200"/>
            <a:ext cx="8229600" cy="4911725"/>
          </a:xfrm>
        </p:spPr>
        <p:txBody>
          <a:bodyPr/>
          <a:lstStyle/>
          <a:p>
            <a:pPr marL="0" indent="0">
              <a:buNone/>
            </a:pPr>
            <a:r>
              <a:rPr lang="en-US" dirty="0"/>
              <a:t>Market researchers know that background music can influence the mood and the purchasing behavior of customers. One study in a supermarket in Northern Ireland compared three treatments: </a:t>
            </a:r>
            <a:r>
              <a:rPr lang="en-US" i="1" dirty="0">
                <a:solidFill>
                  <a:srgbClr val="008000"/>
                </a:solidFill>
              </a:rPr>
              <a:t>no music, French accordion music, and Italian string music</a:t>
            </a:r>
            <a:r>
              <a:rPr lang="en-US" dirty="0"/>
              <a:t>. Under each condition, the researchers recorded the numbers of bottles of </a:t>
            </a:r>
            <a:r>
              <a:rPr lang="en-US" i="1" dirty="0">
                <a:solidFill>
                  <a:srgbClr val="008000"/>
                </a:solidFill>
              </a:rPr>
              <a:t>French, Italian, and other wine </a:t>
            </a:r>
            <a:r>
              <a:rPr lang="en-US" dirty="0"/>
              <a:t>purchased.</a:t>
            </a:r>
            <a:endParaRPr lang="en-US" dirty="0"/>
          </a:p>
        </p:txBody>
      </p:sp>
    </p:spTree>
    <p:extLst>
      <p:ext uri="{BB962C8B-B14F-4D97-AF65-F5344CB8AC3E}">
        <p14:creationId xmlns:p14="http://schemas.microsoft.com/office/powerpoint/2010/main" val="36420914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Case 2.2 Does the Right Music Sell the Product? </a:t>
            </a:r>
          </a:p>
        </p:txBody>
      </p:sp>
      <p:pic>
        <p:nvPicPr>
          <p:cNvPr id="4" name="Content Placeholder 3"/>
          <p:cNvPicPr>
            <a:picLocks noGrp="1" noChangeAspect="1"/>
          </p:cNvPicPr>
          <p:nvPr>
            <p:ph idx="1"/>
          </p:nvPr>
        </p:nvPicPr>
        <p:blipFill>
          <a:blip r:embed="rId2"/>
          <a:srcRect t="-29639" b="-29639"/>
          <a:stretch>
            <a:fillRect/>
          </a:stretch>
        </p:blipFill>
        <p:spPr>
          <a:xfrm>
            <a:off x="381000" y="1219201"/>
            <a:ext cx="7467600" cy="4111214"/>
          </a:xfrm>
        </p:spPr>
      </p:pic>
    </p:spTree>
    <p:extLst>
      <p:ext uri="{BB962C8B-B14F-4D97-AF65-F5344CB8AC3E}">
        <p14:creationId xmlns:p14="http://schemas.microsoft.com/office/powerpoint/2010/main" val="17360780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Case 2.2 Does the Right Music Sell the Product? </a:t>
            </a:r>
            <a:r>
              <a:rPr lang="en-US" sz="3200" dirty="0" smtClean="0"/>
              <a:t/>
            </a:r>
            <a:br>
              <a:rPr lang="en-US" sz="3200" dirty="0" smtClean="0"/>
            </a:br>
            <a:r>
              <a:rPr lang="en-US" sz="3200" dirty="0" smtClean="0"/>
              <a:t>(Marginal Distribution)</a:t>
            </a:r>
            <a:endParaRPr lang="en-US" sz="3200" dirty="0"/>
          </a:p>
        </p:txBody>
      </p:sp>
      <p:pic>
        <p:nvPicPr>
          <p:cNvPr id="4" name="Content Placeholder 3"/>
          <p:cNvPicPr>
            <a:picLocks noGrp="1" noChangeAspect="1"/>
          </p:cNvPicPr>
          <p:nvPr>
            <p:ph idx="1"/>
          </p:nvPr>
        </p:nvPicPr>
        <p:blipFill>
          <a:blip r:embed="rId2"/>
          <a:srcRect t="-29639" b="-29639"/>
          <a:stretch>
            <a:fillRect/>
          </a:stretch>
        </p:blipFill>
        <p:spPr>
          <a:xfrm>
            <a:off x="1066800" y="914400"/>
            <a:ext cx="4876800" cy="2684875"/>
          </a:xfrm>
        </p:spPr>
      </p:pic>
      <p:pic>
        <p:nvPicPr>
          <p:cNvPr id="3" name="Picture 2"/>
          <p:cNvPicPr>
            <a:picLocks noChangeAspect="1"/>
          </p:cNvPicPr>
          <p:nvPr/>
        </p:nvPicPr>
        <p:blipFill>
          <a:blip r:embed="rId3"/>
          <a:stretch>
            <a:fillRect/>
          </a:stretch>
        </p:blipFill>
        <p:spPr>
          <a:xfrm>
            <a:off x="6248400" y="3429000"/>
            <a:ext cx="2055173" cy="2971800"/>
          </a:xfrm>
          <a:prstGeom prst="rect">
            <a:avLst/>
          </a:prstGeom>
        </p:spPr>
      </p:pic>
      <p:pic>
        <p:nvPicPr>
          <p:cNvPr id="5" name="Picture 4"/>
          <p:cNvPicPr>
            <a:picLocks noChangeAspect="1"/>
          </p:cNvPicPr>
          <p:nvPr/>
        </p:nvPicPr>
        <p:blipFill>
          <a:blip r:embed="rId4"/>
          <a:stretch>
            <a:fillRect/>
          </a:stretch>
        </p:blipFill>
        <p:spPr>
          <a:xfrm>
            <a:off x="1066799" y="4800600"/>
            <a:ext cx="4288547" cy="749300"/>
          </a:xfrm>
          <a:prstGeom prst="rect">
            <a:avLst/>
          </a:prstGeom>
        </p:spPr>
      </p:pic>
      <p:sp>
        <p:nvSpPr>
          <p:cNvPr id="6" name="Rectangle 5"/>
          <p:cNvSpPr/>
          <p:nvPr/>
        </p:nvSpPr>
        <p:spPr>
          <a:xfrm>
            <a:off x="990600" y="3105835"/>
            <a:ext cx="5105400" cy="646331"/>
          </a:xfrm>
          <a:prstGeom prst="rect">
            <a:avLst/>
          </a:prstGeom>
        </p:spPr>
        <p:txBody>
          <a:bodyPr wrap="square">
            <a:spAutoFit/>
          </a:bodyPr>
          <a:lstStyle/>
          <a:p>
            <a:r>
              <a:rPr lang="en-US" dirty="0"/>
              <a:t>The percent of bottles of French wine sold </a:t>
            </a:r>
            <a:r>
              <a:rPr lang="en-US" dirty="0" smtClean="0"/>
              <a:t>is</a:t>
            </a:r>
          </a:p>
          <a:p>
            <a:r>
              <a:rPr lang="en-US" dirty="0" smtClean="0"/>
              <a:t>99/243 =40.74%</a:t>
            </a:r>
            <a:endParaRPr lang="en-US" dirty="0"/>
          </a:p>
        </p:txBody>
      </p:sp>
    </p:spTree>
    <p:extLst>
      <p:ext uri="{BB962C8B-B14F-4D97-AF65-F5344CB8AC3E}">
        <p14:creationId xmlns:p14="http://schemas.microsoft.com/office/powerpoint/2010/main" val="421100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0" name="Rectangle 2"/>
          <p:cNvSpPr>
            <a:spLocks noGrp="1" noChangeArrowheads="1"/>
          </p:cNvSpPr>
          <p:nvPr>
            <p:ph type="title"/>
          </p:nvPr>
        </p:nvSpPr>
        <p:spPr/>
        <p:txBody>
          <a:bodyPr/>
          <a:lstStyle/>
          <a:p>
            <a:pPr eaLnBrk="1" hangingPunct="1">
              <a:defRPr/>
            </a:pPr>
            <a:r>
              <a:rPr lang="en-US" sz="3400" smtClean="0">
                <a:solidFill>
                  <a:srgbClr val="333399"/>
                </a:solidFill>
                <a:cs typeface="+mj-cs"/>
              </a:rPr>
              <a:t>Scatterplot</a:t>
            </a:r>
          </a:p>
        </p:txBody>
      </p:sp>
      <p:sp>
        <p:nvSpPr>
          <p:cNvPr id="1343491" name="Rectangle 3"/>
          <p:cNvSpPr>
            <a:spLocks noGrp="1" noChangeArrowheads="1"/>
          </p:cNvSpPr>
          <p:nvPr>
            <p:ph type="body" idx="1"/>
          </p:nvPr>
        </p:nvSpPr>
        <p:spPr/>
        <p:txBody>
          <a:bodyPr/>
          <a:lstStyle/>
          <a:p>
            <a:pPr eaLnBrk="1" hangingPunct="1">
              <a:lnSpc>
                <a:spcPct val="90000"/>
              </a:lnSpc>
              <a:buSzPct val="80000"/>
              <a:defRPr/>
            </a:pPr>
            <a:r>
              <a:rPr lang="en-US" sz="2100" dirty="0" smtClean="0">
                <a:cs typeface="+mn-cs"/>
              </a:rPr>
              <a:t>A </a:t>
            </a:r>
            <a:r>
              <a:rPr lang="en-US" sz="2100" dirty="0" smtClean="0">
                <a:solidFill>
                  <a:schemeClr val="bg2"/>
                </a:solidFill>
                <a:cs typeface="+mn-cs"/>
              </a:rPr>
              <a:t>scatterplot</a:t>
            </a:r>
            <a:r>
              <a:rPr lang="en-US" sz="2100" dirty="0" smtClean="0">
                <a:cs typeface="+mn-cs"/>
              </a:rPr>
              <a:t> shows the relationship between two </a:t>
            </a:r>
            <a:r>
              <a:rPr lang="en-US" sz="2100" dirty="0" smtClean="0">
                <a:solidFill>
                  <a:srgbClr val="008000"/>
                </a:solidFill>
                <a:cs typeface="+mn-cs"/>
              </a:rPr>
              <a:t>quantitative</a:t>
            </a:r>
            <a:r>
              <a:rPr lang="en-US" sz="2100" dirty="0" smtClean="0">
                <a:cs typeface="+mn-cs"/>
              </a:rPr>
              <a:t> variables measured on </a:t>
            </a:r>
            <a:r>
              <a:rPr lang="en-US" sz="2100" b="1" i="1" dirty="0" smtClean="0">
                <a:cs typeface="+mn-cs"/>
              </a:rPr>
              <a:t>the same individuals</a:t>
            </a:r>
            <a:r>
              <a:rPr lang="en-US" sz="2100" dirty="0" smtClean="0">
                <a:cs typeface="+mn-cs"/>
              </a:rPr>
              <a:t>.</a:t>
            </a:r>
          </a:p>
          <a:p>
            <a:pPr eaLnBrk="1" hangingPunct="1">
              <a:lnSpc>
                <a:spcPct val="90000"/>
              </a:lnSpc>
              <a:buSzPct val="80000"/>
              <a:defRPr/>
            </a:pPr>
            <a:endParaRPr lang="en-US" sz="1700" dirty="0" smtClean="0">
              <a:cs typeface="+mn-cs"/>
            </a:endParaRPr>
          </a:p>
          <a:p>
            <a:pPr eaLnBrk="1" hangingPunct="1">
              <a:lnSpc>
                <a:spcPct val="120000"/>
              </a:lnSpc>
              <a:buSzPct val="80000"/>
              <a:defRPr/>
            </a:pPr>
            <a:r>
              <a:rPr lang="en-US" sz="2100" dirty="0" smtClean="0">
                <a:cs typeface="Times New Roman" charset="0"/>
              </a:rPr>
              <a:t>Typically, the </a:t>
            </a:r>
            <a:r>
              <a:rPr lang="en-US" sz="2100" i="1" dirty="0" smtClean="0">
                <a:cs typeface="Times New Roman" charset="0"/>
              </a:rPr>
              <a:t>explanatory </a:t>
            </a:r>
            <a:r>
              <a:rPr lang="en-US" sz="2100" dirty="0" smtClean="0">
                <a:cs typeface="Times New Roman" charset="0"/>
              </a:rPr>
              <a:t>or</a:t>
            </a:r>
            <a:r>
              <a:rPr lang="en-US" sz="2100" i="1" dirty="0" smtClean="0">
                <a:cs typeface="Times New Roman" charset="0"/>
              </a:rPr>
              <a:t> independent variable</a:t>
            </a:r>
            <a:r>
              <a:rPr lang="en-US" sz="2100" dirty="0" smtClean="0">
                <a:cs typeface="Times New Roman" charset="0"/>
              </a:rPr>
              <a:t> is plotted on the </a:t>
            </a:r>
            <a:r>
              <a:rPr lang="en-US" sz="2100" i="1" dirty="0" smtClean="0">
                <a:cs typeface="Times New Roman" charset="0"/>
              </a:rPr>
              <a:t>x</a:t>
            </a:r>
            <a:r>
              <a:rPr lang="en-US" sz="2100" dirty="0" smtClean="0">
                <a:cs typeface="Times New Roman" charset="0"/>
              </a:rPr>
              <a:t> axis, and the </a:t>
            </a:r>
            <a:r>
              <a:rPr lang="en-US" sz="2100" i="1" dirty="0" smtClean="0">
                <a:cs typeface="Times New Roman" charset="0"/>
              </a:rPr>
              <a:t>response </a:t>
            </a:r>
            <a:r>
              <a:rPr lang="en-US" sz="2100" dirty="0" smtClean="0">
                <a:cs typeface="Times New Roman" charset="0"/>
              </a:rPr>
              <a:t>or</a:t>
            </a:r>
            <a:r>
              <a:rPr lang="en-US" sz="2100" i="1" dirty="0" smtClean="0">
                <a:cs typeface="Times New Roman" charset="0"/>
              </a:rPr>
              <a:t> dependent variable</a:t>
            </a:r>
            <a:r>
              <a:rPr lang="en-US" sz="2100" dirty="0" smtClean="0">
                <a:cs typeface="Times New Roman" charset="0"/>
              </a:rPr>
              <a:t> is plotted on the </a:t>
            </a:r>
            <a:r>
              <a:rPr lang="en-US" sz="2100" i="1" dirty="0" smtClean="0">
                <a:cs typeface="Times New Roman" charset="0"/>
              </a:rPr>
              <a:t>y</a:t>
            </a:r>
            <a:r>
              <a:rPr lang="en-US" sz="2100" dirty="0" smtClean="0">
                <a:cs typeface="Times New Roman" charset="0"/>
              </a:rPr>
              <a:t> axis.</a:t>
            </a:r>
          </a:p>
          <a:p>
            <a:pPr eaLnBrk="1" hangingPunct="1">
              <a:lnSpc>
                <a:spcPct val="120000"/>
              </a:lnSpc>
              <a:buSzPct val="80000"/>
              <a:defRPr/>
            </a:pPr>
            <a:endParaRPr lang="en-US" sz="1700" dirty="0" smtClean="0">
              <a:cs typeface="Times New Roman" charset="0"/>
            </a:endParaRPr>
          </a:p>
          <a:p>
            <a:pPr eaLnBrk="1" hangingPunct="1">
              <a:lnSpc>
                <a:spcPct val="90000"/>
              </a:lnSpc>
              <a:buSzPct val="80000"/>
              <a:defRPr/>
            </a:pPr>
            <a:r>
              <a:rPr lang="en-US" sz="2100" dirty="0" smtClean="0">
                <a:cs typeface="+mn-cs"/>
              </a:rPr>
              <a:t>Each individual in the data appears as a point in the plot.</a:t>
            </a:r>
          </a:p>
          <a:p>
            <a:pPr eaLnBrk="1" hangingPunct="1">
              <a:lnSpc>
                <a:spcPct val="90000"/>
              </a:lnSpc>
              <a:defRPr/>
            </a:pPr>
            <a:endParaRPr lang="en-US" sz="2100" dirty="0"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Case 2.2 Does the Right Music Sell the Product? </a:t>
            </a:r>
            <a:r>
              <a:rPr lang="en-US" sz="3200" dirty="0" smtClean="0"/>
              <a:t/>
            </a:r>
            <a:br>
              <a:rPr lang="en-US" sz="3200" dirty="0" smtClean="0"/>
            </a:br>
            <a:r>
              <a:rPr lang="en-US" sz="3200" dirty="0" smtClean="0"/>
              <a:t>(Marginal Distribution)</a:t>
            </a:r>
            <a:endParaRPr lang="en-US" sz="3200" dirty="0"/>
          </a:p>
        </p:txBody>
      </p:sp>
      <p:pic>
        <p:nvPicPr>
          <p:cNvPr id="4" name="Content Placeholder 3"/>
          <p:cNvPicPr>
            <a:picLocks noGrp="1" noChangeAspect="1"/>
          </p:cNvPicPr>
          <p:nvPr>
            <p:ph idx="1"/>
          </p:nvPr>
        </p:nvPicPr>
        <p:blipFill>
          <a:blip r:embed="rId2"/>
          <a:srcRect t="-29639" b="-29639"/>
          <a:stretch>
            <a:fillRect/>
          </a:stretch>
        </p:blipFill>
        <p:spPr>
          <a:xfrm>
            <a:off x="1066800" y="914400"/>
            <a:ext cx="5951608" cy="3276600"/>
          </a:xfrm>
        </p:spPr>
      </p:pic>
      <p:sp>
        <p:nvSpPr>
          <p:cNvPr id="6" name="Rectangle 5"/>
          <p:cNvSpPr/>
          <p:nvPr/>
        </p:nvSpPr>
        <p:spPr>
          <a:xfrm>
            <a:off x="914400" y="4038598"/>
            <a:ext cx="6096000" cy="2031325"/>
          </a:xfrm>
          <a:prstGeom prst="rect">
            <a:avLst/>
          </a:prstGeom>
        </p:spPr>
        <p:txBody>
          <a:bodyPr wrap="square">
            <a:spAutoFit/>
          </a:bodyPr>
          <a:lstStyle/>
          <a:p>
            <a:r>
              <a:rPr lang="en-US" dirty="0" smtClean="0">
                <a:solidFill>
                  <a:srgbClr val="FF0000"/>
                </a:solidFill>
              </a:rPr>
              <a:t>Find the Marginal distribution for the type of music?</a:t>
            </a:r>
          </a:p>
          <a:p>
            <a:endParaRPr lang="en-US" dirty="0"/>
          </a:p>
          <a:p>
            <a:r>
              <a:rPr lang="en-US" dirty="0" smtClean="0"/>
              <a:t>None:84/243 = 34.6%</a:t>
            </a:r>
          </a:p>
          <a:p>
            <a:endParaRPr lang="en-US" dirty="0"/>
          </a:p>
          <a:p>
            <a:r>
              <a:rPr lang="en-US" dirty="0" smtClean="0"/>
              <a:t>French:30.9%</a:t>
            </a:r>
          </a:p>
          <a:p>
            <a:endParaRPr lang="en-US" dirty="0"/>
          </a:p>
          <a:p>
            <a:r>
              <a:rPr lang="en-US" dirty="0" smtClean="0"/>
              <a:t>Italian:34.6%</a:t>
            </a:r>
            <a:endParaRPr lang="en-US" dirty="0"/>
          </a:p>
        </p:txBody>
      </p:sp>
    </p:spTree>
    <p:extLst>
      <p:ext uri="{BB962C8B-B14F-4D97-AF65-F5344CB8AC3E}">
        <p14:creationId xmlns:p14="http://schemas.microsoft.com/office/powerpoint/2010/main" val="25460363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Grp="1" noChangeArrowheads="1"/>
          </p:cNvSpPr>
          <p:nvPr>
            <p:ph type="title"/>
          </p:nvPr>
        </p:nvSpPr>
        <p:spPr>
          <a:xfrm>
            <a:off x="457200" y="228600"/>
            <a:ext cx="8229600" cy="914400"/>
          </a:xfrm>
        </p:spPr>
        <p:txBody>
          <a:bodyPr/>
          <a:lstStyle/>
          <a:p>
            <a:pPr eaLnBrk="1" hangingPunct="1">
              <a:defRPr/>
            </a:pPr>
            <a:r>
              <a:rPr lang="en-US" sz="3400" smtClean="0">
                <a:solidFill>
                  <a:srgbClr val="333399"/>
                </a:solidFill>
                <a:cs typeface="+mj-cs"/>
              </a:rPr>
              <a:t>Conditional distribution</a:t>
            </a:r>
          </a:p>
        </p:txBody>
      </p:sp>
      <p:sp>
        <p:nvSpPr>
          <p:cNvPr id="1401859" name="Text Box 3"/>
          <p:cNvSpPr txBox="1">
            <a:spLocks noChangeArrowheads="1"/>
          </p:cNvSpPr>
          <p:nvPr/>
        </p:nvSpPr>
        <p:spPr bwMode="auto">
          <a:xfrm>
            <a:off x="685800" y="1752600"/>
            <a:ext cx="762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b="0">
              <a:cs typeface="Arial" charset="0"/>
            </a:endParaRPr>
          </a:p>
        </p:txBody>
      </p:sp>
      <p:sp>
        <p:nvSpPr>
          <p:cNvPr id="1401860" name="Text Box 4"/>
          <p:cNvSpPr txBox="1">
            <a:spLocks noChangeArrowheads="1"/>
          </p:cNvSpPr>
          <p:nvPr/>
        </p:nvSpPr>
        <p:spPr bwMode="auto">
          <a:xfrm>
            <a:off x="609600" y="990600"/>
            <a:ext cx="80010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Clr>
                <a:srgbClr val="333399"/>
              </a:buClr>
              <a:buSzPct val="125000"/>
              <a:buFont typeface="Wingdings" charset="0"/>
              <a:buChar char="§"/>
              <a:defRPr/>
            </a:pPr>
            <a:r>
              <a:rPr lang="en-US" sz="2000" b="0" dirty="0">
                <a:cs typeface="Arial" charset="0"/>
              </a:rPr>
              <a:t> In the table below, </a:t>
            </a:r>
            <a:r>
              <a:rPr lang="en-US" sz="2000" b="0" dirty="0" smtClean="0">
                <a:cs typeface="Arial" charset="0"/>
              </a:rPr>
              <a:t>“Italian Music” </a:t>
            </a:r>
            <a:r>
              <a:rPr lang="en-US" sz="2000" b="0" dirty="0" smtClean="0">
                <a:cs typeface="Arial" charset="0"/>
              </a:rPr>
              <a:t>occupies </a:t>
            </a:r>
            <a:r>
              <a:rPr lang="en-US" sz="2000" b="0" dirty="0">
                <a:cs typeface="Arial" charset="0"/>
              </a:rPr>
              <a:t>the </a:t>
            </a:r>
            <a:r>
              <a:rPr lang="en-US" sz="2000" b="0" dirty="0" smtClean="0">
                <a:cs typeface="Arial" charset="0"/>
              </a:rPr>
              <a:t>third column</a:t>
            </a:r>
            <a:r>
              <a:rPr lang="en-US" sz="2000" b="0" dirty="0">
                <a:cs typeface="Arial" charset="0"/>
              </a:rPr>
              <a:t>. </a:t>
            </a:r>
            <a:r>
              <a:rPr lang="en-US" sz="2000" b="0" dirty="0">
                <a:cs typeface="Arial" charset="0"/>
              </a:rPr>
              <a:t>To find the complete </a:t>
            </a:r>
            <a:r>
              <a:rPr lang="en-US" sz="2000" dirty="0">
                <a:cs typeface="Arial" charset="0"/>
              </a:rPr>
              <a:t>distribution of </a:t>
            </a:r>
            <a:r>
              <a:rPr lang="en-US" sz="2000" dirty="0" smtClean="0">
                <a:cs typeface="Arial" charset="0"/>
              </a:rPr>
              <a:t>wine sold when Italian music </a:t>
            </a:r>
            <a:r>
              <a:rPr lang="en-US" sz="2000" b="0" dirty="0" smtClean="0">
                <a:cs typeface="Arial" charset="0"/>
              </a:rPr>
              <a:t>is played, </a:t>
            </a:r>
            <a:r>
              <a:rPr lang="en-US" sz="2000" b="0" dirty="0">
                <a:cs typeface="Arial" charset="0"/>
              </a:rPr>
              <a:t>look only at that column. Compute each count as a percent of the column total. </a:t>
            </a:r>
          </a:p>
          <a:p>
            <a:pPr>
              <a:spcBef>
                <a:spcPct val="50000"/>
              </a:spcBef>
              <a:buClr>
                <a:srgbClr val="333399"/>
              </a:buClr>
              <a:buSzPct val="125000"/>
              <a:buFont typeface="Wingdings" charset="0"/>
              <a:buChar char="§"/>
              <a:defRPr/>
            </a:pPr>
            <a:r>
              <a:rPr lang="en-US" sz="2000" b="0" dirty="0">
                <a:cs typeface="Arial" charset="0"/>
              </a:rPr>
              <a:t> These </a:t>
            </a:r>
            <a:r>
              <a:rPr lang="en-US" sz="2000" b="0" dirty="0" err="1">
                <a:cs typeface="Arial" charset="0"/>
              </a:rPr>
              <a:t>percents</a:t>
            </a:r>
            <a:r>
              <a:rPr lang="en-US" sz="2000" b="0" dirty="0">
                <a:cs typeface="Arial" charset="0"/>
              </a:rPr>
              <a:t> should add up to 100</a:t>
            </a:r>
            <a:r>
              <a:rPr lang="en-US" sz="2000" b="0" dirty="0" smtClean="0">
                <a:cs typeface="Arial" charset="0"/>
              </a:rPr>
              <a:t>%. These three </a:t>
            </a:r>
            <a:r>
              <a:rPr lang="en-US" sz="2000" b="0" dirty="0" err="1">
                <a:cs typeface="Arial" charset="0"/>
              </a:rPr>
              <a:t>percents</a:t>
            </a:r>
            <a:r>
              <a:rPr lang="en-US" sz="2000" b="0" dirty="0">
                <a:cs typeface="Arial" charset="0"/>
              </a:rPr>
              <a:t> together are the </a:t>
            </a:r>
            <a:r>
              <a:rPr lang="en-US" sz="2000" dirty="0">
                <a:solidFill>
                  <a:srgbClr val="FF0000"/>
                </a:solidFill>
                <a:cs typeface="Arial" charset="0"/>
              </a:rPr>
              <a:t>conditional distribution </a:t>
            </a:r>
            <a:r>
              <a:rPr lang="en-US" sz="2000" b="0" dirty="0">
                <a:cs typeface="Arial" charset="0"/>
              </a:rPr>
              <a:t>of </a:t>
            </a:r>
            <a:r>
              <a:rPr lang="en-US" sz="2000" b="0" dirty="0" smtClean="0">
                <a:cs typeface="Arial" charset="0"/>
              </a:rPr>
              <a:t>music, </a:t>
            </a:r>
            <a:r>
              <a:rPr lang="en-US" sz="2000" b="0" dirty="0">
                <a:cs typeface="Arial" charset="0"/>
              </a:rPr>
              <a:t>given </a:t>
            </a:r>
            <a:r>
              <a:rPr lang="en-US" sz="2000" b="0" dirty="0" smtClean="0">
                <a:cs typeface="Arial" charset="0"/>
              </a:rPr>
              <a:t>“Italian Music” is played. </a:t>
            </a:r>
            <a:endParaRPr lang="en-US" sz="2000" b="0" dirty="0">
              <a:cs typeface="Arial" charset="0"/>
            </a:endParaRPr>
          </a:p>
        </p:txBody>
      </p:sp>
      <p:pic>
        <p:nvPicPr>
          <p:cNvPr id="17" name="Content Placeholder 3"/>
          <p:cNvPicPr>
            <a:picLocks noGrp="1" noChangeAspect="1"/>
          </p:cNvPicPr>
          <p:nvPr>
            <p:ph idx="1"/>
          </p:nvPr>
        </p:nvPicPr>
        <p:blipFill>
          <a:blip r:embed="rId3"/>
          <a:srcRect t="-29639" b="-29639"/>
          <a:stretch>
            <a:fillRect/>
          </a:stretch>
        </p:blipFill>
        <p:spPr>
          <a:xfrm>
            <a:off x="1219200" y="3124200"/>
            <a:ext cx="5951608" cy="3276600"/>
          </a:xfrm>
        </p:spPr>
      </p:pic>
    </p:spTree>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a:xfrm>
            <a:off x="381000" y="228600"/>
            <a:ext cx="8229600" cy="762000"/>
          </a:xfrm>
        </p:spPr>
        <p:txBody>
          <a:bodyPr/>
          <a:lstStyle/>
          <a:p>
            <a:pPr eaLnBrk="1" hangingPunct="1">
              <a:defRPr/>
            </a:pPr>
            <a:r>
              <a:rPr lang="en-US" sz="3200" smtClean="0">
                <a:solidFill>
                  <a:srgbClr val="333399"/>
                </a:solidFill>
                <a:cs typeface="+mj-cs"/>
              </a:rPr>
              <a:t>Music and wine purchase decision</a:t>
            </a:r>
          </a:p>
        </p:txBody>
      </p:sp>
      <p:pic>
        <p:nvPicPr>
          <p:cNvPr id="1404932" name="Picture 4"/>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4800600" y="3962400"/>
            <a:ext cx="3750728" cy="2589212"/>
          </a:xfrm>
        </p:spPr>
      </p:pic>
      <p:pic>
        <p:nvPicPr>
          <p:cNvPr id="1404933" name="Picture 5"/>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5105400" y="1295400"/>
            <a:ext cx="3429000" cy="2003652"/>
          </a:xfrm>
        </p:spPr>
      </p:pic>
      <p:pic>
        <p:nvPicPr>
          <p:cNvPr id="14049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5353050"/>
            <a:ext cx="11144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04935" name="Rectangle 7"/>
          <p:cNvSpPr>
            <a:spLocks noChangeArrowheads="1"/>
          </p:cNvSpPr>
          <p:nvPr/>
        </p:nvSpPr>
        <p:spPr bwMode="auto">
          <a:xfrm>
            <a:off x="381000" y="914400"/>
            <a:ext cx="4800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120000"/>
              </a:lnSpc>
              <a:spcBef>
                <a:spcPct val="20000"/>
              </a:spcBef>
              <a:buClr>
                <a:srgbClr val="333399"/>
              </a:buClr>
              <a:buFont typeface="Wingdings" charset="0"/>
              <a:buNone/>
              <a:defRPr/>
            </a:pPr>
            <a:r>
              <a:rPr lang="en-US" sz="2000" b="0" dirty="0" smtClean="0">
                <a:cs typeface="Arial" charset="0"/>
              </a:rPr>
              <a:t>What is the relationship between type of music played in supermarkets and type of wine purchased? </a:t>
            </a:r>
            <a:endParaRPr lang="en-US" sz="2000" b="0" dirty="0">
              <a:cs typeface="Arial" charset="0"/>
            </a:endParaRPr>
          </a:p>
        </p:txBody>
      </p:sp>
      <p:sp>
        <p:nvSpPr>
          <p:cNvPr id="1404936" name="Rectangle 8"/>
          <p:cNvSpPr>
            <a:spLocks noChangeArrowheads="1"/>
          </p:cNvSpPr>
          <p:nvPr/>
        </p:nvSpPr>
        <p:spPr bwMode="auto">
          <a:xfrm>
            <a:off x="1447800" y="5486400"/>
            <a:ext cx="320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85000"/>
              </a:lnSpc>
              <a:spcBef>
                <a:spcPct val="10000"/>
              </a:spcBef>
              <a:buClr>
                <a:srgbClr val="333399"/>
              </a:buClr>
              <a:buFont typeface="Wingdings" charset="0"/>
              <a:buNone/>
              <a:defRPr/>
            </a:pPr>
            <a:r>
              <a:rPr lang="en-US" b="0" dirty="0" smtClean="0">
                <a:solidFill>
                  <a:srgbClr val="FF0000"/>
                </a:solidFill>
                <a:cs typeface="Arial" charset="0"/>
              </a:rPr>
              <a:t>The conditional distribution of </a:t>
            </a:r>
            <a:r>
              <a:rPr lang="en-US" b="0" dirty="0" smtClean="0">
                <a:solidFill>
                  <a:srgbClr val="FF0000"/>
                </a:solidFill>
                <a:cs typeface="Arial" charset="0"/>
              </a:rPr>
              <a:t>type of wine purchased </a:t>
            </a:r>
            <a:r>
              <a:rPr lang="en-US" b="0" dirty="0" smtClean="0">
                <a:solidFill>
                  <a:srgbClr val="FF0000"/>
                </a:solidFill>
                <a:cs typeface="Arial" charset="0"/>
              </a:rPr>
              <a:t>given the type of music played</a:t>
            </a:r>
            <a:endParaRPr lang="en-US" b="0" dirty="0">
              <a:solidFill>
                <a:srgbClr val="FF0000"/>
              </a:solidFill>
              <a:cs typeface="Arial" charset="0"/>
            </a:endParaRPr>
          </a:p>
        </p:txBody>
      </p:sp>
      <p:sp>
        <p:nvSpPr>
          <p:cNvPr id="1404938" name="Rectangle 10"/>
          <p:cNvSpPr>
            <a:spLocks noChangeArrowheads="1"/>
          </p:cNvSpPr>
          <p:nvPr/>
        </p:nvSpPr>
        <p:spPr bwMode="auto">
          <a:xfrm>
            <a:off x="381000" y="2286000"/>
            <a:ext cx="4724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120000"/>
              </a:lnSpc>
              <a:spcBef>
                <a:spcPct val="20000"/>
              </a:spcBef>
              <a:buClr>
                <a:srgbClr val="333399"/>
              </a:buClr>
              <a:buFont typeface="Wingdings" charset="0"/>
              <a:buNone/>
              <a:defRPr/>
            </a:pPr>
            <a:r>
              <a:rPr lang="en-US" sz="1700" b="0" u="sng" dirty="0">
                <a:solidFill>
                  <a:srgbClr val="333399"/>
                </a:solidFill>
                <a:cs typeface="Arial" charset="0"/>
              </a:rPr>
              <a:t>E</a:t>
            </a:r>
            <a:r>
              <a:rPr lang="en-US" sz="1700" b="0" u="sng" dirty="0" smtClean="0">
                <a:solidFill>
                  <a:srgbClr val="333399"/>
                </a:solidFill>
                <a:cs typeface="Arial" charset="0"/>
              </a:rPr>
              <a:t>xample</a:t>
            </a:r>
            <a:r>
              <a:rPr lang="en-US" sz="1700" b="0" dirty="0" smtClean="0">
                <a:solidFill>
                  <a:srgbClr val="333399"/>
                </a:solidFill>
                <a:cs typeface="Arial" charset="0"/>
              </a:rPr>
              <a:t>: </a:t>
            </a:r>
            <a:r>
              <a:rPr lang="en-US" sz="1700" b="0" dirty="0">
                <a:solidFill>
                  <a:srgbClr val="333399"/>
                </a:solidFill>
                <a:cs typeface="Arial" charset="0"/>
              </a:rPr>
              <a:t>When no music was played, there were </a:t>
            </a:r>
            <a:r>
              <a:rPr lang="en-US" sz="1700" dirty="0">
                <a:solidFill>
                  <a:srgbClr val="333399"/>
                </a:solidFill>
                <a:cs typeface="Arial" charset="0"/>
              </a:rPr>
              <a:t>84</a:t>
            </a:r>
            <a:r>
              <a:rPr lang="en-US" sz="1700" b="0" dirty="0">
                <a:solidFill>
                  <a:srgbClr val="333399"/>
                </a:solidFill>
                <a:cs typeface="Arial" charset="0"/>
              </a:rPr>
              <a:t> bottles of wine sold. Of these, </a:t>
            </a:r>
            <a:r>
              <a:rPr lang="en-US" sz="1700" dirty="0">
                <a:solidFill>
                  <a:srgbClr val="333399"/>
                </a:solidFill>
                <a:cs typeface="Arial" charset="0"/>
              </a:rPr>
              <a:t>30</a:t>
            </a:r>
            <a:r>
              <a:rPr lang="en-US" sz="1700" b="0" dirty="0">
                <a:solidFill>
                  <a:srgbClr val="333399"/>
                </a:solidFill>
                <a:cs typeface="Arial" charset="0"/>
              </a:rPr>
              <a:t> were French wine. </a:t>
            </a:r>
            <a:br>
              <a:rPr lang="en-US" sz="1700" b="0" dirty="0">
                <a:solidFill>
                  <a:srgbClr val="333399"/>
                </a:solidFill>
                <a:cs typeface="Arial" charset="0"/>
              </a:rPr>
            </a:br>
            <a:endParaRPr lang="en-US" sz="1700" b="0" dirty="0" smtClean="0">
              <a:solidFill>
                <a:srgbClr val="333399"/>
              </a:solidFill>
              <a:cs typeface="Arial" charset="0"/>
            </a:endParaRPr>
          </a:p>
          <a:p>
            <a:pPr>
              <a:lnSpc>
                <a:spcPct val="120000"/>
              </a:lnSpc>
              <a:spcBef>
                <a:spcPct val="20000"/>
              </a:spcBef>
              <a:buClr>
                <a:srgbClr val="333399"/>
              </a:buClr>
              <a:buFont typeface="Wingdings" charset="0"/>
              <a:buNone/>
              <a:defRPr/>
            </a:pPr>
            <a:r>
              <a:rPr lang="en-US" sz="1700" b="0" dirty="0" smtClean="0">
                <a:solidFill>
                  <a:srgbClr val="333399"/>
                </a:solidFill>
                <a:cs typeface="Arial" charset="0"/>
              </a:rPr>
              <a:t>30</a:t>
            </a:r>
            <a:r>
              <a:rPr lang="en-US" sz="1700" b="0" dirty="0">
                <a:solidFill>
                  <a:srgbClr val="333399"/>
                </a:solidFill>
                <a:cs typeface="Arial" charset="0"/>
              </a:rPr>
              <a:t>/84 = 0</a:t>
            </a:r>
            <a:r>
              <a:rPr lang="en-US" sz="1700" b="0" i="1" dirty="0">
                <a:solidFill>
                  <a:srgbClr val="333399"/>
                </a:solidFill>
                <a:cs typeface="Arial" charset="0"/>
              </a:rPr>
              <a:t>.</a:t>
            </a:r>
            <a:r>
              <a:rPr lang="en-US" sz="1700" b="0" dirty="0">
                <a:solidFill>
                  <a:srgbClr val="333399"/>
                </a:solidFill>
                <a:cs typeface="Arial" charset="0"/>
              </a:rPr>
              <a:t>357 </a:t>
            </a:r>
            <a:r>
              <a:rPr lang="en-US" sz="1700" b="0" dirty="0">
                <a:solidFill>
                  <a:srgbClr val="333399"/>
                </a:solidFill>
                <a:cs typeface="Arial" charset="0"/>
                <a:sym typeface="Wingdings" charset="0"/>
              </a:rPr>
              <a:t></a:t>
            </a:r>
            <a:r>
              <a:rPr lang="en-US" sz="1700" b="0" dirty="0">
                <a:solidFill>
                  <a:srgbClr val="333399"/>
                </a:solidFill>
                <a:cs typeface="Arial" charset="0"/>
              </a:rPr>
              <a:t> 35.7% of the wine sold was French when no music was played.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49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4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93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5954" name="Rectangle 2"/>
          <p:cNvSpPr>
            <a:spLocks noChangeArrowheads="1"/>
          </p:cNvSpPr>
          <p:nvPr/>
        </p:nvSpPr>
        <p:spPr bwMode="auto">
          <a:xfrm>
            <a:off x="0" y="0"/>
            <a:ext cx="5715000" cy="1219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5955" name="Text Box 3"/>
          <p:cNvSpPr txBox="1">
            <a:spLocks noChangeArrowheads="1"/>
          </p:cNvSpPr>
          <p:nvPr/>
        </p:nvSpPr>
        <p:spPr bwMode="auto">
          <a:xfrm>
            <a:off x="288925" y="320675"/>
            <a:ext cx="4968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20000"/>
              </a:lnSpc>
              <a:defRPr/>
            </a:pPr>
            <a:r>
              <a:rPr lang="en-US" sz="2000" b="0">
                <a:cs typeface="Arial" charset="0"/>
              </a:rPr>
              <a:t>For every two-way table, there are two sets of possible conditional distributions.</a:t>
            </a:r>
          </a:p>
        </p:txBody>
      </p:sp>
      <p:sp>
        <p:nvSpPr>
          <p:cNvPr id="1405956" name="Rectangle 4"/>
          <p:cNvSpPr>
            <a:spLocks noChangeArrowheads="1"/>
          </p:cNvSpPr>
          <p:nvPr/>
        </p:nvSpPr>
        <p:spPr bwMode="auto">
          <a:xfrm>
            <a:off x="381000" y="76200"/>
            <a:ext cx="5018088" cy="152400"/>
          </a:xfrm>
          <a:prstGeom prst="rect">
            <a:avLst/>
          </a:prstGeom>
          <a:gradFill rotWithShape="1">
            <a:gsLst>
              <a:gs pos="0">
                <a:srgbClr val="CC0000"/>
              </a:gs>
              <a:gs pos="100000">
                <a:srgbClr val="CC0000">
                  <a:gamma/>
                  <a:tint val="40784"/>
                  <a:invGamma/>
                </a:srgbClr>
              </a:gs>
            </a:gsLst>
            <a:lin ang="0" scaled="1"/>
          </a:gradFill>
          <a:ln>
            <a:noFill/>
          </a:ln>
          <a:effectLst/>
          <a:extLst>
            <a:ext uri="{91240B29-F687-4f45-9708-019B960494DF}">
              <a14:hiddenLine xmlns:a14="http://schemas.microsoft.com/office/drawing/2010/main" w="9525">
                <a:solidFill>
                  <a:srgbClr val="D4D4D4"/>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nvGrpSpPr>
          <p:cNvPr id="1405957" name="Group 5"/>
          <p:cNvGrpSpPr>
            <a:grpSpLocks/>
          </p:cNvGrpSpPr>
          <p:nvPr/>
        </p:nvGrpSpPr>
        <p:grpSpPr bwMode="auto">
          <a:xfrm>
            <a:off x="152400" y="1347788"/>
            <a:ext cx="4724400" cy="3484562"/>
            <a:chOff x="96" y="849"/>
            <a:chExt cx="2976" cy="2195"/>
          </a:xfrm>
        </p:grpSpPr>
        <p:pic>
          <p:nvPicPr>
            <p:cNvPr id="174092" name="Picture 6"/>
            <p:cNvPicPr>
              <a:picLocks noChangeAspect="1" noChangeArrowheads="1"/>
            </p:cNvPicPr>
            <p:nvPr/>
          </p:nvPicPr>
          <p:blipFill>
            <a:blip r:embed="rId3">
              <a:clrChange>
                <a:clrFrom>
                  <a:srgbClr val="D78883"/>
                </a:clrFrom>
                <a:clrTo>
                  <a:srgbClr val="D78883">
                    <a:alpha val="0"/>
                  </a:srgbClr>
                </a:clrTo>
              </a:clrChange>
              <a:extLst>
                <a:ext uri="{28A0092B-C50C-407E-A947-70E740481C1C}">
                  <a14:useLocalDpi xmlns:a14="http://schemas.microsoft.com/office/drawing/2010/main" val="0"/>
                </a:ext>
              </a:extLst>
            </a:blip>
            <a:srcRect b="12494"/>
            <a:stretch>
              <a:fillRect/>
            </a:stretch>
          </p:blipFill>
          <p:spPr bwMode="auto">
            <a:xfrm>
              <a:off x="96" y="849"/>
              <a:ext cx="2976" cy="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5959" name="Text Box 7"/>
            <p:cNvSpPr txBox="1">
              <a:spLocks noChangeArrowheads="1"/>
            </p:cNvSpPr>
            <p:nvPr/>
          </p:nvSpPr>
          <p:spPr bwMode="auto">
            <a:xfrm>
              <a:off x="96" y="2640"/>
              <a:ext cx="220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b="0" i="1">
                  <a:cs typeface="Arial" charset="0"/>
                </a:rPr>
                <a:t>Wine purchased for each kind of music played (column percents)</a:t>
              </a:r>
            </a:p>
          </p:txBody>
        </p:sp>
      </p:grpSp>
      <p:grpSp>
        <p:nvGrpSpPr>
          <p:cNvPr id="1405960" name="Group 8"/>
          <p:cNvGrpSpPr>
            <a:grpSpLocks/>
          </p:cNvGrpSpPr>
          <p:nvPr/>
        </p:nvGrpSpPr>
        <p:grpSpPr bwMode="auto">
          <a:xfrm>
            <a:off x="1524000" y="4092575"/>
            <a:ext cx="7537450" cy="2765425"/>
            <a:chOff x="960" y="2578"/>
            <a:chExt cx="4748" cy="1742"/>
          </a:xfrm>
        </p:grpSpPr>
        <p:pic>
          <p:nvPicPr>
            <p:cNvPr id="174090" name="Picture 9"/>
            <p:cNvPicPr>
              <a:picLocks noChangeAspect="1" noChangeArrowheads="1"/>
            </p:cNvPicPr>
            <p:nvPr/>
          </p:nvPicPr>
          <p:blipFill>
            <a:blip r:embed="rId4">
              <a:clrChange>
                <a:clrFrom>
                  <a:srgbClr val="CF7871"/>
                </a:clrFrom>
                <a:clrTo>
                  <a:srgbClr val="CF7871">
                    <a:alpha val="0"/>
                  </a:srgbClr>
                </a:clrTo>
              </a:clrChange>
              <a:extLst>
                <a:ext uri="{28A0092B-C50C-407E-A947-70E740481C1C}">
                  <a14:useLocalDpi xmlns:a14="http://schemas.microsoft.com/office/drawing/2010/main" val="0"/>
                </a:ext>
              </a:extLst>
            </a:blip>
            <a:srcRect b="13167"/>
            <a:stretch>
              <a:fillRect/>
            </a:stretch>
          </p:blipFill>
          <p:spPr bwMode="auto">
            <a:xfrm>
              <a:off x="2688" y="2578"/>
              <a:ext cx="3020" cy="1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5962" name="Text Box 10"/>
            <p:cNvSpPr txBox="1">
              <a:spLocks noChangeArrowheads="1"/>
            </p:cNvSpPr>
            <p:nvPr/>
          </p:nvSpPr>
          <p:spPr bwMode="auto">
            <a:xfrm>
              <a:off x="960" y="3647"/>
              <a:ext cx="168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defRPr/>
              </a:pPr>
              <a:r>
                <a:rPr lang="en-US" b="0" i="1">
                  <a:cs typeface="Arial" charset="0"/>
                </a:rPr>
                <a:t>Music played for each kind of wine purchased (row percents) </a:t>
              </a:r>
            </a:p>
          </p:txBody>
        </p:sp>
      </p:grpSp>
      <p:grpSp>
        <p:nvGrpSpPr>
          <p:cNvPr id="174086" name="Group 11"/>
          <p:cNvGrpSpPr>
            <a:grpSpLocks/>
          </p:cNvGrpSpPr>
          <p:nvPr/>
        </p:nvGrpSpPr>
        <p:grpSpPr bwMode="auto">
          <a:xfrm>
            <a:off x="5867400" y="525463"/>
            <a:ext cx="2895600" cy="3055937"/>
            <a:chOff x="3888" y="48"/>
            <a:chExt cx="1824" cy="1925"/>
          </a:xfrm>
        </p:grpSpPr>
        <p:pic>
          <p:nvPicPr>
            <p:cNvPr id="140596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2" y="48"/>
              <a:ext cx="1722" cy="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405965" name="Text Box 13"/>
            <p:cNvSpPr txBox="1">
              <a:spLocks noChangeArrowheads="1"/>
            </p:cNvSpPr>
            <p:nvPr/>
          </p:nvSpPr>
          <p:spPr bwMode="auto">
            <a:xfrm>
              <a:off x="3888" y="1223"/>
              <a:ext cx="182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b="0">
                  <a:cs typeface="Arial" charset="0"/>
                </a:rPr>
                <a:t>Does background music in supermarkets influence customer purchasing decisions?</a:t>
              </a:r>
            </a:p>
          </p:txBody>
        </p:sp>
      </p:grpSp>
      <p:pic>
        <p:nvPicPr>
          <p:cNvPr id="1405966"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5353050"/>
            <a:ext cx="11144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59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59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Grp="1" noChangeArrowheads="1"/>
          </p:cNvSpPr>
          <p:nvPr>
            <p:ph type="title"/>
          </p:nvPr>
        </p:nvSpPr>
        <p:spPr>
          <a:xfrm>
            <a:off x="457200" y="228600"/>
            <a:ext cx="8229600" cy="914400"/>
          </a:xfrm>
        </p:spPr>
        <p:txBody>
          <a:bodyPr/>
          <a:lstStyle/>
          <a:p>
            <a:pPr eaLnBrk="1" hangingPunct="1">
              <a:defRPr/>
            </a:pPr>
            <a:r>
              <a:rPr lang="en-US" sz="3400" smtClean="0">
                <a:solidFill>
                  <a:srgbClr val="333399"/>
                </a:solidFill>
                <a:cs typeface="+mj-cs"/>
              </a:rPr>
              <a:t>Conditional distribution</a:t>
            </a:r>
          </a:p>
        </p:txBody>
      </p:sp>
      <p:sp>
        <p:nvSpPr>
          <p:cNvPr id="1401859" name="Text Box 3"/>
          <p:cNvSpPr txBox="1">
            <a:spLocks noChangeArrowheads="1"/>
          </p:cNvSpPr>
          <p:nvPr/>
        </p:nvSpPr>
        <p:spPr bwMode="auto">
          <a:xfrm>
            <a:off x="685800" y="1752600"/>
            <a:ext cx="762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b="0">
              <a:cs typeface="Arial" charset="0"/>
            </a:endParaRPr>
          </a:p>
        </p:txBody>
      </p:sp>
      <p:sp>
        <p:nvSpPr>
          <p:cNvPr id="1401860" name="Text Box 4"/>
          <p:cNvSpPr txBox="1">
            <a:spLocks noChangeArrowheads="1"/>
          </p:cNvSpPr>
          <p:nvPr/>
        </p:nvSpPr>
        <p:spPr bwMode="auto">
          <a:xfrm>
            <a:off x="609600" y="990600"/>
            <a:ext cx="80010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Clr>
                <a:srgbClr val="333399"/>
              </a:buClr>
              <a:buSzPct val="125000"/>
              <a:buFont typeface="Wingdings" charset="0"/>
              <a:buChar char="§"/>
              <a:defRPr/>
            </a:pPr>
            <a:r>
              <a:rPr lang="en-US" b="0" dirty="0">
                <a:cs typeface="Arial" charset="0"/>
              </a:rPr>
              <a:t> In the table below, the 25 to 34 age group occupies the first column. To find the complete </a:t>
            </a:r>
            <a:r>
              <a:rPr lang="en-US" dirty="0">
                <a:cs typeface="Arial" charset="0"/>
              </a:rPr>
              <a:t>distribution of education in this age group</a:t>
            </a:r>
            <a:r>
              <a:rPr lang="en-US" b="0" dirty="0">
                <a:cs typeface="Arial" charset="0"/>
              </a:rPr>
              <a:t>, look only at that column. Compute each count as a percent of the column total. </a:t>
            </a:r>
          </a:p>
          <a:p>
            <a:pPr>
              <a:spcBef>
                <a:spcPct val="50000"/>
              </a:spcBef>
              <a:buClr>
                <a:srgbClr val="333399"/>
              </a:buClr>
              <a:buSzPct val="125000"/>
              <a:buFont typeface="Wingdings" charset="0"/>
              <a:buChar char="§"/>
              <a:defRPr/>
            </a:pPr>
            <a:r>
              <a:rPr lang="en-US" b="0" dirty="0">
                <a:cs typeface="Arial" charset="0"/>
              </a:rPr>
              <a:t> These </a:t>
            </a:r>
            <a:r>
              <a:rPr lang="en-US" b="0" dirty="0" err="1">
                <a:cs typeface="Arial" charset="0"/>
              </a:rPr>
              <a:t>percents</a:t>
            </a:r>
            <a:r>
              <a:rPr lang="en-US" b="0" dirty="0">
                <a:cs typeface="Arial" charset="0"/>
              </a:rPr>
              <a:t> should add up to 100% because all persons in this age group fall in one of the education categories. These four </a:t>
            </a:r>
            <a:r>
              <a:rPr lang="en-US" b="0" dirty="0" err="1">
                <a:cs typeface="Arial" charset="0"/>
              </a:rPr>
              <a:t>percents</a:t>
            </a:r>
            <a:r>
              <a:rPr lang="en-US" b="0" dirty="0">
                <a:cs typeface="Arial" charset="0"/>
              </a:rPr>
              <a:t> together are the </a:t>
            </a:r>
            <a:r>
              <a:rPr lang="en-US" b="0" dirty="0">
                <a:solidFill>
                  <a:schemeClr val="bg2"/>
                </a:solidFill>
                <a:cs typeface="Arial" charset="0"/>
              </a:rPr>
              <a:t>conditional distribution</a:t>
            </a:r>
            <a:r>
              <a:rPr lang="en-US" b="0" dirty="0">
                <a:cs typeface="Arial" charset="0"/>
              </a:rPr>
              <a:t> of education, given the 25 to 34 age group. </a:t>
            </a:r>
          </a:p>
        </p:txBody>
      </p:sp>
      <p:grpSp>
        <p:nvGrpSpPr>
          <p:cNvPr id="1401861" name="Group 5"/>
          <p:cNvGrpSpPr>
            <a:grpSpLocks/>
          </p:cNvGrpSpPr>
          <p:nvPr/>
        </p:nvGrpSpPr>
        <p:grpSpPr bwMode="auto">
          <a:xfrm>
            <a:off x="-228600" y="3505200"/>
            <a:ext cx="8382000" cy="3352800"/>
            <a:chOff x="0" y="2208"/>
            <a:chExt cx="5280" cy="2112"/>
          </a:xfrm>
        </p:grpSpPr>
        <p:pic>
          <p:nvPicPr>
            <p:cNvPr id="1658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 y="2208"/>
              <a:ext cx="4563" cy="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1863" name="Rectangle 7"/>
            <p:cNvSpPr>
              <a:spLocks noChangeArrowheads="1"/>
            </p:cNvSpPr>
            <p:nvPr/>
          </p:nvSpPr>
          <p:spPr bwMode="auto">
            <a:xfrm>
              <a:off x="720" y="2208"/>
              <a:ext cx="720"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1864" name="Text Box 8"/>
            <p:cNvSpPr txBox="1">
              <a:spLocks noChangeArrowheads="1"/>
            </p:cNvSpPr>
            <p:nvPr/>
          </p:nvSpPr>
          <p:spPr bwMode="auto">
            <a:xfrm>
              <a:off x="718" y="4003"/>
              <a:ext cx="89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i="1">
                  <a:cs typeface="Arial" charset="0"/>
                </a:rPr>
                <a:t>2000 U.S. census</a:t>
              </a:r>
            </a:p>
          </p:txBody>
        </p:sp>
        <p:grpSp>
          <p:nvGrpSpPr>
            <p:cNvPr id="165896" name="Group 9"/>
            <p:cNvGrpSpPr>
              <a:grpSpLocks/>
            </p:cNvGrpSpPr>
            <p:nvPr/>
          </p:nvGrpSpPr>
          <p:grpSpPr bwMode="auto">
            <a:xfrm>
              <a:off x="0" y="3933"/>
              <a:ext cx="720" cy="387"/>
              <a:chOff x="768" y="1532"/>
              <a:chExt cx="720" cy="387"/>
            </a:xfrm>
          </p:grpSpPr>
          <p:sp>
            <p:nvSpPr>
              <p:cNvPr id="1401866" name="AutoShape 10"/>
              <p:cNvSpPr>
                <a:spLocks noChangeArrowheads="1"/>
              </p:cNvSpPr>
              <p:nvPr/>
            </p:nvSpPr>
            <p:spPr bwMode="auto">
              <a:xfrm rot="20968753" flipV="1">
                <a:off x="960" y="1632"/>
                <a:ext cx="336" cy="88"/>
              </a:xfrm>
              <a:prstGeom prst="pentagon">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1867" name="AutoShape 11"/>
              <p:cNvSpPr>
                <a:spLocks noChangeArrowheads="1"/>
              </p:cNvSpPr>
              <p:nvPr/>
            </p:nvSpPr>
            <p:spPr bwMode="auto">
              <a:xfrm rot="-274083">
                <a:off x="768" y="1536"/>
                <a:ext cx="720" cy="109"/>
              </a:xfrm>
              <a:prstGeom prst="parallelogram">
                <a:avLst>
                  <a:gd name="adj" fmla="val 243119"/>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1868" name="Freeform 12"/>
              <p:cNvSpPr>
                <a:spLocks/>
              </p:cNvSpPr>
              <p:nvPr/>
            </p:nvSpPr>
            <p:spPr bwMode="auto">
              <a:xfrm>
                <a:off x="836" y="1571"/>
                <a:ext cx="294" cy="348"/>
              </a:xfrm>
              <a:custGeom>
                <a:avLst/>
                <a:gdLst>
                  <a:gd name="T0" fmla="*/ 342 w 353"/>
                  <a:gd name="T1" fmla="*/ 6 h 392"/>
                  <a:gd name="T2" fmla="*/ 327 w 353"/>
                  <a:gd name="T3" fmla="*/ 0 h 392"/>
                  <a:gd name="T4" fmla="*/ 269 w 353"/>
                  <a:gd name="T5" fmla="*/ 6 h 392"/>
                  <a:gd name="T6" fmla="*/ 251 w 353"/>
                  <a:gd name="T7" fmla="*/ 11 h 392"/>
                  <a:gd name="T8" fmla="*/ 218 w 353"/>
                  <a:gd name="T9" fmla="*/ 27 h 392"/>
                  <a:gd name="T10" fmla="*/ 195 w 353"/>
                  <a:gd name="T11" fmla="*/ 36 h 392"/>
                  <a:gd name="T12" fmla="*/ 164 w 353"/>
                  <a:gd name="T13" fmla="*/ 48 h 392"/>
                  <a:gd name="T14" fmla="*/ 137 w 353"/>
                  <a:gd name="T15" fmla="*/ 63 h 392"/>
                  <a:gd name="T16" fmla="*/ 108 w 353"/>
                  <a:gd name="T17" fmla="*/ 87 h 392"/>
                  <a:gd name="T18" fmla="*/ 86 w 353"/>
                  <a:gd name="T19" fmla="*/ 108 h 392"/>
                  <a:gd name="T20" fmla="*/ 75 w 353"/>
                  <a:gd name="T21" fmla="*/ 126 h 392"/>
                  <a:gd name="T22" fmla="*/ 63 w 353"/>
                  <a:gd name="T23" fmla="*/ 156 h 392"/>
                  <a:gd name="T24" fmla="*/ 48 w 353"/>
                  <a:gd name="T25" fmla="*/ 234 h 392"/>
                  <a:gd name="T26" fmla="*/ 42 w 353"/>
                  <a:gd name="T27" fmla="*/ 248 h 392"/>
                  <a:gd name="T28" fmla="*/ 30 w 353"/>
                  <a:gd name="T29" fmla="*/ 294 h 392"/>
                  <a:gd name="T30" fmla="*/ 20 w 353"/>
                  <a:gd name="T31" fmla="*/ 341 h 392"/>
                  <a:gd name="T32" fmla="*/ 26 w 353"/>
                  <a:gd name="T33" fmla="*/ 353 h 392"/>
                  <a:gd name="T34" fmla="*/ 39 w 353"/>
                  <a:gd name="T35" fmla="*/ 291 h 392"/>
                  <a:gd name="T36" fmla="*/ 42 w 353"/>
                  <a:gd name="T37" fmla="*/ 354 h 392"/>
                  <a:gd name="T38" fmla="*/ 51 w 353"/>
                  <a:gd name="T39" fmla="*/ 365 h 392"/>
                  <a:gd name="T40" fmla="*/ 48 w 353"/>
                  <a:gd name="T41" fmla="*/ 335 h 392"/>
                  <a:gd name="T42" fmla="*/ 47 w 353"/>
                  <a:gd name="T43" fmla="*/ 266 h 392"/>
                  <a:gd name="T44" fmla="*/ 41 w 353"/>
                  <a:gd name="T45" fmla="*/ 278 h 392"/>
                  <a:gd name="T46" fmla="*/ 65 w 353"/>
                  <a:gd name="T47" fmla="*/ 350 h 392"/>
                  <a:gd name="T48" fmla="*/ 66 w 353"/>
                  <a:gd name="T49" fmla="*/ 356 h 392"/>
                  <a:gd name="T50" fmla="*/ 47 w 353"/>
                  <a:gd name="T51" fmla="*/ 296 h 392"/>
                  <a:gd name="T52" fmla="*/ 42 w 353"/>
                  <a:gd name="T53" fmla="*/ 264 h 392"/>
                  <a:gd name="T54" fmla="*/ 51 w 353"/>
                  <a:gd name="T55" fmla="*/ 276 h 392"/>
                  <a:gd name="T56" fmla="*/ 71 w 353"/>
                  <a:gd name="T57" fmla="*/ 321 h 392"/>
                  <a:gd name="T58" fmla="*/ 86 w 353"/>
                  <a:gd name="T59" fmla="*/ 347 h 392"/>
                  <a:gd name="T60" fmla="*/ 83 w 353"/>
                  <a:gd name="T61" fmla="*/ 356 h 392"/>
                  <a:gd name="T62" fmla="*/ 68 w 353"/>
                  <a:gd name="T63" fmla="*/ 326 h 392"/>
                  <a:gd name="T64" fmla="*/ 57 w 353"/>
                  <a:gd name="T65" fmla="*/ 306 h 392"/>
                  <a:gd name="T66" fmla="*/ 48 w 353"/>
                  <a:gd name="T67" fmla="*/ 282 h 392"/>
                  <a:gd name="T68" fmla="*/ 38 w 353"/>
                  <a:gd name="T69" fmla="*/ 273 h 392"/>
                  <a:gd name="T70" fmla="*/ 23 w 353"/>
                  <a:gd name="T71" fmla="*/ 299 h 392"/>
                  <a:gd name="T72" fmla="*/ 9 w 353"/>
                  <a:gd name="T73" fmla="*/ 336 h 392"/>
                  <a:gd name="T74" fmla="*/ 0 w 353"/>
                  <a:gd name="T75" fmla="*/ 366 h 392"/>
                  <a:gd name="T76" fmla="*/ 9 w 353"/>
                  <a:gd name="T77" fmla="*/ 351 h 392"/>
                  <a:gd name="T78" fmla="*/ 17 w 353"/>
                  <a:gd name="T79" fmla="*/ 335 h 392"/>
                  <a:gd name="T80" fmla="*/ 23 w 353"/>
                  <a:gd name="T81" fmla="*/ 311 h 392"/>
                  <a:gd name="T82" fmla="*/ 44 w 353"/>
                  <a:gd name="T83" fmla="*/ 269 h 392"/>
                  <a:gd name="T84" fmla="*/ 48 w 353"/>
                  <a:gd name="T85" fmla="*/ 252 h 392"/>
                  <a:gd name="T86" fmla="*/ 62 w 353"/>
                  <a:gd name="T87" fmla="*/ 188 h 392"/>
                  <a:gd name="T88" fmla="*/ 71 w 353"/>
                  <a:gd name="T89" fmla="*/ 152 h 392"/>
                  <a:gd name="T90" fmla="*/ 86 w 353"/>
                  <a:gd name="T91" fmla="*/ 128 h 392"/>
                  <a:gd name="T92" fmla="*/ 134 w 353"/>
                  <a:gd name="T93" fmla="*/ 77 h 392"/>
                  <a:gd name="T94" fmla="*/ 159 w 353"/>
                  <a:gd name="T95" fmla="*/ 62 h 392"/>
                  <a:gd name="T96" fmla="*/ 188 w 353"/>
                  <a:gd name="T97" fmla="*/ 42 h 392"/>
                  <a:gd name="T98" fmla="*/ 245 w 353"/>
                  <a:gd name="T99" fmla="*/ 14 h 392"/>
                  <a:gd name="T100" fmla="*/ 260 w 353"/>
                  <a:gd name="T101" fmla="*/ 8 h 392"/>
                  <a:gd name="T102" fmla="*/ 309 w 353"/>
                  <a:gd name="T103" fmla="*/ 11 h 392"/>
                  <a:gd name="T104" fmla="*/ 342 w 353"/>
                  <a:gd name="T105" fmla="*/ 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92">
                    <a:moveTo>
                      <a:pt x="342" y="6"/>
                    </a:moveTo>
                    <a:cubicBezTo>
                      <a:pt x="336" y="5"/>
                      <a:pt x="333" y="2"/>
                      <a:pt x="327" y="0"/>
                    </a:cubicBezTo>
                    <a:cubicBezTo>
                      <a:pt x="307" y="1"/>
                      <a:pt x="289" y="5"/>
                      <a:pt x="269" y="6"/>
                    </a:cubicBezTo>
                    <a:cubicBezTo>
                      <a:pt x="263" y="8"/>
                      <a:pt x="257" y="9"/>
                      <a:pt x="251" y="11"/>
                    </a:cubicBezTo>
                    <a:cubicBezTo>
                      <a:pt x="239" y="20"/>
                      <a:pt x="232" y="26"/>
                      <a:pt x="218" y="27"/>
                    </a:cubicBezTo>
                    <a:cubicBezTo>
                      <a:pt x="209" y="29"/>
                      <a:pt x="203" y="34"/>
                      <a:pt x="195" y="36"/>
                    </a:cubicBezTo>
                    <a:cubicBezTo>
                      <a:pt x="185" y="41"/>
                      <a:pt x="175" y="46"/>
                      <a:pt x="164" y="48"/>
                    </a:cubicBezTo>
                    <a:cubicBezTo>
                      <a:pt x="155" y="52"/>
                      <a:pt x="144" y="57"/>
                      <a:pt x="137" y="63"/>
                    </a:cubicBezTo>
                    <a:cubicBezTo>
                      <a:pt x="130" y="69"/>
                      <a:pt x="118" y="85"/>
                      <a:pt x="108" y="87"/>
                    </a:cubicBezTo>
                    <a:cubicBezTo>
                      <a:pt x="100" y="99"/>
                      <a:pt x="93" y="99"/>
                      <a:pt x="86" y="108"/>
                    </a:cubicBezTo>
                    <a:cubicBezTo>
                      <a:pt x="82" y="114"/>
                      <a:pt x="79" y="120"/>
                      <a:pt x="75" y="126"/>
                    </a:cubicBezTo>
                    <a:cubicBezTo>
                      <a:pt x="73" y="138"/>
                      <a:pt x="68" y="146"/>
                      <a:pt x="63" y="156"/>
                    </a:cubicBezTo>
                    <a:cubicBezTo>
                      <a:pt x="58" y="179"/>
                      <a:pt x="58" y="215"/>
                      <a:pt x="48" y="234"/>
                    </a:cubicBezTo>
                    <a:cubicBezTo>
                      <a:pt x="45" y="259"/>
                      <a:pt x="50" y="230"/>
                      <a:pt x="42" y="248"/>
                    </a:cubicBezTo>
                    <a:cubicBezTo>
                      <a:pt x="36" y="261"/>
                      <a:pt x="34" y="280"/>
                      <a:pt x="30" y="294"/>
                    </a:cubicBezTo>
                    <a:cubicBezTo>
                      <a:pt x="28" y="316"/>
                      <a:pt x="26" y="323"/>
                      <a:pt x="20" y="341"/>
                    </a:cubicBezTo>
                    <a:cubicBezTo>
                      <a:pt x="22" y="354"/>
                      <a:pt x="22" y="392"/>
                      <a:pt x="26" y="353"/>
                    </a:cubicBezTo>
                    <a:cubicBezTo>
                      <a:pt x="27" y="328"/>
                      <a:pt x="34" y="314"/>
                      <a:pt x="39" y="291"/>
                    </a:cubicBezTo>
                    <a:cubicBezTo>
                      <a:pt x="44" y="230"/>
                      <a:pt x="39" y="282"/>
                      <a:pt x="42" y="354"/>
                    </a:cubicBezTo>
                    <a:cubicBezTo>
                      <a:pt x="42" y="357"/>
                      <a:pt x="50" y="364"/>
                      <a:pt x="51" y="365"/>
                    </a:cubicBezTo>
                    <a:cubicBezTo>
                      <a:pt x="65" y="360"/>
                      <a:pt x="52" y="344"/>
                      <a:pt x="48" y="335"/>
                    </a:cubicBezTo>
                    <a:cubicBezTo>
                      <a:pt x="48" y="312"/>
                      <a:pt x="49" y="289"/>
                      <a:pt x="47" y="266"/>
                    </a:cubicBezTo>
                    <a:cubicBezTo>
                      <a:pt x="47" y="262"/>
                      <a:pt x="42" y="274"/>
                      <a:pt x="41" y="278"/>
                    </a:cubicBezTo>
                    <a:cubicBezTo>
                      <a:pt x="42" y="297"/>
                      <a:pt x="38" y="341"/>
                      <a:pt x="65" y="350"/>
                    </a:cubicBezTo>
                    <a:cubicBezTo>
                      <a:pt x="65" y="352"/>
                      <a:pt x="67" y="358"/>
                      <a:pt x="66" y="356"/>
                    </a:cubicBezTo>
                    <a:cubicBezTo>
                      <a:pt x="53" y="338"/>
                      <a:pt x="55" y="316"/>
                      <a:pt x="47" y="296"/>
                    </a:cubicBezTo>
                    <a:cubicBezTo>
                      <a:pt x="46" y="285"/>
                      <a:pt x="44" y="275"/>
                      <a:pt x="42" y="264"/>
                    </a:cubicBezTo>
                    <a:cubicBezTo>
                      <a:pt x="40" y="243"/>
                      <a:pt x="46" y="268"/>
                      <a:pt x="51" y="276"/>
                    </a:cubicBezTo>
                    <a:cubicBezTo>
                      <a:pt x="55" y="291"/>
                      <a:pt x="62" y="308"/>
                      <a:pt x="71" y="321"/>
                    </a:cubicBezTo>
                    <a:cubicBezTo>
                      <a:pt x="73" y="331"/>
                      <a:pt x="82" y="338"/>
                      <a:pt x="86" y="347"/>
                    </a:cubicBezTo>
                    <a:cubicBezTo>
                      <a:pt x="87" y="355"/>
                      <a:pt x="93" y="358"/>
                      <a:pt x="83" y="356"/>
                    </a:cubicBezTo>
                    <a:cubicBezTo>
                      <a:pt x="79" y="346"/>
                      <a:pt x="76" y="332"/>
                      <a:pt x="68" y="326"/>
                    </a:cubicBezTo>
                    <a:cubicBezTo>
                      <a:pt x="64" y="319"/>
                      <a:pt x="60" y="314"/>
                      <a:pt x="57" y="306"/>
                    </a:cubicBezTo>
                    <a:cubicBezTo>
                      <a:pt x="56" y="296"/>
                      <a:pt x="52" y="291"/>
                      <a:pt x="48" y="282"/>
                    </a:cubicBezTo>
                    <a:cubicBezTo>
                      <a:pt x="47" y="274"/>
                      <a:pt x="47" y="272"/>
                      <a:pt x="38" y="273"/>
                    </a:cubicBezTo>
                    <a:cubicBezTo>
                      <a:pt x="33" y="282"/>
                      <a:pt x="26" y="290"/>
                      <a:pt x="23" y="299"/>
                    </a:cubicBezTo>
                    <a:cubicBezTo>
                      <a:pt x="19" y="310"/>
                      <a:pt x="16" y="327"/>
                      <a:pt x="9" y="336"/>
                    </a:cubicBezTo>
                    <a:cubicBezTo>
                      <a:pt x="6" y="346"/>
                      <a:pt x="5" y="357"/>
                      <a:pt x="0" y="366"/>
                    </a:cubicBezTo>
                    <a:cubicBezTo>
                      <a:pt x="0" y="366"/>
                      <a:pt x="6" y="356"/>
                      <a:pt x="9" y="351"/>
                    </a:cubicBezTo>
                    <a:cubicBezTo>
                      <a:pt x="12" y="346"/>
                      <a:pt x="14" y="340"/>
                      <a:pt x="17" y="335"/>
                    </a:cubicBezTo>
                    <a:cubicBezTo>
                      <a:pt x="18" y="327"/>
                      <a:pt x="19" y="319"/>
                      <a:pt x="23" y="311"/>
                    </a:cubicBezTo>
                    <a:cubicBezTo>
                      <a:pt x="26" y="293"/>
                      <a:pt x="31" y="282"/>
                      <a:pt x="44" y="269"/>
                    </a:cubicBezTo>
                    <a:cubicBezTo>
                      <a:pt x="45" y="263"/>
                      <a:pt x="47" y="258"/>
                      <a:pt x="48" y="252"/>
                    </a:cubicBezTo>
                    <a:cubicBezTo>
                      <a:pt x="50" y="201"/>
                      <a:pt x="48" y="217"/>
                      <a:pt x="62" y="188"/>
                    </a:cubicBezTo>
                    <a:cubicBezTo>
                      <a:pt x="63" y="175"/>
                      <a:pt x="61" y="162"/>
                      <a:pt x="71" y="152"/>
                    </a:cubicBezTo>
                    <a:cubicBezTo>
                      <a:pt x="73" y="142"/>
                      <a:pt x="82" y="137"/>
                      <a:pt x="86" y="128"/>
                    </a:cubicBezTo>
                    <a:cubicBezTo>
                      <a:pt x="89" y="113"/>
                      <a:pt x="117" y="80"/>
                      <a:pt x="134" y="77"/>
                    </a:cubicBezTo>
                    <a:cubicBezTo>
                      <a:pt x="142" y="73"/>
                      <a:pt x="151" y="67"/>
                      <a:pt x="159" y="62"/>
                    </a:cubicBezTo>
                    <a:cubicBezTo>
                      <a:pt x="166" y="50"/>
                      <a:pt x="179" y="51"/>
                      <a:pt x="188" y="42"/>
                    </a:cubicBezTo>
                    <a:cubicBezTo>
                      <a:pt x="203" y="27"/>
                      <a:pt x="225" y="18"/>
                      <a:pt x="245" y="14"/>
                    </a:cubicBezTo>
                    <a:cubicBezTo>
                      <a:pt x="250" y="11"/>
                      <a:pt x="254" y="9"/>
                      <a:pt x="260" y="8"/>
                    </a:cubicBezTo>
                    <a:cubicBezTo>
                      <a:pt x="276" y="8"/>
                      <a:pt x="293" y="11"/>
                      <a:pt x="309" y="11"/>
                    </a:cubicBezTo>
                    <a:cubicBezTo>
                      <a:pt x="348" y="11"/>
                      <a:pt x="353" y="17"/>
                      <a:pt x="342" y="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1869" name="Line 13"/>
              <p:cNvSpPr>
                <a:spLocks noChangeShapeType="1"/>
              </p:cNvSpPr>
              <p:nvPr/>
            </p:nvSpPr>
            <p:spPr bwMode="auto">
              <a:xfrm rot="-287724">
                <a:off x="972" y="1632"/>
                <a:ext cx="24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1870" name="Line 14"/>
              <p:cNvSpPr>
                <a:spLocks noChangeShapeType="1"/>
              </p:cNvSpPr>
              <p:nvPr/>
            </p:nvSpPr>
            <p:spPr bwMode="auto">
              <a:xfrm rot="5112276">
                <a:off x="1266" y="1471"/>
                <a:ext cx="82" cy="204"/>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1871" name="Line 15"/>
              <p:cNvSpPr>
                <a:spLocks noChangeShapeType="1"/>
              </p:cNvSpPr>
              <p:nvPr/>
            </p:nvSpPr>
            <p:spPr bwMode="auto">
              <a:xfrm rot="-287724">
                <a:off x="986" y="1708"/>
                <a:ext cx="144" cy="14"/>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1872" name="Line 16"/>
              <p:cNvSpPr>
                <a:spLocks noChangeShapeType="1"/>
              </p:cNvSpPr>
              <p:nvPr/>
            </p:nvSpPr>
            <p:spPr bwMode="auto">
              <a:xfrm rot="21088195" flipV="1">
                <a:off x="1124" y="1678"/>
                <a:ext cx="122" cy="32"/>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spTree>
    <p:extLst>
      <p:ext uri="{BB962C8B-B14F-4D97-AF65-F5344CB8AC3E}">
        <p14:creationId xmlns:p14="http://schemas.microsoft.com/office/powerpoint/2010/main" val="22382887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1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58" name="Rectangle 2"/>
          <p:cNvSpPr>
            <a:spLocks noGrp="1" noChangeArrowheads="1"/>
          </p:cNvSpPr>
          <p:nvPr>
            <p:ph type="title"/>
          </p:nvPr>
        </p:nvSpPr>
        <p:spPr>
          <a:xfrm>
            <a:off x="457200" y="228600"/>
            <a:ext cx="8229600" cy="914400"/>
          </a:xfrm>
        </p:spPr>
        <p:txBody>
          <a:bodyPr/>
          <a:lstStyle/>
          <a:p>
            <a:pPr eaLnBrk="1" hangingPunct="1">
              <a:defRPr/>
            </a:pPr>
            <a:r>
              <a:rPr lang="en-US" sz="3400" smtClean="0">
                <a:solidFill>
                  <a:srgbClr val="333399"/>
                </a:solidFill>
                <a:cs typeface="+mj-cs"/>
              </a:rPr>
              <a:t>Conditional distribution</a:t>
            </a:r>
          </a:p>
        </p:txBody>
      </p:sp>
      <p:sp>
        <p:nvSpPr>
          <p:cNvPr id="1401859" name="Text Box 3"/>
          <p:cNvSpPr txBox="1">
            <a:spLocks noChangeArrowheads="1"/>
          </p:cNvSpPr>
          <p:nvPr/>
        </p:nvSpPr>
        <p:spPr bwMode="auto">
          <a:xfrm>
            <a:off x="685800" y="1752600"/>
            <a:ext cx="762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b="0">
              <a:cs typeface="Arial" charset="0"/>
            </a:endParaRPr>
          </a:p>
        </p:txBody>
      </p:sp>
      <p:sp>
        <p:nvSpPr>
          <p:cNvPr id="1401860" name="Text Box 4"/>
          <p:cNvSpPr txBox="1">
            <a:spLocks noChangeArrowheads="1"/>
          </p:cNvSpPr>
          <p:nvPr/>
        </p:nvSpPr>
        <p:spPr bwMode="auto">
          <a:xfrm>
            <a:off x="609600" y="990600"/>
            <a:ext cx="80010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buClr>
                <a:srgbClr val="333399"/>
              </a:buClr>
              <a:buSzPct val="125000"/>
              <a:buFont typeface="Wingdings" charset="0"/>
              <a:buChar char="§"/>
              <a:defRPr/>
            </a:pPr>
            <a:r>
              <a:rPr lang="en-US" b="0" dirty="0">
                <a:cs typeface="Arial" charset="0"/>
              </a:rPr>
              <a:t> In the table below, the 25 to 34 age group occupies the first column. To find the complete </a:t>
            </a:r>
            <a:r>
              <a:rPr lang="en-US" dirty="0">
                <a:cs typeface="Arial" charset="0"/>
              </a:rPr>
              <a:t>distribution of education in this age group</a:t>
            </a:r>
            <a:r>
              <a:rPr lang="en-US" b="0" dirty="0">
                <a:cs typeface="Arial" charset="0"/>
              </a:rPr>
              <a:t>, look only at that column. Compute each count as a percent of the column total. </a:t>
            </a:r>
          </a:p>
          <a:p>
            <a:pPr>
              <a:spcBef>
                <a:spcPct val="50000"/>
              </a:spcBef>
              <a:buClr>
                <a:srgbClr val="333399"/>
              </a:buClr>
              <a:buSzPct val="125000"/>
              <a:buFont typeface="Wingdings" charset="0"/>
              <a:buChar char="§"/>
              <a:defRPr/>
            </a:pPr>
            <a:r>
              <a:rPr lang="en-US" b="0" dirty="0">
                <a:cs typeface="Arial" charset="0"/>
              </a:rPr>
              <a:t> These </a:t>
            </a:r>
            <a:r>
              <a:rPr lang="en-US" b="0" dirty="0" err="1">
                <a:cs typeface="Arial" charset="0"/>
              </a:rPr>
              <a:t>percents</a:t>
            </a:r>
            <a:r>
              <a:rPr lang="en-US" b="0" dirty="0">
                <a:cs typeface="Arial" charset="0"/>
              </a:rPr>
              <a:t> should add up to 100% because all persons in this age group fall in one of the education categories. These four </a:t>
            </a:r>
            <a:r>
              <a:rPr lang="en-US" b="0" dirty="0" err="1">
                <a:cs typeface="Arial" charset="0"/>
              </a:rPr>
              <a:t>percents</a:t>
            </a:r>
            <a:r>
              <a:rPr lang="en-US" b="0" dirty="0">
                <a:cs typeface="Arial" charset="0"/>
              </a:rPr>
              <a:t> together are the </a:t>
            </a:r>
            <a:r>
              <a:rPr lang="en-US" b="0" dirty="0">
                <a:solidFill>
                  <a:schemeClr val="bg2"/>
                </a:solidFill>
                <a:cs typeface="Arial" charset="0"/>
              </a:rPr>
              <a:t>conditional distribution</a:t>
            </a:r>
            <a:r>
              <a:rPr lang="en-US" b="0" dirty="0">
                <a:cs typeface="Arial" charset="0"/>
              </a:rPr>
              <a:t> of education, given the 25 to 34 age group. </a:t>
            </a:r>
          </a:p>
        </p:txBody>
      </p:sp>
      <p:grpSp>
        <p:nvGrpSpPr>
          <p:cNvPr id="1401861" name="Group 5"/>
          <p:cNvGrpSpPr>
            <a:grpSpLocks/>
          </p:cNvGrpSpPr>
          <p:nvPr/>
        </p:nvGrpSpPr>
        <p:grpSpPr bwMode="auto">
          <a:xfrm>
            <a:off x="-228600" y="3505200"/>
            <a:ext cx="8382000" cy="3352800"/>
            <a:chOff x="0" y="2208"/>
            <a:chExt cx="5280" cy="2112"/>
          </a:xfrm>
        </p:grpSpPr>
        <p:pic>
          <p:nvPicPr>
            <p:cNvPr id="1658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 y="2208"/>
              <a:ext cx="4563" cy="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1863" name="Rectangle 7"/>
            <p:cNvSpPr>
              <a:spLocks noChangeArrowheads="1"/>
            </p:cNvSpPr>
            <p:nvPr/>
          </p:nvSpPr>
          <p:spPr bwMode="auto">
            <a:xfrm>
              <a:off x="720" y="2208"/>
              <a:ext cx="720" cy="1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1864" name="Text Box 8"/>
            <p:cNvSpPr txBox="1">
              <a:spLocks noChangeArrowheads="1"/>
            </p:cNvSpPr>
            <p:nvPr/>
          </p:nvSpPr>
          <p:spPr bwMode="auto">
            <a:xfrm>
              <a:off x="718" y="4003"/>
              <a:ext cx="89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200" i="1">
                  <a:cs typeface="Arial" charset="0"/>
                </a:rPr>
                <a:t>2000 U.S. census</a:t>
              </a:r>
            </a:p>
          </p:txBody>
        </p:sp>
        <p:grpSp>
          <p:nvGrpSpPr>
            <p:cNvPr id="165896" name="Group 9"/>
            <p:cNvGrpSpPr>
              <a:grpSpLocks/>
            </p:cNvGrpSpPr>
            <p:nvPr/>
          </p:nvGrpSpPr>
          <p:grpSpPr bwMode="auto">
            <a:xfrm>
              <a:off x="0" y="3933"/>
              <a:ext cx="720" cy="387"/>
              <a:chOff x="768" y="1532"/>
              <a:chExt cx="720" cy="387"/>
            </a:xfrm>
          </p:grpSpPr>
          <p:sp>
            <p:nvSpPr>
              <p:cNvPr id="1401866" name="AutoShape 10"/>
              <p:cNvSpPr>
                <a:spLocks noChangeArrowheads="1"/>
              </p:cNvSpPr>
              <p:nvPr/>
            </p:nvSpPr>
            <p:spPr bwMode="auto">
              <a:xfrm rot="20968753" flipV="1">
                <a:off x="960" y="1632"/>
                <a:ext cx="336" cy="88"/>
              </a:xfrm>
              <a:prstGeom prst="pentagon">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1867" name="AutoShape 11"/>
              <p:cNvSpPr>
                <a:spLocks noChangeArrowheads="1"/>
              </p:cNvSpPr>
              <p:nvPr/>
            </p:nvSpPr>
            <p:spPr bwMode="auto">
              <a:xfrm rot="-274083">
                <a:off x="768" y="1536"/>
                <a:ext cx="720" cy="109"/>
              </a:xfrm>
              <a:prstGeom prst="parallelogram">
                <a:avLst>
                  <a:gd name="adj" fmla="val 243119"/>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1868" name="Freeform 12"/>
              <p:cNvSpPr>
                <a:spLocks/>
              </p:cNvSpPr>
              <p:nvPr/>
            </p:nvSpPr>
            <p:spPr bwMode="auto">
              <a:xfrm>
                <a:off x="836" y="1571"/>
                <a:ext cx="294" cy="348"/>
              </a:xfrm>
              <a:custGeom>
                <a:avLst/>
                <a:gdLst>
                  <a:gd name="T0" fmla="*/ 342 w 353"/>
                  <a:gd name="T1" fmla="*/ 6 h 392"/>
                  <a:gd name="T2" fmla="*/ 327 w 353"/>
                  <a:gd name="T3" fmla="*/ 0 h 392"/>
                  <a:gd name="T4" fmla="*/ 269 w 353"/>
                  <a:gd name="T5" fmla="*/ 6 h 392"/>
                  <a:gd name="T6" fmla="*/ 251 w 353"/>
                  <a:gd name="T7" fmla="*/ 11 h 392"/>
                  <a:gd name="T8" fmla="*/ 218 w 353"/>
                  <a:gd name="T9" fmla="*/ 27 h 392"/>
                  <a:gd name="T10" fmla="*/ 195 w 353"/>
                  <a:gd name="T11" fmla="*/ 36 h 392"/>
                  <a:gd name="T12" fmla="*/ 164 w 353"/>
                  <a:gd name="T13" fmla="*/ 48 h 392"/>
                  <a:gd name="T14" fmla="*/ 137 w 353"/>
                  <a:gd name="T15" fmla="*/ 63 h 392"/>
                  <a:gd name="T16" fmla="*/ 108 w 353"/>
                  <a:gd name="T17" fmla="*/ 87 h 392"/>
                  <a:gd name="T18" fmla="*/ 86 w 353"/>
                  <a:gd name="T19" fmla="*/ 108 h 392"/>
                  <a:gd name="T20" fmla="*/ 75 w 353"/>
                  <a:gd name="T21" fmla="*/ 126 h 392"/>
                  <a:gd name="T22" fmla="*/ 63 w 353"/>
                  <a:gd name="T23" fmla="*/ 156 h 392"/>
                  <a:gd name="T24" fmla="*/ 48 w 353"/>
                  <a:gd name="T25" fmla="*/ 234 h 392"/>
                  <a:gd name="T26" fmla="*/ 42 w 353"/>
                  <a:gd name="T27" fmla="*/ 248 h 392"/>
                  <a:gd name="T28" fmla="*/ 30 w 353"/>
                  <a:gd name="T29" fmla="*/ 294 h 392"/>
                  <a:gd name="T30" fmla="*/ 20 w 353"/>
                  <a:gd name="T31" fmla="*/ 341 h 392"/>
                  <a:gd name="T32" fmla="*/ 26 w 353"/>
                  <a:gd name="T33" fmla="*/ 353 h 392"/>
                  <a:gd name="T34" fmla="*/ 39 w 353"/>
                  <a:gd name="T35" fmla="*/ 291 h 392"/>
                  <a:gd name="T36" fmla="*/ 42 w 353"/>
                  <a:gd name="T37" fmla="*/ 354 h 392"/>
                  <a:gd name="T38" fmla="*/ 51 w 353"/>
                  <a:gd name="T39" fmla="*/ 365 h 392"/>
                  <a:gd name="T40" fmla="*/ 48 w 353"/>
                  <a:gd name="T41" fmla="*/ 335 h 392"/>
                  <a:gd name="T42" fmla="*/ 47 w 353"/>
                  <a:gd name="T43" fmla="*/ 266 h 392"/>
                  <a:gd name="T44" fmla="*/ 41 w 353"/>
                  <a:gd name="T45" fmla="*/ 278 h 392"/>
                  <a:gd name="T46" fmla="*/ 65 w 353"/>
                  <a:gd name="T47" fmla="*/ 350 h 392"/>
                  <a:gd name="T48" fmla="*/ 66 w 353"/>
                  <a:gd name="T49" fmla="*/ 356 h 392"/>
                  <a:gd name="T50" fmla="*/ 47 w 353"/>
                  <a:gd name="T51" fmla="*/ 296 h 392"/>
                  <a:gd name="T52" fmla="*/ 42 w 353"/>
                  <a:gd name="T53" fmla="*/ 264 h 392"/>
                  <a:gd name="T54" fmla="*/ 51 w 353"/>
                  <a:gd name="T55" fmla="*/ 276 h 392"/>
                  <a:gd name="T56" fmla="*/ 71 w 353"/>
                  <a:gd name="T57" fmla="*/ 321 h 392"/>
                  <a:gd name="T58" fmla="*/ 86 w 353"/>
                  <a:gd name="T59" fmla="*/ 347 h 392"/>
                  <a:gd name="T60" fmla="*/ 83 w 353"/>
                  <a:gd name="T61" fmla="*/ 356 h 392"/>
                  <a:gd name="T62" fmla="*/ 68 w 353"/>
                  <a:gd name="T63" fmla="*/ 326 h 392"/>
                  <a:gd name="T64" fmla="*/ 57 w 353"/>
                  <a:gd name="T65" fmla="*/ 306 h 392"/>
                  <a:gd name="T66" fmla="*/ 48 w 353"/>
                  <a:gd name="T67" fmla="*/ 282 h 392"/>
                  <a:gd name="T68" fmla="*/ 38 w 353"/>
                  <a:gd name="T69" fmla="*/ 273 h 392"/>
                  <a:gd name="T70" fmla="*/ 23 w 353"/>
                  <a:gd name="T71" fmla="*/ 299 h 392"/>
                  <a:gd name="T72" fmla="*/ 9 w 353"/>
                  <a:gd name="T73" fmla="*/ 336 h 392"/>
                  <a:gd name="T74" fmla="*/ 0 w 353"/>
                  <a:gd name="T75" fmla="*/ 366 h 392"/>
                  <a:gd name="T76" fmla="*/ 9 w 353"/>
                  <a:gd name="T77" fmla="*/ 351 h 392"/>
                  <a:gd name="T78" fmla="*/ 17 w 353"/>
                  <a:gd name="T79" fmla="*/ 335 h 392"/>
                  <a:gd name="T80" fmla="*/ 23 w 353"/>
                  <a:gd name="T81" fmla="*/ 311 h 392"/>
                  <a:gd name="T82" fmla="*/ 44 w 353"/>
                  <a:gd name="T83" fmla="*/ 269 h 392"/>
                  <a:gd name="T84" fmla="*/ 48 w 353"/>
                  <a:gd name="T85" fmla="*/ 252 h 392"/>
                  <a:gd name="T86" fmla="*/ 62 w 353"/>
                  <a:gd name="T87" fmla="*/ 188 h 392"/>
                  <a:gd name="T88" fmla="*/ 71 w 353"/>
                  <a:gd name="T89" fmla="*/ 152 h 392"/>
                  <a:gd name="T90" fmla="*/ 86 w 353"/>
                  <a:gd name="T91" fmla="*/ 128 h 392"/>
                  <a:gd name="T92" fmla="*/ 134 w 353"/>
                  <a:gd name="T93" fmla="*/ 77 h 392"/>
                  <a:gd name="T94" fmla="*/ 159 w 353"/>
                  <a:gd name="T95" fmla="*/ 62 h 392"/>
                  <a:gd name="T96" fmla="*/ 188 w 353"/>
                  <a:gd name="T97" fmla="*/ 42 h 392"/>
                  <a:gd name="T98" fmla="*/ 245 w 353"/>
                  <a:gd name="T99" fmla="*/ 14 h 392"/>
                  <a:gd name="T100" fmla="*/ 260 w 353"/>
                  <a:gd name="T101" fmla="*/ 8 h 392"/>
                  <a:gd name="T102" fmla="*/ 309 w 353"/>
                  <a:gd name="T103" fmla="*/ 11 h 392"/>
                  <a:gd name="T104" fmla="*/ 342 w 353"/>
                  <a:gd name="T105" fmla="*/ 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92">
                    <a:moveTo>
                      <a:pt x="342" y="6"/>
                    </a:moveTo>
                    <a:cubicBezTo>
                      <a:pt x="336" y="5"/>
                      <a:pt x="333" y="2"/>
                      <a:pt x="327" y="0"/>
                    </a:cubicBezTo>
                    <a:cubicBezTo>
                      <a:pt x="307" y="1"/>
                      <a:pt x="289" y="5"/>
                      <a:pt x="269" y="6"/>
                    </a:cubicBezTo>
                    <a:cubicBezTo>
                      <a:pt x="263" y="8"/>
                      <a:pt x="257" y="9"/>
                      <a:pt x="251" y="11"/>
                    </a:cubicBezTo>
                    <a:cubicBezTo>
                      <a:pt x="239" y="20"/>
                      <a:pt x="232" y="26"/>
                      <a:pt x="218" y="27"/>
                    </a:cubicBezTo>
                    <a:cubicBezTo>
                      <a:pt x="209" y="29"/>
                      <a:pt x="203" y="34"/>
                      <a:pt x="195" y="36"/>
                    </a:cubicBezTo>
                    <a:cubicBezTo>
                      <a:pt x="185" y="41"/>
                      <a:pt x="175" y="46"/>
                      <a:pt x="164" y="48"/>
                    </a:cubicBezTo>
                    <a:cubicBezTo>
                      <a:pt x="155" y="52"/>
                      <a:pt x="144" y="57"/>
                      <a:pt x="137" y="63"/>
                    </a:cubicBezTo>
                    <a:cubicBezTo>
                      <a:pt x="130" y="69"/>
                      <a:pt x="118" y="85"/>
                      <a:pt x="108" y="87"/>
                    </a:cubicBezTo>
                    <a:cubicBezTo>
                      <a:pt x="100" y="99"/>
                      <a:pt x="93" y="99"/>
                      <a:pt x="86" y="108"/>
                    </a:cubicBezTo>
                    <a:cubicBezTo>
                      <a:pt x="82" y="114"/>
                      <a:pt x="79" y="120"/>
                      <a:pt x="75" y="126"/>
                    </a:cubicBezTo>
                    <a:cubicBezTo>
                      <a:pt x="73" y="138"/>
                      <a:pt x="68" y="146"/>
                      <a:pt x="63" y="156"/>
                    </a:cubicBezTo>
                    <a:cubicBezTo>
                      <a:pt x="58" y="179"/>
                      <a:pt x="58" y="215"/>
                      <a:pt x="48" y="234"/>
                    </a:cubicBezTo>
                    <a:cubicBezTo>
                      <a:pt x="45" y="259"/>
                      <a:pt x="50" y="230"/>
                      <a:pt x="42" y="248"/>
                    </a:cubicBezTo>
                    <a:cubicBezTo>
                      <a:pt x="36" y="261"/>
                      <a:pt x="34" y="280"/>
                      <a:pt x="30" y="294"/>
                    </a:cubicBezTo>
                    <a:cubicBezTo>
                      <a:pt x="28" y="316"/>
                      <a:pt x="26" y="323"/>
                      <a:pt x="20" y="341"/>
                    </a:cubicBezTo>
                    <a:cubicBezTo>
                      <a:pt x="22" y="354"/>
                      <a:pt x="22" y="392"/>
                      <a:pt x="26" y="353"/>
                    </a:cubicBezTo>
                    <a:cubicBezTo>
                      <a:pt x="27" y="328"/>
                      <a:pt x="34" y="314"/>
                      <a:pt x="39" y="291"/>
                    </a:cubicBezTo>
                    <a:cubicBezTo>
                      <a:pt x="44" y="230"/>
                      <a:pt x="39" y="282"/>
                      <a:pt x="42" y="354"/>
                    </a:cubicBezTo>
                    <a:cubicBezTo>
                      <a:pt x="42" y="357"/>
                      <a:pt x="50" y="364"/>
                      <a:pt x="51" y="365"/>
                    </a:cubicBezTo>
                    <a:cubicBezTo>
                      <a:pt x="65" y="360"/>
                      <a:pt x="52" y="344"/>
                      <a:pt x="48" y="335"/>
                    </a:cubicBezTo>
                    <a:cubicBezTo>
                      <a:pt x="48" y="312"/>
                      <a:pt x="49" y="289"/>
                      <a:pt x="47" y="266"/>
                    </a:cubicBezTo>
                    <a:cubicBezTo>
                      <a:pt x="47" y="262"/>
                      <a:pt x="42" y="274"/>
                      <a:pt x="41" y="278"/>
                    </a:cubicBezTo>
                    <a:cubicBezTo>
                      <a:pt x="42" y="297"/>
                      <a:pt x="38" y="341"/>
                      <a:pt x="65" y="350"/>
                    </a:cubicBezTo>
                    <a:cubicBezTo>
                      <a:pt x="65" y="352"/>
                      <a:pt x="67" y="358"/>
                      <a:pt x="66" y="356"/>
                    </a:cubicBezTo>
                    <a:cubicBezTo>
                      <a:pt x="53" y="338"/>
                      <a:pt x="55" y="316"/>
                      <a:pt x="47" y="296"/>
                    </a:cubicBezTo>
                    <a:cubicBezTo>
                      <a:pt x="46" y="285"/>
                      <a:pt x="44" y="275"/>
                      <a:pt x="42" y="264"/>
                    </a:cubicBezTo>
                    <a:cubicBezTo>
                      <a:pt x="40" y="243"/>
                      <a:pt x="46" y="268"/>
                      <a:pt x="51" y="276"/>
                    </a:cubicBezTo>
                    <a:cubicBezTo>
                      <a:pt x="55" y="291"/>
                      <a:pt x="62" y="308"/>
                      <a:pt x="71" y="321"/>
                    </a:cubicBezTo>
                    <a:cubicBezTo>
                      <a:pt x="73" y="331"/>
                      <a:pt x="82" y="338"/>
                      <a:pt x="86" y="347"/>
                    </a:cubicBezTo>
                    <a:cubicBezTo>
                      <a:pt x="87" y="355"/>
                      <a:pt x="93" y="358"/>
                      <a:pt x="83" y="356"/>
                    </a:cubicBezTo>
                    <a:cubicBezTo>
                      <a:pt x="79" y="346"/>
                      <a:pt x="76" y="332"/>
                      <a:pt x="68" y="326"/>
                    </a:cubicBezTo>
                    <a:cubicBezTo>
                      <a:pt x="64" y="319"/>
                      <a:pt x="60" y="314"/>
                      <a:pt x="57" y="306"/>
                    </a:cubicBezTo>
                    <a:cubicBezTo>
                      <a:pt x="56" y="296"/>
                      <a:pt x="52" y="291"/>
                      <a:pt x="48" y="282"/>
                    </a:cubicBezTo>
                    <a:cubicBezTo>
                      <a:pt x="47" y="274"/>
                      <a:pt x="47" y="272"/>
                      <a:pt x="38" y="273"/>
                    </a:cubicBezTo>
                    <a:cubicBezTo>
                      <a:pt x="33" y="282"/>
                      <a:pt x="26" y="290"/>
                      <a:pt x="23" y="299"/>
                    </a:cubicBezTo>
                    <a:cubicBezTo>
                      <a:pt x="19" y="310"/>
                      <a:pt x="16" y="327"/>
                      <a:pt x="9" y="336"/>
                    </a:cubicBezTo>
                    <a:cubicBezTo>
                      <a:pt x="6" y="346"/>
                      <a:pt x="5" y="357"/>
                      <a:pt x="0" y="366"/>
                    </a:cubicBezTo>
                    <a:cubicBezTo>
                      <a:pt x="0" y="366"/>
                      <a:pt x="6" y="356"/>
                      <a:pt x="9" y="351"/>
                    </a:cubicBezTo>
                    <a:cubicBezTo>
                      <a:pt x="12" y="346"/>
                      <a:pt x="14" y="340"/>
                      <a:pt x="17" y="335"/>
                    </a:cubicBezTo>
                    <a:cubicBezTo>
                      <a:pt x="18" y="327"/>
                      <a:pt x="19" y="319"/>
                      <a:pt x="23" y="311"/>
                    </a:cubicBezTo>
                    <a:cubicBezTo>
                      <a:pt x="26" y="293"/>
                      <a:pt x="31" y="282"/>
                      <a:pt x="44" y="269"/>
                    </a:cubicBezTo>
                    <a:cubicBezTo>
                      <a:pt x="45" y="263"/>
                      <a:pt x="47" y="258"/>
                      <a:pt x="48" y="252"/>
                    </a:cubicBezTo>
                    <a:cubicBezTo>
                      <a:pt x="50" y="201"/>
                      <a:pt x="48" y="217"/>
                      <a:pt x="62" y="188"/>
                    </a:cubicBezTo>
                    <a:cubicBezTo>
                      <a:pt x="63" y="175"/>
                      <a:pt x="61" y="162"/>
                      <a:pt x="71" y="152"/>
                    </a:cubicBezTo>
                    <a:cubicBezTo>
                      <a:pt x="73" y="142"/>
                      <a:pt x="82" y="137"/>
                      <a:pt x="86" y="128"/>
                    </a:cubicBezTo>
                    <a:cubicBezTo>
                      <a:pt x="89" y="113"/>
                      <a:pt x="117" y="80"/>
                      <a:pt x="134" y="77"/>
                    </a:cubicBezTo>
                    <a:cubicBezTo>
                      <a:pt x="142" y="73"/>
                      <a:pt x="151" y="67"/>
                      <a:pt x="159" y="62"/>
                    </a:cubicBezTo>
                    <a:cubicBezTo>
                      <a:pt x="166" y="50"/>
                      <a:pt x="179" y="51"/>
                      <a:pt x="188" y="42"/>
                    </a:cubicBezTo>
                    <a:cubicBezTo>
                      <a:pt x="203" y="27"/>
                      <a:pt x="225" y="18"/>
                      <a:pt x="245" y="14"/>
                    </a:cubicBezTo>
                    <a:cubicBezTo>
                      <a:pt x="250" y="11"/>
                      <a:pt x="254" y="9"/>
                      <a:pt x="260" y="8"/>
                    </a:cubicBezTo>
                    <a:cubicBezTo>
                      <a:pt x="276" y="8"/>
                      <a:pt x="293" y="11"/>
                      <a:pt x="309" y="11"/>
                    </a:cubicBezTo>
                    <a:cubicBezTo>
                      <a:pt x="348" y="11"/>
                      <a:pt x="353" y="17"/>
                      <a:pt x="342" y="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1869" name="Line 13"/>
              <p:cNvSpPr>
                <a:spLocks noChangeShapeType="1"/>
              </p:cNvSpPr>
              <p:nvPr/>
            </p:nvSpPr>
            <p:spPr bwMode="auto">
              <a:xfrm rot="-287724">
                <a:off x="972" y="1632"/>
                <a:ext cx="24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1870" name="Line 14"/>
              <p:cNvSpPr>
                <a:spLocks noChangeShapeType="1"/>
              </p:cNvSpPr>
              <p:nvPr/>
            </p:nvSpPr>
            <p:spPr bwMode="auto">
              <a:xfrm rot="5112276">
                <a:off x="1266" y="1471"/>
                <a:ext cx="82" cy="204"/>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1871" name="Line 15"/>
              <p:cNvSpPr>
                <a:spLocks noChangeShapeType="1"/>
              </p:cNvSpPr>
              <p:nvPr/>
            </p:nvSpPr>
            <p:spPr bwMode="auto">
              <a:xfrm rot="-287724">
                <a:off x="986" y="1708"/>
                <a:ext cx="144" cy="14"/>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1872" name="Line 16"/>
              <p:cNvSpPr>
                <a:spLocks noChangeShapeType="1"/>
              </p:cNvSpPr>
              <p:nvPr/>
            </p:nvSpPr>
            <p:spPr bwMode="auto">
              <a:xfrm rot="21088195" flipV="1">
                <a:off x="1124" y="1678"/>
                <a:ext cx="122" cy="32"/>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grpSp>
    </p:spTree>
    <p:extLst>
      <p:ext uri="{BB962C8B-B14F-4D97-AF65-F5344CB8AC3E}">
        <p14:creationId xmlns:p14="http://schemas.microsoft.com/office/powerpoint/2010/main" val="1555661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1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body" idx="1"/>
          </p:nvPr>
        </p:nvSpPr>
        <p:spPr>
          <a:xfrm>
            <a:off x="457200" y="1295400"/>
            <a:ext cx="8229600" cy="1143000"/>
          </a:xfrm>
        </p:spPr>
        <p:txBody>
          <a:bodyPr/>
          <a:lstStyle/>
          <a:p>
            <a:pPr marL="0" indent="0" eaLnBrk="1" hangingPunct="1">
              <a:spcBef>
                <a:spcPct val="0"/>
              </a:spcBef>
              <a:buFont typeface="Wingdings" charset="0"/>
              <a:buNone/>
              <a:defRPr/>
            </a:pPr>
            <a:r>
              <a:rPr lang="en-US" sz="1900" smtClean="0">
                <a:cs typeface="+mn-cs"/>
              </a:rPr>
              <a:t>The percents within the table represent the </a:t>
            </a:r>
            <a:r>
              <a:rPr lang="en-US" sz="1900" b="1" smtClean="0">
                <a:solidFill>
                  <a:srgbClr val="333399"/>
                </a:solidFill>
                <a:cs typeface="+mn-cs"/>
              </a:rPr>
              <a:t>conditional distributions</a:t>
            </a:r>
            <a:r>
              <a:rPr lang="en-US" sz="1900" b="1" smtClean="0">
                <a:cs typeface="+mn-cs"/>
              </a:rPr>
              <a:t>.</a:t>
            </a:r>
            <a:r>
              <a:rPr lang="en-US" sz="1900" smtClean="0">
                <a:cs typeface="+mn-cs"/>
              </a:rPr>
              <a:t> Comparing the conditional distributions allows you to describe the </a:t>
            </a:r>
            <a:r>
              <a:rPr lang="ja-JP" altLang="en-US" sz="1900" smtClean="0">
                <a:latin typeface="Arial"/>
                <a:cs typeface="+mn-cs"/>
              </a:rPr>
              <a:t>“</a:t>
            </a:r>
            <a:r>
              <a:rPr lang="en-US" sz="1900" smtClean="0">
                <a:cs typeface="+mn-cs"/>
              </a:rPr>
              <a:t>relationship</a:t>
            </a:r>
            <a:r>
              <a:rPr lang="ja-JP" altLang="en-US" sz="1900" smtClean="0">
                <a:latin typeface="Arial"/>
                <a:cs typeface="+mn-cs"/>
              </a:rPr>
              <a:t>”</a:t>
            </a:r>
            <a:r>
              <a:rPr lang="en-US" sz="1900" smtClean="0">
                <a:cs typeface="+mn-cs"/>
              </a:rPr>
              <a:t> between both categorical variables.</a:t>
            </a:r>
          </a:p>
        </p:txBody>
      </p:sp>
      <p:sp>
        <p:nvSpPr>
          <p:cNvPr id="1402883" name="Rectangle 3"/>
          <p:cNvSpPr>
            <a:spLocks noChangeArrowheads="1"/>
          </p:cNvSpPr>
          <p:nvPr/>
        </p:nvSpPr>
        <p:spPr bwMode="auto">
          <a:xfrm>
            <a:off x="0" y="2514600"/>
            <a:ext cx="9144000" cy="43434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2884" name="Rectangle 4"/>
          <p:cNvSpPr>
            <a:spLocks noGrp="1" noChangeArrowheads="1"/>
          </p:cNvSpPr>
          <p:nvPr>
            <p:ph type="title"/>
          </p:nvPr>
        </p:nvSpPr>
        <p:spPr>
          <a:xfrm>
            <a:off x="457200" y="277813"/>
            <a:ext cx="8229600" cy="760412"/>
          </a:xfrm>
        </p:spPr>
        <p:txBody>
          <a:bodyPr/>
          <a:lstStyle/>
          <a:p>
            <a:pPr eaLnBrk="1" hangingPunct="1">
              <a:defRPr/>
            </a:pPr>
            <a:r>
              <a:rPr lang="en-US" sz="3400" smtClean="0">
                <a:solidFill>
                  <a:srgbClr val="333399"/>
                </a:solidFill>
                <a:cs typeface="+mj-cs"/>
              </a:rPr>
              <a:t>Conditional distributions</a:t>
            </a:r>
          </a:p>
        </p:txBody>
      </p:sp>
      <p:pic>
        <p:nvPicPr>
          <p:cNvPr id="1679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67000"/>
            <a:ext cx="342900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886" name="Rectangle 6"/>
          <p:cNvSpPr>
            <a:spLocks noChangeArrowheads="1"/>
          </p:cNvSpPr>
          <p:nvPr/>
        </p:nvSpPr>
        <p:spPr bwMode="auto">
          <a:xfrm>
            <a:off x="182563" y="2678113"/>
            <a:ext cx="503237" cy="165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nvGrpSpPr>
          <p:cNvPr id="1402887" name="Group 7"/>
          <p:cNvGrpSpPr>
            <a:grpSpLocks/>
          </p:cNvGrpSpPr>
          <p:nvPr/>
        </p:nvGrpSpPr>
        <p:grpSpPr bwMode="auto">
          <a:xfrm>
            <a:off x="1524000" y="2667000"/>
            <a:ext cx="7467600" cy="3679825"/>
            <a:chOff x="960" y="1680"/>
            <a:chExt cx="4704" cy="2318"/>
          </a:xfrm>
        </p:grpSpPr>
        <p:pic>
          <p:nvPicPr>
            <p:cNvPr id="167960" name="Picture 8"/>
            <p:cNvPicPr>
              <a:picLocks noChangeAspect="1" noChangeArrowheads="1"/>
            </p:cNvPicPr>
            <p:nvPr/>
          </p:nvPicPr>
          <p:blipFill>
            <a:blip r:embed="rId4">
              <a:lum bright="-10000" contrast="18000"/>
              <a:extLst>
                <a:ext uri="{28A0092B-C50C-407E-A947-70E740481C1C}">
                  <a14:useLocalDpi xmlns:a14="http://schemas.microsoft.com/office/drawing/2010/main" val="0"/>
                </a:ext>
              </a:extLst>
            </a:blip>
            <a:srcRect l="2689" t="9724" r="7227" b="8591"/>
            <a:stretch>
              <a:fillRect/>
            </a:stretch>
          </p:blipFill>
          <p:spPr bwMode="auto">
            <a:xfrm>
              <a:off x="2304" y="1680"/>
              <a:ext cx="3360" cy="2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889" name="Text Box 9"/>
            <p:cNvSpPr txBox="1">
              <a:spLocks noChangeArrowheads="1"/>
            </p:cNvSpPr>
            <p:nvPr/>
          </p:nvSpPr>
          <p:spPr bwMode="auto">
            <a:xfrm>
              <a:off x="960" y="2688"/>
              <a:ext cx="1248" cy="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10000"/>
                </a:lnSpc>
                <a:defRPr/>
              </a:pPr>
              <a:r>
                <a:rPr lang="en-US" b="0">
                  <a:cs typeface="Arial" charset="0"/>
                </a:rPr>
                <a:t>Here the percents are calculated by age range (columns).</a:t>
              </a:r>
            </a:p>
          </p:txBody>
        </p:sp>
      </p:grpSp>
      <p:grpSp>
        <p:nvGrpSpPr>
          <p:cNvPr id="167943" name="Group 10"/>
          <p:cNvGrpSpPr>
            <a:grpSpLocks/>
          </p:cNvGrpSpPr>
          <p:nvPr/>
        </p:nvGrpSpPr>
        <p:grpSpPr bwMode="auto">
          <a:xfrm>
            <a:off x="0" y="6243638"/>
            <a:ext cx="1143000" cy="614362"/>
            <a:chOff x="768" y="1532"/>
            <a:chExt cx="720" cy="387"/>
          </a:xfrm>
        </p:grpSpPr>
        <p:sp>
          <p:nvSpPr>
            <p:cNvPr id="1402891" name="AutoShape 11"/>
            <p:cNvSpPr>
              <a:spLocks noChangeArrowheads="1"/>
            </p:cNvSpPr>
            <p:nvPr/>
          </p:nvSpPr>
          <p:spPr bwMode="auto">
            <a:xfrm rot="20968753" flipV="1">
              <a:off x="960" y="1632"/>
              <a:ext cx="336" cy="88"/>
            </a:xfrm>
            <a:prstGeom prst="pentagon">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2892" name="AutoShape 12"/>
            <p:cNvSpPr>
              <a:spLocks noChangeArrowheads="1"/>
            </p:cNvSpPr>
            <p:nvPr/>
          </p:nvSpPr>
          <p:spPr bwMode="auto">
            <a:xfrm rot="-274083">
              <a:off x="768" y="1536"/>
              <a:ext cx="720" cy="109"/>
            </a:xfrm>
            <a:prstGeom prst="parallelogram">
              <a:avLst>
                <a:gd name="adj" fmla="val 243119"/>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2893" name="Freeform 13"/>
            <p:cNvSpPr>
              <a:spLocks/>
            </p:cNvSpPr>
            <p:nvPr/>
          </p:nvSpPr>
          <p:spPr bwMode="auto">
            <a:xfrm>
              <a:off x="836" y="1571"/>
              <a:ext cx="294" cy="348"/>
            </a:xfrm>
            <a:custGeom>
              <a:avLst/>
              <a:gdLst>
                <a:gd name="T0" fmla="*/ 342 w 353"/>
                <a:gd name="T1" fmla="*/ 6 h 392"/>
                <a:gd name="T2" fmla="*/ 327 w 353"/>
                <a:gd name="T3" fmla="*/ 0 h 392"/>
                <a:gd name="T4" fmla="*/ 269 w 353"/>
                <a:gd name="T5" fmla="*/ 6 h 392"/>
                <a:gd name="T6" fmla="*/ 251 w 353"/>
                <a:gd name="T7" fmla="*/ 11 h 392"/>
                <a:gd name="T8" fmla="*/ 218 w 353"/>
                <a:gd name="T9" fmla="*/ 27 h 392"/>
                <a:gd name="T10" fmla="*/ 195 w 353"/>
                <a:gd name="T11" fmla="*/ 36 h 392"/>
                <a:gd name="T12" fmla="*/ 164 w 353"/>
                <a:gd name="T13" fmla="*/ 48 h 392"/>
                <a:gd name="T14" fmla="*/ 137 w 353"/>
                <a:gd name="T15" fmla="*/ 63 h 392"/>
                <a:gd name="T16" fmla="*/ 108 w 353"/>
                <a:gd name="T17" fmla="*/ 87 h 392"/>
                <a:gd name="T18" fmla="*/ 86 w 353"/>
                <a:gd name="T19" fmla="*/ 108 h 392"/>
                <a:gd name="T20" fmla="*/ 75 w 353"/>
                <a:gd name="T21" fmla="*/ 126 h 392"/>
                <a:gd name="T22" fmla="*/ 63 w 353"/>
                <a:gd name="T23" fmla="*/ 156 h 392"/>
                <a:gd name="T24" fmla="*/ 48 w 353"/>
                <a:gd name="T25" fmla="*/ 234 h 392"/>
                <a:gd name="T26" fmla="*/ 42 w 353"/>
                <a:gd name="T27" fmla="*/ 248 h 392"/>
                <a:gd name="T28" fmla="*/ 30 w 353"/>
                <a:gd name="T29" fmla="*/ 294 h 392"/>
                <a:gd name="T30" fmla="*/ 20 w 353"/>
                <a:gd name="T31" fmla="*/ 341 h 392"/>
                <a:gd name="T32" fmla="*/ 26 w 353"/>
                <a:gd name="T33" fmla="*/ 353 h 392"/>
                <a:gd name="T34" fmla="*/ 39 w 353"/>
                <a:gd name="T35" fmla="*/ 291 h 392"/>
                <a:gd name="T36" fmla="*/ 42 w 353"/>
                <a:gd name="T37" fmla="*/ 354 h 392"/>
                <a:gd name="T38" fmla="*/ 51 w 353"/>
                <a:gd name="T39" fmla="*/ 365 h 392"/>
                <a:gd name="T40" fmla="*/ 48 w 353"/>
                <a:gd name="T41" fmla="*/ 335 h 392"/>
                <a:gd name="T42" fmla="*/ 47 w 353"/>
                <a:gd name="T43" fmla="*/ 266 h 392"/>
                <a:gd name="T44" fmla="*/ 41 w 353"/>
                <a:gd name="T45" fmla="*/ 278 h 392"/>
                <a:gd name="T46" fmla="*/ 65 w 353"/>
                <a:gd name="T47" fmla="*/ 350 h 392"/>
                <a:gd name="T48" fmla="*/ 66 w 353"/>
                <a:gd name="T49" fmla="*/ 356 h 392"/>
                <a:gd name="T50" fmla="*/ 47 w 353"/>
                <a:gd name="T51" fmla="*/ 296 h 392"/>
                <a:gd name="T52" fmla="*/ 42 w 353"/>
                <a:gd name="T53" fmla="*/ 264 h 392"/>
                <a:gd name="T54" fmla="*/ 51 w 353"/>
                <a:gd name="T55" fmla="*/ 276 h 392"/>
                <a:gd name="T56" fmla="*/ 71 w 353"/>
                <a:gd name="T57" fmla="*/ 321 h 392"/>
                <a:gd name="T58" fmla="*/ 86 w 353"/>
                <a:gd name="T59" fmla="*/ 347 h 392"/>
                <a:gd name="T60" fmla="*/ 83 w 353"/>
                <a:gd name="T61" fmla="*/ 356 h 392"/>
                <a:gd name="T62" fmla="*/ 68 w 353"/>
                <a:gd name="T63" fmla="*/ 326 h 392"/>
                <a:gd name="T64" fmla="*/ 57 w 353"/>
                <a:gd name="T65" fmla="*/ 306 h 392"/>
                <a:gd name="T66" fmla="*/ 48 w 353"/>
                <a:gd name="T67" fmla="*/ 282 h 392"/>
                <a:gd name="T68" fmla="*/ 38 w 353"/>
                <a:gd name="T69" fmla="*/ 273 h 392"/>
                <a:gd name="T70" fmla="*/ 23 w 353"/>
                <a:gd name="T71" fmla="*/ 299 h 392"/>
                <a:gd name="T72" fmla="*/ 9 w 353"/>
                <a:gd name="T73" fmla="*/ 336 h 392"/>
                <a:gd name="T74" fmla="*/ 0 w 353"/>
                <a:gd name="T75" fmla="*/ 366 h 392"/>
                <a:gd name="T76" fmla="*/ 9 w 353"/>
                <a:gd name="T77" fmla="*/ 351 h 392"/>
                <a:gd name="T78" fmla="*/ 17 w 353"/>
                <a:gd name="T79" fmla="*/ 335 h 392"/>
                <a:gd name="T80" fmla="*/ 23 w 353"/>
                <a:gd name="T81" fmla="*/ 311 h 392"/>
                <a:gd name="T82" fmla="*/ 44 w 353"/>
                <a:gd name="T83" fmla="*/ 269 h 392"/>
                <a:gd name="T84" fmla="*/ 48 w 353"/>
                <a:gd name="T85" fmla="*/ 252 h 392"/>
                <a:gd name="T86" fmla="*/ 62 w 353"/>
                <a:gd name="T87" fmla="*/ 188 h 392"/>
                <a:gd name="T88" fmla="*/ 71 w 353"/>
                <a:gd name="T89" fmla="*/ 152 h 392"/>
                <a:gd name="T90" fmla="*/ 86 w 353"/>
                <a:gd name="T91" fmla="*/ 128 h 392"/>
                <a:gd name="T92" fmla="*/ 134 w 353"/>
                <a:gd name="T93" fmla="*/ 77 h 392"/>
                <a:gd name="T94" fmla="*/ 159 w 353"/>
                <a:gd name="T95" fmla="*/ 62 h 392"/>
                <a:gd name="T96" fmla="*/ 188 w 353"/>
                <a:gd name="T97" fmla="*/ 42 h 392"/>
                <a:gd name="T98" fmla="*/ 245 w 353"/>
                <a:gd name="T99" fmla="*/ 14 h 392"/>
                <a:gd name="T100" fmla="*/ 260 w 353"/>
                <a:gd name="T101" fmla="*/ 8 h 392"/>
                <a:gd name="T102" fmla="*/ 309 w 353"/>
                <a:gd name="T103" fmla="*/ 11 h 392"/>
                <a:gd name="T104" fmla="*/ 342 w 353"/>
                <a:gd name="T105" fmla="*/ 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92">
                  <a:moveTo>
                    <a:pt x="342" y="6"/>
                  </a:moveTo>
                  <a:cubicBezTo>
                    <a:pt x="336" y="5"/>
                    <a:pt x="333" y="2"/>
                    <a:pt x="327" y="0"/>
                  </a:cubicBezTo>
                  <a:cubicBezTo>
                    <a:pt x="307" y="1"/>
                    <a:pt x="289" y="5"/>
                    <a:pt x="269" y="6"/>
                  </a:cubicBezTo>
                  <a:cubicBezTo>
                    <a:pt x="263" y="8"/>
                    <a:pt x="257" y="9"/>
                    <a:pt x="251" y="11"/>
                  </a:cubicBezTo>
                  <a:cubicBezTo>
                    <a:pt x="239" y="20"/>
                    <a:pt x="232" y="26"/>
                    <a:pt x="218" y="27"/>
                  </a:cubicBezTo>
                  <a:cubicBezTo>
                    <a:pt x="209" y="29"/>
                    <a:pt x="203" y="34"/>
                    <a:pt x="195" y="36"/>
                  </a:cubicBezTo>
                  <a:cubicBezTo>
                    <a:pt x="185" y="41"/>
                    <a:pt x="175" y="46"/>
                    <a:pt x="164" y="48"/>
                  </a:cubicBezTo>
                  <a:cubicBezTo>
                    <a:pt x="155" y="52"/>
                    <a:pt x="144" y="57"/>
                    <a:pt x="137" y="63"/>
                  </a:cubicBezTo>
                  <a:cubicBezTo>
                    <a:pt x="130" y="69"/>
                    <a:pt x="118" y="85"/>
                    <a:pt x="108" y="87"/>
                  </a:cubicBezTo>
                  <a:cubicBezTo>
                    <a:pt x="100" y="99"/>
                    <a:pt x="93" y="99"/>
                    <a:pt x="86" y="108"/>
                  </a:cubicBezTo>
                  <a:cubicBezTo>
                    <a:pt x="82" y="114"/>
                    <a:pt x="79" y="120"/>
                    <a:pt x="75" y="126"/>
                  </a:cubicBezTo>
                  <a:cubicBezTo>
                    <a:pt x="73" y="138"/>
                    <a:pt x="68" y="146"/>
                    <a:pt x="63" y="156"/>
                  </a:cubicBezTo>
                  <a:cubicBezTo>
                    <a:pt x="58" y="179"/>
                    <a:pt x="58" y="215"/>
                    <a:pt x="48" y="234"/>
                  </a:cubicBezTo>
                  <a:cubicBezTo>
                    <a:pt x="45" y="259"/>
                    <a:pt x="50" y="230"/>
                    <a:pt x="42" y="248"/>
                  </a:cubicBezTo>
                  <a:cubicBezTo>
                    <a:pt x="36" y="261"/>
                    <a:pt x="34" y="280"/>
                    <a:pt x="30" y="294"/>
                  </a:cubicBezTo>
                  <a:cubicBezTo>
                    <a:pt x="28" y="316"/>
                    <a:pt x="26" y="323"/>
                    <a:pt x="20" y="341"/>
                  </a:cubicBezTo>
                  <a:cubicBezTo>
                    <a:pt x="22" y="354"/>
                    <a:pt x="22" y="392"/>
                    <a:pt x="26" y="353"/>
                  </a:cubicBezTo>
                  <a:cubicBezTo>
                    <a:pt x="27" y="328"/>
                    <a:pt x="34" y="314"/>
                    <a:pt x="39" y="291"/>
                  </a:cubicBezTo>
                  <a:cubicBezTo>
                    <a:pt x="44" y="230"/>
                    <a:pt x="39" y="282"/>
                    <a:pt x="42" y="354"/>
                  </a:cubicBezTo>
                  <a:cubicBezTo>
                    <a:pt x="42" y="357"/>
                    <a:pt x="50" y="364"/>
                    <a:pt x="51" y="365"/>
                  </a:cubicBezTo>
                  <a:cubicBezTo>
                    <a:pt x="65" y="360"/>
                    <a:pt x="52" y="344"/>
                    <a:pt x="48" y="335"/>
                  </a:cubicBezTo>
                  <a:cubicBezTo>
                    <a:pt x="48" y="312"/>
                    <a:pt x="49" y="289"/>
                    <a:pt x="47" y="266"/>
                  </a:cubicBezTo>
                  <a:cubicBezTo>
                    <a:pt x="47" y="262"/>
                    <a:pt x="42" y="274"/>
                    <a:pt x="41" y="278"/>
                  </a:cubicBezTo>
                  <a:cubicBezTo>
                    <a:pt x="42" y="297"/>
                    <a:pt x="38" y="341"/>
                    <a:pt x="65" y="350"/>
                  </a:cubicBezTo>
                  <a:cubicBezTo>
                    <a:pt x="65" y="352"/>
                    <a:pt x="67" y="358"/>
                    <a:pt x="66" y="356"/>
                  </a:cubicBezTo>
                  <a:cubicBezTo>
                    <a:pt x="53" y="338"/>
                    <a:pt x="55" y="316"/>
                    <a:pt x="47" y="296"/>
                  </a:cubicBezTo>
                  <a:cubicBezTo>
                    <a:pt x="46" y="285"/>
                    <a:pt x="44" y="275"/>
                    <a:pt x="42" y="264"/>
                  </a:cubicBezTo>
                  <a:cubicBezTo>
                    <a:pt x="40" y="243"/>
                    <a:pt x="46" y="268"/>
                    <a:pt x="51" y="276"/>
                  </a:cubicBezTo>
                  <a:cubicBezTo>
                    <a:pt x="55" y="291"/>
                    <a:pt x="62" y="308"/>
                    <a:pt x="71" y="321"/>
                  </a:cubicBezTo>
                  <a:cubicBezTo>
                    <a:pt x="73" y="331"/>
                    <a:pt x="82" y="338"/>
                    <a:pt x="86" y="347"/>
                  </a:cubicBezTo>
                  <a:cubicBezTo>
                    <a:pt x="87" y="355"/>
                    <a:pt x="93" y="358"/>
                    <a:pt x="83" y="356"/>
                  </a:cubicBezTo>
                  <a:cubicBezTo>
                    <a:pt x="79" y="346"/>
                    <a:pt x="76" y="332"/>
                    <a:pt x="68" y="326"/>
                  </a:cubicBezTo>
                  <a:cubicBezTo>
                    <a:pt x="64" y="319"/>
                    <a:pt x="60" y="314"/>
                    <a:pt x="57" y="306"/>
                  </a:cubicBezTo>
                  <a:cubicBezTo>
                    <a:pt x="56" y="296"/>
                    <a:pt x="52" y="291"/>
                    <a:pt x="48" y="282"/>
                  </a:cubicBezTo>
                  <a:cubicBezTo>
                    <a:pt x="47" y="274"/>
                    <a:pt x="47" y="272"/>
                    <a:pt x="38" y="273"/>
                  </a:cubicBezTo>
                  <a:cubicBezTo>
                    <a:pt x="33" y="282"/>
                    <a:pt x="26" y="290"/>
                    <a:pt x="23" y="299"/>
                  </a:cubicBezTo>
                  <a:cubicBezTo>
                    <a:pt x="19" y="310"/>
                    <a:pt x="16" y="327"/>
                    <a:pt x="9" y="336"/>
                  </a:cubicBezTo>
                  <a:cubicBezTo>
                    <a:pt x="6" y="346"/>
                    <a:pt x="5" y="357"/>
                    <a:pt x="0" y="366"/>
                  </a:cubicBezTo>
                  <a:cubicBezTo>
                    <a:pt x="0" y="366"/>
                    <a:pt x="6" y="356"/>
                    <a:pt x="9" y="351"/>
                  </a:cubicBezTo>
                  <a:cubicBezTo>
                    <a:pt x="12" y="346"/>
                    <a:pt x="14" y="340"/>
                    <a:pt x="17" y="335"/>
                  </a:cubicBezTo>
                  <a:cubicBezTo>
                    <a:pt x="18" y="327"/>
                    <a:pt x="19" y="319"/>
                    <a:pt x="23" y="311"/>
                  </a:cubicBezTo>
                  <a:cubicBezTo>
                    <a:pt x="26" y="293"/>
                    <a:pt x="31" y="282"/>
                    <a:pt x="44" y="269"/>
                  </a:cubicBezTo>
                  <a:cubicBezTo>
                    <a:pt x="45" y="263"/>
                    <a:pt x="47" y="258"/>
                    <a:pt x="48" y="252"/>
                  </a:cubicBezTo>
                  <a:cubicBezTo>
                    <a:pt x="50" y="201"/>
                    <a:pt x="48" y="217"/>
                    <a:pt x="62" y="188"/>
                  </a:cubicBezTo>
                  <a:cubicBezTo>
                    <a:pt x="63" y="175"/>
                    <a:pt x="61" y="162"/>
                    <a:pt x="71" y="152"/>
                  </a:cubicBezTo>
                  <a:cubicBezTo>
                    <a:pt x="73" y="142"/>
                    <a:pt x="82" y="137"/>
                    <a:pt x="86" y="128"/>
                  </a:cubicBezTo>
                  <a:cubicBezTo>
                    <a:pt x="89" y="113"/>
                    <a:pt x="117" y="80"/>
                    <a:pt x="134" y="77"/>
                  </a:cubicBezTo>
                  <a:cubicBezTo>
                    <a:pt x="142" y="73"/>
                    <a:pt x="151" y="67"/>
                    <a:pt x="159" y="62"/>
                  </a:cubicBezTo>
                  <a:cubicBezTo>
                    <a:pt x="166" y="50"/>
                    <a:pt x="179" y="51"/>
                    <a:pt x="188" y="42"/>
                  </a:cubicBezTo>
                  <a:cubicBezTo>
                    <a:pt x="203" y="27"/>
                    <a:pt x="225" y="18"/>
                    <a:pt x="245" y="14"/>
                  </a:cubicBezTo>
                  <a:cubicBezTo>
                    <a:pt x="250" y="11"/>
                    <a:pt x="254" y="9"/>
                    <a:pt x="260" y="8"/>
                  </a:cubicBezTo>
                  <a:cubicBezTo>
                    <a:pt x="276" y="8"/>
                    <a:pt x="293" y="11"/>
                    <a:pt x="309" y="11"/>
                  </a:cubicBezTo>
                  <a:cubicBezTo>
                    <a:pt x="348" y="11"/>
                    <a:pt x="353" y="17"/>
                    <a:pt x="342" y="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2894" name="Line 14"/>
            <p:cNvSpPr>
              <a:spLocks noChangeShapeType="1"/>
            </p:cNvSpPr>
            <p:nvPr/>
          </p:nvSpPr>
          <p:spPr bwMode="auto">
            <a:xfrm rot="-287724">
              <a:off x="972" y="1632"/>
              <a:ext cx="24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2895" name="Line 15"/>
            <p:cNvSpPr>
              <a:spLocks noChangeShapeType="1"/>
            </p:cNvSpPr>
            <p:nvPr/>
          </p:nvSpPr>
          <p:spPr bwMode="auto">
            <a:xfrm rot="5112276">
              <a:off x="1266" y="1471"/>
              <a:ext cx="82" cy="204"/>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2896" name="Line 16"/>
            <p:cNvSpPr>
              <a:spLocks noChangeShapeType="1"/>
            </p:cNvSpPr>
            <p:nvPr/>
          </p:nvSpPr>
          <p:spPr bwMode="auto">
            <a:xfrm rot="-287724">
              <a:off x="986" y="1708"/>
              <a:ext cx="144" cy="14"/>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2897" name="Line 17"/>
            <p:cNvSpPr>
              <a:spLocks noChangeShapeType="1"/>
            </p:cNvSpPr>
            <p:nvPr/>
          </p:nvSpPr>
          <p:spPr bwMode="auto">
            <a:xfrm rot="21088195" flipV="1">
              <a:off x="1124" y="1678"/>
              <a:ext cx="122" cy="32"/>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sp>
        <p:nvSpPr>
          <p:cNvPr id="1402898" name="AutoShape 18"/>
          <p:cNvSpPr>
            <a:spLocks noChangeArrowheads="1"/>
          </p:cNvSpPr>
          <p:nvPr/>
        </p:nvSpPr>
        <p:spPr bwMode="auto">
          <a:xfrm>
            <a:off x="1574800" y="5511800"/>
            <a:ext cx="2209800" cy="1143000"/>
          </a:xfrm>
          <a:prstGeom prst="wedgeRoundRectCallout">
            <a:avLst>
              <a:gd name="adj1" fmla="val 108838"/>
              <a:gd name="adj2" fmla="val -90000"/>
              <a:gd name="adj3" fmla="val 16667"/>
            </a:avLst>
          </a:prstGeom>
          <a:solidFill>
            <a:srgbClr val="CCFFFF"/>
          </a:solidFill>
          <a:ln w="28575">
            <a:solidFill>
              <a:srgbClr val="333399"/>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defTabSz="1092200">
              <a:lnSpc>
                <a:spcPct val="90000"/>
              </a:lnSpc>
              <a:defRPr/>
            </a:pPr>
            <a:r>
              <a:rPr lang="en-US" b="0">
                <a:cs typeface="Arial" charset="0"/>
              </a:rPr>
              <a:t>29.30% = 	</a:t>
            </a:r>
            <a:r>
              <a:rPr lang="en-US" b="0" u="sng">
                <a:cs typeface="Arial" charset="0"/>
              </a:rPr>
              <a:t>11071</a:t>
            </a:r>
          </a:p>
          <a:p>
            <a:pPr algn="ctr" defTabSz="1092200">
              <a:lnSpc>
                <a:spcPct val="90000"/>
              </a:lnSpc>
              <a:defRPr/>
            </a:pPr>
            <a:r>
              <a:rPr lang="en-US" b="0">
                <a:cs typeface="Arial" charset="0"/>
              </a:rPr>
              <a:t>	37785</a:t>
            </a:r>
          </a:p>
          <a:p>
            <a:pPr algn="ctr" defTabSz="1092200">
              <a:lnSpc>
                <a:spcPct val="90000"/>
              </a:lnSpc>
              <a:defRPr/>
            </a:pPr>
            <a:r>
              <a:rPr lang="en-US" b="0">
                <a:cs typeface="Arial" charset="0"/>
              </a:rPr>
              <a:t>=  </a:t>
            </a:r>
            <a:r>
              <a:rPr lang="en-US" b="0" u="sng">
                <a:cs typeface="Arial" charset="0"/>
              </a:rPr>
              <a:t>   cell total    </a:t>
            </a:r>
            <a:r>
              <a:rPr lang="en-US" b="0" u="sng">
                <a:solidFill>
                  <a:srgbClr val="CCFFFF"/>
                </a:solidFill>
                <a:cs typeface="Arial" charset="0"/>
              </a:rPr>
              <a:t>.</a:t>
            </a:r>
            <a:r>
              <a:rPr lang="en-US" b="0" u="sng">
                <a:cs typeface="Arial" charset="0"/>
              </a:rPr>
              <a:t> </a:t>
            </a:r>
          </a:p>
          <a:p>
            <a:pPr algn="ctr" defTabSz="1092200">
              <a:lnSpc>
                <a:spcPct val="90000"/>
              </a:lnSpc>
              <a:defRPr/>
            </a:pPr>
            <a:r>
              <a:rPr lang="en-US" b="0">
                <a:cs typeface="Arial" charset="0"/>
              </a:rPr>
              <a:t>  column total</a:t>
            </a:r>
          </a:p>
        </p:txBody>
      </p:sp>
      <p:grpSp>
        <p:nvGrpSpPr>
          <p:cNvPr id="1402899" name="Group 19"/>
          <p:cNvGrpSpPr>
            <a:grpSpLocks/>
          </p:cNvGrpSpPr>
          <p:nvPr/>
        </p:nvGrpSpPr>
        <p:grpSpPr bwMode="auto">
          <a:xfrm>
            <a:off x="4978400" y="3205163"/>
            <a:ext cx="3937000" cy="3144837"/>
            <a:chOff x="3136" y="2019"/>
            <a:chExt cx="2480" cy="1981"/>
          </a:xfrm>
        </p:grpSpPr>
        <p:sp>
          <p:nvSpPr>
            <p:cNvPr id="1402900" name="Rectangle 20"/>
            <p:cNvSpPr>
              <a:spLocks noChangeArrowheads="1"/>
            </p:cNvSpPr>
            <p:nvPr/>
          </p:nvSpPr>
          <p:spPr bwMode="auto">
            <a:xfrm>
              <a:off x="3211" y="2019"/>
              <a:ext cx="2405" cy="125"/>
            </a:xfrm>
            <a:prstGeom prst="rect">
              <a:avLst/>
            </a:prstGeom>
            <a:noFill/>
            <a:ln w="28575">
              <a:solidFill>
                <a:srgbClr val="33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2901" name="Rectangle 21"/>
            <p:cNvSpPr>
              <a:spLocks noChangeArrowheads="1"/>
            </p:cNvSpPr>
            <p:nvPr/>
          </p:nvSpPr>
          <p:spPr bwMode="auto">
            <a:xfrm>
              <a:off x="3211" y="2371"/>
              <a:ext cx="2405" cy="125"/>
            </a:xfrm>
            <a:prstGeom prst="rect">
              <a:avLst/>
            </a:prstGeom>
            <a:noFill/>
            <a:ln w="28575">
              <a:solidFill>
                <a:srgbClr val="33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2902" name="Rectangle 22"/>
            <p:cNvSpPr>
              <a:spLocks noChangeArrowheads="1"/>
            </p:cNvSpPr>
            <p:nvPr/>
          </p:nvSpPr>
          <p:spPr bwMode="auto">
            <a:xfrm>
              <a:off x="3211" y="2699"/>
              <a:ext cx="2405" cy="125"/>
            </a:xfrm>
            <a:prstGeom prst="rect">
              <a:avLst/>
            </a:prstGeom>
            <a:noFill/>
            <a:ln w="28575">
              <a:solidFill>
                <a:srgbClr val="33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2903" name="Rectangle 23"/>
            <p:cNvSpPr>
              <a:spLocks noChangeArrowheads="1"/>
            </p:cNvSpPr>
            <p:nvPr/>
          </p:nvSpPr>
          <p:spPr bwMode="auto">
            <a:xfrm>
              <a:off x="3211" y="3043"/>
              <a:ext cx="2405" cy="125"/>
            </a:xfrm>
            <a:prstGeom prst="rect">
              <a:avLst/>
            </a:prstGeom>
            <a:noFill/>
            <a:ln w="28575">
              <a:solidFill>
                <a:srgbClr val="33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2904" name="Rectangle 24"/>
            <p:cNvSpPr>
              <a:spLocks noChangeArrowheads="1"/>
            </p:cNvSpPr>
            <p:nvPr/>
          </p:nvSpPr>
          <p:spPr bwMode="auto">
            <a:xfrm>
              <a:off x="3161" y="3387"/>
              <a:ext cx="2455" cy="143"/>
            </a:xfrm>
            <a:prstGeom prst="rect">
              <a:avLst/>
            </a:prstGeom>
            <a:solidFill>
              <a:srgbClr val="333399">
                <a:alpha val="30000"/>
              </a:srgbClr>
            </a:solidFill>
            <a:ln w="28575">
              <a:solidFill>
                <a:srgbClr val="66CCFF"/>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2905" name="Rectangle 25"/>
            <p:cNvSpPr>
              <a:spLocks noChangeArrowheads="1"/>
            </p:cNvSpPr>
            <p:nvPr/>
          </p:nvSpPr>
          <p:spPr bwMode="auto">
            <a:xfrm>
              <a:off x="3136" y="3872"/>
              <a:ext cx="736" cy="128"/>
            </a:xfrm>
            <a:prstGeom prst="rect">
              <a:avLst/>
            </a:prstGeom>
            <a:noFill/>
            <a:ln w="28575">
              <a:solidFill>
                <a:srgbClr val="33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grpSp>
      <p:sp>
        <p:nvSpPr>
          <p:cNvPr id="1402906" name="Line 26"/>
          <p:cNvSpPr>
            <a:spLocks noChangeShapeType="1"/>
          </p:cNvSpPr>
          <p:nvPr/>
        </p:nvSpPr>
        <p:spPr bwMode="auto">
          <a:xfrm>
            <a:off x="8128000" y="2705100"/>
            <a:ext cx="0" cy="28956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8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289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02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89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6" name="Rectangle 2"/>
          <p:cNvSpPr>
            <a:spLocks noGrp="1" noChangeArrowheads="1"/>
          </p:cNvSpPr>
          <p:nvPr>
            <p:ph type="body" idx="1"/>
          </p:nvPr>
        </p:nvSpPr>
        <p:spPr>
          <a:xfrm>
            <a:off x="457200" y="457200"/>
            <a:ext cx="8229600" cy="914400"/>
          </a:xfrm>
        </p:spPr>
        <p:txBody>
          <a:bodyPr/>
          <a:lstStyle/>
          <a:p>
            <a:pPr marL="0" indent="0" eaLnBrk="1" hangingPunct="1">
              <a:lnSpc>
                <a:spcPct val="110000"/>
              </a:lnSpc>
              <a:spcAft>
                <a:spcPct val="40000"/>
              </a:spcAft>
              <a:buFont typeface="Wingdings" charset="0"/>
              <a:buNone/>
              <a:defRPr/>
            </a:pPr>
            <a:r>
              <a:rPr lang="en-US" sz="1900" smtClean="0">
                <a:cs typeface="+mn-cs"/>
              </a:rPr>
              <a:t>The conditional distributions can be </a:t>
            </a:r>
            <a:r>
              <a:rPr lang="en-US" sz="1900" u="sng" smtClean="0">
                <a:cs typeface="+mn-cs"/>
              </a:rPr>
              <a:t>graphically compared</a:t>
            </a:r>
            <a:r>
              <a:rPr lang="en-US" sz="1900" smtClean="0">
                <a:cs typeface="+mn-cs"/>
              </a:rPr>
              <a:t> using side by side bar graphs of one variable for each value of the other variable.</a:t>
            </a:r>
          </a:p>
        </p:txBody>
      </p:sp>
      <p:sp>
        <p:nvSpPr>
          <p:cNvPr id="1403907" name="Rectangle 3"/>
          <p:cNvSpPr>
            <a:spLocks noChangeArrowheads="1"/>
          </p:cNvSpPr>
          <p:nvPr/>
        </p:nvSpPr>
        <p:spPr bwMode="auto">
          <a:xfrm>
            <a:off x="0" y="1371600"/>
            <a:ext cx="9144000" cy="548640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pic>
        <p:nvPicPr>
          <p:cNvPr id="169987" name="Picture 4"/>
          <p:cNvPicPr>
            <a:picLocks noChangeAspect="1" noChangeArrowheads="1"/>
          </p:cNvPicPr>
          <p:nvPr/>
        </p:nvPicPr>
        <p:blipFill>
          <a:blip r:embed="rId3">
            <a:lum bright="-10000" contrast="18000"/>
            <a:extLst>
              <a:ext uri="{28A0092B-C50C-407E-A947-70E740481C1C}">
                <a14:useLocalDpi xmlns:a14="http://schemas.microsoft.com/office/drawing/2010/main" val="0"/>
              </a:ext>
            </a:extLst>
          </a:blip>
          <a:srcRect l="2689" t="9724" r="7227" b="8591"/>
          <a:stretch>
            <a:fillRect/>
          </a:stretch>
        </p:blipFill>
        <p:spPr bwMode="auto">
          <a:xfrm>
            <a:off x="76200" y="1447800"/>
            <a:ext cx="4419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3909" name="Rectangle 5"/>
          <p:cNvSpPr>
            <a:spLocks noChangeArrowheads="1"/>
          </p:cNvSpPr>
          <p:nvPr/>
        </p:nvSpPr>
        <p:spPr bwMode="auto">
          <a:xfrm>
            <a:off x="1295400" y="1905000"/>
            <a:ext cx="2286000" cy="152400"/>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3910" name="Rectangle 6"/>
          <p:cNvSpPr>
            <a:spLocks noChangeArrowheads="1"/>
          </p:cNvSpPr>
          <p:nvPr/>
        </p:nvSpPr>
        <p:spPr bwMode="auto">
          <a:xfrm>
            <a:off x="1295400" y="2349500"/>
            <a:ext cx="2286000" cy="152400"/>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3911" name="Rectangle 7"/>
          <p:cNvSpPr>
            <a:spLocks noChangeArrowheads="1"/>
          </p:cNvSpPr>
          <p:nvPr/>
        </p:nvSpPr>
        <p:spPr bwMode="auto">
          <a:xfrm>
            <a:off x="1295400" y="2806700"/>
            <a:ext cx="2286000" cy="152400"/>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3912" name="Rectangle 8"/>
          <p:cNvSpPr>
            <a:spLocks noChangeArrowheads="1"/>
          </p:cNvSpPr>
          <p:nvPr/>
        </p:nvSpPr>
        <p:spPr bwMode="auto">
          <a:xfrm>
            <a:off x="1295400" y="3251200"/>
            <a:ext cx="2286000" cy="152400"/>
          </a:xfrm>
          <a:prstGeom prst="rect">
            <a:avLst/>
          </a:prstGeom>
          <a:noFill/>
          <a:ln w="19050">
            <a:solidFill>
              <a:srgbClr val="333399"/>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pic>
        <p:nvPicPr>
          <p:cNvPr id="140391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981200"/>
            <a:ext cx="52578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3914" name="Freeform 10"/>
          <p:cNvSpPr>
            <a:spLocks/>
          </p:cNvSpPr>
          <p:nvPr/>
        </p:nvSpPr>
        <p:spPr bwMode="auto">
          <a:xfrm rot="1885774">
            <a:off x="3559175" y="2027238"/>
            <a:ext cx="1879600" cy="469900"/>
          </a:xfrm>
          <a:custGeom>
            <a:avLst/>
            <a:gdLst>
              <a:gd name="T0" fmla="*/ 0 w 1440"/>
              <a:gd name="T1" fmla="*/ 296 h 296"/>
              <a:gd name="T2" fmla="*/ 768 w 1440"/>
              <a:gd name="T3" fmla="*/ 8 h 296"/>
              <a:gd name="T4" fmla="*/ 1440 w 1440"/>
              <a:gd name="T5" fmla="*/ 248 h 296"/>
            </a:gdLst>
            <a:ahLst/>
            <a:cxnLst>
              <a:cxn ang="0">
                <a:pos x="T0" y="T1"/>
              </a:cxn>
              <a:cxn ang="0">
                <a:pos x="T2" y="T3"/>
              </a:cxn>
              <a:cxn ang="0">
                <a:pos x="T4" y="T5"/>
              </a:cxn>
            </a:cxnLst>
            <a:rect l="0" t="0" r="r" b="b"/>
            <a:pathLst>
              <a:path w="1440" h="296">
                <a:moveTo>
                  <a:pt x="0" y="296"/>
                </a:moveTo>
                <a:cubicBezTo>
                  <a:pt x="264" y="156"/>
                  <a:pt x="528" y="16"/>
                  <a:pt x="768" y="8"/>
                </a:cubicBezTo>
                <a:cubicBezTo>
                  <a:pt x="1008" y="0"/>
                  <a:pt x="1224" y="124"/>
                  <a:pt x="1440" y="248"/>
                </a:cubicBezTo>
              </a:path>
            </a:pathLst>
          </a:custGeom>
          <a:noFill/>
          <a:ln w="38100" cmpd="sng">
            <a:solidFill>
              <a:srgbClr val="3333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3915" name="Freeform 11"/>
          <p:cNvSpPr>
            <a:spLocks/>
          </p:cNvSpPr>
          <p:nvPr/>
        </p:nvSpPr>
        <p:spPr bwMode="auto">
          <a:xfrm rot="1644200" flipV="1">
            <a:off x="374650" y="2665413"/>
            <a:ext cx="3678238" cy="617537"/>
          </a:xfrm>
          <a:custGeom>
            <a:avLst/>
            <a:gdLst>
              <a:gd name="T0" fmla="*/ 0 w 1440"/>
              <a:gd name="T1" fmla="*/ 296 h 296"/>
              <a:gd name="T2" fmla="*/ 768 w 1440"/>
              <a:gd name="T3" fmla="*/ 8 h 296"/>
              <a:gd name="T4" fmla="*/ 1440 w 1440"/>
              <a:gd name="T5" fmla="*/ 248 h 296"/>
            </a:gdLst>
            <a:ahLst/>
            <a:cxnLst>
              <a:cxn ang="0">
                <a:pos x="T0" y="T1"/>
              </a:cxn>
              <a:cxn ang="0">
                <a:pos x="T2" y="T3"/>
              </a:cxn>
              <a:cxn ang="0">
                <a:pos x="T4" y="T5"/>
              </a:cxn>
            </a:cxnLst>
            <a:rect l="0" t="0" r="r" b="b"/>
            <a:pathLst>
              <a:path w="1440" h="296">
                <a:moveTo>
                  <a:pt x="0" y="296"/>
                </a:moveTo>
                <a:cubicBezTo>
                  <a:pt x="264" y="156"/>
                  <a:pt x="528" y="16"/>
                  <a:pt x="768" y="8"/>
                </a:cubicBezTo>
                <a:cubicBezTo>
                  <a:pt x="1008" y="0"/>
                  <a:pt x="1224" y="124"/>
                  <a:pt x="1440" y="248"/>
                </a:cubicBezTo>
              </a:path>
            </a:pathLst>
          </a:custGeom>
          <a:noFill/>
          <a:ln w="38100" cmpd="sng">
            <a:solidFill>
              <a:srgbClr val="333399"/>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3916" name="Text Box 12"/>
          <p:cNvSpPr txBox="1">
            <a:spLocks noChangeArrowheads="1"/>
          </p:cNvSpPr>
          <p:nvPr/>
        </p:nvSpPr>
        <p:spPr bwMode="auto">
          <a:xfrm>
            <a:off x="609600" y="4800600"/>
            <a:ext cx="30480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110000"/>
              </a:lnSpc>
              <a:defRPr/>
            </a:pPr>
            <a:r>
              <a:rPr lang="en-US" b="0">
                <a:cs typeface="Arial" charset="0"/>
              </a:rPr>
              <a:t>Here the percents are calculated by age range (columns).</a:t>
            </a:r>
          </a:p>
        </p:txBody>
      </p:sp>
      <p:grpSp>
        <p:nvGrpSpPr>
          <p:cNvPr id="169996" name="Group 13"/>
          <p:cNvGrpSpPr>
            <a:grpSpLocks/>
          </p:cNvGrpSpPr>
          <p:nvPr/>
        </p:nvGrpSpPr>
        <p:grpSpPr bwMode="auto">
          <a:xfrm>
            <a:off x="0" y="6243638"/>
            <a:ext cx="1143000" cy="614362"/>
            <a:chOff x="768" y="1532"/>
            <a:chExt cx="720" cy="387"/>
          </a:xfrm>
        </p:grpSpPr>
        <p:sp>
          <p:nvSpPr>
            <p:cNvPr id="1403918" name="AutoShape 14"/>
            <p:cNvSpPr>
              <a:spLocks noChangeArrowheads="1"/>
            </p:cNvSpPr>
            <p:nvPr/>
          </p:nvSpPr>
          <p:spPr bwMode="auto">
            <a:xfrm rot="20968753" flipV="1">
              <a:off x="960" y="1632"/>
              <a:ext cx="336" cy="88"/>
            </a:xfrm>
            <a:prstGeom prst="pentagon">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3919" name="AutoShape 15"/>
            <p:cNvSpPr>
              <a:spLocks noChangeArrowheads="1"/>
            </p:cNvSpPr>
            <p:nvPr/>
          </p:nvSpPr>
          <p:spPr bwMode="auto">
            <a:xfrm rot="-274083">
              <a:off x="768" y="1536"/>
              <a:ext cx="720" cy="109"/>
            </a:xfrm>
            <a:prstGeom prst="parallelogram">
              <a:avLst>
                <a:gd name="adj" fmla="val 243119"/>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Arial" charset="0"/>
              </a:endParaRPr>
            </a:p>
          </p:txBody>
        </p:sp>
        <p:sp>
          <p:nvSpPr>
            <p:cNvPr id="1403920" name="Freeform 16"/>
            <p:cNvSpPr>
              <a:spLocks/>
            </p:cNvSpPr>
            <p:nvPr/>
          </p:nvSpPr>
          <p:spPr bwMode="auto">
            <a:xfrm>
              <a:off x="836" y="1571"/>
              <a:ext cx="294" cy="348"/>
            </a:xfrm>
            <a:custGeom>
              <a:avLst/>
              <a:gdLst>
                <a:gd name="T0" fmla="*/ 342 w 353"/>
                <a:gd name="T1" fmla="*/ 6 h 392"/>
                <a:gd name="T2" fmla="*/ 327 w 353"/>
                <a:gd name="T3" fmla="*/ 0 h 392"/>
                <a:gd name="T4" fmla="*/ 269 w 353"/>
                <a:gd name="T5" fmla="*/ 6 h 392"/>
                <a:gd name="T6" fmla="*/ 251 w 353"/>
                <a:gd name="T7" fmla="*/ 11 h 392"/>
                <a:gd name="T8" fmla="*/ 218 w 353"/>
                <a:gd name="T9" fmla="*/ 27 h 392"/>
                <a:gd name="T10" fmla="*/ 195 w 353"/>
                <a:gd name="T11" fmla="*/ 36 h 392"/>
                <a:gd name="T12" fmla="*/ 164 w 353"/>
                <a:gd name="T13" fmla="*/ 48 h 392"/>
                <a:gd name="T14" fmla="*/ 137 w 353"/>
                <a:gd name="T15" fmla="*/ 63 h 392"/>
                <a:gd name="T16" fmla="*/ 108 w 353"/>
                <a:gd name="T17" fmla="*/ 87 h 392"/>
                <a:gd name="T18" fmla="*/ 86 w 353"/>
                <a:gd name="T19" fmla="*/ 108 h 392"/>
                <a:gd name="T20" fmla="*/ 75 w 353"/>
                <a:gd name="T21" fmla="*/ 126 h 392"/>
                <a:gd name="T22" fmla="*/ 63 w 353"/>
                <a:gd name="T23" fmla="*/ 156 h 392"/>
                <a:gd name="T24" fmla="*/ 48 w 353"/>
                <a:gd name="T25" fmla="*/ 234 h 392"/>
                <a:gd name="T26" fmla="*/ 42 w 353"/>
                <a:gd name="T27" fmla="*/ 248 h 392"/>
                <a:gd name="T28" fmla="*/ 30 w 353"/>
                <a:gd name="T29" fmla="*/ 294 h 392"/>
                <a:gd name="T30" fmla="*/ 20 w 353"/>
                <a:gd name="T31" fmla="*/ 341 h 392"/>
                <a:gd name="T32" fmla="*/ 26 w 353"/>
                <a:gd name="T33" fmla="*/ 353 h 392"/>
                <a:gd name="T34" fmla="*/ 39 w 353"/>
                <a:gd name="T35" fmla="*/ 291 h 392"/>
                <a:gd name="T36" fmla="*/ 42 w 353"/>
                <a:gd name="T37" fmla="*/ 354 h 392"/>
                <a:gd name="T38" fmla="*/ 51 w 353"/>
                <a:gd name="T39" fmla="*/ 365 h 392"/>
                <a:gd name="T40" fmla="*/ 48 w 353"/>
                <a:gd name="T41" fmla="*/ 335 h 392"/>
                <a:gd name="T42" fmla="*/ 47 w 353"/>
                <a:gd name="T43" fmla="*/ 266 h 392"/>
                <a:gd name="T44" fmla="*/ 41 w 353"/>
                <a:gd name="T45" fmla="*/ 278 h 392"/>
                <a:gd name="T46" fmla="*/ 65 w 353"/>
                <a:gd name="T47" fmla="*/ 350 h 392"/>
                <a:gd name="T48" fmla="*/ 66 w 353"/>
                <a:gd name="T49" fmla="*/ 356 h 392"/>
                <a:gd name="T50" fmla="*/ 47 w 353"/>
                <a:gd name="T51" fmla="*/ 296 h 392"/>
                <a:gd name="T52" fmla="*/ 42 w 353"/>
                <a:gd name="T53" fmla="*/ 264 h 392"/>
                <a:gd name="T54" fmla="*/ 51 w 353"/>
                <a:gd name="T55" fmla="*/ 276 h 392"/>
                <a:gd name="T56" fmla="*/ 71 w 353"/>
                <a:gd name="T57" fmla="*/ 321 h 392"/>
                <a:gd name="T58" fmla="*/ 86 w 353"/>
                <a:gd name="T59" fmla="*/ 347 h 392"/>
                <a:gd name="T60" fmla="*/ 83 w 353"/>
                <a:gd name="T61" fmla="*/ 356 h 392"/>
                <a:gd name="T62" fmla="*/ 68 w 353"/>
                <a:gd name="T63" fmla="*/ 326 h 392"/>
                <a:gd name="T64" fmla="*/ 57 w 353"/>
                <a:gd name="T65" fmla="*/ 306 h 392"/>
                <a:gd name="T66" fmla="*/ 48 w 353"/>
                <a:gd name="T67" fmla="*/ 282 h 392"/>
                <a:gd name="T68" fmla="*/ 38 w 353"/>
                <a:gd name="T69" fmla="*/ 273 h 392"/>
                <a:gd name="T70" fmla="*/ 23 w 353"/>
                <a:gd name="T71" fmla="*/ 299 h 392"/>
                <a:gd name="T72" fmla="*/ 9 w 353"/>
                <a:gd name="T73" fmla="*/ 336 h 392"/>
                <a:gd name="T74" fmla="*/ 0 w 353"/>
                <a:gd name="T75" fmla="*/ 366 h 392"/>
                <a:gd name="T76" fmla="*/ 9 w 353"/>
                <a:gd name="T77" fmla="*/ 351 h 392"/>
                <a:gd name="T78" fmla="*/ 17 w 353"/>
                <a:gd name="T79" fmla="*/ 335 h 392"/>
                <a:gd name="T80" fmla="*/ 23 w 353"/>
                <a:gd name="T81" fmla="*/ 311 h 392"/>
                <a:gd name="T82" fmla="*/ 44 w 353"/>
                <a:gd name="T83" fmla="*/ 269 h 392"/>
                <a:gd name="T84" fmla="*/ 48 w 353"/>
                <a:gd name="T85" fmla="*/ 252 h 392"/>
                <a:gd name="T86" fmla="*/ 62 w 353"/>
                <a:gd name="T87" fmla="*/ 188 h 392"/>
                <a:gd name="T88" fmla="*/ 71 w 353"/>
                <a:gd name="T89" fmla="*/ 152 h 392"/>
                <a:gd name="T90" fmla="*/ 86 w 353"/>
                <a:gd name="T91" fmla="*/ 128 h 392"/>
                <a:gd name="T92" fmla="*/ 134 w 353"/>
                <a:gd name="T93" fmla="*/ 77 h 392"/>
                <a:gd name="T94" fmla="*/ 159 w 353"/>
                <a:gd name="T95" fmla="*/ 62 h 392"/>
                <a:gd name="T96" fmla="*/ 188 w 353"/>
                <a:gd name="T97" fmla="*/ 42 h 392"/>
                <a:gd name="T98" fmla="*/ 245 w 353"/>
                <a:gd name="T99" fmla="*/ 14 h 392"/>
                <a:gd name="T100" fmla="*/ 260 w 353"/>
                <a:gd name="T101" fmla="*/ 8 h 392"/>
                <a:gd name="T102" fmla="*/ 309 w 353"/>
                <a:gd name="T103" fmla="*/ 11 h 392"/>
                <a:gd name="T104" fmla="*/ 342 w 353"/>
                <a:gd name="T105" fmla="*/ 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3" h="392">
                  <a:moveTo>
                    <a:pt x="342" y="6"/>
                  </a:moveTo>
                  <a:cubicBezTo>
                    <a:pt x="336" y="5"/>
                    <a:pt x="333" y="2"/>
                    <a:pt x="327" y="0"/>
                  </a:cubicBezTo>
                  <a:cubicBezTo>
                    <a:pt x="307" y="1"/>
                    <a:pt x="289" y="5"/>
                    <a:pt x="269" y="6"/>
                  </a:cubicBezTo>
                  <a:cubicBezTo>
                    <a:pt x="263" y="8"/>
                    <a:pt x="257" y="9"/>
                    <a:pt x="251" y="11"/>
                  </a:cubicBezTo>
                  <a:cubicBezTo>
                    <a:pt x="239" y="20"/>
                    <a:pt x="232" y="26"/>
                    <a:pt x="218" y="27"/>
                  </a:cubicBezTo>
                  <a:cubicBezTo>
                    <a:pt x="209" y="29"/>
                    <a:pt x="203" y="34"/>
                    <a:pt x="195" y="36"/>
                  </a:cubicBezTo>
                  <a:cubicBezTo>
                    <a:pt x="185" y="41"/>
                    <a:pt x="175" y="46"/>
                    <a:pt x="164" y="48"/>
                  </a:cubicBezTo>
                  <a:cubicBezTo>
                    <a:pt x="155" y="52"/>
                    <a:pt x="144" y="57"/>
                    <a:pt x="137" y="63"/>
                  </a:cubicBezTo>
                  <a:cubicBezTo>
                    <a:pt x="130" y="69"/>
                    <a:pt x="118" y="85"/>
                    <a:pt x="108" y="87"/>
                  </a:cubicBezTo>
                  <a:cubicBezTo>
                    <a:pt x="100" y="99"/>
                    <a:pt x="93" y="99"/>
                    <a:pt x="86" y="108"/>
                  </a:cubicBezTo>
                  <a:cubicBezTo>
                    <a:pt x="82" y="114"/>
                    <a:pt x="79" y="120"/>
                    <a:pt x="75" y="126"/>
                  </a:cubicBezTo>
                  <a:cubicBezTo>
                    <a:pt x="73" y="138"/>
                    <a:pt x="68" y="146"/>
                    <a:pt x="63" y="156"/>
                  </a:cubicBezTo>
                  <a:cubicBezTo>
                    <a:pt x="58" y="179"/>
                    <a:pt x="58" y="215"/>
                    <a:pt x="48" y="234"/>
                  </a:cubicBezTo>
                  <a:cubicBezTo>
                    <a:pt x="45" y="259"/>
                    <a:pt x="50" y="230"/>
                    <a:pt x="42" y="248"/>
                  </a:cubicBezTo>
                  <a:cubicBezTo>
                    <a:pt x="36" y="261"/>
                    <a:pt x="34" y="280"/>
                    <a:pt x="30" y="294"/>
                  </a:cubicBezTo>
                  <a:cubicBezTo>
                    <a:pt x="28" y="316"/>
                    <a:pt x="26" y="323"/>
                    <a:pt x="20" y="341"/>
                  </a:cubicBezTo>
                  <a:cubicBezTo>
                    <a:pt x="22" y="354"/>
                    <a:pt x="22" y="392"/>
                    <a:pt x="26" y="353"/>
                  </a:cubicBezTo>
                  <a:cubicBezTo>
                    <a:pt x="27" y="328"/>
                    <a:pt x="34" y="314"/>
                    <a:pt x="39" y="291"/>
                  </a:cubicBezTo>
                  <a:cubicBezTo>
                    <a:pt x="44" y="230"/>
                    <a:pt x="39" y="282"/>
                    <a:pt x="42" y="354"/>
                  </a:cubicBezTo>
                  <a:cubicBezTo>
                    <a:pt x="42" y="357"/>
                    <a:pt x="50" y="364"/>
                    <a:pt x="51" y="365"/>
                  </a:cubicBezTo>
                  <a:cubicBezTo>
                    <a:pt x="65" y="360"/>
                    <a:pt x="52" y="344"/>
                    <a:pt x="48" y="335"/>
                  </a:cubicBezTo>
                  <a:cubicBezTo>
                    <a:pt x="48" y="312"/>
                    <a:pt x="49" y="289"/>
                    <a:pt x="47" y="266"/>
                  </a:cubicBezTo>
                  <a:cubicBezTo>
                    <a:pt x="47" y="262"/>
                    <a:pt x="42" y="274"/>
                    <a:pt x="41" y="278"/>
                  </a:cubicBezTo>
                  <a:cubicBezTo>
                    <a:pt x="42" y="297"/>
                    <a:pt x="38" y="341"/>
                    <a:pt x="65" y="350"/>
                  </a:cubicBezTo>
                  <a:cubicBezTo>
                    <a:pt x="65" y="352"/>
                    <a:pt x="67" y="358"/>
                    <a:pt x="66" y="356"/>
                  </a:cubicBezTo>
                  <a:cubicBezTo>
                    <a:pt x="53" y="338"/>
                    <a:pt x="55" y="316"/>
                    <a:pt x="47" y="296"/>
                  </a:cubicBezTo>
                  <a:cubicBezTo>
                    <a:pt x="46" y="285"/>
                    <a:pt x="44" y="275"/>
                    <a:pt x="42" y="264"/>
                  </a:cubicBezTo>
                  <a:cubicBezTo>
                    <a:pt x="40" y="243"/>
                    <a:pt x="46" y="268"/>
                    <a:pt x="51" y="276"/>
                  </a:cubicBezTo>
                  <a:cubicBezTo>
                    <a:pt x="55" y="291"/>
                    <a:pt x="62" y="308"/>
                    <a:pt x="71" y="321"/>
                  </a:cubicBezTo>
                  <a:cubicBezTo>
                    <a:pt x="73" y="331"/>
                    <a:pt x="82" y="338"/>
                    <a:pt x="86" y="347"/>
                  </a:cubicBezTo>
                  <a:cubicBezTo>
                    <a:pt x="87" y="355"/>
                    <a:pt x="93" y="358"/>
                    <a:pt x="83" y="356"/>
                  </a:cubicBezTo>
                  <a:cubicBezTo>
                    <a:pt x="79" y="346"/>
                    <a:pt x="76" y="332"/>
                    <a:pt x="68" y="326"/>
                  </a:cubicBezTo>
                  <a:cubicBezTo>
                    <a:pt x="64" y="319"/>
                    <a:pt x="60" y="314"/>
                    <a:pt x="57" y="306"/>
                  </a:cubicBezTo>
                  <a:cubicBezTo>
                    <a:pt x="56" y="296"/>
                    <a:pt x="52" y="291"/>
                    <a:pt x="48" y="282"/>
                  </a:cubicBezTo>
                  <a:cubicBezTo>
                    <a:pt x="47" y="274"/>
                    <a:pt x="47" y="272"/>
                    <a:pt x="38" y="273"/>
                  </a:cubicBezTo>
                  <a:cubicBezTo>
                    <a:pt x="33" y="282"/>
                    <a:pt x="26" y="290"/>
                    <a:pt x="23" y="299"/>
                  </a:cubicBezTo>
                  <a:cubicBezTo>
                    <a:pt x="19" y="310"/>
                    <a:pt x="16" y="327"/>
                    <a:pt x="9" y="336"/>
                  </a:cubicBezTo>
                  <a:cubicBezTo>
                    <a:pt x="6" y="346"/>
                    <a:pt x="5" y="357"/>
                    <a:pt x="0" y="366"/>
                  </a:cubicBezTo>
                  <a:cubicBezTo>
                    <a:pt x="0" y="366"/>
                    <a:pt x="6" y="356"/>
                    <a:pt x="9" y="351"/>
                  </a:cubicBezTo>
                  <a:cubicBezTo>
                    <a:pt x="12" y="346"/>
                    <a:pt x="14" y="340"/>
                    <a:pt x="17" y="335"/>
                  </a:cubicBezTo>
                  <a:cubicBezTo>
                    <a:pt x="18" y="327"/>
                    <a:pt x="19" y="319"/>
                    <a:pt x="23" y="311"/>
                  </a:cubicBezTo>
                  <a:cubicBezTo>
                    <a:pt x="26" y="293"/>
                    <a:pt x="31" y="282"/>
                    <a:pt x="44" y="269"/>
                  </a:cubicBezTo>
                  <a:cubicBezTo>
                    <a:pt x="45" y="263"/>
                    <a:pt x="47" y="258"/>
                    <a:pt x="48" y="252"/>
                  </a:cubicBezTo>
                  <a:cubicBezTo>
                    <a:pt x="50" y="201"/>
                    <a:pt x="48" y="217"/>
                    <a:pt x="62" y="188"/>
                  </a:cubicBezTo>
                  <a:cubicBezTo>
                    <a:pt x="63" y="175"/>
                    <a:pt x="61" y="162"/>
                    <a:pt x="71" y="152"/>
                  </a:cubicBezTo>
                  <a:cubicBezTo>
                    <a:pt x="73" y="142"/>
                    <a:pt x="82" y="137"/>
                    <a:pt x="86" y="128"/>
                  </a:cubicBezTo>
                  <a:cubicBezTo>
                    <a:pt x="89" y="113"/>
                    <a:pt x="117" y="80"/>
                    <a:pt x="134" y="77"/>
                  </a:cubicBezTo>
                  <a:cubicBezTo>
                    <a:pt x="142" y="73"/>
                    <a:pt x="151" y="67"/>
                    <a:pt x="159" y="62"/>
                  </a:cubicBezTo>
                  <a:cubicBezTo>
                    <a:pt x="166" y="50"/>
                    <a:pt x="179" y="51"/>
                    <a:pt x="188" y="42"/>
                  </a:cubicBezTo>
                  <a:cubicBezTo>
                    <a:pt x="203" y="27"/>
                    <a:pt x="225" y="18"/>
                    <a:pt x="245" y="14"/>
                  </a:cubicBezTo>
                  <a:cubicBezTo>
                    <a:pt x="250" y="11"/>
                    <a:pt x="254" y="9"/>
                    <a:pt x="260" y="8"/>
                  </a:cubicBezTo>
                  <a:cubicBezTo>
                    <a:pt x="276" y="8"/>
                    <a:pt x="293" y="11"/>
                    <a:pt x="309" y="11"/>
                  </a:cubicBezTo>
                  <a:cubicBezTo>
                    <a:pt x="348" y="11"/>
                    <a:pt x="353" y="17"/>
                    <a:pt x="342" y="6"/>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3921" name="Line 17"/>
            <p:cNvSpPr>
              <a:spLocks noChangeShapeType="1"/>
            </p:cNvSpPr>
            <p:nvPr/>
          </p:nvSpPr>
          <p:spPr bwMode="auto">
            <a:xfrm rot="-287724">
              <a:off x="972" y="1632"/>
              <a:ext cx="24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3922" name="Line 18"/>
            <p:cNvSpPr>
              <a:spLocks noChangeShapeType="1"/>
            </p:cNvSpPr>
            <p:nvPr/>
          </p:nvSpPr>
          <p:spPr bwMode="auto">
            <a:xfrm rot="5112276">
              <a:off x="1266" y="1471"/>
              <a:ext cx="82" cy="204"/>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3923" name="Line 19"/>
            <p:cNvSpPr>
              <a:spLocks noChangeShapeType="1"/>
            </p:cNvSpPr>
            <p:nvPr/>
          </p:nvSpPr>
          <p:spPr bwMode="auto">
            <a:xfrm rot="-287724">
              <a:off x="986" y="1708"/>
              <a:ext cx="144" cy="14"/>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sp>
          <p:nvSpPr>
            <p:cNvPr id="1403924" name="Line 20"/>
            <p:cNvSpPr>
              <a:spLocks noChangeShapeType="1"/>
            </p:cNvSpPr>
            <p:nvPr/>
          </p:nvSpPr>
          <p:spPr bwMode="auto">
            <a:xfrm rot="21088195" flipV="1">
              <a:off x="1124" y="1678"/>
              <a:ext cx="122" cy="32"/>
            </a:xfrm>
            <a:prstGeom prst="line">
              <a:avLst/>
            </a:prstGeom>
            <a:noFill/>
            <a:ln w="63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Arial" charset="0"/>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39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39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3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8493" name="Picture 1" descr="moore02-unt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4213" y="3883025"/>
            <a:ext cx="4065587"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8483" name="Rectangle 3"/>
          <p:cNvSpPr>
            <a:spLocks noGrp="1" noChangeArrowheads="1"/>
          </p:cNvSpPr>
          <p:nvPr>
            <p:ph type="title"/>
          </p:nvPr>
        </p:nvSpPr>
        <p:spPr>
          <a:xfrm>
            <a:off x="457200" y="277813"/>
            <a:ext cx="8229600" cy="633412"/>
          </a:xfrm>
        </p:spPr>
        <p:txBody>
          <a:bodyPr/>
          <a:lstStyle/>
          <a:p>
            <a:pPr eaLnBrk="1" hangingPunct="1">
              <a:defRPr/>
            </a:pPr>
            <a:r>
              <a:rPr lang="en-US" sz="3400" smtClean="0">
                <a:solidFill>
                  <a:srgbClr val="333399"/>
                </a:solidFill>
                <a:cs typeface="+mj-cs"/>
              </a:rPr>
              <a:t>Simpson</a:t>
            </a:r>
            <a:r>
              <a:rPr lang="ja-JP" altLang="en-US" sz="3400" smtClean="0">
                <a:solidFill>
                  <a:srgbClr val="333399"/>
                </a:solidFill>
                <a:latin typeface="Arial"/>
                <a:cs typeface="+mj-cs"/>
              </a:rPr>
              <a:t>’</a:t>
            </a:r>
            <a:r>
              <a:rPr lang="en-US" sz="3400" smtClean="0">
                <a:solidFill>
                  <a:srgbClr val="333399"/>
                </a:solidFill>
                <a:cs typeface="+mj-cs"/>
              </a:rPr>
              <a:t>s paradox</a:t>
            </a:r>
          </a:p>
        </p:txBody>
      </p:sp>
      <p:sp>
        <p:nvSpPr>
          <p:cNvPr id="1428484" name="Rectangle 4"/>
          <p:cNvSpPr>
            <a:spLocks noGrp="1" noChangeArrowheads="1"/>
          </p:cNvSpPr>
          <p:nvPr>
            <p:ph type="body" idx="1"/>
          </p:nvPr>
        </p:nvSpPr>
        <p:spPr>
          <a:xfrm>
            <a:off x="457200" y="1219200"/>
            <a:ext cx="8229600" cy="1371600"/>
          </a:xfrm>
        </p:spPr>
        <p:txBody>
          <a:bodyPr/>
          <a:lstStyle/>
          <a:p>
            <a:pPr marL="0" indent="0" eaLnBrk="1" hangingPunct="1">
              <a:lnSpc>
                <a:spcPct val="130000"/>
              </a:lnSpc>
              <a:buFont typeface="Wingdings" charset="0"/>
              <a:buNone/>
              <a:defRPr/>
            </a:pPr>
            <a:r>
              <a:rPr lang="en-US" sz="1900" smtClean="0">
                <a:cs typeface="+mn-cs"/>
              </a:rPr>
              <a:t>An association or comparison that holds for all of several groups can reverse direction when the data are combined (aggregated) to form a single group. This reversal is called </a:t>
            </a:r>
            <a:r>
              <a:rPr lang="en-US" sz="1900" b="1" smtClean="0">
                <a:solidFill>
                  <a:srgbClr val="333399"/>
                </a:solidFill>
                <a:cs typeface="+mn-cs"/>
              </a:rPr>
              <a:t>Simpson</a:t>
            </a:r>
            <a:r>
              <a:rPr lang="ja-JP" altLang="en-US" sz="1900" b="1" smtClean="0">
                <a:solidFill>
                  <a:srgbClr val="333399"/>
                </a:solidFill>
                <a:latin typeface="Arial"/>
                <a:cs typeface="+mn-cs"/>
              </a:rPr>
              <a:t>’</a:t>
            </a:r>
            <a:r>
              <a:rPr lang="en-US" sz="1900" b="1" smtClean="0">
                <a:solidFill>
                  <a:srgbClr val="333399"/>
                </a:solidFill>
                <a:cs typeface="+mn-cs"/>
              </a:rPr>
              <a:t>s paradox</a:t>
            </a:r>
            <a:r>
              <a:rPr lang="en-US" sz="1900" b="1" smtClean="0">
                <a:cs typeface="+mn-cs"/>
              </a:rPr>
              <a:t>.</a:t>
            </a:r>
          </a:p>
        </p:txBody>
      </p:sp>
      <p:sp>
        <p:nvSpPr>
          <p:cNvPr id="1428487" name="Text Box 7"/>
          <p:cNvSpPr txBox="1">
            <a:spLocks noChangeArrowheads="1"/>
          </p:cNvSpPr>
          <p:nvPr/>
        </p:nvSpPr>
        <p:spPr bwMode="auto">
          <a:xfrm>
            <a:off x="1295400" y="3276600"/>
            <a:ext cx="632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b="0">
                <a:cs typeface="Arial" charset="0"/>
              </a:rPr>
              <a:t>On the surface, Alexis would seem to have a better record.</a:t>
            </a:r>
          </a:p>
        </p:txBody>
      </p:sp>
      <p:sp>
        <p:nvSpPr>
          <p:cNvPr id="1428492" name="Rectangle 12"/>
          <p:cNvSpPr>
            <a:spLocks noChangeArrowheads="1"/>
          </p:cNvSpPr>
          <p:nvPr/>
        </p:nvSpPr>
        <p:spPr bwMode="auto">
          <a:xfrm>
            <a:off x="228600" y="2667000"/>
            <a:ext cx="487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110000"/>
              </a:lnSpc>
              <a:spcBef>
                <a:spcPct val="20000"/>
              </a:spcBef>
              <a:buClr>
                <a:srgbClr val="333399"/>
              </a:buClr>
              <a:buFont typeface="Wingdings" charset="0"/>
              <a:buNone/>
              <a:defRPr/>
            </a:pPr>
            <a:r>
              <a:rPr lang="en-US" sz="2100">
                <a:solidFill>
                  <a:srgbClr val="333399"/>
                </a:solidFill>
                <a:cs typeface="Arial" charset="0"/>
              </a:rPr>
              <a:t>Example: Customer Service</a:t>
            </a:r>
            <a:endParaRPr lang="en-US" sz="2100" b="0">
              <a:solidFill>
                <a:srgbClr val="333399"/>
              </a:solidFill>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84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2849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8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487" grpId="0"/>
      <p:bldP spid="142849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7" name="Rectangle 3"/>
          <p:cNvSpPr>
            <a:spLocks noGrp="1" noChangeArrowheads="1"/>
          </p:cNvSpPr>
          <p:nvPr>
            <p:ph type="title"/>
          </p:nvPr>
        </p:nvSpPr>
        <p:spPr>
          <a:xfrm>
            <a:off x="457200" y="277813"/>
            <a:ext cx="8229600" cy="633412"/>
          </a:xfrm>
        </p:spPr>
        <p:txBody>
          <a:bodyPr/>
          <a:lstStyle/>
          <a:p>
            <a:pPr eaLnBrk="1" hangingPunct="1">
              <a:defRPr/>
            </a:pPr>
            <a:r>
              <a:rPr lang="en-US" sz="3400" smtClean="0">
                <a:solidFill>
                  <a:srgbClr val="333399"/>
                </a:solidFill>
                <a:cs typeface="+mj-cs"/>
              </a:rPr>
              <a:t>Simpson</a:t>
            </a:r>
            <a:r>
              <a:rPr lang="ja-JP" altLang="en-US" sz="3400" smtClean="0">
                <a:solidFill>
                  <a:srgbClr val="333399"/>
                </a:solidFill>
                <a:latin typeface="Arial"/>
                <a:cs typeface="+mj-cs"/>
              </a:rPr>
              <a:t>’</a:t>
            </a:r>
            <a:r>
              <a:rPr lang="en-US" sz="3400" smtClean="0">
                <a:solidFill>
                  <a:srgbClr val="333399"/>
                </a:solidFill>
                <a:cs typeface="+mj-cs"/>
              </a:rPr>
              <a:t>s paradox</a:t>
            </a:r>
          </a:p>
        </p:txBody>
      </p:sp>
      <p:sp>
        <p:nvSpPr>
          <p:cNvPr id="1429508" name="Rectangle 4"/>
          <p:cNvSpPr>
            <a:spLocks noGrp="1" noChangeArrowheads="1"/>
          </p:cNvSpPr>
          <p:nvPr>
            <p:ph type="body" idx="1"/>
          </p:nvPr>
        </p:nvSpPr>
        <p:spPr>
          <a:xfrm>
            <a:off x="457200" y="990600"/>
            <a:ext cx="8229600" cy="1295400"/>
          </a:xfrm>
        </p:spPr>
        <p:txBody>
          <a:bodyPr/>
          <a:lstStyle/>
          <a:p>
            <a:pPr marL="0" indent="0" eaLnBrk="1" hangingPunct="1">
              <a:lnSpc>
                <a:spcPct val="130000"/>
              </a:lnSpc>
              <a:buFont typeface="Wingdings" charset="0"/>
              <a:buNone/>
              <a:defRPr/>
            </a:pPr>
            <a:r>
              <a:rPr lang="en-US" sz="1900" dirty="0" smtClean="0">
                <a:cs typeface="+mn-cs"/>
              </a:rPr>
              <a:t>An association or comparison that holds for all of several groups can reverse direction when the data are combined (aggregated) to form a single group. This reversal is called </a:t>
            </a:r>
            <a:r>
              <a:rPr lang="en-US" sz="1900" b="1" dirty="0" smtClean="0">
                <a:solidFill>
                  <a:srgbClr val="333399"/>
                </a:solidFill>
                <a:cs typeface="+mn-cs"/>
              </a:rPr>
              <a:t>Simpson</a:t>
            </a:r>
            <a:r>
              <a:rPr lang="ja-JP" altLang="en-US" sz="1900" b="1" dirty="0" smtClean="0">
                <a:solidFill>
                  <a:srgbClr val="333399"/>
                </a:solidFill>
                <a:latin typeface="Arial"/>
                <a:cs typeface="+mn-cs"/>
              </a:rPr>
              <a:t>’</a:t>
            </a:r>
            <a:r>
              <a:rPr lang="en-US" sz="1900" b="1" dirty="0" smtClean="0">
                <a:solidFill>
                  <a:srgbClr val="333399"/>
                </a:solidFill>
                <a:cs typeface="+mn-cs"/>
              </a:rPr>
              <a:t>s paradox</a:t>
            </a:r>
            <a:r>
              <a:rPr lang="en-US" sz="1900" b="1" dirty="0" smtClean="0">
                <a:cs typeface="+mn-cs"/>
              </a:rPr>
              <a:t>.</a:t>
            </a:r>
          </a:p>
        </p:txBody>
      </p:sp>
      <p:sp>
        <p:nvSpPr>
          <p:cNvPr id="1429512" name="Text Box 8"/>
          <p:cNvSpPr txBox="1">
            <a:spLocks noChangeArrowheads="1"/>
          </p:cNvSpPr>
          <p:nvPr/>
        </p:nvSpPr>
        <p:spPr bwMode="auto">
          <a:xfrm>
            <a:off x="457200" y="6400800"/>
            <a:ext cx="845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r">
              <a:defRPr/>
            </a:pPr>
            <a:r>
              <a:rPr lang="en-US" b="0" dirty="0">
                <a:solidFill>
                  <a:srgbClr val="FF0000"/>
                </a:solidFill>
                <a:cs typeface="Arial" charset="0"/>
              </a:rPr>
              <a:t>Here the week was the lurking variable</a:t>
            </a:r>
            <a:r>
              <a:rPr lang="en-US" b="0" dirty="0">
                <a:cs typeface="Arial" charset="0"/>
              </a:rPr>
              <a:t>.</a:t>
            </a:r>
          </a:p>
        </p:txBody>
      </p:sp>
      <p:sp>
        <p:nvSpPr>
          <p:cNvPr id="1429515" name="Text Box 11"/>
          <p:cNvSpPr txBox="1">
            <a:spLocks noChangeArrowheads="1"/>
          </p:cNvSpPr>
          <p:nvPr/>
        </p:nvSpPr>
        <p:spPr bwMode="auto">
          <a:xfrm>
            <a:off x="593725" y="3343275"/>
            <a:ext cx="62642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10000"/>
              </a:lnSpc>
              <a:defRPr/>
            </a:pPr>
            <a:r>
              <a:rPr lang="en-US" b="0" dirty="0">
                <a:cs typeface="Arial" charset="0"/>
              </a:rPr>
              <a:t>But once the week is taken into account,</a:t>
            </a:r>
          </a:p>
          <a:p>
            <a:pPr>
              <a:lnSpc>
                <a:spcPct val="110000"/>
              </a:lnSpc>
              <a:defRPr/>
            </a:pPr>
            <a:r>
              <a:rPr lang="en-US" b="0" dirty="0">
                <a:cs typeface="Arial" charset="0"/>
              </a:rPr>
              <a:t>we see that Payton has a better record for both weeks.</a:t>
            </a:r>
          </a:p>
        </p:txBody>
      </p:sp>
      <p:pic>
        <p:nvPicPr>
          <p:cNvPr id="1429518" name="Picture 2" descr="moore02-unt25.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351338"/>
            <a:ext cx="6324600" cy="189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9519" name="Rectangle 15"/>
          <p:cNvSpPr>
            <a:spLocks noChangeArrowheads="1"/>
          </p:cNvSpPr>
          <p:nvPr/>
        </p:nvSpPr>
        <p:spPr bwMode="auto">
          <a:xfrm>
            <a:off x="609600" y="2438400"/>
            <a:ext cx="441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110000"/>
              </a:lnSpc>
              <a:spcBef>
                <a:spcPct val="20000"/>
              </a:spcBef>
              <a:buClr>
                <a:srgbClr val="333399"/>
              </a:buClr>
              <a:buFont typeface="Wingdings" charset="0"/>
              <a:buNone/>
              <a:defRPr/>
            </a:pPr>
            <a:r>
              <a:rPr lang="en-US" sz="2100">
                <a:solidFill>
                  <a:srgbClr val="333399"/>
                </a:solidFill>
                <a:cs typeface="Arial" charset="0"/>
              </a:rPr>
              <a:t>Example: Customer Service</a:t>
            </a:r>
            <a:endParaRPr lang="en-US" sz="2100" b="0">
              <a:solidFill>
                <a:srgbClr val="333399"/>
              </a:solidFill>
              <a:cs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95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9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9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12" grpId="0"/>
      <p:bldP spid="14295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70" name="Rectangle 6"/>
          <p:cNvSpPr>
            <a:spLocks noGrp="1" noChangeArrowheads="1"/>
          </p:cNvSpPr>
          <p:nvPr>
            <p:ph type="title"/>
          </p:nvPr>
        </p:nvSpPr>
        <p:spPr/>
        <p:txBody>
          <a:bodyPr/>
          <a:lstStyle/>
          <a:p>
            <a:pPr eaLnBrk="1" hangingPunct="1">
              <a:defRPr/>
            </a:pPr>
            <a:r>
              <a:rPr lang="en-US" sz="3400" smtClean="0">
                <a:solidFill>
                  <a:srgbClr val="333399"/>
                </a:solidFill>
                <a:cs typeface="+mj-cs"/>
              </a:rPr>
              <a:t>Interpreting scatterplots</a:t>
            </a:r>
          </a:p>
        </p:txBody>
      </p:sp>
      <p:sp>
        <p:nvSpPr>
          <p:cNvPr id="1240066" name="Rectangle 2"/>
          <p:cNvSpPr>
            <a:spLocks noGrp="1" noChangeArrowheads="1"/>
          </p:cNvSpPr>
          <p:nvPr>
            <p:ph type="body" idx="1"/>
          </p:nvPr>
        </p:nvSpPr>
        <p:spPr>
          <a:xfrm>
            <a:off x="457200" y="1676400"/>
            <a:ext cx="8229600" cy="4191000"/>
          </a:xfrm>
        </p:spPr>
        <p:txBody>
          <a:bodyPr/>
          <a:lstStyle/>
          <a:p>
            <a:pPr eaLnBrk="1" hangingPunct="1">
              <a:lnSpc>
                <a:spcPct val="130000"/>
              </a:lnSpc>
              <a:defRPr/>
            </a:pPr>
            <a:r>
              <a:rPr lang="en-US" sz="1900" smtClean="0">
                <a:cs typeface="+mn-cs"/>
              </a:rPr>
              <a:t>After plotting two variables on a scatterplot, we describe the relationship by examining the </a:t>
            </a:r>
            <a:r>
              <a:rPr lang="en-US" sz="1900" b="1" smtClean="0">
                <a:solidFill>
                  <a:srgbClr val="333399"/>
                </a:solidFill>
                <a:cs typeface="+mn-cs"/>
              </a:rPr>
              <a:t>form,</a:t>
            </a:r>
            <a:r>
              <a:rPr lang="en-US" sz="1900" smtClean="0">
                <a:cs typeface="+mn-cs"/>
              </a:rPr>
              <a:t> </a:t>
            </a:r>
            <a:r>
              <a:rPr lang="en-US" sz="1900" b="1" smtClean="0">
                <a:solidFill>
                  <a:srgbClr val="333399"/>
                </a:solidFill>
                <a:cs typeface="+mn-cs"/>
              </a:rPr>
              <a:t>direction,</a:t>
            </a:r>
            <a:r>
              <a:rPr lang="en-US" sz="1900" smtClean="0">
                <a:cs typeface="+mn-cs"/>
              </a:rPr>
              <a:t> and </a:t>
            </a:r>
            <a:r>
              <a:rPr lang="en-US" sz="1900" b="1" smtClean="0">
                <a:solidFill>
                  <a:srgbClr val="333399"/>
                </a:solidFill>
                <a:cs typeface="+mn-cs"/>
              </a:rPr>
              <a:t>strength</a:t>
            </a:r>
            <a:r>
              <a:rPr lang="en-US" sz="1900" smtClean="0">
                <a:cs typeface="+mn-cs"/>
              </a:rPr>
              <a:t> of the association. We look for an overall pattern …</a:t>
            </a:r>
          </a:p>
          <a:p>
            <a:pPr marL="1087438" lvl="1" eaLnBrk="1" hangingPunct="1">
              <a:lnSpc>
                <a:spcPct val="130000"/>
              </a:lnSpc>
              <a:spcBef>
                <a:spcPct val="50000"/>
              </a:spcBef>
              <a:defRPr/>
            </a:pPr>
            <a:r>
              <a:rPr lang="en-US" sz="2000" smtClean="0"/>
              <a:t>Form: linear, curved, clusters, no pattern</a:t>
            </a:r>
          </a:p>
          <a:p>
            <a:pPr marL="1087438" lvl="1" eaLnBrk="1" hangingPunct="1">
              <a:lnSpc>
                <a:spcPct val="130000"/>
              </a:lnSpc>
              <a:spcBef>
                <a:spcPct val="50000"/>
              </a:spcBef>
              <a:defRPr/>
            </a:pPr>
            <a:r>
              <a:rPr lang="en-US" sz="2000" smtClean="0"/>
              <a:t>Direction: positive, negative, no direction</a:t>
            </a:r>
          </a:p>
          <a:p>
            <a:pPr marL="1087438" lvl="1" eaLnBrk="1" hangingPunct="1">
              <a:lnSpc>
                <a:spcPct val="130000"/>
              </a:lnSpc>
              <a:spcBef>
                <a:spcPct val="50000"/>
              </a:spcBef>
              <a:defRPr/>
            </a:pPr>
            <a:r>
              <a:rPr lang="en-US" sz="2000" smtClean="0"/>
              <a:t>Strength: how closely the points fit the </a:t>
            </a:r>
            <a:r>
              <a:rPr lang="ja-JP" altLang="en-US" sz="2000" smtClean="0">
                <a:latin typeface="Arial"/>
              </a:rPr>
              <a:t>“</a:t>
            </a:r>
            <a:r>
              <a:rPr lang="en-US" sz="2000" smtClean="0"/>
              <a:t>form</a:t>
            </a:r>
            <a:r>
              <a:rPr lang="ja-JP" altLang="en-US" sz="2000" smtClean="0">
                <a:latin typeface="Arial"/>
              </a:rPr>
              <a:t>”</a:t>
            </a:r>
            <a:endParaRPr lang="en-US" sz="2000" smtClean="0"/>
          </a:p>
          <a:p>
            <a:pPr eaLnBrk="1" hangingPunct="1">
              <a:lnSpc>
                <a:spcPct val="130000"/>
              </a:lnSpc>
              <a:defRPr/>
            </a:pPr>
            <a:endParaRPr lang="en-US" sz="1900" smtClean="0">
              <a:cs typeface="+mn-cs"/>
            </a:endParaRPr>
          </a:p>
          <a:p>
            <a:pPr eaLnBrk="1" hangingPunct="1">
              <a:lnSpc>
                <a:spcPct val="130000"/>
              </a:lnSpc>
              <a:defRPr/>
            </a:pPr>
            <a:r>
              <a:rPr lang="en-US" sz="1900" smtClean="0">
                <a:cs typeface="+mn-cs"/>
              </a:rPr>
              <a:t>… and deviations from that pattern.</a:t>
            </a:r>
          </a:p>
          <a:p>
            <a:pPr marL="1087438" lvl="1" eaLnBrk="1" hangingPunct="1">
              <a:lnSpc>
                <a:spcPct val="130000"/>
              </a:lnSpc>
              <a:defRPr/>
            </a:pPr>
            <a:r>
              <a:rPr lang="en-US" sz="2000" smtClean="0"/>
              <a:t>Outliers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ea typeface="ＭＳ Ｐゴシック" charset="0"/>
            <a:cs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23457</TotalTime>
  <Words>4427</Words>
  <Application>Microsoft Macintosh PowerPoint</Application>
  <PresentationFormat>On-screen Show (4:3)</PresentationFormat>
  <Paragraphs>599</Paragraphs>
  <Slides>89</Slides>
  <Notes>79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1" baseType="lpstr">
      <vt:lpstr>Edge</vt:lpstr>
      <vt:lpstr>Equation</vt:lpstr>
      <vt:lpstr>Examining Relationships  Scatterplots</vt:lpstr>
      <vt:lpstr>Objectives (PSBE Chapter 2.1)</vt:lpstr>
      <vt:lpstr>Looking at relationships</vt:lpstr>
      <vt:lpstr>Explanatory and response variables</vt:lpstr>
      <vt:lpstr>CASE 2.1  Spam Botnets: A $140 Billion Problem </vt:lpstr>
      <vt:lpstr>Scatterplot example</vt:lpstr>
      <vt:lpstr>Scatterplot example</vt:lpstr>
      <vt:lpstr>Scatterplot</vt:lpstr>
      <vt:lpstr>Interpreting scatterplots</vt:lpstr>
      <vt:lpstr>Form and direction of an association</vt:lpstr>
      <vt:lpstr>PowerPoint Presentation</vt:lpstr>
      <vt:lpstr>PowerPoint Presentation</vt:lpstr>
      <vt:lpstr>Strength of the association</vt:lpstr>
      <vt:lpstr>Strength of the association</vt:lpstr>
      <vt:lpstr>Strength of the association</vt:lpstr>
      <vt:lpstr>Outliers</vt:lpstr>
      <vt:lpstr>Outliers</vt:lpstr>
      <vt:lpstr>Outliers</vt:lpstr>
      <vt:lpstr>Categorical variables in scatterplots</vt:lpstr>
      <vt:lpstr>Categorical variables in scatterplots</vt:lpstr>
      <vt:lpstr>Categorical variables in scatterplots</vt:lpstr>
      <vt:lpstr>Categorical variables in scatterplots</vt:lpstr>
      <vt:lpstr>Categorical explanatory variables</vt:lpstr>
      <vt:lpstr>The log transformation</vt:lpstr>
      <vt:lpstr>Examining Relationships Correlation</vt:lpstr>
      <vt:lpstr>Objectives (PSBE Chapter 2.2)</vt:lpstr>
      <vt:lpstr>Stronger  association?</vt:lpstr>
      <vt:lpstr>The correlation coefficient “r”</vt:lpstr>
      <vt:lpstr>The correlation coefficient “r”</vt:lpstr>
      <vt:lpstr>Facts about correlation</vt:lpstr>
      <vt:lpstr>“r” ranges from -1 to +1</vt:lpstr>
      <vt:lpstr>PowerPoint Presentation</vt:lpstr>
      <vt:lpstr>Review example</vt:lpstr>
      <vt:lpstr>Review Question</vt:lpstr>
      <vt:lpstr>Review Question</vt:lpstr>
      <vt:lpstr>Review Question</vt:lpstr>
      <vt:lpstr>Examining Relationships Least-Squares Regression &amp; Cautions about Correlation and Regression</vt:lpstr>
      <vt:lpstr>Objectives (PSBE Chapters 2.3 and 2.4)</vt:lpstr>
      <vt:lpstr>PowerPoint Presentation</vt:lpstr>
      <vt:lpstr>The regression line</vt:lpstr>
      <vt:lpstr>PowerPoint Presentation</vt:lpstr>
      <vt:lpstr>Equation of the regression line</vt:lpstr>
      <vt:lpstr>How to:</vt:lpstr>
      <vt:lpstr>BEWARE!!!</vt:lpstr>
      <vt:lpstr>PowerPoint Presentation</vt:lpstr>
      <vt:lpstr>Example </vt:lpstr>
      <vt:lpstr>Facts about least-squares regression</vt:lpstr>
      <vt:lpstr>Coefficient of determination, r2</vt:lpstr>
      <vt:lpstr>PowerPoint Presentation</vt:lpstr>
      <vt:lpstr>PowerPoint Presentation</vt:lpstr>
      <vt:lpstr>PowerPoint Presentation</vt:lpstr>
      <vt:lpstr>Extrapolation</vt:lpstr>
      <vt:lpstr>The y-intercept</vt:lpstr>
      <vt:lpstr>PowerPoint Presentation</vt:lpstr>
      <vt:lpstr>Residuals</vt:lpstr>
      <vt:lpstr>Residual plots</vt:lpstr>
      <vt:lpstr>PowerPoint Presentation</vt:lpstr>
      <vt:lpstr>PowerPoint Presentation</vt:lpstr>
      <vt:lpstr>PowerPoint Presentation</vt:lpstr>
      <vt:lpstr>PowerPoint Presentation</vt:lpstr>
      <vt:lpstr>PowerPoint Presentation</vt:lpstr>
      <vt:lpstr>PowerPoint Presentation</vt:lpstr>
      <vt:lpstr>Correlation/regression using averages</vt:lpstr>
      <vt:lpstr>PowerPoint Presentation</vt:lpstr>
      <vt:lpstr>PowerPoint Presentation</vt:lpstr>
      <vt:lpstr>Lurking variables</vt:lpstr>
      <vt:lpstr>Example 2.25 Gas and Electricity Bills</vt:lpstr>
      <vt:lpstr>Vocabulary: lurking vs. confounding</vt:lpstr>
      <vt:lpstr>Association is not causation</vt:lpstr>
      <vt:lpstr>Caution before rushing into a correlation or a regression analysis</vt:lpstr>
      <vt:lpstr>Examining Relationships Relations in Categorical Data</vt:lpstr>
      <vt:lpstr>Objectives (PSBE Chapter 2.5)</vt:lpstr>
      <vt:lpstr>Two-way tables   </vt:lpstr>
      <vt:lpstr>Two-way tables</vt:lpstr>
      <vt:lpstr>Marginal distributions</vt:lpstr>
      <vt:lpstr>PowerPoint Presentation</vt:lpstr>
      <vt:lpstr>Case 2.2 Does the Right Music Sell the Product? </vt:lpstr>
      <vt:lpstr>Case 2.2 Does the Right Music Sell the Product? </vt:lpstr>
      <vt:lpstr>Case 2.2 Does the Right Music Sell the Product?  (Marginal Distribution)</vt:lpstr>
      <vt:lpstr>Case 2.2 Does the Right Music Sell the Product?  (Marginal Distribution)</vt:lpstr>
      <vt:lpstr>Conditional distribution</vt:lpstr>
      <vt:lpstr>Music and wine purchase decision</vt:lpstr>
      <vt:lpstr>PowerPoint Presentation</vt:lpstr>
      <vt:lpstr>Conditional distribution</vt:lpstr>
      <vt:lpstr>Conditional distribution</vt:lpstr>
      <vt:lpstr>Conditional distributions</vt:lpstr>
      <vt:lpstr>PowerPoint Presentation</vt:lpstr>
      <vt:lpstr>Simpson’s paradox</vt:lpstr>
      <vt:lpstr>Simpson’s paradox</vt:lpstr>
    </vt:vector>
  </TitlesOfParts>
  <Company>UCI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Brigitte Baldi</dc:creator>
  <cp:lastModifiedBy>Sarah Sellke</cp:lastModifiedBy>
  <cp:revision>638</cp:revision>
  <cp:lastPrinted>2003-07-12T15:26:38Z</cp:lastPrinted>
  <dcterms:created xsi:type="dcterms:W3CDTF">2003-05-27T03:45:36Z</dcterms:created>
  <dcterms:modified xsi:type="dcterms:W3CDTF">2013-01-25T03:20:21Z</dcterms:modified>
</cp:coreProperties>
</file>