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76" r:id="rId2"/>
    <p:sldId id="274" r:id="rId3"/>
    <p:sldId id="275" r:id="rId4"/>
    <p:sldId id="527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8" r:id="rId17"/>
    <p:sldId id="547" r:id="rId18"/>
    <p:sldId id="549" r:id="rId19"/>
    <p:sldId id="550" r:id="rId20"/>
    <p:sldId id="551" r:id="rId21"/>
    <p:sldId id="553" r:id="rId22"/>
    <p:sldId id="552" r:id="rId23"/>
    <p:sldId id="554" r:id="rId24"/>
    <p:sldId id="555" r:id="rId25"/>
    <p:sldId id="556" r:id="rId26"/>
    <p:sldId id="558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90"/>
    <a:srgbClr val="E86E00"/>
    <a:srgbClr val="E88500"/>
    <a:srgbClr val="E6E6E6"/>
    <a:srgbClr val="DD802B"/>
    <a:srgbClr val="DD812C"/>
    <a:srgbClr val="E82700"/>
    <a:srgbClr val="CF3719"/>
    <a:srgbClr val="D43F1F"/>
    <a:srgbClr val="E02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2016-2022</a:t>
            </a:r>
            <a:r>
              <a:rPr lang="zh-CN" dirty="0">
                <a:solidFill>
                  <a:schemeClr val="accent1"/>
                </a:solidFill>
                <a:latin typeface="+mj-lt"/>
              </a:rPr>
              <a:t>年中国社区新零售用户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</a:t>
            </a:r>
            <a:r>
              <a:rPr lang="zh-CN" dirty="0">
                <a:solidFill>
                  <a:schemeClr val="accent1"/>
                </a:solidFill>
                <a:latin typeface="+mj-lt"/>
              </a:rPr>
              <a:t>市场规模趋势预测图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人员规模（亿人）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0.95</c:v>
                </c:pt>
                <c:pt idx="1">
                  <c:v>2.12</c:v>
                </c:pt>
                <c:pt idx="2">
                  <c:v>3.35</c:v>
                </c:pt>
                <c:pt idx="3">
                  <c:v>4.2</c:v>
                </c:pt>
                <c:pt idx="4">
                  <c:v>4.7</c:v>
                </c:pt>
                <c:pt idx="5">
                  <c:v>6.46</c:v>
                </c:pt>
                <c:pt idx="6">
                  <c:v>8.76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5-4988-B868-4D1AA66305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市场规模（百亿元）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0.85</c:v>
                </c:pt>
                <c:pt idx="3">
                  <c:v>3.4</c:v>
                </c:pt>
                <c:pt idx="4">
                  <c:v>7.51</c:v>
                </c:pt>
                <c:pt idx="5">
                  <c:v>12.05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55-4988-B868-4D1AA66305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20580352"/>
        <c:axId val="120643584"/>
      </c:barChart>
      <c:catAx>
        <c:axId val="12058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643584"/>
        <c:crosses val="autoZero"/>
        <c:auto val="1"/>
        <c:lblAlgn val="ctr"/>
        <c:lblOffset val="100"/>
        <c:noMultiLvlLbl val="0"/>
      </c:catAx>
      <c:valAx>
        <c:axId val="12064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580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6247-09F3-45CB-A173-42A73E2BE5B1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D19F4-BEF7-4492-8D27-F05FB840D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7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8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3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9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71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45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1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7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5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37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57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23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65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8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18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04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74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D19F4-BEF7-4492-8D27-F05FB840D6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5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2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2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24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062B5B-4B7E-4CB9-964C-2B3C8DD797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062B5B-4B7E-4CB9-964C-2B3C8DD797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E60768-9E33-4B47-AC49-4BD7A2D711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8853D-AB50-4CD6-916C-C53BF4F749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>
            <a:extLst>
              <a:ext uri="{FF2B5EF4-FFF2-40B4-BE49-F238E27FC236}">
                <a16:creationId xmlns:a16="http://schemas.microsoft.com/office/drawing/2014/main" id="{92AB34C9-ED6B-441C-B9B0-8104F66B9DDF}"/>
              </a:ext>
            </a:extLst>
          </p:cNvPr>
          <p:cNvSpPr/>
          <p:nvPr userDrawn="1"/>
        </p:nvSpPr>
        <p:spPr>
          <a:xfrm>
            <a:off x="299874" y="361950"/>
            <a:ext cx="361950" cy="36195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DC6B3A8-FC19-4FB9-AE36-68D30436761A}"/>
              </a:ext>
            </a:extLst>
          </p:cNvPr>
          <p:cNvSpPr/>
          <p:nvPr userDrawn="1"/>
        </p:nvSpPr>
        <p:spPr>
          <a:xfrm rot="5400000">
            <a:off x="-140576" y="302501"/>
            <a:ext cx="762000" cy="48084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CBCB044-A779-4CF9-8764-21886EF775CA}"/>
              </a:ext>
            </a:extLst>
          </p:cNvPr>
          <p:cNvSpPr/>
          <p:nvPr userDrawn="1"/>
        </p:nvSpPr>
        <p:spPr>
          <a:xfrm rot="16200000" flipH="1">
            <a:off x="11570577" y="6236576"/>
            <a:ext cx="762000" cy="480849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CCC8D3-584E-480E-8EB4-8E06E8E446BC}"/>
              </a:ext>
            </a:extLst>
          </p:cNvPr>
          <p:cNvSpPr/>
          <p:nvPr userDrawn="1"/>
        </p:nvSpPr>
        <p:spPr>
          <a:xfrm>
            <a:off x="0" y="6371304"/>
            <a:ext cx="11621729" cy="29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F0BE8D-9192-495F-98F7-298B0492F2D3}"/>
              </a:ext>
            </a:extLst>
          </p:cNvPr>
          <p:cNvSpPr/>
          <p:nvPr userDrawn="1"/>
        </p:nvSpPr>
        <p:spPr>
          <a:xfrm rot="5400000">
            <a:off x="11411653" y="653504"/>
            <a:ext cx="1445381" cy="113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5E69DB-6441-450D-87B8-8DA915EFD5B6}"/>
              </a:ext>
            </a:extLst>
          </p:cNvPr>
          <p:cNvGrpSpPr/>
          <p:nvPr userDrawn="1"/>
        </p:nvGrpSpPr>
        <p:grpSpPr>
          <a:xfrm>
            <a:off x="11374901" y="0"/>
            <a:ext cx="752744" cy="2098793"/>
            <a:chOff x="13891297" y="2075351"/>
            <a:chExt cx="1066248" cy="29729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6C61DC-B778-471C-8A21-0344D3CCF687}"/>
                </a:ext>
              </a:extLst>
            </p:cNvPr>
            <p:cNvSpPr/>
            <p:nvPr/>
          </p:nvSpPr>
          <p:spPr>
            <a:xfrm>
              <a:off x="13891297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EF23217-D703-459B-BBB3-01AAD7AD7F2B}"/>
                </a:ext>
              </a:extLst>
            </p:cNvPr>
            <p:cNvSpPr/>
            <p:nvPr/>
          </p:nvSpPr>
          <p:spPr>
            <a:xfrm>
              <a:off x="14142396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F2461FD-D199-4FE9-8F04-45B1661984DC}"/>
                </a:ext>
              </a:extLst>
            </p:cNvPr>
            <p:cNvSpPr/>
            <p:nvPr/>
          </p:nvSpPr>
          <p:spPr>
            <a:xfrm>
              <a:off x="14393495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45D1DC5-DC62-41FF-97F6-7472F32494E7}"/>
                </a:ext>
              </a:extLst>
            </p:cNvPr>
            <p:cNvSpPr/>
            <p:nvPr/>
          </p:nvSpPr>
          <p:spPr>
            <a:xfrm>
              <a:off x="14644594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21F8D05-09A8-454E-8DD1-AD399317E36C}"/>
                </a:ext>
              </a:extLst>
            </p:cNvPr>
            <p:cNvSpPr/>
            <p:nvPr/>
          </p:nvSpPr>
          <p:spPr>
            <a:xfrm>
              <a:off x="14895693" y="207535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3032205-1D34-40F6-BAC4-54E47E7768E9}"/>
                </a:ext>
              </a:extLst>
            </p:cNvPr>
            <p:cNvSpPr/>
            <p:nvPr/>
          </p:nvSpPr>
          <p:spPr>
            <a:xfrm>
              <a:off x="13891297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19C7C1B-AA8D-495B-8825-9C70701A1592}"/>
                </a:ext>
              </a:extLst>
            </p:cNvPr>
            <p:cNvSpPr/>
            <p:nvPr/>
          </p:nvSpPr>
          <p:spPr>
            <a:xfrm>
              <a:off x="14142396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49B8530-B190-4E33-A730-D2892B4422F0}"/>
                </a:ext>
              </a:extLst>
            </p:cNvPr>
            <p:cNvSpPr/>
            <p:nvPr/>
          </p:nvSpPr>
          <p:spPr>
            <a:xfrm>
              <a:off x="14393495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52F3BA6-9031-4FF1-A654-B4164720CB77}"/>
                </a:ext>
              </a:extLst>
            </p:cNvPr>
            <p:cNvSpPr/>
            <p:nvPr/>
          </p:nvSpPr>
          <p:spPr>
            <a:xfrm>
              <a:off x="14644594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846D44D-1443-4858-8E86-6F62786650A4}"/>
                </a:ext>
              </a:extLst>
            </p:cNvPr>
            <p:cNvSpPr/>
            <p:nvPr/>
          </p:nvSpPr>
          <p:spPr>
            <a:xfrm>
              <a:off x="14895693" y="231793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B902E6D-CC1C-48B7-93D5-3B385EB3A2F3}"/>
                </a:ext>
              </a:extLst>
            </p:cNvPr>
            <p:cNvSpPr/>
            <p:nvPr/>
          </p:nvSpPr>
          <p:spPr>
            <a:xfrm>
              <a:off x="13891297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5D19481-EF3A-43E3-B3EA-92BD4853B69E}"/>
                </a:ext>
              </a:extLst>
            </p:cNvPr>
            <p:cNvSpPr/>
            <p:nvPr/>
          </p:nvSpPr>
          <p:spPr>
            <a:xfrm>
              <a:off x="14142396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528526D-1317-487E-94F1-6C119E204F61}"/>
                </a:ext>
              </a:extLst>
            </p:cNvPr>
            <p:cNvSpPr/>
            <p:nvPr/>
          </p:nvSpPr>
          <p:spPr>
            <a:xfrm>
              <a:off x="14393495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3D6AABA-E311-4E4A-9DCE-75C4063A0C62}"/>
                </a:ext>
              </a:extLst>
            </p:cNvPr>
            <p:cNvSpPr/>
            <p:nvPr/>
          </p:nvSpPr>
          <p:spPr>
            <a:xfrm>
              <a:off x="14644594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746ADDB-6E54-4FDD-A8B6-D8AE352E31BB}"/>
                </a:ext>
              </a:extLst>
            </p:cNvPr>
            <p:cNvSpPr/>
            <p:nvPr/>
          </p:nvSpPr>
          <p:spPr>
            <a:xfrm>
              <a:off x="14895693" y="2560526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6FFE64E-A136-42DE-B6A1-4E1E058F236F}"/>
                </a:ext>
              </a:extLst>
            </p:cNvPr>
            <p:cNvSpPr/>
            <p:nvPr/>
          </p:nvSpPr>
          <p:spPr>
            <a:xfrm>
              <a:off x="13891297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20D3CAE-634C-4008-B900-39E3C7152B65}"/>
                </a:ext>
              </a:extLst>
            </p:cNvPr>
            <p:cNvSpPr/>
            <p:nvPr/>
          </p:nvSpPr>
          <p:spPr>
            <a:xfrm>
              <a:off x="14142396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05D46A5-508E-49A5-B057-509E8F901A7A}"/>
                </a:ext>
              </a:extLst>
            </p:cNvPr>
            <p:cNvSpPr/>
            <p:nvPr/>
          </p:nvSpPr>
          <p:spPr>
            <a:xfrm>
              <a:off x="14393495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8409F00-810D-415D-8D42-42A1BC957260}"/>
                </a:ext>
              </a:extLst>
            </p:cNvPr>
            <p:cNvSpPr/>
            <p:nvPr/>
          </p:nvSpPr>
          <p:spPr>
            <a:xfrm>
              <a:off x="14644594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75E572B-68B8-4ECD-B49A-B2B1068D796D}"/>
                </a:ext>
              </a:extLst>
            </p:cNvPr>
            <p:cNvSpPr/>
            <p:nvPr/>
          </p:nvSpPr>
          <p:spPr>
            <a:xfrm>
              <a:off x="14895693" y="2803113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A4A5426-B072-41DF-A55B-3599CF45C73A}"/>
                </a:ext>
              </a:extLst>
            </p:cNvPr>
            <p:cNvSpPr/>
            <p:nvPr/>
          </p:nvSpPr>
          <p:spPr>
            <a:xfrm>
              <a:off x="13891297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2F5EAC1-94B2-4391-BC6D-A9E61F3165CD}"/>
                </a:ext>
              </a:extLst>
            </p:cNvPr>
            <p:cNvSpPr/>
            <p:nvPr/>
          </p:nvSpPr>
          <p:spPr>
            <a:xfrm>
              <a:off x="14142396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BF39D26-CE0A-4E9A-9A72-D806660D0571}"/>
                </a:ext>
              </a:extLst>
            </p:cNvPr>
            <p:cNvSpPr/>
            <p:nvPr/>
          </p:nvSpPr>
          <p:spPr>
            <a:xfrm>
              <a:off x="14393495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E78D0B4-54F6-42A6-922D-24BA9B9B5B76}"/>
                </a:ext>
              </a:extLst>
            </p:cNvPr>
            <p:cNvSpPr/>
            <p:nvPr/>
          </p:nvSpPr>
          <p:spPr>
            <a:xfrm>
              <a:off x="14644594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56DEEA-DAC6-4350-932D-04BDCEBC41AD}"/>
                </a:ext>
              </a:extLst>
            </p:cNvPr>
            <p:cNvSpPr/>
            <p:nvPr/>
          </p:nvSpPr>
          <p:spPr>
            <a:xfrm>
              <a:off x="14895693" y="304570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18C187B-C60A-4B67-A6DD-24016E1D59FD}"/>
                </a:ext>
              </a:extLst>
            </p:cNvPr>
            <p:cNvSpPr/>
            <p:nvPr/>
          </p:nvSpPr>
          <p:spPr>
            <a:xfrm>
              <a:off x="13891297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E4CB57D-EDD2-48DC-8A01-6E351B160100}"/>
                </a:ext>
              </a:extLst>
            </p:cNvPr>
            <p:cNvSpPr/>
            <p:nvPr/>
          </p:nvSpPr>
          <p:spPr>
            <a:xfrm>
              <a:off x="14142396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709E0F-27B0-4DD2-B408-336C5A6C1AC4}"/>
                </a:ext>
              </a:extLst>
            </p:cNvPr>
            <p:cNvSpPr/>
            <p:nvPr/>
          </p:nvSpPr>
          <p:spPr>
            <a:xfrm>
              <a:off x="14393495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6B32FE-EECB-456F-B4B8-166E58AC8928}"/>
                </a:ext>
              </a:extLst>
            </p:cNvPr>
            <p:cNvSpPr/>
            <p:nvPr/>
          </p:nvSpPr>
          <p:spPr>
            <a:xfrm>
              <a:off x="14644594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31505E-B4D1-4F6E-9FBA-3429E766630E}"/>
                </a:ext>
              </a:extLst>
            </p:cNvPr>
            <p:cNvSpPr/>
            <p:nvPr/>
          </p:nvSpPr>
          <p:spPr>
            <a:xfrm>
              <a:off x="14895693" y="3288288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C42567C-D96A-4C98-AECC-70697006D3E1}"/>
                </a:ext>
              </a:extLst>
            </p:cNvPr>
            <p:cNvSpPr/>
            <p:nvPr/>
          </p:nvSpPr>
          <p:spPr>
            <a:xfrm>
              <a:off x="13891297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10D2444-8D37-4B1A-AB21-FDD64E054160}"/>
                </a:ext>
              </a:extLst>
            </p:cNvPr>
            <p:cNvSpPr/>
            <p:nvPr/>
          </p:nvSpPr>
          <p:spPr>
            <a:xfrm>
              <a:off x="14142396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4EB5128-ACE8-43F6-BBB7-69B2EB626716}"/>
                </a:ext>
              </a:extLst>
            </p:cNvPr>
            <p:cNvSpPr/>
            <p:nvPr/>
          </p:nvSpPr>
          <p:spPr>
            <a:xfrm>
              <a:off x="14393495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9B3893F-E3A9-4B29-9A07-26D33A767945}"/>
                </a:ext>
              </a:extLst>
            </p:cNvPr>
            <p:cNvSpPr/>
            <p:nvPr/>
          </p:nvSpPr>
          <p:spPr>
            <a:xfrm>
              <a:off x="14644594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5D2A24-8617-474D-AEB0-C11F36EB7503}"/>
                </a:ext>
              </a:extLst>
            </p:cNvPr>
            <p:cNvSpPr/>
            <p:nvPr/>
          </p:nvSpPr>
          <p:spPr>
            <a:xfrm>
              <a:off x="14895693" y="3530875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D6AAE5F-1CE8-40CF-9E2E-B36E7A6F38F7}"/>
                </a:ext>
              </a:extLst>
            </p:cNvPr>
            <p:cNvSpPr/>
            <p:nvPr/>
          </p:nvSpPr>
          <p:spPr>
            <a:xfrm>
              <a:off x="13891297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AD6030D-6C86-41DA-A74E-C951817BB77E}"/>
                </a:ext>
              </a:extLst>
            </p:cNvPr>
            <p:cNvSpPr/>
            <p:nvPr/>
          </p:nvSpPr>
          <p:spPr>
            <a:xfrm>
              <a:off x="14142396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DF58D6A-EC40-45E5-BD8A-A0126631425A}"/>
                </a:ext>
              </a:extLst>
            </p:cNvPr>
            <p:cNvSpPr/>
            <p:nvPr/>
          </p:nvSpPr>
          <p:spPr>
            <a:xfrm>
              <a:off x="14393495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23FABBF-39A2-4A0F-B529-77EF92DB9F2E}"/>
                </a:ext>
              </a:extLst>
            </p:cNvPr>
            <p:cNvSpPr/>
            <p:nvPr/>
          </p:nvSpPr>
          <p:spPr>
            <a:xfrm>
              <a:off x="14644594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C48CB65-2C43-4A76-A44C-13BAE7781068}"/>
                </a:ext>
              </a:extLst>
            </p:cNvPr>
            <p:cNvSpPr/>
            <p:nvPr/>
          </p:nvSpPr>
          <p:spPr>
            <a:xfrm>
              <a:off x="14895693" y="3773462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FCF81CA-8040-4A62-9F1B-1D8AFF9D5332}"/>
                </a:ext>
              </a:extLst>
            </p:cNvPr>
            <p:cNvSpPr/>
            <p:nvPr/>
          </p:nvSpPr>
          <p:spPr>
            <a:xfrm>
              <a:off x="13891297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32D129-2C1D-4F6B-9348-7A070AC80A9E}"/>
                </a:ext>
              </a:extLst>
            </p:cNvPr>
            <p:cNvSpPr/>
            <p:nvPr/>
          </p:nvSpPr>
          <p:spPr>
            <a:xfrm>
              <a:off x="14142396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F71319B-E56C-4125-9FA2-779700A984E5}"/>
                </a:ext>
              </a:extLst>
            </p:cNvPr>
            <p:cNvSpPr/>
            <p:nvPr/>
          </p:nvSpPr>
          <p:spPr>
            <a:xfrm>
              <a:off x="14393495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CAAA30-2BDE-4E70-9B7E-51CAC5E57A4F}"/>
                </a:ext>
              </a:extLst>
            </p:cNvPr>
            <p:cNvSpPr/>
            <p:nvPr/>
          </p:nvSpPr>
          <p:spPr>
            <a:xfrm>
              <a:off x="14644594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8F04DF6-B0D8-4C0D-87E6-C1D2EC4C21B3}"/>
                </a:ext>
              </a:extLst>
            </p:cNvPr>
            <p:cNvSpPr/>
            <p:nvPr/>
          </p:nvSpPr>
          <p:spPr>
            <a:xfrm>
              <a:off x="14895693" y="4016050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8E136B4-C33E-4A19-92D9-D1D543DCF8FD}"/>
                </a:ext>
              </a:extLst>
            </p:cNvPr>
            <p:cNvSpPr/>
            <p:nvPr/>
          </p:nvSpPr>
          <p:spPr>
            <a:xfrm>
              <a:off x="13891297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95BF8F8-50ED-4EA3-AD8D-EE41EA4E3170}"/>
                </a:ext>
              </a:extLst>
            </p:cNvPr>
            <p:cNvSpPr/>
            <p:nvPr/>
          </p:nvSpPr>
          <p:spPr>
            <a:xfrm>
              <a:off x="14142396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CFB51EE-96DA-43C7-8D71-9C8F4CC71125}"/>
                </a:ext>
              </a:extLst>
            </p:cNvPr>
            <p:cNvSpPr/>
            <p:nvPr/>
          </p:nvSpPr>
          <p:spPr>
            <a:xfrm>
              <a:off x="14393495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5234A97-FE5A-4E88-8DED-349230DBB9DD}"/>
                </a:ext>
              </a:extLst>
            </p:cNvPr>
            <p:cNvSpPr/>
            <p:nvPr/>
          </p:nvSpPr>
          <p:spPr>
            <a:xfrm>
              <a:off x="14644594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C0F9925-D0B0-41E9-8AD5-9C6791315197}"/>
                </a:ext>
              </a:extLst>
            </p:cNvPr>
            <p:cNvSpPr/>
            <p:nvPr/>
          </p:nvSpPr>
          <p:spPr>
            <a:xfrm>
              <a:off x="14895693" y="4258637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7F34548-6A0C-41A8-B69F-4A4B6F994BFB}"/>
                </a:ext>
              </a:extLst>
            </p:cNvPr>
            <p:cNvSpPr/>
            <p:nvPr/>
          </p:nvSpPr>
          <p:spPr>
            <a:xfrm>
              <a:off x="13891297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1CC831F-85FC-4962-8E54-EB5FB2160229}"/>
                </a:ext>
              </a:extLst>
            </p:cNvPr>
            <p:cNvSpPr/>
            <p:nvPr/>
          </p:nvSpPr>
          <p:spPr>
            <a:xfrm>
              <a:off x="14142396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37C4B9E-0DDB-43FA-8087-66FA6BBAC194}"/>
                </a:ext>
              </a:extLst>
            </p:cNvPr>
            <p:cNvSpPr/>
            <p:nvPr/>
          </p:nvSpPr>
          <p:spPr>
            <a:xfrm>
              <a:off x="14393495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03D1981-6F01-4B8D-B074-806CF1B8634D}"/>
                </a:ext>
              </a:extLst>
            </p:cNvPr>
            <p:cNvSpPr/>
            <p:nvPr/>
          </p:nvSpPr>
          <p:spPr>
            <a:xfrm>
              <a:off x="14644594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6609516-D1F2-403E-8260-3A4A329E5623}"/>
                </a:ext>
              </a:extLst>
            </p:cNvPr>
            <p:cNvSpPr/>
            <p:nvPr/>
          </p:nvSpPr>
          <p:spPr>
            <a:xfrm>
              <a:off x="14895693" y="4501224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B9FB848-292E-4249-ADA5-670AA478F82D}"/>
                </a:ext>
              </a:extLst>
            </p:cNvPr>
            <p:cNvSpPr/>
            <p:nvPr/>
          </p:nvSpPr>
          <p:spPr>
            <a:xfrm>
              <a:off x="13891297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6DB5313-8D78-4394-9C43-FFD37577BD4B}"/>
                </a:ext>
              </a:extLst>
            </p:cNvPr>
            <p:cNvSpPr/>
            <p:nvPr/>
          </p:nvSpPr>
          <p:spPr>
            <a:xfrm>
              <a:off x="14142396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8EA77-181A-49EB-9F98-68DBEA8DF1C7}"/>
                </a:ext>
              </a:extLst>
            </p:cNvPr>
            <p:cNvSpPr/>
            <p:nvPr/>
          </p:nvSpPr>
          <p:spPr>
            <a:xfrm>
              <a:off x="14393495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8EC5FB1-DCC1-42C9-9545-31243DC3D000}"/>
                </a:ext>
              </a:extLst>
            </p:cNvPr>
            <p:cNvSpPr/>
            <p:nvPr/>
          </p:nvSpPr>
          <p:spPr>
            <a:xfrm>
              <a:off x="14644594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FD26D-0AB6-4117-B3D0-2370BACD44F5}"/>
                </a:ext>
              </a:extLst>
            </p:cNvPr>
            <p:cNvSpPr/>
            <p:nvPr/>
          </p:nvSpPr>
          <p:spPr>
            <a:xfrm>
              <a:off x="14895693" y="4743811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DE7DAAF-56F0-4266-85C4-B78B64C4EE9F}"/>
                </a:ext>
              </a:extLst>
            </p:cNvPr>
            <p:cNvSpPr/>
            <p:nvPr/>
          </p:nvSpPr>
          <p:spPr>
            <a:xfrm>
              <a:off x="13891297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579E73C-F35C-453B-9787-36A67432A0BA}"/>
                </a:ext>
              </a:extLst>
            </p:cNvPr>
            <p:cNvSpPr/>
            <p:nvPr/>
          </p:nvSpPr>
          <p:spPr>
            <a:xfrm>
              <a:off x="14142396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995A835-200E-450C-A507-AADB9624EFD0}"/>
                </a:ext>
              </a:extLst>
            </p:cNvPr>
            <p:cNvSpPr/>
            <p:nvPr/>
          </p:nvSpPr>
          <p:spPr>
            <a:xfrm>
              <a:off x="14393495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07378A8-F729-4D51-BE4E-D1DF11D2A518}"/>
                </a:ext>
              </a:extLst>
            </p:cNvPr>
            <p:cNvSpPr/>
            <p:nvPr/>
          </p:nvSpPr>
          <p:spPr>
            <a:xfrm>
              <a:off x="14644594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59124F-FC3C-407E-84AD-8E7D4CD2FAE1}"/>
                </a:ext>
              </a:extLst>
            </p:cNvPr>
            <p:cNvSpPr/>
            <p:nvPr/>
          </p:nvSpPr>
          <p:spPr>
            <a:xfrm>
              <a:off x="14895693" y="4986399"/>
              <a:ext cx="61852" cy="61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3" r:id="rId2"/>
    <p:sldLayoutId id="2147483712" r:id="rId3"/>
    <p:sldLayoutId id="2147483708" r:id="rId4"/>
    <p:sldLayoutId id="2147483709" r:id="rId5"/>
    <p:sldLayoutId id="214748371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1B140B-CB23-4CA8-BAEF-FC897915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928" y="-96731"/>
            <a:ext cx="9205758" cy="705368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5CBFCB0-34FB-4711-AC98-53C756D47E14}"/>
              </a:ext>
            </a:extLst>
          </p:cNvPr>
          <p:cNvGrpSpPr/>
          <p:nvPr/>
        </p:nvGrpSpPr>
        <p:grpSpPr>
          <a:xfrm>
            <a:off x="-172928" y="1640899"/>
            <a:ext cx="6809122" cy="988043"/>
            <a:chOff x="-172928" y="2673783"/>
            <a:chExt cx="6809122" cy="988043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E99844F0-A4D3-4D53-BB24-2BFEFCF75D9D}"/>
                </a:ext>
              </a:extLst>
            </p:cNvPr>
            <p:cNvSpPr/>
            <p:nvPr/>
          </p:nvSpPr>
          <p:spPr>
            <a:xfrm>
              <a:off x="-172928" y="2673783"/>
              <a:ext cx="6268928" cy="988043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FE991FBB-1728-44D8-ACA9-D01B8D22DBB0}"/>
                </a:ext>
              </a:extLst>
            </p:cNvPr>
            <p:cNvSpPr/>
            <p:nvPr/>
          </p:nvSpPr>
          <p:spPr>
            <a:xfrm>
              <a:off x="5971421" y="2797570"/>
              <a:ext cx="664773" cy="74238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E0C777A-B896-45DE-987E-37611F915064}"/>
              </a:ext>
            </a:extLst>
          </p:cNvPr>
          <p:cNvSpPr/>
          <p:nvPr/>
        </p:nvSpPr>
        <p:spPr>
          <a:xfrm rot="16200000" flipH="1">
            <a:off x="9924534" y="4590533"/>
            <a:ext cx="1923702" cy="2611230"/>
          </a:xfrm>
          <a:custGeom>
            <a:avLst/>
            <a:gdLst>
              <a:gd name="connsiteX0" fmla="*/ 0 w 1923702"/>
              <a:gd name="connsiteY0" fmla="*/ 0 h 2611230"/>
              <a:gd name="connsiteX1" fmla="*/ 0 w 1923702"/>
              <a:gd name="connsiteY1" fmla="*/ 1229128 h 2611230"/>
              <a:gd name="connsiteX2" fmla="*/ 1589368 w 1923702"/>
              <a:gd name="connsiteY2" fmla="*/ 2611230 h 2611230"/>
              <a:gd name="connsiteX3" fmla="*/ 1923702 w 1923702"/>
              <a:gd name="connsiteY3" fmla="*/ 2611230 h 2611230"/>
              <a:gd name="connsiteX4" fmla="*/ 1923702 w 1923702"/>
              <a:gd name="connsiteY4" fmla="*/ 1605476 h 261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702" h="2611230">
                <a:moveTo>
                  <a:pt x="0" y="0"/>
                </a:moveTo>
                <a:lnTo>
                  <a:pt x="0" y="1229128"/>
                </a:lnTo>
                <a:lnTo>
                  <a:pt x="1589368" y="2611230"/>
                </a:lnTo>
                <a:lnTo>
                  <a:pt x="1923702" y="2611230"/>
                </a:lnTo>
                <a:lnTo>
                  <a:pt x="1923702" y="1605476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D806D01-AA29-4D90-9F4F-414EE8EC0D7B}"/>
              </a:ext>
            </a:extLst>
          </p:cNvPr>
          <p:cNvSpPr/>
          <p:nvPr/>
        </p:nvSpPr>
        <p:spPr>
          <a:xfrm rot="16200000" flipH="1">
            <a:off x="8633653" y="-537063"/>
            <a:ext cx="1832249" cy="2906375"/>
          </a:xfrm>
          <a:custGeom>
            <a:avLst/>
            <a:gdLst>
              <a:gd name="connsiteX0" fmla="*/ 0 w 1832249"/>
              <a:gd name="connsiteY0" fmla="*/ 0 h 2906375"/>
              <a:gd name="connsiteX1" fmla="*/ 0 w 1832249"/>
              <a:gd name="connsiteY1" fmla="*/ 1313065 h 2906375"/>
              <a:gd name="connsiteX2" fmla="*/ 1832249 w 1832249"/>
              <a:gd name="connsiteY2" fmla="*/ 2906375 h 2906375"/>
              <a:gd name="connsiteX3" fmla="*/ 1832249 w 1832249"/>
              <a:gd name="connsiteY3" fmla="*/ 1529151 h 29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249" h="2906375">
                <a:moveTo>
                  <a:pt x="0" y="0"/>
                </a:moveTo>
                <a:lnTo>
                  <a:pt x="0" y="1313065"/>
                </a:lnTo>
                <a:lnTo>
                  <a:pt x="1832249" y="2906375"/>
                </a:lnTo>
                <a:lnTo>
                  <a:pt x="1832249" y="152915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358B7E-D95D-458B-BBCC-4129459E6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34" y="-189289"/>
            <a:ext cx="4182218" cy="687078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831D4D-DEF9-4993-9ECB-E57D1C8380F2}"/>
              </a:ext>
            </a:extLst>
          </p:cNvPr>
          <p:cNvSpPr/>
          <p:nvPr/>
        </p:nvSpPr>
        <p:spPr>
          <a:xfrm>
            <a:off x="618747" y="2774528"/>
            <a:ext cx="55262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zh-CN" altLang="en-US" sz="60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rPr>
              <a:t>商业计划书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71A63D-FC8F-455C-B331-E5EBEE6F9A14}"/>
              </a:ext>
            </a:extLst>
          </p:cNvPr>
          <p:cNvSpPr/>
          <p:nvPr/>
        </p:nvSpPr>
        <p:spPr>
          <a:xfrm>
            <a:off x="582535" y="1720160"/>
            <a:ext cx="5392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zh-CN" altLang="en-US" sz="4800" b="1" dirty="0" smtClean="0">
                <a:solidFill>
                  <a:srgbClr val="DD802B"/>
                </a:solidFill>
              </a:rPr>
              <a:t>上下网云</a:t>
            </a:r>
            <a:r>
              <a:rPr lang="zh-CN" altLang="en-US" sz="4800" b="1" dirty="0">
                <a:solidFill>
                  <a:srgbClr val="DD802B"/>
                </a:solidFill>
              </a:rPr>
              <a:t>平台</a:t>
            </a:r>
            <a:endParaRPr lang="zh-CN" altLang="en-US" sz="8000" b="1" spc="-150" dirty="0">
              <a:solidFill>
                <a:srgbClr val="DD802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j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AEDEFF0-5C7C-4343-A12E-FB39CF5B12B5}"/>
              </a:ext>
            </a:extLst>
          </p:cNvPr>
          <p:cNvGrpSpPr/>
          <p:nvPr/>
        </p:nvGrpSpPr>
        <p:grpSpPr>
          <a:xfrm>
            <a:off x="737502" y="4042472"/>
            <a:ext cx="3816391" cy="574795"/>
            <a:chOff x="650073" y="4294124"/>
            <a:chExt cx="3749111" cy="64017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A9C84B-3F83-42D1-8433-96AA88172814}"/>
                </a:ext>
              </a:extLst>
            </p:cNvPr>
            <p:cNvGrpSpPr/>
            <p:nvPr/>
          </p:nvGrpSpPr>
          <p:grpSpPr>
            <a:xfrm>
              <a:off x="650073" y="4294124"/>
              <a:ext cx="3686378" cy="640172"/>
              <a:chOff x="5089994" y="4584498"/>
              <a:chExt cx="2016878" cy="464457"/>
            </a:xfrm>
          </p:grpSpPr>
          <p:sp>
            <p:nvSpPr>
              <p:cNvPr id="14" name="Rectangle 12Template from Qian t u 8 4 3 5 7 5 9">
                <a:extLst>
                  <a:ext uri="{FF2B5EF4-FFF2-40B4-BE49-F238E27FC236}">
                    <a16:creationId xmlns:a16="http://schemas.microsoft.com/office/drawing/2014/main" id="{4988EC9B-901F-40F3-9971-A67436A8DA56}"/>
                  </a:ext>
                </a:extLst>
              </p:cNvPr>
              <p:cNvSpPr/>
              <p:nvPr/>
            </p:nvSpPr>
            <p:spPr>
              <a:xfrm>
                <a:off x="5094860" y="4584498"/>
                <a:ext cx="2012012" cy="4644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" name="Right Triangle 14Template from Qian t u 8 4 3 5 7 5 9">
                <a:extLst>
                  <a:ext uri="{FF2B5EF4-FFF2-40B4-BE49-F238E27FC236}">
                    <a16:creationId xmlns:a16="http://schemas.microsoft.com/office/drawing/2014/main" id="{32801241-5B94-4242-A357-7DEA6D6AF831}"/>
                  </a:ext>
                </a:extLst>
              </p:cNvPr>
              <p:cNvSpPr/>
              <p:nvPr/>
            </p:nvSpPr>
            <p:spPr>
              <a:xfrm>
                <a:off x="5089994" y="4864256"/>
                <a:ext cx="174168" cy="17416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" name="Right Triangle 15Template from Qian t u 8 4 3 5 7 5 9">
                <a:extLst>
                  <a:ext uri="{FF2B5EF4-FFF2-40B4-BE49-F238E27FC236}">
                    <a16:creationId xmlns:a16="http://schemas.microsoft.com/office/drawing/2014/main" id="{CE1155BF-50D6-4073-8484-4864C0EC171A}"/>
                  </a:ext>
                </a:extLst>
              </p:cNvPr>
              <p:cNvSpPr/>
              <p:nvPr/>
            </p:nvSpPr>
            <p:spPr>
              <a:xfrm rot="5400000" flipV="1">
                <a:off x="6922972" y="4584499"/>
                <a:ext cx="174168" cy="174168"/>
              </a:xfrm>
              <a:prstGeom prst="rtTriangl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5EA2E05-7F61-4615-8252-53F528C17B26}"/>
                </a:ext>
              </a:extLst>
            </p:cNvPr>
            <p:cNvSpPr/>
            <p:nvPr/>
          </p:nvSpPr>
          <p:spPr>
            <a:xfrm>
              <a:off x="721701" y="4376632"/>
              <a:ext cx="3677483" cy="514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zh-CN" altLang="en-US" sz="2400" b="1" spc="300" dirty="0" smtClean="0">
                  <a:solidFill>
                    <a:srgbClr val="DD802B"/>
                  </a:solidFill>
                </a:rPr>
                <a:t>奥托兰科技</a:t>
              </a:r>
              <a:r>
                <a:rPr lang="zh-CN" altLang="en-US" sz="2400" b="1" spc="300" dirty="0">
                  <a:solidFill>
                    <a:srgbClr val="DD802B"/>
                  </a:solidFill>
                </a:rPr>
                <a:t>有限公司</a:t>
              </a:r>
              <a:endParaRPr lang="zh-CN" altLang="en-US" sz="9600" b="1" spc="300" dirty="0">
                <a:solidFill>
                  <a:srgbClr val="DD802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7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上下网云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平台是什么</a:t>
            </a:r>
            <a:r>
              <a:rPr lang="en-US" altLang="zh-CN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基础资源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5" name="Rectangle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27177AF-4CA9-444C-BC81-7DE791ADFE4A}"/>
              </a:ext>
            </a:extLst>
          </p:cNvPr>
          <p:cNvSpPr/>
          <p:nvPr/>
        </p:nvSpPr>
        <p:spPr>
          <a:xfrm>
            <a:off x="1286040" y="3510269"/>
            <a:ext cx="2800279" cy="56315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YOUR  TEXT  HERE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4CC1BCF-EEC9-4820-944B-E57761487F06}"/>
              </a:ext>
            </a:extLst>
          </p:cNvPr>
          <p:cNvSpPr txBox="1"/>
          <p:nvPr/>
        </p:nvSpPr>
        <p:spPr>
          <a:xfrm>
            <a:off x="4450852" y="1421566"/>
            <a:ext cx="5870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南京范围内拥有</a:t>
            </a:r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200</a:t>
            </a:r>
            <a:r>
              <a:rPr lang="zh-CN" altLang="en-US" sz="2800" b="1" dirty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个</a:t>
            </a: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高净值业主社区作为前置仓提供优质的客源。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20000</a:t>
            </a:r>
            <a:r>
              <a:rPr lang="zh-CN" altLang="en-US" sz="2800" b="1" dirty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个</a:t>
            </a: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社区智能交互屏作为广告宣传平台。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规模在</a:t>
            </a:r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1000</a:t>
            </a:r>
            <a:r>
              <a:rPr lang="zh-CN" altLang="en-US" sz="2800" b="1" dirty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人</a:t>
            </a: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以上社区服务管家负责配送、维护，建立牢固的情感纽带。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定向设置，一个社区配备一个前置仓，</a:t>
            </a:r>
            <a:r>
              <a:rPr lang="en-US" altLang="zh-CN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200</a:t>
            </a: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个社区前置仓，覆盖超过</a:t>
            </a:r>
            <a:r>
              <a:rPr lang="en-US" altLang="zh-CN" sz="2800" b="1" dirty="0">
                <a:solidFill>
                  <a:schemeClr val="accent1"/>
                </a:solidFill>
                <a:latin typeface="+mn-ea"/>
              </a:rPr>
              <a:t>100w</a:t>
            </a:r>
            <a:r>
              <a:rPr lang="en-US" altLang="zh-CN" sz="2800" b="1" dirty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+</a:t>
            </a: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用户。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813B4E8-7C73-429B-8DD5-3A7F5EC69D95}"/>
              </a:ext>
            </a:extLst>
          </p:cNvPr>
          <p:cNvGrpSpPr/>
          <p:nvPr/>
        </p:nvGrpSpPr>
        <p:grpSpPr>
          <a:xfrm>
            <a:off x="2067339" y="2934529"/>
            <a:ext cx="1414369" cy="2104307"/>
            <a:chOff x="1457934" y="3082228"/>
            <a:chExt cx="1414369" cy="2104307"/>
          </a:xfrm>
          <a:solidFill>
            <a:schemeClr val="accent1"/>
          </a:solidFill>
        </p:grpSpPr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407AA0AA-9DC7-42E7-8DF3-F8AB31DE16DC}"/>
                </a:ext>
              </a:extLst>
            </p:cNvPr>
            <p:cNvSpPr/>
            <p:nvPr/>
          </p:nvSpPr>
          <p:spPr>
            <a:xfrm rot="16200000">
              <a:off x="1112965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6BF0BAE4-FE48-4CF7-A324-965A8EF67D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0064" y="3983992"/>
              <a:ext cx="477732" cy="475808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DE0600-E8EC-4FA6-A919-816C52279855}"/>
              </a:ext>
            </a:extLst>
          </p:cNvPr>
          <p:cNvGrpSpPr/>
          <p:nvPr/>
        </p:nvGrpSpPr>
        <p:grpSpPr>
          <a:xfrm>
            <a:off x="2054438" y="1939143"/>
            <a:ext cx="1427270" cy="1614828"/>
            <a:chOff x="1457932" y="2075819"/>
            <a:chExt cx="1427270" cy="1614828"/>
          </a:xfrm>
        </p:grpSpPr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E6AD73ED-C77A-43FB-8E7B-C742B292FF72}"/>
                </a:ext>
              </a:extLst>
            </p:cNvPr>
            <p:cNvSpPr/>
            <p:nvPr/>
          </p:nvSpPr>
          <p:spPr>
            <a:xfrm>
              <a:off x="1457932" y="2075819"/>
              <a:ext cx="1427270" cy="1614828"/>
            </a:xfrm>
            <a:custGeom>
              <a:avLst/>
              <a:gdLst>
                <a:gd name="connsiteX0" fmla="*/ 859316 w 1718632"/>
                <a:gd name="connsiteY0" fmla="*/ 0 h 1944478"/>
                <a:gd name="connsiteX1" fmla="*/ 1718632 w 1718632"/>
                <a:gd name="connsiteY1" fmla="*/ 859316 h 1944478"/>
                <a:gd name="connsiteX2" fmla="*/ 947176 w 1718632"/>
                <a:gd name="connsiteY2" fmla="*/ 1714196 h 1944478"/>
                <a:gd name="connsiteX3" fmla="*/ 945854 w 1718632"/>
                <a:gd name="connsiteY3" fmla="*/ 1714262 h 1944478"/>
                <a:gd name="connsiteX4" fmla="*/ 851548 w 1718632"/>
                <a:gd name="connsiteY4" fmla="*/ 1944478 h 1944478"/>
                <a:gd name="connsiteX5" fmla="*/ 756266 w 1718632"/>
                <a:gd name="connsiteY5" fmla="*/ 1711877 h 1944478"/>
                <a:gd name="connsiteX6" fmla="*/ 686134 w 1718632"/>
                <a:gd name="connsiteY6" fmla="*/ 1701174 h 1944478"/>
                <a:gd name="connsiteX7" fmla="*/ 0 w 1718632"/>
                <a:gd name="connsiteY7" fmla="*/ 859316 h 1944478"/>
                <a:gd name="connsiteX8" fmla="*/ 859316 w 1718632"/>
                <a:gd name="connsiteY8" fmla="*/ 0 h 194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32" h="1944478">
                  <a:moveTo>
                    <a:pt x="859316" y="0"/>
                  </a:moveTo>
                  <a:cubicBezTo>
                    <a:pt x="1333903" y="0"/>
                    <a:pt x="1718632" y="384729"/>
                    <a:pt x="1718632" y="859316"/>
                  </a:cubicBezTo>
                  <a:cubicBezTo>
                    <a:pt x="1718632" y="1304241"/>
                    <a:pt x="1380491" y="1670190"/>
                    <a:pt x="947176" y="1714196"/>
                  </a:cubicBezTo>
                  <a:lnTo>
                    <a:pt x="945854" y="1714262"/>
                  </a:lnTo>
                  <a:lnTo>
                    <a:pt x="851548" y="1944478"/>
                  </a:lnTo>
                  <a:lnTo>
                    <a:pt x="756266" y="1711877"/>
                  </a:lnTo>
                  <a:lnTo>
                    <a:pt x="686134" y="1701174"/>
                  </a:lnTo>
                  <a:cubicBezTo>
                    <a:pt x="294558" y="1621046"/>
                    <a:pt x="0" y="1274580"/>
                    <a:pt x="0" y="859316"/>
                  </a:cubicBezTo>
                  <a:cubicBezTo>
                    <a:pt x="0" y="384729"/>
                    <a:pt x="384729" y="0"/>
                    <a:pt x="859316" y="0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1BF5E5B-F001-442B-8E95-3253DE788A74}"/>
                </a:ext>
              </a:extLst>
            </p:cNvPr>
            <p:cNvSpPr/>
            <p:nvPr/>
          </p:nvSpPr>
          <p:spPr>
            <a:xfrm>
              <a:off x="1726309" y="2447475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Rectangle 42">
            <a:extLst>
              <a:ext uri="{FF2B5EF4-FFF2-40B4-BE49-F238E27FC236}">
                <a16:creationId xmlns:a16="http://schemas.microsoft.com/office/drawing/2014/main" id="{AAB03913-3075-40E6-9CB4-8BF6D48B0048}"/>
              </a:ext>
            </a:extLst>
          </p:cNvPr>
          <p:cNvSpPr/>
          <p:nvPr/>
        </p:nvSpPr>
        <p:spPr>
          <a:xfrm flipH="1">
            <a:off x="1870622" y="3787341"/>
            <a:ext cx="1794902" cy="5844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基础资源</a:t>
            </a:r>
          </a:p>
        </p:txBody>
      </p:sp>
    </p:spTree>
    <p:extLst>
      <p:ext uri="{BB962C8B-B14F-4D97-AF65-F5344CB8AC3E}">
        <p14:creationId xmlns:p14="http://schemas.microsoft.com/office/powerpoint/2010/main" val="8771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行业发展分析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5" name="Rectangle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27177AF-4CA9-444C-BC81-7DE791ADFE4A}"/>
              </a:ext>
            </a:extLst>
          </p:cNvPr>
          <p:cNvSpPr/>
          <p:nvPr/>
        </p:nvSpPr>
        <p:spPr>
          <a:xfrm>
            <a:off x="1286040" y="3510269"/>
            <a:ext cx="2800279" cy="56315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YOUR  TEXT  HERE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2" name="Rectangle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DE825714-09CA-4C89-A8C4-B15233DDD076}"/>
              </a:ext>
            </a:extLst>
          </p:cNvPr>
          <p:cNvSpPr/>
          <p:nvPr/>
        </p:nvSpPr>
        <p:spPr>
          <a:xfrm>
            <a:off x="4741823" y="3746869"/>
            <a:ext cx="2708355" cy="5446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YOUR  TEXT  HERE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C47EEC05-E68D-4210-A7A8-F60A54AA9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93634"/>
              </p:ext>
            </p:extLst>
          </p:nvPr>
        </p:nvGraphicFramePr>
        <p:xfrm>
          <a:off x="1240954" y="929969"/>
          <a:ext cx="9710093" cy="3663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文本框 1">
            <a:extLst>
              <a:ext uri="{FF2B5EF4-FFF2-40B4-BE49-F238E27FC236}">
                <a16:creationId xmlns:a16="http://schemas.microsoft.com/office/drawing/2014/main" id="{F0CD309A-E6CD-4302-8F34-148FA306BD72}"/>
              </a:ext>
            </a:extLst>
          </p:cNvPr>
          <p:cNvSpPr txBox="1"/>
          <p:nvPr/>
        </p:nvSpPr>
        <p:spPr>
          <a:xfrm>
            <a:off x="6006667" y="4486532"/>
            <a:ext cx="178667" cy="35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600428E9-848A-4D95-97A3-A020D884EBAD}"/>
              </a:ext>
            </a:extLst>
          </p:cNvPr>
          <p:cNvSpPr txBox="1"/>
          <p:nvPr/>
        </p:nvSpPr>
        <p:spPr>
          <a:xfrm>
            <a:off x="1240954" y="4778771"/>
            <a:ext cx="97100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从</a:t>
            </a:r>
            <a:r>
              <a:rPr lang="en-US" altLang="zh-CN" sz="1600" dirty="0">
                <a:ea typeface="思源黑体"/>
              </a:rPr>
              <a:t>2018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年到</a:t>
            </a:r>
            <a:r>
              <a:rPr lang="en-US" altLang="zh-CN" sz="1600" dirty="0">
                <a:ea typeface="思源黑体 Light" panose="020B0300000000000000" pitchFamily="34" charset="-122"/>
              </a:rPr>
              <a:t>2021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年，社区新零售飞速发展，市场规模快速增长，预计</a:t>
            </a:r>
            <a:r>
              <a:rPr lang="en-US" altLang="zh-CN" sz="1600" dirty="0">
                <a:ea typeface="思源黑体 Light" panose="020B0300000000000000" pitchFamily="34" charset="-122"/>
              </a:rPr>
              <a:t>2022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年中国社区新零售市场规模将突</a:t>
            </a:r>
            <a:r>
              <a:rPr lang="zh-CN" altLang="en-US" sz="1600" dirty="0">
                <a:latin typeface="+mn-ea"/>
              </a:rPr>
              <a:t>破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2000</a:t>
            </a:r>
            <a:r>
              <a:rPr lang="zh-CN" altLang="en-US" b="1" dirty="0">
                <a:solidFill>
                  <a:schemeClr val="accent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亿元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。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近年来，社区新零售发展迅猛，用户规模持续增长</a:t>
            </a:r>
            <a:r>
              <a:rPr lang="zh-CN" altLang="en-US" sz="1600" dirty="0">
                <a:ea typeface="思源黑体 Light" panose="020B0300000000000000" pitchFamily="34" charset="-122"/>
              </a:rPr>
              <a:t>。</a:t>
            </a:r>
            <a:r>
              <a:rPr lang="en-US" altLang="zh-CN" sz="1600" dirty="0">
                <a:ea typeface="思源黑体 Light" panose="020B0300000000000000" pitchFamily="34" charset="-122"/>
              </a:rPr>
              <a:t>2021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年社区新零售用户规模</a:t>
            </a:r>
            <a:r>
              <a:rPr lang="en-US" altLang="zh-CN" sz="1600" dirty="0">
                <a:ea typeface="思源黑体 Light" panose="020B0300000000000000" pitchFamily="34" charset="-122"/>
              </a:rPr>
              <a:t>6.46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亿人，预计</a:t>
            </a:r>
            <a:r>
              <a:rPr lang="en-US" altLang="zh-CN" sz="1600" dirty="0">
                <a:ea typeface="思源黑体 Light" panose="020B0300000000000000" pitchFamily="34" charset="-122"/>
              </a:rPr>
              <a:t>2022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年用户规模将增至</a:t>
            </a: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8.76</a:t>
            </a:r>
            <a:r>
              <a:rPr lang="zh-CN" altLang="en-US" b="1" dirty="0">
                <a:solidFill>
                  <a:schemeClr val="accent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亿人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957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45D697-1EB9-48D1-9DD7-CC1E8320C61D}"/>
              </a:ext>
            </a:extLst>
          </p:cNvPr>
          <p:cNvSpPr/>
          <p:nvPr/>
        </p:nvSpPr>
        <p:spPr>
          <a:xfrm>
            <a:off x="0" y="0"/>
            <a:ext cx="12192000" cy="3733624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44777-D2A3-40D2-A820-6039EEF58BD4}"/>
              </a:ext>
            </a:extLst>
          </p:cNvPr>
          <p:cNvSpPr/>
          <p:nvPr/>
        </p:nvSpPr>
        <p:spPr>
          <a:xfrm>
            <a:off x="0" y="3553624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5F646-F699-4CB2-BB80-B1178C1753B5}"/>
              </a:ext>
            </a:extLst>
          </p:cNvPr>
          <p:cNvSpPr txBox="1"/>
          <p:nvPr/>
        </p:nvSpPr>
        <p:spPr>
          <a:xfrm>
            <a:off x="8256561" y="4495800"/>
            <a:ext cx="3935439" cy="30240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  <a:sym typeface="思源黑体" panose="020B0400000000000000" pitchFamily="34" charset="-122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85CECD-6DB8-4883-8285-0AF98BD2AE0B}"/>
              </a:ext>
            </a:extLst>
          </p:cNvPr>
          <p:cNvSpPr/>
          <p:nvPr/>
        </p:nvSpPr>
        <p:spPr>
          <a:xfrm>
            <a:off x="3008350" y="4976865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商业模式及优势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CC2CA1-5973-4FB9-AB38-B539DFAC0145}"/>
              </a:ext>
            </a:extLst>
          </p:cNvPr>
          <p:cNvCxnSpPr/>
          <p:nvPr/>
        </p:nvCxnSpPr>
        <p:spPr>
          <a:xfrm>
            <a:off x="7274681" y="4587565"/>
            <a:ext cx="0" cy="150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A1DB211-C11C-425E-B72C-E0CDB0390E95}"/>
              </a:ext>
            </a:extLst>
          </p:cNvPr>
          <p:cNvSpPr/>
          <p:nvPr/>
        </p:nvSpPr>
        <p:spPr>
          <a:xfrm>
            <a:off x="0" y="0"/>
            <a:ext cx="2781982" cy="355362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 xmlns:a14="http://schemas.microsoft.com/office/drawing/2010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5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0E443624-1E88-4337-8E50-AEAFED214174}"/>
              </a:ext>
            </a:extLst>
          </p:cNvPr>
          <p:cNvSpPr/>
          <p:nvPr/>
        </p:nvSpPr>
        <p:spPr>
          <a:xfrm flipH="1">
            <a:off x="6858917" y="1564757"/>
            <a:ext cx="3591547" cy="1475126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D8435598-6725-4C5A-B5E8-FE3889691043}"/>
              </a:ext>
            </a:extLst>
          </p:cNvPr>
          <p:cNvSpPr/>
          <p:nvPr/>
        </p:nvSpPr>
        <p:spPr>
          <a:xfrm flipH="1">
            <a:off x="6858918" y="3623473"/>
            <a:ext cx="3591547" cy="1608218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7A69F5A3-2B77-4235-A3B8-0AA161DF6FE4}"/>
              </a:ext>
            </a:extLst>
          </p:cNvPr>
          <p:cNvSpPr/>
          <p:nvPr/>
        </p:nvSpPr>
        <p:spPr>
          <a:xfrm>
            <a:off x="1412341" y="1108080"/>
            <a:ext cx="3591547" cy="1199015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D71335A9-BBA4-49FC-86E3-A0F4BA27F0A9}"/>
              </a:ext>
            </a:extLst>
          </p:cNvPr>
          <p:cNvSpPr/>
          <p:nvPr/>
        </p:nvSpPr>
        <p:spPr>
          <a:xfrm>
            <a:off x="1412341" y="2834265"/>
            <a:ext cx="3591547" cy="1199015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E8CE5DBD-2304-48C0-B875-3D3236D9C20B}"/>
              </a:ext>
            </a:extLst>
          </p:cNvPr>
          <p:cNvSpPr/>
          <p:nvPr/>
        </p:nvSpPr>
        <p:spPr>
          <a:xfrm>
            <a:off x="1412341" y="4563320"/>
            <a:ext cx="3591547" cy="1199015"/>
          </a:xfrm>
          <a:prstGeom prst="homePlat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商业模式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27DA18-B248-4777-B8C7-29625A17CA40}"/>
              </a:ext>
            </a:extLst>
          </p:cNvPr>
          <p:cNvGrpSpPr/>
          <p:nvPr/>
        </p:nvGrpSpPr>
        <p:grpSpPr>
          <a:xfrm flipH="1">
            <a:off x="5228590" y="857825"/>
            <a:ext cx="1552575" cy="5087620"/>
            <a:chOff x="5228590" y="857825"/>
            <a:chExt cx="1552575" cy="5087620"/>
          </a:xfrm>
          <a:solidFill>
            <a:schemeClr val="accent1"/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F66C7F2-B1B1-466B-88E8-2A73348B32B4}"/>
                </a:ext>
              </a:extLst>
            </p:cNvPr>
            <p:cNvGrpSpPr/>
            <p:nvPr/>
          </p:nvGrpSpPr>
          <p:grpSpPr>
            <a:xfrm>
              <a:off x="5228590" y="857825"/>
              <a:ext cx="1552575" cy="4112260"/>
              <a:chOff x="8207" y="2780"/>
              <a:chExt cx="2445" cy="6476"/>
            </a:xfrm>
            <a:grpFill/>
          </p:grpSpPr>
          <p:sp>
            <p:nvSpPr>
              <p:cNvPr id="14" name="六边形 13">
                <a:extLst>
                  <a:ext uri="{FF2B5EF4-FFF2-40B4-BE49-F238E27FC236}">
                    <a16:creationId xmlns:a16="http://schemas.microsoft.com/office/drawing/2014/main" id="{6FD309EB-5D79-4D6A-A10E-48330FA5BB11}"/>
                  </a:ext>
                </a:extLst>
              </p:cNvPr>
              <p:cNvSpPr/>
              <p:nvPr/>
            </p:nvSpPr>
            <p:spPr>
              <a:xfrm rot="5400000">
                <a:off x="8072" y="2915"/>
                <a:ext cx="1863" cy="1593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71CBE266-395C-4564-871C-B098A56FC21D}"/>
                  </a:ext>
                </a:extLst>
              </p:cNvPr>
              <p:cNvSpPr/>
              <p:nvPr/>
            </p:nvSpPr>
            <p:spPr>
              <a:xfrm rot="5400000">
                <a:off x="8924" y="4456"/>
                <a:ext cx="1863" cy="1593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9CEA4398-B69B-428F-B1F1-53A3298AABFF}"/>
                  </a:ext>
                </a:extLst>
              </p:cNvPr>
              <p:cNvSpPr/>
              <p:nvPr/>
            </p:nvSpPr>
            <p:spPr>
              <a:xfrm rot="5400000">
                <a:off x="8072" y="5992"/>
                <a:ext cx="1863" cy="1593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936216C4-7DCB-498E-8601-BAB4D2CFEAE6}"/>
                  </a:ext>
                </a:extLst>
              </p:cNvPr>
              <p:cNvSpPr/>
              <p:nvPr/>
            </p:nvSpPr>
            <p:spPr>
              <a:xfrm rot="5400000">
                <a:off x="8902" y="7528"/>
                <a:ext cx="1863" cy="1593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</p:grp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3751BB6A-7753-4D3C-B502-EE6457303366}"/>
                </a:ext>
              </a:extLst>
            </p:cNvPr>
            <p:cNvSpPr/>
            <p:nvPr/>
          </p:nvSpPr>
          <p:spPr>
            <a:xfrm rot="5400000">
              <a:off x="5145417" y="4848165"/>
              <a:ext cx="1183005" cy="101155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sym typeface="思源黑体 CN Regular" panose="020B0500000000000000" charset="-122"/>
              </a:endParaRPr>
            </a:p>
          </p:txBody>
        </p:sp>
      </p:grpSp>
      <p:sp>
        <p:nvSpPr>
          <p:cNvPr id="20" name="Rectangle 42">
            <a:extLst>
              <a:ext uri="{FF2B5EF4-FFF2-40B4-BE49-F238E27FC236}">
                <a16:creationId xmlns:a16="http://schemas.microsoft.com/office/drawing/2014/main" id="{445FFCEB-E48E-4CE3-963C-31077A9C0A88}"/>
              </a:ext>
            </a:extLst>
          </p:cNvPr>
          <p:cNvSpPr/>
          <p:nvPr/>
        </p:nvSpPr>
        <p:spPr>
          <a:xfrm flipH="1">
            <a:off x="1501536" y="1649694"/>
            <a:ext cx="3243081" cy="64025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dirty="0"/>
              <a:t>客户可以在线下或线上下单，用户或</a:t>
            </a:r>
            <a:r>
              <a:rPr lang="zh-CN" altLang="en-US" sz="1600" dirty="0" smtClean="0"/>
              <a:t>管家上下网提货</a:t>
            </a:r>
            <a:endParaRPr lang="zh-CN" altLang="en-US" sz="1600" dirty="0"/>
          </a:p>
          <a:p>
            <a:pPr>
              <a:defRPr/>
            </a:pPr>
            <a:endParaRPr lang="en-US" sz="105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1" name="Rectangle 42">
            <a:extLst>
              <a:ext uri="{FF2B5EF4-FFF2-40B4-BE49-F238E27FC236}">
                <a16:creationId xmlns:a16="http://schemas.microsoft.com/office/drawing/2014/main" id="{1E6E282D-7D4C-458E-9DAE-AA3034F64FE0}"/>
              </a:ext>
            </a:extLst>
          </p:cNvPr>
          <p:cNvSpPr/>
          <p:nvPr/>
        </p:nvSpPr>
        <p:spPr>
          <a:xfrm flipH="1">
            <a:off x="1501536" y="1186249"/>
            <a:ext cx="1913163" cy="44613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C2b2B</a:t>
            </a: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52233AA5-FE39-4C1E-92D4-7B602FFE43C4}"/>
              </a:ext>
            </a:extLst>
          </p:cNvPr>
          <p:cNvSpPr/>
          <p:nvPr/>
        </p:nvSpPr>
        <p:spPr>
          <a:xfrm flipH="1">
            <a:off x="1501536" y="3526046"/>
            <a:ext cx="3439789" cy="62184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dirty="0" smtClean="0"/>
              <a:t>所有上下网商品</a:t>
            </a:r>
            <a:r>
              <a:rPr lang="zh-CN" altLang="en-US" sz="1600" dirty="0"/>
              <a:t>必须统一采购</a:t>
            </a:r>
          </a:p>
        </p:txBody>
      </p:sp>
      <p:sp>
        <p:nvSpPr>
          <p:cNvPr id="23" name="Rectangle 42">
            <a:extLst>
              <a:ext uri="{FF2B5EF4-FFF2-40B4-BE49-F238E27FC236}">
                <a16:creationId xmlns:a16="http://schemas.microsoft.com/office/drawing/2014/main" id="{CB0DB013-BEA5-49BE-9BA3-A26B4D240FF0}"/>
              </a:ext>
            </a:extLst>
          </p:cNvPr>
          <p:cNvSpPr/>
          <p:nvPr/>
        </p:nvSpPr>
        <p:spPr>
          <a:xfrm flipH="1">
            <a:off x="1501536" y="3115235"/>
            <a:ext cx="2029205" cy="24151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货源管控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4" name="Rectangle 42">
            <a:extLst>
              <a:ext uri="{FF2B5EF4-FFF2-40B4-BE49-F238E27FC236}">
                <a16:creationId xmlns:a16="http://schemas.microsoft.com/office/drawing/2014/main" id="{FD70A702-C975-46BF-AA50-B7292A37BAF5}"/>
              </a:ext>
            </a:extLst>
          </p:cNvPr>
          <p:cNvSpPr/>
          <p:nvPr/>
        </p:nvSpPr>
        <p:spPr>
          <a:xfrm flipH="1">
            <a:off x="7606992" y="2035075"/>
            <a:ext cx="4199160" cy="51564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400" dirty="0"/>
              <a:t>1</a:t>
            </a:r>
            <a:r>
              <a:rPr lang="zh-CN" altLang="en-US" sz="1400" dirty="0" smtClean="0"/>
              <a:t>、上下网门店由</a:t>
            </a:r>
            <a:r>
              <a:rPr lang="zh-CN" altLang="en-US" sz="1400" dirty="0"/>
              <a:t>加盟商自行运营</a:t>
            </a:r>
            <a:endParaRPr lang="en-US" altLang="zh-CN" sz="1400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、连锁品牌建设由总部管理</a:t>
            </a:r>
            <a:endParaRPr lang="en-US" altLang="zh-CN" sz="1400" dirty="0"/>
          </a:p>
          <a:p>
            <a:r>
              <a:rPr lang="en-US" altLang="zh-CN" sz="1400" dirty="0"/>
              <a:t>3</a:t>
            </a:r>
            <a:r>
              <a:rPr lang="zh-CN" altLang="en-US" sz="1400" dirty="0"/>
              <a:t>、商品采购、价格由总部提供</a:t>
            </a:r>
            <a:endParaRPr lang="en-US" altLang="zh-CN" sz="1400" dirty="0"/>
          </a:p>
          <a:p>
            <a:r>
              <a:rPr lang="en-US" altLang="zh-CN" sz="1400" dirty="0"/>
              <a:t>4</a:t>
            </a:r>
            <a:r>
              <a:rPr lang="zh-CN" altLang="en-US" sz="1400" dirty="0"/>
              <a:t>、总部维护一套供应链体系</a:t>
            </a:r>
          </a:p>
        </p:txBody>
      </p:sp>
      <p:sp>
        <p:nvSpPr>
          <p:cNvPr id="25" name="Rectangle 42">
            <a:extLst>
              <a:ext uri="{FF2B5EF4-FFF2-40B4-BE49-F238E27FC236}">
                <a16:creationId xmlns:a16="http://schemas.microsoft.com/office/drawing/2014/main" id="{9D84CB0A-87C3-4528-AE33-5D2A69E943A9}"/>
              </a:ext>
            </a:extLst>
          </p:cNvPr>
          <p:cNvSpPr/>
          <p:nvPr/>
        </p:nvSpPr>
        <p:spPr>
          <a:xfrm flipH="1">
            <a:off x="7606992" y="1636416"/>
            <a:ext cx="2039297" cy="20026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连锁品牌加盟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6" name="Rectangle 42">
            <a:extLst>
              <a:ext uri="{FF2B5EF4-FFF2-40B4-BE49-F238E27FC236}">
                <a16:creationId xmlns:a16="http://schemas.microsoft.com/office/drawing/2014/main" id="{09626C4A-5ACA-491E-8D64-7537D554A60E}"/>
              </a:ext>
            </a:extLst>
          </p:cNvPr>
          <p:cNvSpPr/>
          <p:nvPr/>
        </p:nvSpPr>
        <p:spPr>
          <a:xfrm flipH="1">
            <a:off x="7606992" y="4096021"/>
            <a:ext cx="4182066" cy="118893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400" dirty="0"/>
              <a:t>通过社区管家的贴心服务，增加了</a:t>
            </a:r>
            <a:endParaRPr lang="en-US" altLang="zh-CN" sz="1400" dirty="0"/>
          </a:p>
          <a:p>
            <a:r>
              <a:rPr lang="zh-CN" altLang="en-US" sz="1400" dirty="0"/>
              <a:t>客户在平台下单量，建立了社区人</a:t>
            </a:r>
            <a:endParaRPr lang="en-US" altLang="zh-CN" sz="1400" dirty="0"/>
          </a:p>
          <a:p>
            <a:r>
              <a:rPr lang="zh-CN" altLang="en-US" sz="1400" dirty="0"/>
              <a:t>群粘性，完善了社区零售的供应链，</a:t>
            </a:r>
            <a:endParaRPr lang="en-US" altLang="zh-CN" sz="1400" dirty="0"/>
          </a:p>
          <a:p>
            <a:r>
              <a:rPr lang="zh-CN" altLang="en-US" sz="1400" dirty="0"/>
              <a:t>抢占社区流量入口，并实现了精准</a:t>
            </a:r>
            <a:endParaRPr lang="en-US" altLang="zh-CN" sz="1400" dirty="0"/>
          </a:p>
          <a:p>
            <a:r>
              <a:rPr lang="zh-CN" altLang="en-US" sz="1400" dirty="0"/>
              <a:t>营销，提升了盈利能力</a:t>
            </a: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5AADBBCF-A3A4-4DF7-AC7F-6265152345A6}"/>
              </a:ext>
            </a:extLst>
          </p:cNvPr>
          <p:cNvSpPr/>
          <p:nvPr/>
        </p:nvSpPr>
        <p:spPr>
          <a:xfrm flipH="1">
            <a:off x="7606992" y="3701774"/>
            <a:ext cx="2230605" cy="2880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社区管家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28" name="Rectangle 42">
            <a:extLst>
              <a:ext uri="{FF2B5EF4-FFF2-40B4-BE49-F238E27FC236}">
                <a16:creationId xmlns:a16="http://schemas.microsoft.com/office/drawing/2014/main" id="{025775E1-D9D8-4044-B49F-6980486956F1}"/>
              </a:ext>
            </a:extLst>
          </p:cNvPr>
          <p:cNvSpPr/>
          <p:nvPr/>
        </p:nvSpPr>
        <p:spPr>
          <a:xfrm flipH="1">
            <a:off x="1501536" y="5126827"/>
            <a:ext cx="3378349" cy="60890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dirty="0" smtClean="0"/>
              <a:t>上下网不但</a:t>
            </a:r>
            <a:r>
              <a:rPr lang="zh-CN" altLang="en-US" sz="1600" dirty="0"/>
              <a:t>提供现货交易，也可以上新、销售爆款</a:t>
            </a:r>
          </a:p>
          <a:p>
            <a:pPr>
              <a:defRPr/>
            </a:pPr>
            <a:endParaRPr lang="en-US" sz="1050" kern="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9" name="Rectangle 42">
            <a:extLst>
              <a:ext uri="{FF2B5EF4-FFF2-40B4-BE49-F238E27FC236}">
                <a16:creationId xmlns:a16="http://schemas.microsoft.com/office/drawing/2014/main" id="{41FAE379-BFDD-45A5-943B-CBE3128B1FB4}"/>
              </a:ext>
            </a:extLst>
          </p:cNvPr>
          <p:cNvSpPr/>
          <p:nvPr/>
        </p:nvSpPr>
        <p:spPr>
          <a:xfrm flipH="1">
            <a:off x="1501536" y="4779717"/>
            <a:ext cx="1992960" cy="23648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上下网</a:t>
            </a:r>
            <a:endParaRPr lang="en-US" altLang="zh-CN" sz="2400" b="1" dirty="0">
              <a:solidFill>
                <a:schemeClr val="accent1"/>
              </a:solidFill>
            </a:endParaRPr>
          </a:p>
        </p:txBody>
      </p:sp>
      <p:sp>
        <p:nvSpPr>
          <p:cNvPr id="46" name="Freeform 48">
            <a:extLst>
              <a:ext uri="{FF2B5EF4-FFF2-40B4-BE49-F238E27FC236}">
                <a16:creationId xmlns:a16="http://schemas.microsoft.com/office/drawing/2014/main" id="{EE27BDCC-E329-48AF-A785-A7045958B8CC}"/>
              </a:ext>
            </a:extLst>
          </p:cNvPr>
          <p:cNvSpPr>
            <a:spLocks noEditPoints="1"/>
          </p:cNvSpPr>
          <p:nvPr/>
        </p:nvSpPr>
        <p:spPr bwMode="auto">
          <a:xfrm>
            <a:off x="5493155" y="4163927"/>
            <a:ext cx="487090" cy="428312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7CA222D6-D618-4E0A-8D6C-B7FE2BBB5F99}"/>
              </a:ext>
            </a:extLst>
          </p:cNvPr>
          <p:cNvSpPr>
            <a:spLocks noEditPoints="1"/>
          </p:cNvSpPr>
          <p:nvPr/>
        </p:nvSpPr>
        <p:spPr bwMode="auto">
          <a:xfrm>
            <a:off x="6071255" y="1270644"/>
            <a:ext cx="397461" cy="411120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359CDD74-9098-457B-A47D-32913DEA46E9}"/>
              </a:ext>
            </a:extLst>
          </p:cNvPr>
          <p:cNvSpPr>
            <a:spLocks noEditPoints="1"/>
          </p:cNvSpPr>
          <p:nvPr/>
        </p:nvSpPr>
        <p:spPr bwMode="auto">
          <a:xfrm>
            <a:off x="6087745" y="3248464"/>
            <a:ext cx="364480" cy="406516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EDD4E3B-3CBE-4904-98AE-86A704032C27}"/>
              </a:ext>
            </a:extLst>
          </p:cNvPr>
          <p:cNvSpPr>
            <a:spLocks noEditPoints="1"/>
          </p:cNvSpPr>
          <p:nvPr/>
        </p:nvSpPr>
        <p:spPr bwMode="auto">
          <a:xfrm>
            <a:off x="5468375" y="2166993"/>
            <a:ext cx="536650" cy="400738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2596E41C-7489-4D7E-92AD-D7A7C13A6DCC}"/>
              </a:ext>
            </a:extLst>
          </p:cNvPr>
          <p:cNvSpPr>
            <a:spLocks noEditPoints="1"/>
          </p:cNvSpPr>
          <p:nvPr/>
        </p:nvSpPr>
        <p:spPr bwMode="auto">
          <a:xfrm>
            <a:off x="6053890" y="5193687"/>
            <a:ext cx="432191" cy="381109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6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D884535D-DEEB-4FC4-A04D-67F9178C8A4D}"/>
              </a:ext>
            </a:extLst>
          </p:cNvPr>
          <p:cNvSpPr/>
          <p:nvPr/>
        </p:nvSpPr>
        <p:spPr>
          <a:xfrm rot="1597657">
            <a:off x="6668284" y="3972061"/>
            <a:ext cx="2061756" cy="70292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DDACEA3D-7DF8-443A-83FA-E1F660A55EEE}"/>
              </a:ext>
            </a:extLst>
          </p:cNvPr>
          <p:cNvSpPr/>
          <p:nvPr/>
        </p:nvSpPr>
        <p:spPr>
          <a:xfrm rot="5400000">
            <a:off x="5047424" y="2065026"/>
            <a:ext cx="1404334" cy="70292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44C0457-CD96-4436-B865-365A88FC3520}"/>
              </a:ext>
            </a:extLst>
          </p:cNvPr>
          <p:cNvGrpSpPr/>
          <p:nvPr/>
        </p:nvGrpSpPr>
        <p:grpSpPr>
          <a:xfrm>
            <a:off x="5064234" y="390733"/>
            <a:ext cx="1389248" cy="1323589"/>
            <a:chOff x="6947074" y="4322136"/>
            <a:chExt cx="1389248" cy="1323589"/>
          </a:xfrm>
        </p:grpSpPr>
        <p:sp>
          <p:nvSpPr>
            <p:cNvPr id="62" name="椭圆 61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  <a:extLst>
                <a:ext uri="{FF2B5EF4-FFF2-40B4-BE49-F238E27FC236}">
                  <a16:creationId xmlns:a16="http://schemas.microsoft.com/office/drawing/2014/main" id="{4D5851FE-BA75-4538-AF11-759D091281A6}"/>
                </a:ext>
              </a:extLst>
            </p:cNvPr>
            <p:cNvSpPr/>
            <p:nvPr/>
          </p:nvSpPr>
          <p:spPr>
            <a:xfrm flipH="1">
              <a:off x="6947074" y="4322136"/>
              <a:ext cx="1389248" cy="13235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3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>
              <a:extLst>
                <a:ext uri="{FF2B5EF4-FFF2-40B4-BE49-F238E27FC236}">
                  <a16:creationId xmlns:a16="http://schemas.microsoft.com/office/drawing/2014/main" id="{CC01ECBB-25AA-4EE5-91A6-D020DF04F9B2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 rot="6230618">
              <a:off x="7076784" y="4399726"/>
              <a:ext cx="1135581" cy="1156889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4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商业模式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91A3EF0-F424-454C-8628-B5FFD2984B6E}"/>
              </a:ext>
            </a:extLst>
          </p:cNvPr>
          <p:cNvSpPr/>
          <p:nvPr/>
        </p:nvSpPr>
        <p:spPr>
          <a:xfrm>
            <a:off x="4823326" y="3060467"/>
            <a:ext cx="1886080" cy="19179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3" name="Rectangle 42">
            <a:extLst>
              <a:ext uri="{FF2B5EF4-FFF2-40B4-BE49-F238E27FC236}">
                <a16:creationId xmlns:a16="http://schemas.microsoft.com/office/drawing/2014/main" id="{1E260F42-E3ED-4501-A24D-07A2865B2129}"/>
              </a:ext>
            </a:extLst>
          </p:cNvPr>
          <p:cNvSpPr/>
          <p:nvPr/>
        </p:nvSpPr>
        <p:spPr>
          <a:xfrm>
            <a:off x="5021074" y="3769515"/>
            <a:ext cx="1504264" cy="102771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上下网云</a:t>
            </a:r>
            <a:r>
              <a:rPr lang="zh-CN" altLang="en-US" sz="20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平台</a:t>
            </a:r>
            <a:endParaRPr lang="en-US" altLang="zh-CN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90F47327-1FB2-4C9E-A4F3-FC499224F39C}"/>
              </a:ext>
            </a:extLst>
          </p:cNvPr>
          <p:cNvSpPr txBox="1"/>
          <p:nvPr/>
        </p:nvSpPr>
        <p:spPr>
          <a:xfrm>
            <a:off x="5553154" y="2124101"/>
            <a:ext cx="440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仓储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73FE0146-E8DC-45CA-B777-2BB79FD86235}"/>
              </a:ext>
            </a:extLst>
          </p:cNvPr>
          <p:cNvSpPr txBox="1"/>
          <p:nvPr/>
        </p:nvSpPr>
        <p:spPr>
          <a:xfrm rot="1605512">
            <a:off x="7215631" y="4212642"/>
            <a:ext cx="1283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购买下单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6CBDF7-216E-46B9-90D4-BEBAE66DED50}"/>
              </a:ext>
            </a:extLst>
          </p:cNvPr>
          <p:cNvGrpSpPr/>
          <p:nvPr/>
        </p:nvGrpSpPr>
        <p:grpSpPr>
          <a:xfrm>
            <a:off x="8695759" y="4657111"/>
            <a:ext cx="1395000" cy="1323589"/>
            <a:chOff x="8315100" y="4313083"/>
            <a:chExt cx="1395000" cy="13235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1A40C4-9636-4952-91CF-58E8B7D344BA}"/>
                </a:ext>
              </a:extLst>
            </p:cNvPr>
            <p:cNvGrpSpPr/>
            <p:nvPr/>
          </p:nvGrpSpPr>
          <p:grpSpPr>
            <a:xfrm>
              <a:off x="8320852" y="4313083"/>
              <a:ext cx="1389248" cy="1323589"/>
              <a:chOff x="6947074" y="4322136"/>
              <a:chExt cx="1389248" cy="1323589"/>
            </a:xfrm>
          </p:grpSpPr>
          <p:sp>
            <p:nvSpPr>
              <p:cNvPr id="59" name="椭圆 5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    <a:extLst>
                  <a:ext uri="{FF2B5EF4-FFF2-40B4-BE49-F238E27FC236}">
                    <a16:creationId xmlns:a16="http://schemas.microsoft.com/office/drawing/2014/main" id="{A309AD18-9177-4878-BC00-186B042ADE9A}"/>
                  </a:ext>
                </a:extLst>
              </p:cNvPr>
              <p:cNvSpPr/>
              <p:nvPr/>
            </p:nvSpPr>
            <p:spPr>
              <a:xfrm flipH="1">
                <a:off x="6947074" y="4322136"/>
                <a:ext cx="1389248" cy="13235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>
                <a:extLst>
                  <a:ext uri="{FF2B5EF4-FFF2-40B4-BE49-F238E27FC236}">
                    <a16:creationId xmlns:a16="http://schemas.microsoft.com/office/drawing/2014/main" id="{38BDFFEC-EBFC-4D81-BDC0-1FAB3AD7207B}"/>
                  </a:ext>
                </a:extLst>
              </p:cNvPr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 rot="6230618">
                <a:off x="7076784" y="4399726"/>
                <a:ext cx="1135581" cy="1156889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95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id="{6E5C969F-6AB5-41E1-9347-F3F85C3F8B90}"/>
                </a:ext>
              </a:extLst>
            </p:cNvPr>
            <p:cNvSpPr/>
            <p:nvPr/>
          </p:nvSpPr>
          <p:spPr>
            <a:xfrm>
              <a:off x="8315100" y="4751618"/>
              <a:ext cx="1101836" cy="52643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客户</a:t>
              </a:r>
              <a:r>
                <a:rPr lang="en-US" altLang="zh-CN" sz="2000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  </a:t>
              </a:r>
            </a:p>
            <a:p>
              <a:pPr algn="r"/>
              <a:r>
                <a:rPr lang="en-US" altLang="zh-CN" sz="2000" b="1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   </a:t>
              </a:r>
              <a:endParaRPr lang="zh-CN" altLang="en-US" sz="20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EC6CBDFF-96DD-47FF-B1E8-275904B20999}"/>
              </a:ext>
            </a:extLst>
          </p:cNvPr>
          <p:cNvSpPr/>
          <p:nvPr/>
        </p:nvSpPr>
        <p:spPr>
          <a:xfrm rot="20109083">
            <a:off x="3084866" y="4059354"/>
            <a:ext cx="1580691" cy="70292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249C4A20-4421-402E-8FF4-81638C38C083}"/>
              </a:ext>
            </a:extLst>
          </p:cNvPr>
          <p:cNvSpPr txBox="1"/>
          <p:nvPr/>
        </p:nvSpPr>
        <p:spPr>
          <a:xfrm rot="20109083">
            <a:off x="3256240" y="4249994"/>
            <a:ext cx="114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订单消息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2974937-3432-42FE-A651-AA0EE371E547}"/>
              </a:ext>
            </a:extLst>
          </p:cNvPr>
          <p:cNvGrpSpPr/>
          <p:nvPr/>
        </p:nvGrpSpPr>
        <p:grpSpPr>
          <a:xfrm>
            <a:off x="1565516" y="4596974"/>
            <a:ext cx="1562697" cy="1323589"/>
            <a:chOff x="1960588" y="4296999"/>
            <a:chExt cx="1562697" cy="1323589"/>
          </a:xfrm>
        </p:grpSpPr>
        <p:sp>
          <p:nvSpPr>
            <p:cNvPr id="30" name="椭圆 2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  <a:extLst>
                <a:ext uri="{FF2B5EF4-FFF2-40B4-BE49-F238E27FC236}">
                  <a16:creationId xmlns:a16="http://schemas.microsoft.com/office/drawing/2014/main" id="{75B442BF-1728-4FC9-9EEB-66FFAAF545EA}"/>
                </a:ext>
              </a:extLst>
            </p:cNvPr>
            <p:cNvSpPr/>
            <p:nvPr/>
          </p:nvSpPr>
          <p:spPr>
            <a:xfrm flipH="1">
              <a:off x="2134037" y="4296999"/>
              <a:ext cx="1389248" cy="13235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3" name="MH_Other_4" descr="e7d195523061f1c0deeec63e560781cfd59afb0ea006f2a87ABB68BF51EA6619813959095094C18C62A12F549504892A4AAA8C1554C6663626E05CA27F281A14E6983772AFC3FB97135759321DEA3D703E9D8D869A2273EEB2A0BB67749286FC6AC0CABC13E93DFA52684F44072F01AF674423D8E4F9F8BECABFE5771A30929D6D0D81E4AAAF4547CD35BA5A33B94A9D">
              <a:extLst>
                <a:ext uri="{FF2B5EF4-FFF2-40B4-BE49-F238E27FC236}">
                  <a16:creationId xmlns:a16="http://schemas.microsoft.com/office/drawing/2014/main" id="{449D5F84-8C18-437A-8C16-2CF4CC51C792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 rot="6230618">
              <a:off x="2263747" y="4374589"/>
              <a:ext cx="1135581" cy="1156889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95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400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7" name="Rectangle 42">
              <a:extLst>
                <a:ext uri="{FF2B5EF4-FFF2-40B4-BE49-F238E27FC236}">
                  <a16:creationId xmlns:a16="http://schemas.microsoft.com/office/drawing/2014/main" id="{7C1F4F61-9236-431B-9994-51419625672F}"/>
                </a:ext>
              </a:extLst>
            </p:cNvPr>
            <p:cNvSpPr/>
            <p:nvPr/>
          </p:nvSpPr>
          <p:spPr>
            <a:xfrm>
              <a:off x="1960588" y="4607277"/>
              <a:ext cx="1275510" cy="5916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社区</a:t>
              </a:r>
              <a:endParaRPr lang="en-US" altLang="zh-CN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管家</a:t>
              </a:r>
              <a:r>
                <a:rPr lang="en-US" altLang="zh-CN" sz="2400" b="1" dirty="0">
                  <a:solidFill>
                    <a:schemeClr val="accent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   </a:t>
              </a:r>
              <a:endPara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Rectangle 42">
            <a:extLst>
              <a:ext uri="{FF2B5EF4-FFF2-40B4-BE49-F238E27FC236}">
                <a16:creationId xmlns:a16="http://schemas.microsoft.com/office/drawing/2014/main" id="{46189F75-2DAA-4C5C-A88D-4249FAAF3EA9}"/>
              </a:ext>
            </a:extLst>
          </p:cNvPr>
          <p:cNvSpPr/>
          <p:nvPr/>
        </p:nvSpPr>
        <p:spPr>
          <a:xfrm>
            <a:off x="5110401" y="710530"/>
            <a:ext cx="1260702" cy="5530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</a:t>
            </a:r>
            <a:r>
              <a:rPr lang="en-US" altLang="zh-CN" sz="2000" b="1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 </a:t>
            </a:r>
            <a:endParaRPr lang="zh-CN" altLang="en-US" sz="20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21E8996-5FE6-433F-A9A8-3E825D1FC648}"/>
              </a:ext>
            </a:extLst>
          </p:cNvPr>
          <p:cNvGrpSpPr/>
          <p:nvPr/>
        </p:nvGrpSpPr>
        <p:grpSpPr>
          <a:xfrm>
            <a:off x="3594969" y="4969117"/>
            <a:ext cx="4427571" cy="745377"/>
            <a:chOff x="3594969" y="4795343"/>
            <a:chExt cx="4427571" cy="745377"/>
          </a:xfrm>
        </p:grpSpPr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1FD5111E-E629-496E-B8DD-388C6869F5D4}"/>
                </a:ext>
              </a:extLst>
            </p:cNvPr>
            <p:cNvSpPr/>
            <p:nvPr/>
          </p:nvSpPr>
          <p:spPr>
            <a:xfrm>
              <a:off x="3594969" y="4795343"/>
              <a:ext cx="4427571" cy="745377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73C8858B-9DD7-45D8-8C0D-090BB3A24492}"/>
                </a:ext>
              </a:extLst>
            </p:cNvPr>
            <p:cNvSpPr txBox="1"/>
            <p:nvPr/>
          </p:nvSpPr>
          <p:spPr>
            <a:xfrm>
              <a:off x="3822185" y="4994402"/>
              <a:ext cx="390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送货上门、信息共享</a:t>
              </a:r>
            </a:p>
          </p:txBody>
        </p:sp>
      </p:grpSp>
      <p:sp>
        <p:nvSpPr>
          <p:cNvPr id="2" name="右箭头 1"/>
          <p:cNvSpPr/>
          <p:nvPr/>
        </p:nvSpPr>
        <p:spPr>
          <a:xfrm>
            <a:off x="3822185" y="1736472"/>
            <a:ext cx="53026" cy="167908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3875211" y="2003612"/>
            <a:ext cx="696789" cy="90095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2850776" y="1909482"/>
            <a:ext cx="1024435" cy="1209174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371103" y="1909482"/>
            <a:ext cx="2046756" cy="1681441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2702859" y="1156447"/>
            <a:ext cx="2407542" cy="2164977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40C36E88-F39E-4EA8-B1F6-59C9883AF50E}"/>
              </a:ext>
            </a:extLst>
          </p:cNvPr>
          <p:cNvSpPr/>
          <p:nvPr/>
        </p:nvSpPr>
        <p:spPr>
          <a:xfrm rot="2480434">
            <a:off x="3565928" y="1384456"/>
            <a:ext cx="681403" cy="295221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AF4D569C-D5D2-486F-8620-4DDB67C2E1DC}"/>
              </a:ext>
            </a:extLst>
          </p:cNvPr>
          <p:cNvSpPr txBox="1"/>
          <p:nvPr/>
        </p:nvSpPr>
        <p:spPr>
          <a:xfrm rot="18724027">
            <a:off x="3094434" y="2893283"/>
            <a:ext cx="1145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</a:rPr>
              <a:t>取货</a:t>
            </a:r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D06563-AD21-415B-A3C1-726B794B4F55}"/>
              </a:ext>
            </a:extLst>
          </p:cNvPr>
          <p:cNvSpPr/>
          <p:nvPr/>
        </p:nvSpPr>
        <p:spPr>
          <a:xfrm rot="18972273">
            <a:off x="7424998" y="1360819"/>
            <a:ext cx="681403" cy="308139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54517C41-2052-4FC6-BC3B-0F194686888D}"/>
              </a:ext>
            </a:extLst>
          </p:cNvPr>
          <p:cNvSpPr txBox="1"/>
          <p:nvPr/>
        </p:nvSpPr>
        <p:spPr>
          <a:xfrm rot="2827829">
            <a:off x="7437147" y="3014726"/>
            <a:ext cx="1283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退货退款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盈利模式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15E929-3ED8-47A0-B9DA-33F8F29B6061}"/>
              </a:ext>
            </a:extLst>
          </p:cNvPr>
          <p:cNvSpPr/>
          <p:nvPr/>
        </p:nvSpPr>
        <p:spPr>
          <a:xfrm>
            <a:off x="7851092" y="3097217"/>
            <a:ext cx="3090949" cy="493905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</a:t>
            </a:r>
            <a:r>
              <a:rPr lang="zh-CN" altLang="en-US" sz="1400" dirty="0">
                <a:solidFill>
                  <a:schemeClr val="tx1"/>
                </a:solidFill>
              </a:rPr>
              <a:t>商品销售过程中产生的利润，销售额的</a:t>
            </a:r>
            <a:r>
              <a:rPr lang="en-US" altLang="zh-CN" sz="1400" dirty="0">
                <a:solidFill>
                  <a:schemeClr val="tx1"/>
                </a:solidFill>
              </a:rPr>
              <a:t>10%</a:t>
            </a:r>
            <a:r>
              <a:rPr lang="zh-CN" altLang="en-US" sz="1400" dirty="0">
                <a:solidFill>
                  <a:schemeClr val="tx1"/>
                </a:solidFill>
              </a:rPr>
              <a:t>结算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5" name="直接连接符 64">
            <a:extLst>
              <a:ext uri="{FF2B5EF4-FFF2-40B4-BE49-F238E27FC236}">
                <a16:creationId xmlns:a16="http://schemas.microsoft.com/office/drawing/2014/main" id="{BF8275F5-3E76-45AB-9EB1-E422E60945C4}"/>
              </a:ext>
            </a:extLst>
          </p:cNvPr>
          <p:cNvSpPr/>
          <p:nvPr/>
        </p:nvSpPr>
        <p:spPr>
          <a:xfrm flipV="1">
            <a:off x="7851092" y="2993134"/>
            <a:ext cx="2317315" cy="1"/>
          </a:xfrm>
          <a:prstGeom prst="line">
            <a:avLst/>
          </a:prstGeom>
          <a:noFill/>
          <a:ln w="19050" cap="flat">
            <a:solidFill>
              <a:srgbClr val="A0A299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86E8B76-69A6-424A-9418-1057DD3AA649}"/>
              </a:ext>
            </a:extLst>
          </p:cNvPr>
          <p:cNvGrpSpPr/>
          <p:nvPr/>
        </p:nvGrpSpPr>
        <p:grpSpPr>
          <a:xfrm rot="659150">
            <a:off x="4271987" y="4186944"/>
            <a:ext cx="1217537" cy="1214403"/>
            <a:chOff x="4450637" y="4096659"/>
            <a:chExt cx="1217537" cy="1214403"/>
          </a:xfrm>
        </p:grpSpPr>
        <p:sp>
          <p:nvSpPr>
            <p:cNvPr id="49" name="任意多边形: 形状 9">
              <a:extLst>
                <a:ext uri="{FF2B5EF4-FFF2-40B4-BE49-F238E27FC236}">
                  <a16:creationId xmlns:a16="http://schemas.microsoft.com/office/drawing/2014/main" id="{967CAED7-D4EE-4E76-9027-B5C1611531B5}"/>
                </a:ext>
              </a:extLst>
            </p:cNvPr>
            <p:cNvSpPr/>
            <p:nvPr/>
          </p:nvSpPr>
          <p:spPr>
            <a:xfrm rot="21112547" flipV="1">
              <a:off x="4593223" y="4233543"/>
              <a:ext cx="774184" cy="77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7" name="任意多边形: 形状 14">
              <a:extLst>
                <a:ext uri="{FF2B5EF4-FFF2-40B4-BE49-F238E27FC236}">
                  <a16:creationId xmlns:a16="http://schemas.microsoft.com/office/drawing/2014/main" id="{9EED1033-CCA9-4BFA-827A-AC89990FF27E}"/>
                </a:ext>
              </a:extLst>
            </p:cNvPr>
            <p:cNvSpPr/>
            <p:nvPr/>
          </p:nvSpPr>
          <p:spPr>
            <a:xfrm rot="19786429">
              <a:off x="4450637" y="4096659"/>
              <a:ext cx="1217537" cy="121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0724" extrusionOk="0">
                  <a:moveTo>
                    <a:pt x="16007" y="18283"/>
                  </a:moveTo>
                  <a:cubicBezTo>
                    <a:pt x="17050" y="16026"/>
                    <a:pt x="18075" y="13761"/>
                    <a:pt x="19068" y="11481"/>
                  </a:cubicBezTo>
                  <a:cubicBezTo>
                    <a:pt x="19753" y="9907"/>
                    <a:pt x="20534" y="8322"/>
                    <a:pt x="20723" y="6594"/>
                  </a:cubicBezTo>
                  <a:cubicBezTo>
                    <a:pt x="20895" y="5026"/>
                    <a:pt x="20481" y="3364"/>
                    <a:pt x="19468" y="2136"/>
                  </a:cubicBezTo>
                  <a:cubicBezTo>
                    <a:pt x="18063" y="434"/>
                    <a:pt x="15974" y="-154"/>
                    <a:pt x="13847" y="34"/>
                  </a:cubicBezTo>
                  <a:cubicBezTo>
                    <a:pt x="13240" y="88"/>
                    <a:pt x="12631" y="177"/>
                    <a:pt x="12032" y="292"/>
                  </a:cubicBezTo>
                  <a:cubicBezTo>
                    <a:pt x="10726" y="542"/>
                    <a:pt x="9426" y="832"/>
                    <a:pt x="8128" y="1119"/>
                  </a:cubicBezTo>
                  <a:cubicBezTo>
                    <a:pt x="7356" y="1290"/>
                    <a:pt x="6585" y="1464"/>
                    <a:pt x="5814" y="1640"/>
                  </a:cubicBezTo>
                  <a:cubicBezTo>
                    <a:pt x="4865" y="1857"/>
                    <a:pt x="3917" y="2079"/>
                    <a:pt x="2969" y="2303"/>
                  </a:cubicBezTo>
                  <a:cubicBezTo>
                    <a:pt x="1900" y="2556"/>
                    <a:pt x="1107" y="2922"/>
                    <a:pt x="576" y="3385"/>
                  </a:cubicBezTo>
                  <a:cubicBezTo>
                    <a:pt x="-705" y="4501"/>
                    <a:pt x="-63" y="8368"/>
                    <a:pt x="4701" y="14206"/>
                  </a:cubicBezTo>
                  <a:cubicBezTo>
                    <a:pt x="9463" y="20043"/>
                    <a:pt x="13121" y="21446"/>
                    <a:pt x="14470" y="20413"/>
                  </a:cubicBezTo>
                  <a:cubicBezTo>
                    <a:pt x="15029" y="19985"/>
                    <a:pt x="15545" y="19280"/>
                    <a:pt x="16007" y="18283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>
                <a:lnSpc>
                  <a:spcPct val="90000"/>
                </a:lnSpc>
                <a:defRPr sz="4000">
                  <a:solidFill>
                    <a:srgbClr val="FFFFFF"/>
                  </a:solidFill>
                </a:defRPr>
              </a:pPr>
              <a:endParaRPr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72CCEA84-52F1-465C-96CC-101DEB75B75C}"/>
              </a:ext>
            </a:extLst>
          </p:cNvPr>
          <p:cNvSpPr/>
          <p:nvPr/>
        </p:nvSpPr>
        <p:spPr>
          <a:xfrm>
            <a:off x="4667758" y="4502273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</a:t>
            </a:r>
            <a:endParaRPr sz="20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398475F-23AD-4D08-9F5C-705F9EB82FE0}"/>
              </a:ext>
            </a:extLst>
          </p:cNvPr>
          <p:cNvGrpSpPr/>
          <p:nvPr/>
        </p:nvGrpSpPr>
        <p:grpSpPr>
          <a:xfrm rot="20867209">
            <a:off x="3782438" y="2646525"/>
            <a:ext cx="1144192" cy="1266597"/>
            <a:chOff x="3698441" y="2717274"/>
            <a:chExt cx="1144192" cy="1266597"/>
          </a:xfrm>
        </p:grpSpPr>
        <p:sp>
          <p:nvSpPr>
            <p:cNvPr id="48" name="任意多边形: 形状 7">
              <a:extLst>
                <a:ext uri="{FF2B5EF4-FFF2-40B4-BE49-F238E27FC236}">
                  <a16:creationId xmlns:a16="http://schemas.microsoft.com/office/drawing/2014/main" id="{87B98C7A-24E0-454E-A493-93C7A46D4F3F}"/>
                </a:ext>
              </a:extLst>
            </p:cNvPr>
            <p:cNvSpPr/>
            <p:nvPr/>
          </p:nvSpPr>
          <p:spPr>
            <a:xfrm rot="18557933">
              <a:off x="3786484" y="3065874"/>
              <a:ext cx="774184" cy="77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0" name="任意多边形: 形状 16">
              <a:extLst>
                <a:ext uri="{FF2B5EF4-FFF2-40B4-BE49-F238E27FC236}">
                  <a16:creationId xmlns:a16="http://schemas.microsoft.com/office/drawing/2014/main" id="{CF57C128-2471-42F7-AD73-847D68137C47}"/>
                </a:ext>
              </a:extLst>
            </p:cNvPr>
            <p:cNvSpPr/>
            <p:nvPr/>
          </p:nvSpPr>
          <p:spPr>
            <a:xfrm rot="60000">
              <a:off x="3698441" y="2717274"/>
              <a:ext cx="1144192" cy="1266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21255" extrusionOk="0">
                  <a:moveTo>
                    <a:pt x="4821" y="21029"/>
                  </a:moveTo>
                  <a:cubicBezTo>
                    <a:pt x="7341" y="20448"/>
                    <a:pt x="9857" y="19848"/>
                    <a:pt x="12364" y="19214"/>
                  </a:cubicBezTo>
                  <a:cubicBezTo>
                    <a:pt x="14094" y="18776"/>
                    <a:pt x="15896" y="18405"/>
                    <a:pt x="17429" y="17491"/>
                  </a:cubicBezTo>
                  <a:cubicBezTo>
                    <a:pt x="18820" y="16662"/>
                    <a:pt x="19908" y="15325"/>
                    <a:pt x="20249" y="13793"/>
                  </a:cubicBezTo>
                  <a:cubicBezTo>
                    <a:pt x="20723" y="11668"/>
                    <a:pt x="19843" y="9700"/>
                    <a:pt x="18304" y="8178"/>
                  </a:cubicBezTo>
                  <a:cubicBezTo>
                    <a:pt x="17865" y="7744"/>
                    <a:pt x="17395" y="7331"/>
                    <a:pt x="16911" y="6940"/>
                  </a:cubicBezTo>
                  <a:cubicBezTo>
                    <a:pt x="15857" y="6088"/>
                    <a:pt x="14774" y="5266"/>
                    <a:pt x="13694" y="4443"/>
                  </a:cubicBezTo>
                  <a:cubicBezTo>
                    <a:pt x="13052" y="3954"/>
                    <a:pt x="12408" y="3467"/>
                    <a:pt x="11762" y="2982"/>
                  </a:cubicBezTo>
                  <a:cubicBezTo>
                    <a:pt x="10967" y="2385"/>
                    <a:pt x="10168" y="1791"/>
                    <a:pt x="9368" y="1200"/>
                  </a:cubicBezTo>
                  <a:cubicBezTo>
                    <a:pt x="8466" y="532"/>
                    <a:pt x="7650" y="146"/>
                    <a:pt x="6927" y="21"/>
                  </a:cubicBezTo>
                  <a:cubicBezTo>
                    <a:pt x="5183" y="-280"/>
                    <a:pt x="2445" y="2586"/>
                    <a:pt x="784" y="9830"/>
                  </a:cubicBezTo>
                  <a:cubicBezTo>
                    <a:pt x="-877" y="17073"/>
                    <a:pt x="360" y="20748"/>
                    <a:pt x="2081" y="21152"/>
                  </a:cubicBezTo>
                  <a:cubicBezTo>
                    <a:pt x="2795" y="21320"/>
                    <a:pt x="3706" y="21286"/>
                    <a:pt x="4821" y="21029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1DD9C910-0CE1-47A2-B57B-09F302484243}"/>
              </a:ext>
            </a:extLst>
          </p:cNvPr>
          <p:cNvSpPr/>
          <p:nvPr/>
        </p:nvSpPr>
        <p:spPr>
          <a:xfrm>
            <a:off x="4144068" y="3128425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5</a:t>
            </a:r>
            <a:endParaRPr sz="20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2D5353-4025-491F-BCA2-BD8144DB91BC}"/>
              </a:ext>
            </a:extLst>
          </p:cNvPr>
          <p:cNvGrpSpPr/>
          <p:nvPr/>
        </p:nvGrpSpPr>
        <p:grpSpPr>
          <a:xfrm>
            <a:off x="4980931" y="1484854"/>
            <a:ext cx="1192869" cy="1192023"/>
            <a:chOff x="4555751" y="1547418"/>
            <a:chExt cx="1192869" cy="1192023"/>
          </a:xfrm>
        </p:grpSpPr>
        <p:sp>
          <p:nvSpPr>
            <p:cNvPr id="51" name="任意多边形: 形状 11">
              <a:extLst>
                <a:ext uri="{FF2B5EF4-FFF2-40B4-BE49-F238E27FC236}">
                  <a16:creationId xmlns:a16="http://schemas.microsoft.com/office/drawing/2014/main" id="{7CA4C397-55FB-4CFE-9A47-7338472587E8}"/>
                </a:ext>
              </a:extLst>
            </p:cNvPr>
            <p:cNvSpPr/>
            <p:nvPr/>
          </p:nvSpPr>
          <p:spPr>
            <a:xfrm rot="1463661">
              <a:off x="4781809" y="1756611"/>
              <a:ext cx="774184" cy="77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2" name="任意多边形: 形状 18">
              <a:extLst>
                <a:ext uri="{FF2B5EF4-FFF2-40B4-BE49-F238E27FC236}">
                  <a16:creationId xmlns:a16="http://schemas.microsoft.com/office/drawing/2014/main" id="{C61D0E68-DD8E-41D0-9FBD-55342291E118}"/>
                </a:ext>
              </a:extLst>
            </p:cNvPr>
            <p:cNvSpPr/>
            <p:nvPr/>
          </p:nvSpPr>
          <p:spPr>
            <a:xfrm rot="1463661">
              <a:off x="4555751" y="1547418"/>
              <a:ext cx="1192869" cy="119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954459E-638E-451C-9667-ED39D51ED217}"/>
                </a:ext>
              </a:extLst>
            </p:cNvPr>
            <p:cNvSpPr/>
            <p:nvPr/>
          </p:nvSpPr>
          <p:spPr>
            <a:xfrm>
              <a:off x="5032246" y="1986632"/>
              <a:ext cx="414027" cy="41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90000"/>
                </a:lnSpc>
                <a:defRPr sz="4000">
                  <a:solidFill>
                    <a:srgbClr val="FFFFFF"/>
                  </a:solidFill>
                </a:defRPr>
              </a:lvl1pPr>
            </a:lstStyle>
            <a:p>
              <a:pPr algn="ctr">
                <a:defRPr/>
              </a:pPr>
              <a:r>
                <a:rPr sz="20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0</a:t>
              </a:r>
              <a:r>
                <a:rPr lang="en-US" sz="20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1</a:t>
              </a:r>
              <a:endParaRPr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7CF53B-97D8-419D-A29B-D063E2E23EE1}"/>
              </a:ext>
            </a:extLst>
          </p:cNvPr>
          <p:cNvGrpSpPr/>
          <p:nvPr/>
        </p:nvGrpSpPr>
        <p:grpSpPr>
          <a:xfrm rot="20520637">
            <a:off x="6477125" y="2869201"/>
            <a:ext cx="1187816" cy="1200803"/>
            <a:chOff x="6141473" y="2516865"/>
            <a:chExt cx="1187816" cy="1200803"/>
          </a:xfrm>
        </p:grpSpPr>
        <p:sp>
          <p:nvSpPr>
            <p:cNvPr id="50" name="任意多边形: 形状 10">
              <a:extLst>
                <a:ext uri="{FF2B5EF4-FFF2-40B4-BE49-F238E27FC236}">
                  <a16:creationId xmlns:a16="http://schemas.microsoft.com/office/drawing/2014/main" id="{ECE2AC4D-2E33-4432-83A3-6CB145F9E2B3}"/>
                </a:ext>
              </a:extLst>
            </p:cNvPr>
            <p:cNvSpPr/>
            <p:nvPr/>
          </p:nvSpPr>
          <p:spPr>
            <a:xfrm rot="5058209" flipH="1">
              <a:off x="6299981" y="2702641"/>
              <a:ext cx="774184" cy="77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4" name="任意多边形: 形状 20">
              <a:extLst>
                <a:ext uri="{FF2B5EF4-FFF2-40B4-BE49-F238E27FC236}">
                  <a16:creationId xmlns:a16="http://schemas.microsoft.com/office/drawing/2014/main" id="{43C199EC-A420-46F9-9BFA-35117C9359E1}"/>
                </a:ext>
              </a:extLst>
            </p:cNvPr>
            <p:cNvSpPr/>
            <p:nvPr/>
          </p:nvSpPr>
          <p:spPr>
            <a:xfrm rot="5112513">
              <a:off x="6134979" y="2523359"/>
              <a:ext cx="1200803" cy="118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0459" extrusionOk="0">
                  <a:moveTo>
                    <a:pt x="1" y="3733"/>
                  </a:moveTo>
                  <a:cubicBezTo>
                    <a:pt x="40" y="6242"/>
                    <a:pt x="101" y="8751"/>
                    <a:pt x="198" y="11259"/>
                  </a:cubicBezTo>
                  <a:cubicBezTo>
                    <a:pt x="264" y="12990"/>
                    <a:pt x="246" y="14775"/>
                    <a:pt x="841" y="16429"/>
                  </a:cubicBezTo>
                  <a:cubicBezTo>
                    <a:pt x="1380" y="17930"/>
                    <a:pt x="2502" y="19260"/>
                    <a:pt x="3984" y="19932"/>
                  </a:cubicBezTo>
                  <a:cubicBezTo>
                    <a:pt x="6041" y="20864"/>
                    <a:pt x="8234" y="20483"/>
                    <a:pt x="10117" y="19380"/>
                  </a:cubicBezTo>
                  <a:cubicBezTo>
                    <a:pt x="10654" y="19065"/>
                    <a:pt x="11178" y="18717"/>
                    <a:pt x="11680" y="18350"/>
                  </a:cubicBezTo>
                  <a:cubicBezTo>
                    <a:pt x="12777" y="17550"/>
                    <a:pt x="13849" y="16717"/>
                    <a:pt x="14922" y="15887"/>
                  </a:cubicBezTo>
                  <a:cubicBezTo>
                    <a:pt x="15559" y="15393"/>
                    <a:pt x="16195" y="14897"/>
                    <a:pt x="16829" y="14399"/>
                  </a:cubicBezTo>
                  <a:cubicBezTo>
                    <a:pt x="17611" y="13786"/>
                    <a:pt x="18389" y="13168"/>
                    <a:pt x="19165" y="12549"/>
                  </a:cubicBezTo>
                  <a:cubicBezTo>
                    <a:pt x="20041" y="11851"/>
                    <a:pt x="20611" y="11170"/>
                    <a:pt x="20897" y="10517"/>
                  </a:cubicBezTo>
                  <a:cubicBezTo>
                    <a:pt x="21584" y="8941"/>
                    <a:pt x="19270" y="5706"/>
                    <a:pt x="12268" y="2485"/>
                  </a:cubicBezTo>
                  <a:cubicBezTo>
                    <a:pt x="5268" y="-736"/>
                    <a:pt x="1262" y="-409"/>
                    <a:pt x="475" y="1121"/>
                  </a:cubicBezTo>
                  <a:cubicBezTo>
                    <a:pt x="148" y="1756"/>
                    <a:pt x="-16" y="2624"/>
                    <a:pt x="1" y="3733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A4C071AB-37A6-47DB-96FE-542DB35DDB16}"/>
              </a:ext>
            </a:extLst>
          </p:cNvPr>
          <p:cNvSpPr/>
          <p:nvPr/>
        </p:nvSpPr>
        <p:spPr>
          <a:xfrm>
            <a:off x="6818535" y="3173582"/>
            <a:ext cx="414025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</a:t>
            </a:r>
            <a:endParaRPr sz="20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69B539-521B-46DC-9009-70252EAE7A8E}"/>
              </a:ext>
            </a:extLst>
          </p:cNvPr>
          <p:cNvGrpSpPr/>
          <p:nvPr/>
        </p:nvGrpSpPr>
        <p:grpSpPr>
          <a:xfrm>
            <a:off x="5910369" y="3980980"/>
            <a:ext cx="1261647" cy="1148853"/>
            <a:chOff x="6029684" y="3869389"/>
            <a:chExt cx="1261647" cy="1148853"/>
          </a:xfrm>
        </p:grpSpPr>
        <p:sp>
          <p:nvSpPr>
            <p:cNvPr id="47" name="任意多边形: 形状 6">
              <a:extLst>
                <a:ext uri="{FF2B5EF4-FFF2-40B4-BE49-F238E27FC236}">
                  <a16:creationId xmlns:a16="http://schemas.microsoft.com/office/drawing/2014/main" id="{3B823EDA-ECAA-4629-9194-46A4C2F9ADFA}"/>
                </a:ext>
              </a:extLst>
            </p:cNvPr>
            <p:cNvSpPr/>
            <p:nvPr/>
          </p:nvSpPr>
          <p:spPr>
            <a:xfrm rot="6206699" flipH="1">
              <a:off x="6253243" y="4212636"/>
              <a:ext cx="774184" cy="77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734" extrusionOk="0">
                  <a:moveTo>
                    <a:pt x="1921" y="13034"/>
                  </a:moveTo>
                  <a:cubicBezTo>
                    <a:pt x="3951" y="14584"/>
                    <a:pt x="5994" y="16117"/>
                    <a:pt x="8059" y="17621"/>
                  </a:cubicBezTo>
                  <a:cubicBezTo>
                    <a:pt x="9484" y="18659"/>
                    <a:pt x="10899" y="19796"/>
                    <a:pt x="12594" y="20376"/>
                  </a:cubicBezTo>
                  <a:cubicBezTo>
                    <a:pt x="14131" y="20902"/>
                    <a:pt x="15899" y="20868"/>
                    <a:pt x="17366" y="20139"/>
                  </a:cubicBezTo>
                  <a:cubicBezTo>
                    <a:pt x="19401" y="19127"/>
                    <a:pt x="20472" y="17183"/>
                    <a:pt x="20772" y="15025"/>
                  </a:cubicBezTo>
                  <a:cubicBezTo>
                    <a:pt x="20857" y="14409"/>
                    <a:pt x="20907" y="13783"/>
                    <a:pt x="20929" y="13162"/>
                  </a:cubicBezTo>
                  <a:cubicBezTo>
                    <a:pt x="20978" y="11806"/>
                    <a:pt x="20985" y="10448"/>
                    <a:pt x="20994" y="9091"/>
                  </a:cubicBezTo>
                  <a:cubicBezTo>
                    <a:pt x="21000" y="8285"/>
                    <a:pt x="21002" y="7479"/>
                    <a:pt x="21002" y="6673"/>
                  </a:cubicBezTo>
                  <a:cubicBezTo>
                    <a:pt x="21002" y="5679"/>
                    <a:pt x="20997" y="4686"/>
                    <a:pt x="20989" y="3692"/>
                  </a:cubicBezTo>
                  <a:cubicBezTo>
                    <a:pt x="20980" y="2572"/>
                    <a:pt x="20794" y="1700"/>
                    <a:pt x="20451" y="1067"/>
                  </a:cubicBezTo>
                  <a:cubicBezTo>
                    <a:pt x="19623" y="-460"/>
                    <a:pt x="15585" y="-698"/>
                    <a:pt x="8619" y="2715"/>
                  </a:cubicBezTo>
                  <a:cubicBezTo>
                    <a:pt x="1654" y="6128"/>
                    <a:pt x="-598" y="9447"/>
                    <a:pt x="131" y="11022"/>
                  </a:cubicBezTo>
                  <a:cubicBezTo>
                    <a:pt x="433" y="11676"/>
                    <a:pt x="1024" y="12349"/>
                    <a:pt x="1921" y="13034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6" name="任意多边形: 形状 22">
              <a:extLst>
                <a:ext uri="{FF2B5EF4-FFF2-40B4-BE49-F238E27FC236}">
                  <a16:creationId xmlns:a16="http://schemas.microsoft.com/office/drawing/2014/main" id="{922DDE62-A7FF-46D3-A0F3-79E878110ADB}"/>
                </a:ext>
              </a:extLst>
            </p:cNvPr>
            <p:cNvSpPr/>
            <p:nvPr/>
          </p:nvSpPr>
          <p:spPr>
            <a:xfrm rot="3329010">
              <a:off x="6086081" y="3812992"/>
              <a:ext cx="1148853" cy="126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2" h="21229" extrusionOk="0">
                  <a:moveTo>
                    <a:pt x="10730" y="1262"/>
                  </a:moveTo>
                  <a:cubicBezTo>
                    <a:pt x="8726" y="2820"/>
                    <a:pt x="6735" y="4393"/>
                    <a:pt x="4769" y="5994"/>
                  </a:cubicBezTo>
                  <a:cubicBezTo>
                    <a:pt x="3412" y="7098"/>
                    <a:pt x="1958" y="8172"/>
                    <a:pt x="998" y="9627"/>
                  </a:cubicBezTo>
                  <a:cubicBezTo>
                    <a:pt x="126" y="10946"/>
                    <a:pt x="-237" y="12599"/>
                    <a:pt x="160" y="14124"/>
                  </a:cubicBezTo>
                  <a:cubicBezTo>
                    <a:pt x="712" y="16237"/>
                    <a:pt x="2411" y="17654"/>
                    <a:pt x="4499" y="18398"/>
                  </a:cubicBezTo>
                  <a:cubicBezTo>
                    <a:pt x="5094" y="18610"/>
                    <a:pt x="5708" y="18792"/>
                    <a:pt x="6323" y="18946"/>
                  </a:cubicBezTo>
                  <a:cubicBezTo>
                    <a:pt x="7666" y="19283"/>
                    <a:pt x="9020" y="19582"/>
                    <a:pt x="10373" y="19883"/>
                  </a:cubicBezTo>
                  <a:cubicBezTo>
                    <a:pt x="11176" y="20061"/>
                    <a:pt x="11980" y="20237"/>
                    <a:pt x="12785" y="20411"/>
                  </a:cubicBezTo>
                  <a:cubicBezTo>
                    <a:pt x="13778" y="20624"/>
                    <a:pt x="14770" y="20833"/>
                    <a:pt x="15764" y="21040"/>
                  </a:cubicBezTo>
                  <a:cubicBezTo>
                    <a:pt x="16884" y="21272"/>
                    <a:pt x="17797" y="21287"/>
                    <a:pt x="18506" y="21103"/>
                  </a:cubicBezTo>
                  <a:cubicBezTo>
                    <a:pt x="20216" y="20661"/>
                    <a:pt x="21363" y="16950"/>
                    <a:pt x="19524" y="9724"/>
                  </a:cubicBezTo>
                  <a:cubicBezTo>
                    <a:pt x="17685" y="2499"/>
                    <a:pt x="14878" y="-313"/>
                    <a:pt x="13141" y="27"/>
                  </a:cubicBezTo>
                  <a:cubicBezTo>
                    <a:pt x="12421" y="168"/>
                    <a:pt x="11616" y="573"/>
                    <a:pt x="10730" y="1262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lvl="0"/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E9ED7C03-B149-4A09-BBE6-E4E80A861401}"/>
              </a:ext>
            </a:extLst>
          </p:cNvPr>
          <p:cNvSpPr/>
          <p:nvPr/>
        </p:nvSpPr>
        <p:spPr>
          <a:xfrm>
            <a:off x="6366715" y="4431013"/>
            <a:ext cx="414025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3</a:t>
            </a:r>
            <a:endParaRPr sz="20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96667F-6A05-4C47-A051-78D47E524F07}"/>
              </a:ext>
            </a:extLst>
          </p:cNvPr>
          <p:cNvGrpSpPr/>
          <p:nvPr/>
        </p:nvGrpSpPr>
        <p:grpSpPr>
          <a:xfrm>
            <a:off x="4105897" y="676547"/>
            <a:ext cx="3280566" cy="812045"/>
            <a:chOff x="1176805" y="1563641"/>
            <a:chExt cx="3280566" cy="812045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9532AD7-4FE3-47A8-B7B8-3FF8F7E544CD}"/>
                </a:ext>
              </a:extLst>
            </p:cNvPr>
            <p:cNvSpPr/>
            <p:nvPr/>
          </p:nvSpPr>
          <p:spPr>
            <a:xfrm>
              <a:off x="1176805" y="2040950"/>
              <a:ext cx="3280566" cy="334736"/>
            </a:xfrm>
            <a:prstGeom prst="rect">
              <a:avLst/>
            </a:prstGeom>
            <a:noFill/>
            <a:ln w="12700" cap="flat">
              <a:noFill/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 defTabSz="584200">
                <a:lnSpc>
                  <a:spcPct val="120000"/>
                </a:lnSpc>
                <a:spcBef>
                  <a:spcPts val="1000"/>
                </a:spcBef>
                <a:defRPr sz="1600">
                  <a:solidFill>
                    <a:srgbClr val="4D4D4D"/>
                  </a:solidFill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供应商按照合同规定交纳平台入驻费用。</a:t>
              </a:r>
            </a:p>
          </p:txBody>
        </p:sp>
        <p:sp>
          <p:nvSpPr>
            <p:cNvPr id="81" name="直接连接符 80">
              <a:extLst>
                <a:ext uri="{FF2B5EF4-FFF2-40B4-BE49-F238E27FC236}">
                  <a16:creationId xmlns:a16="http://schemas.microsoft.com/office/drawing/2014/main" id="{E9A0BA47-C09A-405C-B637-E8C7CDBA612D}"/>
                </a:ext>
              </a:extLst>
            </p:cNvPr>
            <p:cNvSpPr/>
            <p:nvPr/>
          </p:nvSpPr>
          <p:spPr>
            <a:xfrm flipV="1">
              <a:off x="1543609" y="1933995"/>
              <a:ext cx="2317315" cy="1"/>
            </a:xfrm>
            <a:prstGeom prst="line">
              <a:avLst/>
            </a:prstGeom>
            <a:noFill/>
            <a:ln w="19050" cap="flat">
              <a:solidFill>
                <a:srgbClr val="C8A591"/>
              </a:solidFill>
              <a:prstDash val="sysDot"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lvl="0" algn="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6" name="文本框 32">
              <a:extLst>
                <a:ext uri="{FF2B5EF4-FFF2-40B4-BE49-F238E27FC236}">
                  <a16:creationId xmlns:a16="http://schemas.microsoft.com/office/drawing/2014/main" id="{675FBFD1-C7CC-42E7-A028-A3DA8FEACE28}"/>
                </a:ext>
              </a:extLst>
            </p:cNvPr>
            <p:cNvSpPr txBox="1"/>
            <p:nvPr/>
          </p:nvSpPr>
          <p:spPr>
            <a:xfrm>
              <a:off x="1706641" y="1563641"/>
              <a:ext cx="199125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lang="zh-CN" altLang="en-US" sz="20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供应商入场费用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67CAD0-F4F1-4525-B656-83C747C446C3}"/>
              </a:ext>
            </a:extLst>
          </p:cNvPr>
          <p:cNvGrpSpPr/>
          <p:nvPr/>
        </p:nvGrpSpPr>
        <p:grpSpPr>
          <a:xfrm>
            <a:off x="918888" y="2664682"/>
            <a:ext cx="2731165" cy="1303324"/>
            <a:chOff x="953027" y="2941297"/>
            <a:chExt cx="2731165" cy="1303324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80C5DBE-A1BB-4C54-99DB-437BD0DF7FCE}"/>
                </a:ext>
              </a:extLst>
            </p:cNvPr>
            <p:cNvSpPr/>
            <p:nvPr/>
          </p:nvSpPr>
          <p:spPr>
            <a:xfrm>
              <a:off x="953027" y="3465029"/>
              <a:ext cx="2731165" cy="779592"/>
            </a:xfrm>
            <a:prstGeom prst="rect">
              <a:avLst/>
            </a:prstGeom>
            <a:noFill/>
            <a:ln w="12700" cap="flat">
              <a:noFill/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 defTabSz="584200">
                <a:lnSpc>
                  <a:spcPct val="120000"/>
                </a:lnSpc>
                <a:spcBef>
                  <a:spcPts val="1000"/>
                </a:spcBef>
                <a:defRPr sz="1600">
                  <a:solidFill>
                    <a:srgbClr val="4D4D4D"/>
                  </a:solidFill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chemeClr val="tx1"/>
                  </a:solidFill>
                </a:rPr>
                <a:t>会员增值服务、其它产品的引流服务费用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3" name="直接连接符 82">
              <a:extLst>
                <a:ext uri="{FF2B5EF4-FFF2-40B4-BE49-F238E27FC236}">
                  <a16:creationId xmlns:a16="http://schemas.microsoft.com/office/drawing/2014/main" id="{45E6BEF6-5E14-4DAD-9FDE-0F35B7732FBB}"/>
                </a:ext>
              </a:extLst>
            </p:cNvPr>
            <p:cNvSpPr/>
            <p:nvPr/>
          </p:nvSpPr>
          <p:spPr>
            <a:xfrm flipV="1">
              <a:off x="1366877" y="3358074"/>
              <a:ext cx="2317315" cy="1"/>
            </a:xfrm>
            <a:prstGeom prst="line">
              <a:avLst/>
            </a:prstGeom>
            <a:noFill/>
            <a:ln w="19050" cap="flat">
              <a:solidFill>
                <a:srgbClr val="A0A299"/>
              </a:solidFill>
              <a:prstDash val="sysDot"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lvl="0" algn="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7" name="文本框 33">
              <a:extLst>
                <a:ext uri="{FF2B5EF4-FFF2-40B4-BE49-F238E27FC236}">
                  <a16:creationId xmlns:a16="http://schemas.microsoft.com/office/drawing/2014/main" id="{0EE6198C-E60C-4026-A27B-E17FB9857000}"/>
                </a:ext>
              </a:extLst>
            </p:cNvPr>
            <p:cNvSpPr txBox="1"/>
            <p:nvPr/>
          </p:nvSpPr>
          <p:spPr>
            <a:xfrm>
              <a:off x="2467192" y="2941297"/>
              <a:ext cx="121700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lang="zh-CN" altLang="en-US" sz="20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增值服务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F562224-BFD7-48FF-8BAD-37B34CDC2FDA}"/>
              </a:ext>
            </a:extLst>
          </p:cNvPr>
          <p:cNvGrpSpPr/>
          <p:nvPr/>
        </p:nvGrpSpPr>
        <p:grpSpPr>
          <a:xfrm>
            <a:off x="558760" y="4946901"/>
            <a:ext cx="3692863" cy="828752"/>
            <a:chOff x="665088" y="4929778"/>
            <a:chExt cx="3692863" cy="82875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0DB0651-B582-4EE3-B8E4-B034E835C4A5}"/>
                </a:ext>
              </a:extLst>
            </p:cNvPr>
            <p:cNvSpPr/>
            <p:nvPr/>
          </p:nvSpPr>
          <p:spPr>
            <a:xfrm>
              <a:off x="665088" y="5423794"/>
              <a:ext cx="3692863" cy="334736"/>
            </a:xfrm>
            <a:prstGeom prst="rect">
              <a:avLst/>
            </a:prstGeom>
            <a:noFill/>
            <a:ln w="12700" cap="flat">
              <a:noFill/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 defTabSz="584200">
                <a:lnSpc>
                  <a:spcPct val="120000"/>
                </a:lnSpc>
                <a:spcBef>
                  <a:spcPts val="1000"/>
                </a:spcBef>
                <a:defRPr sz="1600">
                  <a:solidFill>
                    <a:srgbClr val="4D4D4D"/>
                  </a:solidFill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社区终端屏广告费用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5" name="直接连接符 84">
              <a:extLst>
                <a:ext uri="{FF2B5EF4-FFF2-40B4-BE49-F238E27FC236}">
                  <a16:creationId xmlns:a16="http://schemas.microsoft.com/office/drawing/2014/main" id="{2F592111-E040-4897-856E-69B0F3F31283}"/>
                </a:ext>
              </a:extLst>
            </p:cNvPr>
            <p:cNvSpPr/>
            <p:nvPr/>
          </p:nvSpPr>
          <p:spPr>
            <a:xfrm flipV="1">
              <a:off x="1931996" y="5316839"/>
              <a:ext cx="2317315" cy="1"/>
            </a:xfrm>
            <a:prstGeom prst="line">
              <a:avLst/>
            </a:prstGeom>
            <a:noFill/>
            <a:ln w="19050" cap="flat">
              <a:solidFill>
                <a:srgbClr val="C8A591"/>
              </a:solidFill>
              <a:prstDash val="sysDot"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lvl="0" algn="r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8" name="文本框 34">
              <a:extLst>
                <a:ext uri="{FF2B5EF4-FFF2-40B4-BE49-F238E27FC236}">
                  <a16:creationId xmlns:a16="http://schemas.microsoft.com/office/drawing/2014/main" id="{2D9A3995-4804-48EB-B2B9-F87349A66549}"/>
                </a:ext>
              </a:extLst>
            </p:cNvPr>
            <p:cNvSpPr txBox="1"/>
            <p:nvPr/>
          </p:nvSpPr>
          <p:spPr>
            <a:xfrm>
              <a:off x="3095682" y="4929778"/>
              <a:ext cx="121700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lang="zh-CN" altLang="en-US" sz="20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广告收入</a:t>
              </a:r>
            </a:p>
          </p:txBody>
        </p:sp>
      </p:grpSp>
      <p:sp>
        <p:nvSpPr>
          <p:cNvPr id="89" name="文本框 35">
            <a:extLst>
              <a:ext uri="{FF2B5EF4-FFF2-40B4-BE49-F238E27FC236}">
                <a16:creationId xmlns:a16="http://schemas.microsoft.com/office/drawing/2014/main" id="{E9E5D89E-57A1-4FB9-A56C-62E43B2330AA}"/>
              </a:ext>
            </a:extLst>
          </p:cNvPr>
          <p:cNvSpPr txBox="1"/>
          <p:nvPr/>
        </p:nvSpPr>
        <p:spPr>
          <a:xfrm>
            <a:off x="7851092" y="2593024"/>
            <a:ext cx="1733167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产品销售利差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CEE34-76AE-47F8-A39F-712373EA831B}"/>
              </a:ext>
            </a:extLst>
          </p:cNvPr>
          <p:cNvGrpSpPr/>
          <p:nvPr/>
        </p:nvGrpSpPr>
        <p:grpSpPr>
          <a:xfrm>
            <a:off x="7264641" y="4919814"/>
            <a:ext cx="3305361" cy="869592"/>
            <a:chOff x="7696315" y="3872747"/>
            <a:chExt cx="3305361" cy="86959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5B1127-3743-489F-8EA5-8996677C9C07}"/>
                </a:ext>
              </a:extLst>
            </p:cNvPr>
            <p:cNvSpPr/>
            <p:nvPr/>
          </p:nvSpPr>
          <p:spPr>
            <a:xfrm>
              <a:off x="7777792" y="4407603"/>
              <a:ext cx="3223884" cy="334736"/>
            </a:xfrm>
            <a:prstGeom prst="rect">
              <a:avLst/>
            </a:prstGeom>
            <a:noFill/>
            <a:ln w="12700" cap="flat">
              <a:noFill/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r" defTabSz="584200">
                <a:lnSpc>
                  <a:spcPct val="120000"/>
                </a:lnSpc>
                <a:spcBef>
                  <a:spcPts val="1000"/>
                </a:spcBef>
                <a:defRPr sz="1600">
                  <a:solidFill>
                    <a:srgbClr val="4D4D4D"/>
                  </a:solidFill>
                </a:defRPr>
              </a:lvl1pPr>
            </a:lstStyle>
            <a:p>
              <a:pPr algn="l"/>
              <a:r>
                <a:rPr lang="zh-CN" altLang="en-US" sz="1400" dirty="0">
                  <a:solidFill>
                    <a:schemeClr val="tx1"/>
                  </a:solidFill>
                </a:rPr>
                <a:t>前置仓装饰费用以及营销活动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+mn-lt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9" name="直接连接符 78">
              <a:extLst>
                <a:ext uri="{FF2B5EF4-FFF2-40B4-BE49-F238E27FC236}">
                  <a16:creationId xmlns:a16="http://schemas.microsoft.com/office/drawing/2014/main" id="{E4FBF19D-2520-48C8-A205-5854D0099D53}"/>
                </a:ext>
              </a:extLst>
            </p:cNvPr>
            <p:cNvSpPr/>
            <p:nvPr/>
          </p:nvSpPr>
          <p:spPr>
            <a:xfrm flipV="1">
              <a:off x="7777792" y="4299367"/>
              <a:ext cx="2317315" cy="1"/>
            </a:xfrm>
            <a:prstGeom prst="line">
              <a:avLst/>
            </a:prstGeom>
            <a:noFill/>
            <a:ln w="19050" cap="flat">
              <a:solidFill>
                <a:srgbClr val="C8A591"/>
              </a:solidFill>
              <a:prstDash val="sysDot"/>
              <a:miter lim="400000"/>
            </a:ln>
            <a:effectLst/>
          </p:spPr>
          <p:txBody>
            <a:bodyPr wrap="square" lIns="47625" tIns="47625" rIns="47625" bIns="47625" numCol="1" anchor="ctr">
              <a:noAutofit/>
            </a:bodyPr>
            <a:lstStyle/>
            <a:p>
              <a:pPr lvl="0"/>
              <a:endParaRPr sz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0" name="文本框 37">
              <a:extLst>
                <a:ext uri="{FF2B5EF4-FFF2-40B4-BE49-F238E27FC236}">
                  <a16:creationId xmlns:a16="http://schemas.microsoft.com/office/drawing/2014/main" id="{AE015327-08B1-4F96-8E79-D446D9A52472}"/>
                </a:ext>
              </a:extLst>
            </p:cNvPr>
            <p:cNvSpPr txBox="1"/>
            <p:nvPr/>
          </p:nvSpPr>
          <p:spPr>
            <a:xfrm>
              <a:off x="7696315" y="3872747"/>
              <a:ext cx="250741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0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+mn-lt"/>
                </a:rPr>
                <a:t>周边收入（前置仓）</a:t>
              </a:r>
            </a:p>
          </p:txBody>
        </p:sp>
      </p:grpSp>
      <p:sp>
        <p:nvSpPr>
          <p:cNvPr id="91" name="TextBox 1">
            <a:extLst>
              <a:ext uri="{FF2B5EF4-FFF2-40B4-BE49-F238E27FC236}">
                <a16:creationId xmlns:a16="http://schemas.microsoft.com/office/drawing/2014/main" id="{1B4951F2-DDA2-4E7E-BD8B-85A3B3C44015}"/>
              </a:ext>
            </a:extLst>
          </p:cNvPr>
          <p:cNvSpPr txBox="1"/>
          <p:nvPr/>
        </p:nvSpPr>
        <p:spPr>
          <a:xfrm>
            <a:off x="5020774" y="2966455"/>
            <a:ext cx="136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我们的总收入</a:t>
            </a:r>
          </a:p>
        </p:txBody>
      </p:sp>
    </p:spTree>
    <p:extLst>
      <p:ext uri="{BB962C8B-B14F-4D97-AF65-F5344CB8AC3E}">
        <p14:creationId xmlns:p14="http://schemas.microsoft.com/office/powerpoint/2010/main" val="611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1" y="320909"/>
            <a:ext cx="46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盈利模式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00B41D-3BAE-4836-99E6-2A6141FF76D5}"/>
              </a:ext>
            </a:extLst>
          </p:cNvPr>
          <p:cNvGrpSpPr/>
          <p:nvPr/>
        </p:nvGrpSpPr>
        <p:grpSpPr>
          <a:xfrm rot="5400000">
            <a:off x="4111303" y="1718927"/>
            <a:ext cx="3136900" cy="3234640"/>
            <a:chOff x="3577149" y="1666887"/>
            <a:chExt cx="3136900" cy="3234640"/>
          </a:xfrm>
          <a:solidFill>
            <a:srgbClr val="DD812C"/>
          </a:solid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484E35-6FD9-42FA-B2DC-E91074EA1BC2}"/>
                </a:ext>
              </a:extLst>
            </p:cNvPr>
            <p:cNvGrpSpPr/>
            <p:nvPr/>
          </p:nvGrpSpPr>
          <p:grpSpPr>
            <a:xfrm>
              <a:off x="3577149" y="1666887"/>
              <a:ext cx="3136900" cy="1552576"/>
              <a:chOff x="1983740" y="1694047"/>
              <a:chExt cx="3136900" cy="1552576"/>
            </a:xfrm>
            <a:grpFill/>
          </p:grpSpPr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C67F8363-5BF3-4B3A-87B5-7C6CDCA91EE2}"/>
                  </a:ext>
                </a:extLst>
              </p:cNvPr>
              <p:cNvSpPr/>
              <p:nvPr/>
            </p:nvSpPr>
            <p:spPr>
              <a:xfrm>
                <a:off x="1983740" y="2235068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D28280FE-43AB-42D6-8846-9D6DB923FC95}"/>
                  </a:ext>
                </a:extLst>
              </p:cNvPr>
              <p:cNvSpPr/>
              <p:nvPr/>
            </p:nvSpPr>
            <p:spPr>
              <a:xfrm>
                <a:off x="2962275" y="169404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DB8D872C-AEF9-4BF6-991E-148306B6743A}"/>
                  </a:ext>
                </a:extLst>
              </p:cNvPr>
              <p:cNvSpPr/>
              <p:nvPr/>
            </p:nvSpPr>
            <p:spPr>
              <a:xfrm>
                <a:off x="3937635" y="223506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9D7372D-DD68-4CD9-9B91-82C53AA4339A}"/>
                </a:ext>
              </a:extLst>
            </p:cNvPr>
            <p:cNvGrpSpPr/>
            <p:nvPr/>
          </p:nvGrpSpPr>
          <p:grpSpPr>
            <a:xfrm flipV="1">
              <a:off x="3577149" y="3348951"/>
              <a:ext cx="3136900" cy="1552576"/>
              <a:chOff x="1983740" y="1694047"/>
              <a:chExt cx="3136900" cy="1552576"/>
            </a:xfrm>
            <a:grpFill/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45770B54-72DF-4A7F-8366-519FB9A41CA2}"/>
                  </a:ext>
                </a:extLst>
              </p:cNvPr>
              <p:cNvSpPr/>
              <p:nvPr/>
            </p:nvSpPr>
            <p:spPr>
              <a:xfrm>
                <a:off x="1983740" y="2235068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484C91E6-CB53-475B-85AF-CE682BAF9325}"/>
                  </a:ext>
                </a:extLst>
              </p:cNvPr>
              <p:cNvSpPr/>
              <p:nvPr/>
            </p:nvSpPr>
            <p:spPr>
              <a:xfrm>
                <a:off x="2962275" y="169404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44" name="六边形 43">
                <a:extLst>
                  <a:ext uri="{FF2B5EF4-FFF2-40B4-BE49-F238E27FC236}">
                    <a16:creationId xmlns:a16="http://schemas.microsoft.com/office/drawing/2014/main" id="{1883ABE4-3A30-43DB-89FD-8909D321CE84}"/>
                  </a:ext>
                </a:extLst>
              </p:cNvPr>
              <p:cNvSpPr/>
              <p:nvPr/>
            </p:nvSpPr>
            <p:spPr>
              <a:xfrm>
                <a:off x="3937635" y="223506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</p:grpSp>
      </p:grpSp>
      <p:sp>
        <p:nvSpPr>
          <p:cNvPr id="57" name="TextBox 1">
            <a:extLst>
              <a:ext uri="{FF2B5EF4-FFF2-40B4-BE49-F238E27FC236}">
                <a16:creationId xmlns:a16="http://schemas.microsoft.com/office/drawing/2014/main" id="{9FC79877-FAF9-4F48-A72B-08E8E7DD08C5}"/>
              </a:ext>
            </a:extLst>
          </p:cNvPr>
          <p:cNvSpPr txBox="1"/>
          <p:nvPr/>
        </p:nvSpPr>
        <p:spPr>
          <a:xfrm>
            <a:off x="5069860" y="2868702"/>
            <a:ext cx="1363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我们的总支出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C7C15EA-0B22-4D22-8726-AED9CFE3D710}"/>
              </a:ext>
            </a:extLst>
          </p:cNvPr>
          <p:cNvSpPr/>
          <p:nvPr/>
        </p:nvSpPr>
        <p:spPr>
          <a:xfrm>
            <a:off x="7217490" y="1744806"/>
            <a:ext cx="3090949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algn="l"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/>
                </a:solidFill>
              </a:rPr>
              <a:t>上下网仓</a:t>
            </a:r>
            <a:r>
              <a:rPr lang="zh-CN" altLang="en-US" sz="1400" dirty="0">
                <a:solidFill>
                  <a:schemeClr val="tx1"/>
                </a:solidFill>
              </a:rPr>
              <a:t>控制中心员工工资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0" name="直接连接符 59">
            <a:extLst>
              <a:ext uri="{FF2B5EF4-FFF2-40B4-BE49-F238E27FC236}">
                <a16:creationId xmlns:a16="http://schemas.microsoft.com/office/drawing/2014/main" id="{CCEC35FA-E75B-4573-9B56-701FC1FCFF3E}"/>
              </a:ext>
            </a:extLst>
          </p:cNvPr>
          <p:cNvSpPr/>
          <p:nvPr/>
        </p:nvSpPr>
        <p:spPr>
          <a:xfrm flipV="1">
            <a:off x="7217490" y="1692170"/>
            <a:ext cx="2317315" cy="1"/>
          </a:xfrm>
          <a:prstGeom prst="line">
            <a:avLst/>
          </a:prstGeom>
          <a:noFill/>
          <a:ln w="19050" cap="flat">
            <a:solidFill>
              <a:srgbClr val="A0A299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1BA65D1-590C-46C7-903E-D2333C0FB7F6}"/>
              </a:ext>
            </a:extLst>
          </p:cNvPr>
          <p:cNvSpPr/>
          <p:nvPr/>
        </p:nvSpPr>
        <p:spPr>
          <a:xfrm>
            <a:off x="7806130" y="3449540"/>
            <a:ext cx="3223884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algn="l"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 smtClean="0">
                <a:solidFill>
                  <a:schemeClr val="tx1"/>
                </a:solidFill>
              </a:rPr>
              <a:t>上下网云平台</a:t>
            </a:r>
            <a:r>
              <a:rPr lang="zh-CN" altLang="en-US" sz="1400" dirty="0">
                <a:solidFill>
                  <a:schemeClr val="tx1"/>
                </a:solidFill>
              </a:rPr>
              <a:t>搭建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2BC41B-7812-42B3-8C42-70E6379C89B7}"/>
              </a:ext>
            </a:extLst>
          </p:cNvPr>
          <p:cNvSpPr/>
          <p:nvPr/>
        </p:nvSpPr>
        <p:spPr>
          <a:xfrm>
            <a:off x="7217490" y="5127650"/>
            <a:ext cx="3953328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algn="l"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办公设备支出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3" name="直接连接符 62">
            <a:extLst>
              <a:ext uri="{FF2B5EF4-FFF2-40B4-BE49-F238E27FC236}">
                <a16:creationId xmlns:a16="http://schemas.microsoft.com/office/drawing/2014/main" id="{9F8CECD8-7D32-4427-ADD4-549774190F79}"/>
              </a:ext>
            </a:extLst>
          </p:cNvPr>
          <p:cNvSpPr/>
          <p:nvPr/>
        </p:nvSpPr>
        <p:spPr>
          <a:xfrm flipV="1">
            <a:off x="7217490" y="5065960"/>
            <a:ext cx="2317315" cy="1"/>
          </a:xfrm>
          <a:prstGeom prst="line">
            <a:avLst/>
          </a:prstGeom>
          <a:noFill/>
          <a:ln w="19050" cap="flat">
            <a:solidFill>
              <a:srgbClr val="A0A299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4D0EC87-CC68-4F7B-932D-195ABDC9BF74}"/>
              </a:ext>
            </a:extLst>
          </p:cNvPr>
          <p:cNvSpPr/>
          <p:nvPr/>
        </p:nvSpPr>
        <p:spPr>
          <a:xfrm>
            <a:off x="1192722" y="1744806"/>
            <a:ext cx="3050923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</a:rPr>
              <a:t>供应商结算费用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lvl="0" defTabSz="914400">
              <a:lnSpc>
                <a:spcPct val="130000"/>
              </a:lnSpc>
              <a:spcBef>
                <a:spcPts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5" name="直接连接符 64">
            <a:extLst>
              <a:ext uri="{FF2B5EF4-FFF2-40B4-BE49-F238E27FC236}">
                <a16:creationId xmlns:a16="http://schemas.microsoft.com/office/drawing/2014/main" id="{E7146BC9-1A4F-4C2D-B9F4-6ABE0F5EE107}"/>
              </a:ext>
            </a:extLst>
          </p:cNvPr>
          <p:cNvSpPr/>
          <p:nvPr/>
        </p:nvSpPr>
        <p:spPr>
          <a:xfrm flipV="1">
            <a:off x="1926330" y="1701223"/>
            <a:ext cx="2317315" cy="1"/>
          </a:xfrm>
          <a:prstGeom prst="line">
            <a:avLst/>
          </a:prstGeom>
          <a:noFill/>
          <a:ln w="19050" cap="flat">
            <a:solidFill>
              <a:srgbClr val="C8A591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 algn="r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BE45793-F8F9-43EC-A69E-87F9E1A05786}"/>
              </a:ext>
            </a:extLst>
          </p:cNvPr>
          <p:cNvSpPr/>
          <p:nvPr/>
        </p:nvSpPr>
        <p:spPr>
          <a:xfrm>
            <a:off x="514001" y="3449540"/>
            <a:ext cx="3050923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社区终端屏广告费用</a:t>
            </a:r>
            <a:endParaRPr lang="en-US" altLang="zh-CN" sz="1800" b="1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lvl="0" defTabSz="914400">
              <a:lnSpc>
                <a:spcPct val="130000"/>
              </a:lnSpc>
              <a:spcBef>
                <a:spcPts val="0"/>
              </a:spcBef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7" name="直接连接符 66">
            <a:extLst>
              <a:ext uri="{FF2B5EF4-FFF2-40B4-BE49-F238E27FC236}">
                <a16:creationId xmlns:a16="http://schemas.microsoft.com/office/drawing/2014/main" id="{E72FD003-D13F-43BD-8578-B8D4635FBA31}"/>
              </a:ext>
            </a:extLst>
          </p:cNvPr>
          <p:cNvSpPr/>
          <p:nvPr/>
        </p:nvSpPr>
        <p:spPr>
          <a:xfrm flipV="1">
            <a:off x="1247610" y="3360691"/>
            <a:ext cx="2317315" cy="1"/>
          </a:xfrm>
          <a:prstGeom prst="line">
            <a:avLst/>
          </a:prstGeom>
          <a:noFill/>
          <a:ln w="19050" cap="flat">
            <a:solidFill>
              <a:srgbClr val="A0A299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 algn="r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0310769-D209-4644-BE12-337CB9F2D22A}"/>
              </a:ext>
            </a:extLst>
          </p:cNvPr>
          <p:cNvSpPr/>
          <p:nvPr/>
        </p:nvSpPr>
        <p:spPr>
          <a:xfrm>
            <a:off x="550782" y="5127650"/>
            <a:ext cx="3692863" cy="334736"/>
          </a:xfrm>
          <a:prstGeom prst="rect">
            <a:avLst/>
          </a:prstGeom>
          <a:noFill/>
          <a:ln w="12700" cap="flat">
            <a:noFill/>
            <a:prstDash val="sysDot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t">
            <a:noAutofit/>
          </a:bodyPr>
          <a:lstStyle>
            <a:lvl1pPr algn="r"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</a:defRPr>
            </a:lvl1pPr>
          </a:lstStyle>
          <a:p>
            <a:pPr lvl="0" defTabSz="914400">
              <a:lnSpc>
                <a:spcPct val="13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社区引流费用</a:t>
            </a:r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69" name="直接连接符 68">
            <a:extLst>
              <a:ext uri="{FF2B5EF4-FFF2-40B4-BE49-F238E27FC236}">
                <a16:creationId xmlns:a16="http://schemas.microsoft.com/office/drawing/2014/main" id="{BE9EB7AD-91EB-41A6-AAF8-08129E662851}"/>
              </a:ext>
            </a:extLst>
          </p:cNvPr>
          <p:cNvSpPr/>
          <p:nvPr/>
        </p:nvSpPr>
        <p:spPr>
          <a:xfrm flipV="1">
            <a:off x="1926330" y="5065960"/>
            <a:ext cx="2317315" cy="1"/>
          </a:xfrm>
          <a:prstGeom prst="line">
            <a:avLst/>
          </a:prstGeom>
          <a:noFill/>
          <a:ln w="19050" cap="flat">
            <a:solidFill>
              <a:srgbClr val="C8A591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 algn="r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70" name="文本框 32">
            <a:extLst>
              <a:ext uri="{FF2B5EF4-FFF2-40B4-BE49-F238E27FC236}">
                <a16:creationId xmlns:a16="http://schemas.microsoft.com/office/drawing/2014/main" id="{F821A00D-66D4-4FC2-A7E8-817F14B3A540}"/>
              </a:ext>
            </a:extLst>
          </p:cNvPr>
          <p:cNvSpPr txBox="1"/>
          <p:nvPr/>
        </p:nvSpPr>
        <p:spPr>
          <a:xfrm>
            <a:off x="2809511" y="1267497"/>
            <a:ext cx="1651413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供应商结算</a:t>
            </a:r>
            <a:r>
              <a:rPr lang="en-US" altLang="zh-CN" sz="20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 </a:t>
            </a:r>
          </a:p>
        </p:txBody>
      </p:sp>
      <p:sp>
        <p:nvSpPr>
          <p:cNvPr id="71" name="文本框 33">
            <a:extLst>
              <a:ext uri="{FF2B5EF4-FFF2-40B4-BE49-F238E27FC236}">
                <a16:creationId xmlns:a16="http://schemas.microsoft.com/office/drawing/2014/main" id="{A76D081E-7A4D-47CC-9D24-7C2BA00FA42F}"/>
              </a:ext>
            </a:extLst>
          </p:cNvPr>
          <p:cNvSpPr txBox="1"/>
          <p:nvPr/>
        </p:nvSpPr>
        <p:spPr>
          <a:xfrm>
            <a:off x="2461285" y="2925808"/>
            <a:ext cx="121700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平台推广</a:t>
            </a:r>
          </a:p>
        </p:txBody>
      </p:sp>
      <p:sp>
        <p:nvSpPr>
          <p:cNvPr id="72" name="文本框 34">
            <a:extLst>
              <a:ext uri="{FF2B5EF4-FFF2-40B4-BE49-F238E27FC236}">
                <a16:creationId xmlns:a16="http://schemas.microsoft.com/office/drawing/2014/main" id="{6DE9F605-7BAE-4FB3-B743-503C50F4C7F9}"/>
              </a:ext>
            </a:extLst>
          </p:cNvPr>
          <p:cNvSpPr txBox="1"/>
          <p:nvPr/>
        </p:nvSpPr>
        <p:spPr>
          <a:xfrm>
            <a:off x="3090016" y="4642687"/>
            <a:ext cx="121700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社区流量</a:t>
            </a:r>
          </a:p>
        </p:txBody>
      </p:sp>
      <p:sp>
        <p:nvSpPr>
          <p:cNvPr id="73" name="文本框 35">
            <a:extLst>
              <a:ext uri="{FF2B5EF4-FFF2-40B4-BE49-F238E27FC236}">
                <a16:creationId xmlns:a16="http://schemas.microsoft.com/office/drawing/2014/main" id="{87201C39-4146-4618-985A-4A8B3CE89E0D}"/>
              </a:ext>
            </a:extLst>
          </p:cNvPr>
          <p:cNvSpPr txBox="1"/>
          <p:nvPr/>
        </p:nvSpPr>
        <p:spPr>
          <a:xfrm>
            <a:off x="7136013" y="1267497"/>
            <a:ext cx="121700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人员薪资</a:t>
            </a:r>
          </a:p>
        </p:txBody>
      </p:sp>
      <p:sp>
        <p:nvSpPr>
          <p:cNvPr id="74" name="文本框 36">
            <a:extLst>
              <a:ext uri="{FF2B5EF4-FFF2-40B4-BE49-F238E27FC236}">
                <a16:creationId xmlns:a16="http://schemas.microsoft.com/office/drawing/2014/main" id="{94D2ECAD-50F6-4927-933D-9DE1A352D662}"/>
              </a:ext>
            </a:extLst>
          </p:cNvPr>
          <p:cNvSpPr txBox="1"/>
          <p:nvPr/>
        </p:nvSpPr>
        <p:spPr>
          <a:xfrm>
            <a:off x="7136013" y="4633634"/>
            <a:ext cx="121700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公共设备</a:t>
            </a:r>
          </a:p>
        </p:txBody>
      </p:sp>
      <p:sp>
        <p:nvSpPr>
          <p:cNvPr id="75" name="文本框 37">
            <a:extLst>
              <a:ext uri="{FF2B5EF4-FFF2-40B4-BE49-F238E27FC236}">
                <a16:creationId xmlns:a16="http://schemas.microsoft.com/office/drawing/2014/main" id="{B83FE8E7-9484-4E17-B2AC-DB1F60781350}"/>
              </a:ext>
            </a:extLst>
          </p:cNvPr>
          <p:cNvSpPr txBox="1"/>
          <p:nvPr/>
        </p:nvSpPr>
        <p:spPr>
          <a:xfrm>
            <a:off x="7690350" y="2925808"/>
            <a:ext cx="1217000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平台搭建</a:t>
            </a:r>
          </a:p>
        </p:txBody>
      </p:sp>
      <p:sp>
        <p:nvSpPr>
          <p:cNvPr id="76" name="直接连接符 75">
            <a:extLst>
              <a:ext uri="{FF2B5EF4-FFF2-40B4-BE49-F238E27FC236}">
                <a16:creationId xmlns:a16="http://schemas.microsoft.com/office/drawing/2014/main" id="{C0F43770-5DA5-4645-86E4-7C4ACA717083}"/>
              </a:ext>
            </a:extLst>
          </p:cNvPr>
          <p:cNvSpPr/>
          <p:nvPr/>
        </p:nvSpPr>
        <p:spPr>
          <a:xfrm flipV="1">
            <a:off x="7748692" y="3372871"/>
            <a:ext cx="2317315" cy="1"/>
          </a:xfrm>
          <a:prstGeom prst="line">
            <a:avLst/>
          </a:prstGeom>
          <a:noFill/>
          <a:ln w="19050" cap="flat">
            <a:solidFill>
              <a:srgbClr val="A0A299"/>
            </a:solidFill>
            <a:prstDash val="sysDot"/>
            <a:miter lim="400000"/>
          </a:ln>
          <a:effectLst/>
        </p:spPr>
        <p:txBody>
          <a:bodyPr wrap="square" lIns="47625" tIns="47625" rIns="47625" bIns="47625" numCol="1" anchor="ctr">
            <a:noAutofit/>
          </a:bodyPr>
          <a:lstStyle/>
          <a:p>
            <a:pPr lvl="0"/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D4C468-84E8-4A29-8E54-1FE523FEF73F}"/>
              </a:ext>
            </a:extLst>
          </p:cNvPr>
          <p:cNvSpPr/>
          <p:nvPr/>
        </p:nvSpPr>
        <p:spPr>
          <a:xfrm>
            <a:off x="4884465" y="2152117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1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A3A4074-11DC-47A6-83F8-7EBDE104DD80}"/>
              </a:ext>
            </a:extLst>
          </p:cNvPr>
          <p:cNvSpPr/>
          <p:nvPr/>
        </p:nvSpPr>
        <p:spPr>
          <a:xfrm>
            <a:off x="6060753" y="2152117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602B77E-3257-4265-963C-0E8941E53E79}"/>
              </a:ext>
            </a:extLst>
          </p:cNvPr>
          <p:cNvSpPr/>
          <p:nvPr/>
        </p:nvSpPr>
        <p:spPr>
          <a:xfrm>
            <a:off x="4884465" y="4154248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5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AD33D15-DD41-4EDC-AD5C-4171A4BAD86F}"/>
              </a:ext>
            </a:extLst>
          </p:cNvPr>
          <p:cNvSpPr/>
          <p:nvPr/>
        </p:nvSpPr>
        <p:spPr>
          <a:xfrm>
            <a:off x="6060753" y="4154248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4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C38B446-C2D9-4FBE-AB39-64D0A1F7AC15}"/>
              </a:ext>
            </a:extLst>
          </p:cNvPr>
          <p:cNvSpPr/>
          <p:nvPr/>
        </p:nvSpPr>
        <p:spPr>
          <a:xfrm>
            <a:off x="4351380" y="3151920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6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54E3F17-E293-4518-959F-42E12DC14ECE}"/>
              </a:ext>
            </a:extLst>
          </p:cNvPr>
          <p:cNvSpPr/>
          <p:nvPr/>
        </p:nvSpPr>
        <p:spPr>
          <a:xfrm>
            <a:off x="6592888" y="3151920"/>
            <a:ext cx="414027" cy="417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</a:defRPr>
            </a:lvl1pPr>
          </a:lstStyle>
          <a:p>
            <a:pPr algn="ctr">
              <a:defRPr/>
            </a:pPr>
            <a:r>
              <a:rPr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</a:t>
            </a:r>
            <a:r>
              <a:rPr lang="en-US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3</a:t>
            </a:r>
            <a:endParaRPr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55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项目研发周期时间轴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9575213-E963-4C01-8ABA-801C5ADA3FEC}"/>
              </a:ext>
            </a:extLst>
          </p:cNvPr>
          <p:cNvCxnSpPr/>
          <p:nvPr/>
        </p:nvCxnSpPr>
        <p:spPr>
          <a:xfrm flipV="1">
            <a:off x="680535" y="4079436"/>
            <a:ext cx="4782185" cy="2540"/>
          </a:xfrm>
          <a:prstGeom prst="line">
            <a:avLst/>
          </a:prstGeom>
          <a:ln w="15875">
            <a:solidFill>
              <a:srgbClr val="EFA22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31038D-9E0D-4005-9E91-B285619FA88D}"/>
              </a:ext>
            </a:extLst>
          </p:cNvPr>
          <p:cNvSpPr/>
          <p:nvPr/>
        </p:nvSpPr>
        <p:spPr>
          <a:xfrm>
            <a:off x="1364440" y="3566511"/>
            <a:ext cx="817245" cy="81724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5915FB1-434F-4E5D-88F0-CB716E0D8EA7}"/>
              </a:ext>
            </a:extLst>
          </p:cNvPr>
          <p:cNvSpPr/>
          <p:nvPr/>
        </p:nvSpPr>
        <p:spPr>
          <a:xfrm>
            <a:off x="4180656" y="3590486"/>
            <a:ext cx="817245" cy="81724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7DDB863-9958-44EE-8CF7-DCC8D9460F38}"/>
              </a:ext>
            </a:extLst>
          </p:cNvPr>
          <p:cNvCxnSpPr/>
          <p:nvPr/>
        </p:nvCxnSpPr>
        <p:spPr>
          <a:xfrm>
            <a:off x="5452560" y="2711011"/>
            <a:ext cx="5998845" cy="0"/>
          </a:xfrm>
          <a:prstGeom prst="line">
            <a:avLst/>
          </a:prstGeom>
          <a:ln w="15875">
            <a:solidFill>
              <a:srgbClr val="EFA22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 183">
            <a:extLst>
              <a:ext uri="{FF2B5EF4-FFF2-40B4-BE49-F238E27FC236}">
                <a16:creationId xmlns:a16="http://schemas.microsoft.com/office/drawing/2014/main" id="{3B33C89D-B4FE-45E8-A3A9-360DCE005302}"/>
              </a:ext>
            </a:extLst>
          </p:cNvPr>
          <p:cNvSpPr/>
          <p:nvPr/>
        </p:nvSpPr>
        <p:spPr>
          <a:xfrm>
            <a:off x="5453195" y="3394271"/>
            <a:ext cx="342265" cy="683895"/>
          </a:xfrm>
          <a:custGeom>
            <a:avLst/>
            <a:gdLst>
              <a:gd name="connsiteX0" fmla="*/ 0 w 342346"/>
              <a:gd name="connsiteY0" fmla="*/ 0 h 684007"/>
              <a:gd name="connsiteX1" fmla="*/ 335391 w 342346"/>
              <a:gd name="connsiteY1" fmla="*/ 273352 h 684007"/>
              <a:gd name="connsiteX2" fmla="*/ 342277 w 342346"/>
              <a:gd name="connsiteY2" fmla="*/ 341661 h 684007"/>
              <a:gd name="connsiteX3" fmla="*/ 342346 w 342346"/>
              <a:gd name="connsiteY3" fmla="*/ 341661 h 684007"/>
              <a:gd name="connsiteX4" fmla="*/ 342312 w 342346"/>
              <a:gd name="connsiteY4" fmla="*/ 342004 h 684007"/>
              <a:gd name="connsiteX5" fmla="*/ 342346 w 342346"/>
              <a:gd name="connsiteY5" fmla="*/ 342346 h 684007"/>
              <a:gd name="connsiteX6" fmla="*/ 342277 w 342346"/>
              <a:gd name="connsiteY6" fmla="*/ 342346 h 684007"/>
              <a:gd name="connsiteX7" fmla="*/ 335391 w 342346"/>
              <a:gd name="connsiteY7" fmla="*/ 410656 h 684007"/>
              <a:gd name="connsiteX8" fmla="*/ 0 w 342346"/>
              <a:gd name="connsiteY8" fmla="*/ 684007 h 684007"/>
              <a:gd name="connsiteX9" fmla="*/ 0 w 342346"/>
              <a:gd name="connsiteY9" fmla="*/ 341662 h 684007"/>
              <a:gd name="connsiteX10" fmla="*/ 1 w 342346"/>
              <a:gd name="connsiteY10" fmla="*/ 341662 h 684007"/>
              <a:gd name="connsiteX0-1" fmla="*/ 0 w 342346"/>
              <a:gd name="connsiteY0-2" fmla="*/ 0 h 684007"/>
              <a:gd name="connsiteX1-3" fmla="*/ 335391 w 342346"/>
              <a:gd name="connsiteY1-4" fmla="*/ 273352 h 684007"/>
              <a:gd name="connsiteX2-5" fmla="*/ 342277 w 342346"/>
              <a:gd name="connsiteY2-6" fmla="*/ 341661 h 684007"/>
              <a:gd name="connsiteX3-7" fmla="*/ 342346 w 342346"/>
              <a:gd name="connsiteY3-8" fmla="*/ 341661 h 684007"/>
              <a:gd name="connsiteX4-9" fmla="*/ 342312 w 342346"/>
              <a:gd name="connsiteY4-10" fmla="*/ 342004 h 684007"/>
              <a:gd name="connsiteX5-11" fmla="*/ 342346 w 342346"/>
              <a:gd name="connsiteY5-12" fmla="*/ 342346 h 684007"/>
              <a:gd name="connsiteX6-13" fmla="*/ 342277 w 342346"/>
              <a:gd name="connsiteY6-14" fmla="*/ 342346 h 684007"/>
              <a:gd name="connsiteX7-15" fmla="*/ 335391 w 342346"/>
              <a:gd name="connsiteY7-16" fmla="*/ 410656 h 684007"/>
              <a:gd name="connsiteX8-17" fmla="*/ 0 w 342346"/>
              <a:gd name="connsiteY8-18" fmla="*/ 684007 h 684007"/>
              <a:gd name="connsiteX9-19" fmla="*/ 0 w 342346"/>
              <a:gd name="connsiteY9-20" fmla="*/ 341662 h 684007"/>
              <a:gd name="connsiteX10-21" fmla="*/ 1 w 342346"/>
              <a:gd name="connsiteY10-22" fmla="*/ 341662 h 684007"/>
              <a:gd name="connsiteX11" fmla="*/ 91440 w 342346"/>
              <a:gd name="connsiteY11" fmla="*/ 91440 h 684007"/>
              <a:gd name="connsiteX0-23" fmla="*/ 0 w 342346"/>
              <a:gd name="connsiteY0-24" fmla="*/ 0 h 684007"/>
              <a:gd name="connsiteX1-25" fmla="*/ 335391 w 342346"/>
              <a:gd name="connsiteY1-26" fmla="*/ 273352 h 684007"/>
              <a:gd name="connsiteX2-27" fmla="*/ 342277 w 342346"/>
              <a:gd name="connsiteY2-28" fmla="*/ 341661 h 684007"/>
              <a:gd name="connsiteX3-29" fmla="*/ 342346 w 342346"/>
              <a:gd name="connsiteY3-30" fmla="*/ 341661 h 684007"/>
              <a:gd name="connsiteX4-31" fmla="*/ 342312 w 342346"/>
              <a:gd name="connsiteY4-32" fmla="*/ 342004 h 684007"/>
              <a:gd name="connsiteX5-33" fmla="*/ 342346 w 342346"/>
              <a:gd name="connsiteY5-34" fmla="*/ 342346 h 684007"/>
              <a:gd name="connsiteX6-35" fmla="*/ 342277 w 342346"/>
              <a:gd name="connsiteY6-36" fmla="*/ 342346 h 684007"/>
              <a:gd name="connsiteX7-37" fmla="*/ 335391 w 342346"/>
              <a:gd name="connsiteY7-38" fmla="*/ 410656 h 684007"/>
              <a:gd name="connsiteX8-39" fmla="*/ 0 w 342346"/>
              <a:gd name="connsiteY8-40" fmla="*/ 684007 h 684007"/>
              <a:gd name="connsiteX9-41" fmla="*/ 0 w 342346"/>
              <a:gd name="connsiteY9-42" fmla="*/ 341662 h 684007"/>
              <a:gd name="connsiteX10-43" fmla="*/ 91440 w 342346"/>
              <a:gd name="connsiteY10-44" fmla="*/ 91440 h 684007"/>
              <a:gd name="connsiteX0-45" fmla="*/ 0 w 342346"/>
              <a:gd name="connsiteY0-46" fmla="*/ 0 h 684007"/>
              <a:gd name="connsiteX1-47" fmla="*/ 335391 w 342346"/>
              <a:gd name="connsiteY1-48" fmla="*/ 273352 h 684007"/>
              <a:gd name="connsiteX2-49" fmla="*/ 342277 w 342346"/>
              <a:gd name="connsiteY2-50" fmla="*/ 341661 h 684007"/>
              <a:gd name="connsiteX3-51" fmla="*/ 342346 w 342346"/>
              <a:gd name="connsiteY3-52" fmla="*/ 341661 h 684007"/>
              <a:gd name="connsiteX4-53" fmla="*/ 342312 w 342346"/>
              <a:gd name="connsiteY4-54" fmla="*/ 342004 h 684007"/>
              <a:gd name="connsiteX5-55" fmla="*/ 342346 w 342346"/>
              <a:gd name="connsiteY5-56" fmla="*/ 342346 h 684007"/>
              <a:gd name="connsiteX6-57" fmla="*/ 342277 w 342346"/>
              <a:gd name="connsiteY6-58" fmla="*/ 342346 h 684007"/>
              <a:gd name="connsiteX7-59" fmla="*/ 335391 w 342346"/>
              <a:gd name="connsiteY7-60" fmla="*/ 410656 h 684007"/>
              <a:gd name="connsiteX8-61" fmla="*/ 0 w 342346"/>
              <a:gd name="connsiteY8-62" fmla="*/ 684007 h 684007"/>
              <a:gd name="connsiteX9-63" fmla="*/ 0 w 342346"/>
              <a:gd name="connsiteY9-64" fmla="*/ 341662 h 684007"/>
              <a:gd name="connsiteX0-65" fmla="*/ 0 w 342346"/>
              <a:gd name="connsiteY0-66" fmla="*/ 0 h 684007"/>
              <a:gd name="connsiteX1-67" fmla="*/ 335391 w 342346"/>
              <a:gd name="connsiteY1-68" fmla="*/ 273352 h 684007"/>
              <a:gd name="connsiteX2-69" fmla="*/ 342277 w 342346"/>
              <a:gd name="connsiteY2-70" fmla="*/ 341661 h 684007"/>
              <a:gd name="connsiteX3-71" fmla="*/ 342346 w 342346"/>
              <a:gd name="connsiteY3-72" fmla="*/ 341661 h 684007"/>
              <a:gd name="connsiteX4-73" fmla="*/ 342312 w 342346"/>
              <a:gd name="connsiteY4-74" fmla="*/ 342004 h 684007"/>
              <a:gd name="connsiteX5-75" fmla="*/ 342346 w 342346"/>
              <a:gd name="connsiteY5-76" fmla="*/ 342346 h 684007"/>
              <a:gd name="connsiteX6-77" fmla="*/ 342277 w 342346"/>
              <a:gd name="connsiteY6-78" fmla="*/ 342346 h 684007"/>
              <a:gd name="connsiteX7-79" fmla="*/ 335391 w 342346"/>
              <a:gd name="connsiteY7-80" fmla="*/ 410656 h 684007"/>
              <a:gd name="connsiteX8-81" fmla="*/ 0 w 342346"/>
              <a:gd name="connsiteY8-82" fmla="*/ 684007 h 684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2346" h="684007">
                <a:moveTo>
                  <a:pt x="0" y="0"/>
                </a:moveTo>
                <a:cubicBezTo>
                  <a:pt x="165438" y="0"/>
                  <a:pt x="303468" y="117351"/>
                  <a:pt x="335391" y="273352"/>
                </a:cubicBezTo>
                <a:lnTo>
                  <a:pt x="342277" y="341661"/>
                </a:lnTo>
                <a:lnTo>
                  <a:pt x="342346" y="341661"/>
                </a:lnTo>
                <a:cubicBezTo>
                  <a:pt x="342335" y="341775"/>
                  <a:pt x="342323" y="341890"/>
                  <a:pt x="342312" y="342004"/>
                </a:cubicBezTo>
                <a:cubicBezTo>
                  <a:pt x="342323" y="342118"/>
                  <a:pt x="342335" y="342232"/>
                  <a:pt x="342346" y="342346"/>
                </a:cubicBezTo>
                <a:lnTo>
                  <a:pt x="342277" y="342346"/>
                </a:lnTo>
                <a:lnTo>
                  <a:pt x="335391" y="410656"/>
                </a:lnTo>
                <a:cubicBezTo>
                  <a:pt x="303468" y="566657"/>
                  <a:pt x="165438" y="684007"/>
                  <a:pt x="0" y="684007"/>
                </a:cubicBezTo>
              </a:path>
            </a:pathLst>
          </a:custGeom>
          <a:ln w="15875">
            <a:solidFill>
              <a:srgbClr val="EFA2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9D5065-4171-4C0F-ADB9-BB5C23A91D3F}"/>
              </a:ext>
            </a:extLst>
          </p:cNvPr>
          <p:cNvSpPr/>
          <p:nvPr/>
        </p:nvSpPr>
        <p:spPr>
          <a:xfrm>
            <a:off x="9496240" y="2222061"/>
            <a:ext cx="817245" cy="81724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10B2EEB-E6DC-4C9E-AF5B-9D1CDB4C3417}"/>
              </a:ext>
            </a:extLst>
          </p:cNvPr>
          <p:cNvSpPr/>
          <p:nvPr/>
        </p:nvSpPr>
        <p:spPr>
          <a:xfrm>
            <a:off x="5503982" y="2222061"/>
            <a:ext cx="817245" cy="81724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64" name="任意多边形 184">
            <a:extLst>
              <a:ext uri="{FF2B5EF4-FFF2-40B4-BE49-F238E27FC236}">
                <a16:creationId xmlns:a16="http://schemas.microsoft.com/office/drawing/2014/main" id="{E12ABF62-3D44-40CF-87E7-5D0A10B96A64}"/>
              </a:ext>
            </a:extLst>
          </p:cNvPr>
          <p:cNvSpPr/>
          <p:nvPr/>
        </p:nvSpPr>
        <p:spPr>
          <a:xfrm flipH="1">
            <a:off x="5110295" y="2711011"/>
            <a:ext cx="342265" cy="683895"/>
          </a:xfrm>
          <a:custGeom>
            <a:avLst/>
            <a:gdLst>
              <a:gd name="connsiteX0" fmla="*/ 0 w 342346"/>
              <a:gd name="connsiteY0" fmla="*/ 0 h 684007"/>
              <a:gd name="connsiteX1" fmla="*/ 335391 w 342346"/>
              <a:gd name="connsiteY1" fmla="*/ 273352 h 684007"/>
              <a:gd name="connsiteX2" fmla="*/ 342277 w 342346"/>
              <a:gd name="connsiteY2" fmla="*/ 341661 h 684007"/>
              <a:gd name="connsiteX3" fmla="*/ 342346 w 342346"/>
              <a:gd name="connsiteY3" fmla="*/ 341661 h 684007"/>
              <a:gd name="connsiteX4" fmla="*/ 342312 w 342346"/>
              <a:gd name="connsiteY4" fmla="*/ 342004 h 684007"/>
              <a:gd name="connsiteX5" fmla="*/ 342346 w 342346"/>
              <a:gd name="connsiteY5" fmla="*/ 342346 h 684007"/>
              <a:gd name="connsiteX6" fmla="*/ 342277 w 342346"/>
              <a:gd name="connsiteY6" fmla="*/ 342346 h 684007"/>
              <a:gd name="connsiteX7" fmla="*/ 335391 w 342346"/>
              <a:gd name="connsiteY7" fmla="*/ 410656 h 684007"/>
              <a:gd name="connsiteX8" fmla="*/ 0 w 342346"/>
              <a:gd name="connsiteY8" fmla="*/ 684007 h 684007"/>
              <a:gd name="connsiteX9" fmla="*/ 0 w 342346"/>
              <a:gd name="connsiteY9" fmla="*/ 341662 h 684007"/>
              <a:gd name="connsiteX10" fmla="*/ 1 w 342346"/>
              <a:gd name="connsiteY10" fmla="*/ 341662 h 684007"/>
              <a:gd name="connsiteX0-1" fmla="*/ 0 w 342346"/>
              <a:gd name="connsiteY0-2" fmla="*/ 0 h 684007"/>
              <a:gd name="connsiteX1-3" fmla="*/ 335391 w 342346"/>
              <a:gd name="connsiteY1-4" fmla="*/ 273352 h 684007"/>
              <a:gd name="connsiteX2-5" fmla="*/ 342277 w 342346"/>
              <a:gd name="connsiteY2-6" fmla="*/ 341661 h 684007"/>
              <a:gd name="connsiteX3-7" fmla="*/ 342346 w 342346"/>
              <a:gd name="connsiteY3-8" fmla="*/ 341661 h 684007"/>
              <a:gd name="connsiteX4-9" fmla="*/ 342312 w 342346"/>
              <a:gd name="connsiteY4-10" fmla="*/ 342004 h 684007"/>
              <a:gd name="connsiteX5-11" fmla="*/ 342346 w 342346"/>
              <a:gd name="connsiteY5-12" fmla="*/ 342346 h 684007"/>
              <a:gd name="connsiteX6-13" fmla="*/ 342277 w 342346"/>
              <a:gd name="connsiteY6-14" fmla="*/ 342346 h 684007"/>
              <a:gd name="connsiteX7-15" fmla="*/ 335391 w 342346"/>
              <a:gd name="connsiteY7-16" fmla="*/ 410656 h 684007"/>
              <a:gd name="connsiteX8-17" fmla="*/ 0 w 342346"/>
              <a:gd name="connsiteY8-18" fmla="*/ 684007 h 684007"/>
              <a:gd name="connsiteX9-19" fmla="*/ 0 w 342346"/>
              <a:gd name="connsiteY9-20" fmla="*/ 341662 h 684007"/>
              <a:gd name="connsiteX10-21" fmla="*/ 1 w 342346"/>
              <a:gd name="connsiteY10-22" fmla="*/ 341662 h 684007"/>
              <a:gd name="connsiteX11" fmla="*/ 91440 w 342346"/>
              <a:gd name="connsiteY11" fmla="*/ 91440 h 684007"/>
              <a:gd name="connsiteX0-23" fmla="*/ 0 w 342346"/>
              <a:gd name="connsiteY0-24" fmla="*/ 0 h 684007"/>
              <a:gd name="connsiteX1-25" fmla="*/ 335391 w 342346"/>
              <a:gd name="connsiteY1-26" fmla="*/ 273352 h 684007"/>
              <a:gd name="connsiteX2-27" fmla="*/ 342277 w 342346"/>
              <a:gd name="connsiteY2-28" fmla="*/ 341661 h 684007"/>
              <a:gd name="connsiteX3-29" fmla="*/ 342346 w 342346"/>
              <a:gd name="connsiteY3-30" fmla="*/ 341661 h 684007"/>
              <a:gd name="connsiteX4-31" fmla="*/ 342312 w 342346"/>
              <a:gd name="connsiteY4-32" fmla="*/ 342004 h 684007"/>
              <a:gd name="connsiteX5-33" fmla="*/ 342346 w 342346"/>
              <a:gd name="connsiteY5-34" fmla="*/ 342346 h 684007"/>
              <a:gd name="connsiteX6-35" fmla="*/ 342277 w 342346"/>
              <a:gd name="connsiteY6-36" fmla="*/ 342346 h 684007"/>
              <a:gd name="connsiteX7-37" fmla="*/ 335391 w 342346"/>
              <a:gd name="connsiteY7-38" fmla="*/ 410656 h 684007"/>
              <a:gd name="connsiteX8-39" fmla="*/ 0 w 342346"/>
              <a:gd name="connsiteY8-40" fmla="*/ 684007 h 684007"/>
              <a:gd name="connsiteX9-41" fmla="*/ 0 w 342346"/>
              <a:gd name="connsiteY9-42" fmla="*/ 341662 h 684007"/>
              <a:gd name="connsiteX10-43" fmla="*/ 91440 w 342346"/>
              <a:gd name="connsiteY10-44" fmla="*/ 91440 h 684007"/>
              <a:gd name="connsiteX0-45" fmla="*/ 0 w 342346"/>
              <a:gd name="connsiteY0-46" fmla="*/ 0 h 684007"/>
              <a:gd name="connsiteX1-47" fmla="*/ 335391 w 342346"/>
              <a:gd name="connsiteY1-48" fmla="*/ 273352 h 684007"/>
              <a:gd name="connsiteX2-49" fmla="*/ 342277 w 342346"/>
              <a:gd name="connsiteY2-50" fmla="*/ 341661 h 684007"/>
              <a:gd name="connsiteX3-51" fmla="*/ 342346 w 342346"/>
              <a:gd name="connsiteY3-52" fmla="*/ 341661 h 684007"/>
              <a:gd name="connsiteX4-53" fmla="*/ 342312 w 342346"/>
              <a:gd name="connsiteY4-54" fmla="*/ 342004 h 684007"/>
              <a:gd name="connsiteX5-55" fmla="*/ 342346 w 342346"/>
              <a:gd name="connsiteY5-56" fmla="*/ 342346 h 684007"/>
              <a:gd name="connsiteX6-57" fmla="*/ 342277 w 342346"/>
              <a:gd name="connsiteY6-58" fmla="*/ 342346 h 684007"/>
              <a:gd name="connsiteX7-59" fmla="*/ 335391 w 342346"/>
              <a:gd name="connsiteY7-60" fmla="*/ 410656 h 684007"/>
              <a:gd name="connsiteX8-61" fmla="*/ 0 w 342346"/>
              <a:gd name="connsiteY8-62" fmla="*/ 684007 h 684007"/>
              <a:gd name="connsiteX9-63" fmla="*/ 0 w 342346"/>
              <a:gd name="connsiteY9-64" fmla="*/ 341662 h 684007"/>
              <a:gd name="connsiteX0-65" fmla="*/ 0 w 342346"/>
              <a:gd name="connsiteY0-66" fmla="*/ 0 h 684007"/>
              <a:gd name="connsiteX1-67" fmla="*/ 335391 w 342346"/>
              <a:gd name="connsiteY1-68" fmla="*/ 273352 h 684007"/>
              <a:gd name="connsiteX2-69" fmla="*/ 342277 w 342346"/>
              <a:gd name="connsiteY2-70" fmla="*/ 341661 h 684007"/>
              <a:gd name="connsiteX3-71" fmla="*/ 342346 w 342346"/>
              <a:gd name="connsiteY3-72" fmla="*/ 341661 h 684007"/>
              <a:gd name="connsiteX4-73" fmla="*/ 342312 w 342346"/>
              <a:gd name="connsiteY4-74" fmla="*/ 342004 h 684007"/>
              <a:gd name="connsiteX5-75" fmla="*/ 342346 w 342346"/>
              <a:gd name="connsiteY5-76" fmla="*/ 342346 h 684007"/>
              <a:gd name="connsiteX6-77" fmla="*/ 342277 w 342346"/>
              <a:gd name="connsiteY6-78" fmla="*/ 342346 h 684007"/>
              <a:gd name="connsiteX7-79" fmla="*/ 335391 w 342346"/>
              <a:gd name="connsiteY7-80" fmla="*/ 410656 h 684007"/>
              <a:gd name="connsiteX8-81" fmla="*/ 0 w 342346"/>
              <a:gd name="connsiteY8-82" fmla="*/ 684007 h 684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2346" h="684007">
                <a:moveTo>
                  <a:pt x="0" y="0"/>
                </a:moveTo>
                <a:cubicBezTo>
                  <a:pt x="165438" y="0"/>
                  <a:pt x="303468" y="117351"/>
                  <a:pt x="335391" y="273352"/>
                </a:cubicBezTo>
                <a:lnTo>
                  <a:pt x="342277" y="341661"/>
                </a:lnTo>
                <a:lnTo>
                  <a:pt x="342346" y="341661"/>
                </a:lnTo>
                <a:cubicBezTo>
                  <a:pt x="342335" y="341775"/>
                  <a:pt x="342323" y="341890"/>
                  <a:pt x="342312" y="342004"/>
                </a:cubicBezTo>
                <a:cubicBezTo>
                  <a:pt x="342323" y="342118"/>
                  <a:pt x="342335" y="342232"/>
                  <a:pt x="342346" y="342346"/>
                </a:cubicBezTo>
                <a:lnTo>
                  <a:pt x="342277" y="342346"/>
                </a:lnTo>
                <a:lnTo>
                  <a:pt x="335391" y="410656"/>
                </a:lnTo>
                <a:cubicBezTo>
                  <a:pt x="303468" y="566657"/>
                  <a:pt x="165438" y="684007"/>
                  <a:pt x="0" y="684007"/>
                </a:cubicBezTo>
              </a:path>
            </a:pathLst>
          </a:custGeom>
          <a:ln w="15875">
            <a:solidFill>
              <a:srgbClr val="EFA2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</a:endParaRPr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3E0816EB-0051-43DC-AEDD-D3F78A9CFA17}"/>
              </a:ext>
            </a:extLst>
          </p:cNvPr>
          <p:cNvSpPr/>
          <p:nvPr/>
        </p:nvSpPr>
        <p:spPr>
          <a:xfrm>
            <a:off x="3055187" y="3317685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D7A4D20-C709-4794-9606-CE151A4A980B}"/>
              </a:ext>
            </a:extLst>
          </p:cNvPr>
          <p:cNvSpPr/>
          <p:nvPr/>
        </p:nvSpPr>
        <p:spPr>
          <a:xfrm>
            <a:off x="7876232" y="2222061"/>
            <a:ext cx="817245" cy="81724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98" name="文本框 7">
            <a:extLst>
              <a:ext uri="{FF2B5EF4-FFF2-40B4-BE49-F238E27FC236}">
                <a16:creationId xmlns:a16="http://schemas.microsoft.com/office/drawing/2014/main" id="{2B92888F-E97B-400F-84C9-CEE3FFC2DBAC}"/>
              </a:ext>
            </a:extLst>
          </p:cNvPr>
          <p:cNvSpPr txBox="1"/>
          <p:nvPr/>
        </p:nvSpPr>
        <p:spPr>
          <a:xfrm>
            <a:off x="888654" y="4859652"/>
            <a:ext cx="16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项目初创阶段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9" name="文本框 23">
            <a:extLst>
              <a:ext uri="{FF2B5EF4-FFF2-40B4-BE49-F238E27FC236}">
                <a16:creationId xmlns:a16="http://schemas.microsoft.com/office/drawing/2014/main" id="{9A278A3D-9E57-4CBA-B4E0-23B1C5890201}"/>
              </a:ext>
            </a:extLst>
          </p:cNvPr>
          <p:cNvSpPr txBox="1"/>
          <p:nvPr/>
        </p:nvSpPr>
        <p:spPr>
          <a:xfrm>
            <a:off x="2094429" y="2946238"/>
            <a:ext cx="21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项目融资</a:t>
            </a:r>
            <a:r>
              <a:rPr lang="en-US" altLang="zh-CN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&amp;</a:t>
            </a:r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运营团队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文本框 32">
            <a:extLst>
              <a:ext uri="{FF2B5EF4-FFF2-40B4-BE49-F238E27FC236}">
                <a16:creationId xmlns:a16="http://schemas.microsoft.com/office/drawing/2014/main" id="{4929267E-8693-42F6-A307-F6CC2F7B6EC1}"/>
              </a:ext>
            </a:extLst>
          </p:cNvPr>
          <p:cNvSpPr txBox="1"/>
          <p:nvPr/>
        </p:nvSpPr>
        <p:spPr>
          <a:xfrm>
            <a:off x="3302735" y="4859652"/>
            <a:ext cx="264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加盟招商</a:t>
            </a:r>
            <a:r>
              <a:rPr lang="en-US" altLang="zh-CN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&amp;</a:t>
            </a:r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设备资源整合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文本框 37">
            <a:extLst>
              <a:ext uri="{FF2B5EF4-FFF2-40B4-BE49-F238E27FC236}">
                <a16:creationId xmlns:a16="http://schemas.microsoft.com/office/drawing/2014/main" id="{772551EC-0B4D-40DD-8C07-72DA32F7833A}"/>
              </a:ext>
            </a:extLst>
          </p:cNvPr>
          <p:cNvSpPr txBox="1"/>
          <p:nvPr/>
        </p:nvSpPr>
        <p:spPr>
          <a:xfrm>
            <a:off x="7243371" y="3422106"/>
            <a:ext cx="21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连锁加盟</a:t>
            </a:r>
            <a:r>
              <a:rPr lang="en-US" altLang="zh-CN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&amp;</a:t>
            </a:r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核心孵化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文本框 45">
            <a:extLst>
              <a:ext uri="{FF2B5EF4-FFF2-40B4-BE49-F238E27FC236}">
                <a16:creationId xmlns:a16="http://schemas.microsoft.com/office/drawing/2014/main" id="{41623887-F868-43C3-A504-ABCA9F0CFCFE}"/>
              </a:ext>
            </a:extLst>
          </p:cNvPr>
          <p:cNvSpPr txBox="1"/>
          <p:nvPr/>
        </p:nvSpPr>
        <p:spPr>
          <a:xfrm>
            <a:off x="4774060" y="1656504"/>
            <a:ext cx="21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单店运营</a:t>
            </a:r>
            <a:r>
              <a:rPr lang="en-US" altLang="zh-CN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&amp;</a:t>
            </a:r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  <a:sym typeface="Arial" panose="020B0604020202020204" pitchFamily="34" charset="0"/>
              </a:rPr>
              <a:t>业务培训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文本框 45">
            <a:extLst>
              <a:ext uri="{FF2B5EF4-FFF2-40B4-BE49-F238E27FC236}">
                <a16:creationId xmlns:a16="http://schemas.microsoft.com/office/drawing/2014/main" id="{6E99FA94-EF93-469F-9281-C25E366BF442}"/>
              </a:ext>
            </a:extLst>
          </p:cNvPr>
          <p:cNvSpPr txBox="1"/>
          <p:nvPr/>
        </p:nvSpPr>
        <p:spPr>
          <a:xfrm>
            <a:off x="9555788" y="1656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业务拓展</a:t>
            </a:r>
            <a:endParaRPr lang="zh-CN" altLang="en-US" b="1" dirty="0">
              <a:solidFill>
                <a:schemeClr val="accent1"/>
              </a:solidFill>
              <a:latin typeface="思源黑体 Normal" panose="020B0400000000000000" pitchFamily="34" charset="-122"/>
              <a:ea typeface="思源黑体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TextBox 1">
            <a:extLst>
              <a:ext uri="{FF2B5EF4-FFF2-40B4-BE49-F238E27FC236}">
                <a16:creationId xmlns:a16="http://schemas.microsoft.com/office/drawing/2014/main" id="{231C8A24-3E55-4E21-BD76-860BDC034A0C}"/>
              </a:ext>
            </a:extLst>
          </p:cNvPr>
          <p:cNvSpPr txBox="1"/>
          <p:nvPr/>
        </p:nvSpPr>
        <p:spPr>
          <a:xfrm>
            <a:off x="1494498" y="3824310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781654-BDA0-4D55-948D-696C84C55608}"/>
              </a:ext>
            </a:extLst>
          </p:cNvPr>
          <p:cNvGrpSpPr/>
          <p:nvPr/>
        </p:nvGrpSpPr>
        <p:grpSpPr>
          <a:xfrm>
            <a:off x="2754464" y="3590486"/>
            <a:ext cx="817245" cy="817245"/>
            <a:chOff x="2709199" y="3137818"/>
            <a:chExt cx="817245" cy="817245"/>
          </a:xfrm>
          <a:solidFill>
            <a:schemeClr val="accent1"/>
          </a:solidFill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D9C2836-1E26-481C-A49C-3ED9E2AFA4ED}"/>
                </a:ext>
              </a:extLst>
            </p:cNvPr>
            <p:cNvSpPr/>
            <p:nvPr/>
          </p:nvSpPr>
          <p:spPr>
            <a:xfrm>
              <a:off x="2709199" y="3137818"/>
              <a:ext cx="817245" cy="81724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Medium" panose="02020500000000000000" charset="-122"/>
                <a:ea typeface="思源宋体 CN Medium" panose="02020500000000000000" charset="-122"/>
                <a:cs typeface="思源宋体 CN Medium" panose="02020500000000000000" charset="-122"/>
              </a:endParaRPr>
            </a:p>
          </p:txBody>
        </p:sp>
        <p:sp>
          <p:nvSpPr>
            <p:cNvPr id="105" name="TextBox 74">
              <a:extLst>
                <a:ext uri="{FF2B5EF4-FFF2-40B4-BE49-F238E27FC236}">
                  <a16:creationId xmlns:a16="http://schemas.microsoft.com/office/drawing/2014/main" id="{5BF8B330-784E-4C99-ACAE-4F191DDA7E5A}"/>
                </a:ext>
              </a:extLst>
            </p:cNvPr>
            <p:cNvSpPr txBox="1"/>
            <p:nvPr/>
          </p:nvSpPr>
          <p:spPr>
            <a:xfrm>
              <a:off x="2803031" y="3371642"/>
              <a:ext cx="69991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月</a:t>
              </a:r>
            </a:p>
          </p:txBody>
        </p:sp>
      </p:grpSp>
      <p:sp>
        <p:nvSpPr>
          <p:cNvPr id="106" name="TextBox 83">
            <a:extLst>
              <a:ext uri="{FF2B5EF4-FFF2-40B4-BE49-F238E27FC236}">
                <a16:creationId xmlns:a16="http://schemas.microsoft.com/office/drawing/2014/main" id="{E1C139B6-7BC2-4E53-BDCD-A010A5ACC671}"/>
              </a:ext>
            </a:extLst>
          </p:cNvPr>
          <p:cNvSpPr txBox="1"/>
          <p:nvPr/>
        </p:nvSpPr>
        <p:spPr>
          <a:xfrm>
            <a:off x="4275295" y="3824310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107" name="TextBox 84">
            <a:extLst>
              <a:ext uri="{FF2B5EF4-FFF2-40B4-BE49-F238E27FC236}">
                <a16:creationId xmlns:a16="http://schemas.microsoft.com/office/drawing/2014/main" id="{D07FCC9F-1F71-41DB-A5A7-C0DA3D21DD35}"/>
              </a:ext>
            </a:extLst>
          </p:cNvPr>
          <p:cNvSpPr txBox="1"/>
          <p:nvPr/>
        </p:nvSpPr>
        <p:spPr>
          <a:xfrm>
            <a:off x="5575299" y="2435458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108" name="TextBox 85">
            <a:extLst>
              <a:ext uri="{FF2B5EF4-FFF2-40B4-BE49-F238E27FC236}">
                <a16:creationId xmlns:a16="http://schemas.microsoft.com/office/drawing/2014/main" id="{762D5ED1-A097-4E29-AE49-75656A6C69E5}"/>
              </a:ext>
            </a:extLst>
          </p:cNvPr>
          <p:cNvSpPr txBox="1"/>
          <p:nvPr/>
        </p:nvSpPr>
        <p:spPr>
          <a:xfrm>
            <a:off x="8024388" y="2435458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109" name="TextBox 86">
            <a:extLst>
              <a:ext uri="{FF2B5EF4-FFF2-40B4-BE49-F238E27FC236}">
                <a16:creationId xmlns:a16="http://schemas.microsoft.com/office/drawing/2014/main" id="{77C57CD3-21A1-486F-A234-E3787C060329}"/>
              </a:ext>
            </a:extLst>
          </p:cNvPr>
          <p:cNvSpPr txBox="1"/>
          <p:nvPr/>
        </p:nvSpPr>
        <p:spPr>
          <a:xfrm>
            <a:off x="9665811" y="2435458"/>
            <a:ext cx="69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110" name="TextBox 2">
            <a:extLst>
              <a:ext uri="{FF2B5EF4-FFF2-40B4-BE49-F238E27FC236}">
                <a16:creationId xmlns:a16="http://schemas.microsoft.com/office/drawing/2014/main" id="{C7ECB170-490F-4F31-8915-40E5420A334F}"/>
              </a:ext>
            </a:extLst>
          </p:cNvPr>
          <p:cNvSpPr txBox="1"/>
          <p:nvPr/>
        </p:nvSpPr>
        <p:spPr>
          <a:xfrm>
            <a:off x="505462" y="3683008"/>
            <a:ext cx="109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2023</a:t>
            </a:r>
            <a:r>
              <a:rPr lang="zh-CN" altLang="en-US" sz="1600" b="1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年</a:t>
            </a:r>
            <a:endParaRPr lang="zh-CN" altLang="en-US" sz="1400" b="1" dirty="0">
              <a:solidFill>
                <a:schemeClr val="accent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11" name="TextBox 88">
            <a:extLst>
              <a:ext uri="{FF2B5EF4-FFF2-40B4-BE49-F238E27FC236}">
                <a16:creationId xmlns:a16="http://schemas.microsoft.com/office/drawing/2014/main" id="{BE165C4A-0B19-47E5-A1FA-A0D7238796DD}"/>
              </a:ext>
            </a:extLst>
          </p:cNvPr>
          <p:cNvSpPr txBox="1"/>
          <p:nvPr/>
        </p:nvSpPr>
        <p:spPr>
          <a:xfrm>
            <a:off x="6557143" y="2345509"/>
            <a:ext cx="109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2024</a:t>
            </a:r>
            <a:r>
              <a:rPr lang="zh-CN" altLang="en-US" sz="1600" b="1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年</a:t>
            </a:r>
            <a:endParaRPr lang="zh-CN" altLang="en-US" sz="1400" b="1" dirty="0">
              <a:solidFill>
                <a:schemeClr val="accent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DFFFFAB2-27E1-4E3B-B42B-F746C3831A59}"/>
              </a:ext>
            </a:extLst>
          </p:cNvPr>
          <p:cNvSpPr/>
          <p:nvPr/>
        </p:nvSpPr>
        <p:spPr>
          <a:xfrm flipV="1">
            <a:off x="1693369" y="4547915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EDE6C57A-AFA9-4460-ACEF-F72E886FE608}"/>
              </a:ext>
            </a:extLst>
          </p:cNvPr>
          <p:cNvSpPr/>
          <p:nvPr/>
        </p:nvSpPr>
        <p:spPr>
          <a:xfrm flipV="1">
            <a:off x="4509585" y="4545432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99555CE9-9CC0-4859-8CAE-15C33D6B0C68}"/>
              </a:ext>
            </a:extLst>
          </p:cNvPr>
          <p:cNvSpPr/>
          <p:nvPr/>
        </p:nvSpPr>
        <p:spPr>
          <a:xfrm>
            <a:off x="5829770" y="2048024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75B45FA4-5823-49B1-8A4E-0CF52E1023E4}"/>
              </a:ext>
            </a:extLst>
          </p:cNvPr>
          <p:cNvSpPr/>
          <p:nvPr/>
        </p:nvSpPr>
        <p:spPr>
          <a:xfrm>
            <a:off x="9856381" y="2045541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C4061E3B-C5EE-4746-B934-C45B834A63C9}"/>
              </a:ext>
            </a:extLst>
          </p:cNvPr>
          <p:cNvSpPr/>
          <p:nvPr/>
        </p:nvSpPr>
        <p:spPr>
          <a:xfrm flipV="1">
            <a:off x="8252824" y="3177888"/>
            <a:ext cx="159385" cy="137160"/>
          </a:xfrm>
          <a:prstGeom prst="triangle">
            <a:avLst/>
          </a:prstGeom>
          <a:solidFill>
            <a:srgbClr val="EFA22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charset="-122"/>
              <a:ea typeface="思源宋体 CN Medium" panose="02020500000000000000" charset="-122"/>
              <a:cs typeface="思源宋体 CN Medium" panose="0202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9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我们的优势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4" name="圆角矩形 1">
            <a:extLst>
              <a:ext uri="{FF2B5EF4-FFF2-40B4-BE49-F238E27FC236}">
                <a16:creationId xmlns:a16="http://schemas.microsoft.com/office/drawing/2014/main" id="{45953F32-C73D-422B-9F11-F844B75EF9C3}"/>
              </a:ext>
            </a:extLst>
          </p:cNvPr>
          <p:cNvSpPr/>
          <p:nvPr/>
        </p:nvSpPr>
        <p:spPr>
          <a:xfrm>
            <a:off x="2975891" y="1262558"/>
            <a:ext cx="7130173" cy="1237130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F261D8A5-4A17-4417-8BCC-F8A429FD6038}"/>
              </a:ext>
            </a:extLst>
          </p:cNvPr>
          <p:cNvSpPr txBox="1"/>
          <p:nvPr/>
        </p:nvSpPr>
        <p:spPr>
          <a:xfrm>
            <a:off x="3296921" y="1404830"/>
            <a:ext cx="659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开创“无忧加盟”新模式：</a:t>
            </a:r>
            <a:r>
              <a:rPr lang="zh-CN" altLang="en-US" dirty="0"/>
              <a:t>整店输出，</a:t>
            </a:r>
            <a:r>
              <a:rPr lang="zh-CN" altLang="zh-CN" dirty="0"/>
              <a:t>整套体系</a:t>
            </a:r>
            <a:r>
              <a:rPr lang="zh-CN" altLang="en-US" dirty="0"/>
              <a:t>、</a:t>
            </a:r>
            <a:r>
              <a:rPr lang="zh-CN" altLang="zh-CN" dirty="0"/>
              <a:t>标准</a:t>
            </a:r>
            <a:r>
              <a:rPr lang="zh-CN" altLang="en-US" dirty="0"/>
              <a:t>、装修方案</a:t>
            </a:r>
            <a:r>
              <a:rPr lang="zh-CN" altLang="zh-CN" dirty="0"/>
              <a:t>，轻松复制</a:t>
            </a:r>
            <a:r>
              <a:rPr lang="zh-CN" altLang="en-US" dirty="0"/>
              <a:t>。打破以往加盟品牌后必须经历的选址、装修、选货、招聘、拓客的痛苦过程，让开店变得更简单。</a:t>
            </a:r>
          </a:p>
        </p:txBody>
      </p:sp>
      <p:sp>
        <p:nvSpPr>
          <p:cNvPr id="36" name="圆角矩形 34">
            <a:extLst>
              <a:ext uri="{FF2B5EF4-FFF2-40B4-BE49-F238E27FC236}">
                <a16:creationId xmlns:a16="http://schemas.microsoft.com/office/drawing/2014/main" id="{97B832B0-AF59-4EFC-B5C6-433821583F16}"/>
              </a:ext>
            </a:extLst>
          </p:cNvPr>
          <p:cNvSpPr/>
          <p:nvPr/>
        </p:nvSpPr>
        <p:spPr>
          <a:xfrm>
            <a:off x="3054637" y="2921437"/>
            <a:ext cx="7130173" cy="1237130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DCB82E47-E44B-462D-9BFE-709BDEE8A74D}"/>
              </a:ext>
            </a:extLst>
          </p:cNvPr>
          <p:cNvSpPr txBox="1"/>
          <p:nvPr/>
        </p:nvSpPr>
        <p:spPr>
          <a:xfrm>
            <a:off x="3281389" y="3205083"/>
            <a:ext cx="659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快速抢占高端社区流量红利：</a:t>
            </a:r>
            <a:r>
              <a:rPr lang="zh-CN" altLang="en-US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国内尚无针对高端业主创建的社区型新零售项目，谁先人一步，谁将占有资本</a:t>
            </a:r>
            <a:r>
              <a:rPr lang="zh-CN" altLang="en-US" dirty="0"/>
              <a:t>。</a:t>
            </a:r>
          </a:p>
        </p:txBody>
      </p:sp>
      <p:sp>
        <p:nvSpPr>
          <p:cNvPr id="38" name="圆角矩形 41">
            <a:extLst>
              <a:ext uri="{FF2B5EF4-FFF2-40B4-BE49-F238E27FC236}">
                <a16:creationId xmlns:a16="http://schemas.microsoft.com/office/drawing/2014/main" id="{7DA3EEC4-9DEA-43F1-A0F8-45A58CF5C4B1}"/>
              </a:ext>
            </a:extLst>
          </p:cNvPr>
          <p:cNvSpPr/>
          <p:nvPr/>
        </p:nvSpPr>
        <p:spPr>
          <a:xfrm>
            <a:off x="3031217" y="4577182"/>
            <a:ext cx="7130173" cy="1237130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4C9417C-868E-485A-8AAE-AFC1537FAEAB}"/>
              </a:ext>
            </a:extLst>
          </p:cNvPr>
          <p:cNvSpPr txBox="1"/>
          <p:nvPr/>
        </p:nvSpPr>
        <p:spPr>
          <a:xfrm>
            <a:off x="3296920" y="4768453"/>
            <a:ext cx="659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供销体系形成可控闭环</a:t>
            </a:r>
            <a:r>
              <a:rPr lang="zh-CN" altLang="en-US" b="1" kern="0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：</a:t>
            </a:r>
            <a:r>
              <a:rPr lang="zh-CN" altLang="en-US" kern="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上下网云</a:t>
            </a:r>
            <a:r>
              <a:rPr lang="zh-CN" altLang="en-US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平台在货源管控、加盟体系、客户流量、配送服务体系、宣传渠道等方面形成闭环，统一管理和调度。</a:t>
            </a:r>
            <a:endParaRPr lang="zh-CN" altLang="en-US" dirty="0"/>
          </a:p>
        </p:txBody>
      </p:sp>
      <p:sp>
        <p:nvSpPr>
          <p:cNvPr id="40" name="任意多边形 44">
            <a:extLst>
              <a:ext uri="{FF2B5EF4-FFF2-40B4-BE49-F238E27FC236}">
                <a16:creationId xmlns:a16="http://schemas.microsoft.com/office/drawing/2014/main" id="{C7A60388-B2F3-494B-ACFD-378FAF02FE2A}"/>
              </a:ext>
            </a:extLst>
          </p:cNvPr>
          <p:cNvSpPr/>
          <p:nvPr/>
        </p:nvSpPr>
        <p:spPr>
          <a:xfrm rot="5400000">
            <a:off x="1645100" y="1299347"/>
            <a:ext cx="996952" cy="1127340"/>
          </a:xfrm>
          <a:custGeom>
            <a:avLst/>
            <a:gdLst>
              <a:gd name="connsiteX0" fmla="*/ 1012106 w 1167945"/>
              <a:gd name="connsiteY0" fmla="*/ 1320697 h 1320697"/>
              <a:gd name="connsiteX1" fmla="*/ 155839 w 1167945"/>
              <a:gd name="connsiteY1" fmla="*/ 1320697 h 1320697"/>
              <a:gd name="connsiteX2" fmla="*/ 0 w 1167945"/>
              <a:gd name="connsiteY2" fmla="*/ 1164858 h 1320697"/>
              <a:gd name="connsiteX3" fmla="*/ 0 w 1167945"/>
              <a:gd name="connsiteY3" fmla="*/ 308591 h 1320697"/>
              <a:gd name="connsiteX4" fmla="*/ 155839 w 1167945"/>
              <a:gd name="connsiteY4" fmla="*/ 152752 h 1320697"/>
              <a:gd name="connsiteX5" fmla="*/ 495377 w 1167945"/>
              <a:gd name="connsiteY5" fmla="*/ 152752 h 1320697"/>
              <a:gd name="connsiteX6" fmla="*/ 583973 w 1167945"/>
              <a:gd name="connsiteY6" fmla="*/ 0 h 1320697"/>
              <a:gd name="connsiteX7" fmla="*/ 672569 w 1167945"/>
              <a:gd name="connsiteY7" fmla="*/ 152752 h 1320697"/>
              <a:gd name="connsiteX8" fmla="*/ 1012106 w 1167945"/>
              <a:gd name="connsiteY8" fmla="*/ 152752 h 1320697"/>
              <a:gd name="connsiteX9" fmla="*/ 1167945 w 1167945"/>
              <a:gd name="connsiteY9" fmla="*/ 308591 h 1320697"/>
              <a:gd name="connsiteX10" fmla="*/ 1167945 w 1167945"/>
              <a:gd name="connsiteY10" fmla="*/ 1164858 h 1320697"/>
              <a:gd name="connsiteX11" fmla="*/ 1012106 w 1167945"/>
              <a:gd name="connsiteY11" fmla="*/ 1320697 h 13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945" h="1320697">
                <a:moveTo>
                  <a:pt x="1012106" y="1320697"/>
                </a:moveTo>
                <a:lnTo>
                  <a:pt x="155839" y="1320697"/>
                </a:lnTo>
                <a:cubicBezTo>
                  <a:pt x="69771" y="1320697"/>
                  <a:pt x="0" y="1250926"/>
                  <a:pt x="0" y="1164858"/>
                </a:cubicBezTo>
                <a:lnTo>
                  <a:pt x="0" y="308591"/>
                </a:lnTo>
                <a:cubicBezTo>
                  <a:pt x="0" y="222523"/>
                  <a:pt x="69771" y="152752"/>
                  <a:pt x="155839" y="152752"/>
                </a:cubicBezTo>
                <a:lnTo>
                  <a:pt x="495377" y="152752"/>
                </a:lnTo>
                <a:lnTo>
                  <a:pt x="583973" y="0"/>
                </a:lnTo>
                <a:lnTo>
                  <a:pt x="672569" y="152752"/>
                </a:lnTo>
                <a:lnTo>
                  <a:pt x="1012106" y="152752"/>
                </a:lnTo>
                <a:cubicBezTo>
                  <a:pt x="1098174" y="152752"/>
                  <a:pt x="1167945" y="222523"/>
                  <a:pt x="1167945" y="308591"/>
                </a:cubicBezTo>
                <a:lnTo>
                  <a:pt x="1167945" y="1164858"/>
                </a:lnTo>
                <a:cubicBezTo>
                  <a:pt x="1167945" y="1250926"/>
                  <a:pt x="1098174" y="1320697"/>
                  <a:pt x="1012106" y="1320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762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1" name="任意多边形 46">
            <a:extLst>
              <a:ext uri="{FF2B5EF4-FFF2-40B4-BE49-F238E27FC236}">
                <a16:creationId xmlns:a16="http://schemas.microsoft.com/office/drawing/2014/main" id="{9BC2BE6C-CB4C-4AC7-8DE5-F3F2688BA769}"/>
              </a:ext>
            </a:extLst>
          </p:cNvPr>
          <p:cNvSpPr/>
          <p:nvPr/>
        </p:nvSpPr>
        <p:spPr>
          <a:xfrm rot="5400000">
            <a:off x="1645103" y="2958226"/>
            <a:ext cx="996952" cy="1127340"/>
          </a:xfrm>
          <a:custGeom>
            <a:avLst/>
            <a:gdLst>
              <a:gd name="connsiteX0" fmla="*/ 1012106 w 1167945"/>
              <a:gd name="connsiteY0" fmla="*/ 1320697 h 1320697"/>
              <a:gd name="connsiteX1" fmla="*/ 155839 w 1167945"/>
              <a:gd name="connsiteY1" fmla="*/ 1320697 h 1320697"/>
              <a:gd name="connsiteX2" fmla="*/ 0 w 1167945"/>
              <a:gd name="connsiteY2" fmla="*/ 1164858 h 1320697"/>
              <a:gd name="connsiteX3" fmla="*/ 0 w 1167945"/>
              <a:gd name="connsiteY3" fmla="*/ 308591 h 1320697"/>
              <a:gd name="connsiteX4" fmla="*/ 155839 w 1167945"/>
              <a:gd name="connsiteY4" fmla="*/ 152752 h 1320697"/>
              <a:gd name="connsiteX5" fmla="*/ 495377 w 1167945"/>
              <a:gd name="connsiteY5" fmla="*/ 152752 h 1320697"/>
              <a:gd name="connsiteX6" fmla="*/ 583973 w 1167945"/>
              <a:gd name="connsiteY6" fmla="*/ 0 h 1320697"/>
              <a:gd name="connsiteX7" fmla="*/ 672569 w 1167945"/>
              <a:gd name="connsiteY7" fmla="*/ 152752 h 1320697"/>
              <a:gd name="connsiteX8" fmla="*/ 1012106 w 1167945"/>
              <a:gd name="connsiteY8" fmla="*/ 152752 h 1320697"/>
              <a:gd name="connsiteX9" fmla="*/ 1167945 w 1167945"/>
              <a:gd name="connsiteY9" fmla="*/ 308591 h 1320697"/>
              <a:gd name="connsiteX10" fmla="*/ 1167945 w 1167945"/>
              <a:gd name="connsiteY10" fmla="*/ 1164858 h 1320697"/>
              <a:gd name="connsiteX11" fmla="*/ 1012106 w 1167945"/>
              <a:gd name="connsiteY11" fmla="*/ 1320697 h 13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945" h="1320697">
                <a:moveTo>
                  <a:pt x="1012106" y="1320697"/>
                </a:moveTo>
                <a:lnTo>
                  <a:pt x="155839" y="1320697"/>
                </a:lnTo>
                <a:cubicBezTo>
                  <a:pt x="69771" y="1320697"/>
                  <a:pt x="0" y="1250926"/>
                  <a:pt x="0" y="1164858"/>
                </a:cubicBezTo>
                <a:lnTo>
                  <a:pt x="0" y="308591"/>
                </a:lnTo>
                <a:cubicBezTo>
                  <a:pt x="0" y="222523"/>
                  <a:pt x="69771" y="152752"/>
                  <a:pt x="155839" y="152752"/>
                </a:cubicBezTo>
                <a:lnTo>
                  <a:pt x="495377" y="152752"/>
                </a:lnTo>
                <a:lnTo>
                  <a:pt x="583973" y="0"/>
                </a:lnTo>
                <a:lnTo>
                  <a:pt x="672569" y="152752"/>
                </a:lnTo>
                <a:lnTo>
                  <a:pt x="1012106" y="152752"/>
                </a:lnTo>
                <a:cubicBezTo>
                  <a:pt x="1098174" y="152752"/>
                  <a:pt x="1167945" y="222523"/>
                  <a:pt x="1167945" y="308591"/>
                </a:cubicBezTo>
                <a:lnTo>
                  <a:pt x="1167945" y="1164858"/>
                </a:lnTo>
                <a:cubicBezTo>
                  <a:pt x="1167945" y="1250926"/>
                  <a:pt x="1098174" y="1320697"/>
                  <a:pt x="1012106" y="13206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2" name="任意多边形 47">
            <a:extLst>
              <a:ext uri="{FF2B5EF4-FFF2-40B4-BE49-F238E27FC236}">
                <a16:creationId xmlns:a16="http://schemas.microsoft.com/office/drawing/2014/main" id="{69288DE9-5A3C-418A-B55F-3A298B7BA170}"/>
              </a:ext>
            </a:extLst>
          </p:cNvPr>
          <p:cNvSpPr/>
          <p:nvPr/>
        </p:nvSpPr>
        <p:spPr>
          <a:xfrm rot="16200000" flipV="1">
            <a:off x="1645103" y="4668866"/>
            <a:ext cx="996952" cy="1127340"/>
          </a:xfrm>
          <a:custGeom>
            <a:avLst/>
            <a:gdLst>
              <a:gd name="connsiteX0" fmla="*/ 1012106 w 1167945"/>
              <a:gd name="connsiteY0" fmla="*/ 1320697 h 1320697"/>
              <a:gd name="connsiteX1" fmla="*/ 155839 w 1167945"/>
              <a:gd name="connsiteY1" fmla="*/ 1320697 h 1320697"/>
              <a:gd name="connsiteX2" fmla="*/ 0 w 1167945"/>
              <a:gd name="connsiteY2" fmla="*/ 1164858 h 1320697"/>
              <a:gd name="connsiteX3" fmla="*/ 0 w 1167945"/>
              <a:gd name="connsiteY3" fmla="*/ 308591 h 1320697"/>
              <a:gd name="connsiteX4" fmla="*/ 155839 w 1167945"/>
              <a:gd name="connsiteY4" fmla="*/ 152752 h 1320697"/>
              <a:gd name="connsiteX5" fmla="*/ 495377 w 1167945"/>
              <a:gd name="connsiteY5" fmla="*/ 152752 h 1320697"/>
              <a:gd name="connsiteX6" fmla="*/ 583973 w 1167945"/>
              <a:gd name="connsiteY6" fmla="*/ 0 h 1320697"/>
              <a:gd name="connsiteX7" fmla="*/ 672569 w 1167945"/>
              <a:gd name="connsiteY7" fmla="*/ 152752 h 1320697"/>
              <a:gd name="connsiteX8" fmla="*/ 1012106 w 1167945"/>
              <a:gd name="connsiteY8" fmla="*/ 152752 h 1320697"/>
              <a:gd name="connsiteX9" fmla="*/ 1167945 w 1167945"/>
              <a:gd name="connsiteY9" fmla="*/ 308591 h 1320697"/>
              <a:gd name="connsiteX10" fmla="*/ 1167945 w 1167945"/>
              <a:gd name="connsiteY10" fmla="*/ 1164858 h 1320697"/>
              <a:gd name="connsiteX11" fmla="*/ 1012106 w 1167945"/>
              <a:gd name="connsiteY11" fmla="*/ 1320697 h 13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945" h="1320697">
                <a:moveTo>
                  <a:pt x="1012106" y="1320697"/>
                </a:moveTo>
                <a:lnTo>
                  <a:pt x="155839" y="1320697"/>
                </a:lnTo>
                <a:cubicBezTo>
                  <a:pt x="69771" y="1320697"/>
                  <a:pt x="0" y="1250926"/>
                  <a:pt x="0" y="1164858"/>
                </a:cubicBezTo>
                <a:lnTo>
                  <a:pt x="0" y="308591"/>
                </a:lnTo>
                <a:cubicBezTo>
                  <a:pt x="0" y="222523"/>
                  <a:pt x="69771" y="152752"/>
                  <a:pt x="155839" y="152752"/>
                </a:cubicBezTo>
                <a:lnTo>
                  <a:pt x="495377" y="152752"/>
                </a:lnTo>
                <a:lnTo>
                  <a:pt x="583973" y="0"/>
                </a:lnTo>
                <a:lnTo>
                  <a:pt x="672569" y="152752"/>
                </a:lnTo>
                <a:lnTo>
                  <a:pt x="1012106" y="152752"/>
                </a:lnTo>
                <a:cubicBezTo>
                  <a:pt x="1098174" y="152752"/>
                  <a:pt x="1167945" y="222523"/>
                  <a:pt x="1167945" y="308591"/>
                </a:cubicBezTo>
                <a:lnTo>
                  <a:pt x="1167945" y="1164858"/>
                </a:lnTo>
                <a:cubicBezTo>
                  <a:pt x="1167945" y="1250926"/>
                  <a:pt x="1098174" y="1320697"/>
                  <a:pt x="1012106" y="1320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EF1779C-0C53-48D0-A36F-98EE279E23E9}"/>
              </a:ext>
            </a:extLst>
          </p:cNvPr>
          <p:cNvSpPr txBox="1"/>
          <p:nvPr/>
        </p:nvSpPr>
        <p:spPr>
          <a:xfrm>
            <a:off x="1572676" y="4838185"/>
            <a:ext cx="996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4" name="TextBox 48">
            <a:extLst>
              <a:ext uri="{FF2B5EF4-FFF2-40B4-BE49-F238E27FC236}">
                <a16:creationId xmlns:a16="http://schemas.microsoft.com/office/drawing/2014/main" id="{A70801C8-F39E-46E0-BEB1-37AC2B6C15C4}"/>
              </a:ext>
            </a:extLst>
          </p:cNvPr>
          <p:cNvSpPr txBox="1"/>
          <p:nvPr/>
        </p:nvSpPr>
        <p:spPr>
          <a:xfrm>
            <a:off x="1572677" y="3105496"/>
            <a:ext cx="996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5" name="TextBox 49">
            <a:extLst>
              <a:ext uri="{FF2B5EF4-FFF2-40B4-BE49-F238E27FC236}">
                <a16:creationId xmlns:a16="http://schemas.microsoft.com/office/drawing/2014/main" id="{27F1F63C-167E-4FEF-B7B8-54707EB140B4}"/>
              </a:ext>
            </a:extLst>
          </p:cNvPr>
          <p:cNvSpPr txBox="1"/>
          <p:nvPr/>
        </p:nvSpPr>
        <p:spPr>
          <a:xfrm>
            <a:off x="1572679" y="1435529"/>
            <a:ext cx="996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21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我们的优势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cxnSp>
        <p:nvCxnSpPr>
          <p:cNvPr id="173" name="直接箭头连接符 17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3580DF27-F65E-4AF9-863F-37CEA30D5E23}"/>
              </a:ext>
            </a:extLst>
          </p:cNvPr>
          <p:cNvCxnSpPr/>
          <p:nvPr/>
        </p:nvCxnSpPr>
        <p:spPr>
          <a:xfrm rot="5400000">
            <a:off x="1036461" y="3681058"/>
            <a:ext cx="108000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90CD29AC-8863-497F-9B68-BAC00F207B9A}"/>
              </a:ext>
            </a:extLst>
          </p:cNvPr>
          <p:cNvCxnSpPr/>
          <p:nvPr/>
        </p:nvCxnSpPr>
        <p:spPr>
          <a:xfrm rot="5400000">
            <a:off x="3402294" y="3683831"/>
            <a:ext cx="108000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C7702E32-38A2-441B-9A5A-F8EFD0DFE1CD}"/>
              </a:ext>
            </a:extLst>
          </p:cNvPr>
          <p:cNvCxnSpPr/>
          <p:nvPr/>
        </p:nvCxnSpPr>
        <p:spPr>
          <a:xfrm rot="5400000">
            <a:off x="5584813" y="3683831"/>
            <a:ext cx="108000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2DF60C2B-C2DF-4CC7-B404-F5112BC487BF}"/>
              </a:ext>
            </a:extLst>
          </p:cNvPr>
          <p:cNvCxnSpPr/>
          <p:nvPr/>
        </p:nvCxnSpPr>
        <p:spPr>
          <a:xfrm rot="5400000">
            <a:off x="7766373" y="3681058"/>
            <a:ext cx="108000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Freeform 17">
            <a:extLst>
              <a:ext uri="{FF2B5EF4-FFF2-40B4-BE49-F238E27FC236}">
                <a16:creationId xmlns:a16="http://schemas.microsoft.com/office/drawing/2014/main" id="{C5102B06-F20D-4181-AEFB-6F1DF7862301}"/>
              </a:ext>
            </a:extLst>
          </p:cNvPr>
          <p:cNvSpPr>
            <a:spLocks/>
          </p:cNvSpPr>
          <p:nvPr/>
        </p:nvSpPr>
        <p:spPr bwMode="auto">
          <a:xfrm>
            <a:off x="1011950" y="2599819"/>
            <a:ext cx="1124180" cy="1513137"/>
          </a:xfrm>
          <a:custGeom>
            <a:avLst/>
            <a:gdLst>
              <a:gd name="T0" fmla="*/ 300 w 599"/>
              <a:gd name="T1" fmla="*/ 0 h 807"/>
              <a:gd name="T2" fmla="*/ 0 w 599"/>
              <a:gd name="T3" fmla="*/ 300 h 807"/>
              <a:gd name="T4" fmla="*/ 41 w 599"/>
              <a:gd name="T5" fmla="*/ 450 h 807"/>
              <a:gd name="T6" fmla="*/ 147 w 599"/>
              <a:gd name="T7" fmla="*/ 557 h 807"/>
              <a:gd name="T8" fmla="*/ 147 w 599"/>
              <a:gd name="T9" fmla="*/ 557 h 807"/>
              <a:gd name="T10" fmla="*/ 153 w 599"/>
              <a:gd name="T11" fmla="*/ 561 h 807"/>
              <a:gd name="T12" fmla="*/ 284 w 599"/>
              <a:gd name="T13" fmla="*/ 791 h 807"/>
              <a:gd name="T14" fmla="*/ 300 w 599"/>
              <a:gd name="T15" fmla="*/ 807 h 807"/>
              <a:gd name="T16" fmla="*/ 316 w 599"/>
              <a:gd name="T17" fmla="*/ 791 h 807"/>
              <a:gd name="T18" fmla="*/ 446 w 599"/>
              <a:gd name="T19" fmla="*/ 561 h 807"/>
              <a:gd name="T20" fmla="*/ 453 w 599"/>
              <a:gd name="T21" fmla="*/ 557 h 807"/>
              <a:gd name="T22" fmla="*/ 453 w 599"/>
              <a:gd name="T23" fmla="*/ 557 h 807"/>
              <a:gd name="T24" fmla="*/ 559 w 599"/>
              <a:gd name="T25" fmla="*/ 450 h 807"/>
              <a:gd name="T26" fmla="*/ 599 w 599"/>
              <a:gd name="T27" fmla="*/ 300 h 807"/>
              <a:gd name="T28" fmla="*/ 300 w 599"/>
              <a:gd name="T29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" h="807">
                <a:moveTo>
                  <a:pt x="300" y="0"/>
                </a:moveTo>
                <a:cubicBezTo>
                  <a:pt x="135" y="0"/>
                  <a:pt x="0" y="135"/>
                  <a:pt x="0" y="300"/>
                </a:cubicBezTo>
                <a:cubicBezTo>
                  <a:pt x="0" y="353"/>
                  <a:pt x="14" y="404"/>
                  <a:pt x="41" y="450"/>
                </a:cubicBezTo>
                <a:cubicBezTo>
                  <a:pt x="66" y="494"/>
                  <a:pt x="103" y="531"/>
                  <a:pt x="147" y="557"/>
                </a:cubicBezTo>
                <a:cubicBezTo>
                  <a:pt x="147" y="557"/>
                  <a:pt x="147" y="557"/>
                  <a:pt x="147" y="557"/>
                </a:cubicBezTo>
                <a:cubicBezTo>
                  <a:pt x="149" y="558"/>
                  <a:pt x="151" y="560"/>
                  <a:pt x="153" y="561"/>
                </a:cubicBezTo>
                <a:cubicBezTo>
                  <a:pt x="234" y="609"/>
                  <a:pt x="284" y="697"/>
                  <a:pt x="284" y="791"/>
                </a:cubicBezTo>
                <a:cubicBezTo>
                  <a:pt x="284" y="799"/>
                  <a:pt x="291" y="807"/>
                  <a:pt x="300" y="807"/>
                </a:cubicBezTo>
                <a:cubicBezTo>
                  <a:pt x="309" y="807"/>
                  <a:pt x="316" y="799"/>
                  <a:pt x="316" y="791"/>
                </a:cubicBezTo>
                <a:cubicBezTo>
                  <a:pt x="316" y="697"/>
                  <a:pt x="366" y="609"/>
                  <a:pt x="446" y="561"/>
                </a:cubicBezTo>
                <a:cubicBezTo>
                  <a:pt x="449" y="560"/>
                  <a:pt x="451" y="558"/>
                  <a:pt x="453" y="557"/>
                </a:cubicBezTo>
                <a:cubicBezTo>
                  <a:pt x="453" y="557"/>
                  <a:pt x="453" y="557"/>
                  <a:pt x="453" y="557"/>
                </a:cubicBezTo>
                <a:cubicBezTo>
                  <a:pt x="497" y="531"/>
                  <a:pt x="534" y="494"/>
                  <a:pt x="559" y="450"/>
                </a:cubicBezTo>
                <a:cubicBezTo>
                  <a:pt x="586" y="404"/>
                  <a:pt x="599" y="353"/>
                  <a:pt x="599" y="300"/>
                </a:cubicBezTo>
                <a:cubicBezTo>
                  <a:pt x="599" y="135"/>
                  <a:pt x="465" y="0"/>
                  <a:pt x="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78" name="Freeform 17">
            <a:extLst>
              <a:ext uri="{FF2B5EF4-FFF2-40B4-BE49-F238E27FC236}">
                <a16:creationId xmlns:a16="http://schemas.microsoft.com/office/drawing/2014/main" id="{ABC3522D-3D8A-4159-86B3-3107B6B24486}"/>
              </a:ext>
            </a:extLst>
          </p:cNvPr>
          <p:cNvSpPr>
            <a:spLocks/>
          </p:cNvSpPr>
          <p:nvPr/>
        </p:nvSpPr>
        <p:spPr bwMode="auto">
          <a:xfrm>
            <a:off x="3372384" y="2602591"/>
            <a:ext cx="1124180" cy="1513137"/>
          </a:xfrm>
          <a:custGeom>
            <a:avLst/>
            <a:gdLst>
              <a:gd name="T0" fmla="*/ 300 w 599"/>
              <a:gd name="T1" fmla="*/ 0 h 807"/>
              <a:gd name="T2" fmla="*/ 0 w 599"/>
              <a:gd name="T3" fmla="*/ 300 h 807"/>
              <a:gd name="T4" fmla="*/ 41 w 599"/>
              <a:gd name="T5" fmla="*/ 450 h 807"/>
              <a:gd name="T6" fmla="*/ 147 w 599"/>
              <a:gd name="T7" fmla="*/ 557 h 807"/>
              <a:gd name="T8" fmla="*/ 147 w 599"/>
              <a:gd name="T9" fmla="*/ 557 h 807"/>
              <a:gd name="T10" fmla="*/ 153 w 599"/>
              <a:gd name="T11" fmla="*/ 561 h 807"/>
              <a:gd name="T12" fmla="*/ 284 w 599"/>
              <a:gd name="T13" fmla="*/ 791 h 807"/>
              <a:gd name="T14" fmla="*/ 300 w 599"/>
              <a:gd name="T15" fmla="*/ 807 h 807"/>
              <a:gd name="T16" fmla="*/ 316 w 599"/>
              <a:gd name="T17" fmla="*/ 791 h 807"/>
              <a:gd name="T18" fmla="*/ 446 w 599"/>
              <a:gd name="T19" fmla="*/ 561 h 807"/>
              <a:gd name="T20" fmla="*/ 453 w 599"/>
              <a:gd name="T21" fmla="*/ 557 h 807"/>
              <a:gd name="T22" fmla="*/ 453 w 599"/>
              <a:gd name="T23" fmla="*/ 557 h 807"/>
              <a:gd name="T24" fmla="*/ 559 w 599"/>
              <a:gd name="T25" fmla="*/ 450 h 807"/>
              <a:gd name="T26" fmla="*/ 599 w 599"/>
              <a:gd name="T27" fmla="*/ 300 h 807"/>
              <a:gd name="T28" fmla="*/ 300 w 599"/>
              <a:gd name="T29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" h="807">
                <a:moveTo>
                  <a:pt x="300" y="0"/>
                </a:moveTo>
                <a:cubicBezTo>
                  <a:pt x="135" y="0"/>
                  <a:pt x="0" y="135"/>
                  <a:pt x="0" y="300"/>
                </a:cubicBezTo>
                <a:cubicBezTo>
                  <a:pt x="0" y="353"/>
                  <a:pt x="14" y="404"/>
                  <a:pt x="41" y="450"/>
                </a:cubicBezTo>
                <a:cubicBezTo>
                  <a:pt x="66" y="494"/>
                  <a:pt x="103" y="531"/>
                  <a:pt x="147" y="557"/>
                </a:cubicBezTo>
                <a:cubicBezTo>
                  <a:pt x="147" y="557"/>
                  <a:pt x="147" y="557"/>
                  <a:pt x="147" y="557"/>
                </a:cubicBezTo>
                <a:cubicBezTo>
                  <a:pt x="149" y="558"/>
                  <a:pt x="151" y="560"/>
                  <a:pt x="153" y="561"/>
                </a:cubicBezTo>
                <a:cubicBezTo>
                  <a:pt x="234" y="609"/>
                  <a:pt x="284" y="697"/>
                  <a:pt x="284" y="791"/>
                </a:cubicBezTo>
                <a:cubicBezTo>
                  <a:pt x="284" y="799"/>
                  <a:pt x="291" y="807"/>
                  <a:pt x="300" y="807"/>
                </a:cubicBezTo>
                <a:cubicBezTo>
                  <a:pt x="309" y="807"/>
                  <a:pt x="316" y="799"/>
                  <a:pt x="316" y="791"/>
                </a:cubicBezTo>
                <a:cubicBezTo>
                  <a:pt x="316" y="697"/>
                  <a:pt x="366" y="609"/>
                  <a:pt x="446" y="561"/>
                </a:cubicBezTo>
                <a:cubicBezTo>
                  <a:pt x="449" y="560"/>
                  <a:pt x="451" y="558"/>
                  <a:pt x="453" y="557"/>
                </a:cubicBezTo>
                <a:cubicBezTo>
                  <a:pt x="453" y="557"/>
                  <a:pt x="453" y="557"/>
                  <a:pt x="453" y="557"/>
                </a:cubicBezTo>
                <a:cubicBezTo>
                  <a:pt x="497" y="531"/>
                  <a:pt x="534" y="494"/>
                  <a:pt x="559" y="450"/>
                </a:cubicBezTo>
                <a:cubicBezTo>
                  <a:pt x="586" y="404"/>
                  <a:pt x="599" y="353"/>
                  <a:pt x="599" y="300"/>
                </a:cubicBezTo>
                <a:cubicBezTo>
                  <a:pt x="599" y="135"/>
                  <a:pt x="465" y="0"/>
                  <a:pt x="300" y="0"/>
                </a:cubicBezTo>
                <a:close/>
              </a:path>
            </a:pathLst>
          </a:custGeom>
          <a:solidFill>
            <a:srgbClr val="E86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79" name="Freeform 17">
            <a:extLst>
              <a:ext uri="{FF2B5EF4-FFF2-40B4-BE49-F238E27FC236}">
                <a16:creationId xmlns:a16="http://schemas.microsoft.com/office/drawing/2014/main" id="{D6F397D3-1512-4EB6-A043-EFC25334A17D}"/>
              </a:ext>
            </a:extLst>
          </p:cNvPr>
          <p:cNvSpPr>
            <a:spLocks/>
          </p:cNvSpPr>
          <p:nvPr/>
        </p:nvSpPr>
        <p:spPr bwMode="auto">
          <a:xfrm>
            <a:off x="5546409" y="2602592"/>
            <a:ext cx="1124180" cy="1513137"/>
          </a:xfrm>
          <a:custGeom>
            <a:avLst/>
            <a:gdLst>
              <a:gd name="T0" fmla="*/ 300 w 599"/>
              <a:gd name="T1" fmla="*/ 0 h 807"/>
              <a:gd name="T2" fmla="*/ 0 w 599"/>
              <a:gd name="T3" fmla="*/ 300 h 807"/>
              <a:gd name="T4" fmla="*/ 41 w 599"/>
              <a:gd name="T5" fmla="*/ 450 h 807"/>
              <a:gd name="T6" fmla="*/ 147 w 599"/>
              <a:gd name="T7" fmla="*/ 557 h 807"/>
              <a:gd name="T8" fmla="*/ 147 w 599"/>
              <a:gd name="T9" fmla="*/ 557 h 807"/>
              <a:gd name="T10" fmla="*/ 153 w 599"/>
              <a:gd name="T11" fmla="*/ 561 h 807"/>
              <a:gd name="T12" fmla="*/ 284 w 599"/>
              <a:gd name="T13" fmla="*/ 791 h 807"/>
              <a:gd name="T14" fmla="*/ 300 w 599"/>
              <a:gd name="T15" fmla="*/ 807 h 807"/>
              <a:gd name="T16" fmla="*/ 316 w 599"/>
              <a:gd name="T17" fmla="*/ 791 h 807"/>
              <a:gd name="T18" fmla="*/ 446 w 599"/>
              <a:gd name="T19" fmla="*/ 561 h 807"/>
              <a:gd name="T20" fmla="*/ 453 w 599"/>
              <a:gd name="T21" fmla="*/ 557 h 807"/>
              <a:gd name="T22" fmla="*/ 453 w 599"/>
              <a:gd name="T23" fmla="*/ 557 h 807"/>
              <a:gd name="T24" fmla="*/ 559 w 599"/>
              <a:gd name="T25" fmla="*/ 450 h 807"/>
              <a:gd name="T26" fmla="*/ 599 w 599"/>
              <a:gd name="T27" fmla="*/ 300 h 807"/>
              <a:gd name="T28" fmla="*/ 300 w 599"/>
              <a:gd name="T29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" h="807">
                <a:moveTo>
                  <a:pt x="300" y="0"/>
                </a:moveTo>
                <a:cubicBezTo>
                  <a:pt x="135" y="0"/>
                  <a:pt x="0" y="135"/>
                  <a:pt x="0" y="300"/>
                </a:cubicBezTo>
                <a:cubicBezTo>
                  <a:pt x="0" y="353"/>
                  <a:pt x="14" y="404"/>
                  <a:pt x="41" y="450"/>
                </a:cubicBezTo>
                <a:cubicBezTo>
                  <a:pt x="66" y="494"/>
                  <a:pt x="103" y="531"/>
                  <a:pt x="147" y="557"/>
                </a:cubicBezTo>
                <a:cubicBezTo>
                  <a:pt x="147" y="557"/>
                  <a:pt x="147" y="557"/>
                  <a:pt x="147" y="557"/>
                </a:cubicBezTo>
                <a:cubicBezTo>
                  <a:pt x="149" y="558"/>
                  <a:pt x="151" y="560"/>
                  <a:pt x="153" y="561"/>
                </a:cubicBezTo>
                <a:cubicBezTo>
                  <a:pt x="234" y="609"/>
                  <a:pt x="284" y="697"/>
                  <a:pt x="284" y="791"/>
                </a:cubicBezTo>
                <a:cubicBezTo>
                  <a:pt x="284" y="799"/>
                  <a:pt x="291" y="807"/>
                  <a:pt x="300" y="807"/>
                </a:cubicBezTo>
                <a:cubicBezTo>
                  <a:pt x="309" y="807"/>
                  <a:pt x="316" y="799"/>
                  <a:pt x="316" y="791"/>
                </a:cubicBezTo>
                <a:cubicBezTo>
                  <a:pt x="316" y="697"/>
                  <a:pt x="366" y="609"/>
                  <a:pt x="446" y="561"/>
                </a:cubicBezTo>
                <a:cubicBezTo>
                  <a:pt x="449" y="560"/>
                  <a:pt x="451" y="558"/>
                  <a:pt x="453" y="557"/>
                </a:cubicBezTo>
                <a:cubicBezTo>
                  <a:pt x="453" y="557"/>
                  <a:pt x="453" y="557"/>
                  <a:pt x="453" y="557"/>
                </a:cubicBezTo>
                <a:cubicBezTo>
                  <a:pt x="497" y="531"/>
                  <a:pt x="534" y="494"/>
                  <a:pt x="559" y="450"/>
                </a:cubicBezTo>
                <a:cubicBezTo>
                  <a:pt x="586" y="404"/>
                  <a:pt x="599" y="353"/>
                  <a:pt x="599" y="300"/>
                </a:cubicBezTo>
                <a:cubicBezTo>
                  <a:pt x="599" y="135"/>
                  <a:pt x="465" y="0"/>
                  <a:pt x="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80" name="Freeform 17">
            <a:extLst>
              <a:ext uri="{FF2B5EF4-FFF2-40B4-BE49-F238E27FC236}">
                <a16:creationId xmlns:a16="http://schemas.microsoft.com/office/drawing/2014/main" id="{FACF4482-32C8-43AD-9A4B-20CEA5B8EE35}"/>
              </a:ext>
            </a:extLst>
          </p:cNvPr>
          <p:cNvSpPr>
            <a:spLocks/>
          </p:cNvSpPr>
          <p:nvPr/>
        </p:nvSpPr>
        <p:spPr bwMode="auto">
          <a:xfrm>
            <a:off x="7737023" y="2599819"/>
            <a:ext cx="1124180" cy="1513137"/>
          </a:xfrm>
          <a:custGeom>
            <a:avLst/>
            <a:gdLst>
              <a:gd name="T0" fmla="*/ 300 w 599"/>
              <a:gd name="T1" fmla="*/ 0 h 807"/>
              <a:gd name="T2" fmla="*/ 0 w 599"/>
              <a:gd name="T3" fmla="*/ 300 h 807"/>
              <a:gd name="T4" fmla="*/ 41 w 599"/>
              <a:gd name="T5" fmla="*/ 450 h 807"/>
              <a:gd name="T6" fmla="*/ 147 w 599"/>
              <a:gd name="T7" fmla="*/ 557 h 807"/>
              <a:gd name="T8" fmla="*/ 147 w 599"/>
              <a:gd name="T9" fmla="*/ 557 h 807"/>
              <a:gd name="T10" fmla="*/ 153 w 599"/>
              <a:gd name="T11" fmla="*/ 561 h 807"/>
              <a:gd name="T12" fmla="*/ 284 w 599"/>
              <a:gd name="T13" fmla="*/ 791 h 807"/>
              <a:gd name="T14" fmla="*/ 300 w 599"/>
              <a:gd name="T15" fmla="*/ 807 h 807"/>
              <a:gd name="T16" fmla="*/ 316 w 599"/>
              <a:gd name="T17" fmla="*/ 791 h 807"/>
              <a:gd name="T18" fmla="*/ 446 w 599"/>
              <a:gd name="T19" fmla="*/ 561 h 807"/>
              <a:gd name="T20" fmla="*/ 453 w 599"/>
              <a:gd name="T21" fmla="*/ 557 h 807"/>
              <a:gd name="T22" fmla="*/ 453 w 599"/>
              <a:gd name="T23" fmla="*/ 557 h 807"/>
              <a:gd name="T24" fmla="*/ 559 w 599"/>
              <a:gd name="T25" fmla="*/ 450 h 807"/>
              <a:gd name="T26" fmla="*/ 599 w 599"/>
              <a:gd name="T27" fmla="*/ 300 h 807"/>
              <a:gd name="T28" fmla="*/ 300 w 599"/>
              <a:gd name="T29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" h="807">
                <a:moveTo>
                  <a:pt x="300" y="0"/>
                </a:moveTo>
                <a:cubicBezTo>
                  <a:pt x="135" y="0"/>
                  <a:pt x="0" y="135"/>
                  <a:pt x="0" y="300"/>
                </a:cubicBezTo>
                <a:cubicBezTo>
                  <a:pt x="0" y="353"/>
                  <a:pt x="14" y="404"/>
                  <a:pt x="41" y="450"/>
                </a:cubicBezTo>
                <a:cubicBezTo>
                  <a:pt x="66" y="494"/>
                  <a:pt x="103" y="531"/>
                  <a:pt x="147" y="557"/>
                </a:cubicBezTo>
                <a:cubicBezTo>
                  <a:pt x="147" y="557"/>
                  <a:pt x="147" y="557"/>
                  <a:pt x="147" y="557"/>
                </a:cubicBezTo>
                <a:cubicBezTo>
                  <a:pt x="149" y="558"/>
                  <a:pt x="151" y="560"/>
                  <a:pt x="153" y="561"/>
                </a:cubicBezTo>
                <a:cubicBezTo>
                  <a:pt x="234" y="609"/>
                  <a:pt x="284" y="697"/>
                  <a:pt x="284" y="791"/>
                </a:cubicBezTo>
                <a:cubicBezTo>
                  <a:pt x="284" y="799"/>
                  <a:pt x="291" y="807"/>
                  <a:pt x="300" y="807"/>
                </a:cubicBezTo>
                <a:cubicBezTo>
                  <a:pt x="309" y="807"/>
                  <a:pt x="316" y="799"/>
                  <a:pt x="316" y="791"/>
                </a:cubicBezTo>
                <a:cubicBezTo>
                  <a:pt x="316" y="697"/>
                  <a:pt x="366" y="609"/>
                  <a:pt x="446" y="561"/>
                </a:cubicBezTo>
                <a:cubicBezTo>
                  <a:pt x="449" y="560"/>
                  <a:pt x="451" y="558"/>
                  <a:pt x="453" y="557"/>
                </a:cubicBezTo>
                <a:cubicBezTo>
                  <a:pt x="453" y="557"/>
                  <a:pt x="453" y="557"/>
                  <a:pt x="453" y="557"/>
                </a:cubicBezTo>
                <a:cubicBezTo>
                  <a:pt x="497" y="531"/>
                  <a:pt x="534" y="494"/>
                  <a:pt x="559" y="450"/>
                </a:cubicBezTo>
                <a:cubicBezTo>
                  <a:pt x="586" y="404"/>
                  <a:pt x="599" y="353"/>
                  <a:pt x="599" y="300"/>
                </a:cubicBezTo>
                <a:cubicBezTo>
                  <a:pt x="599" y="135"/>
                  <a:pt x="465" y="0"/>
                  <a:pt x="300" y="0"/>
                </a:cubicBezTo>
                <a:close/>
              </a:path>
            </a:pathLst>
          </a:custGeom>
          <a:solidFill>
            <a:srgbClr val="E86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8DC6BF22-8701-4D07-B0D4-1DCF3B7A5576}"/>
              </a:ext>
            </a:extLst>
          </p:cNvPr>
          <p:cNvGrpSpPr/>
          <p:nvPr/>
        </p:nvGrpSpPr>
        <p:grpSpPr>
          <a:xfrm>
            <a:off x="635830" y="4021378"/>
            <a:ext cx="1895770" cy="2257341"/>
            <a:chOff x="1059012" y="4024151"/>
            <a:chExt cx="1895770" cy="2698190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2" name="Freeform 5">
              <a:extLst>
                <a:ext uri="{FF2B5EF4-FFF2-40B4-BE49-F238E27FC236}">
                  <a16:creationId xmlns:a16="http://schemas.microsoft.com/office/drawing/2014/main" id="{19B910B9-4BD0-411B-9E0A-108AD958F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3" y="4024151"/>
              <a:ext cx="1895769" cy="2544030"/>
            </a:xfrm>
            <a:custGeom>
              <a:avLst/>
              <a:gdLst>
                <a:gd name="T0" fmla="*/ 933 w 1012"/>
                <a:gd name="T1" fmla="*/ 410 h 1359"/>
                <a:gd name="T2" fmla="*/ 915 w 1012"/>
                <a:gd name="T3" fmla="*/ 410 h 1359"/>
                <a:gd name="T4" fmla="*/ 515 w 1012"/>
                <a:gd name="T5" fmla="*/ 10 h 1359"/>
                <a:gd name="T6" fmla="*/ 506 w 1012"/>
                <a:gd name="T7" fmla="*/ 0 h 1359"/>
                <a:gd name="T8" fmla="*/ 497 w 1012"/>
                <a:gd name="T9" fmla="*/ 10 h 1359"/>
                <a:gd name="T10" fmla="*/ 97 w 1012"/>
                <a:gd name="T11" fmla="*/ 410 h 1359"/>
                <a:gd name="T12" fmla="*/ 79 w 1012"/>
                <a:gd name="T13" fmla="*/ 410 h 1359"/>
                <a:gd name="T14" fmla="*/ 0 w 1012"/>
                <a:gd name="T15" fmla="*/ 489 h 1359"/>
                <a:gd name="T16" fmla="*/ 0 w 1012"/>
                <a:gd name="T17" fmla="*/ 1359 h 1359"/>
                <a:gd name="T18" fmla="*/ 1012 w 1012"/>
                <a:gd name="T19" fmla="*/ 1359 h 1359"/>
                <a:gd name="T20" fmla="*/ 1012 w 1012"/>
                <a:gd name="T21" fmla="*/ 489 h 1359"/>
                <a:gd name="T22" fmla="*/ 933 w 1012"/>
                <a:gd name="T23" fmla="*/ 41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2" h="1359">
                  <a:moveTo>
                    <a:pt x="933" y="410"/>
                  </a:moveTo>
                  <a:cubicBezTo>
                    <a:pt x="915" y="410"/>
                    <a:pt x="915" y="410"/>
                    <a:pt x="915" y="410"/>
                  </a:cubicBezTo>
                  <a:cubicBezTo>
                    <a:pt x="695" y="410"/>
                    <a:pt x="515" y="230"/>
                    <a:pt x="515" y="10"/>
                  </a:cubicBezTo>
                  <a:cubicBezTo>
                    <a:pt x="515" y="5"/>
                    <a:pt x="511" y="0"/>
                    <a:pt x="506" y="0"/>
                  </a:cubicBezTo>
                  <a:cubicBezTo>
                    <a:pt x="501" y="0"/>
                    <a:pt x="497" y="5"/>
                    <a:pt x="497" y="10"/>
                  </a:cubicBezTo>
                  <a:cubicBezTo>
                    <a:pt x="497" y="230"/>
                    <a:pt x="317" y="410"/>
                    <a:pt x="97" y="410"/>
                  </a:cubicBezTo>
                  <a:cubicBezTo>
                    <a:pt x="79" y="410"/>
                    <a:pt x="79" y="410"/>
                    <a:pt x="79" y="410"/>
                  </a:cubicBezTo>
                  <a:cubicBezTo>
                    <a:pt x="35" y="410"/>
                    <a:pt x="0" y="445"/>
                    <a:pt x="0" y="48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1012" y="1359"/>
                    <a:pt x="1012" y="1359"/>
                    <a:pt x="1012" y="1359"/>
                  </a:cubicBezTo>
                  <a:cubicBezTo>
                    <a:pt x="1012" y="489"/>
                    <a:pt x="1012" y="489"/>
                    <a:pt x="1012" y="489"/>
                  </a:cubicBezTo>
                  <a:cubicBezTo>
                    <a:pt x="1012" y="445"/>
                    <a:pt x="977" y="410"/>
                    <a:pt x="933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473D9B61-1598-4995-968C-50789B78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2" y="6568181"/>
              <a:ext cx="1895769" cy="154160"/>
            </a:xfrm>
            <a:custGeom>
              <a:avLst/>
              <a:gdLst>
                <a:gd name="T0" fmla="*/ 79 w 1012"/>
                <a:gd name="T1" fmla="*/ 79 h 79"/>
                <a:gd name="T2" fmla="*/ 933 w 1012"/>
                <a:gd name="T3" fmla="*/ 79 h 79"/>
                <a:gd name="T4" fmla="*/ 1012 w 1012"/>
                <a:gd name="T5" fmla="*/ 0 h 79"/>
                <a:gd name="T6" fmla="*/ 0 w 1012"/>
                <a:gd name="T7" fmla="*/ 0 h 79"/>
                <a:gd name="T8" fmla="*/ 79 w 101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79">
                  <a:moveTo>
                    <a:pt x="79" y="79"/>
                  </a:moveTo>
                  <a:cubicBezTo>
                    <a:pt x="933" y="79"/>
                    <a:pt x="933" y="79"/>
                    <a:pt x="933" y="79"/>
                  </a:cubicBezTo>
                  <a:cubicBezTo>
                    <a:pt x="977" y="79"/>
                    <a:pt x="1012" y="44"/>
                    <a:pt x="10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35" y="79"/>
                    <a:pt x="79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DC286656-B4D9-4E7D-85EE-7D59DB597C9C}"/>
              </a:ext>
            </a:extLst>
          </p:cNvPr>
          <p:cNvGrpSpPr/>
          <p:nvPr/>
        </p:nvGrpSpPr>
        <p:grpSpPr>
          <a:xfrm>
            <a:off x="2987808" y="4024151"/>
            <a:ext cx="1895770" cy="2257341"/>
            <a:chOff x="1059012" y="4024151"/>
            <a:chExt cx="1895770" cy="2698190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5" name="Freeform 5">
              <a:extLst>
                <a:ext uri="{FF2B5EF4-FFF2-40B4-BE49-F238E27FC236}">
                  <a16:creationId xmlns:a16="http://schemas.microsoft.com/office/drawing/2014/main" id="{C150022F-B34B-4BB0-A312-D09ECA6C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3" y="4024151"/>
              <a:ext cx="1895769" cy="2544030"/>
            </a:xfrm>
            <a:custGeom>
              <a:avLst/>
              <a:gdLst>
                <a:gd name="T0" fmla="*/ 933 w 1012"/>
                <a:gd name="T1" fmla="*/ 410 h 1359"/>
                <a:gd name="T2" fmla="*/ 915 w 1012"/>
                <a:gd name="T3" fmla="*/ 410 h 1359"/>
                <a:gd name="T4" fmla="*/ 515 w 1012"/>
                <a:gd name="T5" fmla="*/ 10 h 1359"/>
                <a:gd name="T6" fmla="*/ 506 w 1012"/>
                <a:gd name="T7" fmla="*/ 0 h 1359"/>
                <a:gd name="T8" fmla="*/ 497 w 1012"/>
                <a:gd name="T9" fmla="*/ 10 h 1359"/>
                <a:gd name="T10" fmla="*/ 97 w 1012"/>
                <a:gd name="T11" fmla="*/ 410 h 1359"/>
                <a:gd name="T12" fmla="*/ 79 w 1012"/>
                <a:gd name="T13" fmla="*/ 410 h 1359"/>
                <a:gd name="T14" fmla="*/ 0 w 1012"/>
                <a:gd name="T15" fmla="*/ 489 h 1359"/>
                <a:gd name="T16" fmla="*/ 0 w 1012"/>
                <a:gd name="T17" fmla="*/ 1359 h 1359"/>
                <a:gd name="T18" fmla="*/ 1012 w 1012"/>
                <a:gd name="T19" fmla="*/ 1359 h 1359"/>
                <a:gd name="T20" fmla="*/ 1012 w 1012"/>
                <a:gd name="T21" fmla="*/ 489 h 1359"/>
                <a:gd name="T22" fmla="*/ 933 w 1012"/>
                <a:gd name="T23" fmla="*/ 41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2" h="1359">
                  <a:moveTo>
                    <a:pt x="933" y="410"/>
                  </a:moveTo>
                  <a:cubicBezTo>
                    <a:pt x="915" y="410"/>
                    <a:pt x="915" y="410"/>
                    <a:pt x="915" y="410"/>
                  </a:cubicBezTo>
                  <a:cubicBezTo>
                    <a:pt x="695" y="410"/>
                    <a:pt x="515" y="230"/>
                    <a:pt x="515" y="10"/>
                  </a:cubicBezTo>
                  <a:cubicBezTo>
                    <a:pt x="515" y="5"/>
                    <a:pt x="511" y="0"/>
                    <a:pt x="506" y="0"/>
                  </a:cubicBezTo>
                  <a:cubicBezTo>
                    <a:pt x="501" y="0"/>
                    <a:pt x="497" y="5"/>
                    <a:pt x="497" y="10"/>
                  </a:cubicBezTo>
                  <a:cubicBezTo>
                    <a:pt x="497" y="230"/>
                    <a:pt x="317" y="410"/>
                    <a:pt x="97" y="410"/>
                  </a:cubicBezTo>
                  <a:cubicBezTo>
                    <a:pt x="79" y="410"/>
                    <a:pt x="79" y="410"/>
                    <a:pt x="79" y="410"/>
                  </a:cubicBezTo>
                  <a:cubicBezTo>
                    <a:pt x="35" y="410"/>
                    <a:pt x="0" y="445"/>
                    <a:pt x="0" y="48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1012" y="1359"/>
                    <a:pt x="1012" y="1359"/>
                    <a:pt x="1012" y="1359"/>
                  </a:cubicBezTo>
                  <a:cubicBezTo>
                    <a:pt x="1012" y="489"/>
                    <a:pt x="1012" y="489"/>
                    <a:pt x="1012" y="489"/>
                  </a:cubicBezTo>
                  <a:cubicBezTo>
                    <a:pt x="1012" y="445"/>
                    <a:pt x="977" y="410"/>
                    <a:pt x="933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6" name="Freeform 21">
              <a:extLst>
                <a:ext uri="{FF2B5EF4-FFF2-40B4-BE49-F238E27FC236}">
                  <a16:creationId xmlns:a16="http://schemas.microsoft.com/office/drawing/2014/main" id="{EE28F8E5-02C4-4B05-BF07-5708A6BE6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2" y="6568181"/>
              <a:ext cx="1895769" cy="154160"/>
            </a:xfrm>
            <a:custGeom>
              <a:avLst/>
              <a:gdLst>
                <a:gd name="T0" fmla="*/ 79 w 1012"/>
                <a:gd name="T1" fmla="*/ 79 h 79"/>
                <a:gd name="T2" fmla="*/ 933 w 1012"/>
                <a:gd name="T3" fmla="*/ 79 h 79"/>
                <a:gd name="T4" fmla="*/ 1012 w 1012"/>
                <a:gd name="T5" fmla="*/ 0 h 79"/>
                <a:gd name="T6" fmla="*/ 0 w 1012"/>
                <a:gd name="T7" fmla="*/ 0 h 79"/>
                <a:gd name="T8" fmla="*/ 79 w 101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79">
                  <a:moveTo>
                    <a:pt x="79" y="79"/>
                  </a:moveTo>
                  <a:cubicBezTo>
                    <a:pt x="933" y="79"/>
                    <a:pt x="933" y="79"/>
                    <a:pt x="933" y="79"/>
                  </a:cubicBezTo>
                  <a:cubicBezTo>
                    <a:pt x="977" y="79"/>
                    <a:pt x="1012" y="44"/>
                    <a:pt x="10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35" y="79"/>
                    <a:pt x="79" y="79"/>
                  </a:cubicBezTo>
                  <a:close/>
                </a:path>
              </a:pathLst>
            </a:custGeom>
            <a:solidFill>
              <a:srgbClr val="E86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F46295CE-C552-419C-B8C6-FE16742CEFA6}"/>
              </a:ext>
            </a:extLst>
          </p:cNvPr>
          <p:cNvGrpSpPr/>
          <p:nvPr/>
        </p:nvGrpSpPr>
        <p:grpSpPr>
          <a:xfrm>
            <a:off x="5169668" y="4024151"/>
            <a:ext cx="1895770" cy="2257341"/>
            <a:chOff x="1059012" y="4024151"/>
            <a:chExt cx="1895770" cy="2698190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9954AB64-A3A1-4BC1-A0AF-A0C7F3699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3" y="4024151"/>
              <a:ext cx="1895769" cy="2544030"/>
            </a:xfrm>
            <a:custGeom>
              <a:avLst/>
              <a:gdLst>
                <a:gd name="T0" fmla="*/ 933 w 1012"/>
                <a:gd name="T1" fmla="*/ 410 h 1359"/>
                <a:gd name="T2" fmla="*/ 915 w 1012"/>
                <a:gd name="T3" fmla="*/ 410 h 1359"/>
                <a:gd name="T4" fmla="*/ 515 w 1012"/>
                <a:gd name="T5" fmla="*/ 10 h 1359"/>
                <a:gd name="T6" fmla="*/ 506 w 1012"/>
                <a:gd name="T7" fmla="*/ 0 h 1359"/>
                <a:gd name="T8" fmla="*/ 497 w 1012"/>
                <a:gd name="T9" fmla="*/ 10 h 1359"/>
                <a:gd name="T10" fmla="*/ 97 w 1012"/>
                <a:gd name="T11" fmla="*/ 410 h 1359"/>
                <a:gd name="T12" fmla="*/ 79 w 1012"/>
                <a:gd name="T13" fmla="*/ 410 h 1359"/>
                <a:gd name="T14" fmla="*/ 0 w 1012"/>
                <a:gd name="T15" fmla="*/ 489 h 1359"/>
                <a:gd name="T16" fmla="*/ 0 w 1012"/>
                <a:gd name="T17" fmla="*/ 1359 h 1359"/>
                <a:gd name="T18" fmla="*/ 1012 w 1012"/>
                <a:gd name="T19" fmla="*/ 1359 h 1359"/>
                <a:gd name="T20" fmla="*/ 1012 w 1012"/>
                <a:gd name="T21" fmla="*/ 489 h 1359"/>
                <a:gd name="T22" fmla="*/ 933 w 1012"/>
                <a:gd name="T23" fmla="*/ 41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2" h="1359">
                  <a:moveTo>
                    <a:pt x="933" y="410"/>
                  </a:moveTo>
                  <a:cubicBezTo>
                    <a:pt x="915" y="410"/>
                    <a:pt x="915" y="410"/>
                    <a:pt x="915" y="410"/>
                  </a:cubicBezTo>
                  <a:cubicBezTo>
                    <a:pt x="695" y="410"/>
                    <a:pt x="515" y="230"/>
                    <a:pt x="515" y="10"/>
                  </a:cubicBezTo>
                  <a:cubicBezTo>
                    <a:pt x="515" y="5"/>
                    <a:pt x="511" y="0"/>
                    <a:pt x="506" y="0"/>
                  </a:cubicBezTo>
                  <a:cubicBezTo>
                    <a:pt x="501" y="0"/>
                    <a:pt x="497" y="5"/>
                    <a:pt x="497" y="10"/>
                  </a:cubicBezTo>
                  <a:cubicBezTo>
                    <a:pt x="497" y="230"/>
                    <a:pt x="317" y="410"/>
                    <a:pt x="97" y="410"/>
                  </a:cubicBezTo>
                  <a:cubicBezTo>
                    <a:pt x="79" y="410"/>
                    <a:pt x="79" y="410"/>
                    <a:pt x="79" y="410"/>
                  </a:cubicBezTo>
                  <a:cubicBezTo>
                    <a:pt x="35" y="410"/>
                    <a:pt x="0" y="445"/>
                    <a:pt x="0" y="48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1012" y="1359"/>
                    <a:pt x="1012" y="1359"/>
                    <a:pt x="1012" y="1359"/>
                  </a:cubicBezTo>
                  <a:cubicBezTo>
                    <a:pt x="1012" y="489"/>
                    <a:pt x="1012" y="489"/>
                    <a:pt x="1012" y="489"/>
                  </a:cubicBezTo>
                  <a:cubicBezTo>
                    <a:pt x="1012" y="445"/>
                    <a:pt x="977" y="410"/>
                    <a:pt x="933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B752EA9C-7C41-4013-ACF2-571F3350C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2" y="6568181"/>
              <a:ext cx="1895769" cy="154160"/>
            </a:xfrm>
            <a:custGeom>
              <a:avLst/>
              <a:gdLst>
                <a:gd name="T0" fmla="*/ 79 w 1012"/>
                <a:gd name="T1" fmla="*/ 79 h 79"/>
                <a:gd name="T2" fmla="*/ 933 w 1012"/>
                <a:gd name="T3" fmla="*/ 79 h 79"/>
                <a:gd name="T4" fmla="*/ 1012 w 1012"/>
                <a:gd name="T5" fmla="*/ 0 h 79"/>
                <a:gd name="T6" fmla="*/ 0 w 1012"/>
                <a:gd name="T7" fmla="*/ 0 h 79"/>
                <a:gd name="T8" fmla="*/ 79 w 101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79">
                  <a:moveTo>
                    <a:pt x="79" y="79"/>
                  </a:moveTo>
                  <a:cubicBezTo>
                    <a:pt x="933" y="79"/>
                    <a:pt x="933" y="79"/>
                    <a:pt x="933" y="79"/>
                  </a:cubicBezTo>
                  <a:cubicBezTo>
                    <a:pt x="977" y="79"/>
                    <a:pt x="1012" y="44"/>
                    <a:pt x="10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35" y="79"/>
                    <a:pt x="79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D6E891AF-E3BA-46F9-B50B-ECB97BC8F1C0}"/>
              </a:ext>
            </a:extLst>
          </p:cNvPr>
          <p:cNvGrpSpPr/>
          <p:nvPr/>
        </p:nvGrpSpPr>
        <p:grpSpPr>
          <a:xfrm>
            <a:off x="7351228" y="4021378"/>
            <a:ext cx="1895770" cy="2257341"/>
            <a:chOff x="1059012" y="4024151"/>
            <a:chExt cx="1895770" cy="2698190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1" name="Freeform 5">
              <a:extLst>
                <a:ext uri="{FF2B5EF4-FFF2-40B4-BE49-F238E27FC236}">
                  <a16:creationId xmlns:a16="http://schemas.microsoft.com/office/drawing/2014/main" id="{DEC52911-7E75-4248-B3B0-410280E0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3" y="4024151"/>
              <a:ext cx="1895769" cy="2544030"/>
            </a:xfrm>
            <a:custGeom>
              <a:avLst/>
              <a:gdLst>
                <a:gd name="T0" fmla="*/ 933 w 1012"/>
                <a:gd name="T1" fmla="*/ 410 h 1359"/>
                <a:gd name="T2" fmla="*/ 915 w 1012"/>
                <a:gd name="T3" fmla="*/ 410 h 1359"/>
                <a:gd name="T4" fmla="*/ 515 w 1012"/>
                <a:gd name="T5" fmla="*/ 10 h 1359"/>
                <a:gd name="T6" fmla="*/ 506 w 1012"/>
                <a:gd name="T7" fmla="*/ 0 h 1359"/>
                <a:gd name="T8" fmla="*/ 497 w 1012"/>
                <a:gd name="T9" fmla="*/ 10 h 1359"/>
                <a:gd name="T10" fmla="*/ 97 w 1012"/>
                <a:gd name="T11" fmla="*/ 410 h 1359"/>
                <a:gd name="T12" fmla="*/ 79 w 1012"/>
                <a:gd name="T13" fmla="*/ 410 h 1359"/>
                <a:gd name="T14" fmla="*/ 0 w 1012"/>
                <a:gd name="T15" fmla="*/ 489 h 1359"/>
                <a:gd name="T16" fmla="*/ 0 w 1012"/>
                <a:gd name="T17" fmla="*/ 1359 h 1359"/>
                <a:gd name="T18" fmla="*/ 1012 w 1012"/>
                <a:gd name="T19" fmla="*/ 1359 h 1359"/>
                <a:gd name="T20" fmla="*/ 1012 w 1012"/>
                <a:gd name="T21" fmla="*/ 489 h 1359"/>
                <a:gd name="T22" fmla="*/ 933 w 1012"/>
                <a:gd name="T23" fmla="*/ 41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2" h="1359">
                  <a:moveTo>
                    <a:pt x="933" y="410"/>
                  </a:moveTo>
                  <a:cubicBezTo>
                    <a:pt x="915" y="410"/>
                    <a:pt x="915" y="410"/>
                    <a:pt x="915" y="410"/>
                  </a:cubicBezTo>
                  <a:cubicBezTo>
                    <a:pt x="695" y="410"/>
                    <a:pt x="515" y="230"/>
                    <a:pt x="515" y="10"/>
                  </a:cubicBezTo>
                  <a:cubicBezTo>
                    <a:pt x="515" y="5"/>
                    <a:pt x="511" y="0"/>
                    <a:pt x="506" y="0"/>
                  </a:cubicBezTo>
                  <a:cubicBezTo>
                    <a:pt x="501" y="0"/>
                    <a:pt x="497" y="5"/>
                    <a:pt x="497" y="10"/>
                  </a:cubicBezTo>
                  <a:cubicBezTo>
                    <a:pt x="497" y="230"/>
                    <a:pt x="317" y="410"/>
                    <a:pt x="97" y="410"/>
                  </a:cubicBezTo>
                  <a:cubicBezTo>
                    <a:pt x="79" y="410"/>
                    <a:pt x="79" y="410"/>
                    <a:pt x="79" y="410"/>
                  </a:cubicBezTo>
                  <a:cubicBezTo>
                    <a:pt x="35" y="410"/>
                    <a:pt x="0" y="445"/>
                    <a:pt x="0" y="48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1012" y="1359"/>
                    <a:pt x="1012" y="1359"/>
                    <a:pt x="1012" y="1359"/>
                  </a:cubicBezTo>
                  <a:cubicBezTo>
                    <a:pt x="1012" y="489"/>
                    <a:pt x="1012" y="489"/>
                    <a:pt x="1012" y="489"/>
                  </a:cubicBezTo>
                  <a:cubicBezTo>
                    <a:pt x="1012" y="445"/>
                    <a:pt x="977" y="410"/>
                    <a:pt x="933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C8DF3D7D-B20C-41A9-A289-2E1C1176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2" y="6568181"/>
              <a:ext cx="1895769" cy="154160"/>
            </a:xfrm>
            <a:custGeom>
              <a:avLst/>
              <a:gdLst>
                <a:gd name="T0" fmla="*/ 79 w 1012"/>
                <a:gd name="T1" fmla="*/ 79 h 79"/>
                <a:gd name="T2" fmla="*/ 933 w 1012"/>
                <a:gd name="T3" fmla="*/ 79 h 79"/>
                <a:gd name="T4" fmla="*/ 1012 w 1012"/>
                <a:gd name="T5" fmla="*/ 0 h 79"/>
                <a:gd name="T6" fmla="*/ 0 w 1012"/>
                <a:gd name="T7" fmla="*/ 0 h 79"/>
                <a:gd name="T8" fmla="*/ 79 w 101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79">
                  <a:moveTo>
                    <a:pt x="79" y="79"/>
                  </a:moveTo>
                  <a:cubicBezTo>
                    <a:pt x="933" y="79"/>
                    <a:pt x="933" y="79"/>
                    <a:pt x="933" y="79"/>
                  </a:cubicBezTo>
                  <a:cubicBezTo>
                    <a:pt x="977" y="79"/>
                    <a:pt x="1012" y="44"/>
                    <a:pt x="10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35" y="79"/>
                    <a:pt x="79" y="79"/>
                  </a:cubicBezTo>
                  <a:close/>
                </a:path>
              </a:pathLst>
            </a:custGeom>
            <a:solidFill>
              <a:srgbClr val="E86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93" name="直接箭头连接符 19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D39E7E4-59B2-4B10-9387-495B8A0B1E17}"/>
              </a:ext>
            </a:extLst>
          </p:cNvPr>
          <p:cNvCxnSpPr/>
          <p:nvPr/>
        </p:nvCxnSpPr>
        <p:spPr>
          <a:xfrm rot="5400000">
            <a:off x="10022729" y="3691061"/>
            <a:ext cx="1080000" cy="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reeform 17">
            <a:extLst>
              <a:ext uri="{FF2B5EF4-FFF2-40B4-BE49-F238E27FC236}">
                <a16:creationId xmlns:a16="http://schemas.microsoft.com/office/drawing/2014/main" id="{99E5AA66-A911-46BA-88A9-C272FA647879}"/>
              </a:ext>
            </a:extLst>
          </p:cNvPr>
          <p:cNvSpPr>
            <a:spLocks/>
          </p:cNvSpPr>
          <p:nvPr/>
        </p:nvSpPr>
        <p:spPr bwMode="auto">
          <a:xfrm>
            <a:off x="9992953" y="2602592"/>
            <a:ext cx="1124180" cy="1513137"/>
          </a:xfrm>
          <a:custGeom>
            <a:avLst/>
            <a:gdLst>
              <a:gd name="T0" fmla="*/ 300 w 599"/>
              <a:gd name="T1" fmla="*/ 0 h 807"/>
              <a:gd name="T2" fmla="*/ 0 w 599"/>
              <a:gd name="T3" fmla="*/ 300 h 807"/>
              <a:gd name="T4" fmla="*/ 41 w 599"/>
              <a:gd name="T5" fmla="*/ 450 h 807"/>
              <a:gd name="T6" fmla="*/ 147 w 599"/>
              <a:gd name="T7" fmla="*/ 557 h 807"/>
              <a:gd name="T8" fmla="*/ 147 w 599"/>
              <a:gd name="T9" fmla="*/ 557 h 807"/>
              <a:gd name="T10" fmla="*/ 153 w 599"/>
              <a:gd name="T11" fmla="*/ 561 h 807"/>
              <a:gd name="T12" fmla="*/ 284 w 599"/>
              <a:gd name="T13" fmla="*/ 791 h 807"/>
              <a:gd name="T14" fmla="*/ 300 w 599"/>
              <a:gd name="T15" fmla="*/ 807 h 807"/>
              <a:gd name="T16" fmla="*/ 316 w 599"/>
              <a:gd name="T17" fmla="*/ 791 h 807"/>
              <a:gd name="T18" fmla="*/ 446 w 599"/>
              <a:gd name="T19" fmla="*/ 561 h 807"/>
              <a:gd name="T20" fmla="*/ 453 w 599"/>
              <a:gd name="T21" fmla="*/ 557 h 807"/>
              <a:gd name="T22" fmla="*/ 453 w 599"/>
              <a:gd name="T23" fmla="*/ 557 h 807"/>
              <a:gd name="T24" fmla="*/ 559 w 599"/>
              <a:gd name="T25" fmla="*/ 450 h 807"/>
              <a:gd name="T26" fmla="*/ 599 w 599"/>
              <a:gd name="T27" fmla="*/ 300 h 807"/>
              <a:gd name="T28" fmla="*/ 300 w 599"/>
              <a:gd name="T29" fmla="*/ 0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" h="807">
                <a:moveTo>
                  <a:pt x="300" y="0"/>
                </a:moveTo>
                <a:cubicBezTo>
                  <a:pt x="135" y="0"/>
                  <a:pt x="0" y="135"/>
                  <a:pt x="0" y="300"/>
                </a:cubicBezTo>
                <a:cubicBezTo>
                  <a:pt x="0" y="353"/>
                  <a:pt x="14" y="404"/>
                  <a:pt x="41" y="450"/>
                </a:cubicBezTo>
                <a:cubicBezTo>
                  <a:pt x="66" y="494"/>
                  <a:pt x="103" y="531"/>
                  <a:pt x="147" y="557"/>
                </a:cubicBezTo>
                <a:cubicBezTo>
                  <a:pt x="147" y="557"/>
                  <a:pt x="147" y="557"/>
                  <a:pt x="147" y="557"/>
                </a:cubicBezTo>
                <a:cubicBezTo>
                  <a:pt x="149" y="558"/>
                  <a:pt x="151" y="560"/>
                  <a:pt x="153" y="561"/>
                </a:cubicBezTo>
                <a:cubicBezTo>
                  <a:pt x="234" y="609"/>
                  <a:pt x="284" y="697"/>
                  <a:pt x="284" y="791"/>
                </a:cubicBezTo>
                <a:cubicBezTo>
                  <a:pt x="284" y="799"/>
                  <a:pt x="291" y="807"/>
                  <a:pt x="300" y="807"/>
                </a:cubicBezTo>
                <a:cubicBezTo>
                  <a:pt x="309" y="807"/>
                  <a:pt x="316" y="799"/>
                  <a:pt x="316" y="791"/>
                </a:cubicBezTo>
                <a:cubicBezTo>
                  <a:pt x="316" y="697"/>
                  <a:pt x="366" y="609"/>
                  <a:pt x="446" y="561"/>
                </a:cubicBezTo>
                <a:cubicBezTo>
                  <a:pt x="449" y="560"/>
                  <a:pt x="451" y="558"/>
                  <a:pt x="453" y="557"/>
                </a:cubicBezTo>
                <a:cubicBezTo>
                  <a:pt x="453" y="557"/>
                  <a:pt x="453" y="557"/>
                  <a:pt x="453" y="557"/>
                </a:cubicBezTo>
                <a:cubicBezTo>
                  <a:pt x="497" y="531"/>
                  <a:pt x="534" y="494"/>
                  <a:pt x="559" y="450"/>
                </a:cubicBezTo>
                <a:cubicBezTo>
                  <a:pt x="586" y="404"/>
                  <a:pt x="599" y="353"/>
                  <a:pt x="599" y="300"/>
                </a:cubicBezTo>
                <a:cubicBezTo>
                  <a:pt x="599" y="135"/>
                  <a:pt x="465" y="0"/>
                  <a:pt x="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738178D6-6FE7-42E5-8657-4CB439ED3B2F}"/>
              </a:ext>
            </a:extLst>
          </p:cNvPr>
          <p:cNvGrpSpPr/>
          <p:nvPr/>
        </p:nvGrpSpPr>
        <p:grpSpPr>
          <a:xfrm>
            <a:off x="9614844" y="4021378"/>
            <a:ext cx="1895770" cy="2257341"/>
            <a:chOff x="1059012" y="4024151"/>
            <a:chExt cx="1895770" cy="2698190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16B12512-3F60-4603-886F-C33EADB58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3" y="4024151"/>
              <a:ext cx="1895769" cy="2544030"/>
            </a:xfrm>
            <a:custGeom>
              <a:avLst/>
              <a:gdLst>
                <a:gd name="T0" fmla="*/ 933 w 1012"/>
                <a:gd name="T1" fmla="*/ 410 h 1359"/>
                <a:gd name="T2" fmla="*/ 915 w 1012"/>
                <a:gd name="T3" fmla="*/ 410 h 1359"/>
                <a:gd name="T4" fmla="*/ 515 w 1012"/>
                <a:gd name="T5" fmla="*/ 10 h 1359"/>
                <a:gd name="T6" fmla="*/ 506 w 1012"/>
                <a:gd name="T7" fmla="*/ 0 h 1359"/>
                <a:gd name="T8" fmla="*/ 497 w 1012"/>
                <a:gd name="T9" fmla="*/ 10 h 1359"/>
                <a:gd name="T10" fmla="*/ 97 w 1012"/>
                <a:gd name="T11" fmla="*/ 410 h 1359"/>
                <a:gd name="T12" fmla="*/ 79 w 1012"/>
                <a:gd name="T13" fmla="*/ 410 h 1359"/>
                <a:gd name="T14" fmla="*/ 0 w 1012"/>
                <a:gd name="T15" fmla="*/ 489 h 1359"/>
                <a:gd name="T16" fmla="*/ 0 w 1012"/>
                <a:gd name="T17" fmla="*/ 1359 h 1359"/>
                <a:gd name="T18" fmla="*/ 1012 w 1012"/>
                <a:gd name="T19" fmla="*/ 1359 h 1359"/>
                <a:gd name="T20" fmla="*/ 1012 w 1012"/>
                <a:gd name="T21" fmla="*/ 489 h 1359"/>
                <a:gd name="T22" fmla="*/ 933 w 1012"/>
                <a:gd name="T23" fmla="*/ 41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2" h="1359">
                  <a:moveTo>
                    <a:pt x="933" y="410"/>
                  </a:moveTo>
                  <a:cubicBezTo>
                    <a:pt x="915" y="410"/>
                    <a:pt x="915" y="410"/>
                    <a:pt x="915" y="410"/>
                  </a:cubicBezTo>
                  <a:cubicBezTo>
                    <a:pt x="695" y="410"/>
                    <a:pt x="515" y="230"/>
                    <a:pt x="515" y="10"/>
                  </a:cubicBezTo>
                  <a:cubicBezTo>
                    <a:pt x="515" y="5"/>
                    <a:pt x="511" y="0"/>
                    <a:pt x="506" y="0"/>
                  </a:cubicBezTo>
                  <a:cubicBezTo>
                    <a:pt x="501" y="0"/>
                    <a:pt x="497" y="5"/>
                    <a:pt x="497" y="10"/>
                  </a:cubicBezTo>
                  <a:cubicBezTo>
                    <a:pt x="497" y="230"/>
                    <a:pt x="317" y="410"/>
                    <a:pt x="97" y="410"/>
                  </a:cubicBezTo>
                  <a:cubicBezTo>
                    <a:pt x="79" y="410"/>
                    <a:pt x="79" y="410"/>
                    <a:pt x="79" y="410"/>
                  </a:cubicBezTo>
                  <a:cubicBezTo>
                    <a:pt x="35" y="410"/>
                    <a:pt x="0" y="445"/>
                    <a:pt x="0" y="48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1012" y="1359"/>
                    <a:pt x="1012" y="1359"/>
                    <a:pt x="1012" y="1359"/>
                  </a:cubicBezTo>
                  <a:cubicBezTo>
                    <a:pt x="1012" y="489"/>
                    <a:pt x="1012" y="489"/>
                    <a:pt x="1012" y="489"/>
                  </a:cubicBezTo>
                  <a:cubicBezTo>
                    <a:pt x="1012" y="445"/>
                    <a:pt x="977" y="410"/>
                    <a:pt x="933" y="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BE2D79A4-211A-4088-8870-511AC560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12" y="6568181"/>
              <a:ext cx="1895769" cy="154160"/>
            </a:xfrm>
            <a:custGeom>
              <a:avLst/>
              <a:gdLst>
                <a:gd name="T0" fmla="*/ 79 w 1012"/>
                <a:gd name="T1" fmla="*/ 79 h 79"/>
                <a:gd name="T2" fmla="*/ 933 w 1012"/>
                <a:gd name="T3" fmla="*/ 79 h 79"/>
                <a:gd name="T4" fmla="*/ 1012 w 1012"/>
                <a:gd name="T5" fmla="*/ 0 h 79"/>
                <a:gd name="T6" fmla="*/ 0 w 1012"/>
                <a:gd name="T7" fmla="*/ 0 h 79"/>
                <a:gd name="T8" fmla="*/ 79 w 101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79">
                  <a:moveTo>
                    <a:pt x="79" y="79"/>
                  </a:moveTo>
                  <a:cubicBezTo>
                    <a:pt x="933" y="79"/>
                    <a:pt x="933" y="79"/>
                    <a:pt x="933" y="79"/>
                  </a:cubicBezTo>
                  <a:cubicBezTo>
                    <a:pt x="977" y="79"/>
                    <a:pt x="1012" y="44"/>
                    <a:pt x="10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35" y="79"/>
                    <a:pt x="79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C9314AE7-889D-4EDB-8346-37EFB571D447}"/>
              </a:ext>
            </a:extLst>
          </p:cNvPr>
          <p:cNvSpPr/>
          <p:nvPr/>
        </p:nvSpPr>
        <p:spPr>
          <a:xfrm>
            <a:off x="652924" y="4758882"/>
            <a:ext cx="18786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帮助传统便利店，实现了线上门店的一键搭建，让店家相比以往多了一个手机线上店</a:t>
            </a:r>
            <a:r>
              <a:rPr lang="zh-CN" altLang="en-US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。</a:t>
            </a:r>
          </a:p>
        </p:txBody>
      </p:sp>
      <p:sp>
        <p:nvSpPr>
          <p:cNvPr id="199" name="TextBox 1">
            <a:extLst>
              <a:ext uri="{FF2B5EF4-FFF2-40B4-BE49-F238E27FC236}">
                <a16:creationId xmlns:a16="http://schemas.microsoft.com/office/drawing/2014/main" id="{548A03EE-56BB-4DFB-AF22-F333E0ECF19B}"/>
              </a:ext>
            </a:extLst>
          </p:cNvPr>
          <p:cNvSpPr txBox="1"/>
          <p:nvPr/>
        </p:nvSpPr>
        <p:spPr>
          <a:xfrm>
            <a:off x="1182222" y="2821599"/>
            <a:ext cx="82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O2O</a:t>
            </a: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系统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2F649A6-DFE3-418D-BE38-C656BFA91072}"/>
              </a:ext>
            </a:extLst>
          </p:cNvPr>
          <p:cNvSpPr/>
          <p:nvPr/>
        </p:nvSpPr>
        <p:spPr>
          <a:xfrm>
            <a:off x="3059047" y="4758882"/>
            <a:ext cx="1766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可以让传统便利店摇身一变成时下正火</a:t>
            </a:r>
            <a:r>
              <a:rPr lang="zh-CN" altLang="en-US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的</a:t>
            </a:r>
            <a:r>
              <a:rPr lang="en-US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“</a:t>
            </a:r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无人超市</a:t>
            </a:r>
            <a:r>
              <a:rPr lang="en-US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”</a:t>
            </a:r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 </a:t>
            </a:r>
            <a:r>
              <a:rPr lang="zh-CN" altLang="en-US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。</a:t>
            </a:r>
          </a:p>
        </p:txBody>
      </p:sp>
      <p:sp>
        <p:nvSpPr>
          <p:cNvPr id="201" name="TextBox 78">
            <a:extLst>
              <a:ext uri="{FF2B5EF4-FFF2-40B4-BE49-F238E27FC236}">
                <a16:creationId xmlns:a16="http://schemas.microsoft.com/office/drawing/2014/main" id="{C13C8131-B3B6-4A7C-BFBE-7AD090578D2D}"/>
              </a:ext>
            </a:extLst>
          </p:cNvPr>
          <p:cNvSpPr txBox="1"/>
          <p:nvPr/>
        </p:nvSpPr>
        <p:spPr>
          <a:xfrm>
            <a:off x="3462443" y="2859883"/>
            <a:ext cx="9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无人值守系统</a:t>
            </a:r>
          </a:p>
        </p:txBody>
      </p:sp>
      <p:sp>
        <p:nvSpPr>
          <p:cNvPr id="202" name="TextBox 79">
            <a:extLst>
              <a:ext uri="{FF2B5EF4-FFF2-40B4-BE49-F238E27FC236}">
                <a16:creationId xmlns:a16="http://schemas.microsoft.com/office/drawing/2014/main" id="{F7574E98-44D4-4C34-BEA9-8F38986688EF}"/>
              </a:ext>
            </a:extLst>
          </p:cNvPr>
          <p:cNvSpPr txBox="1"/>
          <p:nvPr/>
        </p:nvSpPr>
        <p:spPr>
          <a:xfrm>
            <a:off x="5528519" y="2811596"/>
            <a:ext cx="114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可视化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管理系统</a:t>
            </a: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3068DAE-36AB-436E-989F-7C20C6551CDB}"/>
              </a:ext>
            </a:extLst>
          </p:cNvPr>
          <p:cNvSpPr/>
          <p:nvPr/>
        </p:nvSpPr>
        <p:spPr>
          <a:xfrm>
            <a:off x="5188342" y="4758882"/>
            <a:ext cx="1887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实现大数据的精细化管理，包括精细化盘点、销售业绩、补货、会员数据等</a:t>
            </a:r>
            <a:r>
              <a:rPr lang="zh-CN" altLang="en-US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。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DA33DC5B-9270-48A8-876A-520F8620DC45}"/>
              </a:ext>
            </a:extLst>
          </p:cNvPr>
          <p:cNvSpPr/>
          <p:nvPr/>
        </p:nvSpPr>
        <p:spPr>
          <a:xfrm>
            <a:off x="7406895" y="4758882"/>
            <a:ext cx="1944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打开了传统便利店产品差异化经营的大门</a:t>
            </a:r>
            <a:r>
              <a:rPr lang="zh-CN" altLang="en-US" sz="1600" dirty="0"/>
              <a:t>。</a:t>
            </a:r>
            <a:endParaRPr lang="zh-CN" altLang="en-US" sz="1600" kern="0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05" name="TextBox 82">
            <a:extLst>
              <a:ext uri="{FF2B5EF4-FFF2-40B4-BE49-F238E27FC236}">
                <a16:creationId xmlns:a16="http://schemas.microsoft.com/office/drawing/2014/main" id="{195BC4E0-5579-4FF1-85F4-5D5D973150FB}"/>
              </a:ext>
            </a:extLst>
          </p:cNvPr>
          <p:cNvSpPr txBox="1"/>
          <p:nvPr/>
        </p:nvSpPr>
        <p:spPr>
          <a:xfrm>
            <a:off x="7824070" y="2821599"/>
            <a:ext cx="9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供应链系统</a:t>
            </a: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40564DB-2FF8-40C2-B157-31C2B90A84C3}"/>
              </a:ext>
            </a:extLst>
          </p:cNvPr>
          <p:cNvSpPr/>
          <p:nvPr/>
        </p:nvSpPr>
        <p:spPr>
          <a:xfrm>
            <a:off x="9616212" y="4758882"/>
            <a:ext cx="189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为传统便利店增开了无数条自动</a:t>
            </a:r>
            <a:r>
              <a:rPr lang="en-US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“</a:t>
            </a:r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售货</a:t>
            </a:r>
            <a:r>
              <a:rPr lang="en-US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”</a:t>
            </a:r>
            <a:r>
              <a:rPr lang="zh-CN" altLang="zh-CN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渠道</a:t>
            </a:r>
            <a:r>
              <a:rPr lang="zh-CN" altLang="en-US" sz="1600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。</a:t>
            </a:r>
          </a:p>
        </p:txBody>
      </p:sp>
      <p:sp>
        <p:nvSpPr>
          <p:cNvPr id="207" name="TextBox 84">
            <a:extLst>
              <a:ext uri="{FF2B5EF4-FFF2-40B4-BE49-F238E27FC236}">
                <a16:creationId xmlns:a16="http://schemas.microsoft.com/office/drawing/2014/main" id="{D33153DF-9FDB-4870-A16C-6AA42303FC8F}"/>
              </a:ext>
            </a:extLst>
          </p:cNvPr>
          <p:cNvSpPr txBox="1"/>
          <p:nvPr/>
        </p:nvSpPr>
        <p:spPr>
          <a:xfrm>
            <a:off x="10075379" y="2811594"/>
            <a:ext cx="96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会员运营系统</a:t>
            </a:r>
          </a:p>
        </p:txBody>
      </p:sp>
      <p:sp>
        <p:nvSpPr>
          <p:cNvPr id="208" name="圆角矩形 86">
            <a:extLst>
              <a:ext uri="{FF2B5EF4-FFF2-40B4-BE49-F238E27FC236}">
                <a16:creationId xmlns:a16="http://schemas.microsoft.com/office/drawing/2014/main" id="{CACEA7A0-766D-40DF-A212-6BAB900C0F10}"/>
              </a:ext>
            </a:extLst>
          </p:cNvPr>
          <p:cNvSpPr/>
          <p:nvPr/>
        </p:nvSpPr>
        <p:spPr>
          <a:xfrm>
            <a:off x="2871833" y="1165653"/>
            <a:ext cx="7130173" cy="1077218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87">
            <a:extLst>
              <a:ext uri="{FF2B5EF4-FFF2-40B4-BE49-F238E27FC236}">
                <a16:creationId xmlns:a16="http://schemas.microsoft.com/office/drawing/2014/main" id="{94CF933C-8E7B-4800-82C4-7009EB3F0E1A}"/>
              </a:ext>
            </a:extLst>
          </p:cNvPr>
          <p:cNvSpPr txBox="1"/>
          <p:nvPr/>
        </p:nvSpPr>
        <p:spPr>
          <a:xfrm>
            <a:off x="3137535" y="1231132"/>
            <a:ext cx="6855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数字化平台</a:t>
            </a:r>
            <a:r>
              <a:rPr lang="en-US" altLang="zh-CN" b="1" kern="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+</a:t>
            </a:r>
            <a:r>
              <a:rPr lang="zh-CN" altLang="en-US" b="1" kern="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五大系统打造新的技术壁垒：</a:t>
            </a:r>
            <a:r>
              <a:rPr lang="zh-CN" altLang="en-US" kern="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以数据做支撑的技术平台让经营更科学有效。五大系统</a:t>
            </a:r>
            <a:r>
              <a:rPr lang="zh-CN" altLang="en-US" dirty="0"/>
              <a:t>亦可实现</a:t>
            </a:r>
            <a:r>
              <a:rPr lang="zh-CN" altLang="zh-CN" dirty="0"/>
              <a:t>单独嫁接传统便利店，实现某一个功能板块的升级</a:t>
            </a:r>
            <a:r>
              <a:rPr lang="zh-CN" altLang="en-US" dirty="0"/>
              <a:t>，创造新的盈利点。</a:t>
            </a:r>
          </a:p>
        </p:txBody>
      </p:sp>
      <p:sp>
        <p:nvSpPr>
          <p:cNvPr id="210" name="任意多边形 88">
            <a:extLst>
              <a:ext uri="{FF2B5EF4-FFF2-40B4-BE49-F238E27FC236}">
                <a16:creationId xmlns:a16="http://schemas.microsoft.com/office/drawing/2014/main" id="{DE403F8F-EE21-4158-904A-987C2D6112D2}"/>
              </a:ext>
            </a:extLst>
          </p:cNvPr>
          <p:cNvSpPr/>
          <p:nvPr/>
        </p:nvSpPr>
        <p:spPr>
          <a:xfrm rot="16200000" flipV="1">
            <a:off x="1631465" y="1124633"/>
            <a:ext cx="996952" cy="1127340"/>
          </a:xfrm>
          <a:custGeom>
            <a:avLst/>
            <a:gdLst>
              <a:gd name="connsiteX0" fmla="*/ 1012106 w 1167945"/>
              <a:gd name="connsiteY0" fmla="*/ 1320697 h 1320697"/>
              <a:gd name="connsiteX1" fmla="*/ 155839 w 1167945"/>
              <a:gd name="connsiteY1" fmla="*/ 1320697 h 1320697"/>
              <a:gd name="connsiteX2" fmla="*/ 0 w 1167945"/>
              <a:gd name="connsiteY2" fmla="*/ 1164858 h 1320697"/>
              <a:gd name="connsiteX3" fmla="*/ 0 w 1167945"/>
              <a:gd name="connsiteY3" fmla="*/ 308591 h 1320697"/>
              <a:gd name="connsiteX4" fmla="*/ 155839 w 1167945"/>
              <a:gd name="connsiteY4" fmla="*/ 152752 h 1320697"/>
              <a:gd name="connsiteX5" fmla="*/ 495377 w 1167945"/>
              <a:gd name="connsiteY5" fmla="*/ 152752 h 1320697"/>
              <a:gd name="connsiteX6" fmla="*/ 583973 w 1167945"/>
              <a:gd name="connsiteY6" fmla="*/ 0 h 1320697"/>
              <a:gd name="connsiteX7" fmla="*/ 672569 w 1167945"/>
              <a:gd name="connsiteY7" fmla="*/ 152752 h 1320697"/>
              <a:gd name="connsiteX8" fmla="*/ 1012106 w 1167945"/>
              <a:gd name="connsiteY8" fmla="*/ 152752 h 1320697"/>
              <a:gd name="connsiteX9" fmla="*/ 1167945 w 1167945"/>
              <a:gd name="connsiteY9" fmla="*/ 308591 h 1320697"/>
              <a:gd name="connsiteX10" fmla="*/ 1167945 w 1167945"/>
              <a:gd name="connsiteY10" fmla="*/ 1164858 h 1320697"/>
              <a:gd name="connsiteX11" fmla="*/ 1012106 w 1167945"/>
              <a:gd name="connsiteY11" fmla="*/ 1320697 h 13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945" h="1320697">
                <a:moveTo>
                  <a:pt x="1012106" y="1320697"/>
                </a:moveTo>
                <a:lnTo>
                  <a:pt x="155839" y="1320697"/>
                </a:lnTo>
                <a:cubicBezTo>
                  <a:pt x="69771" y="1320697"/>
                  <a:pt x="0" y="1250926"/>
                  <a:pt x="0" y="1164858"/>
                </a:cubicBezTo>
                <a:lnTo>
                  <a:pt x="0" y="308591"/>
                </a:lnTo>
                <a:cubicBezTo>
                  <a:pt x="0" y="222523"/>
                  <a:pt x="69771" y="152752"/>
                  <a:pt x="155839" y="152752"/>
                </a:cubicBezTo>
                <a:lnTo>
                  <a:pt x="495377" y="152752"/>
                </a:lnTo>
                <a:lnTo>
                  <a:pt x="583973" y="0"/>
                </a:lnTo>
                <a:lnTo>
                  <a:pt x="672569" y="152752"/>
                </a:lnTo>
                <a:lnTo>
                  <a:pt x="1012106" y="152752"/>
                </a:lnTo>
                <a:cubicBezTo>
                  <a:pt x="1098174" y="152752"/>
                  <a:pt x="1167945" y="222523"/>
                  <a:pt x="1167945" y="308591"/>
                </a:cubicBezTo>
                <a:lnTo>
                  <a:pt x="1167945" y="1164858"/>
                </a:lnTo>
                <a:cubicBezTo>
                  <a:pt x="1167945" y="1250926"/>
                  <a:pt x="1098174" y="1320697"/>
                  <a:pt x="1012106" y="13206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762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11" name="TextBox 89">
            <a:extLst>
              <a:ext uri="{FF2B5EF4-FFF2-40B4-BE49-F238E27FC236}">
                <a16:creationId xmlns:a16="http://schemas.microsoft.com/office/drawing/2014/main" id="{C22EAF33-3B93-4AEE-A51B-29AB5019D9B8}"/>
              </a:ext>
            </a:extLst>
          </p:cNvPr>
          <p:cNvSpPr txBox="1"/>
          <p:nvPr/>
        </p:nvSpPr>
        <p:spPr>
          <a:xfrm>
            <a:off x="1568093" y="1229017"/>
            <a:ext cx="996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85E3971-B062-42D7-97EE-4223BD3F7E23}"/>
              </a:ext>
            </a:extLst>
          </p:cNvPr>
          <p:cNvSpPr/>
          <p:nvPr/>
        </p:nvSpPr>
        <p:spPr>
          <a:xfrm rot="1632468">
            <a:off x="-577028" y="5880845"/>
            <a:ext cx="3891414" cy="1582364"/>
          </a:xfrm>
          <a:custGeom>
            <a:avLst/>
            <a:gdLst>
              <a:gd name="connsiteX0" fmla="*/ 0 w 3891414"/>
              <a:gd name="connsiteY0" fmla="*/ 0 h 1582364"/>
              <a:gd name="connsiteX1" fmla="*/ 3891414 w 3891414"/>
              <a:gd name="connsiteY1" fmla="*/ 0 h 1582364"/>
              <a:gd name="connsiteX2" fmla="*/ 813497 w 3891414"/>
              <a:gd name="connsiteY2" fmla="*/ 1582364 h 158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414" h="1582364">
                <a:moveTo>
                  <a:pt x="0" y="0"/>
                </a:moveTo>
                <a:lnTo>
                  <a:pt x="3891414" y="0"/>
                </a:lnTo>
                <a:lnTo>
                  <a:pt x="813497" y="15823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思源黑体" panose="020B0400000000000000" pitchFamily="34" charset="-122"/>
              <a:ea typeface="思源黑体" panose="020B0400000000000000" pitchFamily="34" charset="-122"/>
              <a:cs typeface="+mj-cs"/>
              <a:sym typeface="思源黑体" panose="020B0400000000000000" pitchFamily="34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11425744-79B8-4A7B-BAD9-BF29135C2E14}"/>
              </a:ext>
            </a:extLst>
          </p:cNvPr>
          <p:cNvSpPr/>
          <p:nvPr/>
        </p:nvSpPr>
        <p:spPr>
          <a:xfrm rot="19328043">
            <a:off x="-1111505" y="-554249"/>
            <a:ext cx="4376079" cy="2120545"/>
          </a:xfrm>
          <a:custGeom>
            <a:avLst/>
            <a:gdLst>
              <a:gd name="connsiteX0" fmla="*/ 1648776 w 4376079"/>
              <a:gd name="connsiteY0" fmla="*/ 0 h 2120545"/>
              <a:gd name="connsiteX1" fmla="*/ 4376079 w 4376079"/>
              <a:gd name="connsiteY1" fmla="*/ 2120545 h 2120545"/>
              <a:gd name="connsiteX2" fmla="*/ 0 w 4376079"/>
              <a:gd name="connsiteY2" fmla="*/ 2120545 h 212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6079" h="2120545">
                <a:moveTo>
                  <a:pt x="1648776" y="0"/>
                </a:moveTo>
                <a:lnTo>
                  <a:pt x="4376079" y="2120545"/>
                </a:lnTo>
                <a:lnTo>
                  <a:pt x="0" y="2120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3A483991-A46C-4E93-861C-2F5FF01646C8}"/>
              </a:ext>
            </a:extLst>
          </p:cNvPr>
          <p:cNvSpPr/>
          <p:nvPr/>
        </p:nvSpPr>
        <p:spPr>
          <a:xfrm rot="1632468">
            <a:off x="6805432" y="-983590"/>
            <a:ext cx="6324358" cy="2571671"/>
          </a:xfrm>
          <a:custGeom>
            <a:avLst/>
            <a:gdLst>
              <a:gd name="connsiteX0" fmla="*/ 0 w 6324358"/>
              <a:gd name="connsiteY0" fmla="*/ 2571671 h 2571671"/>
              <a:gd name="connsiteX1" fmla="*/ 5002256 w 6324358"/>
              <a:gd name="connsiteY1" fmla="*/ 0 h 2571671"/>
              <a:gd name="connsiteX2" fmla="*/ 6324358 w 6324358"/>
              <a:gd name="connsiteY2" fmla="*/ 2571671 h 25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358" h="2571671">
                <a:moveTo>
                  <a:pt x="0" y="2571671"/>
                </a:moveTo>
                <a:lnTo>
                  <a:pt x="5002256" y="0"/>
                </a:lnTo>
                <a:lnTo>
                  <a:pt x="6324358" y="2571671"/>
                </a:lnTo>
                <a:close/>
              </a:path>
            </a:pathLst>
          </a:custGeom>
          <a:blipFill dpi="0" rotWithShape="0">
            <a:blip r:embed="rId9"/>
            <a:srcRect/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4377009-F209-495C-AA4B-3F91312F5001}"/>
              </a:ext>
            </a:extLst>
          </p:cNvPr>
          <p:cNvGrpSpPr/>
          <p:nvPr/>
        </p:nvGrpSpPr>
        <p:grpSpPr>
          <a:xfrm>
            <a:off x="954801" y="3099554"/>
            <a:ext cx="1991251" cy="1372504"/>
            <a:chOff x="1730001" y="3181350"/>
            <a:chExt cx="1991251" cy="137250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FB418DC-0886-4C04-A560-84590F0A8A79}"/>
                </a:ext>
              </a:extLst>
            </p:cNvPr>
            <p:cNvSpPr/>
            <p:nvPr/>
          </p:nvSpPr>
          <p:spPr>
            <a:xfrm>
              <a:off x="2325577" y="3181350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405016-0754-4586-988D-9678C4AD77D2}"/>
                </a:ext>
              </a:extLst>
            </p:cNvPr>
            <p:cNvSpPr/>
            <p:nvPr/>
          </p:nvSpPr>
          <p:spPr>
            <a:xfrm>
              <a:off x="2347960" y="3239184"/>
              <a:ext cx="7553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00EBC03-5D40-42FD-8E4E-50ED3A720E55}"/>
                </a:ext>
              </a:extLst>
            </p:cNvPr>
            <p:cNvSpPr/>
            <p:nvPr/>
          </p:nvSpPr>
          <p:spPr>
            <a:xfrm>
              <a:off x="1730001" y="4153744"/>
              <a:ext cx="19912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i="0" dirty="0" smtClean="0">
                  <a:solidFill>
                    <a:schemeClr val="accent1"/>
                  </a:solidFill>
                  <a:effectLst/>
                  <a:latin typeface="字魂105号-简雅黑"/>
                </a:rPr>
                <a:t>上下网项目</a:t>
              </a:r>
              <a:r>
                <a:rPr lang="zh-CN" altLang="en-US" sz="2000" b="1" i="0" dirty="0">
                  <a:solidFill>
                    <a:schemeClr val="accent1"/>
                  </a:solidFill>
                  <a:effectLst/>
                  <a:latin typeface="字魂105号-简雅黑"/>
                </a:rPr>
                <a:t>概述</a:t>
              </a:r>
              <a:endParaRPr lang="en-US" altLang="zh-CN" sz="2000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5A7B801-7709-40F7-9296-6F7DFD676A54}"/>
              </a:ext>
            </a:extLst>
          </p:cNvPr>
          <p:cNvGrpSpPr/>
          <p:nvPr/>
        </p:nvGrpSpPr>
        <p:grpSpPr>
          <a:xfrm>
            <a:off x="3776087" y="3099554"/>
            <a:ext cx="1991251" cy="1355173"/>
            <a:chOff x="1730001" y="3181350"/>
            <a:chExt cx="1991251" cy="135517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A2FCB44-AB2A-4C47-A1BE-0DC8B8B62F58}"/>
                </a:ext>
              </a:extLst>
            </p:cNvPr>
            <p:cNvSpPr/>
            <p:nvPr/>
          </p:nvSpPr>
          <p:spPr>
            <a:xfrm>
              <a:off x="2325577" y="3181350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66F353F-F289-40EF-A660-C78D903168B6}"/>
                </a:ext>
              </a:extLst>
            </p:cNvPr>
            <p:cNvSpPr/>
            <p:nvPr/>
          </p:nvSpPr>
          <p:spPr>
            <a:xfrm>
              <a:off x="2347960" y="3239184"/>
              <a:ext cx="7553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6522305-ED37-4FEB-8CF7-C4FC6E0920EF}"/>
                </a:ext>
              </a:extLst>
            </p:cNvPr>
            <p:cNvSpPr/>
            <p:nvPr/>
          </p:nvSpPr>
          <p:spPr>
            <a:xfrm>
              <a:off x="1730001" y="4136413"/>
              <a:ext cx="19912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i="0" dirty="0">
                  <a:solidFill>
                    <a:schemeClr val="accent1"/>
                  </a:solidFill>
                  <a:effectLst/>
                  <a:latin typeface="思源黑体 CN Bold"/>
                </a:rPr>
                <a:t>商业模式及优势</a:t>
              </a:r>
              <a:endParaRPr lang="en-US" altLang="zh-CN" sz="2000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9B40287-38B6-4963-A84A-066F3706ED97}"/>
              </a:ext>
            </a:extLst>
          </p:cNvPr>
          <p:cNvGrpSpPr/>
          <p:nvPr/>
        </p:nvGrpSpPr>
        <p:grpSpPr>
          <a:xfrm>
            <a:off x="6819506" y="3099554"/>
            <a:ext cx="1217000" cy="1367036"/>
            <a:chOff x="2282554" y="3181350"/>
            <a:chExt cx="1217000" cy="136703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B94A8F2-4FF1-4633-88D4-DD55CD9ACF8C}"/>
                </a:ext>
              </a:extLst>
            </p:cNvPr>
            <p:cNvSpPr/>
            <p:nvPr/>
          </p:nvSpPr>
          <p:spPr>
            <a:xfrm>
              <a:off x="2436502" y="3181350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B1A4F87-5D84-4BA2-B12E-5CAD62D209FC}"/>
                </a:ext>
              </a:extLst>
            </p:cNvPr>
            <p:cNvSpPr/>
            <p:nvPr/>
          </p:nvSpPr>
          <p:spPr>
            <a:xfrm>
              <a:off x="2458885" y="3239184"/>
              <a:ext cx="7553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4037C8A-F761-48AE-B83D-DEBECCBE3486}"/>
                </a:ext>
              </a:extLst>
            </p:cNvPr>
            <p:cNvSpPr/>
            <p:nvPr/>
          </p:nvSpPr>
          <p:spPr>
            <a:xfrm>
              <a:off x="2282554" y="4148276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i="0" dirty="0">
                  <a:solidFill>
                    <a:schemeClr val="accent1"/>
                  </a:solidFill>
                  <a:effectLst/>
                  <a:latin typeface="思源黑体 CN Bold"/>
                </a:rPr>
                <a:t>财务前景</a:t>
              </a:r>
              <a:endParaRPr lang="en-US" altLang="zh-CN" sz="2000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6C79EF1-8AD2-4A35-91C5-B80ACA70E3C7}"/>
              </a:ext>
            </a:extLst>
          </p:cNvPr>
          <p:cNvGrpSpPr/>
          <p:nvPr/>
        </p:nvGrpSpPr>
        <p:grpSpPr>
          <a:xfrm>
            <a:off x="9317206" y="3099554"/>
            <a:ext cx="1217000" cy="1367036"/>
            <a:chOff x="2149084" y="3181350"/>
            <a:chExt cx="1217000" cy="136703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F1B2E86-53B2-415A-95FA-122CCBF26FA1}"/>
                </a:ext>
              </a:extLst>
            </p:cNvPr>
            <p:cNvSpPr/>
            <p:nvPr/>
          </p:nvSpPr>
          <p:spPr>
            <a:xfrm>
              <a:off x="2325577" y="3181350"/>
              <a:ext cx="800100" cy="8001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4E25CEC-CEB4-4C15-9B5B-8A624D7081D0}"/>
                </a:ext>
              </a:extLst>
            </p:cNvPr>
            <p:cNvSpPr/>
            <p:nvPr/>
          </p:nvSpPr>
          <p:spPr>
            <a:xfrm>
              <a:off x="2347960" y="3239184"/>
              <a:ext cx="7553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sz="36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D6FF6-B5C9-4EF4-9D35-7EA37329ED06}"/>
                </a:ext>
              </a:extLst>
            </p:cNvPr>
            <p:cNvSpPr/>
            <p:nvPr/>
          </p:nvSpPr>
          <p:spPr>
            <a:xfrm>
              <a:off x="2149084" y="4148276"/>
              <a:ext cx="12170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i="0" dirty="0">
                  <a:solidFill>
                    <a:schemeClr val="accent1"/>
                  </a:solidFill>
                  <a:effectLst/>
                  <a:latin typeface="思源黑体 CN Bold"/>
                </a:rPr>
                <a:t>融资要求</a:t>
              </a:r>
              <a:endParaRPr lang="en-US" altLang="zh-CN" sz="2000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D4C418FE-03D4-4F77-8BA6-990E47B469ED}"/>
              </a:ext>
            </a:extLst>
          </p:cNvPr>
          <p:cNvSpPr/>
          <p:nvPr/>
        </p:nvSpPr>
        <p:spPr>
          <a:xfrm>
            <a:off x="997766" y="776026"/>
            <a:ext cx="30027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C</a:t>
            </a:r>
            <a:r>
              <a:rPr lang="en-US" altLang="zh-CN" sz="4000" b="1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ONTENTS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AC4BD00-CFD0-4BAD-96E0-843403DC53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 flipV="1">
            <a:off x="7781943" y="5587872"/>
            <a:ext cx="4418446" cy="609600"/>
          </a:xfrm>
          <a:custGeom>
            <a:avLst/>
            <a:gdLst>
              <a:gd name="connsiteX0" fmla="*/ 0 w 3046395"/>
              <a:gd name="connsiteY0" fmla="*/ 0 h 609600"/>
              <a:gd name="connsiteX1" fmla="*/ 2269996 w 3046395"/>
              <a:gd name="connsiteY1" fmla="*/ 0 h 609600"/>
              <a:gd name="connsiteX2" fmla="*/ 2434334 w 3046395"/>
              <a:gd name="connsiteY2" fmla="*/ 0 h 609600"/>
              <a:gd name="connsiteX3" fmla="*/ 3046395 w 3046395"/>
              <a:gd name="connsiteY3" fmla="*/ 0 h 609600"/>
              <a:gd name="connsiteX4" fmla="*/ 2436795 w 3046395"/>
              <a:gd name="connsiteY4" fmla="*/ 609600 h 609600"/>
              <a:gd name="connsiteX5" fmla="*/ 2434334 w 3046395"/>
              <a:gd name="connsiteY5" fmla="*/ 607139 h 609600"/>
              <a:gd name="connsiteX6" fmla="*/ 2434334 w 3046395"/>
              <a:gd name="connsiteY6" fmla="*/ 609600 h 609600"/>
              <a:gd name="connsiteX7" fmla="*/ 0 w 3046395"/>
              <a:gd name="connsiteY7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6395" h="609600">
                <a:moveTo>
                  <a:pt x="0" y="0"/>
                </a:moveTo>
                <a:lnTo>
                  <a:pt x="2269996" y="0"/>
                </a:lnTo>
                <a:lnTo>
                  <a:pt x="2434334" y="0"/>
                </a:lnTo>
                <a:lnTo>
                  <a:pt x="3046395" y="0"/>
                </a:lnTo>
                <a:lnTo>
                  <a:pt x="2436795" y="609600"/>
                </a:lnTo>
                <a:lnTo>
                  <a:pt x="2434334" y="607139"/>
                </a:lnTo>
                <a:lnTo>
                  <a:pt x="2434334" y="609600"/>
                </a:lnTo>
                <a:lnTo>
                  <a:pt x="0" y="609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 xmlns:v="urn:schemas-microsoft-com:vml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2" grpId="0" animBg="1"/>
      <p:bldP spid="50" grpId="0" animBg="1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流程图: 可选过程 50">
            <a:extLst>
              <a:ext uri="{FF2B5EF4-FFF2-40B4-BE49-F238E27FC236}">
                <a16:creationId xmlns:a16="http://schemas.microsoft.com/office/drawing/2014/main" id="{CF06D901-F586-4FAD-A3AE-F9D8600759EB}"/>
              </a:ext>
            </a:extLst>
          </p:cNvPr>
          <p:cNvSpPr/>
          <p:nvPr/>
        </p:nvSpPr>
        <p:spPr>
          <a:xfrm>
            <a:off x="4315782" y="3575076"/>
            <a:ext cx="1339913" cy="52614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966C64AF-71C8-4D3B-BF23-229937317BD9}"/>
              </a:ext>
            </a:extLst>
          </p:cNvPr>
          <p:cNvSpPr/>
          <p:nvPr/>
        </p:nvSpPr>
        <p:spPr>
          <a:xfrm>
            <a:off x="2027976" y="3575077"/>
            <a:ext cx="1339913" cy="52614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核心团队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" name="任意多边形 29">
            <a:extLst>
              <a:ext uri="{FF2B5EF4-FFF2-40B4-BE49-F238E27FC236}">
                <a16:creationId xmlns:a16="http://schemas.microsoft.com/office/drawing/2014/main" id="{272BBF01-C9E6-496F-9644-03AA86271939}"/>
              </a:ext>
            </a:extLst>
          </p:cNvPr>
          <p:cNvSpPr/>
          <p:nvPr/>
        </p:nvSpPr>
        <p:spPr>
          <a:xfrm flipH="1">
            <a:off x="8741885" y="1754228"/>
            <a:ext cx="1626745" cy="155216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FFD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7" name="任意多边形 30">
            <a:extLst>
              <a:ext uri="{FF2B5EF4-FFF2-40B4-BE49-F238E27FC236}">
                <a16:creationId xmlns:a16="http://schemas.microsoft.com/office/drawing/2014/main" id="{A04BB8F9-0652-4A86-9A34-AC57DEC8F329}"/>
              </a:ext>
            </a:extLst>
          </p:cNvPr>
          <p:cNvSpPr>
            <a:spLocks noChangeAspect="1"/>
          </p:cNvSpPr>
          <p:nvPr/>
        </p:nvSpPr>
        <p:spPr>
          <a:xfrm flipH="1">
            <a:off x="8972763" y="1974521"/>
            <a:ext cx="1164989" cy="1111578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E885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BD99BC3C-A097-4162-ADCF-71D081D6BF37}"/>
              </a:ext>
            </a:extLst>
          </p:cNvPr>
          <p:cNvSpPr>
            <a:spLocks noEditPoints="1"/>
          </p:cNvSpPr>
          <p:nvPr/>
        </p:nvSpPr>
        <p:spPr bwMode="auto">
          <a:xfrm>
            <a:off x="9341020" y="2387091"/>
            <a:ext cx="515299" cy="391415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1" name="任意多边形 21">
            <a:extLst>
              <a:ext uri="{FF2B5EF4-FFF2-40B4-BE49-F238E27FC236}">
                <a16:creationId xmlns:a16="http://schemas.microsoft.com/office/drawing/2014/main" id="{A1E01002-7D64-422E-BF8E-E194B9DC5B88}"/>
              </a:ext>
            </a:extLst>
          </p:cNvPr>
          <p:cNvSpPr/>
          <p:nvPr/>
        </p:nvSpPr>
        <p:spPr>
          <a:xfrm flipH="1">
            <a:off x="6505516" y="1781385"/>
            <a:ext cx="1550610" cy="155330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FFD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2" name="任意多边形 22">
            <a:extLst>
              <a:ext uri="{FF2B5EF4-FFF2-40B4-BE49-F238E27FC236}">
                <a16:creationId xmlns:a16="http://schemas.microsoft.com/office/drawing/2014/main" id="{CD7B3B6A-36E3-4DA4-978B-FF57BD415776}"/>
              </a:ext>
            </a:extLst>
          </p:cNvPr>
          <p:cNvSpPr>
            <a:spLocks noChangeAspect="1"/>
          </p:cNvSpPr>
          <p:nvPr/>
        </p:nvSpPr>
        <p:spPr>
          <a:xfrm flipH="1">
            <a:off x="6725588" y="2001839"/>
            <a:ext cx="1110465" cy="111239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E885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56CC33DD-9970-48DB-8338-36C8C1A0AB14}"/>
              </a:ext>
            </a:extLst>
          </p:cNvPr>
          <p:cNvSpPr>
            <a:spLocks noEditPoints="1"/>
          </p:cNvSpPr>
          <p:nvPr/>
        </p:nvSpPr>
        <p:spPr bwMode="auto">
          <a:xfrm>
            <a:off x="7089381" y="2335907"/>
            <a:ext cx="377553" cy="474802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6" name="任意多边形 10">
            <a:extLst>
              <a:ext uri="{FF2B5EF4-FFF2-40B4-BE49-F238E27FC236}">
                <a16:creationId xmlns:a16="http://schemas.microsoft.com/office/drawing/2014/main" id="{B3DE0054-7266-46B9-8F66-49F8DAF67075}"/>
              </a:ext>
            </a:extLst>
          </p:cNvPr>
          <p:cNvSpPr/>
          <p:nvPr/>
        </p:nvSpPr>
        <p:spPr>
          <a:xfrm>
            <a:off x="1910875" y="1780245"/>
            <a:ext cx="1550610" cy="155330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FFD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6F512E6-7420-4944-9D40-D8E06FB30C9F}"/>
              </a:ext>
            </a:extLst>
          </p:cNvPr>
          <p:cNvGrpSpPr/>
          <p:nvPr/>
        </p:nvGrpSpPr>
        <p:grpSpPr>
          <a:xfrm>
            <a:off x="2130947" y="2000699"/>
            <a:ext cx="1110465" cy="1112394"/>
            <a:chOff x="2130947" y="2000699"/>
            <a:chExt cx="1110465" cy="1112394"/>
          </a:xfrm>
        </p:grpSpPr>
        <p:sp>
          <p:nvSpPr>
            <p:cNvPr id="17" name="任意多边形 11">
              <a:extLst>
                <a:ext uri="{FF2B5EF4-FFF2-40B4-BE49-F238E27FC236}">
                  <a16:creationId xmlns:a16="http://schemas.microsoft.com/office/drawing/2014/main" id="{9D269F23-3A3D-4397-BED5-F78065BE4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947" y="2000699"/>
              <a:ext cx="1110465" cy="1112394"/>
            </a:xfrm>
            <a:custGeom>
              <a:avLst/>
              <a:gdLst>
                <a:gd name="connsiteX0" fmla="*/ 0 w 1656000"/>
                <a:gd name="connsiteY0" fmla="*/ 0 h 1658877"/>
                <a:gd name="connsiteX1" fmla="*/ 404726 w 1656000"/>
                <a:gd name="connsiteY1" fmla="*/ 0 h 1658877"/>
                <a:gd name="connsiteX2" fmla="*/ 583096 w 1656000"/>
                <a:gd name="connsiteY2" fmla="*/ 0 h 1658877"/>
                <a:gd name="connsiteX3" fmla="*/ 1251274 w 1656000"/>
                <a:gd name="connsiteY3" fmla="*/ 0 h 1658877"/>
                <a:gd name="connsiteX4" fmla="*/ 1656000 w 1656000"/>
                <a:gd name="connsiteY4" fmla="*/ 404726 h 1658877"/>
                <a:gd name="connsiteX5" fmla="*/ 1656000 w 1656000"/>
                <a:gd name="connsiteY5" fmla="*/ 1251274 h 1658877"/>
                <a:gd name="connsiteX6" fmla="*/ 1652796 w 1656000"/>
                <a:gd name="connsiteY6" fmla="*/ 1283057 h 1658877"/>
                <a:gd name="connsiteX7" fmla="*/ 1652796 w 1656000"/>
                <a:gd name="connsiteY7" fmla="*/ 1658877 h 1658877"/>
                <a:gd name="connsiteX8" fmla="*/ 1069700 w 1656000"/>
                <a:gd name="connsiteY8" fmla="*/ 1658877 h 1658877"/>
                <a:gd name="connsiteX9" fmla="*/ 1069700 w 1656000"/>
                <a:gd name="connsiteY9" fmla="*/ 1656000 h 1658877"/>
                <a:gd name="connsiteX10" fmla="*/ 404726 w 1656000"/>
                <a:gd name="connsiteY10" fmla="*/ 1656000 h 1658877"/>
                <a:gd name="connsiteX11" fmla="*/ 0 w 1656000"/>
                <a:gd name="connsiteY11" fmla="*/ 1251274 h 1658877"/>
                <a:gd name="connsiteX12" fmla="*/ 0 w 1656000"/>
                <a:gd name="connsiteY12" fmla="*/ 838080 h 1658877"/>
                <a:gd name="connsiteX13" fmla="*/ 0 w 1656000"/>
                <a:gd name="connsiteY13" fmla="*/ 404726 h 165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6000" h="1658877">
                  <a:moveTo>
                    <a:pt x="0" y="0"/>
                  </a:moveTo>
                  <a:lnTo>
                    <a:pt x="404726" y="0"/>
                  </a:lnTo>
                  <a:lnTo>
                    <a:pt x="583096" y="0"/>
                  </a:lnTo>
                  <a:lnTo>
                    <a:pt x="1251274" y="0"/>
                  </a:lnTo>
                  <a:cubicBezTo>
                    <a:pt x="1474798" y="0"/>
                    <a:pt x="1656000" y="181202"/>
                    <a:pt x="1656000" y="404726"/>
                  </a:cubicBezTo>
                  <a:lnTo>
                    <a:pt x="1656000" y="1251274"/>
                  </a:lnTo>
                  <a:lnTo>
                    <a:pt x="1652796" y="1283057"/>
                  </a:lnTo>
                  <a:lnTo>
                    <a:pt x="1652796" y="1658877"/>
                  </a:lnTo>
                  <a:lnTo>
                    <a:pt x="1069700" y="1658877"/>
                  </a:lnTo>
                  <a:lnTo>
                    <a:pt x="1069700" y="1656000"/>
                  </a:lnTo>
                  <a:lnTo>
                    <a:pt x="404726" y="1656000"/>
                  </a:lnTo>
                  <a:cubicBezTo>
                    <a:pt x="181202" y="1656000"/>
                    <a:pt x="0" y="1474798"/>
                    <a:pt x="0" y="1251274"/>
                  </a:cubicBezTo>
                  <a:lnTo>
                    <a:pt x="0" y="838080"/>
                  </a:lnTo>
                  <a:lnTo>
                    <a:pt x="0" y="404726"/>
                  </a:lnTo>
                  <a:close/>
                </a:path>
              </a:pathLst>
            </a:custGeom>
            <a:solidFill>
              <a:srgbClr val="E88500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2D89CCD0-099A-4003-B812-B5056A974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8904" y="2315848"/>
              <a:ext cx="448104" cy="428925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任意多边形 16">
            <a:extLst>
              <a:ext uri="{FF2B5EF4-FFF2-40B4-BE49-F238E27FC236}">
                <a16:creationId xmlns:a16="http://schemas.microsoft.com/office/drawing/2014/main" id="{874162C6-CB69-4F5A-8EFE-2EBE5D8B36E5}"/>
              </a:ext>
            </a:extLst>
          </p:cNvPr>
          <p:cNvSpPr/>
          <p:nvPr/>
        </p:nvSpPr>
        <p:spPr>
          <a:xfrm>
            <a:off x="4175322" y="1806146"/>
            <a:ext cx="1536028" cy="155330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FFD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2" name="任意多边形 17">
            <a:extLst>
              <a:ext uri="{FF2B5EF4-FFF2-40B4-BE49-F238E27FC236}">
                <a16:creationId xmlns:a16="http://schemas.microsoft.com/office/drawing/2014/main" id="{BDCA3565-0728-4CBA-B82D-747F9A0EA23D}"/>
              </a:ext>
            </a:extLst>
          </p:cNvPr>
          <p:cNvSpPr>
            <a:spLocks noChangeAspect="1"/>
          </p:cNvSpPr>
          <p:nvPr/>
        </p:nvSpPr>
        <p:spPr>
          <a:xfrm>
            <a:off x="4393325" y="2026600"/>
            <a:ext cx="1100022" cy="1112394"/>
          </a:xfrm>
          <a:custGeom>
            <a:avLst/>
            <a:gdLst>
              <a:gd name="connsiteX0" fmla="*/ 0 w 1656000"/>
              <a:gd name="connsiteY0" fmla="*/ 0 h 1658877"/>
              <a:gd name="connsiteX1" fmla="*/ 404726 w 1656000"/>
              <a:gd name="connsiteY1" fmla="*/ 0 h 1658877"/>
              <a:gd name="connsiteX2" fmla="*/ 583096 w 1656000"/>
              <a:gd name="connsiteY2" fmla="*/ 0 h 1658877"/>
              <a:gd name="connsiteX3" fmla="*/ 1251274 w 1656000"/>
              <a:gd name="connsiteY3" fmla="*/ 0 h 1658877"/>
              <a:gd name="connsiteX4" fmla="*/ 1656000 w 1656000"/>
              <a:gd name="connsiteY4" fmla="*/ 404726 h 1658877"/>
              <a:gd name="connsiteX5" fmla="*/ 1656000 w 1656000"/>
              <a:gd name="connsiteY5" fmla="*/ 1251274 h 1658877"/>
              <a:gd name="connsiteX6" fmla="*/ 1652796 w 1656000"/>
              <a:gd name="connsiteY6" fmla="*/ 1283057 h 1658877"/>
              <a:gd name="connsiteX7" fmla="*/ 1652796 w 1656000"/>
              <a:gd name="connsiteY7" fmla="*/ 1658877 h 1658877"/>
              <a:gd name="connsiteX8" fmla="*/ 1069700 w 1656000"/>
              <a:gd name="connsiteY8" fmla="*/ 1658877 h 1658877"/>
              <a:gd name="connsiteX9" fmla="*/ 1069700 w 1656000"/>
              <a:gd name="connsiteY9" fmla="*/ 1656000 h 1658877"/>
              <a:gd name="connsiteX10" fmla="*/ 404726 w 1656000"/>
              <a:gd name="connsiteY10" fmla="*/ 1656000 h 1658877"/>
              <a:gd name="connsiteX11" fmla="*/ 0 w 1656000"/>
              <a:gd name="connsiteY11" fmla="*/ 1251274 h 1658877"/>
              <a:gd name="connsiteX12" fmla="*/ 0 w 1656000"/>
              <a:gd name="connsiteY12" fmla="*/ 838080 h 1658877"/>
              <a:gd name="connsiteX13" fmla="*/ 0 w 1656000"/>
              <a:gd name="connsiteY13" fmla="*/ 404726 h 16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6000" h="1658877">
                <a:moveTo>
                  <a:pt x="0" y="0"/>
                </a:moveTo>
                <a:lnTo>
                  <a:pt x="404726" y="0"/>
                </a:lnTo>
                <a:lnTo>
                  <a:pt x="583096" y="0"/>
                </a:lnTo>
                <a:lnTo>
                  <a:pt x="1251274" y="0"/>
                </a:lnTo>
                <a:cubicBezTo>
                  <a:pt x="1474798" y="0"/>
                  <a:pt x="1656000" y="181202"/>
                  <a:pt x="1656000" y="404726"/>
                </a:cubicBezTo>
                <a:lnTo>
                  <a:pt x="1656000" y="1251274"/>
                </a:lnTo>
                <a:lnTo>
                  <a:pt x="1652796" y="1283057"/>
                </a:lnTo>
                <a:lnTo>
                  <a:pt x="1652796" y="1658877"/>
                </a:lnTo>
                <a:lnTo>
                  <a:pt x="1069700" y="1658877"/>
                </a:lnTo>
                <a:lnTo>
                  <a:pt x="1069700" y="1656000"/>
                </a:lnTo>
                <a:lnTo>
                  <a:pt x="404726" y="1656000"/>
                </a:lnTo>
                <a:cubicBezTo>
                  <a:pt x="181202" y="1656000"/>
                  <a:pt x="0" y="1474798"/>
                  <a:pt x="0" y="1251274"/>
                </a:cubicBezTo>
                <a:lnTo>
                  <a:pt x="0" y="838080"/>
                </a:lnTo>
                <a:lnTo>
                  <a:pt x="0" y="404726"/>
                </a:lnTo>
                <a:close/>
              </a:path>
            </a:pathLst>
          </a:custGeom>
          <a:solidFill>
            <a:srgbClr val="E88500"/>
          </a:solidFill>
          <a:ln>
            <a:noFill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8734FC59-AA0D-456D-AAB1-388919C47AED}"/>
              </a:ext>
            </a:extLst>
          </p:cNvPr>
          <p:cNvSpPr>
            <a:spLocks noEditPoints="1"/>
          </p:cNvSpPr>
          <p:nvPr/>
        </p:nvSpPr>
        <p:spPr bwMode="auto">
          <a:xfrm>
            <a:off x="4749529" y="2394222"/>
            <a:ext cx="373137" cy="395753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08A2FA35-6DB2-4E81-94A9-C7A07A0F899C}"/>
              </a:ext>
            </a:extLst>
          </p:cNvPr>
          <p:cNvSpPr txBox="1"/>
          <p:nvPr/>
        </p:nvSpPr>
        <p:spPr>
          <a:xfrm>
            <a:off x="1554029" y="3575076"/>
            <a:ext cx="228780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王永龙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CEO&amp;</a:t>
            </a:r>
            <a:r>
              <a:rPr lang="zh-CN" altLang="en-US" dirty="0">
                <a:solidFill>
                  <a:schemeClr val="accent1"/>
                </a:solidFill>
              </a:rPr>
              <a:t>产品总监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12</a:t>
            </a:r>
            <a:r>
              <a:rPr lang="zh-CN" altLang="en-US" dirty="0">
                <a:solidFill>
                  <a:schemeClr val="accent1"/>
                </a:solidFill>
              </a:rPr>
              <a:t>年新零售行业经验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年互联网经验</a:t>
            </a: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D8F0DE76-D78F-4FB3-8653-2D8A21C43D8B}"/>
              </a:ext>
            </a:extLst>
          </p:cNvPr>
          <p:cNvSpPr txBox="1"/>
          <p:nvPr/>
        </p:nvSpPr>
        <p:spPr>
          <a:xfrm>
            <a:off x="4030265" y="3585535"/>
            <a:ext cx="182614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马亮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COO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年投融资经验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15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zh-CN" altLang="en-US" dirty="0">
                <a:solidFill>
                  <a:schemeClr val="accent1"/>
                </a:solidFill>
              </a:rPr>
              <a:t>互联网经验</a:t>
            </a:r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966C64AF-71C8-4D3B-BF23-229937317BD9}"/>
              </a:ext>
            </a:extLst>
          </p:cNvPr>
          <p:cNvSpPr/>
          <p:nvPr/>
        </p:nvSpPr>
        <p:spPr>
          <a:xfrm>
            <a:off x="6608200" y="3555143"/>
            <a:ext cx="1339913" cy="52614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D8F0DE76-D78F-4FB3-8653-2D8A21C43D8B}"/>
              </a:ext>
            </a:extLst>
          </p:cNvPr>
          <p:cNvSpPr txBox="1"/>
          <p:nvPr/>
        </p:nvSpPr>
        <p:spPr>
          <a:xfrm>
            <a:off x="6369315" y="3555143"/>
            <a:ext cx="181652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XXX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CIO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18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zh-CN" altLang="en-US" dirty="0">
                <a:solidFill>
                  <a:schemeClr val="accent1"/>
                </a:solidFill>
              </a:rPr>
              <a:t>投融资经验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10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zh-CN" altLang="en-US" dirty="0">
                <a:solidFill>
                  <a:schemeClr val="accent1"/>
                </a:solidFill>
              </a:rPr>
              <a:t>互联网经验</a:t>
            </a:r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966C64AF-71C8-4D3B-BF23-229937317BD9}"/>
              </a:ext>
            </a:extLst>
          </p:cNvPr>
          <p:cNvSpPr/>
          <p:nvPr/>
        </p:nvSpPr>
        <p:spPr>
          <a:xfrm>
            <a:off x="8937632" y="3555143"/>
            <a:ext cx="1339913" cy="52614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D8F0DE76-D78F-4FB3-8653-2D8A21C43D8B}"/>
              </a:ext>
            </a:extLst>
          </p:cNvPr>
          <p:cNvSpPr txBox="1"/>
          <p:nvPr/>
        </p:nvSpPr>
        <p:spPr>
          <a:xfrm>
            <a:off x="8698747" y="3555143"/>
            <a:ext cx="181652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甘红梅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CFO</a:t>
            </a:r>
          </a:p>
          <a:p>
            <a:pPr algn="ctr"/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年投融资经验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18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zh-CN" altLang="en-US" dirty="0">
                <a:solidFill>
                  <a:schemeClr val="accent1"/>
                </a:solidFill>
              </a:rPr>
              <a:t>互联网经验</a:t>
            </a:r>
          </a:p>
        </p:txBody>
      </p:sp>
    </p:spTree>
    <p:extLst>
      <p:ext uri="{BB962C8B-B14F-4D97-AF65-F5344CB8AC3E}">
        <p14:creationId xmlns:p14="http://schemas.microsoft.com/office/powerpoint/2010/main" val="17075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45D697-1EB9-48D1-9DD7-CC1E8320C61D}"/>
              </a:ext>
            </a:extLst>
          </p:cNvPr>
          <p:cNvSpPr/>
          <p:nvPr/>
        </p:nvSpPr>
        <p:spPr>
          <a:xfrm>
            <a:off x="0" y="0"/>
            <a:ext cx="12192000" cy="3733624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44777-D2A3-40D2-A820-6039EEF58BD4}"/>
              </a:ext>
            </a:extLst>
          </p:cNvPr>
          <p:cNvSpPr/>
          <p:nvPr/>
        </p:nvSpPr>
        <p:spPr>
          <a:xfrm>
            <a:off x="0" y="3553624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5F646-F699-4CB2-BB80-B1178C1753B5}"/>
              </a:ext>
            </a:extLst>
          </p:cNvPr>
          <p:cNvSpPr txBox="1"/>
          <p:nvPr/>
        </p:nvSpPr>
        <p:spPr>
          <a:xfrm>
            <a:off x="8256561" y="4495800"/>
            <a:ext cx="3935439" cy="30240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  <a:sym typeface="思源黑体" panose="020B0400000000000000" pitchFamily="34" charset="-122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85CECD-6DB8-4883-8285-0AF98BD2AE0B}"/>
              </a:ext>
            </a:extLst>
          </p:cNvPr>
          <p:cNvSpPr/>
          <p:nvPr/>
        </p:nvSpPr>
        <p:spPr>
          <a:xfrm>
            <a:off x="4547233" y="49768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财务前景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CC2CA1-5973-4FB9-AB38-B539DFAC0145}"/>
              </a:ext>
            </a:extLst>
          </p:cNvPr>
          <p:cNvCxnSpPr/>
          <p:nvPr/>
        </p:nvCxnSpPr>
        <p:spPr>
          <a:xfrm>
            <a:off x="7274681" y="4587565"/>
            <a:ext cx="0" cy="150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A1DB211-C11C-425E-B72C-E0CDB0390E95}"/>
              </a:ext>
            </a:extLst>
          </p:cNvPr>
          <p:cNvSpPr/>
          <p:nvPr/>
        </p:nvSpPr>
        <p:spPr>
          <a:xfrm>
            <a:off x="0" y="0"/>
            <a:ext cx="2781982" cy="355362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5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 xmlns:a14="http://schemas.microsoft.com/office/drawing/2010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5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发展计划及财务前景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F1B5C9B-BD8D-4C3C-9520-C0D40EE19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54824"/>
              </p:ext>
            </p:extLst>
          </p:nvPr>
        </p:nvGraphicFramePr>
        <p:xfrm>
          <a:off x="601813" y="1436363"/>
          <a:ext cx="11060507" cy="4361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9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2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3182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年度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融资情况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创建上下网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覆盖物业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招商加盟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供应商</a:t>
                      </a:r>
                      <a:b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供应链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单个前置仓平均年收入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/>
                      </a:r>
                      <a:b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（含商品价差、线上线下引流、加盟、增值）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总营收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未税利润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8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第一轮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6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完成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融资</a:t>
                      </a:r>
                      <a:r>
                        <a:rPr lang="zh-CN" altLang="en-US" sz="1600" u="none" strike="noStrike" dirty="0">
                          <a:effectLst/>
                        </a:rPr>
                        <a:t/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 smtClean="0">
                          <a:effectLst/>
                        </a:rPr>
                        <a:t>额度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500</a:t>
                      </a:r>
                      <a:r>
                        <a:rPr lang="zh-CN" altLang="en-US" sz="1600" u="none" strike="noStrike" dirty="0">
                          <a:effectLst/>
                        </a:rPr>
                        <a:t>万元以上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20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10</a:t>
                      </a:r>
                      <a:r>
                        <a:rPr lang="zh-CN" altLang="en-US" sz="1600" u="none" strike="noStrike" dirty="0">
                          <a:effectLst/>
                        </a:rPr>
                        <a:t>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720</a:t>
                      </a:r>
                      <a:r>
                        <a:rPr lang="zh-CN" altLang="en-US" sz="1600" u="none" strike="noStrike" dirty="0" smtClean="0">
                          <a:effectLst/>
                          <a:latin typeface="Arial Black" panose="020B0A04020102020204" pitchFamily="34" charset="0"/>
                        </a:rPr>
                        <a:t>万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4000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万元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第二轮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6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完成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融资</a:t>
                      </a:r>
                      <a:r>
                        <a:rPr lang="zh-CN" altLang="en-US" sz="1600" u="none" strike="noStrike" dirty="0">
                          <a:effectLst/>
                        </a:rPr>
                        <a:t/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 smtClean="0">
                          <a:effectLst/>
                        </a:rPr>
                        <a:t>额度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5000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万元</a:t>
                      </a:r>
                      <a:r>
                        <a:rPr lang="zh-CN" altLang="en-US" sz="1600" u="none" strike="noStrike" dirty="0">
                          <a:effectLst/>
                        </a:rPr>
                        <a:t>以上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r>
                        <a:rPr lang="zh-CN" altLang="en-US" sz="1600" u="none" strike="noStrike" dirty="0">
                          <a:effectLst/>
                        </a:rPr>
                        <a:t>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</a:rPr>
                        <a:t>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700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万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14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1.8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三轮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6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完成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融资</a:t>
                      </a:r>
                      <a:r>
                        <a:rPr lang="zh-CN" altLang="en-US" sz="1600" u="none" strike="noStrike" dirty="0">
                          <a:effectLst/>
                        </a:rPr>
                        <a:t/>
                      </a:r>
                      <a:br>
                        <a:rPr lang="zh-CN" altLang="en-US" sz="1600" u="none" strike="noStrike" dirty="0">
                          <a:effectLst/>
                        </a:rPr>
                      </a:br>
                      <a:r>
                        <a:rPr lang="zh-CN" altLang="en-US" sz="1600" u="none" strike="noStrike" dirty="0" smtClean="0">
                          <a:effectLst/>
                        </a:rPr>
                        <a:t>额度</a:t>
                      </a:r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元以上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500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500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500</a:t>
                      </a:r>
                      <a:r>
                        <a:rPr lang="zh-CN" altLang="en-US" sz="1600" u="none" strike="noStrike" dirty="0">
                          <a:effectLst/>
                        </a:rPr>
                        <a:t>个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100</a:t>
                      </a:r>
                      <a:r>
                        <a:rPr lang="zh-CN" altLang="en-US" sz="1600" u="none" strike="noStrike" dirty="0">
                          <a:effectLst/>
                        </a:rPr>
                        <a:t>家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678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万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68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16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亿</a:t>
                      </a:r>
                      <a:r>
                        <a:rPr lang="zh-CN" altLang="en-US" sz="1600" u="none" strike="noStrike" dirty="0">
                          <a:effectLst/>
                        </a:rPr>
                        <a:t>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第四轮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E86E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</a:rPr>
                        <a:t>  项目发展</a:t>
                      </a:r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  <a:latin typeface="Arial Black" panose="020B0A04020102020204" pitchFamily="34" charset="0"/>
                        </a:rPr>
                        <a:t>3-5</a:t>
                      </a:r>
                      <a:r>
                        <a:rPr lang="zh-CN" altLang="en-US" sz="1800" u="none" strike="noStrike" dirty="0">
                          <a:effectLst/>
                        </a:rPr>
                        <a:t>年，实现在国内或海外资本市场上市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D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加盟商收益估算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8CBA012-6292-44A9-9F4A-D594F189B8A7}"/>
              </a:ext>
            </a:extLst>
          </p:cNvPr>
          <p:cNvSpPr/>
          <p:nvPr/>
        </p:nvSpPr>
        <p:spPr>
          <a:xfrm rot="16200000">
            <a:off x="7044428" y="3230906"/>
            <a:ext cx="3929102" cy="3325083"/>
          </a:xfrm>
          <a:custGeom>
            <a:avLst/>
            <a:gdLst>
              <a:gd name="connsiteX0" fmla="*/ 4242316 w 4242316"/>
              <a:gd name="connsiteY0" fmla="*/ 562708 h 3657591"/>
              <a:gd name="connsiteX1" fmla="*/ 4117817 w 4242316"/>
              <a:gd name="connsiteY1" fmla="*/ 562708 h 3657591"/>
              <a:gd name="connsiteX2" fmla="*/ 4117817 w 4242316"/>
              <a:gd name="connsiteY2" fmla="*/ 3094883 h 3657591"/>
              <a:gd name="connsiteX3" fmla="*/ 3555109 w 4242316"/>
              <a:gd name="connsiteY3" fmla="*/ 3657591 h 3657591"/>
              <a:gd name="connsiteX4" fmla="*/ 0 w 4242316"/>
              <a:gd name="connsiteY4" fmla="*/ 3657591 h 3657591"/>
              <a:gd name="connsiteX5" fmla="*/ 0 w 4242316"/>
              <a:gd name="connsiteY5" fmla="*/ 3094883 h 3657591"/>
              <a:gd name="connsiteX6" fmla="*/ 3555109 w 4242316"/>
              <a:gd name="connsiteY6" fmla="*/ 3094883 h 3657591"/>
              <a:gd name="connsiteX7" fmla="*/ 3555109 w 4242316"/>
              <a:gd name="connsiteY7" fmla="*/ 562708 h 3657591"/>
              <a:gd name="connsiteX8" fmla="*/ 3430609 w 4242316"/>
              <a:gd name="connsiteY8" fmla="*/ 562708 h 3657591"/>
              <a:gd name="connsiteX9" fmla="*/ 3836463 w 4242316"/>
              <a:gd name="connsiteY9" fmla="*/ 0 h 36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2316" h="3657591">
                <a:moveTo>
                  <a:pt x="4242316" y="562708"/>
                </a:moveTo>
                <a:lnTo>
                  <a:pt x="4117817" y="562708"/>
                </a:lnTo>
                <a:lnTo>
                  <a:pt x="4117817" y="3094883"/>
                </a:lnTo>
                <a:lnTo>
                  <a:pt x="3555109" y="3657591"/>
                </a:lnTo>
                <a:lnTo>
                  <a:pt x="0" y="3657591"/>
                </a:lnTo>
                <a:lnTo>
                  <a:pt x="0" y="3094883"/>
                </a:lnTo>
                <a:lnTo>
                  <a:pt x="3555109" y="3094883"/>
                </a:lnTo>
                <a:lnTo>
                  <a:pt x="3555109" y="562708"/>
                </a:lnTo>
                <a:lnTo>
                  <a:pt x="3430609" y="562708"/>
                </a:lnTo>
                <a:lnTo>
                  <a:pt x="38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CE89E19-DAE8-4F88-B7FA-4119A0B717B5}"/>
              </a:ext>
            </a:extLst>
          </p:cNvPr>
          <p:cNvSpPr/>
          <p:nvPr/>
        </p:nvSpPr>
        <p:spPr>
          <a:xfrm rot="16200000">
            <a:off x="7207235" y="4730799"/>
            <a:ext cx="2900101" cy="2621703"/>
          </a:xfrm>
          <a:custGeom>
            <a:avLst/>
            <a:gdLst>
              <a:gd name="connsiteX0" fmla="*/ 2496508 w 3190111"/>
              <a:gd name="connsiteY0" fmla="*/ 2321164 h 2883873"/>
              <a:gd name="connsiteX1" fmla="*/ 2496508 w 3190111"/>
              <a:gd name="connsiteY1" fmla="*/ 2883872 h 2883873"/>
              <a:gd name="connsiteX2" fmla="*/ 0 w 3190111"/>
              <a:gd name="connsiteY2" fmla="*/ 2883872 h 2883873"/>
              <a:gd name="connsiteX3" fmla="*/ 0 w 3190111"/>
              <a:gd name="connsiteY3" fmla="*/ 2321164 h 2883873"/>
              <a:gd name="connsiteX4" fmla="*/ 3190111 w 3190111"/>
              <a:gd name="connsiteY4" fmla="*/ 562708 h 2883873"/>
              <a:gd name="connsiteX5" fmla="*/ 3062414 w 3190111"/>
              <a:gd name="connsiteY5" fmla="*/ 562708 h 2883873"/>
              <a:gd name="connsiteX6" fmla="*/ 3062414 w 3190111"/>
              <a:gd name="connsiteY6" fmla="*/ 2321165 h 2883873"/>
              <a:gd name="connsiteX7" fmla="*/ 3065612 w 3190111"/>
              <a:gd name="connsiteY7" fmla="*/ 2321165 h 2883873"/>
              <a:gd name="connsiteX8" fmla="*/ 2499706 w 3190111"/>
              <a:gd name="connsiteY8" fmla="*/ 2883873 h 2883873"/>
              <a:gd name="connsiteX9" fmla="*/ 2499706 w 3190111"/>
              <a:gd name="connsiteY9" fmla="*/ 2321165 h 2883873"/>
              <a:gd name="connsiteX10" fmla="*/ 2499706 w 3190111"/>
              <a:gd name="connsiteY10" fmla="*/ 562708 h 2883873"/>
              <a:gd name="connsiteX11" fmla="*/ 2378404 w 3190111"/>
              <a:gd name="connsiteY11" fmla="*/ 562708 h 2883873"/>
              <a:gd name="connsiteX12" fmla="*/ 2784258 w 3190111"/>
              <a:gd name="connsiteY12" fmla="*/ 0 h 288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0111" h="2883873">
                <a:moveTo>
                  <a:pt x="2496508" y="2321164"/>
                </a:moveTo>
                <a:lnTo>
                  <a:pt x="2496508" y="2883872"/>
                </a:lnTo>
                <a:lnTo>
                  <a:pt x="0" y="2883872"/>
                </a:lnTo>
                <a:lnTo>
                  <a:pt x="0" y="2321164"/>
                </a:lnTo>
                <a:close/>
                <a:moveTo>
                  <a:pt x="3190111" y="562708"/>
                </a:moveTo>
                <a:lnTo>
                  <a:pt x="3062414" y="562708"/>
                </a:lnTo>
                <a:lnTo>
                  <a:pt x="3062414" y="2321165"/>
                </a:lnTo>
                <a:lnTo>
                  <a:pt x="3065612" y="2321165"/>
                </a:lnTo>
                <a:lnTo>
                  <a:pt x="2499706" y="2883873"/>
                </a:lnTo>
                <a:lnTo>
                  <a:pt x="2499706" y="2321165"/>
                </a:lnTo>
                <a:lnTo>
                  <a:pt x="2499706" y="562708"/>
                </a:lnTo>
                <a:lnTo>
                  <a:pt x="2378404" y="562708"/>
                </a:lnTo>
                <a:lnTo>
                  <a:pt x="27842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771B184-0D24-4863-BF5D-438D36BD5B58}"/>
              </a:ext>
            </a:extLst>
          </p:cNvPr>
          <p:cNvSpPr/>
          <p:nvPr/>
        </p:nvSpPr>
        <p:spPr>
          <a:xfrm rot="16200000">
            <a:off x="6956302" y="1977670"/>
            <a:ext cx="4808735" cy="4028463"/>
          </a:xfrm>
          <a:custGeom>
            <a:avLst/>
            <a:gdLst>
              <a:gd name="connsiteX0" fmla="*/ 5289608 w 5289608"/>
              <a:gd name="connsiteY0" fmla="*/ 562708 h 4431309"/>
              <a:gd name="connsiteX1" fmla="*/ 5165108 w 5289608"/>
              <a:gd name="connsiteY1" fmla="*/ 562708 h 4431309"/>
              <a:gd name="connsiteX2" fmla="*/ 5165108 w 5289608"/>
              <a:gd name="connsiteY2" fmla="*/ 3868601 h 4431309"/>
              <a:gd name="connsiteX3" fmla="*/ 4602401 w 5289608"/>
              <a:gd name="connsiteY3" fmla="*/ 4431309 h 4431309"/>
              <a:gd name="connsiteX4" fmla="*/ 0 w 5289608"/>
              <a:gd name="connsiteY4" fmla="*/ 4431309 h 4431309"/>
              <a:gd name="connsiteX5" fmla="*/ 0 w 5289608"/>
              <a:gd name="connsiteY5" fmla="*/ 3868601 h 4431309"/>
              <a:gd name="connsiteX6" fmla="*/ 4602401 w 5289608"/>
              <a:gd name="connsiteY6" fmla="*/ 3868601 h 4431309"/>
              <a:gd name="connsiteX7" fmla="*/ 4602401 w 5289608"/>
              <a:gd name="connsiteY7" fmla="*/ 562708 h 4431309"/>
              <a:gd name="connsiteX8" fmla="*/ 4477901 w 5289608"/>
              <a:gd name="connsiteY8" fmla="*/ 562708 h 4431309"/>
              <a:gd name="connsiteX9" fmla="*/ 4883755 w 5289608"/>
              <a:gd name="connsiteY9" fmla="*/ 0 h 443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9608" h="4431309">
                <a:moveTo>
                  <a:pt x="5289608" y="562708"/>
                </a:moveTo>
                <a:lnTo>
                  <a:pt x="5165108" y="562708"/>
                </a:lnTo>
                <a:lnTo>
                  <a:pt x="5165108" y="3868601"/>
                </a:lnTo>
                <a:lnTo>
                  <a:pt x="4602401" y="4431309"/>
                </a:lnTo>
                <a:lnTo>
                  <a:pt x="0" y="4431309"/>
                </a:lnTo>
                <a:lnTo>
                  <a:pt x="0" y="3868601"/>
                </a:lnTo>
                <a:lnTo>
                  <a:pt x="4602401" y="3868601"/>
                </a:lnTo>
                <a:lnTo>
                  <a:pt x="4602401" y="562708"/>
                </a:lnTo>
                <a:lnTo>
                  <a:pt x="4477901" y="562708"/>
                </a:lnTo>
                <a:lnTo>
                  <a:pt x="4883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6244A182-73F3-4D2E-823B-79C5600DA986}"/>
              </a:ext>
            </a:extLst>
          </p:cNvPr>
          <p:cNvSpPr/>
          <p:nvPr/>
        </p:nvSpPr>
        <p:spPr>
          <a:xfrm>
            <a:off x="1062040" y="1551321"/>
            <a:ext cx="5818592" cy="797557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zh-CN" dirty="0" smtClean="0">
                <a:solidFill>
                  <a:schemeClr val="accent1"/>
                </a:solidFill>
              </a:rPr>
              <a:t>、</a:t>
            </a:r>
            <a:r>
              <a:rPr lang="zh-CN" altLang="en-US" dirty="0" smtClean="0">
                <a:solidFill>
                  <a:schemeClr val="accent1"/>
                </a:solidFill>
              </a:rPr>
              <a:t>上下网云</a:t>
            </a:r>
            <a:r>
              <a:rPr lang="zh-CN" altLang="zh-CN" dirty="0" smtClean="0">
                <a:solidFill>
                  <a:schemeClr val="accent1"/>
                </a:solidFill>
              </a:rPr>
              <a:t>平台</a:t>
            </a:r>
            <a:r>
              <a:rPr lang="zh-CN" altLang="zh-CN" dirty="0">
                <a:solidFill>
                  <a:schemeClr val="accent1"/>
                </a:solidFill>
              </a:rPr>
              <a:t>：招商加盟，供应链，日常平台运营（商品、订单、广告、推广</a:t>
            </a:r>
            <a:r>
              <a:rPr lang="zh-CN" altLang="en-US" dirty="0">
                <a:solidFill>
                  <a:schemeClr val="accent1"/>
                </a:solidFill>
              </a:rPr>
              <a:t>）。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8" name="圆角矩形 14">
            <a:extLst>
              <a:ext uri="{FF2B5EF4-FFF2-40B4-BE49-F238E27FC236}">
                <a16:creationId xmlns:a16="http://schemas.microsoft.com/office/drawing/2014/main" id="{EA293DA3-855A-45A5-813F-00548A2AEC1B}"/>
              </a:ext>
            </a:extLst>
          </p:cNvPr>
          <p:cNvSpPr/>
          <p:nvPr/>
        </p:nvSpPr>
        <p:spPr>
          <a:xfrm>
            <a:off x="1062040" y="2794761"/>
            <a:ext cx="5818592" cy="1025807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zh-CN" dirty="0">
                <a:solidFill>
                  <a:schemeClr val="accent1"/>
                </a:solidFill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</a:rPr>
              <a:t>2023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en-US" altLang="zh-CN" dirty="0">
                <a:solidFill>
                  <a:schemeClr val="accent1"/>
                </a:solidFill>
              </a:rPr>
              <a:t>9</a:t>
            </a:r>
            <a:r>
              <a:rPr lang="zh-CN" altLang="en-US" dirty="0">
                <a:solidFill>
                  <a:schemeClr val="accent1"/>
                </a:solidFill>
              </a:rPr>
              <a:t>月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en-US" altLang="zh-CN" dirty="0" smtClean="0">
                <a:solidFill>
                  <a:schemeClr val="accent1"/>
                </a:solidFill>
              </a:rPr>
              <a:t>2024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en-US" altLang="zh-CN" dirty="0" smtClean="0">
                <a:solidFill>
                  <a:schemeClr val="accent1"/>
                </a:solidFill>
              </a:rPr>
              <a:t>12</a:t>
            </a:r>
            <a:r>
              <a:rPr lang="zh-CN" altLang="zh-CN" dirty="0" smtClean="0">
                <a:solidFill>
                  <a:schemeClr val="accent1"/>
                </a:solidFill>
              </a:rPr>
              <a:t>月</a:t>
            </a:r>
            <a:r>
              <a:rPr lang="zh-CN" altLang="zh-CN" dirty="0">
                <a:solidFill>
                  <a:schemeClr val="accent1"/>
                </a:solidFill>
              </a:rPr>
              <a:t>项目启动</a:t>
            </a:r>
            <a:r>
              <a:rPr lang="en-US" altLang="zh-CN" dirty="0">
                <a:solidFill>
                  <a:schemeClr val="accent1"/>
                </a:solidFill>
              </a:rPr>
              <a:t>&amp;</a:t>
            </a:r>
            <a:r>
              <a:rPr lang="zh-CN" altLang="zh-CN" dirty="0">
                <a:solidFill>
                  <a:schemeClr val="accent1"/>
                </a:solidFill>
              </a:rPr>
              <a:t>研发阶段，</a:t>
            </a:r>
            <a:r>
              <a:rPr lang="en-US" altLang="zh-CN" dirty="0" smtClean="0">
                <a:solidFill>
                  <a:schemeClr val="accent1"/>
                </a:solidFill>
              </a:rPr>
              <a:t>2024</a:t>
            </a:r>
            <a:r>
              <a:rPr lang="zh-CN" altLang="en-US" dirty="0" smtClean="0">
                <a:solidFill>
                  <a:schemeClr val="accent1"/>
                </a:solidFill>
              </a:rPr>
              <a:t>年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</a:rPr>
              <a:t>月起</a:t>
            </a:r>
            <a:r>
              <a:rPr lang="zh-CN" altLang="zh-CN" dirty="0">
                <a:solidFill>
                  <a:schemeClr val="accent1"/>
                </a:solidFill>
              </a:rPr>
              <a:t>每月新</a:t>
            </a:r>
            <a:r>
              <a:rPr lang="zh-CN" altLang="en-US" dirty="0">
                <a:solidFill>
                  <a:schemeClr val="accent1"/>
                </a:solidFill>
              </a:rPr>
              <a:t>增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zh-CN" dirty="0">
                <a:solidFill>
                  <a:schemeClr val="accent1"/>
                </a:solidFill>
              </a:rPr>
              <a:t>家加盟商</a:t>
            </a:r>
            <a:r>
              <a:rPr lang="zh-CN" altLang="zh-CN" dirty="0" smtClean="0">
                <a:solidFill>
                  <a:schemeClr val="accent1"/>
                </a:solidFill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</a:rPr>
              <a:t>2024</a:t>
            </a:r>
            <a:r>
              <a:rPr lang="zh-CN" altLang="zh-CN" dirty="0" smtClean="0">
                <a:solidFill>
                  <a:schemeClr val="accent1"/>
                </a:solidFill>
              </a:rPr>
              <a:t>年底</a:t>
            </a:r>
            <a:r>
              <a:rPr lang="zh-CN" altLang="zh-CN" dirty="0">
                <a:solidFill>
                  <a:schemeClr val="accent1"/>
                </a:solidFill>
              </a:rPr>
              <a:t>达成</a:t>
            </a:r>
            <a:r>
              <a:rPr lang="zh-CN" altLang="en-US" dirty="0">
                <a:solidFill>
                  <a:schemeClr val="accent1"/>
                </a:solidFill>
              </a:rPr>
              <a:t>约</a:t>
            </a:r>
            <a:r>
              <a:rPr lang="en-US" altLang="zh-CN" dirty="0" smtClean="0">
                <a:solidFill>
                  <a:schemeClr val="accent1"/>
                </a:solidFill>
              </a:rPr>
              <a:t>11</a:t>
            </a:r>
            <a:r>
              <a:rPr lang="zh-CN" altLang="en-US" dirty="0" smtClean="0">
                <a:solidFill>
                  <a:schemeClr val="accent1"/>
                </a:solidFill>
              </a:rPr>
              <a:t>家</a:t>
            </a:r>
            <a:r>
              <a:rPr lang="zh-CN" altLang="zh-CN" dirty="0">
                <a:solidFill>
                  <a:schemeClr val="accent1"/>
                </a:solidFill>
              </a:rPr>
              <a:t>加盟商</a:t>
            </a:r>
            <a:r>
              <a:rPr lang="zh-CN" altLang="zh-CN" dirty="0" smtClean="0">
                <a:solidFill>
                  <a:schemeClr val="accent1"/>
                </a:solidFill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</a:rPr>
              <a:t>团队规模</a:t>
            </a:r>
            <a:r>
              <a:rPr lang="en-US" altLang="zh-CN" dirty="0" smtClean="0">
                <a:solidFill>
                  <a:schemeClr val="accent1"/>
                </a:solidFill>
              </a:rPr>
              <a:t>16</a:t>
            </a:r>
            <a:r>
              <a:rPr lang="zh-CN" altLang="en-US" dirty="0" smtClean="0">
                <a:solidFill>
                  <a:schemeClr val="accent1"/>
                </a:solidFill>
              </a:rPr>
              <a:t>人</a:t>
            </a:r>
            <a:r>
              <a:rPr lang="zh-CN" altLang="zh-CN" dirty="0" smtClean="0">
                <a:solidFill>
                  <a:schemeClr val="accent1"/>
                </a:solidFill>
              </a:rPr>
              <a:t>。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9" name="圆角矩形 15">
            <a:extLst>
              <a:ext uri="{FF2B5EF4-FFF2-40B4-BE49-F238E27FC236}">
                <a16:creationId xmlns:a16="http://schemas.microsoft.com/office/drawing/2014/main" id="{C7E86ED6-146D-4DFD-B545-7537E0BD7263}"/>
              </a:ext>
            </a:extLst>
          </p:cNvPr>
          <p:cNvSpPr/>
          <p:nvPr/>
        </p:nvSpPr>
        <p:spPr>
          <a:xfrm>
            <a:off x="1062040" y="4303388"/>
            <a:ext cx="5818592" cy="1255441"/>
          </a:xfrm>
          <a:prstGeom prst="roundRect">
            <a:avLst/>
          </a:prstGeom>
          <a:solidFill>
            <a:schemeClr val="accent1">
              <a:alpha val="1000"/>
            </a:schemeClr>
          </a:solidFill>
          <a:ln w="317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zh-CN" dirty="0" smtClean="0">
                <a:solidFill>
                  <a:schemeClr val="accent1"/>
                </a:solidFill>
              </a:rPr>
              <a:t>、月</a:t>
            </a:r>
            <a:r>
              <a:rPr lang="zh-CN" altLang="zh-CN" dirty="0">
                <a:solidFill>
                  <a:schemeClr val="accent1"/>
                </a:solidFill>
              </a:rPr>
              <a:t>流量</a:t>
            </a:r>
            <a:r>
              <a:rPr lang="en-US" altLang="zh-CN" dirty="0">
                <a:solidFill>
                  <a:schemeClr val="accent1"/>
                </a:solidFill>
              </a:rPr>
              <a:t>50w+</a:t>
            </a:r>
            <a:r>
              <a:rPr lang="zh-CN" altLang="zh-CN" dirty="0">
                <a:solidFill>
                  <a:schemeClr val="accent1"/>
                </a:solidFill>
              </a:rPr>
              <a:t>，月</a:t>
            </a:r>
            <a:r>
              <a:rPr lang="zh-CN" altLang="zh-CN" dirty="0" smtClean="0">
                <a:solidFill>
                  <a:schemeClr val="accent1"/>
                </a:solidFill>
              </a:rPr>
              <a:t>订单</a:t>
            </a:r>
            <a:r>
              <a:rPr lang="en-US" altLang="zh-CN" dirty="0" smtClean="0">
                <a:solidFill>
                  <a:schemeClr val="accent1"/>
                </a:solidFill>
              </a:rPr>
              <a:t>10000</a:t>
            </a:r>
            <a:r>
              <a:rPr lang="zh-CN" altLang="zh-CN" dirty="0">
                <a:solidFill>
                  <a:schemeClr val="accent1"/>
                </a:solidFill>
              </a:rPr>
              <a:t>笔，月</a:t>
            </a:r>
            <a:r>
              <a:rPr lang="zh-CN" altLang="en-US" dirty="0" smtClean="0">
                <a:solidFill>
                  <a:schemeClr val="accent1"/>
                </a:solidFill>
              </a:rPr>
              <a:t>销售额</a:t>
            </a:r>
            <a:r>
              <a:rPr lang="en-US" altLang="zh-CN" dirty="0" smtClean="0">
                <a:solidFill>
                  <a:schemeClr val="accent1"/>
                </a:solidFill>
              </a:rPr>
              <a:t>60w+</a:t>
            </a:r>
            <a:r>
              <a:rPr lang="zh-CN" altLang="zh-CN" dirty="0" smtClean="0">
                <a:solidFill>
                  <a:schemeClr val="accent1"/>
                </a:solidFill>
              </a:rPr>
              <a:t>，</a:t>
            </a:r>
            <a:r>
              <a:rPr lang="zh-CN" altLang="zh-CN" dirty="0">
                <a:solidFill>
                  <a:schemeClr val="accent1"/>
                </a:solidFill>
              </a:rPr>
              <a:t>客</a:t>
            </a:r>
            <a:r>
              <a:rPr lang="zh-CN" altLang="zh-CN" dirty="0" smtClean="0">
                <a:solidFill>
                  <a:schemeClr val="accent1"/>
                </a:solidFill>
              </a:rPr>
              <a:t>单价</a:t>
            </a:r>
            <a:r>
              <a:rPr lang="en-US" altLang="zh-CN" dirty="0" smtClean="0">
                <a:solidFill>
                  <a:schemeClr val="accent1"/>
                </a:solidFill>
              </a:rPr>
              <a:t>50-60</a:t>
            </a:r>
            <a:r>
              <a:rPr lang="zh-CN" altLang="zh-CN" dirty="0">
                <a:solidFill>
                  <a:schemeClr val="accent1"/>
                </a:solidFill>
              </a:rPr>
              <a:t>元</a:t>
            </a:r>
            <a:r>
              <a:rPr lang="zh-CN" altLang="en-US" dirty="0" smtClean="0">
                <a:solidFill>
                  <a:schemeClr val="accent1"/>
                </a:solidFill>
              </a:rPr>
              <a:t>；</a:t>
            </a:r>
            <a:r>
              <a:rPr lang="en-US" altLang="zh-CN" dirty="0" smtClean="0">
                <a:solidFill>
                  <a:schemeClr val="accent1"/>
                </a:solidFill>
              </a:rPr>
              <a:t>10</a:t>
            </a:r>
            <a:r>
              <a:rPr lang="zh-CN" altLang="en-US" dirty="0" smtClean="0">
                <a:solidFill>
                  <a:schemeClr val="accent1"/>
                </a:solidFill>
              </a:rPr>
              <a:t>家</a:t>
            </a:r>
            <a:r>
              <a:rPr lang="zh-CN" altLang="en-US" dirty="0">
                <a:solidFill>
                  <a:schemeClr val="accent1"/>
                </a:solidFill>
              </a:rPr>
              <a:t>供应商，</a:t>
            </a:r>
            <a:r>
              <a:rPr lang="en-US" altLang="zh-CN" dirty="0">
                <a:solidFill>
                  <a:schemeClr val="accent1"/>
                </a:solidFill>
              </a:rPr>
              <a:t>sku</a:t>
            </a:r>
            <a:r>
              <a:rPr lang="zh-CN" altLang="zh-CN" dirty="0">
                <a:solidFill>
                  <a:schemeClr val="accent1"/>
                </a:solidFill>
              </a:rPr>
              <a:t>数量</a:t>
            </a:r>
            <a:r>
              <a:rPr lang="en-US" altLang="zh-CN" dirty="0">
                <a:solidFill>
                  <a:schemeClr val="accent1"/>
                </a:solidFill>
              </a:rPr>
              <a:t>2000</a:t>
            </a:r>
            <a:r>
              <a:rPr lang="zh-CN" altLang="zh-CN" dirty="0">
                <a:solidFill>
                  <a:schemeClr val="accent1"/>
                </a:solidFill>
              </a:rPr>
              <a:t>个，已购选品数量占比</a:t>
            </a:r>
            <a:r>
              <a:rPr lang="en-US" altLang="zh-CN" dirty="0">
                <a:solidFill>
                  <a:schemeClr val="accent1"/>
                </a:solidFill>
              </a:rPr>
              <a:t>5.1%</a:t>
            </a:r>
            <a:r>
              <a:rPr lang="zh-CN" altLang="zh-CN" dirty="0" smtClean="0">
                <a:solidFill>
                  <a:schemeClr val="accent1"/>
                </a:solidFill>
              </a:rPr>
              <a:t>，商品毛利率</a:t>
            </a:r>
            <a:r>
              <a:rPr lang="en-US" altLang="zh-CN" dirty="0" smtClean="0">
                <a:solidFill>
                  <a:schemeClr val="accent1"/>
                </a:solidFill>
              </a:rPr>
              <a:t>23%</a:t>
            </a:r>
            <a:r>
              <a:rPr lang="zh-CN" altLang="en-US" dirty="0" smtClean="0">
                <a:solidFill>
                  <a:schemeClr val="accent1"/>
                </a:solidFill>
              </a:rPr>
              <a:t>。</a:t>
            </a:r>
            <a:r>
              <a:rPr lang="zh-CN" altLang="en-US" b="1" dirty="0" smtClean="0">
                <a:solidFill>
                  <a:schemeClr val="accent1"/>
                </a:solidFill>
              </a:rPr>
              <a:t>月</a:t>
            </a:r>
            <a:r>
              <a:rPr lang="zh-CN" altLang="en-US" b="1" dirty="0">
                <a:solidFill>
                  <a:schemeClr val="accent1"/>
                </a:solidFill>
              </a:rPr>
              <a:t>利润</a:t>
            </a:r>
            <a:r>
              <a:rPr lang="en-US" altLang="zh-CN" b="1" dirty="0">
                <a:solidFill>
                  <a:schemeClr val="accent1"/>
                </a:solidFill>
              </a:rPr>
              <a:t>6w+</a:t>
            </a:r>
            <a:r>
              <a:rPr lang="zh-CN" altLang="en-US" b="1" dirty="0">
                <a:solidFill>
                  <a:schemeClr val="accent1"/>
                </a:solidFill>
              </a:rPr>
              <a:t>，加盟商</a:t>
            </a:r>
            <a:r>
              <a:rPr lang="zh-CN" altLang="en-US" b="1" dirty="0" smtClean="0">
                <a:solidFill>
                  <a:schemeClr val="accent1"/>
                </a:solidFill>
              </a:rPr>
              <a:t>经营</a:t>
            </a:r>
            <a:r>
              <a:rPr lang="en-US" altLang="zh-CN" b="1" dirty="0" smtClean="0">
                <a:solidFill>
                  <a:schemeClr val="accent1"/>
                </a:solidFill>
              </a:rPr>
              <a:t>6</a:t>
            </a:r>
            <a:r>
              <a:rPr lang="zh-CN" altLang="en-US" b="1" dirty="0" smtClean="0">
                <a:solidFill>
                  <a:schemeClr val="accent1"/>
                </a:solidFill>
              </a:rPr>
              <a:t>个</a:t>
            </a:r>
            <a:r>
              <a:rPr lang="zh-CN" altLang="en-US" b="1" dirty="0">
                <a:solidFill>
                  <a:schemeClr val="accent1"/>
                </a:solidFill>
              </a:rPr>
              <a:t>月回本。</a:t>
            </a:r>
            <a:endParaRPr lang="zh-CN" altLang="zh-C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45D697-1EB9-48D1-9DD7-CC1E8320C61D}"/>
              </a:ext>
            </a:extLst>
          </p:cNvPr>
          <p:cNvSpPr/>
          <p:nvPr/>
        </p:nvSpPr>
        <p:spPr>
          <a:xfrm>
            <a:off x="0" y="0"/>
            <a:ext cx="12192000" cy="3733624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44777-D2A3-40D2-A820-6039EEF58BD4}"/>
              </a:ext>
            </a:extLst>
          </p:cNvPr>
          <p:cNvSpPr/>
          <p:nvPr/>
        </p:nvSpPr>
        <p:spPr>
          <a:xfrm>
            <a:off x="0" y="3553624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5F646-F699-4CB2-BB80-B1178C1753B5}"/>
              </a:ext>
            </a:extLst>
          </p:cNvPr>
          <p:cNvSpPr txBox="1"/>
          <p:nvPr/>
        </p:nvSpPr>
        <p:spPr>
          <a:xfrm>
            <a:off x="8256561" y="4495800"/>
            <a:ext cx="3935439" cy="30240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  <a:sym typeface="思源黑体" panose="020B0400000000000000" pitchFamily="34" charset="-122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85CECD-6DB8-4883-8285-0AF98BD2AE0B}"/>
              </a:ext>
            </a:extLst>
          </p:cNvPr>
          <p:cNvSpPr/>
          <p:nvPr/>
        </p:nvSpPr>
        <p:spPr>
          <a:xfrm>
            <a:off x="4547233" y="497686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融资要求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CC2CA1-5973-4FB9-AB38-B539DFAC0145}"/>
              </a:ext>
            </a:extLst>
          </p:cNvPr>
          <p:cNvCxnSpPr/>
          <p:nvPr/>
        </p:nvCxnSpPr>
        <p:spPr>
          <a:xfrm>
            <a:off x="7274681" y="4587565"/>
            <a:ext cx="0" cy="150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A1DB211-C11C-425E-B72C-E0CDB0390E95}"/>
              </a:ext>
            </a:extLst>
          </p:cNvPr>
          <p:cNvSpPr/>
          <p:nvPr/>
        </p:nvSpPr>
        <p:spPr>
          <a:xfrm>
            <a:off x="0" y="0"/>
            <a:ext cx="2781982" cy="355362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 xmlns:a14="http://schemas.microsoft.com/office/drawing/2010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5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融资要求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21" name="燕尾形 82">
            <a:extLst>
              <a:ext uri="{FF2B5EF4-FFF2-40B4-BE49-F238E27FC236}">
                <a16:creationId xmlns:a16="http://schemas.microsoft.com/office/drawing/2014/main" id="{D5A684BA-02B5-4DD2-B055-80AA43142CB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47918" y="1815094"/>
            <a:ext cx="484581" cy="626809"/>
          </a:xfrm>
          <a:prstGeom prst="chevron">
            <a:avLst/>
          </a:prstGeom>
          <a:solidFill>
            <a:schemeClr val="accent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燕尾形 83">
            <a:extLst>
              <a:ext uri="{FF2B5EF4-FFF2-40B4-BE49-F238E27FC236}">
                <a16:creationId xmlns:a16="http://schemas.microsoft.com/office/drawing/2014/main" id="{53963645-4932-49BE-B8C1-89D65DE3CA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47918" y="3004722"/>
            <a:ext cx="484581" cy="626809"/>
          </a:xfrm>
          <a:prstGeom prst="chevron">
            <a:avLst/>
          </a:prstGeom>
          <a:solidFill>
            <a:schemeClr val="accent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燕尾形 84">
            <a:extLst>
              <a:ext uri="{FF2B5EF4-FFF2-40B4-BE49-F238E27FC236}">
                <a16:creationId xmlns:a16="http://schemas.microsoft.com/office/drawing/2014/main" id="{9062AD60-DE3D-49A4-9EE2-C62D938BFB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47918" y="4253896"/>
            <a:ext cx="484581" cy="626809"/>
          </a:xfrm>
          <a:prstGeom prst="chevron">
            <a:avLst/>
          </a:prstGeom>
          <a:solidFill>
            <a:schemeClr val="accent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燕尾形 82">
            <a:extLst>
              <a:ext uri="{FF2B5EF4-FFF2-40B4-BE49-F238E27FC236}">
                <a16:creationId xmlns:a16="http://schemas.microsoft.com/office/drawing/2014/main" id="{B361DF7B-B955-4853-8C23-A4B877CC1B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97023" y="1815094"/>
            <a:ext cx="6090186" cy="626809"/>
          </a:xfrm>
          <a:prstGeom prst="chevron">
            <a:avLst/>
          </a:prstGeom>
          <a:solidFill>
            <a:schemeClr val="bg1">
              <a:alpha val="86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燕尾形 83">
            <a:extLst>
              <a:ext uri="{FF2B5EF4-FFF2-40B4-BE49-F238E27FC236}">
                <a16:creationId xmlns:a16="http://schemas.microsoft.com/office/drawing/2014/main" id="{14420FED-CDE6-469F-85F5-4DCA65B391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97023" y="3004722"/>
            <a:ext cx="6090186" cy="626809"/>
          </a:xfrm>
          <a:prstGeom prst="chevron">
            <a:avLst/>
          </a:prstGeom>
          <a:solidFill>
            <a:schemeClr val="bg1">
              <a:alpha val="86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燕尾形 84">
            <a:extLst>
              <a:ext uri="{FF2B5EF4-FFF2-40B4-BE49-F238E27FC236}">
                <a16:creationId xmlns:a16="http://schemas.microsoft.com/office/drawing/2014/main" id="{4843A987-2386-42CF-936B-ACDA654C2B1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597023" y="4253896"/>
            <a:ext cx="6090186" cy="626809"/>
          </a:xfrm>
          <a:prstGeom prst="chevron">
            <a:avLst/>
          </a:prstGeom>
          <a:solidFill>
            <a:schemeClr val="bg1">
              <a:alpha val="86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BBBC74-D3BF-4AFA-8133-EC1B00834EE8}"/>
              </a:ext>
            </a:extLst>
          </p:cNvPr>
          <p:cNvSpPr txBox="1"/>
          <p:nvPr/>
        </p:nvSpPr>
        <p:spPr>
          <a:xfrm>
            <a:off x="4054225" y="1729547"/>
            <a:ext cx="4567835" cy="66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500" dirty="0"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项目预期：</a:t>
            </a:r>
            <a:r>
              <a:rPr lang="zh-CN" altLang="en-US" sz="2800" b="1" spc="500" dirty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估值</a:t>
            </a:r>
            <a:r>
              <a:rPr lang="en-US" altLang="zh-CN" sz="2800" b="1" spc="500" dirty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1</a:t>
            </a:r>
            <a:r>
              <a:rPr lang="zh-CN" altLang="en-US" sz="2800" b="1" spc="500" dirty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亿元</a:t>
            </a:r>
            <a:endParaRPr lang="en-US" altLang="zh-CN" sz="2800" b="1" spc="500" dirty="0">
              <a:solidFill>
                <a:schemeClr val="accent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D0F9D1-889B-4E08-BD75-9FD013377CAE}"/>
              </a:ext>
            </a:extLst>
          </p:cNvPr>
          <p:cNvSpPr txBox="1"/>
          <p:nvPr/>
        </p:nvSpPr>
        <p:spPr>
          <a:xfrm>
            <a:off x="4054225" y="2922032"/>
            <a:ext cx="5304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500" dirty="0"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首轮融资需求</a:t>
            </a:r>
            <a:r>
              <a:rPr lang="zh-CN" altLang="en-US" sz="2400" spc="500" dirty="0" smtClean="0"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：</a:t>
            </a:r>
            <a:r>
              <a:rPr lang="en-US" altLang="zh-CN" sz="2800" b="1" spc="500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500</a:t>
            </a:r>
            <a:r>
              <a:rPr lang="zh-CN" altLang="en-US" sz="2800" b="1" spc="500" dirty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万元</a:t>
            </a:r>
            <a:endParaRPr lang="en-US" altLang="zh-CN" sz="2800" b="1" spc="500" dirty="0">
              <a:solidFill>
                <a:schemeClr val="accent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cs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59A4DA-CA41-43C9-8E01-AC4C0F45EEBA}"/>
              </a:ext>
            </a:extLst>
          </p:cNvPr>
          <p:cNvSpPr txBox="1"/>
          <p:nvPr/>
        </p:nvSpPr>
        <p:spPr>
          <a:xfrm>
            <a:off x="4054225" y="4145987"/>
            <a:ext cx="41276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pc="500" dirty="0"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股份出让</a:t>
            </a:r>
            <a:r>
              <a:rPr lang="zh-CN" altLang="en-US" sz="2400" spc="500" dirty="0" smtClean="0"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：</a:t>
            </a:r>
            <a:r>
              <a:rPr lang="en-US" altLang="zh-CN" sz="2800" b="1" spc="500" dirty="0" smtClean="0">
                <a:solidFill>
                  <a:schemeClr val="accent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cs typeface="+mn-ea"/>
              </a:rPr>
              <a:t>5%</a:t>
            </a:r>
            <a:endParaRPr lang="en-US" altLang="zh-CN" sz="2800" b="1" spc="500" dirty="0">
              <a:solidFill>
                <a:schemeClr val="accent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3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1B140B-CB23-4CA8-BAEF-FC897915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2928" y="-96731"/>
            <a:ext cx="9205758" cy="7053683"/>
          </a:xfrm>
          <a:prstGeom prst="rect">
            <a:avLst/>
          </a:prstGeom>
        </p:spPr>
      </p:pic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E0C777A-B896-45DE-987E-37611F915064}"/>
              </a:ext>
            </a:extLst>
          </p:cNvPr>
          <p:cNvSpPr/>
          <p:nvPr/>
        </p:nvSpPr>
        <p:spPr>
          <a:xfrm rot="16200000" flipH="1">
            <a:off x="9924534" y="4590533"/>
            <a:ext cx="1923702" cy="2611230"/>
          </a:xfrm>
          <a:custGeom>
            <a:avLst/>
            <a:gdLst>
              <a:gd name="connsiteX0" fmla="*/ 0 w 1923702"/>
              <a:gd name="connsiteY0" fmla="*/ 0 h 2611230"/>
              <a:gd name="connsiteX1" fmla="*/ 0 w 1923702"/>
              <a:gd name="connsiteY1" fmla="*/ 1229128 h 2611230"/>
              <a:gd name="connsiteX2" fmla="*/ 1589368 w 1923702"/>
              <a:gd name="connsiteY2" fmla="*/ 2611230 h 2611230"/>
              <a:gd name="connsiteX3" fmla="*/ 1923702 w 1923702"/>
              <a:gd name="connsiteY3" fmla="*/ 2611230 h 2611230"/>
              <a:gd name="connsiteX4" fmla="*/ 1923702 w 1923702"/>
              <a:gd name="connsiteY4" fmla="*/ 1605476 h 261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702" h="2611230">
                <a:moveTo>
                  <a:pt x="0" y="0"/>
                </a:moveTo>
                <a:lnTo>
                  <a:pt x="0" y="1229128"/>
                </a:lnTo>
                <a:lnTo>
                  <a:pt x="1589368" y="2611230"/>
                </a:lnTo>
                <a:lnTo>
                  <a:pt x="1923702" y="2611230"/>
                </a:lnTo>
                <a:lnTo>
                  <a:pt x="1923702" y="1605476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D806D01-AA29-4D90-9F4F-414EE8EC0D7B}"/>
              </a:ext>
            </a:extLst>
          </p:cNvPr>
          <p:cNvSpPr/>
          <p:nvPr/>
        </p:nvSpPr>
        <p:spPr>
          <a:xfrm rot="16200000" flipH="1">
            <a:off x="8633653" y="-537063"/>
            <a:ext cx="1832249" cy="2906375"/>
          </a:xfrm>
          <a:custGeom>
            <a:avLst/>
            <a:gdLst>
              <a:gd name="connsiteX0" fmla="*/ 0 w 1832249"/>
              <a:gd name="connsiteY0" fmla="*/ 0 h 2906375"/>
              <a:gd name="connsiteX1" fmla="*/ 0 w 1832249"/>
              <a:gd name="connsiteY1" fmla="*/ 1313065 h 2906375"/>
              <a:gd name="connsiteX2" fmla="*/ 1832249 w 1832249"/>
              <a:gd name="connsiteY2" fmla="*/ 2906375 h 2906375"/>
              <a:gd name="connsiteX3" fmla="*/ 1832249 w 1832249"/>
              <a:gd name="connsiteY3" fmla="*/ 1529151 h 29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249" h="2906375">
                <a:moveTo>
                  <a:pt x="0" y="0"/>
                </a:moveTo>
                <a:lnTo>
                  <a:pt x="0" y="1313065"/>
                </a:lnTo>
                <a:lnTo>
                  <a:pt x="1832249" y="2906375"/>
                </a:lnTo>
                <a:lnTo>
                  <a:pt x="1832249" y="1529151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358B7E-D95D-458B-BBCC-4129459E6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028" y="-6393"/>
            <a:ext cx="4182218" cy="6870787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73781FB-22E9-4C6D-A0C3-61505A8F2EA2}"/>
              </a:ext>
            </a:extLst>
          </p:cNvPr>
          <p:cNvGrpSpPr/>
          <p:nvPr/>
        </p:nvGrpSpPr>
        <p:grpSpPr>
          <a:xfrm>
            <a:off x="-172928" y="999291"/>
            <a:ext cx="10475772" cy="988043"/>
            <a:chOff x="-172928" y="2673783"/>
            <a:chExt cx="6809122" cy="988043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321247E8-CFDD-4954-9536-A74D96BEF2C1}"/>
                </a:ext>
              </a:extLst>
            </p:cNvPr>
            <p:cNvSpPr/>
            <p:nvPr/>
          </p:nvSpPr>
          <p:spPr>
            <a:xfrm>
              <a:off x="-172928" y="2673783"/>
              <a:ext cx="6268928" cy="988043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01747CA-15F5-4247-972F-5FF36B591343}"/>
                </a:ext>
              </a:extLst>
            </p:cNvPr>
            <p:cNvSpPr/>
            <p:nvPr/>
          </p:nvSpPr>
          <p:spPr>
            <a:xfrm>
              <a:off x="5971421" y="2797570"/>
              <a:ext cx="664773" cy="742385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17A20A6-8037-403F-9AB5-DED84E71168B}"/>
              </a:ext>
            </a:extLst>
          </p:cNvPr>
          <p:cNvSpPr txBox="1"/>
          <p:nvPr/>
        </p:nvSpPr>
        <p:spPr>
          <a:xfrm>
            <a:off x="130384" y="1056488"/>
            <a:ext cx="902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谢谢大家，携手共创美好未来</a:t>
            </a:r>
          </a:p>
        </p:txBody>
      </p:sp>
    </p:spTree>
    <p:extLst>
      <p:ext uri="{BB962C8B-B14F-4D97-AF65-F5344CB8AC3E}">
        <p14:creationId xmlns:p14="http://schemas.microsoft.com/office/powerpoint/2010/main" val="36771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445D697-1EB9-48D1-9DD7-CC1E8320C61D}"/>
              </a:ext>
            </a:extLst>
          </p:cNvPr>
          <p:cNvSpPr/>
          <p:nvPr/>
        </p:nvSpPr>
        <p:spPr>
          <a:xfrm>
            <a:off x="0" y="0"/>
            <a:ext cx="12192000" cy="3733624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8000"/>
                      </a14:imgEffect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tretch>
              <a:fillRect r="-5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44777-D2A3-40D2-A820-6039EEF58BD4}"/>
              </a:ext>
            </a:extLst>
          </p:cNvPr>
          <p:cNvSpPr/>
          <p:nvPr/>
        </p:nvSpPr>
        <p:spPr>
          <a:xfrm>
            <a:off x="0" y="3553624"/>
            <a:ext cx="12192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95F646-F699-4CB2-BB80-B1178C1753B5}"/>
              </a:ext>
            </a:extLst>
          </p:cNvPr>
          <p:cNvSpPr txBox="1"/>
          <p:nvPr/>
        </p:nvSpPr>
        <p:spPr>
          <a:xfrm>
            <a:off x="8256561" y="4495800"/>
            <a:ext cx="3935439" cy="302400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Arial" panose="020B0604020202020204" pitchFamily="34" charset="0"/>
                <a:sym typeface="思源黑体" panose="020B0400000000000000" pitchFamily="34" charset="-122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Arial" panose="020B060402020202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85CECD-6DB8-4883-8285-0AF98BD2AE0B}"/>
              </a:ext>
            </a:extLst>
          </p:cNvPr>
          <p:cNvSpPr/>
          <p:nvPr/>
        </p:nvSpPr>
        <p:spPr>
          <a:xfrm>
            <a:off x="3008348" y="4976865"/>
            <a:ext cx="3775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 smtClean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上下网项目</a:t>
            </a:r>
            <a:r>
              <a:rPr lang="zh-CN" altLang="en-US" sz="4000" b="1" dirty="0">
                <a:solidFill>
                  <a:schemeClr val="accent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rPr>
              <a:t>概述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CC2CA1-5973-4FB9-AB38-B539DFAC0145}"/>
              </a:ext>
            </a:extLst>
          </p:cNvPr>
          <p:cNvCxnSpPr/>
          <p:nvPr/>
        </p:nvCxnSpPr>
        <p:spPr>
          <a:xfrm>
            <a:off x="7274681" y="4587565"/>
            <a:ext cx="0" cy="150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A1DB211-C11C-425E-B72C-E0CDB0390E95}"/>
              </a:ext>
            </a:extLst>
          </p:cNvPr>
          <p:cNvSpPr/>
          <p:nvPr/>
        </p:nvSpPr>
        <p:spPr>
          <a:xfrm>
            <a:off x="0" y="0"/>
            <a:ext cx="2781982" cy="3553624"/>
          </a:xfrm>
          <a:prstGeom prst="rect">
            <a:avLst/>
          </a:pr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 xmlns:a14="http://schemas.microsoft.com/office/drawing/2010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1" y="320909"/>
            <a:ext cx="289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chemeClr val="accent1"/>
                </a:solidFill>
                <a:effectLst/>
                <a:latin typeface="+mj-lt"/>
              </a:rPr>
              <a:t>零售商超产业现状</a:t>
            </a:r>
            <a:endParaRPr lang="zh-CN" altLang="en-US" sz="2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F3A60A-31B1-4387-B107-7D22942A9598}"/>
              </a:ext>
            </a:extLst>
          </p:cNvPr>
          <p:cNvGrpSpPr/>
          <p:nvPr/>
        </p:nvGrpSpPr>
        <p:grpSpPr>
          <a:xfrm>
            <a:off x="1158648" y="1802824"/>
            <a:ext cx="1837384" cy="1266093"/>
            <a:chOff x="1105839" y="1458797"/>
            <a:chExt cx="1837384" cy="1266093"/>
          </a:xfrm>
        </p:grpSpPr>
        <p:cxnSp>
          <p:nvCxnSpPr>
            <p:cNvPr id="56" name="Straight Connector 32">
              <a:extLst>
                <a:ext uri="{FF2B5EF4-FFF2-40B4-BE49-F238E27FC236}">
                  <a16:creationId xmlns:a16="http://schemas.microsoft.com/office/drawing/2014/main" id="{10911788-6735-460C-8C7A-858058A127B7}"/>
                </a:ext>
              </a:extLst>
            </p:cNvPr>
            <p:cNvCxnSpPr/>
            <p:nvPr/>
          </p:nvCxnSpPr>
          <p:spPr>
            <a:xfrm flipH="1">
              <a:off x="2415474" y="2053414"/>
              <a:ext cx="527749" cy="0"/>
            </a:xfrm>
            <a:prstGeom prst="line">
              <a:avLst/>
            </a:prstGeom>
            <a:ln w="1905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1BFF9B19-7570-4AC9-9D8E-5F2B3165C2E4}"/>
                </a:ext>
              </a:extLst>
            </p:cNvPr>
            <p:cNvGrpSpPr/>
            <p:nvPr/>
          </p:nvGrpSpPr>
          <p:grpSpPr>
            <a:xfrm>
              <a:off x="1105839" y="1458797"/>
              <a:ext cx="1195754" cy="1266093"/>
              <a:chOff x="1664677" y="1949380"/>
              <a:chExt cx="1195754" cy="1266093"/>
            </a:xfrm>
          </p:grpSpPr>
          <p:sp>
            <p:nvSpPr>
              <p:cNvPr id="63" name="Rounded Rectangle 71">
                <a:extLst>
                  <a:ext uri="{FF2B5EF4-FFF2-40B4-BE49-F238E27FC236}">
                    <a16:creationId xmlns:a16="http://schemas.microsoft.com/office/drawing/2014/main" id="{B11C1B28-B06B-4C8C-A5CC-0D15E85E2405}"/>
                  </a:ext>
                </a:extLst>
              </p:cNvPr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64" name="Rounded Rectangle 3">
                <a:extLst>
                  <a:ext uri="{FF2B5EF4-FFF2-40B4-BE49-F238E27FC236}">
                    <a16:creationId xmlns:a16="http://schemas.microsoft.com/office/drawing/2014/main" id="{0F29A11C-E251-4581-B181-478438C0482F}"/>
                  </a:ext>
                </a:extLst>
              </p:cNvPr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</p:grpSp>
      </p:grpSp>
      <p:sp>
        <p:nvSpPr>
          <p:cNvPr id="65" name="Rectangle 42">
            <a:extLst>
              <a:ext uri="{FF2B5EF4-FFF2-40B4-BE49-F238E27FC236}">
                <a16:creationId xmlns:a16="http://schemas.microsoft.com/office/drawing/2014/main" id="{EC0599B1-2772-4075-AB35-0AE988C7BF39}"/>
              </a:ext>
            </a:extLst>
          </p:cNvPr>
          <p:cNvSpPr/>
          <p:nvPr/>
        </p:nvSpPr>
        <p:spPr>
          <a:xfrm flipH="1">
            <a:off x="2443102" y="2468828"/>
            <a:ext cx="3136101" cy="589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/>
            <a:r>
              <a:rPr lang="zh-CN" altLang="en-US" dirty="0"/>
              <a:t>用户体验度低，配送需要一定时间、即时性差</a:t>
            </a:r>
          </a:p>
        </p:txBody>
      </p:sp>
      <p:sp>
        <p:nvSpPr>
          <p:cNvPr id="66" name="Rectangle 42">
            <a:extLst>
              <a:ext uri="{FF2B5EF4-FFF2-40B4-BE49-F238E27FC236}">
                <a16:creationId xmlns:a16="http://schemas.microsoft.com/office/drawing/2014/main" id="{E69E1BA7-E81B-4AEA-A8BD-3C7733F28555}"/>
              </a:ext>
            </a:extLst>
          </p:cNvPr>
          <p:cNvSpPr/>
          <p:nvPr/>
        </p:nvSpPr>
        <p:spPr>
          <a:xfrm flipH="1">
            <a:off x="2443102" y="1873162"/>
            <a:ext cx="1850053" cy="4616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纯电商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D56B5C5-5A55-416B-B782-9D5C33367F2C}"/>
              </a:ext>
            </a:extLst>
          </p:cNvPr>
          <p:cNvGrpSpPr/>
          <p:nvPr/>
        </p:nvGrpSpPr>
        <p:grpSpPr>
          <a:xfrm>
            <a:off x="6317614" y="1802824"/>
            <a:ext cx="1837384" cy="1266093"/>
            <a:chOff x="1105839" y="1458797"/>
            <a:chExt cx="1837384" cy="1266093"/>
          </a:xfrm>
        </p:grpSpPr>
        <p:cxnSp>
          <p:nvCxnSpPr>
            <p:cNvPr id="68" name="Straight Connector 32">
              <a:extLst>
                <a:ext uri="{FF2B5EF4-FFF2-40B4-BE49-F238E27FC236}">
                  <a16:creationId xmlns:a16="http://schemas.microsoft.com/office/drawing/2014/main" id="{744871ED-589E-4218-9BFE-357E75F29B77}"/>
                </a:ext>
              </a:extLst>
            </p:cNvPr>
            <p:cNvCxnSpPr/>
            <p:nvPr/>
          </p:nvCxnSpPr>
          <p:spPr>
            <a:xfrm flipH="1">
              <a:off x="2415474" y="2053414"/>
              <a:ext cx="527749" cy="0"/>
            </a:xfrm>
            <a:prstGeom prst="line">
              <a:avLst/>
            </a:prstGeom>
            <a:ln w="1905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12">
              <a:extLst>
                <a:ext uri="{FF2B5EF4-FFF2-40B4-BE49-F238E27FC236}">
                  <a16:creationId xmlns:a16="http://schemas.microsoft.com/office/drawing/2014/main" id="{9B9DF8EE-F625-4B57-8CD8-0A7885522BAA}"/>
                </a:ext>
              </a:extLst>
            </p:cNvPr>
            <p:cNvGrpSpPr/>
            <p:nvPr/>
          </p:nvGrpSpPr>
          <p:grpSpPr>
            <a:xfrm>
              <a:off x="1105839" y="1458797"/>
              <a:ext cx="1195754" cy="1266093"/>
              <a:chOff x="1664677" y="1949380"/>
              <a:chExt cx="1195754" cy="1266093"/>
            </a:xfrm>
          </p:grpSpPr>
          <p:sp>
            <p:nvSpPr>
              <p:cNvPr id="70" name="Rounded Rectangle 71">
                <a:extLst>
                  <a:ext uri="{FF2B5EF4-FFF2-40B4-BE49-F238E27FC236}">
                    <a16:creationId xmlns:a16="http://schemas.microsoft.com/office/drawing/2014/main" id="{2D525DF7-6EA1-4ED2-85A3-841F984221CA}"/>
                  </a:ext>
                </a:extLst>
              </p:cNvPr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71" name="Rounded Rectangle 3">
                <a:extLst>
                  <a:ext uri="{FF2B5EF4-FFF2-40B4-BE49-F238E27FC236}">
                    <a16:creationId xmlns:a16="http://schemas.microsoft.com/office/drawing/2014/main" id="{67D1E5ED-96AB-4422-8295-97B71AC072B8}"/>
                  </a:ext>
                </a:extLst>
              </p:cNvPr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D3644FC-4B88-4724-85E1-4EC8BEC27AC4}"/>
              </a:ext>
            </a:extLst>
          </p:cNvPr>
          <p:cNvGrpSpPr/>
          <p:nvPr/>
        </p:nvGrpSpPr>
        <p:grpSpPr>
          <a:xfrm>
            <a:off x="1158648" y="3920027"/>
            <a:ext cx="1837384" cy="1266093"/>
            <a:chOff x="1105839" y="1458797"/>
            <a:chExt cx="1837384" cy="1266093"/>
          </a:xfrm>
        </p:grpSpPr>
        <p:cxnSp>
          <p:nvCxnSpPr>
            <p:cNvPr id="73" name="Straight Connector 32">
              <a:extLst>
                <a:ext uri="{FF2B5EF4-FFF2-40B4-BE49-F238E27FC236}">
                  <a16:creationId xmlns:a16="http://schemas.microsoft.com/office/drawing/2014/main" id="{A613FBE7-2CD7-40AA-AAB5-9DC3DBF248CE}"/>
                </a:ext>
              </a:extLst>
            </p:cNvPr>
            <p:cNvCxnSpPr/>
            <p:nvPr/>
          </p:nvCxnSpPr>
          <p:spPr>
            <a:xfrm flipH="1">
              <a:off x="2415474" y="2053414"/>
              <a:ext cx="527749" cy="0"/>
            </a:xfrm>
            <a:prstGeom prst="line">
              <a:avLst/>
            </a:prstGeom>
            <a:ln w="1905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12">
              <a:extLst>
                <a:ext uri="{FF2B5EF4-FFF2-40B4-BE49-F238E27FC236}">
                  <a16:creationId xmlns:a16="http://schemas.microsoft.com/office/drawing/2014/main" id="{4FFE7D04-8F36-4252-8193-91E45D14567A}"/>
                </a:ext>
              </a:extLst>
            </p:cNvPr>
            <p:cNvGrpSpPr/>
            <p:nvPr/>
          </p:nvGrpSpPr>
          <p:grpSpPr>
            <a:xfrm>
              <a:off x="1105839" y="1458797"/>
              <a:ext cx="1195754" cy="1266093"/>
              <a:chOff x="1664677" y="1949380"/>
              <a:chExt cx="1195754" cy="1266093"/>
            </a:xfrm>
          </p:grpSpPr>
          <p:sp>
            <p:nvSpPr>
              <p:cNvPr id="75" name="Rounded Rectangle 71">
                <a:extLst>
                  <a:ext uri="{FF2B5EF4-FFF2-40B4-BE49-F238E27FC236}">
                    <a16:creationId xmlns:a16="http://schemas.microsoft.com/office/drawing/2014/main" id="{66A83F94-CDDE-4D44-9FFD-2AA0E5D00A55}"/>
                  </a:ext>
                </a:extLst>
              </p:cNvPr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76" name="Rounded Rectangle 3">
                <a:extLst>
                  <a:ext uri="{FF2B5EF4-FFF2-40B4-BE49-F238E27FC236}">
                    <a16:creationId xmlns:a16="http://schemas.microsoft.com/office/drawing/2014/main" id="{EB0C7309-8DC9-4996-907F-49738F13C979}"/>
                  </a:ext>
                </a:extLst>
              </p:cNvPr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6B1F214-6CCC-4E07-AB85-F82A64649BBF}"/>
              </a:ext>
            </a:extLst>
          </p:cNvPr>
          <p:cNvGrpSpPr/>
          <p:nvPr/>
        </p:nvGrpSpPr>
        <p:grpSpPr>
          <a:xfrm>
            <a:off x="6317614" y="3920027"/>
            <a:ext cx="1837384" cy="1266093"/>
            <a:chOff x="1105839" y="1458797"/>
            <a:chExt cx="1837384" cy="1266093"/>
          </a:xfrm>
        </p:grpSpPr>
        <p:cxnSp>
          <p:nvCxnSpPr>
            <p:cNvPr id="78" name="Straight Connector 32">
              <a:extLst>
                <a:ext uri="{FF2B5EF4-FFF2-40B4-BE49-F238E27FC236}">
                  <a16:creationId xmlns:a16="http://schemas.microsoft.com/office/drawing/2014/main" id="{CD2FF3A9-6D04-4928-A6B1-98BBBDEA7465}"/>
                </a:ext>
              </a:extLst>
            </p:cNvPr>
            <p:cNvCxnSpPr/>
            <p:nvPr/>
          </p:nvCxnSpPr>
          <p:spPr>
            <a:xfrm flipH="1">
              <a:off x="2415474" y="2053414"/>
              <a:ext cx="527749" cy="0"/>
            </a:xfrm>
            <a:prstGeom prst="line">
              <a:avLst/>
            </a:prstGeom>
            <a:ln w="19050"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12">
              <a:extLst>
                <a:ext uri="{FF2B5EF4-FFF2-40B4-BE49-F238E27FC236}">
                  <a16:creationId xmlns:a16="http://schemas.microsoft.com/office/drawing/2014/main" id="{B84234C6-4D13-44D8-815A-69D80F80C69A}"/>
                </a:ext>
              </a:extLst>
            </p:cNvPr>
            <p:cNvGrpSpPr/>
            <p:nvPr/>
          </p:nvGrpSpPr>
          <p:grpSpPr>
            <a:xfrm>
              <a:off x="1105839" y="1458797"/>
              <a:ext cx="1195754" cy="1266093"/>
              <a:chOff x="1664677" y="1949380"/>
              <a:chExt cx="1195754" cy="1266093"/>
            </a:xfrm>
          </p:grpSpPr>
          <p:sp>
            <p:nvSpPr>
              <p:cNvPr id="80" name="Rounded Rectangle 71">
                <a:extLst>
                  <a:ext uri="{FF2B5EF4-FFF2-40B4-BE49-F238E27FC236}">
                    <a16:creationId xmlns:a16="http://schemas.microsoft.com/office/drawing/2014/main" id="{CF5C3DE1-CE83-4ED5-B8F3-EF5E7D3DEBD8}"/>
                  </a:ext>
                </a:extLst>
              </p:cNvPr>
              <p:cNvSpPr/>
              <p:nvPr/>
            </p:nvSpPr>
            <p:spPr>
              <a:xfrm>
                <a:off x="1664677" y="2019719"/>
                <a:ext cx="1195754" cy="119575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81" name="Rounded Rectangle 3">
                <a:extLst>
                  <a:ext uri="{FF2B5EF4-FFF2-40B4-BE49-F238E27FC236}">
                    <a16:creationId xmlns:a16="http://schemas.microsoft.com/office/drawing/2014/main" id="{5A03892F-F4DE-41E1-AC37-3B42153A8AB5}"/>
                  </a:ext>
                </a:extLst>
              </p:cNvPr>
              <p:cNvSpPr/>
              <p:nvPr/>
            </p:nvSpPr>
            <p:spPr>
              <a:xfrm>
                <a:off x="1664677" y="1949380"/>
                <a:ext cx="1195754" cy="119575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endParaRPr>
              </a:p>
            </p:txBody>
          </p:sp>
        </p:grpSp>
      </p:grpSp>
      <p:sp>
        <p:nvSpPr>
          <p:cNvPr id="83" name="Rectangle 42">
            <a:extLst>
              <a:ext uri="{FF2B5EF4-FFF2-40B4-BE49-F238E27FC236}">
                <a16:creationId xmlns:a16="http://schemas.microsoft.com/office/drawing/2014/main" id="{4657D4A3-622E-4FFC-95C0-951909F6F66D}"/>
              </a:ext>
            </a:extLst>
          </p:cNvPr>
          <p:cNvSpPr/>
          <p:nvPr/>
        </p:nvSpPr>
        <p:spPr>
          <a:xfrm flipH="1">
            <a:off x="2443102" y="4581896"/>
            <a:ext cx="3136101" cy="589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/>
            <a:r>
              <a:rPr lang="zh-CN" altLang="en-US" dirty="0"/>
              <a:t>产品类目相对较多，但部分类别因为滞销而品质较差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D725C4B6-FFA5-4F37-9E8E-BB6C5B6958B7}"/>
              </a:ext>
            </a:extLst>
          </p:cNvPr>
          <p:cNvSpPr/>
          <p:nvPr/>
        </p:nvSpPr>
        <p:spPr>
          <a:xfrm flipH="1">
            <a:off x="2443102" y="4041148"/>
            <a:ext cx="1850053" cy="22901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社区超市</a:t>
            </a:r>
          </a:p>
        </p:txBody>
      </p:sp>
      <p:sp>
        <p:nvSpPr>
          <p:cNvPr id="86" name="Rectangle 42">
            <a:extLst>
              <a:ext uri="{FF2B5EF4-FFF2-40B4-BE49-F238E27FC236}">
                <a16:creationId xmlns:a16="http://schemas.microsoft.com/office/drawing/2014/main" id="{018EE47A-8592-44F2-B73C-1A0DECA72570}"/>
              </a:ext>
            </a:extLst>
          </p:cNvPr>
          <p:cNvSpPr/>
          <p:nvPr/>
        </p:nvSpPr>
        <p:spPr>
          <a:xfrm flipH="1">
            <a:off x="7632843" y="2468828"/>
            <a:ext cx="3136101" cy="589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/>
            <a:r>
              <a:rPr lang="zh-CN" altLang="en-US" dirty="0"/>
              <a:t>产品品类少、无法满足客户的多样化需求</a:t>
            </a:r>
          </a:p>
        </p:txBody>
      </p:sp>
      <p:sp>
        <p:nvSpPr>
          <p:cNvPr id="87" name="Rectangle 42">
            <a:extLst>
              <a:ext uri="{FF2B5EF4-FFF2-40B4-BE49-F238E27FC236}">
                <a16:creationId xmlns:a16="http://schemas.microsoft.com/office/drawing/2014/main" id="{24D1D089-2C47-414F-A4A9-5D3504A539FB}"/>
              </a:ext>
            </a:extLst>
          </p:cNvPr>
          <p:cNvSpPr/>
          <p:nvPr/>
        </p:nvSpPr>
        <p:spPr>
          <a:xfrm flipH="1">
            <a:off x="7632843" y="1873162"/>
            <a:ext cx="1850053" cy="39219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/>
            <a:r>
              <a:rPr lang="zh-CN" altLang="en-US" sz="28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便利店</a:t>
            </a:r>
          </a:p>
        </p:txBody>
      </p:sp>
      <p:sp>
        <p:nvSpPr>
          <p:cNvPr id="89" name="Rectangle 42">
            <a:extLst>
              <a:ext uri="{FF2B5EF4-FFF2-40B4-BE49-F238E27FC236}">
                <a16:creationId xmlns:a16="http://schemas.microsoft.com/office/drawing/2014/main" id="{FDE88844-887B-4E4E-A4B1-5CF50EFD8785}"/>
              </a:ext>
            </a:extLst>
          </p:cNvPr>
          <p:cNvSpPr/>
          <p:nvPr/>
        </p:nvSpPr>
        <p:spPr>
          <a:xfrm flipH="1">
            <a:off x="7632843" y="4581896"/>
            <a:ext cx="3136101" cy="589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/>
            <a:r>
              <a:rPr lang="zh-CN" altLang="en-US" dirty="0"/>
              <a:t>垂直类目、选择范围有限、体验差</a:t>
            </a:r>
          </a:p>
        </p:txBody>
      </p:sp>
      <p:sp>
        <p:nvSpPr>
          <p:cNvPr id="112" name="Rectangle 42">
            <a:extLst>
              <a:ext uri="{FF2B5EF4-FFF2-40B4-BE49-F238E27FC236}">
                <a16:creationId xmlns:a16="http://schemas.microsoft.com/office/drawing/2014/main" id="{E92F4CEA-ADEB-42B7-B64E-4B4C345915B2}"/>
              </a:ext>
            </a:extLst>
          </p:cNvPr>
          <p:cNvSpPr/>
          <p:nvPr/>
        </p:nvSpPr>
        <p:spPr>
          <a:xfrm flipH="1">
            <a:off x="7632843" y="4041148"/>
            <a:ext cx="1850053" cy="22901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社区团购</a:t>
            </a:r>
          </a:p>
        </p:txBody>
      </p:sp>
      <p:sp>
        <p:nvSpPr>
          <p:cNvPr id="113" name="圆角矩形 48">
            <a:extLst>
              <a:ext uri="{FF2B5EF4-FFF2-40B4-BE49-F238E27FC236}">
                <a16:creationId xmlns:a16="http://schemas.microsoft.com/office/drawing/2014/main" id="{4A4E047D-E706-4264-9905-F122D65991AD}"/>
              </a:ext>
            </a:extLst>
          </p:cNvPr>
          <p:cNvSpPr/>
          <p:nvPr/>
        </p:nvSpPr>
        <p:spPr>
          <a:xfrm>
            <a:off x="1280465" y="1937328"/>
            <a:ext cx="966156" cy="938331"/>
          </a:xfrm>
          <a:prstGeom prst="roundRect">
            <a:avLst>
              <a:gd name="adj" fmla="val 1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0" name="圆角矩形 49">
            <a:extLst>
              <a:ext uri="{FF2B5EF4-FFF2-40B4-BE49-F238E27FC236}">
                <a16:creationId xmlns:a16="http://schemas.microsoft.com/office/drawing/2014/main" id="{92BAF248-BD2A-4162-B691-632A022E6936}"/>
              </a:ext>
            </a:extLst>
          </p:cNvPr>
          <p:cNvSpPr/>
          <p:nvPr/>
        </p:nvSpPr>
        <p:spPr>
          <a:xfrm>
            <a:off x="6460887" y="1955102"/>
            <a:ext cx="909208" cy="883384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00" r="-4000"/>
            </a:stretch>
          </a:blip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1" name="圆角矩形 50">
            <a:extLst>
              <a:ext uri="{FF2B5EF4-FFF2-40B4-BE49-F238E27FC236}">
                <a16:creationId xmlns:a16="http://schemas.microsoft.com/office/drawing/2014/main" id="{3E37954E-AECF-47C8-9A52-125E2EB7BB52}"/>
              </a:ext>
            </a:extLst>
          </p:cNvPr>
          <p:cNvSpPr/>
          <p:nvPr/>
        </p:nvSpPr>
        <p:spPr>
          <a:xfrm>
            <a:off x="1231285" y="4061783"/>
            <a:ext cx="996162" cy="905722"/>
          </a:xfrm>
          <a:prstGeom prst="roundRect">
            <a:avLst>
              <a:gd name="adj" fmla="val 10000"/>
            </a:avLst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48148993-470B-47C1-A797-D644F6CC2E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xfrm>
            <a:off x="6392285" y="4026699"/>
            <a:ext cx="1079600" cy="1080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1" y="320909"/>
            <a:ext cx="46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导致传统便利店经营困难的原因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00B41D-3BAE-4836-99E6-2A6141FF76D5}"/>
              </a:ext>
            </a:extLst>
          </p:cNvPr>
          <p:cNvGrpSpPr/>
          <p:nvPr/>
        </p:nvGrpSpPr>
        <p:grpSpPr>
          <a:xfrm rot="5400000">
            <a:off x="4111303" y="1718927"/>
            <a:ext cx="3136900" cy="3234640"/>
            <a:chOff x="3577149" y="1666887"/>
            <a:chExt cx="3136900" cy="3234640"/>
          </a:xfrm>
          <a:solidFill>
            <a:srgbClr val="DD812C"/>
          </a:solid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E484E35-6FD9-42FA-B2DC-E91074EA1BC2}"/>
                </a:ext>
              </a:extLst>
            </p:cNvPr>
            <p:cNvGrpSpPr/>
            <p:nvPr/>
          </p:nvGrpSpPr>
          <p:grpSpPr>
            <a:xfrm>
              <a:off x="3577149" y="1666887"/>
              <a:ext cx="3136900" cy="1552576"/>
              <a:chOff x="1983740" y="1694047"/>
              <a:chExt cx="3136900" cy="1552576"/>
            </a:xfrm>
            <a:grpFill/>
          </p:grpSpPr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C67F8363-5BF3-4B3A-87B5-7C6CDCA91EE2}"/>
                  </a:ext>
                </a:extLst>
              </p:cNvPr>
              <p:cNvSpPr/>
              <p:nvPr/>
            </p:nvSpPr>
            <p:spPr>
              <a:xfrm>
                <a:off x="1983740" y="2235068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D28280FE-43AB-42D6-8846-9D6DB923FC95}"/>
                  </a:ext>
                </a:extLst>
              </p:cNvPr>
              <p:cNvSpPr/>
              <p:nvPr/>
            </p:nvSpPr>
            <p:spPr>
              <a:xfrm>
                <a:off x="2962275" y="169404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DB8D872C-AEF9-4BF6-991E-148306B6743A}"/>
                  </a:ext>
                </a:extLst>
              </p:cNvPr>
              <p:cNvSpPr/>
              <p:nvPr/>
            </p:nvSpPr>
            <p:spPr>
              <a:xfrm>
                <a:off x="3937635" y="223506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9D7372D-DD68-4CD9-9B91-82C53AA4339A}"/>
                </a:ext>
              </a:extLst>
            </p:cNvPr>
            <p:cNvGrpSpPr/>
            <p:nvPr/>
          </p:nvGrpSpPr>
          <p:grpSpPr>
            <a:xfrm flipV="1">
              <a:off x="3577149" y="3348951"/>
              <a:ext cx="3136900" cy="1552576"/>
              <a:chOff x="1983740" y="1694047"/>
              <a:chExt cx="3136900" cy="1552576"/>
            </a:xfrm>
            <a:grpFill/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45770B54-72DF-4A7F-8366-519FB9A41CA2}"/>
                  </a:ext>
                </a:extLst>
              </p:cNvPr>
              <p:cNvSpPr/>
              <p:nvPr/>
            </p:nvSpPr>
            <p:spPr>
              <a:xfrm>
                <a:off x="1983740" y="2235068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484C91E6-CB53-475B-85AF-CE682BAF9325}"/>
                  </a:ext>
                </a:extLst>
              </p:cNvPr>
              <p:cNvSpPr/>
              <p:nvPr/>
            </p:nvSpPr>
            <p:spPr>
              <a:xfrm>
                <a:off x="2962275" y="169404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  <p:sp>
            <p:nvSpPr>
              <p:cNvPr id="44" name="六边形 43">
                <a:extLst>
                  <a:ext uri="{FF2B5EF4-FFF2-40B4-BE49-F238E27FC236}">
                    <a16:creationId xmlns:a16="http://schemas.microsoft.com/office/drawing/2014/main" id="{1883ABE4-3A30-43DB-89FD-8909D321CE84}"/>
                  </a:ext>
                </a:extLst>
              </p:cNvPr>
              <p:cNvSpPr/>
              <p:nvPr/>
            </p:nvSpPr>
            <p:spPr>
              <a:xfrm>
                <a:off x="3937635" y="2235067"/>
                <a:ext cx="1183005" cy="1011555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1"/>
                  </a:solidFill>
                  <a:latin typeface="思源黑体 CN Regular" panose="020B0500000000000000" charset="-122"/>
                  <a:ea typeface="思源黑体 CN Regular" panose="020B0500000000000000" charset="-122"/>
                  <a:sym typeface="思源黑体 CN Regular" panose="020B0500000000000000" charset="-122"/>
                </a:endParaRPr>
              </a:p>
            </p:txBody>
          </p:sp>
        </p:grpSp>
      </p:grpSp>
      <p:sp>
        <p:nvSpPr>
          <p:cNvPr id="46" name="TextBox 101">
            <a:extLst>
              <a:ext uri="{FF2B5EF4-FFF2-40B4-BE49-F238E27FC236}">
                <a16:creationId xmlns:a16="http://schemas.microsoft.com/office/drawing/2014/main" id="{325833A7-7CA7-4065-B425-9E2D81406F37}"/>
              </a:ext>
            </a:extLst>
          </p:cNvPr>
          <p:cNvSpPr txBox="1"/>
          <p:nvPr/>
        </p:nvSpPr>
        <p:spPr>
          <a:xfrm>
            <a:off x="2456922" y="1681954"/>
            <a:ext cx="233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坐店经营拓客难</a:t>
            </a:r>
          </a:p>
        </p:txBody>
      </p:sp>
      <p:sp>
        <p:nvSpPr>
          <p:cNvPr id="47" name="TextBox 104">
            <a:extLst>
              <a:ext uri="{FF2B5EF4-FFF2-40B4-BE49-F238E27FC236}">
                <a16:creationId xmlns:a16="http://schemas.microsoft.com/office/drawing/2014/main" id="{05A8775F-43C2-4AE4-967D-E9A543817458}"/>
              </a:ext>
            </a:extLst>
          </p:cNvPr>
          <p:cNvSpPr txBox="1"/>
          <p:nvPr/>
        </p:nvSpPr>
        <p:spPr>
          <a:xfrm>
            <a:off x="1756933" y="3101478"/>
            <a:ext cx="236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商品同质利润低</a:t>
            </a:r>
          </a:p>
        </p:txBody>
      </p:sp>
      <p:sp>
        <p:nvSpPr>
          <p:cNvPr id="48" name="TextBox 111">
            <a:extLst>
              <a:ext uri="{FF2B5EF4-FFF2-40B4-BE49-F238E27FC236}">
                <a16:creationId xmlns:a16="http://schemas.microsoft.com/office/drawing/2014/main" id="{0886CDE7-18D2-4523-9013-CFCA58F7E9B0}"/>
              </a:ext>
            </a:extLst>
          </p:cNvPr>
          <p:cNvSpPr txBox="1"/>
          <p:nvPr/>
        </p:nvSpPr>
        <p:spPr>
          <a:xfrm>
            <a:off x="2461984" y="4550754"/>
            <a:ext cx="232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zh-CN" sz="2000" dirty="0"/>
              <a:t>会员数据获取难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9" name="TextBox 125">
            <a:extLst>
              <a:ext uri="{FF2B5EF4-FFF2-40B4-BE49-F238E27FC236}">
                <a16:creationId xmlns:a16="http://schemas.microsoft.com/office/drawing/2014/main" id="{D398A024-6BC5-451E-A9E1-EF955EA214A9}"/>
              </a:ext>
            </a:extLst>
          </p:cNvPr>
          <p:cNvSpPr txBox="1"/>
          <p:nvPr/>
        </p:nvSpPr>
        <p:spPr>
          <a:xfrm>
            <a:off x="7867994" y="3101478"/>
            <a:ext cx="208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zh-CN" sz="2000" dirty="0"/>
              <a:t>人力资源成本高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50" name="TextBox 129">
            <a:extLst>
              <a:ext uri="{FF2B5EF4-FFF2-40B4-BE49-F238E27FC236}">
                <a16:creationId xmlns:a16="http://schemas.microsoft.com/office/drawing/2014/main" id="{5EC352C5-C179-4657-B53B-7387155164F9}"/>
              </a:ext>
            </a:extLst>
          </p:cNvPr>
          <p:cNvSpPr txBox="1"/>
          <p:nvPr/>
        </p:nvSpPr>
        <p:spPr>
          <a:xfrm>
            <a:off x="6939857" y="1681954"/>
            <a:ext cx="205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广告促销效果差</a:t>
            </a:r>
          </a:p>
        </p:txBody>
      </p:sp>
      <p:sp>
        <p:nvSpPr>
          <p:cNvPr id="51" name="TextBox 125">
            <a:extLst>
              <a:ext uri="{FF2B5EF4-FFF2-40B4-BE49-F238E27FC236}">
                <a16:creationId xmlns:a16="http://schemas.microsoft.com/office/drawing/2014/main" id="{CF6D4516-1BA1-4EFE-BFEF-F7C51D736EE6}"/>
              </a:ext>
            </a:extLst>
          </p:cNvPr>
          <p:cNvSpPr txBox="1"/>
          <p:nvPr/>
        </p:nvSpPr>
        <p:spPr>
          <a:xfrm>
            <a:off x="6939857" y="4550754"/>
            <a:ext cx="3300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dirty="0">
                <a:sym typeface="+mn-lt"/>
              </a:rPr>
              <a:t>受到电商的冲击蛋糕被瓜分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F6ECE4EC-ADC4-489C-A7B1-01D9232256A1}"/>
              </a:ext>
            </a:extLst>
          </p:cNvPr>
          <p:cNvSpPr txBox="1"/>
          <p:nvPr/>
        </p:nvSpPr>
        <p:spPr>
          <a:xfrm>
            <a:off x="1476349" y="5637005"/>
            <a:ext cx="923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</a:rPr>
              <a:t>在来自各方面的多重打击下，传统</a:t>
            </a:r>
            <a:r>
              <a:rPr lang="zh-CN" altLang="zh-CN" sz="2000" b="1" dirty="0">
                <a:solidFill>
                  <a:schemeClr val="accent1"/>
                </a:solidFill>
              </a:rPr>
              <a:t>实体零售经营状况每况愈下，销量下滑明显</a:t>
            </a:r>
            <a:r>
              <a:rPr lang="zh-CN" altLang="en-US" sz="2000" b="1" dirty="0">
                <a:solidFill>
                  <a:schemeClr val="accent1"/>
                </a:solidFill>
              </a:rPr>
              <a:t>。</a:t>
            </a:r>
          </a:p>
        </p:txBody>
      </p:sp>
      <p:sp>
        <p:nvSpPr>
          <p:cNvPr id="88" name="minus-sign-on-browser-window_58504">
            <a:extLst>
              <a:ext uri="{FF2B5EF4-FFF2-40B4-BE49-F238E27FC236}">
                <a16:creationId xmlns:a16="http://schemas.microsoft.com/office/drawing/2014/main" id="{7064BFB8-CD92-45A4-B15D-FE5A4519FA0E}"/>
              </a:ext>
            </a:extLst>
          </p:cNvPr>
          <p:cNvSpPr>
            <a:spLocks noChangeAspect="1"/>
          </p:cNvSpPr>
          <p:nvPr/>
        </p:nvSpPr>
        <p:spPr>
          <a:xfrm>
            <a:off x="4378582" y="3179235"/>
            <a:ext cx="379256" cy="367737"/>
          </a:xfrm>
          <a:custGeom>
            <a:avLst/>
            <a:gdLst>
              <a:gd name="connsiteX0" fmla="*/ 198066 w 606368"/>
              <a:gd name="connsiteY0" fmla="*/ 333996 h 587951"/>
              <a:gd name="connsiteX1" fmla="*/ 408302 w 606368"/>
              <a:gd name="connsiteY1" fmla="*/ 333996 h 587951"/>
              <a:gd name="connsiteX2" fmla="*/ 429733 w 606368"/>
              <a:gd name="connsiteY2" fmla="*/ 355403 h 587951"/>
              <a:gd name="connsiteX3" fmla="*/ 408302 w 606368"/>
              <a:gd name="connsiteY3" fmla="*/ 376810 h 587951"/>
              <a:gd name="connsiteX4" fmla="*/ 198066 w 606368"/>
              <a:gd name="connsiteY4" fmla="*/ 376810 h 587951"/>
              <a:gd name="connsiteX5" fmla="*/ 176636 w 606368"/>
              <a:gd name="connsiteY5" fmla="*/ 355403 h 587951"/>
              <a:gd name="connsiteX6" fmla="*/ 198066 w 606368"/>
              <a:gd name="connsiteY6" fmla="*/ 333996 h 587951"/>
              <a:gd name="connsiteX7" fmla="*/ 198024 w 606368"/>
              <a:gd name="connsiteY7" fmla="*/ 333563 h 587951"/>
              <a:gd name="connsiteX8" fmla="*/ 176131 w 606368"/>
              <a:gd name="connsiteY8" fmla="*/ 355400 h 587951"/>
              <a:gd name="connsiteX9" fmla="*/ 198024 w 606368"/>
              <a:gd name="connsiteY9" fmla="*/ 377314 h 587951"/>
              <a:gd name="connsiteX10" fmla="*/ 408268 w 606368"/>
              <a:gd name="connsiteY10" fmla="*/ 377314 h 587951"/>
              <a:gd name="connsiteX11" fmla="*/ 430237 w 606368"/>
              <a:gd name="connsiteY11" fmla="*/ 355400 h 587951"/>
              <a:gd name="connsiteX12" fmla="*/ 408268 w 606368"/>
              <a:gd name="connsiteY12" fmla="*/ 333563 h 587951"/>
              <a:gd name="connsiteX13" fmla="*/ 198066 w 606368"/>
              <a:gd name="connsiteY13" fmla="*/ 332998 h 587951"/>
              <a:gd name="connsiteX14" fmla="*/ 408302 w 606368"/>
              <a:gd name="connsiteY14" fmla="*/ 332998 h 587951"/>
              <a:gd name="connsiteX15" fmla="*/ 430731 w 606368"/>
              <a:gd name="connsiteY15" fmla="*/ 355403 h 587951"/>
              <a:gd name="connsiteX16" fmla="*/ 408302 w 606368"/>
              <a:gd name="connsiteY16" fmla="*/ 377807 h 587951"/>
              <a:gd name="connsiteX17" fmla="*/ 198066 w 606368"/>
              <a:gd name="connsiteY17" fmla="*/ 377807 h 587951"/>
              <a:gd name="connsiteX18" fmla="*/ 175637 w 606368"/>
              <a:gd name="connsiteY18" fmla="*/ 355403 h 587951"/>
              <a:gd name="connsiteX19" fmla="*/ 198066 w 606368"/>
              <a:gd name="connsiteY19" fmla="*/ 332998 h 587951"/>
              <a:gd name="connsiteX20" fmla="*/ 44936 w 606368"/>
              <a:gd name="connsiteY20" fmla="*/ 171185 h 587951"/>
              <a:gd name="connsiteX21" fmla="*/ 44936 w 606368"/>
              <a:gd name="connsiteY21" fmla="*/ 527975 h 587951"/>
              <a:gd name="connsiteX22" fmla="*/ 60068 w 606368"/>
              <a:gd name="connsiteY22" fmla="*/ 543084 h 587951"/>
              <a:gd name="connsiteX23" fmla="*/ 546300 w 606368"/>
              <a:gd name="connsiteY23" fmla="*/ 543084 h 587951"/>
              <a:gd name="connsiteX24" fmla="*/ 561432 w 606368"/>
              <a:gd name="connsiteY24" fmla="*/ 527975 h 587951"/>
              <a:gd name="connsiteX25" fmla="*/ 561432 w 606368"/>
              <a:gd name="connsiteY25" fmla="*/ 171185 h 587951"/>
              <a:gd name="connsiteX26" fmla="*/ 44427 w 606368"/>
              <a:gd name="connsiteY26" fmla="*/ 170690 h 587951"/>
              <a:gd name="connsiteX27" fmla="*/ 562013 w 606368"/>
              <a:gd name="connsiteY27" fmla="*/ 170690 h 587951"/>
              <a:gd name="connsiteX28" fmla="*/ 562013 w 606368"/>
              <a:gd name="connsiteY28" fmla="*/ 527946 h 587951"/>
              <a:gd name="connsiteX29" fmla="*/ 546343 w 606368"/>
              <a:gd name="connsiteY29" fmla="*/ 543592 h 587951"/>
              <a:gd name="connsiteX30" fmla="*/ 60097 w 606368"/>
              <a:gd name="connsiteY30" fmla="*/ 543592 h 587951"/>
              <a:gd name="connsiteX31" fmla="*/ 44427 w 606368"/>
              <a:gd name="connsiteY31" fmla="*/ 527946 h 587951"/>
              <a:gd name="connsiteX32" fmla="*/ 43861 w 606368"/>
              <a:gd name="connsiteY32" fmla="*/ 170188 h 587951"/>
              <a:gd name="connsiteX33" fmla="*/ 43861 w 606368"/>
              <a:gd name="connsiteY33" fmla="*/ 527975 h 587951"/>
              <a:gd name="connsiteX34" fmla="*/ 60068 w 606368"/>
              <a:gd name="connsiteY34" fmla="*/ 544158 h 587951"/>
              <a:gd name="connsiteX35" fmla="*/ 546300 w 606368"/>
              <a:gd name="connsiteY35" fmla="*/ 544158 h 587951"/>
              <a:gd name="connsiteX36" fmla="*/ 562431 w 606368"/>
              <a:gd name="connsiteY36" fmla="*/ 527975 h 587951"/>
              <a:gd name="connsiteX37" fmla="*/ 562431 w 606368"/>
              <a:gd name="connsiteY37" fmla="*/ 170188 h 587951"/>
              <a:gd name="connsiteX38" fmla="*/ 515659 w 606368"/>
              <a:gd name="connsiteY38" fmla="*/ 66057 h 587951"/>
              <a:gd name="connsiteX39" fmla="*/ 536851 w 606368"/>
              <a:gd name="connsiteY39" fmla="*/ 87216 h 587951"/>
              <a:gd name="connsiteX40" fmla="*/ 515659 w 606368"/>
              <a:gd name="connsiteY40" fmla="*/ 108450 h 587951"/>
              <a:gd name="connsiteX41" fmla="*/ 494391 w 606368"/>
              <a:gd name="connsiteY41" fmla="*/ 87216 h 587951"/>
              <a:gd name="connsiteX42" fmla="*/ 515659 w 606368"/>
              <a:gd name="connsiteY42" fmla="*/ 66057 h 587951"/>
              <a:gd name="connsiteX43" fmla="*/ 450839 w 606368"/>
              <a:gd name="connsiteY43" fmla="*/ 66057 h 587951"/>
              <a:gd name="connsiteX44" fmla="*/ 472141 w 606368"/>
              <a:gd name="connsiteY44" fmla="*/ 87216 h 587951"/>
              <a:gd name="connsiteX45" fmla="*/ 450839 w 606368"/>
              <a:gd name="connsiteY45" fmla="*/ 108450 h 587951"/>
              <a:gd name="connsiteX46" fmla="*/ 429614 w 606368"/>
              <a:gd name="connsiteY46" fmla="*/ 87216 h 587951"/>
              <a:gd name="connsiteX47" fmla="*/ 450839 w 606368"/>
              <a:gd name="connsiteY47" fmla="*/ 66057 h 587951"/>
              <a:gd name="connsiteX48" fmla="*/ 386095 w 606368"/>
              <a:gd name="connsiteY48" fmla="*/ 66057 h 587951"/>
              <a:gd name="connsiteX49" fmla="*/ 407286 w 606368"/>
              <a:gd name="connsiteY49" fmla="*/ 87216 h 587951"/>
              <a:gd name="connsiteX50" fmla="*/ 386095 w 606368"/>
              <a:gd name="connsiteY50" fmla="*/ 108450 h 587951"/>
              <a:gd name="connsiteX51" fmla="*/ 364903 w 606368"/>
              <a:gd name="connsiteY51" fmla="*/ 87216 h 587951"/>
              <a:gd name="connsiteX52" fmla="*/ 386095 w 606368"/>
              <a:gd name="connsiteY52" fmla="*/ 66057 h 587951"/>
              <a:gd name="connsiteX53" fmla="*/ 515656 w 606368"/>
              <a:gd name="connsiteY53" fmla="*/ 65485 h 587951"/>
              <a:gd name="connsiteX54" fmla="*/ 493957 w 606368"/>
              <a:gd name="connsiteY54" fmla="*/ 87184 h 587951"/>
              <a:gd name="connsiteX55" fmla="*/ 515656 w 606368"/>
              <a:gd name="connsiteY55" fmla="*/ 108883 h 587951"/>
              <a:gd name="connsiteX56" fmla="*/ 537355 w 606368"/>
              <a:gd name="connsiteY56" fmla="*/ 87184 h 587951"/>
              <a:gd name="connsiteX57" fmla="*/ 515656 w 606368"/>
              <a:gd name="connsiteY57" fmla="*/ 65485 h 587951"/>
              <a:gd name="connsiteX58" fmla="*/ 450842 w 606368"/>
              <a:gd name="connsiteY58" fmla="*/ 65485 h 587951"/>
              <a:gd name="connsiteX59" fmla="*/ 429108 w 606368"/>
              <a:gd name="connsiteY59" fmla="*/ 87184 h 587951"/>
              <a:gd name="connsiteX60" fmla="*/ 450842 w 606368"/>
              <a:gd name="connsiteY60" fmla="*/ 108883 h 587951"/>
              <a:gd name="connsiteX61" fmla="*/ 472576 w 606368"/>
              <a:gd name="connsiteY61" fmla="*/ 87184 h 587951"/>
              <a:gd name="connsiteX62" fmla="*/ 450842 w 606368"/>
              <a:gd name="connsiteY62" fmla="*/ 65485 h 587951"/>
              <a:gd name="connsiteX63" fmla="*/ 386063 w 606368"/>
              <a:gd name="connsiteY63" fmla="*/ 65485 h 587951"/>
              <a:gd name="connsiteX64" fmla="*/ 364329 w 606368"/>
              <a:gd name="connsiteY64" fmla="*/ 87184 h 587951"/>
              <a:gd name="connsiteX65" fmla="*/ 386063 w 606368"/>
              <a:gd name="connsiteY65" fmla="*/ 108883 h 587951"/>
              <a:gd name="connsiteX66" fmla="*/ 407797 w 606368"/>
              <a:gd name="connsiteY66" fmla="*/ 87184 h 587951"/>
              <a:gd name="connsiteX67" fmla="*/ 386063 w 606368"/>
              <a:gd name="connsiteY67" fmla="*/ 65485 h 587951"/>
              <a:gd name="connsiteX68" fmla="*/ 515659 w 606368"/>
              <a:gd name="connsiteY68" fmla="*/ 65061 h 587951"/>
              <a:gd name="connsiteX69" fmla="*/ 537849 w 606368"/>
              <a:gd name="connsiteY69" fmla="*/ 87216 h 587951"/>
              <a:gd name="connsiteX70" fmla="*/ 515659 w 606368"/>
              <a:gd name="connsiteY70" fmla="*/ 109447 h 587951"/>
              <a:gd name="connsiteX71" fmla="*/ 493393 w 606368"/>
              <a:gd name="connsiteY71" fmla="*/ 87216 h 587951"/>
              <a:gd name="connsiteX72" fmla="*/ 515659 w 606368"/>
              <a:gd name="connsiteY72" fmla="*/ 65061 h 587951"/>
              <a:gd name="connsiteX73" fmla="*/ 450839 w 606368"/>
              <a:gd name="connsiteY73" fmla="*/ 65061 h 587951"/>
              <a:gd name="connsiteX74" fmla="*/ 473141 w 606368"/>
              <a:gd name="connsiteY74" fmla="*/ 87216 h 587951"/>
              <a:gd name="connsiteX75" fmla="*/ 450839 w 606368"/>
              <a:gd name="connsiteY75" fmla="*/ 109447 h 587951"/>
              <a:gd name="connsiteX76" fmla="*/ 428614 w 606368"/>
              <a:gd name="connsiteY76" fmla="*/ 87216 h 587951"/>
              <a:gd name="connsiteX77" fmla="*/ 450839 w 606368"/>
              <a:gd name="connsiteY77" fmla="*/ 65061 h 587951"/>
              <a:gd name="connsiteX78" fmla="*/ 386095 w 606368"/>
              <a:gd name="connsiteY78" fmla="*/ 65061 h 587951"/>
              <a:gd name="connsiteX79" fmla="*/ 408361 w 606368"/>
              <a:gd name="connsiteY79" fmla="*/ 87216 h 587951"/>
              <a:gd name="connsiteX80" fmla="*/ 386095 w 606368"/>
              <a:gd name="connsiteY80" fmla="*/ 109447 h 587951"/>
              <a:gd name="connsiteX81" fmla="*/ 363905 w 606368"/>
              <a:gd name="connsiteY81" fmla="*/ 87216 h 587951"/>
              <a:gd name="connsiteX82" fmla="*/ 386095 w 606368"/>
              <a:gd name="connsiteY82" fmla="*/ 65061 h 587951"/>
              <a:gd name="connsiteX83" fmla="*/ 60068 w 606368"/>
              <a:gd name="connsiteY83" fmla="*/ 44790 h 587951"/>
              <a:gd name="connsiteX84" fmla="*/ 44936 w 606368"/>
              <a:gd name="connsiteY84" fmla="*/ 59899 h 587951"/>
              <a:gd name="connsiteX85" fmla="*/ 44936 w 606368"/>
              <a:gd name="connsiteY85" fmla="*/ 126395 h 587951"/>
              <a:gd name="connsiteX86" fmla="*/ 561432 w 606368"/>
              <a:gd name="connsiteY86" fmla="*/ 126395 h 587951"/>
              <a:gd name="connsiteX87" fmla="*/ 561432 w 606368"/>
              <a:gd name="connsiteY87" fmla="*/ 59899 h 587951"/>
              <a:gd name="connsiteX88" fmla="*/ 546300 w 606368"/>
              <a:gd name="connsiteY88" fmla="*/ 44790 h 587951"/>
              <a:gd name="connsiteX89" fmla="*/ 60097 w 606368"/>
              <a:gd name="connsiteY89" fmla="*/ 44217 h 587951"/>
              <a:gd name="connsiteX90" fmla="*/ 546343 w 606368"/>
              <a:gd name="connsiteY90" fmla="*/ 44217 h 587951"/>
              <a:gd name="connsiteX91" fmla="*/ 562013 w 606368"/>
              <a:gd name="connsiteY91" fmla="*/ 59863 h 587951"/>
              <a:gd name="connsiteX92" fmla="*/ 562013 w 606368"/>
              <a:gd name="connsiteY92" fmla="*/ 126896 h 587951"/>
              <a:gd name="connsiteX93" fmla="*/ 44427 w 606368"/>
              <a:gd name="connsiteY93" fmla="*/ 126896 h 587951"/>
              <a:gd name="connsiteX94" fmla="*/ 44427 w 606368"/>
              <a:gd name="connsiteY94" fmla="*/ 59863 h 587951"/>
              <a:gd name="connsiteX95" fmla="*/ 60097 w 606368"/>
              <a:gd name="connsiteY95" fmla="*/ 44217 h 587951"/>
              <a:gd name="connsiteX96" fmla="*/ 60068 w 606368"/>
              <a:gd name="connsiteY96" fmla="*/ 43793 h 587951"/>
              <a:gd name="connsiteX97" fmla="*/ 43861 w 606368"/>
              <a:gd name="connsiteY97" fmla="*/ 59899 h 587951"/>
              <a:gd name="connsiteX98" fmla="*/ 43861 w 606368"/>
              <a:gd name="connsiteY98" fmla="*/ 127392 h 587951"/>
              <a:gd name="connsiteX99" fmla="*/ 562431 w 606368"/>
              <a:gd name="connsiteY99" fmla="*/ 127392 h 587951"/>
              <a:gd name="connsiteX100" fmla="*/ 562431 w 606368"/>
              <a:gd name="connsiteY100" fmla="*/ 59899 h 587951"/>
              <a:gd name="connsiteX101" fmla="*/ 546300 w 606368"/>
              <a:gd name="connsiteY101" fmla="*/ 43793 h 587951"/>
              <a:gd name="connsiteX102" fmla="*/ 60068 w 606368"/>
              <a:gd name="connsiteY102" fmla="*/ 997 h 587951"/>
              <a:gd name="connsiteX103" fmla="*/ 546300 w 606368"/>
              <a:gd name="connsiteY103" fmla="*/ 997 h 587951"/>
              <a:gd name="connsiteX104" fmla="*/ 605293 w 606368"/>
              <a:gd name="connsiteY104" fmla="*/ 59899 h 587951"/>
              <a:gd name="connsiteX105" fmla="*/ 605293 w 606368"/>
              <a:gd name="connsiteY105" fmla="*/ 527975 h 587951"/>
              <a:gd name="connsiteX106" fmla="*/ 546300 w 606368"/>
              <a:gd name="connsiteY106" fmla="*/ 586954 h 587951"/>
              <a:gd name="connsiteX107" fmla="*/ 60068 w 606368"/>
              <a:gd name="connsiteY107" fmla="*/ 586954 h 587951"/>
              <a:gd name="connsiteX108" fmla="*/ 999 w 606368"/>
              <a:gd name="connsiteY108" fmla="*/ 527975 h 587951"/>
              <a:gd name="connsiteX109" fmla="*/ 999 w 606368"/>
              <a:gd name="connsiteY109" fmla="*/ 59899 h 587951"/>
              <a:gd name="connsiteX110" fmla="*/ 60068 w 606368"/>
              <a:gd name="connsiteY110" fmla="*/ 997 h 587951"/>
              <a:gd name="connsiteX111" fmla="*/ 60097 w 606368"/>
              <a:gd name="connsiteY111" fmla="*/ 423 h 587951"/>
              <a:gd name="connsiteX112" fmla="*/ 565 w 606368"/>
              <a:gd name="connsiteY112" fmla="*/ 59863 h 587951"/>
              <a:gd name="connsiteX113" fmla="*/ 565 w 606368"/>
              <a:gd name="connsiteY113" fmla="*/ 527946 h 587951"/>
              <a:gd name="connsiteX114" fmla="*/ 60097 w 606368"/>
              <a:gd name="connsiteY114" fmla="*/ 587386 h 587951"/>
              <a:gd name="connsiteX115" fmla="*/ 546343 w 606368"/>
              <a:gd name="connsiteY115" fmla="*/ 587386 h 587951"/>
              <a:gd name="connsiteX116" fmla="*/ 605875 w 606368"/>
              <a:gd name="connsiteY116" fmla="*/ 527946 h 587951"/>
              <a:gd name="connsiteX117" fmla="*/ 605875 w 606368"/>
              <a:gd name="connsiteY117" fmla="*/ 59863 h 587951"/>
              <a:gd name="connsiteX118" fmla="*/ 546343 w 606368"/>
              <a:gd name="connsiteY118" fmla="*/ 423 h 587951"/>
              <a:gd name="connsiteX119" fmla="*/ 60068 w 606368"/>
              <a:gd name="connsiteY119" fmla="*/ 0 h 587951"/>
              <a:gd name="connsiteX120" fmla="*/ 546300 w 606368"/>
              <a:gd name="connsiteY120" fmla="*/ 0 h 587951"/>
              <a:gd name="connsiteX121" fmla="*/ 606368 w 606368"/>
              <a:gd name="connsiteY121" fmla="*/ 59899 h 587951"/>
              <a:gd name="connsiteX122" fmla="*/ 606368 w 606368"/>
              <a:gd name="connsiteY122" fmla="*/ 527975 h 587951"/>
              <a:gd name="connsiteX123" fmla="*/ 546300 w 606368"/>
              <a:gd name="connsiteY123" fmla="*/ 587951 h 587951"/>
              <a:gd name="connsiteX124" fmla="*/ 60068 w 606368"/>
              <a:gd name="connsiteY124" fmla="*/ 587951 h 587951"/>
              <a:gd name="connsiteX125" fmla="*/ 0 w 606368"/>
              <a:gd name="connsiteY125" fmla="*/ 527975 h 587951"/>
              <a:gd name="connsiteX126" fmla="*/ 0 w 606368"/>
              <a:gd name="connsiteY126" fmla="*/ 59899 h 587951"/>
              <a:gd name="connsiteX127" fmla="*/ 60068 w 606368"/>
              <a:gd name="connsiteY127" fmla="*/ 0 h 58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06368" h="587951">
                <a:moveTo>
                  <a:pt x="198066" y="333996"/>
                </a:moveTo>
                <a:lnTo>
                  <a:pt x="408302" y="333996"/>
                </a:lnTo>
                <a:cubicBezTo>
                  <a:pt x="420131" y="333996"/>
                  <a:pt x="429733" y="343587"/>
                  <a:pt x="429733" y="355403"/>
                </a:cubicBezTo>
                <a:cubicBezTo>
                  <a:pt x="429733" y="367219"/>
                  <a:pt x="420131" y="376810"/>
                  <a:pt x="408302" y="376810"/>
                </a:cubicBezTo>
                <a:lnTo>
                  <a:pt x="198066" y="376810"/>
                </a:lnTo>
                <a:cubicBezTo>
                  <a:pt x="186314" y="376810"/>
                  <a:pt x="176636" y="367219"/>
                  <a:pt x="176636" y="355403"/>
                </a:cubicBezTo>
                <a:cubicBezTo>
                  <a:pt x="176636" y="343587"/>
                  <a:pt x="186314" y="333996"/>
                  <a:pt x="198066" y="333996"/>
                </a:cubicBezTo>
                <a:close/>
                <a:moveTo>
                  <a:pt x="198024" y="333563"/>
                </a:moveTo>
                <a:cubicBezTo>
                  <a:pt x="185963" y="333563"/>
                  <a:pt x="176131" y="343294"/>
                  <a:pt x="176131" y="355400"/>
                </a:cubicBezTo>
                <a:cubicBezTo>
                  <a:pt x="176131" y="367507"/>
                  <a:pt x="185963" y="377314"/>
                  <a:pt x="198024" y="377314"/>
                </a:cubicBezTo>
                <a:lnTo>
                  <a:pt x="408268" y="377314"/>
                </a:lnTo>
                <a:cubicBezTo>
                  <a:pt x="420405" y="377314"/>
                  <a:pt x="430237" y="367507"/>
                  <a:pt x="430237" y="355400"/>
                </a:cubicBezTo>
                <a:cubicBezTo>
                  <a:pt x="430237" y="343294"/>
                  <a:pt x="420405" y="333563"/>
                  <a:pt x="408268" y="333563"/>
                </a:cubicBezTo>
                <a:close/>
                <a:moveTo>
                  <a:pt x="198066" y="332998"/>
                </a:moveTo>
                <a:lnTo>
                  <a:pt x="408302" y="332998"/>
                </a:lnTo>
                <a:cubicBezTo>
                  <a:pt x="420669" y="332998"/>
                  <a:pt x="430731" y="343049"/>
                  <a:pt x="430731" y="355403"/>
                </a:cubicBezTo>
                <a:cubicBezTo>
                  <a:pt x="430731" y="367756"/>
                  <a:pt x="420669" y="377807"/>
                  <a:pt x="408302" y="377807"/>
                </a:cubicBezTo>
                <a:lnTo>
                  <a:pt x="198066" y="377807"/>
                </a:lnTo>
                <a:cubicBezTo>
                  <a:pt x="185699" y="377807"/>
                  <a:pt x="175637" y="367756"/>
                  <a:pt x="175637" y="355403"/>
                </a:cubicBezTo>
                <a:cubicBezTo>
                  <a:pt x="175637" y="343049"/>
                  <a:pt x="185699" y="332998"/>
                  <a:pt x="198066" y="332998"/>
                </a:cubicBezTo>
                <a:close/>
                <a:moveTo>
                  <a:pt x="44936" y="171185"/>
                </a:moveTo>
                <a:lnTo>
                  <a:pt x="44936" y="527975"/>
                </a:lnTo>
                <a:cubicBezTo>
                  <a:pt x="44936" y="536335"/>
                  <a:pt x="51696" y="543084"/>
                  <a:pt x="60068" y="543084"/>
                </a:cubicBezTo>
                <a:lnTo>
                  <a:pt x="546300" y="543084"/>
                </a:lnTo>
                <a:cubicBezTo>
                  <a:pt x="554596" y="543084"/>
                  <a:pt x="561432" y="536335"/>
                  <a:pt x="561432" y="527975"/>
                </a:cubicBezTo>
                <a:lnTo>
                  <a:pt x="561432" y="171185"/>
                </a:lnTo>
                <a:close/>
                <a:moveTo>
                  <a:pt x="44427" y="170690"/>
                </a:moveTo>
                <a:lnTo>
                  <a:pt x="562013" y="170690"/>
                </a:lnTo>
                <a:lnTo>
                  <a:pt x="562013" y="527946"/>
                </a:lnTo>
                <a:cubicBezTo>
                  <a:pt x="562013" y="536613"/>
                  <a:pt x="554946" y="543592"/>
                  <a:pt x="546343" y="543592"/>
                </a:cubicBezTo>
                <a:lnTo>
                  <a:pt x="60097" y="543592"/>
                </a:lnTo>
                <a:cubicBezTo>
                  <a:pt x="51417" y="543592"/>
                  <a:pt x="44427" y="536613"/>
                  <a:pt x="44427" y="527946"/>
                </a:cubicBezTo>
                <a:close/>
                <a:moveTo>
                  <a:pt x="43861" y="170188"/>
                </a:moveTo>
                <a:lnTo>
                  <a:pt x="43861" y="527975"/>
                </a:lnTo>
                <a:cubicBezTo>
                  <a:pt x="43861" y="536872"/>
                  <a:pt x="51158" y="544158"/>
                  <a:pt x="60068" y="544158"/>
                </a:cubicBezTo>
                <a:lnTo>
                  <a:pt x="546300" y="544158"/>
                </a:lnTo>
                <a:cubicBezTo>
                  <a:pt x="555210" y="544158"/>
                  <a:pt x="562431" y="536872"/>
                  <a:pt x="562431" y="527975"/>
                </a:cubicBezTo>
                <a:lnTo>
                  <a:pt x="562431" y="170188"/>
                </a:lnTo>
                <a:close/>
                <a:moveTo>
                  <a:pt x="515659" y="66057"/>
                </a:moveTo>
                <a:cubicBezTo>
                  <a:pt x="527330" y="66057"/>
                  <a:pt x="536851" y="75563"/>
                  <a:pt x="536851" y="87216"/>
                </a:cubicBezTo>
                <a:cubicBezTo>
                  <a:pt x="536851" y="98944"/>
                  <a:pt x="527330" y="108450"/>
                  <a:pt x="515659" y="108450"/>
                </a:cubicBezTo>
                <a:cubicBezTo>
                  <a:pt x="503912" y="108450"/>
                  <a:pt x="494391" y="98944"/>
                  <a:pt x="494391" y="87216"/>
                </a:cubicBezTo>
                <a:cubicBezTo>
                  <a:pt x="494391" y="75563"/>
                  <a:pt x="503912" y="66057"/>
                  <a:pt x="515659" y="66057"/>
                </a:cubicBezTo>
                <a:close/>
                <a:moveTo>
                  <a:pt x="450839" y="66057"/>
                </a:moveTo>
                <a:cubicBezTo>
                  <a:pt x="462605" y="66057"/>
                  <a:pt x="472141" y="75563"/>
                  <a:pt x="472141" y="87216"/>
                </a:cubicBezTo>
                <a:cubicBezTo>
                  <a:pt x="472141" y="98944"/>
                  <a:pt x="462605" y="108450"/>
                  <a:pt x="450839" y="108450"/>
                </a:cubicBezTo>
                <a:cubicBezTo>
                  <a:pt x="439150" y="108450"/>
                  <a:pt x="429614" y="98944"/>
                  <a:pt x="429614" y="87216"/>
                </a:cubicBezTo>
                <a:cubicBezTo>
                  <a:pt x="429614" y="75563"/>
                  <a:pt x="439150" y="66057"/>
                  <a:pt x="450839" y="66057"/>
                </a:cubicBezTo>
                <a:close/>
                <a:moveTo>
                  <a:pt x="386095" y="66057"/>
                </a:moveTo>
                <a:cubicBezTo>
                  <a:pt x="397765" y="66057"/>
                  <a:pt x="407286" y="75563"/>
                  <a:pt x="407286" y="87216"/>
                </a:cubicBezTo>
                <a:cubicBezTo>
                  <a:pt x="407286" y="98944"/>
                  <a:pt x="397765" y="108450"/>
                  <a:pt x="386095" y="108450"/>
                </a:cubicBezTo>
                <a:cubicBezTo>
                  <a:pt x="374424" y="108450"/>
                  <a:pt x="364903" y="98944"/>
                  <a:pt x="364903" y="87216"/>
                </a:cubicBezTo>
                <a:cubicBezTo>
                  <a:pt x="364903" y="75563"/>
                  <a:pt x="374424" y="66057"/>
                  <a:pt x="386095" y="66057"/>
                </a:cubicBezTo>
                <a:close/>
                <a:moveTo>
                  <a:pt x="515656" y="65485"/>
                </a:moveTo>
                <a:cubicBezTo>
                  <a:pt x="503672" y="65485"/>
                  <a:pt x="493957" y="75200"/>
                  <a:pt x="493957" y="87184"/>
                </a:cubicBezTo>
                <a:cubicBezTo>
                  <a:pt x="493957" y="99168"/>
                  <a:pt x="503672" y="108883"/>
                  <a:pt x="515656" y="108883"/>
                </a:cubicBezTo>
                <a:cubicBezTo>
                  <a:pt x="527640" y="108883"/>
                  <a:pt x="537355" y="99168"/>
                  <a:pt x="537355" y="87184"/>
                </a:cubicBezTo>
                <a:cubicBezTo>
                  <a:pt x="537355" y="75200"/>
                  <a:pt x="527640" y="65485"/>
                  <a:pt x="515656" y="65485"/>
                </a:cubicBezTo>
                <a:close/>
                <a:moveTo>
                  <a:pt x="450842" y="65485"/>
                </a:moveTo>
                <a:cubicBezTo>
                  <a:pt x="438839" y="65485"/>
                  <a:pt x="429108" y="75200"/>
                  <a:pt x="429108" y="87184"/>
                </a:cubicBezTo>
                <a:cubicBezTo>
                  <a:pt x="429108" y="99168"/>
                  <a:pt x="438839" y="108883"/>
                  <a:pt x="450842" y="108883"/>
                </a:cubicBezTo>
                <a:cubicBezTo>
                  <a:pt x="462845" y="108883"/>
                  <a:pt x="472576" y="99168"/>
                  <a:pt x="472576" y="87184"/>
                </a:cubicBezTo>
                <a:cubicBezTo>
                  <a:pt x="472576" y="75200"/>
                  <a:pt x="462845" y="65485"/>
                  <a:pt x="450842" y="65485"/>
                </a:cubicBezTo>
                <a:close/>
                <a:moveTo>
                  <a:pt x="386063" y="65485"/>
                </a:moveTo>
                <a:cubicBezTo>
                  <a:pt x="374060" y="65485"/>
                  <a:pt x="364329" y="75200"/>
                  <a:pt x="364329" y="87184"/>
                </a:cubicBezTo>
                <a:cubicBezTo>
                  <a:pt x="364329" y="99168"/>
                  <a:pt x="374060" y="108883"/>
                  <a:pt x="386063" y="108883"/>
                </a:cubicBezTo>
                <a:cubicBezTo>
                  <a:pt x="398066" y="108883"/>
                  <a:pt x="407797" y="99168"/>
                  <a:pt x="407797" y="87184"/>
                </a:cubicBezTo>
                <a:cubicBezTo>
                  <a:pt x="407797" y="75200"/>
                  <a:pt x="398066" y="65485"/>
                  <a:pt x="386063" y="65485"/>
                </a:cubicBezTo>
                <a:close/>
                <a:moveTo>
                  <a:pt x="515659" y="65061"/>
                </a:moveTo>
                <a:cubicBezTo>
                  <a:pt x="527868" y="65061"/>
                  <a:pt x="537849" y="75027"/>
                  <a:pt x="537849" y="87216"/>
                </a:cubicBezTo>
                <a:cubicBezTo>
                  <a:pt x="537849" y="99481"/>
                  <a:pt x="527868" y="109447"/>
                  <a:pt x="515659" y="109447"/>
                </a:cubicBezTo>
                <a:cubicBezTo>
                  <a:pt x="503375" y="109447"/>
                  <a:pt x="493393" y="99481"/>
                  <a:pt x="493393" y="87216"/>
                </a:cubicBezTo>
                <a:cubicBezTo>
                  <a:pt x="493393" y="75027"/>
                  <a:pt x="503375" y="65061"/>
                  <a:pt x="515659" y="65061"/>
                </a:cubicBezTo>
                <a:close/>
                <a:moveTo>
                  <a:pt x="450839" y="65061"/>
                </a:moveTo>
                <a:cubicBezTo>
                  <a:pt x="463144" y="65061"/>
                  <a:pt x="473141" y="75027"/>
                  <a:pt x="473141" y="87216"/>
                </a:cubicBezTo>
                <a:cubicBezTo>
                  <a:pt x="473141" y="99481"/>
                  <a:pt x="463144" y="109447"/>
                  <a:pt x="450839" y="109447"/>
                </a:cubicBezTo>
                <a:cubicBezTo>
                  <a:pt x="438611" y="109447"/>
                  <a:pt x="428614" y="99481"/>
                  <a:pt x="428614" y="87216"/>
                </a:cubicBezTo>
                <a:cubicBezTo>
                  <a:pt x="428614" y="75027"/>
                  <a:pt x="438611" y="65061"/>
                  <a:pt x="450839" y="65061"/>
                </a:cubicBezTo>
                <a:close/>
                <a:moveTo>
                  <a:pt x="386095" y="65061"/>
                </a:moveTo>
                <a:cubicBezTo>
                  <a:pt x="398380" y="65061"/>
                  <a:pt x="408361" y="75027"/>
                  <a:pt x="408361" y="87216"/>
                </a:cubicBezTo>
                <a:cubicBezTo>
                  <a:pt x="408361" y="99481"/>
                  <a:pt x="398380" y="109447"/>
                  <a:pt x="386095" y="109447"/>
                </a:cubicBezTo>
                <a:cubicBezTo>
                  <a:pt x="373810" y="109447"/>
                  <a:pt x="363905" y="99481"/>
                  <a:pt x="363905" y="87216"/>
                </a:cubicBezTo>
                <a:cubicBezTo>
                  <a:pt x="363905" y="75027"/>
                  <a:pt x="373810" y="65061"/>
                  <a:pt x="386095" y="65061"/>
                </a:cubicBezTo>
                <a:close/>
                <a:moveTo>
                  <a:pt x="60068" y="44790"/>
                </a:moveTo>
                <a:cubicBezTo>
                  <a:pt x="51696" y="44790"/>
                  <a:pt x="44936" y="51616"/>
                  <a:pt x="44936" y="59899"/>
                </a:cubicBezTo>
                <a:lnTo>
                  <a:pt x="44936" y="126395"/>
                </a:lnTo>
                <a:lnTo>
                  <a:pt x="561432" y="126395"/>
                </a:lnTo>
                <a:lnTo>
                  <a:pt x="561432" y="59899"/>
                </a:lnTo>
                <a:cubicBezTo>
                  <a:pt x="561432" y="51616"/>
                  <a:pt x="554596" y="44790"/>
                  <a:pt x="546300" y="44790"/>
                </a:cubicBezTo>
                <a:close/>
                <a:moveTo>
                  <a:pt x="60097" y="44217"/>
                </a:moveTo>
                <a:lnTo>
                  <a:pt x="546343" y="44217"/>
                </a:lnTo>
                <a:cubicBezTo>
                  <a:pt x="554946" y="44217"/>
                  <a:pt x="562013" y="51273"/>
                  <a:pt x="562013" y="59863"/>
                </a:cubicBezTo>
                <a:lnTo>
                  <a:pt x="562013" y="126896"/>
                </a:lnTo>
                <a:lnTo>
                  <a:pt x="44427" y="126896"/>
                </a:lnTo>
                <a:lnTo>
                  <a:pt x="44427" y="59863"/>
                </a:lnTo>
                <a:cubicBezTo>
                  <a:pt x="44427" y="51273"/>
                  <a:pt x="51417" y="44217"/>
                  <a:pt x="60097" y="44217"/>
                </a:cubicBezTo>
                <a:close/>
                <a:moveTo>
                  <a:pt x="60068" y="43793"/>
                </a:moveTo>
                <a:cubicBezTo>
                  <a:pt x="51158" y="43793"/>
                  <a:pt x="43861" y="51003"/>
                  <a:pt x="43861" y="59899"/>
                </a:cubicBezTo>
                <a:lnTo>
                  <a:pt x="43861" y="127392"/>
                </a:lnTo>
                <a:lnTo>
                  <a:pt x="562431" y="127392"/>
                </a:lnTo>
                <a:lnTo>
                  <a:pt x="562431" y="59899"/>
                </a:lnTo>
                <a:cubicBezTo>
                  <a:pt x="562431" y="51003"/>
                  <a:pt x="555210" y="43793"/>
                  <a:pt x="546300" y="43793"/>
                </a:cubicBezTo>
                <a:close/>
                <a:moveTo>
                  <a:pt x="60068" y="997"/>
                </a:moveTo>
                <a:lnTo>
                  <a:pt x="546300" y="997"/>
                </a:lnTo>
                <a:cubicBezTo>
                  <a:pt x="578792" y="997"/>
                  <a:pt x="605293" y="27457"/>
                  <a:pt x="605293" y="59899"/>
                </a:cubicBezTo>
                <a:lnTo>
                  <a:pt x="605293" y="527975"/>
                </a:lnTo>
                <a:cubicBezTo>
                  <a:pt x="605293" y="560494"/>
                  <a:pt x="578792" y="586954"/>
                  <a:pt x="546300" y="586954"/>
                </a:cubicBezTo>
                <a:lnTo>
                  <a:pt x="60068" y="586954"/>
                </a:lnTo>
                <a:cubicBezTo>
                  <a:pt x="27499" y="586954"/>
                  <a:pt x="999" y="560494"/>
                  <a:pt x="999" y="527975"/>
                </a:cubicBezTo>
                <a:lnTo>
                  <a:pt x="999" y="59899"/>
                </a:lnTo>
                <a:cubicBezTo>
                  <a:pt x="999" y="27457"/>
                  <a:pt x="27499" y="997"/>
                  <a:pt x="60068" y="997"/>
                </a:cubicBezTo>
                <a:close/>
                <a:moveTo>
                  <a:pt x="60097" y="423"/>
                </a:moveTo>
                <a:cubicBezTo>
                  <a:pt x="27220" y="423"/>
                  <a:pt x="565" y="27113"/>
                  <a:pt x="565" y="59863"/>
                </a:cubicBezTo>
                <a:lnTo>
                  <a:pt x="565" y="527946"/>
                </a:lnTo>
                <a:cubicBezTo>
                  <a:pt x="565" y="560772"/>
                  <a:pt x="27220" y="587386"/>
                  <a:pt x="60097" y="587386"/>
                </a:cubicBezTo>
                <a:lnTo>
                  <a:pt x="546343" y="587386"/>
                </a:lnTo>
                <a:cubicBezTo>
                  <a:pt x="579143" y="587386"/>
                  <a:pt x="605875" y="560772"/>
                  <a:pt x="605875" y="527946"/>
                </a:cubicBezTo>
                <a:lnTo>
                  <a:pt x="605875" y="59863"/>
                </a:lnTo>
                <a:cubicBezTo>
                  <a:pt x="605875" y="27113"/>
                  <a:pt x="579143" y="423"/>
                  <a:pt x="546343" y="423"/>
                </a:cubicBezTo>
                <a:close/>
                <a:moveTo>
                  <a:pt x="60068" y="0"/>
                </a:moveTo>
                <a:lnTo>
                  <a:pt x="546300" y="0"/>
                </a:lnTo>
                <a:cubicBezTo>
                  <a:pt x="579406" y="0"/>
                  <a:pt x="606368" y="26843"/>
                  <a:pt x="606368" y="59899"/>
                </a:cubicBezTo>
                <a:lnTo>
                  <a:pt x="606368" y="527975"/>
                </a:lnTo>
                <a:cubicBezTo>
                  <a:pt x="606368" y="561031"/>
                  <a:pt x="579406" y="587951"/>
                  <a:pt x="546300" y="587951"/>
                </a:cubicBezTo>
                <a:lnTo>
                  <a:pt x="60068" y="587951"/>
                </a:lnTo>
                <a:cubicBezTo>
                  <a:pt x="26962" y="587951"/>
                  <a:pt x="0" y="561031"/>
                  <a:pt x="0" y="527975"/>
                </a:cubicBezTo>
                <a:lnTo>
                  <a:pt x="0" y="59899"/>
                </a:lnTo>
                <a:cubicBezTo>
                  <a:pt x="0" y="26843"/>
                  <a:pt x="26962" y="0"/>
                  <a:pt x="600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0" name="zoom-out_93629">
            <a:extLst>
              <a:ext uri="{FF2B5EF4-FFF2-40B4-BE49-F238E27FC236}">
                <a16:creationId xmlns:a16="http://schemas.microsoft.com/office/drawing/2014/main" id="{783E510E-E9EE-4AB1-AA6A-D5D6017948E6}"/>
              </a:ext>
            </a:extLst>
          </p:cNvPr>
          <p:cNvSpPr>
            <a:spLocks noChangeAspect="1"/>
          </p:cNvSpPr>
          <p:nvPr/>
        </p:nvSpPr>
        <p:spPr>
          <a:xfrm>
            <a:off x="4875632" y="2146952"/>
            <a:ext cx="467195" cy="466453"/>
          </a:xfrm>
          <a:custGeom>
            <a:avLst/>
            <a:gdLst>
              <a:gd name="connsiteX0" fmla="*/ 138699 w 603657"/>
              <a:gd name="connsiteY0" fmla="*/ 230325 h 602699"/>
              <a:gd name="connsiteX1" fmla="*/ 369371 w 603657"/>
              <a:gd name="connsiteY1" fmla="*/ 230325 h 602699"/>
              <a:gd name="connsiteX2" fmla="*/ 392837 w 603657"/>
              <a:gd name="connsiteY2" fmla="*/ 253753 h 602699"/>
              <a:gd name="connsiteX3" fmla="*/ 369371 w 603657"/>
              <a:gd name="connsiteY3" fmla="*/ 277180 h 602699"/>
              <a:gd name="connsiteX4" fmla="*/ 138699 w 603657"/>
              <a:gd name="connsiteY4" fmla="*/ 277180 h 602699"/>
              <a:gd name="connsiteX5" fmla="*/ 115233 w 603657"/>
              <a:gd name="connsiteY5" fmla="*/ 253753 h 602699"/>
              <a:gd name="connsiteX6" fmla="*/ 138699 w 603657"/>
              <a:gd name="connsiteY6" fmla="*/ 230325 h 602699"/>
              <a:gd name="connsiteX7" fmla="*/ 254159 w 603657"/>
              <a:gd name="connsiteY7" fmla="*/ 46866 h 602699"/>
              <a:gd name="connsiteX8" fmla="*/ 46936 w 603657"/>
              <a:gd name="connsiteY8" fmla="*/ 253780 h 602699"/>
              <a:gd name="connsiteX9" fmla="*/ 254159 w 603657"/>
              <a:gd name="connsiteY9" fmla="*/ 460460 h 602699"/>
              <a:gd name="connsiteX10" fmla="*/ 461147 w 603657"/>
              <a:gd name="connsiteY10" fmla="*/ 253780 h 602699"/>
              <a:gd name="connsiteX11" fmla="*/ 254159 w 603657"/>
              <a:gd name="connsiteY11" fmla="*/ 46866 h 602699"/>
              <a:gd name="connsiteX12" fmla="*/ 254159 w 603657"/>
              <a:gd name="connsiteY12" fmla="*/ 0 h 602699"/>
              <a:gd name="connsiteX13" fmla="*/ 508083 w 603657"/>
              <a:gd name="connsiteY13" fmla="*/ 253780 h 602699"/>
              <a:gd name="connsiteX14" fmla="*/ 449413 w 603657"/>
              <a:gd name="connsiteY14" fmla="*/ 415703 h 602699"/>
              <a:gd name="connsiteX15" fmla="*/ 596793 w 603657"/>
              <a:gd name="connsiteY15" fmla="*/ 562629 h 602699"/>
              <a:gd name="connsiteX16" fmla="*/ 596793 w 603657"/>
              <a:gd name="connsiteY16" fmla="*/ 595904 h 602699"/>
              <a:gd name="connsiteX17" fmla="*/ 580130 w 603657"/>
              <a:gd name="connsiteY17" fmla="*/ 602699 h 602699"/>
              <a:gd name="connsiteX18" fmla="*/ 563468 w 603657"/>
              <a:gd name="connsiteY18" fmla="*/ 595904 h 602699"/>
              <a:gd name="connsiteX19" fmla="*/ 416323 w 603657"/>
              <a:gd name="connsiteY19" fmla="*/ 448744 h 602699"/>
              <a:gd name="connsiteX20" fmla="*/ 254159 w 603657"/>
              <a:gd name="connsiteY20" fmla="*/ 507326 h 602699"/>
              <a:gd name="connsiteX21" fmla="*/ 0 w 603657"/>
              <a:gd name="connsiteY21" fmla="*/ 253780 h 602699"/>
              <a:gd name="connsiteX22" fmla="*/ 254159 w 603657"/>
              <a:gd name="connsiteY22" fmla="*/ 0 h 6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657" h="602699">
                <a:moveTo>
                  <a:pt x="138699" y="230325"/>
                </a:moveTo>
                <a:lnTo>
                  <a:pt x="369371" y="230325"/>
                </a:lnTo>
                <a:cubicBezTo>
                  <a:pt x="382277" y="230325"/>
                  <a:pt x="392837" y="240633"/>
                  <a:pt x="392837" y="253753"/>
                </a:cubicBezTo>
                <a:cubicBezTo>
                  <a:pt x="392837" y="266638"/>
                  <a:pt x="382277" y="277180"/>
                  <a:pt x="369371" y="277180"/>
                </a:cubicBezTo>
                <a:lnTo>
                  <a:pt x="138699" y="277180"/>
                </a:lnTo>
                <a:cubicBezTo>
                  <a:pt x="125793" y="277180"/>
                  <a:pt x="115233" y="266638"/>
                  <a:pt x="115233" y="253753"/>
                </a:cubicBezTo>
                <a:cubicBezTo>
                  <a:pt x="115233" y="240633"/>
                  <a:pt x="125793" y="230325"/>
                  <a:pt x="138699" y="230325"/>
                </a:cubicBezTo>
                <a:close/>
                <a:moveTo>
                  <a:pt x="254159" y="46866"/>
                </a:moveTo>
                <a:cubicBezTo>
                  <a:pt x="139870" y="46866"/>
                  <a:pt x="46936" y="139661"/>
                  <a:pt x="46936" y="253780"/>
                </a:cubicBezTo>
                <a:cubicBezTo>
                  <a:pt x="46936" y="367665"/>
                  <a:pt x="139870" y="460460"/>
                  <a:pt x="254159" y="460460"/>
                </a:cubicBezTo>
                <a:cubicBezTo>
                  <a:pt x="368214" y="460460"/>
                  <a:pt x="461147" y="367665"/>
                  <a:pt x="461147" y="253780"/>
                </a:cubicBezTo>
                <a:cubicBezTo>
                  <a:pt x="461147" y="139661"/>
                  <a:pt x="368214" y="46866"/>
                  <a:pt x="254159" y="46866"/>
                </a:cubicBezTo>
                <a:close/>
                <a:moveTo>
                  <a:pt x="254159" y="0"/>
                </a:moveTo>
                <a:cubicBezTo>
                  <a:pt x="394029" y="0"/>
                  <a:pt x="508083" y="113885"/>
                  <a:pt x="508083" y="253780"/>
                </a:cubicBezTo>
                <a:cubicBezTo>
                  <a:pt x="508083" y="315175"/>
                  <a:pt x="486023" y="371649"/>
                  <a:pt x="449413" y="415703"/>
                </a:cubicBezTo>
                <a:lnTo>
                  <a:pt x="596793" y="562629"/>
                </a:lnTo>
                <a:cubicBezTo>
                  <a:pt x="605945" y="571767"/>
                  <a:pt x="605945" y="586765"/>
                  <a:pt x="596793" y="595904"/>
                </a:cubicBezTo>
                <a:cubicBezTo>
                  <a:pt x="592099" y="600356"/>
                  <a:pt x="586232" y="602699"/>
                  <a:pt x="580130" y="602699"/>
                </a:cubicBezTo>
                <a:cubicBezTo>
                  <a:pt x="574029" y="602699"/>
                  <a:pt x="568162" y="600356"/>
                  <a:pt x="563468" y="595904"/>
                </a:cubicBezTo>
                <a:lnTo>
                  <a:pt x="416323" y="448744"/>
                </a:lnTo>
                <a:cubicBezTo>
                  <a:pt x="372203" y="485299"/>
                  <a:pt x="315645" y="507326"/>
                  <a:pt x="254159" y="507326"/>
                </a:cubicBezTo>
                <a:cubicBezTo>
                  <a:pt x="114055" y="507326"/>
                  <a:pt x="0" y="393442"/>
                  <a:pt x="0" y="253780"/>
                </a:cubicBezTo>
                <a:cubicBezTo>
                  <a:pt x="0" y="113885"/>
                  <a:pt x="114055" y="0"/>
                  <a:pt x="254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1" name="remove_294022">
            <a:extLst>
              <a:ext uri="{FF2B5EF4-FFF2-40B4-BE49-F238E27FC236}">
                <a16:creationId xmlns:a16="http://schemas.microsoft.com/office/drawing/2014/main" id="{08803794-F094-4856-8A97-905F573F97D3}"/>
              </a:ext>
            </a:extLst>
          </p:cNvPr>
          <p:cNvSpPr>
            <a:spLocks noChangeAspect="1"/>
          </p:cNvSpPr>
          <p:nvPr/>
        </p:nvSpPr>
        <p:spPr>
          <a:xfrm>
            <a:off x="6062636" y="2150967"/>
            <a:ext cx="445764" cy="445213"/>
          </a:xfrm>
          <a:custGeom>
            <a:avLst/>
            <a:gdLst>
              <a:gd name="connsiteX0" fmla="*/ 202327 w 607536"/>
              <a:gd name="connsiteY0" fmla="*/ 283947 h 606784"/>
              <a:gd name="connsiteX1" fmla="*/ 405229 w 607536"/>
              <a:gd name="connsiteY1" fmla="*/ 283947 h 606784"/>
              <a:gd name="connsiteX2" fmla="*/ 424807 w 607536"/>
              <a:gd name="connsiteY2" fmla="*/ 303414 h 606784"/>
              <a:gd name="connsiteX3" fmla="*/ 405229 w 607536"/>
              <a:gd name="connsiteY3" fmla="*/ 322970 h 606784"/>
              <a:gd name="connsiteX4" fmla="*/ 202327 w 607536"/>
              <a:gd name="connsiteY4" fmla="*/ 322970 h 606784"/>
              <a:gd name="connsiteX5" fmla="*/ 182838 w 607536"/>
              <a:gd name="connsiteY5" fmla="*/ 303414 h 606784"/>
              <a:gd name="connsiteX6" fmla="*/ 202327 w 607536"/>
              <a:gd name="connsiteY6" fmla="*/ 283947 h 606784"/>
              <a:gd name="connsiteX7" fmla="*/ 303777 w 607536"/>
              <a:gd name="connsiteY7" fmla="*/ 39052 h 606784"/>
              <a:gd name="connsiteX8" fmla="*/ 116795 w 607536"/>
              <a:gd name="connsiteY8" fmla="*/ 116374 h 606784"/>
              <a:gd name="connsiteX9" fmla="*/ 39189 w 607536"/>
              <a:gd name="connsiteY9" fmla="*/ 307188 h 606784"/>
              <a:gd name="connsiteX10" fmla="*/ 303777 w 607536"/>
              <a:gd name="connsiteY10" fmla="*/ 567679 h 606784"/>
              <a:gd name="connsiteX11" fmla="*/ 305289 w 607536"/>
              <a:gd name="connsiteY11" fmla="*/ 567679 h 606784"/>
              <a:gd name="connsiteX12" fmla="*/ 422676 w 607536"/>
              <a:gd name="connsiteY12" fmla="*/ 539506 h 606784"/>
              <a:gd name="connsiteX13" fmla="*/ 431487 w 607536"/>
              <a:gd name="connsiteY13" fmla="*/ 537462 h 606784"/>
              <a:gd name="connsiteX14" fmla="*/ 506778 w 607536"/>
              <a:gd name="connsiteY14" fmla="*/ 537462 h 606784"/>
              <a:gd name="connsiteX15" fmla="*/ 529828 w 607536"/>
              <a:gd name="connsiteY15" fmla="*/ 514443 h 606784"/>
              <a:gd name="connsiteX16" fmla="*/ 529828 w 607536"/>
              <a:gd name="connsiteY16" fmla="*/ 446276 h 606784"/>
              <a:gd name="connsiteX17" fmla="*/ 532498 w 607536"/>
              <a:gd name="connsiteY17" fmla="*/ 436411 h 606784"/>
              <a:gd name="connsiteX18" fmla="*/ 568453 w 607536"/>
              <a:gd name="connsiteY18" fmla="*/ 305943 h 606784"/>
              <a:gd name="connsiteX19" fmla="*/ 307959 w 607536"/>
              <a:gd name="connsiteY19" fmla="*/ 39141 h 606784"/>
              <a:gd name="connsiteX20" fmla="*/ 303777 w 607536"/>
              <a:gd name="connsiteY20" fmla="*/ 39052 h 606784"/>
              <a:gd name="connsiteX21" fmla="*/ 308582 w 607536"/>
              <a:gd name="connsiteY21" fmla="*/ 36 h 606784"/>
              <a:gd name="connsiteX22" fmla="*/ 607522 w 607536"/>
              <a:gd name="connsiteY22" fmla="*/ 306299 h 606784"/>
              <a:gd name="connsiteX23" fmla="*/ 568898 w 607536"/>
              <a:gd name="connsiteY23" fmla="*/ 451431 h 606784"/>
              <a:gd name="connsiteX24" fmla="*/ 568898 w 607536"/>
              <a:gd name="connsiteY24" fmla="*/ 514443 h 606784"/>
              <a:gd name="connsiteX25" fmla="*/ 506778 w 607536"/>
              <a:gd name="connsiteY25" fmla="*/ 576478 h 606784"/>
              <a:gd name="connsiteX26" fmla="*/ 436026 w 607536"/>
              <a:gd name="connsiteY26" fmla="*/ 576478 h 606784"/>
              <a:gd name="connsiteX27" fmla="*/ 305467 w 607536"/>
              <a:gd name="connsiteY27" fmla="*/ 606784 h 606784"/>
              <a:gd name="connsiteX28" fmla="*/ 303777 w 607536"/>
              <a:gd name="connsiteY28" fmla="*/ 606784 h 606784"/>
              <a:gd name="connsiteX29" fmla="*/ 31 w 607536"/>
              <a:gd name="connsiteY29" fmla="*/ 307810 h 606784"/>
              <a:gd name="connsiteX30" fmla="*/ 89117 w 607536"/>
              <a:gd name="connsiteY30" fmla="*/ 88733 h 606784"/>
              <a:gd name="connsiteX31" fmla="*/ 308582 w 607536"/>
              <a:gd name="connsiteY31" fmla="*/ 36 h 6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536" h="606784">
                <a:moveTo>
                  <a:pt x="202327" y="283947"/>
                </a:moveTo>
                <a:lnTo>
                  <a:pt x="405229" y="283947"/>
                </a:lnTo>
                <a:cubicBezTo>
                  <a:pt x="416086" y="283947"/>
                  <a:pt x="424807" y="292659"/>
                  <a:pt x="424807" y="303414"/>
                </a:cubicBezTo>
                <a:cubicBezTo>
                  <a:pt x="424807" y="314259"/>
                  <a:pt x="416086" y="322970"/>
                  <a:pt x="405229" y="322970"/>
                </a:cubicBezTo>
                <a:lnTo>
                  <a:pt x="202327" y="322970"/>
                </a:lnTo>
                <a:cubicBezTo>
                  <a:pt x="191559" y="322970"/>
                  <a:pt x="182838" y="314259"/>
                  <a:pt x="182838" y="303414"/>
                </a:cubicBezTo>
                <a:cubicBezTo>
                  <a:pt x="182838" y="292659"/>
                  <a:pt x="191559" y="283947"/>
                  <a:pt x="202327" y="283947"/>
                </a:cubicBezTo>
                <a:close/>
                <a:moveTo>
                  <a:pt x="303777" y="39052"/>
                </a:moveTo>
                <a:cubicBezTo>
                  <a:pt x="233113" y="39052"/>
                  <a:pt x="166811" y="66426"/>
                  <a:pt x="116795" y="116374"/>
                </a:cubicBezTo>
                <a:cubicBezTo>
                  <a:pt x="65711" y="167299"/>
                  <a:pt x="38122" y="235110"/>
                  <a:pt x="39189" y="307188"/>
                </a:cubicBezTo>
                <a:cubicBezTo>
                  <a:pt x="41147" y="451165"/>
                  <a:pt x="159780" y="567679"/>
                  <a:pt x="303777" y="567679"/>
                </a:cubicBezTo>
                <a:cubicBezTo>
                  <a:pt x="304311" y="567679"/>
                  <a:pt x="304755" y="567679"/>
                  <a:pt x="305289" y="567679"/>
                </a:cubicBezTo>
                <a:cubicBezTo>
                  <a:pt x="346495" y="567502"/>
                  <a:pt x="385920" y="557992"/>
                  <a:pt x="422676" y="539506"/>
                </a:cubicBezTo>
                <a:cubicBezTo>
                  <a:pt x="425435" y="538173"/>
                  <a:pt x="428461" y="537462"/>
                  <a:pt x="431487" y="537462"/>
                </a:cubicBezTo>
                <a:lnTo>
                  <a:pt x="506778" y="537462"/>
                </a:lnTo>
                <a:cubicBezTo>
                  <a:pt x="519504" y="537462"/>
                  <a:pt x="529828" y="527152"/>
                  <a:pt x="529828" y="514443"/>
                </a:cubicBezTo>
                <a:lnTo>
                  <a:pt x="529828" y="446276"/>
                </a:lnTo>
                <a:cubicBezTo>
                  <a:pt x="529828" y="442810"/>
                  <a:pt x="530718" y="439433"/>
                  <a:pt x="532498" y="436411"/>
                </a:cubicBezTo>
                <a:cubicBezTo>
                  <a:pt x="555637" y="396862"/>
                  <a:pt x="568008" y="351803"/>
                  <a:pt x="568453" y="305943"/>
                </a:cubicBezTo>
                <a:cubicBezTo>
                  <a:pt x="569877" y="160989"/>
                  <a:pt x="452935" y="41363"/>
                  <a:pt x="307959" y="39141"/>
                </a:cubicBezTo>
                <a:cubicBezTo>
                  <a:pt x="306535" y="39052"/>
                  <a:pt x="305200" y="39052"/>
                  <a:pt x="303777" y="39052"/>
                </a:cubicBezTo>
                <a:close/>
                <a:moveTo>
                  <a:pt x="308582" y="36"/>
                </a:moveTo>
                <a:cubicBezTo>
                  <a:pt x="475006" y="2614"/>
                  <a:pt x="609124" y="140014"/>
                  <a:pt x="607522" y="306299"/>
                </a:cubicBezTo>
                <a:cubicBezTo>
                  <a:pt x="607077" y="357135"/>
                  <a:pt x="593728" y="407172"/>
                  <a:pt x="568898" y="451431"/>
                </a:cubicBezTo>
                <a:lnTo>
                  <a:pt x="568898" y="514443"/>
                </a:lnTo>
                <a:cubicBezTo>
                  <a:pt x="568898" y="548660"/>
                  <a:pt x="541042" y="576478"/>
                  <a:pt x="506778" y="576478"/>
                </a:cubicBezTo>
                <a:lnTo>
                  <a:pt x="436026" y="576478"/>
                </a:lnTo>
                <a:cubicBezTo>
                  <a:pt x="395087" y="596297"/>
                  <a:pt x="351212" y="606518"/>
                  <a:pt x="305467" y="606784"/>
                </a:cubicBezTo>
                <a:cubicBezTo>
                  <a:pt x="304933" y="606784"/>
                  <a:pt x="304400" y="606784"/>
                  <a:pt x="303777" y="606784"/>
                </a:cubicBezTo>
                <a:cubicBezTo>
                  <a:pt x="138510" y="606784"/>
                  <a:pt x="2434" y="472939"/>
                  <a:pt x="31" y="307810"/>
                </a:cubicBezTo>
                <a:cubicBezTo>
                  <a:pt x="-1126" y="224978"/>
                  <a:pt x="30557" y="147213"/>
                  <a:pt x="89117" y="88733"/>
                </a:cubicBezTo>
                <a:cubicBezTo>
                  <a:pt x="147765" y="30343"/>
                  <a:pt x="225637" y="-1208"/>
                  <a:pt x="30858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4" name="iconfont-11592-5504219">
            <a:extLst>
              <a:ext uri="{FF2B5EF4-FFF2-40B4-BE49-F238E27FC236}">
                <a16:creationId xmlns:a16="http://schemas.microsoft.com/office/drawing/2014/main" id="{5E037D5D-D8CD-4861-81F6-E54294FE7D18}"/>
              </a:ext>
            </a:extLst>
          </p:cNvPr>
          <p:cNvSpPr>
            <a:spLocks noChangeAspect="1"/>
          </p:cNvSpPr>
          <p:nvPr/>
        </p:nvSpPr>
        <p:spPr>
          <a:xfrm>
            <a:off x="6579038" y="3218987"/>
            <a:ext cx="424513" cy="250880"/>
          </a:xfrm>
          <a:custGeom>
            <a:avLst/>
            <a:gdLst>
              <a:gd name="T0" fmla="*/ 10667 w 11734"/>
              <a:gd name="T1" fmla="*/ 1867 h 6934"/>
              <a:gd name="T2" fmla="*/ 11200 w 11734"/>
              <a:gd name="T3" fmla="*/ 1867 h 6934"/>
              <a:gd name="T4" fmla="*/ 11734 w 11734"/>
              <a:gd name="T5" fmla="*/ 2400 h 6934"/>
              <a:gd name="T6" fmla="*/ 11734 w 11734"/>
              <a:gd name="T7" fmla="*/ 4534 h 6934"/>
              <a:gd name="T8" fmla="*/ 11200 w 11734"/>
              <a:gd name="T9" fmla="*/ 5067 h 6934"/>
              <a:gd name="T10" fmla="*/ 10667 w 11734"/>
              <a:gd name="T11" fmla="*/ 5067 h 6934"/>
              <a:gd name="T12" fmla="*/ 10667 w 11734"/>
              <a:gd name="T13" fmla="*/ 5600 h 6934"/>
              <a:gd name="T14" fmla="*/ 9332 w 11734"/>
              <a:gd name="T15" fmla="*/ 6934 h 6934"/>
              <a:gd name="T16" fmla="*/ 1336 w 11734"/>
              <a:gd name="T17" fmla="*/ 6934 h 6934"/>
              <a:gd name="T18" fmla="*/ 0 w 11734"/>
              <a:gd name="T19" fmla="*/ 5600 h 6934"/>
              <a:gd name="T20" fmla="*/ 0 w 11734"/>
              <a:gd name="T21" fmla="*/ 1334 h 6934"/>
              <a:gd name="T22" fmla="*/ 1336 w 11734"/>
              <a:gd name="T23" fmla="*/ 0 h 6934"/>
              <a:gd name="T24" fmla="*/ 9332 w 11734"/>
              <a:gd name="T25" fmla="*/ 0 h 6934"/>
              <a:gd name="T26" fmla="*/ 10667 w 11734"/>
              <a:gd name="T27" fmla="*/ 1334 h 6934"/>
              <a:gd name="T28" fmla="*/ 10667 w 11734"/>
              <a:gd name="T29" fmla="*/ 1867 h 6934"/>
              <a:gd name="T30" fmla="*/ 1067 w 11734"/>
              <a:gd name="T31" fmla="*/ 1334 h 6934"/>
              <a:gd name="T32" fmla="*/ 1067 w 11734"/>
              <a:gd name="T33" fmla="*/ 5600 h 6934"/>
              <a:gd name="T34" fmla="*/ 1336 w 11734"/>
              <a:gd name="T35" fmla="*/ 5867 h 6934"/>
              <a:gd name="T36" fmla="*/ 9332 w 11734"/>
              <a:gd name="T37" fmla="*/ 5867 h 6934"/>
              <a:gd name="T38" fmla="*/ 9600 w 11734"/>
              <a:gd name="T39" fmla="*/ 5600 h 6934"/>
              <a:gd name="T40" fmla="*/ 9600 w 11734"/>
              <a:gd name="T41" fmla="*/ 1334 h 6934"/>
              <a:gd name="T42" fmla="*/ 9332 w 11734"/>
              <a:gd name="T43" fmla="*/ 1067 h 6934"/>
              <a:gd name="T44" fmla="*/ 1336 w 11734"/>
              <a:gd name="T45" fmla="*/ 1067 h 6934"/>
              <a:gd name="T46" fmla="*/ 1067 w 11734"/>
              <a:gd name="T47" fmla="*/ 1334 h 6934"/>
              <a:gd name="T48" fmla="*/ 1600 w 11734"/>
              <a:gd name="T49" fmla="*/ 2134 h 6934"/>
              <a:gd name="T50" fmla="*/ 2134 w 11734"/>
              <a:gd name="T51" fmla="*/ 1600 h 6934"/>
              <a:gd name="T52" fmla="*/ 2667 w 11734"/>
              <a:gd name="T53" fmla="*/ 2134 h 6934"/>
              <a:gd name="T54" fmla="*/ 2667 w 11734"/>
              <a:gd name="T55" fmla="*/ 4800 h 6934"/>
              <a:gd name="T56" fmla="*/ 2134 w 11734"/>
              <a:gd name="T57" fmla="*/ 5334 h 6934"/>
              <a:gd name="T58" fmla="*/ 1600 w 11734"/>
              <a:gd name="T59" fmla="*/ 4800 h 6934"/>
              <a:gd name="T60" fmla="*/ 1600 w 11734"/>
              <a:gd name="T61" fmla="*/ 2134 h 6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734" h="6934">
                <a:moveTo>
                  <a:pt x="10667" y="1867"/>
                </a:moveTo>
                <a:lnTo>
                  <a:pt x="11200" y="1867"/>
                </a:lnTo>
                <a:cubicBezTo>
                  <a:pt x="11495" y="1867"/>
                  <a:pt x="11734" y="2106"/>
                  <a:pt x="11734" y="2400"/>
                </a:cubicBezTo>
                <a:lnTo>
                  <a:pt x="11734" y="4534"/>
                </a:lnTo>
                <a:cubicBezTo>
                  <a:pt x="11734" y="4828"/>
                  <a:pt x="11495" y="5067"/>
                  <a:pt x="11200" y="5067"/>
                </a:cubicBezTo>
                <a:lnTo>
                  <a:pt x="10667" y="5067"/>
                </a:lnTo>
                <a:lnTo>
                  <a:pt x="10667" y="5600"/>
                </a:lnTo>
                <a:cubicBezTo>
                  <a:pt x="10667" y="6337"/>
                  <a:pt x="10069" y="6934"/>
                  <a:pt x="9332" y="6934"/>
                </a:cubicBezTo>
                <a:lnTo>
                  <a:pt x="1336" y="6934"/>
                </a:lnTo>
                <a:cubicBezTo>
                  <a:pt x="599" y="6934"/>
                  <a:pt x="1" y="6337"/>
                  <a:pt x="0" y="5600"/>
                </a:cubicBezTo>
                <a:lnTo>
                  <a:pt x="0" y="1334"/>
                </a:lnTo>
                <a:cubicBezTo>
                  <a:pt x="1" y="597"/>
                  <a:pt x="599" y="0"/>
                  <a:pt x="1336" y="0"/>
                </a:cubicBezTo>
                <a:lnTo>
                  <a:pt x="9332" y="0"/>
                </a:lnTo>
                <a:cubicBezTo>
                  <a:pt x="10069" y="0"/>
                  <a:pt x="10667" y="597"/>
                  <a:pt x="10667" y="1334"/>
                </a:cubicBezTo>
                <a:lnTo>
                  <a:pt x="10667" y="1867"/>
                </a:lnTo>
                <a:close/>
                <a:moveTo>
                  <a:pt x="1067" y="1334"/>
                </a:moveTo>
                <a:lnTo>
                  <a:pt x="1067" y="5600"/>
                </a:lnTo>
                <a:cubicBezTo>
                  <a:pt x="1067" y="5747"/>
                  <a:pt x="1187" y="5867"/>
                  <a:pt x="1336" y="5867"/>
                </a:cubicBezTo>
                <a:lnTo>
                  <a:pt x="9332" y="5867"/>
                </a:lnTo>
                <a:cubicBezTo>
                  <a:pt x="9480" y="5867"/>
                  <a:pt x="9600" y="5747"/>
                  <a:pt x="9600" y="5600"/>
                </a:cubicBezTo>
                <a:lnTo>
                  <a:pt x="9600" y="1334"/>
                </a:lnTo>
                <a:cubicBezTo>
                  <a:pt x="9600" y="1187"/>
                  <a:pt x="9480" y="1067"/>
                  <a:pt x="9332" y="1067"/>
                </a:cubicBezTo>
                <a:lnTo>
                  <a:pt x="1336" y="1067"/>
                </a:lnTo>
                <a:cubicBezTo>
                  <a:pt x="1187" y="1067"/>
                  <a:pt x="1067" y="1187"/>
                  <a:pt x="1067" y="1334"/>
                </a:cubicBezTo>
                <a:close/>
                <a:moveTo>
                  <a:pt x="1600" y="2134"/>
                </a:moveTo>
                <a:cubicBezTo>
                  <a:pt x="1600" y="1839"/>
                  <a:pt x="1839" y="1600"/>
                  <a:pt x="2134" y="1600"/>
                </a:cubicBezTo>
                <a:cubicBezTo>
                  <a:pt x="2428" y="1600"/>
                  <a:pt x="2667" y="1839"/>
                  <a:pt x="2667" y="2134"/>
                </a:cubicBezTo>
                <a:lnTo>
                  <a:pt x="2667" y="4800"/>
                </a:lnTo>
                <a:cubicBezTo>
                  <a:pt x="2667" y="5095"/>
                  <a:pt x="2428" y="5334"/>
                  <a:pt x="2134" y="5334"/>
                </a:cubicBezTo>
                <a:cubicBezTo>
                  <a:pt x="1839" y="5334"/>
                  <a:pt x="1600" y="5095"/>
                  <a:pt x="1600" y="4800"/>
                </a:cubicBezTo>
                <a:lnTo>
                  <a:pt x="1600" y="2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95" name="Group 28">
            <a:extLst>
              <a:ext uri="{FF2B5EF4-FFF2-40B4-BE49-F238E27FC236}">
                <a16:creationId xmlns:a16="http://schemas.microsoft.com/office/drawing/2014/main" id="{731461D6-3DB1-4C2F-9B91-93F4046ABE15}"/>
              </a:ext>
            </a:extLst>
          </p:cNvPr>
          <p:cNvGrpSpPr/>
          <p:nvPr/>
        </p:nvGrpSpPr>
        <p:grpSpPr>
          <a:xfrm>
            <a:off x="4861972" y="4164739"/>
            <a:ext cx="422090" cy="351228"/>
            <a:chOff x="11764963" y="1333500"/>
            <a:chExt cx="434975" cy="361950"/>
          </a:xfrm>
          <a:solidFill>
            <a:schemeClr val="bg1"/>
          </a:solidFill>
        </p:grpSpPr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5515DE31-9AD5-4D6C-AB53-4C52FAEE11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1963" y="1603375"/>
              <a:ext cx="90488" cy="92075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60315D8-F869-4664-825F-587D41A38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42775" y="1603375"/>
              <a:ext cx="90488" cy="92075"/>
            </a:xfrm>
            <a:custGeom>
              <a:avLst/>
              <a:gdLst>
                <a:gd name="T0" fmla="*/ 12 w 24"/>
                <a:gd name="T1" fmla="*/ 8 h 24"/>
                <a:gd name="T2" fmla="*/ 16 w 24"/>
                <a:gd name="T3" fmla="*/ 12 h 24"/>
                <a:gd name="T4" fmla="*/ 12 w 24"/>
                <a:gd name="T5" fmla="*/ 16 h 24"/>
                <a:gd name="T6" fmla="*/ 8 w 24"/>
                <a:gd name="T7" fmla="*/ 12 h 24"/>
                <a:gd name="T8" fmla="*/ 12 w 24"/>
                <a:gd name="T9" fmla="*/ 8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8"/>
                  </a:moveTo>
                  <a:cubicBezTo>
                    <a:pt x="14" y="8"/>
                    <a:pt x="16" y="10"/>
                    <a:pt x="16" y="12"/>
                  </a:cubicBezTo>
                  <a:cubicBezTo>
                    <a:pt x="16" y="14"/>
                    <a:pt x="14" y="16"/>
                    <a:pt x="12" y="16"/>
                  </a:cubicBezTo>
                  <a:cubicBezTo>
                    <a:pt x="10" y="16"/>
                    <a:pt x="8" y="14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1818235C-ADC5-4B07-8674-449FE4472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1333500"/>
              <a:ext cx="404813" cy="246062"/>
            </a:xfrm>
            <a:custGeom>
              <a:avLst/>
              <a:gdLst>
                <a:gd name="T0" fmla="*/ 37 w 108"/>
                <a:gd name="T1" fmla="*/ 56 h 64"/>
                <a:gd name="T2" fmla="*/ 26 w 108"/>
                <a:gd name="T3" fmla="*/ 0 h 64"/>
                <a:gd name="T4" fmla="*/ 16 w 108"/>
                <a:gd name="T5" fmla="*/ 0 h 64"/>
                <a:gd name="T6" fmla="*/ 4 w 108"/>
                <a:gd name="T7" fmla="*/ 0 h 64"/>
                <a:gd name="T8" fmla="*/ 4 w 108"/>
                <a:gd name="T9" fmla="*/ 0 h 64"/>
                <a:gd name="T10" fmla="*/ 0 w 108"/>
                <a:gd name="T11" fmla="*/ 4 h 64"/>
                <a:gd name="T12" fmla="*/ 4 w 108"/>
                <a:gd name="T13" fmla="*/ 8 h 64"/>
                <a:gd name="T14" fmla="*/ 4 w 108"/>
                <a:gd name="T15" fmla="*/ 8 h 64"/>
                <a:gd name="T16" fmla="*/ 19 w 108"/>
                <a:gd name="T17" fmla="*/ 8 h 64"/>
                <a:gd name="T18" fmla="*/ 30 w 108"/>
                <a:gd name="T19" fmla="*/ 64 h 64"/>
                <a:gd name="T20" fmla="*/ 42 w 108"/>
                <a:gd name="T21" fmla="*/ 64 h 64"/>
                <a:gd name="T22" fmla="*/ 104 w 108"/>
                <a:gd name="T23" fmla="*/ 64 h 64"/>
                <a:gd name="T24" fmla="*/ 104 w 108"/>
                <a:gd name="T25" fmla="*/ 64 h 64"/>
                <a:gd name="T26" fmla="*/ 104 w 108"/>
                <a:gd name="T27" fmla="*/ 64 h 64"/>
                <a:gd name="T28" fmla="*/ 104 w 108"/>
                <a:gd name="T29" fmla="*/ 64 h 64"/>
                <a:gd name="T30" fmla="*/ 104 w 108"/>
                <a:gd name="T31" fmla="*/ 64 h 64"/>
                <a:gd name="T32" fmla="*/ 108 w 108"/>
                <a:gd name="T33" fmla="*/ 60 h 64"/>
                <a:gd name="T34" fmla="*/ 104 w 108"/>
                <a:gd name="T35" fmla="*/ 56 h 64"/>
                <a:gd name="T36" fmla="*/ 37 w 108"/>
                <a:gd name="T3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4">
                  <a:moveTo>
                    <a:pt x="37" y="5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4"/>
                    <a:pt x="108" y="62"/>
                    <a:pt x="108" y="60"/>
                  </a:cubicBezTo>
                  <a:cubicBezTo>
                    <a:pt x="108" y="58"/>
                    <a:pt x="106" y="56"/>
                    <a:pt x="104" y="56"/>
                  </a:cubicBezTo>
                  <a:lnTo>
                    <a:pt x="37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84141E32-277D-44FA-A1A4-69F06A4D0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99900" y="1363663"/>
              <a:ext cx="300038" cy="153987"/>
            </a:xfrm>
            <a:custGeom>
              <a:avLst/>
              <a:gdLst>
                <a:gd name="T0" fmla="*/ 68 w 80"/>
                <a:gd name="T1" fmla="*/ 32 h 40"/>
                <a:gd name="T2" fmla="*/ 12 w 80"/>
                <a:gd name="T3" fmla="*/ 32 h 40"/>
                <a:gd name="T4" fmla="*/ 8 w 80"/>
                <a:gd name="T5" fmla="*/ 36 h 40"/>
                <a:gd name="T6" fmla="*/ 12 w 80"/>
                <a:gd name="T7" fmla="*/ 40 h 40"/>
                <a:gd name="T8" fmla="*/ 68 w 80"/>
                <a:gd name="T9" fmla="*/ 40 h 40"/>
                <a:gd name="T10" fmla="*/ 72 w 80"/>
                <a:gd name="T11" fmla="*/ 36 h 40"/>
                <a:gd name="T12" fmla="*/ 68 w 80"/>
                <a:gd name="T13" fmla="*/ 32 h 40"/>
                <a:gd name="T14" fmla="*/ 72 w 80"/>
                <a:gd name="T15" fmla="*/ 16 h 40"/>
                <a:gd name="T16" fmla="*/ 8 w 80"/>
                <a:gd name="T17" fmla="*/ 16 h 40"/>
                <a:gd name="T18" fmla="*/ 4 w 80"/>
                <a:gd name="T19" fmla="*/ 20 h 40"/>
                <a:gd name="T20" fmla="*/ 8 w 80"/>
                <a:gd name="T21" fmla="*/ 24 h 40"/>
                <a:gd name="T22" fmla="*/ 72 w 80"/>
                <a:gd name="T23" fmla="*/ 24 h 40"/>
                <a:gd name="T24" fmla="*/ 76 w 80"/>
                <a:gd name="T25" fmla="*/ 20 h 40"/>
                <a:gd name="T26" fmla="*/ 72 w 80"/>
                <a:gd name="T27" fmla="*/ 16 h 40"/>
                <a:gd name="T28" fmla="*/ 76 w 80"/>
                <a:gd name="T29" fmla="*/ 0 h 40"/>
                <a:gd name="T30" fmla="*/ 4 w 80"/>
                <a:gd name="T31" fmla="*/ 0 h 40"/>
                <a:gd name="T32" fmla="*/ 0 w 80"/>
                <a:gd name="T33" fmla="*/ 4 h 40"/>
                <a:gd name="T34" fmla="*/ 4 w 80"/>
                <a:gd name="T35" fmla="*/ 8 h 40"/>
                <a:gd name="T36" fmla="*/ 76 w 80"/>
                <a:gd name="T37" fmla="*/ 8 h 40"/>
                <a:gd name="T38" fmla="*/ 80 w 80"/>
                <a:gd name="T39" fmla="*/ 4 h 40"/>
                <a:gd name="T40" fmla="*/ 76 w 80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40">
                  <a:moveTo>
                    <a:pt x="68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0" y="32"/>
                    <a:pt x="8" y="34"/>
                    <a:pt x="8" y="36"/>
                  </a:cubicBezTo>
                  <a:cubicBezTo>
                    <a:pt x="8" y="38"/>
                    <a:pt x="10" y="40"/>
                    <a:pt x="12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0"/>
                    <a:pt x="72" y="38"/>
                    <a:pt x="72" y="36"/>
                  </a:cubicBezTo>
                  <a:cubicBezTo>
                    <a:pt x="72" y="34"/>
                    <a:pt x="70" y="32"/>
                    <a:pt x="68" y="32"/>
                  </a:cubicBezTo>
                  <a:close/>
                  <a:moveTo>
                    <a:pt x="72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" y="16"/>
                    <a:pt x="4" y="18"/>
                    <a:pt x="4" y="20"/>
                  </a:cubicBezTo>
                  <a:cubicBezTo>
                    <a:pt x="4" y="22"/>
                    <a:pt x="6" y="24"/>
                    <a:pt x="8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4"/>
                    <a:pt x="76" y="22"/>
                    <a:pt x="76" y="20"/>
                  </a:cubicBezTo>
                  <a:cubicBezTo>
                    <a:pt x="76" y="18"/>
                    <a:pt x="74" y="16"/>
                    <a:pt x="72" y="16"/>
                  </a:cubicBezTo>
                  <a:close/>
                  <a:moveTo>
                    <a:pt x="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8" y="8"/>
                    <a:pt x="80" y="6"/>
                    <a:pt x="80" y="4"/>
                  </a:cubicBezTo>
                  <a:cubicBezTo>
                    <a:pt x="80" y="2"/>
                    <a:pt x="78" y="0"/>
                    <a:pt x="7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CD12FB2-1CB7-4D3F-A29C-EF0DA0E6F634}"/>
              </a:ext>
            </a:extLst>
          </p:cNvPr>
          <p:cNvGrpSpPr/>
          <p:nvPr/>
        </p:nvGrpSpPr>
        <p:grpSpPr>
          <a:xfrm>
            <a:off x="6046002" y="4113393"/>
            <a:ext cx="408543" cy="410202"/>
            <a:chOff x="3335338" y="3913188"/>
            <a:chExt cx="390525" cy="392113"/>
          </a:xfrm>
          <a:solidFill>
            <a:schemeClr val="bg1"/>
          </a:solidFill>
        </p:grpSpPr>
        <p:sp>
          <p:nvSpPr>
            <p:cNvPr id="101" name="Freeform 69">
              <a:extLst>
                <a:ext uri="{FF2B5EF4-FFF2-40B4-BE49-F238E27FC236}">
                  <a16:creationId xmlns:a16="http://schemas.microsoft.com/office/drawing/2014/main" id="{7E3C5516-574B-46B5-8C59-47C202DD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5338" y="3913188"/>
              <a:ext cx="390525" cy="392113"/>
            </a:xfrm>
            <a:custGeom>
              <a:avLst/>
              <a:gdLst>
                <a:gd name="T0" fmla="*/ 92 w 92"/>
                <a:gd name="T1" fmla="*/ 50 h 92"/>
                <a:gd name="T2" fmla="*/ 92 w 92"/>
                <a:gd name="T3" fmla="*/ 50 h 92"/>
                <a:gd name="T4" fmla="*/ 87 w 92"/>
                <a:gd name="T5" fmla="*/ 46 h 92"/>
                <a:gd name="T6" fmla="*/ 46 w 92"/>
                <a:gd name="T7" fmla="*/ 46 h 92"/>
                <a:gd name="T8" fmla="*/ 46 w 92"/>
                <a:gd name="T9" fmla="*/ 5 h 92"/>
                <a:gd name="T10" fmla="*/ 42 w 92"/>
                <a:gd name="T11" fmla="*/ 0 h 92"/>
                <a:gd name="T12" fmla="*/ 41 w 92"/>
                <a:gd name="T13" fmla="*/ 0 h 92"/>
                <a:gd name="T14" fmla="*/ 41 w 92"/>
                <a:gd name="T15" fmla="*/ 0 h 92"/>
                <a:gd name="T16" fmla="*/ 0 w 92"/>
                <a:gd name="T17" fmla="*/ 46 h 92"/>
                <a:gd name="T18" fmla="*/ 46 w 92"/>
                <a:gd name="T19" fmla="*/ 92 h 92"/>
                <a:gd name="T20" fmla="*/ 92 w 92"/>
                <a:gd name="T21" fmla="*/ 50 h 92"/>
                <a:gd name="T22" fmla="*/ 46 w 92"/>
                <a:gd name="T23" fmla="*/ 82 h 92"/>
                <a:gd name="T24" fmla="*/ 9 w 92"/>
                <a:gd name="T25" fmla="*/ 46 h 92"/>
                <a:gd name="T26" fmla="*/ 37 w 92"/>
                <a:gd name="T27" fmla="*/ 10 h 92"/>
                <a:gd name="T28" fmla="*/ 37 w 92"/>
                <a:gd name="T29" fmla="*/ 50 h 92"/>
                <a:gd name="T30" fmla="*/ 42 w 92"/>
                <a:gd name="T31" fmla="*/ 55 h 92"/>
                <a:gd name="T32" fmla="*/ 82 w 92"/>
                <a:gd name="T33" fmla="*/ 55 h 92"/>
                <a:gd name="T34" fmla="*/ 46 w 92"/>
                <a:gd name="T35" fmla="*/ 82 h 92"/>
                <a:gd name="T36" fmla="*/ 46 w 92"/>
                <a:gd name="T37" fmla="*/ 82 h 92"/>
                <a:gd name="T38" fmla="*/ 46 w 92"/>
                <a:gd name="T39" fmla="*/ 8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92">
                  <a:moveTo>
                    <a:pt x="92" y="50"/>
                  </a:moveTo>
                  <a:cubicBezTo>
                    <a:pt x="92" y="50"/>
                    <a:pt x="92" y="50"/>
                    <a:pt x="92" y="50"/>
                  </a:cubicBezTo>
                  <a:cubicBezTo>
                    <a:pt x="92" y="48"/>
                    <a:pt x="90" y="46"/>
                    <a:pt x="8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3"/>
                    <a:pt x="0" y="22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0" y="92"/>
                    <a:pt x="89" y="74"/>
                    <a:pt x="92" y="50"/>
                  </a:cubicBezTo>
                  <a:close/>
                  <a:moveTo>
                    <a:pt x="46" y="82"/>
                  </a:moveTo>
                  <a:cubicBezTo>
                    <a:pt x="26" y="82"/>
                    <a:pt x="9" y="66"/>
                    <a:pt x="9" y="46"/>
                  </a:cubicBezTo>
                  <a:cubicBezTo>
                    <a:pt x="9" y="29"/>
                    <a:pt x="21" y="14"/>
                    <a:pt x="37" y="1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3"/>
                    <a:pt x="39" y="55"/>
                    <a:pt x="42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78" y="71"/>
                    <a:pt x="63" y="82"/>
                    <a:pt x="46" y="82"/>
                  </a:cubicBezTo>
                  <a:close/>
                  <a:moveTo>
                    <a:pt x="46" y="82"/>
                  </a:moveTo>
                  <a:cubicBezTo>
                    <a:pt x="46" y="82"/>
                    <a:pt x="46" y="82"/>
                    <a:pt x="46" y="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0">
              <a:extLst>
                <a:ext uri="{FF2B5EF4-FFF2-40B4-BE49-F238E27FC236}">
                  <a16:creationId xmlns:a16="http://schemas.microsoft.com/office/drawing/2014/main" id="{6FC41D01-F52A-4D25-8F89-B5196045D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0763" y="3913188"/>
              <a:ext cx="165100" cy="161925"/>
            </a:xfrm>
            <a:custGeom>
              <a:avLst/>
              <a:gdLst>
                <a:gd name="T0" fmla="*/ 5 w 39"/>
                <a:gd name="T1" fmla="*/ 38 h 38"/>
                <a:gd name="T2" fmla="*/ 34 w 39"/>
                <a:gd name="T3" fmla="*/ 38 h 38"/>
                <a:gd name="T4" fmla="*/ 39 w 39"/>
                <a:gd name="T5" fmla="*/ 34 h 38"/>
                <a:gd name="T6" fmla="*/ 39 w 39"/>
                <a:gd name="T7" fmla="*/ 34 h 38"/>
                <a:gd name="T8" fmla="*/ 39 w 39"/>
                <a:gd name="T9" fmla="*/ 33 h 38"/>
                <a:gd name="T10" fmla="*/ 39 w 39"/>
                <a:gd name="T11" fmla="*/ 33 h 38"/>
                <a:gd name="T12" fmla="*/ 39 w 39"/>
                <a:gd name="T13" fmla="*/ 33 h 38"/>
                <a:gd name="T14" fmla="*/ 39 w 39"/>
                <a:gd name="T15" fmla="*/ 31 h 38"/>
                <a:gd name="T16" fmla="*/ 8 w 39"/>
                <a:gd name="T17" fmla="*/ 0 h 38"/>
                <a:gd name="T18" fmla="*/ 4 w 39"/>
                <a:gd name="T19" fmla="*/ 0 h 38"/>
                <a:gd name="T20" fmla="*/ 4 w 39"/>
                <a:gd name="T21" fmla="*/ 0 h 38"/>
                <a:gd name="T22" fmla="*/ 0 w 39"/>
                <a:gd name="T23" fmla="*/ 5 h 38"/>
                <a:gd name="T24" fmla="*/ 0 w 39"/>
                <a:gd name="T25" fmla="*/ 32 h 38"/>
                <a:gd name="T26" fmla="*/ 0 w 39"/>
                <a:gd name="T27" fmla="*/ 32 h 38"/>
                <a:gd name="T28" fmla="*/ 0 w 39"/>
                <a:gd name="T29" fmla="*/ 33 h 38"/>
                <a:gd name="T30" fmla="*/ 5 w 39"/>
                <a:gd name="T31" fmla="*/ 38 h 38"/>
                <a:gd name="T32" fmla="*/ 9 w 39"/>
                <a:gd name="T33" fmla="*/ 9 h 38"/>
                <a:gd name="T34" fmla="*/ 29 w 39"/>
                <a:gd name="T35" fmla="*/ 28 h 38"/>
                <a:gd name="T36" fmla="*/ 9 w 39"/>
                <a:gd name="T37" fmla="*/ 28 h 38"/>
                <a:gd name="T38" fmla="*/ 9 w 39"/>
                <a:gd name="T39" fmla="*/ 9 h 38"/>
                <a:gd name="T40" fmla="*/ 9 w 39"/>
                <a:gd name="T41" fmla="*/ 9 h 38"/>
                <a:gd name="T42" fmla="*/ 9 w 39"/>
                <a:gd name="T4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38">
                  <a:moveTo>
                    <a:pt x="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36" y="38"/>
                    <a:pt x="38" y="36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39" y="14"/>
                    <a:pt x="25" y="0"/>
                    <a:pt x="8" y="0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6"/>
                    <a:pt x="2" y="38"/>
                    <a:pt x="5" y="38"/>
                  </a:cubicBezTo>
                  <a:close/>
                  <a:moveTo>
                    <a:pt x="9" y="9"/>
                  </a:moveTo>
                  <a:cubicBezTo>
                    <a:pt x="20" y="10"/>
                    <a:pt x="28" y="18"/>
                    <a:pt x="29" y="28"/>
                  </a:cubicBezTo>
                  <a:cubicBezTo>
                    <a:pt x="9" y="28"/>
                    <a:pt x="9" y="28"/>
                    <a:pt x="9" y="28"/>
                  </a:cubicBezTo>
                  <a:lnTo>
                    <a:pt x="9" y="9"/>
                  </a:ln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8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88" grpId="0" animBg="1"/>
      <p:bldP spid="90" grpId="0" animBg="1"/>
      <p:bldP spid="91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1" y="320909"/>
            <a:ext cx="46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传统零售业态经营痛点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1ED1511-E958-4BD7-99D5-5D51FB146494}"/>
              </a:ext>
            </a:extLst>
          </p:cNvPr>
          <p:cNvSpPr/>
          <p:nvPr/>
        </p:nvSpPr>
        <p:spPr>
          <a:xfrm>
            <a:off x="7601786" y="2579741"/>
            <a:ext cx="2448520" cy="3096344"/>
          </a:xfrm>
          <a:prstGeom prst="rect">
            <a:avLst/>
          </a:prstGeom>
          <a:solidFill>
            <a:srgbClr val="DD812C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9" name="五边形 5">
            <a:extLst>
              <a:ext uri="{FF2B5EF4-FFF2-40B4-BE49-F238E27FC236}">
                <a16:creationId xmlns:a16="http://schemas.microsoft.com/office/drawing/2014/main" id="{ED4F25E1-7CB9-493E-9288-45DB7B285F65}"/>
              </a:ext>
            </a:extLst>
          </p:cNvPr>
          <p:cNvSpPr/>
          <p:nvPr/>
        </p:nvSpPr>
        <p:spPr>
          <a:xfrm>
            <a:off x="7520306" y="1661554"/>
            <a:ext cx="2736056" cy="702163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solidFill>
            <a:schemeClr val="accent1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40" name="Rectangle 42">
            <a:extLst>
              <a:ext uri="{FF2B5EF4-FFF2-40B4-BE49-F238E27FC236}">
                <a16:creationId xmlns:a16="http://schemas.microsoft.com/office/drawing/2014/main" id="{AC8D7617-3489-423D-B7D2-097075CD34B1}"/>
              </a:ext>
            </a:extLst>
          </p:cNvPr>
          <p:cNvSpPr/>
          <p:nvPr/>
        </p:nvSpPr>
        <p:spPr>
          <a:xfrm flipH="1">
            <a:off x="7645648" y="2867774"/>
            <a:ext cx="2304332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“一站式开店</a:t>
            </a:r>
            <a:r>
              <a:rPr lang="zh-CN" altLang="en-US" sz="12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”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F3F27EB2-9179-4D7E-8932-544DFF276C57}"/>
              </a:ext>
            </a:extLst>
          </p:cNvPr>
          <p:cNvSpPr/>
          <p:nvPr/>
        </p:nvSpPr>
        <p:spPr>
          <a:xfrm flipH="1">
            <a:off x="7882599" y="1759413"/>
            <a:ext cx="2058328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痛点</a:t>
            </a: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无法解决一站式开店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E2DEF3A-46CA-4491-9A1E-7FF0ABE4C337}"/>
              </a:ext>
            </a:extLst>
          </p:cNvPr>
          <p:cNvSpPr/>
          <p:nvPr/>
        </p:nvSpPr>
        <p:spPr>
          <a:xfrm>
            <a:off x="4415786" y="2579741"/>
            <a:ext cx="2448520" cy="3096344"/>
          </a:xfrm>
          <a:prstGeom prst="rect">
            <a:avLst/>
          </a:prstGeom>
          <a:solidFill>
            <a:srgbClr val="E86E00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5" name="五边形 5">
            <a:extLst>
              <a:ext uri="{FF2B5EF4-FFF2-40B4-BE49-F238E27FC236}">
                <a16:creationId xmlns:a16="http://schemas.microsoft.com/office/drawing/2014/main" id="{E243072E-3990-4F94-9B78-4E972BE283D6}"/>
              </a:ext>
            </a:extLst>
          </p:cNvPr>
          <p:cNvSpPr/>
          <p:nvPr/>
        </p:nvSpPr>
        <p:spPr>
          <a:xfrm>
            <a:off x="4334306" y="1661554"/>
            <a:ext cx="2736056" cy="702163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solidFill>
            <a:srgbClr val="DD812C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E7B1BF80-E0CC-45AD-A213-85AC257EEA6F}"/>
              </a:ext>
            </a:extLst>
          </p:cNvPr>
          <p:cNvSpPr/>
          <p:nvPr/>
        </p:nvSpPr>
        <p:spPr>
          <a:xfrm flipH="1">
            <a:off x="4495860" y="2867774"/>
            <a:ext cx="2304332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“货源管控难题”</a:t>
            </a:r>
          </a:p>
          <a:p>
            <a:pPr>
              <a:defRPr/>
            </a:pPr>
            <a:endParaRPr lang="en-US" sz="1200" kern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8A05B480-90A9-4F32-B265-20FFCD34B326}"/>
              </a:ext>
            </a:extLst>
          </p:cNvPr>
          <p:cNvSpPr/>
          <p:nvPr/>
        </p:nvSpPr>
        <p:spPr>
          <a:xfrm flipH="1">
            <a:off x="4696599" y="1759413"/>
            <a:ext cx="2058328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痛点</a:t>
            </a: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无法解决货源管控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A0F815E-31F8-4F40-B12E-4E3ED3A817F2}"/>
              </a:ext>
            </a:extLst>
          </p:cNvPr>
          <p:cNvSpPr/>
          <p:nvPr/>
        </p:nvSpPr>
        <p:spPr>
          <a:xfrm>
            <a:off x="1344755" y="2579741"/>
            <a:ext cx="2448520" cy="3096344"/>
          </a:xfrm>
          <a:prstGeom prst="rect">
            <a:avLst/>
          </a:prstGeom>
          <a:solidFill>
            <a:srgbClr val="DD812C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1" name="五边形 5">
            <a:extLst>
              <a:ext uri="{FF2B5EF4-FFF2-40B4-BE49-F238E27FC236}">
                <a16:creationId xmlns:a16="http://schemas.microsoft.com/office/drawing/2014/main" id="{CF5AA65B-D132-4623-9330-2428EFAF003B}"/>
              </a:ext>
            </a:extLst>
          </p:cNvPr>
          <p:cNvSpPr/>
          <p:nvPr/>
        </p:nvSpPr>
        <p:spPr>
          <a:xfrm>
            <a:off x="1263275" y="1661554"/>
            <a:ext cx="2736056" cy="702163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solidFill>
            <a:schemeClr val="accent1"/>
          </a:solidFill>
          <a:ln w="1905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62" name="Rectangle 42">
            <a:extLst>
              <a:ext uri="{FF2B5EF4-FFF2-40B4-BE49-F238E27FC236}">
                <a16:creationId xmlns:a16="http://schemas.microsoft.com/office/drawing/2014/main" id="{D94D5121-6BA9-4B06-A94A-F174E345E089}"/>
              </a:ext>
            </a:extLst>
          </p:cNvPr>
          <p:cNvSpPr/>
          <p:nvPr/>
        </p:nvSpPr>
        <p:spPr>
          <a:xfrm flipH="1">
            <a:off x="1379564" y="2867774"/>
            <a:ext cx="2304332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“配送最后</a:t>
            </a:r>
            <a:r>
              <a:rPr lang="en-US" altLang="zh-CN" sz="20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100</a:t>
            </a:r>
            <a:r>
              <a:rPr lang="zh-CN" altLang="en-US" sz="2000" kern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rPr>
              <a:t>米”</a:t>
            </a:r>
          </a:p>
        </p:txBody>
      </p:sp>
      <p:sp>
        <p:nvSpPr>
          <p:cNvPr id="63" name="Rectangle 42">
            <a:extLst>
              <a:ext uri="{FF2B5EF4-FFF2-40B4-BE49-F238E27FC236}">
                <a16:creationId xmlns:a16="http://schemas.microsoft.com/office/drawing/2014/main" id="{A21BC54D-8109-4FB4-A9B8-25950FCE124A}"/>
              </a:ext>
            </a:extLst>
          </p:cNvPr>
          <p:cNvSpPr/>
          <p:nvPr/>
        </p:nvSpPr>
        <p:spPr>
          <a:xfrm flipH="1">
            <a:off x="1653467" y="1759413"/>
            <a:ext cx="2058328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痛点</a:t>
            </a: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无法解决入户到家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096A44CA-3D33-4796-BD56-CDB703FAF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15" y="3584483"/>
            <a:ext cx="2163893" cy="2023326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A8CD345-AD74-48B8-A5E1-0C396E9818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6" y="3605890"/>
            <a:ext cx="2138914" cy="198051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196FCBB-F28E-4010-9F1D-DCF225040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90" y="3609022"/>
            <a:ext cx="2152612" cy="20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16">
            <a:extLst>
              <a:ext uri="{FF2B5EF4-FFF2-40B4-BE49-F238E27FC236}">
                <a16:creationId xmlns:a16="http://schemas.microsoft.com/office/drawing/2014/main" id="{36A74E2E-7C88-404A-8A46-C7104E8D1E1B}"/>
              </a:ext>
            </a:extLst>
          </p:cNvPr>
          <p:cNvSpPr/>
          <p:nvPr/>
        </p:nvSpPr>
        <p:spPr>
          <a:xfrm>
            <a:off x="3315324" y="3064719"/>
            <a:ext cx="2540736" cy="620395"/>
          </a:xfrm>
          <a:prstGeom prst="plaque">
            <a:avLst/>
          </a:prstGeom>
          <a:solidFill>
            <a:srgbClr val="DD8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圆角矩形 16">
            <a:extLst>
              <a:ext uri="{FF2B5EF4-FFF2-40B4-BE49-F238E27FC236}">
                <a16:creationId xmlns:a16="http://schemas.microsoft.com/office/drawing/2014/main" id="{55522454-B656-42E0-82A8-B30042DD02D5}"/>
              </a:ext>
            </a:extLst>
          </p:cNvPr>
          <p:cNvSpPr/>
          <p:nvPr/>
        </p:nvSpPr>
        <p:spPr>
          <a:xfrm>
            <a:off x="3315324" y="2100130"/>
            <a:ext cx="2540736" cy="620395"/>
          </a:xfrm>
          <a:prstGeom prst="plaque">
            <a:avLst/>
          </a:prstGeom>
          <a:solidFill>
            <a:srgbClr val="DD8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1" y="320909"/>
            <a:ext cx="46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前置仓云平台是什么？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6" name="Rectangle 42">
            <a:extLst>
              <a:ext uri="{FF2B5EF4-FFF2-40B4-BE49-F238E27FC236}">
                <a16:creationId xmlns:a16="http://schemas.microsoft.com/office/drawing/2014/main" id="{05B71DC4-C9A4-4FFF-B9FB-BD1A150F636F}"/>
              </a:ext>
            </a:extLst>
          </p:cNvPr>
          <p:cNvSpPr/>
          <p:nvPr/>
        </p:nvSpPr>
        <p:spPr>
          <a:xfrm flipH="1">
            <a:off x="6390994" y="2969890"/>
            <a:ext cx="1097287" cy="79741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b="1" dirty="0">
                <a:solidFill>
                  <a:srgbClr val="FEFEF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以客户</a:t>
            </a:r>
            <a:endParaRPr lang="en-US" altLang="zh-CN" b="1" dirty="0">
              <a:solidFill>
                <a:srgbClr val="FEFEF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rgbClr val="FEFEF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为中心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785C02-4A0E-4C01-872F-329BEF6E053B}"/>
              </a:ext>
            </a:extLst>
          </p:cNvPr>
          <p:cNvSpPr/>
          <p:nvPr/>
        </p:nvSpPr>
        <p:spPr>
          <a:xfrm>
            <a:off x="657089" y="4322223"/>
            <a:ext cx="9129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DD802B"/>
                </a:solidFill>
              </a:rPr>
              <a:t>      </a:t>
            </a:r>
            <a:r>
              <a:rPr lang="zh-CN" altLang="en-US" dirty="0"/>
              <a:t>告别传统以自我为中心的线下经营模式，转换为以客户为中心，</a:t>
            </a:r>
            <a:r>
              <a:rPr lang="zh-CN" altLang="zh-CN" dirty="0"/>
              <a:t>以物业为单元的高档社区新零售服务</a:t>
            </a:r>
            <a:r>
              <a:rPr lang="zh-CN" altLang="en-US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zh-CN" dirty="0"/>
              <a:t>兼具线上</a:t>
            </a:r>
            <a:r>
              <a:rPr lang="zh-CN" altLang="en-US" dirty="0"/>
              <a:t>、</a:t>
            </a:r>
            <a:r>
              <a:rPr lang="zh-CN" altLang="zh-CN" dirty="0"/>
              <a:t>线下相结合，</a:t>
            </a:r>
            <a:r>
              <a:rPr lang="zh-CN" altLang="en-US" dirty="0"/>
              <a:t>集成</a:t>
            </a:r>
            <a:r>
              <a:rPr lang="en-US" altLang="zh-CN" dirty="0"/>
              <a:t>O2O</a:t>
            </a:r>
            <a:r>
              <a:rPr lang="zh-CN" altLang="zh-CN" dirty="0"/>
              <a:t>系统、无人值守系统、可视化管理系统、供应链系统、会员运营系统</a:t>
            </a:r>
            <a:r>
              <a:rPr lang="zh-CN" altLang="en-US" dirty="0"/>
              <a:t>，五大系统于一体的新型零售管理模式</a:t>
            </a:r>
            <a:r>
              <a:rPr lang="zh-CN" altLang="zh-CN" dirty="0"/>
              <a:t>。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B51357-273A-4D1F-8F43-C1EA25FA3141}"/>
              </a:ext>
            </a:extLst>
          </p:cNvPr>
          <p:cNvSpPr/>
          <p:nvPr/>
        </p:nvSpPr>
        <p:spPr>
          <a:xfrm rot="16200000">
            <a:off x="7080653" y="3267133"/>
            <a:ext cx="3856651" cy="3325083"/>
          </a:xfrm>
          <a:custGeom>
            <a:avLst/>
            <a:gdLst>
              <a:gd name="connsiteX0" fmla="*/ 4242316 w 4242316"/>
              <a:gd name="connsiteY0" fmla="*/ 562708 h 3657591"/>
              <a:gd name="connsiteX1" fmla="*/ 4117817 w 4242316"/>
              <a:gd name="connsiteY1" fmla="*/ 562708 h 3657591"/>
              <a:gd name="connsiteX2" fmla="*/ 4117817 w 4242316"/>
              <a:gd name="connsiteY2" fmla="*/ 3094883 h 3657591"/>
              <a:gd name="connsiteX3" fmla="*/ 3555109 w 4242316"/>
              <a:gd name="connsiteY3" fmla="*/ 3657591 h 3657591"/>
              <a:gd name="connsiteX4" fmla="*/ 0 w 4242316"/>
              <a:gd name="connsiteY4" fmla="*/ 3657591 h 3657591"/>
              <a:gd name="connsiteX5" fmla="*/ 0 w 4242316"/>
              <a:gd name="connsiteY5" fmla="*/ 3094883 h 3657591"/>
              <a:gd name="connsiteX6" fmla="*/ 3555109 w 4242316"/>
              <a:gd name="connsiteY6" fmla="*/ 3094883 h 3657591"/>
              <a:gd name="connsiteX7" fmla="*/ 3555109 w 4242316"/>
              <a:gd name="connsiteY7" fmla="*/ 562708 h 3657591"/>
              <a:gd name="connsiteX8" fmla="*/ 3430609 w 4242316"/>
              <a:gd name="connsiteY8" fmla="*/ 562708 h 3657591"/>
              <a:gd name="connsiteX9" fmla="*/ 3836463 w 4242316"/>
              <a:gd name="connsiteY9" fmla="*/ 0 h 365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42316" h="3657591">
                <a:moveTo>
                  <a:pt x="4242316" y="562708"/>
                </a:moveTo>
                <a:lnTo>
                  <a:pt x="4117817" y="562708"/>
                </a:lnTo>
                <a:lnTo>
                  <a:pt x="4117817" y="3094883"/>
                </a:lnTo>
                <a:lnTo>
                  <a:pt x="3555109" y="3657591"/>
                </a:lnTo>
                <a:lnTo>
                  <a:pt x="0" y="3657591"/>
                </a:lnTo>
                <a:lnTo>
                  <a:pt x="0" y="3094883"/>
                </a:lnTo>
                <a:lnTo>
                  <a:pt x="3555109" y="3094883"/>
                </a:lnTo>
                <a:lnTo>
                  <a:pt x="3555109" y="562708"/>
                </a:lnTo>
                <a:lnTo>
                  <a:pt x="3430609" y="562708"/>
                </a:lnTo>
                <a:lnTo>
                  <a:pt x="38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38729108-C0DE-4464-984D-C46424C26F38}"/>
              </a:ext>
            </a:extLst>
          </p:cNvPr>
          <p:cNvSpPr/>
          <p:nvPr/>
        </p:nvSpPr>
        <p:spPr>
          <a:xfrm rot="16200000">
            <a:off x="6956302" y="2439401"/>
            <a:ext cx="4808735" cy="4028463"/>
          </a:xfrm>
          <a:custGeom>
            <a:avLst/>
            <a:gdLst>
              <a:gd name="connsiteX0" fmla="*/ 5289608 w 5289608"/>
              <a:gd name="connsiteY0" fmla="*/ 562708 h 4431309"/>
              <a:gd name="connsiteX1" fmla="*/ 5165108 w 5289608"/>
              <a:gd name="connsiteY1" fmla="*/ 562708 h 4431309"/>
              <a:gd name="connsiteX2" fmla="*/ 5165108 w 5289608"/>
              <a:gd name="connsiteY2" fmla="*/ 3868601 h 4431309"/>
              <a:gd name="connsiteX3" fmla="*/ 4602401 w 5289608"/>
              <a:gd name="connsiteY3" fmla="*/ 4431309 h 4431309"/>
              <a:gd name="connsiteX4" fmla="*/ 0 w 5289608"/>
              <a:gd name="connsiteY4" fmla="*/ 4431309 h 4431309"/>
              <a:gd name="connsiteX5" fmla="*/ 0 w 5289608"/>
              <a:gd name="connsiteY5" fmla="*/ 3868601 h 4431309"/>
              <a:gd name="connsiteX6" fmla="*/ 4602401 w 5289608"/>
              <a:gd name="connsiteY6" fmla="*/ 3868601 h 4431309"/>
              <a:gd name="connsiteX7" fmla="*/ 4602401 w 5289608"/>
              <a:gd name="connsiteY7" fmla="*/ 562708 h 4431309"/>
              <a:gd name="connsiteX8" fmla="*/ 4477901 w 5289608"/>
              <a:gd name="connsiteY8" fmla="*/ 562708 h 4431309"/>
              <a:gd name="connsiteX9" fmla="*/ 4883755 w 5289608"/>
              <a:gd name="connsiteY9" fmla="*/ 0 h 443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9608" h="4431309">
                <a:moveTo>
                  <a:pt x="5289608" y="562708"/>
                </a:moveTo>
                <a:lnTo>
                  <a:pt x="5165108" y="562708"/>
                </a:lnTo>
                <a:lnTo>
                  <a:pt x="5165108" y="3868601"/>
                </a:lnTo>
                <a:lnTo>
                  <a:pt x="4602401" y="4431309"/>
                </a:lnTo>
                <a:lnTo>
                  <a:pt x="0" y="4431309"/>
                </a:lnTo>
                <a:lnTo>
                  <a:pt x="0" y="3868601"/>
                </a:lnTo>
                <a:lnTo>
                  <a:pt x="4602401" y="3868601"/>
                </a:lnTo>
                <a:lnTo>
                  <a:pt x="4602401" y="562708"/>
                </a:lnTo>
                <a:lnTo>
                  <a:pt x="4477901" y="562708"/>
                </a:lnTo>
                <a:lnTo>
                  <a:pt x="4883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思源黑体" panose="020B0400000000000000" pitchFamily="34" charset="-122"/>
              <a:ea typeface="思源黑体" panose="020B0400000000000000" pitchFamily="34" charset="-122"/>
              <a:sym typeface="思源黑体" panose="020B0400000000000000" pitchFamily="34" charset="-122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BEE93B59-FA0F-4506-94C8-21669085B9D0}"/>
              </a:ext>
            </a:extLst>
          </p:cNvPr>
          <p:cNvSpPr txBox="1"/>
          <p:nvPr/>
        </p:nvSpPr>
        <p:spPr>
          <a:xfrm>
            <a:off x="7902880" y="2192249"/>
            <a:ext cx="163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传统零售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0AE307A3-9EDB-4A3F-B802-7EE4767E1166}"/>
              </a:ext>
            </a:extLst>
          </p:cNvPr>
          <p:cNvSpPr txBox="1"/>
          <p:nvPr/>
        </p:nvSpPr>
        <p:spPr>
          <a:xfrm>
            <a:off x="7902879" y="3156189"/>
            <a:ext cx="229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上下网新</a:t>
            </a:r>
            <a:r>
              <a:rPr lang="zh-CN" altLang="en-US" sz="2400" b="1" dirty="0">
                <a:solidFill>
                  <a:schemeClr val="bg1"/>
                </a:solidFill>
              </a:rPr>
              <a:t>零售</a:t>
            </a: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C109FBC2-BA95-421F-89F6-A91E9BDAC6EB}"/>
              </a:ext>
            </a:extLst>
          </p:cNvPr>
          <p:cNvSpPr/>
          <p:nvPr/>
        </p:nvSpPr>
        <p:spPr>
          <a:xfrm flipH="1">
            <a:off x="3425818" y="2193462"/>
            <a:ext cx="2375189" cy="45923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以自我为中心</a:t>
            </a:r>
          </a:p>
        </p:txBody>
      </p:sp>
      <p:sp>
        <p:nvSpPr>
          <p:cNvPr id="23" name="Rectangle 42">
            <a:extLst>
              <a:ext uri="{FF2B5EF4-FFF2-40B4-BE49-F238E27FC236}">
                <a16:creationId xmlns:a16="http://schemas.microsoft.com/office/drawing/2014/main" id="{DCF6588C-93D5-498E-9099-3B5DF9CD17E4}"/>
              </a:ext>
            </a:extLst>
          </p:cNvPr>
          <p:cNvSpPr/>
          <p:nvPr/>
        </p:nvSpPr>
        <p:spPr>
          <a:xfrm flipH="1">
            <a:off x="3425818" y="3157402"/>
            <a:ext cx="2355960" cy="45923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以客户为中心</a:t>
            </a:r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DBA3F85F-E62E-40B9-863F-9C6440187EEB}"/>
              </a:ext>
            </a:extLst>
          </p:cNvPr>
          <p:cNvCxnSpPr/>
          <p:nvPr/>
        </p:nvCxnSpPr>
        <p:spPr>
          <a:xfrm>
            <a:off x="5868252" y="2412805"/>
            <a:ext cx="1496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C6F5756-34B2-4350-AE51-6EB3CA7CEDA1}"/>
              </a:ext>
            </a:extLst>
          </p:cNvPr>
          <p:cNvCxnSpPr/>
          <p:nvPr/>
        </p:nvCxnSpPr>
        <p:spPr>
          <a:xfrm>
            <a:off x="5868252" y="3380017"/>
            <a:ext cx="14962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4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上下网云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平台是什么</a:t>
            </a:r>
            <a:r>
              <a:rPr lang="en-US" altLang="zh-CN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项目定位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5" name="Rectangle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27177AF-4CA9-444C-BC81-7DE791ADFE4A}"/>
              </a:ext>
            </a:extLst>
          </p:cNvPr>
          <p:cNvSpPr/>
          <p:nvPr/>
        </p:nvSpPr>
        <p:spPr>
          <a:xfrm>
            <a:off x="1286040" y="3510269"/>
            <a:ext cx="2800279" cy="56315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YOUR  TEXT  HERE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4CC1BCF-EEC9-4820-944B-E57761487F06}"/>
              </a:ext>
            </a:extLst>
          </p:cNvPr>
          <p:cNvSpPr txBox="1"/>
          <p:nvPr/>
        </p:nvSpPr>
        <p:spPr>
          <a:xfrm>
            <a:off x="4450853" y="2126241"/>
            <a:ext cx="4843547" cy="280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一家以物业为单元的高档社区新零售服务提供商。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兼具线上线下相结合，拥有多功能展示、销售、仓配、提货。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解决客户从选品、下单、送货到家的全过程中各个环节的问题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813B4E8-7C73-429B-8DD5-3A7F5EC69D95}"/>
              </a:ext>
            </a:extLst>
          </p:cNvPr>
          <p:cNvGrpSpPr/>
          <p:nvPr/>
        </p:nvGrpSpPr>
        <p:grpSpPr>
          <a:xfrm>
            <a:off x="2067339" y="2934529"/>
            <a:ext cx="1414369" cy="2104307"/>
            <a:chOff x="1457934" y="3082228"/>
            <a:chExt cx="1414369" cy="2104307"/>
          </a:xfrm>
          <a:solidFill>
            <a:schemeClr val="accent1"/>
          </a:solidFill>
        </p:grpSpPr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407AA0AA-9DC7-42E7-8DF3-F8AB31DE16DC}"/>
                </a:ext>
              </a:extLst>
            </p:cNvPr>
            <p:cNvSpPr/>
            <p:nvPr/>
          </p:nvSpPr>
          <p:spPr>
            <a:xfrm rot="16200000">
              <a:off x="1112965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6BF0BAE4-FE48-4CF7-A324-965A8EF67D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0064" y="3983992"/>
              <a:ext cx="477732" cy="475808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DE0600-E8EC-4FA6-A919-816C52279855}"/>
              </a:ext>
            </a:extLst>
          </p:cNvPr>
          <p:cNvGrpSpPr/>
          <p:nvPr/>
        </p:nvGrpSpPr>
        <p:grpSpPr>
          <a:xfrm>
            <a:off x="2054438" y="1939143"/>
            <a:ext cx="1427270" cy="1614828"/>
            <a:chOff x="1457932" y="2075819"/>
            <a:chExt cx="1427270" cy="1614828"/>
          </a:xfrm>
        </p:grpSpPr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E6AD73ED-C77A-43FB-8E7B-C742B292FF72}"/>
                </a:ext>
              </a:extLst>
            </p:cNvPr>
            <p:cNvSpPr/>
            <p:nvPr/>
          </p:nvSpPr>
          <p:spPr>
            <a:xfrm>
              <a:off x="1457932" y="2075819"/>
              <a:ext cx="1427270" cy="1614828"/>
            </a:xfrm>
            <a:custGeom>
              <a:avLst/>
              <a:gdLst>
                <a:gd name="connsiteX0" fmla="*/ 859316 w 1718632"/>
                <a:gd name="connsiteY0" fmla="*/ 0 h 1944478"/>
                <a:gd name="connsiteX1" fmla="*/ 1718632 w 1718632"/>
                <a:gd name="connsiteY1" fmla="*/ 859316 h 1944478"/>
                <a:gd name="connsiteX2" fmla="*/ 947176 w 1718632"/>
                <a:gd name="connsiteY2" fmla="*/ 1714196 h 1944478"/>
                <a:gd name="connsiteX3" fmla="*/ 945854 w 1718632"/>
                <a:gd name="connsiteY3" fmla="*/ 1714262 h 1944478"/>
                <a:gd name="connsiteX4" fmla="*/ 851548 w 1718632"/>
                <a:gd name="connsiteY4" fmla="*/ 1944478 h 1944478"/>
                <a:gd name="connsiteX5" fmla="*/ 756266 w 1718632"/>
                <a:gd name="connsiteY5" fmla="*/ 1711877 h 1944478"/>
                <a:gd name="connsiteX6" fmla="*/ 686134 w 1718632"/>
                <a:gd name="connsiteY6" fmla="*/ 1701174 h 1944478"/>
                <a:gd name="connsiteX7" fmla="*/ 0 w 1718632"/>
                <a:gd name="connsiteY7" fmla="*/ 859316 h 1944478"/>
                <a:gd name="connsiteX8" fmla="*/ 859316 w 1718632"/>
                <a:gd name="connsiteY8" fmla="*/ 0 h 194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32" h="1944478">
                  <a:moveTo>
                    <a:pt x="859316" y="0"/>
                  </a:moveTo>
                  <a:cubicBezTo>
                    <a:pt x="1333903" y="0"/>
                    <a:pt x="1718632" y="384729"/>
                    <a:pt x="1718632" y="859316"/>
                  </a:cubicBezTo>
                  <a:cubicBezTo>
                    <a:pt x="1718632" y="1304241"/>
                    <a:pt x="1380491" y="1670190"/>
                    <a:pt x="947176" y="1714196"/>
                  </a:cubicBezTo>
                  <a:lnTo>
                    <a:pt x="945854" y="1714262"/>
                  </a:lnTo>
                  <a:lnTo>
                    <a:pt x="851548" y="1944478"/>
                  </a:lnTo>
                  <a:lnTo>
                    <a:pt x="756266" y="1711877"/>
                  </a:lnTo>
                  <a:lnTo>
                    <a:pt x="686134" y="1701174"/>
                  </a:lnTo>
                  <a:cubicBezTo>
                    <a:pt x="294558" y="1621046"/>
                    <a:pt x="0" y="1274580"/>
                    <a:pt x="0" y="859316"/>
                  </a:cubicBezTo>
                  <a:cubicBezTo>
                    <a:pt x="0" y="384729"/>
                    <a:pt x="384729" y="0"/>
                    <a:pt x="859316" y="0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1BF5E5B-F001-442B-8E95-3253DE788A74}"/>
                </a:ext>
              </a:extLst>
            </p:cNvPr>
            <p:cNvSpPr/>
            <p:nvPr/>
          </p:nvSpPr>
          <p:spPr>
            <a:xfrm>
              <a:off x="1726309" y="2447475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Rectangle 42">
            <a:extLst>
              <a:ext uri="{FF2B5EF4-FFF2-40B4-BE49-F238E27FC236}">
                <a16:creationId xmlns:a16="http://schemas.microsoft.com/office/drawing/2014/main" id="{AAB03913-3075-40E6-9CB4-8BF6D48B0048}"/>
              </a:ext>
            </a:extLst>
          </p:cNvPr>
          <p:cNvSpPr/>
          <p:nvPr/>
        </p:nvSpPr>
        <p:spPr>
          <a:xfrm flipH="1">
            <a:off x="1870622" y="3787341"/>
            <a:ext cx="1794902" cy="5844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项目定位</a:t>
            </a:r>
          </a:p>
        </p:txBody>
      </p:sp>
    </p:spTree>
    <p:extLst>
      <p:ext uri="{BB962C8B-B14F-4D97-AF65-F5344CB8AC3E}">
        <p14:creationId xmlns:p14="http://schemas.microsoft.com/office/powerpoint/2010/main" val="7141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43298C33-E31E-4D28-8207-37B7F3FAD5AE}"/>
              </a:ext>
            </a:extLst>
          </p:cNvPr>
          <p:cNvSpPr txBox="1"/>
          <p:nvPr userDrawn="1"/>
        </p:nvSpPr>
        <p:spPr>
          <a:xfrm>
            <a:off x="797020" y="320909"/>
            <a:ext cx="5108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上下网云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平台是什么</a:t>
            </a:r>
            <a:r>
              <a:rPr lang="en-US" altLang="zh-CN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目标客群</a:t>
            </a:r>
            <a:endParaRPr lang="en-US" altLang="zh-CN" sz="24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15" name="Rectangle 4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>
            <a:extLst>
              <a:ext uri="{FF2B5EF4-FFF2-40B4-BE49-F238E27FC236}">
                <a16:creationId xmlns:a16="http://schemas.microsoft.com/office/drawing/2014/main" id="{527177AF-4CA9-444C-BC81-7DE791ADFE4A}"/>
              </a:ext>
            </a:extLst>
          </p:cNvPr>
          <p:cNvSpPr/>
          <p:nvPr/>
        </p:nvSpPr>
        <p:spPr>
          <a:xfrm>
            <a:off x="1286040" y="3510269"/>
            <a:ext cx="2800279" cy="56315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YOUR  TEXT  HERE</a:t>
            </a:r>
            <a:endParaRPr lang="zh-CN" altLang="en-US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04CC1BCF-EEC9-4820-944B-E57761487F06}"/>
              </a:ext>
            </a:extLst>
          </p:cNvPr>
          <p:cNvSpPr txBox="1"/>
          <p:nvPr/>
        </p:nvSpPr>
        <p:spPr>
          <a:xfrm>
            <a:off x="4450853" y="2520524"/>
            <a:ext cx="4843547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南京集中度比较高的高净值、高收入社区人群。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对生活品质（食品、用品）有一定要求。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逐步向全国高净值社区复制。</a:t>
            </a:r>
            <a:endParaRPr lang="en-US" altLang="zh-CN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813B4E8-7C73-429B-8DD5-3A7F5EC69D95}"/>
              </a:ext>
            </a:extLst>
          </p:cNvPr>
          <p:cNvGrpSpPr/>
          <p:nvPr/>
        </p:nvGrpSpPr>
        <p:grpSpPr>
          <a:xfrm>
            <a:off x="2067339" y="2934529"/>
            <a:ext cx="1414369" cy="2104307"/>
            <a:chOff x="1457934" y="3082228"/>
            <a:chExt cx="1414369" cy="2104307"/>
          </a:xfrm>
          <a:solidFill>
            <a:schemeClr val="accent1"/>
          </a:solidFill>
        </p:grpSpPr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407AA0AA-9DC7-42E7-8DF3-F8AB31DE16DC}"/>
                </a:ext>
              </a:extLst>
            </p:cNvPr>
            <p:cNvSpPr/>
            <p:nvPr/>
          </p:nvSpPr>
          <p:spPr>
            <a:xfrm rot="16200000">
              <a:off x="1112965" y="3427197"/>
              <a:ext cx="2104307" cy="1414369"/>
            </a:xfrm>
            <a:custGeom>
              <a:avLst/>
              <a:gdLst>
                <a:gd name="connsiteX0" fmla="*/ 2533879 w 2533879"/>
                <a:gd name="connsiteY0" fmla="*/ 851549 h 1703098"/>
                <a:gd name="connsiteX1" fmla="*/ 2100969 w 2533879"/>
                <a:gd name="connsiteY1" fmla="*/ 1703098 h 1703098"/>
                <a:gd name="connsiteX2" fmla="*/ 0 w 2533879"/>
                <a:gd name="connsiteY2" fmla="*/ 1703098 h 1703098"/>
                <a:gd name="connsiteX3" fmla="*/ 0 w 2533879"/>
                <a:gd name="connsiteY3" fmla="*/ 1701262 h 1703098"/>
                <a:gd name="connsiteX4" fmla="*/ 119769 w 2533879"/>
                <a:gd name="connsiteY4" fmla="*/ 1701262 h 1703098"/>
                <a:gd name="connsiteX5" fmla="*/ 552679 w 2533879"/>
                <a:gd name="connsiteY5" fmla="*/ 849713 h 1703098"/>
                <a:gd name="connsiteX6" fmla="*/ 120702 w 2533879"/>
                <a:gd name="connsiteY6" fmla="*/ 0 h 1703098"/>
                <a:gd name="connsiteX7" fmla="*/ 2100969 w 2533879"/>
                <a:gd name="connsiteY7" fmla="*/ 0 h 1703098"/>
                <a:gd name="connsiteX8" fmla="*/ 2533879 w 2533879"/>
                <a:gd name="connsiteY8" fmla="*/ 851549 h 170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879" h="1703098">
                  <a:moveTo>
                    <a:pt x="2533879" y="851549"/>
                  </a:moveTo>
                  <a:lnTo>
                    <a:pt x="2100969" y="1703098"/>
                  </a:lnTo>
                  <a:lnTo>
                    <a:pt x="0" y="1703098"/>
                  </a:lnTo>
                  <a:lnTo>
                    <a:pt x="0" y="1701262"/>
                  </a:lnTo>
                  <a:lnTo>
                    <a:pt x="119769" y="1701262"/>
                  </a:lnTo>
                  <a:lnTo>
                    <a:pt x="552679" y="849713"/>
                  </a:lnTo>
                  <a:lnTo>
                    <a:pt x="120702" y="0"/>
                  </a:lnTo>
                  <a:lnTo>
                    <a:pt x="2100969" y="0"/>
                  </a:lnTo>
                  <a:lnTo>
                    <a:pt x="2533879" y="8515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6BF0BAE4-FE48-4CF7-A324-965A8EF67D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20064" y="3983992"/>
              <a:ext cx="477732" cy="475808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1DE0600-E8EC-4FA6-A919-816C52279855}"/>
              </a:ext>
            </a:extLst>
          </p:cNvPr>
          <p:cNvGrpSpPr/>
          <p:nvPr/>
        </p:nvGrpSpPr>
        <p:grpSpPr>
          <a:xfrm>
            <a:off x="2054438" y="1939143"/>
            <a:ext cx="1427270" cy="1614828"/>
            <a:chOff x="1457932" y="2075819"/>
            <a:chExt cx="1427270" cy="1614828"/>
          </a:xfrm>
        </p:grpSpPr>
        <p:sp>
          <p:nvSpPr>
            <p:cNvPr id="36" name="任意多边形 35">
              <a:extLst>
                <a:ext uri="{FF2B5EF4-FFF2-40B4-BE49-F238E27FC236}">
                  <a16:creationId xmlns:a16="http://schemas.microsoft.com/office/drawing/2014/main" id="{E6AD73ED-C77A-43FB-8E7B-C742B292FF72}"/>
                </a:ext>
              </a:extLst>
            </p:cNvPr>
            <p:cNvSpPr/>
            <p:nvPr/>
          </p:nvSpPr>
          <p:spPr>
            <a:xfrm>
              <a:off x="1457932" y="2075819"/>
              <a:ext cx="1427270" cy="1614828"/>
            </a:xfrm>
            <a:custGeom>
              <a:avLst/>
              <a:gdLst>
                <a:gd name="connsiteX0" fmla="*/ 859316 w 1718632"/>
                <a:gd name="connsiteY0" fmla="*/ 0 h 1944478"/>
                <a:gd name="connsiteX1" fmla="*/ 1718632 w 1718632"/>
                <a:gd name="connsiteY1" fmla="*/ 859316 h 1944478"/>
                <a:gd name="connsiteX2" fmla="*/ 947176 w 1718632"/>
                <a:gd name="connsiteY2" fmla="*/ 1714196 h 1944478"/>
                <a:gd name="connsiteX3" fmla="*/ 945854 w 1718632"/>
                <a:gd name="connsiteY3" fmla="*/ 1714262 h 1944478"/>
                <a:gd name="connsiteX4" fmla="*/ 851548 w 1718632"/>
                <a:gd name="connsiteY4" fmla="*/ 1944478 h 1944478"/>
                <a:gd name="connsiteX5" fmla="*/ 756266 w 1718632"/>
                <a:gd name="connsiteY5" fmla="*/ 1711877 h 1944478"/>
                <a:gd name="connsiteX6" fmla="*/ 686134 w 1718632"/>
                <a:gd name="connsiteY6" fmla="*/ 1701174 h 1944478"/>
                <a:gd name="connsiteX7" fmla="*/ 0 w 1718632"/>
                <a:gd name="connsiteY7" fmla="*/ 859316 h 1944478"/>
                <a:gd name="connsiteX8" fmla="*/ 859316 w 1718632"/>
                <a:gd name="connsiteY8" fmla="*/ 0 h 194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32" h="1944478">
                  <a:moveTo>
                    <a:pt x="859316" y="0"/>
                  </a:moveTo>
                  <a:cubicBezTo>
                    <a:pt x="1333903" y="0"/>
                    <a:pt x="1718632" y="384729"/>
                    <a:pt x="1718632" y="859316"/>
                  </a:cubicBezTo>
                  <a:cubicBezTo>
                    <a:pt x="1718632" y="1304241"/>
                    <a:pt x="1380491" y="1670190"/>
                    <a:pt x="947176" y="1714196"/>
                  </a:cubicBezTo>
                  <a:lnTo>
                    <a:pt x="945854" y="1714262"/>
                  </a:lnTo>
                  <a:lnTo>
                    <a:pt x="851548" y="1944478"/>
                  </a:lnTo>
                  <a:lnTo>
                    <a:pt x="756266" y="1711877"/>
                  </a:lnTo>
                  <a:lnTo>
                    <a:pt x="686134" y="1701174"/>
                  </a:lnTo>
                  <a:cubicBezTo>
                    <a:pt x="294558" y="1621046"/>
                    <a:pt x="0" y="1274580"/>
                    <a:pt x="0" y="859316"/>
                  </a:cubicBezTo>
                  <a:cubicBezTo>
                    <a:pt x="0" y="384729"/>
                    <a:pt x="384729" y="0"/>
                    <a:pt x="859316" y="0"/>
                  </a:cubicBez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1BF5E5B-F001-442B-8E95-3253DE788A74}"/>
                </a:ext>
              </a:extLst>
            </p:cNvPr>
            <p:cNvSpPr/>
            <p:nvPr/>
          </p:nvSpPr>
          <p:spPr>
            <a:xfrm>
              <a:off x="1726309" y="2447475"/>
              <a:ext cx="89051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Rectangle 42">
            <a:extLst>
              <a:ext uri="{FF2B5EF4-FFF2-40B4-BE49-F238E27FC236}">
                <a16:creationId xmlns:a16="http://schemas.microsoft.com/office/drawing/2014/main" id="{AAB03913-3075-40E6-9CB4-8BF6D48B0048}"/>
              </a:ext>
            </a:extLst>
          </p:cNvPr>
          <p:cNvSpPr/>
          <p:nvPr/>
        </p:nvSpPr>
        <p:spPr>
          <a:xfrm flipH="1">
            <a:off x="1870622" y="3787341"/>
            <a:ext cx="1794902" cy="58441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目标客群</a:t>
            </a:r>
          </a:p>
        </p:txBody>
      </p:sp>
    </p:spTree>
    <p:extLst>
      <p:ext uri="{BB962C8B-B14F-4D97-AF65-F5344CB8AC3E}">
        <p14:creationId xmlns:p14="http://schemas.microsoft.com/office/powerpoint/2010/main" val="4462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 xmlns:a16="http://schemas.microsoft.com/office/drawing/2014/main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自定义 15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6E00"/>
      </a:accent1>
      <a:accent2>
        <a:srgbClr val="E88500"/>
      </a:accent2>
      <a:accent3>
        <a:srgbClr val="A5A5A5"/>
      </a:accent3>
      <a:accent4>
        <a:srgbClr val="C84924"/>
      </a:accent4>
      <a:accent5>
        <a:srgbClr val="595959"/>
      </a:accent5>
      <a:accent6>
        <a:srgbClr val="3F3F3F"/>
      </a:accent6>
      <a:hlink>
        <a:srgbClr val="262626"/>
      </a:hlink>
      <a:folHlink>
        <a:srgbClr val="FF7852"/>
      </a:folHlink>
    </a:clrScheme>
    <a:fontScheme name="思源黑体">
      <a:majorFont>
        <a:latin typeface="思源黑体 CN Heavy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1615</Words>
  <Application>Microsoft Office PowerPoint</Application>
  <PresentationFormat>宽屏</PresentationFormat>
  <Paragraphs>290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Microsoft YaHei UI</vt:lpstr>
      <vt:lpstr>等线</vt:lpstr>
      <vt:lpstr>黑体</vt:lpstr>
      <vt:lpstr>思源黑体</vt:lpstr>
      <vt:lpstr>思源黑体 Bold</vt:lpstr>
      <vt:lpstr>思源黑体 CN Bold</vt:lpstr>
      <vt:lpstr>思源黑体 CN Heavy</vt:lpstr>
      <vt:lpstr>思源黑体 CN Medium</vt:lpstr>
      <vt:lpstr>思源黑体 CN Normal</vt:lpstr>
      <vt:lpstr>思源黑体 CN Regular</vt:lpstr>
      <vt:lpstr>思源黑体 Light</vt:lpstr>
      <vt:lpstr>思源黑体 Normal</vt:lpstr>
      <vt:lpstr>思源宋体 CN Medium</vt:lpstr>
      <vt:lpstr>宋体</vt:lpstr>
      <vt:lpstr>字魂105号-简雅黑</vt:lpstr>
      <vt:lpstr>Arial</vt:lpstr>
      <vt:lpstr>Arial Black</vt:lpstr>
      <vt:lpstr>Wingdings</vt:lpstr>
      <vt:lpstr>Office Theme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王永龙</dc:creator>
  <cp:lastModifiedBy>王永龙</cp:lastModifiedBy>
  <cp:revision>277</cp:revision>
  <dcterms:created xsi:type="dcterms:W3CDTF">2019-07-11T04:52:53Z</dcterms:created>
  <dcterms:modified xsi:type="dcterms:W3CDTF">2024-03-22T06:39:30Z</dcterms:modified>
</cp:coreProperties>
</file>