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76" r:id="rId3"/>
    <p:sldId id="277" r:id="rId4"/>
    <p:sldId id="257" r:id="rId5"/>
    <p:sldId id="258" r:id="rId6"/>
    <p:sldId id="274" r:id="rId7"/>
    <p:sldId id="259" r:id="rId8"/>
    <p:sldId id="260" r:id="rId9"/>
    <p:sldId id="262" r:id="rId10"/>
    <p:sldId id="275" r:id="rId11"/>
    <p:sldId id="266" r:id="rId12"/>
    <p:sldId id="267" r:id="rId13"/>
    <p:sldId id="272" r:id="rId14"/>
    <p:sldId id="268" r:id="rId15"/>
    <p:sldId id="269" r:id="rId16"/>
    <p:sldId id="273" r:id="rId17"/>
    <p:sldId id="270" r:id="rId18"/>
    <p:sldId id="271" r:id="rId19"/>
    <p:sldId id="264" r:id="rId20"/>
    <p:sldId id="290" r:id="rId21"/>
    <p:sldId id="291" r:id="rId22"/>
    <p:sldId id="301" r:id="rId23"/>
    <p:sldId id="263" r:id="rId24"/>
    <p:sldId id="302" r:id="rId25"/>
    <p:sldId id="261" r:id="rId26"/>
    <p:sldId id="294" r:id="rId27"/>
    <p:sldId id="265" r:id="rId28"/>
    <p:sldId id="295" r:id="rId29"/>
    <p:sldId id="296" r:id="rId30"/>
    <p:sldId id="303" r:id="rId31"/>
    <p:sldId id="304" r:id="rId32"/>
    <p:sldId id="299" r:id="rId33"/>
    <p:sldId id="305"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永达" initials="王" lastIdx="1" clrIdx="0">
    <p:extLst>
      <p:ext uri="{19B8F6BF-5375-455C-9EA6-DF929625EA0E}">
        <p15:presenceInfo xmlns:p15="http://schemas.microsoft.com/office/powerpoint/2012/main" userId="4a5b30d06569eb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autoAdjust="0"/>
  </p:normalViewPr>
  <p:slideViewPr>
    <p:cSldViewPr snapToGrid="0">
      <p:cViewPr varScale="1">
        <p:scale>
          <a:sx n="86" d="100"/>
          <a:sy n="86" d="100"/>
        </p:scale>
        <p:origin x="547" y="62"/>
      </p:cViewPr>
      <p:guideLst/>
    </p:cSldViewPr>
  </p:slideViewPr>
  <p:outlineViewPr>
    <p:cViewPr>
      <p:scale>
        <a:sx n="33" d="100"/>
        <a:sy n="33" d="100"/>
      </p:scale>
      <p:origin x="0" y="-1262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DFB5F-56B8-48CD-8C3C-54CB2FD497E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23F51-283A-45B1-9211-7D1C09C7133C}"/>
              </a:ext>
            </a:extLst>
          </p:cNvPr>
          <p:cNvSpPr>
            <a:spLocks noGrp="1"/>
          </p:cNvSpPr>
          <p:nvPr>
            <p:ph type="ctrTitle"/>
          </p:nvPr>
        </p:nvSpPr>
        <p:spPr>
          <a:xfrm>
            <a:off x="1632857" y="599849"/>
            <a:ext cx="9144000" cy="2387600"/>
          </a:xfrm>
        </p:spPr>
        <p:txBody>
          <a:bodyPr>
            <a:noAutofit/>
          </a:bodyPr>
          <a:lstStyle/>
          <a:p>
            <a:r>
              <a:rPr lang="zh-CN" altLang="en-US">
                <a:latin typeface="华文新魏" panose="02010800040101010101" pitchFamily="2" charset="-122"/>
                <a:ea typeface="华文新魏" panose="02010800040101010101" pitchFamily="2" charset="-122"/>
              </a:rPr>
              <a:t>实用生物信息学小组汇报</a:t>
            </a:r>
            <a:br>
              <a:rPr lang="zh-CN" altLang="en-US">
                <a:latin typeface="华文新魏" panose="02010800040101010101" pitchFamily="2" charset="-122"/>
                <a:ea typeface="华文新魏" panose="02010800040101010101" pitchFamily="2" charset="-122"/>
              </a:rPr>
            </a:br>
            <a:endParaRPr lang="zh-CN" altLang="en-US" sz="3600"/>
          </a:p>
        </p:txBody>
      </p:sp>
      <p:sp>
        <p:nvSpPr>
          <p:cNvPr id="3" name="副标题 2"/>
          <p:cNvSpPr>
            <a:spLocks noGrp="1"/>
          </p:cNvSpPr>
          <p:nvPr>
            <p:ph type="subTitle" idx="1"/>
          </p:nvPr>
        </p:nvSpPr>
        <p:spPr>
          <a:xfrm>
            <a:off x="1524000" y="3042671"/>
            <a:ext cx="9144000" cy="1655762"/>
          </a:xfrm>
        </p:spPr>
        <p:txBody>
          <a:bodyPr>
            <a:normAutofit fontScale="25000" lnSpcReduction="20000"/>
          </a:bodyPr>
          <a:lstStyle/>
          <a:p>
            <a:r>
              <a:rPr lang="zh-CN" altLang="en-US" sz="11200">
                <a:latin typeface="华文新魏" panose="02010800040101010101" pitchFamily="2" charset="-122"/>
                <a:ea typeface="华文新魏" panose="02010800040101010101" pitchFamily="2" charset="-122"/>
              </a:rPr>
              <a:t>占领生信高地的人</a:t>
            </a:r>
          </a:p>
          <a:p>
            <a:pPr algn="l"/>
            <a:r>
              <a:rPr lang="zh-CN" altLang="en-US" sz="8000">
                <a:latin typeface="华文新魏" panose="02010800040101010101" pitchFamily="2" charset="-122"/>
                <a:ea typeface="华文新魏" panose="02010800040101010101" pitchFamily="2" charset="-122"/>
              </a:rPr>
              <a:t>组长：燕思凡</a:t>
            </a:r>
          </a:p>
          <a:p>
            <a:pPr algn="l"/>
            <a:r>
              <a:rPr lang="zh-CN" altLang="en-US" sz="8000">
                <a:latin typeface="华文新魏" panose="02010800040101010101" pitchFamily="2" charset="-122"/>
                <a:ea typeface="华文新魏" panose="02010800040101010101" pitchFamily="2" charset="-122"/>
              </a:rPr>
              <a:t>组员：张铭旆  崔露莹 王永达 贾振国</a:t>
            </a:r>
            <a:endParaRPr lang="en-US" altLang="zh-CN" sz="8000" dirty="0">
              <a:latin typeface="华文新魏" panose="02010800040101010101" pitchFamily="2" charset="-122"/>
              <a:ea typeface="华文新魏" panose="02010800040101010101" pitchFamily="2" charset="-122"/>
            </a:endParaRPr>
          </a:p>
          <a:p>
            <a:pPr algn="l"/>
            <a:r>
              <a:rPr lang="zh-CN" altLang="en-US" sz="8000">
                <a:latin typeface="华文新魏" panose="02010800040101010101" pitchFamily="2" charset="-122"/>
                <a:ea typeface="华文新魏" panose="02010800040101010101" pitchFamily="2" charset="-122"/>
              </a:rPr>
              <a:t>指导：邹益</a:t>
            </a:r>
            <a:endParaRPr lang="en-US" altLang="zh-CN" sz="8000" dirty="0">
              <a:latin typeface="华文新魏" panose="02010800040101010101" pitchFamily="2" charset="-122"/>
              <a:ea typeface="华文新魏" panose="02010800040101010101" pitchFamily="2" charset="-122"/>
            </a:endParaRPr>
          </a:p>
          <a:p>
            <a:pPr algn="l"/>
            <a:r>
              <a:rPr lang="zh-CN" altLang="en-US" sz="8000">
                <a:latin typeface="华文新魏" panose="02010800040101010101" pitchFamily="2" charset="-122"/>
                <a:ea typeface="华文新魏" panose="02010800040101010101" pitchFamily="2" charset="-122"/>
              </a:rPr>
              <a:t>任务分工：文章理解（崔露莹，燕思凡）代码实现（贾振国）</a:t>
            </a:r>
            <a:endParaRPr lang="en-US" altLang="zh-CN" sz="8000" dirty="0">
              <a:latin typeface="华文新魏" panose="02010800040101010101" pitchFamily="2" charset="-122"/>
              <a:ea typeface="华文新魏" panose="02010800040101010101" pitchFamily="2" charset="-122"/>
            </a:endParaRPr>
          </a:p>
          <a:p>
            <a:pPr algn="l"/>
            <a:r>
              <a:rPr lang="en-US" altLang="zh-CN" sz="8000" dirty="0">
                <a:latin typeface="华文新魏" panose="02010800040101010101" pitchFamily="2" charset="-122"/>
                <a:ea typeface="华文新魏" panose="02010800040101010101" pitchFamily="2" charset="-122"/>
              </a:rPr>
              <a:t>                      PPT</a:t>
            </a:r>
            <a:r>
              <a:rPr lang="zh-CN" altLang="en-US" sz="8000">
                <a:latin typeface="华文新魏" panose="02010800040101010101" pitchFamily="2" charset="-122"/>
                <a:ea typeface="华文新魏" panose="02010800040101010101" pitchFamily="2" charset="-122"/>
              </a:rPr>
              <a:t>制作（王永达，张铭旆）</a:t>
            </a:r>
            <a:endParaRPr lang="en-US" altLang="zh-CN" sz="8000" dirty="0">
              <a:latin typeface="华文新魏" panose="02010800040101010101" pitchFamily="2" charset="-122"/>
              <a:ea typeface="华文新魏" panose="02010800040101010101" pitchFamily="2" charset="-122"/>
            </a:endParaRPr>
          </a:p>
          <a:p>
            <a:pPr algn="l"/>
            <a:endParaRPr lang="zh-CN" altLang="en-US" sz="8000">
              <a:latin typeface="华文新魏" panose="02010800040101010101" pitchFamily="2" charset="-122"/>
              <a:ea typeface="华文新魏" panose="02010800040101010101" pitchFamily="2" charset="-122"/>
            </a:endParaRPr>
          </a:p>
          <a:p>
            <a:pPr algn="l"/>
            <a:endParaRPr lang="zh-CN" altLang="en-US" sz="8000">
              <a:latin typeface="华文新魏" panose="02010800040101010101" pitchFamily="2" charset="-122"/>
              <a:ea typeface="华文新魏" panose="02010800040101010101" pitchFamily="2" charset="-122"/>
            </a:endParaRPr>
          </a:p>
          <a:p>
            <a:endParaRPr lang="zh-CN" altLang="en-US" sz="8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46760" y="1056005"/>
            <a:ext cx="10515600" cy="1325563"/>
          </a:xfrm>
        </p:spPr>
        <p:txBody>
          <a:bodyPr/>
          <a:lstStyle/>
          <a:p>
            <a:r>
              <a:rPr lang="en-US" altLang="zh-CN"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sym typeface="+mn-ea"/>
              </a:rPr>
              <a:t>Results 2</a:t>
            </a:r>
            <a:endParaRPr lang="zh-CN" altLang="en-US"/>
          </a:p>
        </p:txBody>
      </p:sp>
      <p:sp>
        <p:nvSpPr>
          <p:cNvPr id="3" name="内容占位符 2"/>
          <p:cNvSpPr>
            <a:spLocks noGrp="1"/>
          </p:cNvSpPr>
          <p:nvPr>
            <p:ph idx="1"/>
          </p:nvPr>
        </p:nvSpPr>
        <p:spPr>
          <a:xfrm>
            <a:off x="685800" y="2831465"/>
            <a:ext cx="10515600" cy="4351338"/>
          </a:xfrm>
        </p:spPr>
        <p:txBody>
          <a:bodyPr/>
          <a:lstStyle/>
          <a:p>
            <a:r>
              <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sym typeface="+mn-ea"/>
              </a:rPr>
              <a:t>A core microbial community composed of 8 abundant generalist species persists across different habitats of diets and gut parts, and across different species of fish.different species of fish.</a:t>
            </a:r>
            <a:endPar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endParaRPr>
          </a:p>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p:cNvSpPr txBox="1"/>
          <p:nvPr/>
        </p:nvSpPr>
        <p:spPr>
          <a:xfrm>
            <a:off x="582295" y="3813175"/>
            <a:ext cx="10862945" cy="1568450"/>
          </a:xfrm>
          <a:prstGeom prst="rect">
            <a:avLst/>
          </a:prstGeom>
          <a:noFill/>
        </p:spPr>
        <p:txBody>
          <a:bodyPr wrap="square" rtlCol="0">
            <a:spAutoFit/>
          </a:bodyPr>
          <a:lstStyle/>
          <a:p>
            <a:r>
              <a:rPr lang="en-US" altLang="zh-CN" sz="16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Niche width of the overall microbial communities calculated using Shannon index H′. Generalists are defined as microbes with the largest niche width (top 10th percentile), and specialists as microbes with the smallest niche width (bottom 10th percentile).</a:t>
            </a:r>
          </a:p>
          <a:p>
            <a:r>
              <a:rPr lang="en-US" altLang="zh-CN" sz="16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 </a:t>
            </a:r>
            <a:r>
              <a:rPr lang="en-US" altLang="zh-CN" sz="16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Venn diagram showing shared and unique ESVs between dietary treatments and gut parts (habitats), present in more than 90% of the samples for each specific habitat (see the ‘Shared and unique microbiomes’ section in the Methods). At the species level, 8 microbes that were shared among all diets and gut parts and fell into the generalist niche width were defined as core microbes (4 out of 12 ESVs belonged to the same species at 97% sequence identity).</a:t>
            </a:r>
          </a:p>
        </p:txBody>
      </p:sp>
      <p:pic>
        <p:nvPicPr>
          <p:cNvPr id="8" name="图片 7" descr="C:\Users\DELL\Desktop\1.png1"/>
          <p:cNvPicPr>
            <a:picLocks noChangeAspect="1"/>
          </p:cNvPicPr>
          <p:nvPr/>
        </p:nvPicPr>
        <p:blipFill>
          <a:blip r:embed="rId3"/>
          <a:srcRect/>
          <a:stretch>
            <a:fillRect/>
          </a:stretch>
        </p:blipFill>
        <p:spPr>
          <a:xfrm>
            <a:off x="358371" y="775472"/>
            <a:ext cx="10863349" cy="275336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571961" y="4995949"/>
            <a:ext cx="10656917" cy="1476375"/>
          </a:xfrm>
          <a:prstGeom prst="rect">
            <a:avLst/>
          </a:prstGeom>
          <a:noFill/>
        </p:spPr>
        <p:txBody>
          <a:bodyPr wrap="square" rtlCol="0">
            <a:spAutoFit/>
          </a:bodyPr>
          <a:lstStyle/>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c.</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Rank-relative abundance plot of the overall microbial communities on a log scale. Red circles indicate the core microbes.</a:t>
            </a:r>
          </a:p>
          <a:p>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d. </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Balloon plot showing the abundance of the core generalist communities across different fish species at the genus level. Red, green and yellow text indicates carnivorous fish, herbivores and omnivores, respectively. Data are from the studies cited in Supplementary Table 15.</a:t>
            </a:r>
          </a:p>
        </p:txBody>
      </p:sp>
      <p:pic>
        <p:nvPicPr>
          <p:cNvPr id="15" name="图片 14" descr="C:\Users\DELL\Desktop\2.png2"/>
          <p:cNvPicPr>
            <a:picLocks noChangeAspect="1"/>
          </p:cNvPicPr>
          <p:nvPr/>
        </p:nvPicPr>
        <p:blipFill>
          <a:blip r:embed="rId3"/>
          <a:srcRect l="198" t="4052" r="-173" b="2511"/>
          <a:stretch>
            <a:fillRect/>
          </a:stretch>
        </p:blipFill>
        <p:spPr>
          <a:xfrm>
            <a:off x="572770" y="573405"/>
            <a:ext cx="10654030" cy="40589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70280" y="761365"/>
            <a:ext cx="10515600" cy="1325563"/>
          </a:xfrm>
        </p:spPr>
        <p:txBody>
          <a:bodyPr>
            <a:noAutofit/>
          </a:bodyPr>
          <a:lstStyle/>
          <a:p>
            <a:r>
              <a:rPr lang="en-US" altLang="zh-CN"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sym typeface="+mn-ea"/>
              </a:rPr>
              <a:t>Results 3</a:t>
            </a:r>
            <a:br>
              <a:rPr lang="zh-CN" altLang="zh-CN" kern="100">
                <a:effectLst/>
                <a:latin typeface="等线" panose="02010600030101010101" pitchFamily="2" charset="-122"/>
                <a:ea typeface="等线" panose="02010600030101010101" pitchFamily="2" charset="-122"/>
                <a:cs typeface="Times New Roman" panose="02020603050405020304" pitchFamily="18" charset="0"/>
                <a:sym typeface="+mn-ea"/>
              </a:rPr>
            </a:br>
            <a:endParaRPr lang="zh-CN" altLang="zh-CN" kern="100">
              <a:effectLst/>
              <a:latin typeface="等线" panose="02010600030101010101" pitchFamily="2" charset="-122"/>
              <a:ea typeface="等线" panose="02010600030101010101" pitchFamily="2" charset="-122"/>
              <a:cs typeface="Times New Roman" panose="02020603050405020304" pitchFamily="18" charset="0"/>
              <a:sym typeface="+mn-ea"/>
            </a:endParaRPr>
          </a:p>
        </p:txBody>
      </p:sp>
      <p:sp>
        <p:nvSpPr>
          <p:cNvPr id="3" name="内容占位符 2"/>
          <p:cNvSpPr>
            <a:spLocks noGrp="1"/>
          </p:cNvSpPr>
          <p:nvPr>
            <p:ph idx="1"/>
          </p:nvPr>
        </p:nvSpPr>
        <p:spPr>
          <a:xfrm>
            <a:off x="695960" y="2404745"/>
            <a:ext cx="10515600" cy="4351338"/>
          </a:xfrm>
        </p:spPr>
        <p:txBody>
          <a:bodyPr/>
          <a:lstStyle/>
          <a:p>
            <a:r>
              <a:rPr lang="zh-CN" altLang="en-US"/>
              <a:t>Facilitation and positive interactions are prevalent among identified generalist core microbes.</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p:cNvSpPr txBox="1"/>
          <p:nvPr/>
        </p:nvSpPr>
        <p:spPr>
          <a:xfrm>
            <a:off x="490855" y="4565015"/>
            <a:ext cx="10862945" cy="2030095"/>
          </a:xfrm>
          <a:prstGeom prst="rect">
            <a:avLst/>
          </a:prstGeom>
          <a:noFill/>
        </p:spPr>
        <p:txBody>
          <a:bodyPr wrap="square" rtlCol="0">
            <a:spAutoFit/>
          </a:bodyPr>
          <a:lstStyle/>
          <a:p>
            <a:r>
              <a:rPr lang="en-US" altLang="zh-CN" sz="14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14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Network of co-occurring ESVs based on correlation analysis. Core microbes have strong positive correlations among them. A connection stands for a strong (1,000 most extreme values—negative or positive—based on of five methods of ensemble reference: Spearman, Pearson, mutual information, Bray–Curtis and Kullback–Leibler dissimilarity; default settings) and significant correlation (q&lt; 0.05, after Benjamini–Hochberg correction; bootstrap, n= 100; permutations, n= 100). The size of each node is proportional to the relative abundance of the ESV. The edge thickness corresponds to the statistical significance (the P value) of the correlation—the thicker the edge, the lower the P value—whereas the edge transparency denotes the strength of the correlation (R). Green edges represent co_x0002_occurrence between two ESVs, red edges represent mutually excluded ESVs. Nodes are coloured by phylum taxonomy. Nodes of core microbes are indicated as triangles. </a:t>
            </a:r>
          </a:p>
          <a:p>
            <a:r>
              <a:rPr lang="en-US" altLang="zh-CN" sz="14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 </a:t>
            </a:r>
            <a:r>
              <a:rPr lang="en-US" altLang="zh-CN" sz="14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Competition matrix based on the analysis using NetCmpt (0, no competition; 1, competitive interactions). The matrix is not symmetrical as the pairwise interactions between the ESVs may differentially affect each of the microbes.</a:t>
            </a:r>
          </a:p>
        </p:txBody>
      </p:sp>
      <p:pic>
        <p:nvPicPr>
          <p:cNvPr id="8" name="图片 7" descr="C:\Users\DELL\Desktop\3.png3"/>
          <p:cNvPicPr>
            <a:picLocks noChangeAspect="1"/>
          </p:cNvPicPr>
          <p:nvPr/>
        </p:nvPicPr>
        <p:blipFill>
          <a:blip r:embed="rId3"/>
          <a:srcRect t="5535"/>
          <a:stretch>
            <a:fillRect/>
          </a:stretch>
        </p:blipFill>
        <p:spPr>
          <a:xfrm>
            <a:off x="308610" y="511810"/>
            <a:ext cx="11348720" cy="40532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571326" y="4429529"/>
            <a:ext cx="10656917" cy="1938020"/>
          </a:xfrm>
          <a:prstGeom prst="rect">
            <a:avLst/>
          </a:prstGeom>
          <a:noFill/>
        </p:spPr>
        <p:txBody>
          <a:bodyPr wrap="square" rtlCol="0">
            <a:spAutoFit/>
          </a:bodyPr>
          <a:lstStyle/>
          <a:p>
            <a:r>
              <a:rPr lang="en-US" altLang="zh-CN" sz="12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c, </a:t>
            </a:r>
            <a:r>
              <a:rPr lang="en-US" altLang="zh-CN" sz="12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Pairwise co-cultivation of the core microbes in digested in vitro feed extract for 24 h (experimental design is provided in Supplementary Fig. 7). Colour intensity indicates fold-change increase (positive interaction; red) or decrease (negative interaction; blue) relative to single-microbe growth (monoculture).</a:t>
            </a:r>
          </a:p>
          <a:p>
            <a:r>
              <a:rPr lang="en-US" altLang="zh-CN" sz="12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d, </a:t>
            </a:r>
            <a:r>
              <a:rPr lang="en-US" altLang="zh-CN" sz="12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Box plots showing the absolute fold change in 16S rRNA gene copies from co-cultures in comparison to the single cultures. Positive interactions originating from the co-cultures are shown in red and negative interactions are shown in blue. Statistical analysis was performed using two-sided Wilcoxon rank-sum tests, 95% CI. For the box plots (n= 8 core microbe in pairwise interactions), the horizontal line indicates the median and the whiskers indicate the lowest and highest points within 1.5×the interquartile ranges of the lower or upper quartile, respectively.</a:t>
            </a:r>
          </a:p>
          <a:p>
            <a:r>
              <a:rPr lang="en-US" altLang="zh-CN" sz="12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e, </a:t>
            </a:r>
            <a:r>
              <a:rPr lang="en-US" altLang="zh-CN" sz="12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Synergistic interactions are calculated by analysing the total 16S rRNA gene copy number in the co-cultures compared with the sum of 16S rRNA gene copy numbers in each individual culture (see Methods; Supplementary Fig. 8). Bar plots represent the percentage change in growth (either positive or negative) of each co-culture compared with the monocultures, showing that synergistic interactions (pink, synergistic; blue, non-synergistic interactions) are prevalent in the core microbes. We found that the percentage change originating from positive and negative interactions was significant; the statistical analysis was performed using a Wilcoxon t-test.</a:t>
            </a:r>
          </a:p>
        </p:txBody>
      </p:sp>
      <p:pic>
        <p:nvPicPr>
          <p:cNvPr id="15" name="图片 14" descr="C:\Users\DELL\Desktop\4.png4"/>
          <p:cNvPicPr>
            <a:picLocks noChangeAspect="1"/>
          </p:cNvPicPr>
          <p:nvPr/>
        </p:nvPicPr>
        <p:blipFill>
          <a:blip r:embed="rId3"/>
          <a:srcRect/>
          <a:stretch>
            <a:fillRect/>
          </a:stretch>
        </p:blipFill>
        <p:spPr>
          <a:xfrm>
            <a:off x="962660" y="636588"/>
            <a:ext cx="10266045" cy="37928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80440" y="344805"/>
            <a:ext cx="10515600" cy="1325563"/>
          </a:xfrm>
        </p:spPr>
        <p:txBody>
          <a:bodyPr/>
          <a:lstStyle/>
          <a:p>
            <a:r>
              <a:rPr lang="en-US" altLang="zh-CN"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sym typeface="+mn-ea"/>
              </a:rPr>
              <a:t>Results 4</a:t>
            </a:r>
            <a:endParaRPr lang="zh-CN" altLang="en-US"/>
          </a:p>
        </p:txBody>
      </p:sp>
      <p:sp>
        <p:nvSpPr>
          <p:cNvPr id="3" name="内容占位符 2"/>
          <p:cNvSpPr>
            <a:spLocks noGrp="1"/>
          </p:cNvSpPr>
          <p:nvPr>
            <p:ph idx="1"/>
          </p:nvPr>
        </p:nvSpPr>
        <p:spPr/>
        <p:txBody>
          <a:bodyPr/>
          <a:lstStyle/>
          <a:p>
            <a:r>
              <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sym typeface="+mn-ea"/>
              </a:rPr>
              <a:t>Generalist core species show higher strain variability, which is congruent with their habitat preferences.</a:t>
            </a:r>
            <a:endPar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endParaRPr>
          </a:p>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rPr>
              <a:t>  </a:t>
            </a:r>
            <a:b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br>
            <a:endParaRPr lang="zh-CN" altLang="en-US"/>
          </a:p>
        </p:txBody>
      </p:sp>
      <p:sp>
        <p:nvSpPr>
          <p:cNvPr id="6" name="文本框 5"/>
          <p:cNvSpPr txBox="1"/>
          <p:nvPr/>
        </p:nvSpPr>
        <p:spPr>
          <a:xfrm>
            <a:off x="490855" y="4544695"/>
            <a:ext cx="10862945" cy="2245360"/>
          </a:xfrm>
          <a:prstGeom prst="rect">
            <a:avLst/>
          </a:prstGeom>
          <a:noFill/>
        </p:spPr>
        <p:txBody>
          <a:bodyPr wrap="square" rtlCol="0">
            <a:spAutoFit/>
          </a:bodyPr>
          <a:lstStyle/>
          <a:p>
            <a:r>
              <a:rPr lang="en-US" altLang="zh-CN" sz="14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 </a:t>
            </a:r>
            <a:r>
              <a:rPr lang="en-US" altLang="zh-CN" sz="14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 histogram showing the strain richness within a species (97% sequence similarity clusters) comparing core versus randomly sampled non-core species (see the ‘Strain variation’ section in the Methods). Data are average strain richness in a pool of 8 microbes. The red bar shows the average number of strains of the core microbes; the blue bars denote the average number of strains of randomly selected pools of 8 microbes, iterated 100 times. Significance (P= 0.0099) was assessed using one-sided Mann–Whitney U-tests (95% CI). Inset: the box plots show the strain richness within a species (97% sequence similarity clusters) comparing core versus non-core species with more than 3,000 sequence read depth (see the ‘Strain variation’ section in the Methods). Significance (P= 0.016) was assessed using two-sided Mann–Whitney U-tests (95% CI). Data are shown as box plots; the horizontal line indicates the median of the sum of strains for all of the core species and the whiskers indicate the lowest and highest point within 1.5× the interquartile ranges of the lower or upper quartile, respectively. b, Principal coordinates analysis of samples (PERMANOVA, P= 0.001, 95% CI; n= 9 fish per diet and 3 parts per fish; see Methods) based on the presence–absence patterns of strains (Jaccard metric) originating from the core microbe cluster by gut part (colour) and diet (shape).</a:t>
            </a:r>
          </a:p>
        </p:txBody>
      </p:sp>
      <p:pic>
        <p:nvPicPr>
          <p:cNvPr id="8" name="图片 7" descr="C:\Users\DELL\Desktop\5.png5"/>
          <p:cNvPicPr>
            <a:picLocks noChangeAspect="1"/>
          </p:cNvPicPr>
          <p:nvPr/>
        </p:nvPicPr>
        <p:blipFill>
          <a:blip r:embed="rId4"/>
          <a:srcRect t="5392"/>
          <a:stretch>
            <a:fillRect/>
          </a:stretch>
        </p:blipFill>
        <p:spPr>
          <a:xfrm>
            <a:off x="490855" y="365125"/>
            <a:ext cx="10958195" cy="40792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571326" y="4429529"/>
            <a:ext cx="10656917" cy="1938020"/>
          </a:xfrm>
          <a:prstGeom prst="rect">
            <a:avLst/>
          </a:prstGeom>
          <a:noFill/>
        </p:spPr>
        <p:txBody>
          <a:bodyPr wrap="square" rtlCol="0">
            <a:spAutoFit/>
          </a:bodyPr>
          <a:lstStyle/>
          <a:p>
            <a:r>
              <a:rPr lang="en-US" altLang="zh-CN" sz="20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c,</a:t>
            </a:r>
            <a:r>
              <a:rPr lang="en-US" altLang="zh-CN" sz="20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Strain richness originating from all of the core microbes across the gut parts (n= 51 total strains from 8 core microbes). Statistical analyses were performed using paired two-sided Wilcoxon rank-sum tests with </a:t>
            </a:r>
            <a:r>
              <a:rPr lang="en-US" altLang="zh-CN" sz="2000" kern="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Benjamini</a:t>
            </a:r>
            <a:r>
              <a:rPr lang="en-US" altLang="zh-CN" sz="20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–Hochberg correction (P&lt; 0.05, 95% CI). Box plots describe the data as the inset of a. </a:t>
            </a:r>
            <a:r>
              <a:rPr lang="en-US" altLang="zh-CN" sz="20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The average phylogenetic distances of strains shared between fish and strains (n= 8 core microbes) within a fish. Statistical analyses were performed using paired two-sided Wilcoxon rank-sum tests (P= 0.0078, 95% CI). Box plots describe the data as the inset of a.</a:t>
            </a:r>
          </a:p>
        </p:txBody>
      </p:sp>
      <p:pic>
        <p:nvPicPr>
          <p:cNvPr id="15" name="图片 14" descr="C:\Users\DELL\Desktop\6.png6"/>
          <p:cNvPicPr>
            <a:picLocks noChangeAspect="1"/>
          </p:cNvPicPr>
          <p:nvPr/>
        </p:nvPicPr>
        <p:blipFill>
          <a:blip r:embed="rId3"/>
          <a:srcRect/>
          <a:stretch>
            <a:fillRect/>
          </a:stretch>
        </p:blipFill>
        <p:spPr>
          <a:xfrm>
            <a:off x="962660" y="1069340"/>
            <a:ext cx="10266045" cy="29273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FB7034A-6FF5-4575-9EBE-B4BAFCFD4439}"/>
              </a:ext>
            </a:extLst>
          </p:cNvPr>
          <p:cNvSpPr>
            <a:spLocks noGrp="1"/>
          </p:cNvSpPr>
          <p:nvPr>
            <p:ph type="title"/>
          </p:nvPr>
        </p:nvSpPr>
        <p:spPr>
          <a:xfrm>
            <a:off x="1208314" y="2766218"/>
            <a:ext cx="10515600" cy="1325563"/>
          </a:xfrm>
        </p:spPr>
        <p:txBody>
          <a:bodyPr>
            <a:normAutofit/>
          </a:bodyPr>
          <a:lstStyle/>
          <a:p>
            <a:pPr algn="ctr"/>
            <a:r>
              <a:rPr lang="en-US" altLang="zh-CN" sz="8000">
                <a:latin typeface="华文新魏" panose="02010800040101010101" pitchFamily="2" charset="-122"/>
                <a:ea typeface="华文新魏" panose="02010800040101010101" pitchFamily="2" charset="-122"/>
              </a:rPr>
              <a:t>Part2 CODE</a:t>
            </a:r>
            <a:endParaRPr lang="zh-CN" altLang="en-US" sz="8000">
              <a:latin typeface="华文新魏" panose="02010800040101010101" pitchFamily="2" charset="-122"/>
              <a:ea typeface="华文新魏" panose="0201080004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64998-4AF8-4A29-BAB3-1876D3315374}"/>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6A1CB465-0051-457F-A15B-DB60699DC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889" y="231960"/>
            <a:ext cx="10960222" cy="4084674"/>
          </a:xfrm>
        </p:spPr>
      </p:pic>
      <p:sp>
        <p:nvSpPr>
          <p:cNvPr id="6" name="文本框 5">
            <a:extLst>
              <a:ext uri="{FF2B5EF4-FFF2-40B4-BE49-F238E27FC236}">
                <a16:creationId xmlns:a16="http://schemas.microsoft.com/office/drawing/2014/main" id="{FE8D723B-0093-46AC-9BE5-CA132D27632D}"/>
              </a:ext>
            </a:extLst>
          </p:cNvPr>
          <p:cNvSpPr txBox="1"/>
          <p:nvPr/>
        </p:nvSpPr>
        <p:spPr>
          <a:xfrm>
            <a:off x="1481381" y="5312619"/>
            <a:ext cx="6672019" cy="369332"/>
          </a:xfrm>
          <a:prstGeom prst="rect">
            <a:avLst/>
          </a:prstGeom>
          <a:noFill/>
        </p:spPr>
        <p:txBody>
          <a:bodyPr wrap="none" rtlCol="0">
            <a:spAutoFit/>
          </a:bodyPr>
          <a:lstStyle/>
          <a:p>
            <a:r>
              <a:rPr lang="zh-CN" altLang="en-US">
                <a:latin typeface="华文新魏" panose="02010800040101010101" pitchFamily="2" charset="-122"/>
                <a:ea typeface="华文新魏" panose="02010800040101010101" pitchFamily="2" charset="-122"/>
              </a:rPr>
              <a:t>原文链接：</a:t>
            </a:r>
            <a:r>
              <a:rPr lang="en-US" altLang="zh-CN" dirty="0">
                <a:latin typeface="华文新魏" panose="02010800040101010101" pitchFamily="2" charset="-122"/>
                <a:ea typeface="华文新魏" panose="02010800040101010101" pitchFamily="2" charset="-122"/>
              </a:rPr>
              <a:t> https://www.nature.com/articles/s41564-019-0560-0</a:t>
            </a:r>
            <a:endParaRPr lang="zh-CN" altLang="en-US">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8906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1E1307DD-8907-4E76-B492-5E53EB346DA7}"/>
              </a:ext>
            </a:extLst>
          </p:cNvPr>
          <p:cNvPicPr>
            <a:picLocks noGrp="1" noChangeAspect="1"/>
          </p:cNvPicPr>
          <p:nvPr>
            <p:ph idx="1"/>
          </p:nvPr>
        </p:nvPicPr>
        <p:blipFill>
          <a:blip r:embed="rId2"/>
          <a:stretch>
            <a:fillRect/>
          </a:stretch>
        </p:blipFill>
        <p:spPr>
          <a:xfrm>
            <a:off x="1358811" y="1446963"/>
            <a:ext cx="9282394" cy="5411037"/>
          </a:xfrm>
        </p:spPr>
      </p:pic>
      <p:sp>
        <p:nvSpPr>
          <p:cNvPr id="10" name="文本框 9">
            <a:extLst>
              <a:ext uri="{FF2B5EF4-FFF2-40B4-BE49-F238E27FC236}">
                <a16:creationId xmlns:a16="http://schemas.microsoft.com/office/drawing/2014/main" id="{EF17F654-8583-4563-8892-57C830C2F3CF}"/>
              </a:ext>
            </a:extLst>
          </p:cNvPr>
          <p:cNvSpPr txBox="1"/>
          <p:nvPr/>
        </p:nvSpPr>
        <p:spPr>
          <a:xfrm>
            <a:off x="381837" y="281353"/>
            <a:ext cx="2582427" cy="707886"/>
          </a:xfrm>
          <a:prstGeom prst="rect">
            <a:avLst/>
          </a:prstGeom>
          <a:noFill/>
        </p:spPr>
        <p:txBody>
          <a:bodyPr wrap="square" rtlCol="0">
            <a:spAutoFit/>
          </a:bodyPr>
          <a:lstStyle/>
          <a:p>
            <a:r>
              <a:rPr lang="zh-CN" altLang="en-US" sz="4000" dirty="0"/>
              <a:t>气泡图</a:t>
            </a:r>
          </a:p>
        </p:txBody>
      </p:sp>
    </p:spTree>
    <p:extLst>
      <p:ext uri="{BB962C8B-B14F-4D97-AF65-F5344CB8AC3E}">
        <p14:creationId xmlns:p14="http://schemas.microsoft.com/office/powerpoint/2010/main" val="119302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CB445-C5F5-4A9A-8886-72FBA8B434E4}"/>
              </a:ext>
            </a:extLst>
          </p:cNvPr>
          <p:cNvSpPr>
            <a:spLocks noGrp="1"/>
          </p:cNvSpPr>
          <p:nvPr>
            <p:ph type="title"/>
          </p:nvPr>
        </p:nvSpPr>
        <p:spPr/>
        <p:txBody>
          <a:bodyPr/>
          <a:lstStyle/>
          <a:p>
            <a:r>
              <a:rPr lang="zh-CN" altLang="en-US" dirty="0"/>
              <a:t>气泡图</a:t>
            </a:r>
          </a:p>
        </p:txBody>
      </p:sp>
      <p:sp>
        <p:nvSpPr>
          <p:cNvPr id="3" name="内容占位符 2">
            <a:extLst>
              <a:ext uri="{FF2B5EF4-FFF2-40B4-BE49-F238E27FC236}">
                <a16:creationId xmlns:a16="http://schemas.microsoft.com/office/drawing/2014/main" id="{C1F772FA-A404-41E4-9C1B-B18C9FE5CF96}"/>
              </a:ext>
            </a:extLst>
          </p:cNvPr>
          <p:cNvSpPr>
            <a:spLocks noGrp="1"/>
          </p:cNvSpPr>
          <p:nvPr>
            <p:ph idx="1"/>
          </p:nvPr>
        </p:nvSpPr>
        <p:spPr/>
        <p:txBody>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气泡图（</a:t>
            </a:r>
            <a:r>
              <a:rPr lang="en-US" altLang="zh-CN" b="0" i="0" dirty="0">
                <a:solidFill>
                  <a:srgbClr val="333333"/>
                </a:solidFill>
                <a:effectLst/>
                <a:latin typeface="Microsoft Yahei" panose="020B0503020204020204" pitchFamily="34" charset="-122"/>
                <a:ea typeface="Microsoft Yahei" panose="020B0503020204020204" pitchFamily="34" charset="-122"/>
              </a:rPr>
              <a:t>bubble chart</a:t>
            </a:r>
            <a:r>
              <a:rPr lang="zh-CN" altLang="en-US" b="0" i="0" dirty="0">
                <a:solidFill>
                  <a:srgbClr val="333333"/>
                </a:solidFill>
                <a:effectLst/>
                <a:latin typeface="Microsoft Yahei" panose="020B0503020204020204" pitchFamily="34" charset="-122"/>
                <a:ea typeface="Microsoft Yahei" panose="020B0503020204020204" pitchFamily="34" charset="-122"/>
              </a:rPr>
              <a:t>）：可用于展示三个变量之间的关系。它与散点图类似，绘制时将一个变量放在横轴，另一个变量放在纵轴，第三个变量则用气泡的大小来表示。</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r>
              <a:rPr lang="en-US" altLang="zh-CN" sz="4000" kern="0" dirty="0">
                <a:solidFill>
                  <a:srgbClr val="222222"/>
                </a:solidFill>
                <a:effectLst/>
                <a:latin typeface="Times New Roman" panose="02020603050405020304" pitchFamily="18" charset="0"/>
                <a:ea typeface="宋体" panose="02010600030101010101" pitchFamily="2" charset="-122"/>
              </a:rPr>
              <a:t>Balloon plot showing the abundance of the core generalist communities across different fish species at the genus level. Red, green and yellow text indicates carnivorous fish, herbivores and omnivores, respectively. </a:t>
            </a:r>
          </a:p>
          <a:p>
            <a:endParaRPr lang="zh-CN" altLang="en-US" dirty="0"/>
          </a:p>
        </p:txBody>
      </p:sp>
    </p:spTree>
    <p:extLst>
      <p:ext uri="{BB962C8B-B14F-4D97-AF65-F5344CB8AC3E}">
        <p14:creationId xmlns:p14="http://schemas.microsoft.com/office/powerpoint/2010/main" val="381424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6A7C59-99A4-4E42-AD9B-205A170987B1}"/>
              </a:ext>
            </a:extLst>
          </p:cNvPr>
          <p:cNvSpPr>
            <a:spLocks noGrp="1"/>
          </p:cNvSpPr>
          <p:nvPr>
            <p:ph idx="1"/>
          </p:nvPr>
        </p:nvSpPr>
        <p:spPr>
          <a:xfrm>
            <a:off x="339435" y="138545"/>
            <a:ext cx="11118273" cy="6719455"/>
          </a:xfrm>
        </p:spPr>
        <p:txBody>
          <a:bodyPr>
            <a:normAutofit/>
          </a:bodyPr>
          <a:lstStyle/>
          <a:p>
            <a:endParaRPr lang="en-US" altLang="zh-CN" dirty="0"/>
          </a:p>
          <a:p>
            <a:r>
              <a:rPr lang="en-US" altLang="zh-CN" dirty="0" err="1"/>
              <a:t>file.path</a:t>
            </a:r>
            <a:r>
              <a:rPr lang="en-US" altLang="zh-CN" dirty="0"/>
              <a:t> &lt;- </a:t>
            </a:r>
            <a:r>
              <a:rPr lang="en-US" altLang="zh-CN" dirty="0" err="1"/>
              <a:t>file.choose</a:t>
            </a:r>
            <a:r>
              <a:rPr lang="en-US" altLang="zh-CN" dirty="0"/>
              <a:t>()</a:t>
            </a:r>
          </a:p>
          <a:p>
            <a:r>
              <a:rPr lang="en-US" altLang="zh-CN" dirty="0" err="1"/>
              <a:t>file.path</a:t>
            </a:r>
            <a:endParaRPr lang="en-US" altLang="zh-CN" dirty="0"/>
          </a:p>
          <a:p>
            <a:r>
              <a:rPr lang="en-US" altLang="zh-CN" dirty="0"/>
              <a:t>df&lt;-read.csv("bubbletest.csv",</a:t>
            </a:r>
          </a:p>
          <a:p>
            <a:r>
              <a:rPr lang="en-US" altLang="zh-CN" dirty="0"/>
              <a:t>             header=T)</a:t>
            </a:r>
          </a:p>
          <a:p>
            <a:r>
              <a:rPr lang="en-US" altLang="zh-CN" dirty="0"/>
              <a:t>df1&lt;-reshape2::melt(df)</a:t>
            </a:r>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8A9896C6-2928-4491-8E6F-9EA41EC52126}"/>
              </a:ext>
            </a:extLst>
          </p:cNvPr>
          <p:cNvSpPr txBox="1"/>
          <p:nvPr/>
        </p:nvSpPr>
        <p:spPr>
          <a:xfrm>
            <a:off x="5898571" y="718689"/>
            <a:ext cx="3089564" cy="2246769"/>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导入数据</a:t>
            </a:r>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将长数据转化为宽数据</a:t>
            </a:r>
          </a:p>
        </p:txBody>
      </p:sp>
      <p:pic>
        <p:nvPicPr>
          <p:cNvPr id="9" name="图片 8">
            <a:extLst>
              <a:ext uri="{FF2B5EF4-FFF2-40B4-BE49-F238E27FC236}">
                <a16:creationId xmlns:a16="http://schemas.microsoft.com/office/drawing/2014/main" id="{026EBD92-4BB1-447C-973E-3DA1D6221C5D}"/>
              </a:ext>
            </a:extLst>
          </p:cNvPr>
          <p:cNvPicPr>
            <a:picLocks noChangeAspect="1"/>
          </p:cNvPicPr>
          <p:nvPr/>
        </p:nvPicPr>
        <p:blipFill>
          <a:blip r:embed="rId2"/>
          <a:stretch>
            <a:fillRect/>
          </a:stretch>
        </p:blipFill>
        <p:spPr>
          <a:xfrm>
            <a:off x="382232" y="4192047"/>
            <a:ext cx="4913645" cy="2048401"/>
          </a:xfrm>
          <a:prstGeom prst="rect">
            <a:avLst/>
          </a:prstGeom>
        </p:spPr>
      </p:pic>
      <p:sp>
        <p:nvSpPr>
          <p:cNvPr id="10" name="箭头: 右 9">
            <a:extLst>
              <a:ext uri="{FF2B5EF4-FFF2-40B4-BE49-F238E27FC236}">
                <a16:creationId xmlns:a16="http://schemas.microsoft.com/office/drawing/2014/main" id="{7FEBE147-2E7B-4B26-8471-762B07A15931}"/>
              </a:ext>
            </a:extLst>
          </p:cNvPr>
          <p:cNvSpPr/>
          <p:nvPr/>
        </p:nvSpPr>
        <p:spPr>
          <a:xfrm>
            <a:off x="5898571" y="5090807"/>
            <a:ext cx="1235947" cy="4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B6AFA801-9F24-4F4F-8DC2-DFBB62E29387}"/>
              </a:ext>
            </a:extLst>
          </p:cNvPr>
          <p:cNvPicPr>
            <a:picLocks noChangeAspect="1"/>
          </p:cNvPicPr>
          <p:nvPr/>
        </p:nvPicPr>
        <p:blipFill>
          <a:blip r:embed="rId3"/>
          <a:stretch>
            <a:fillRect/>
          </a:stretch>
        </p:blipFill>
        <p:spPr>
          <a:xfrm>
            <a:off x="7717500" y="4100670"/>
            <a:ext cx="3609975" cy="2228850"/>
          </a:xfrm>
          <a:prstGeom prst="rect">
            <a:avLst/>
          </a:prstGeom>
        </p:spPr>
      </p:pic>
    </p:spTree>
    <p:extLst>
      <p:ext uri="{BB962C8B-B14F-4D97-AF65-F5344CB8AC3E}">
        <p14:creationId xmlns:p14="http://schemas.microsoft.com/office/powerpoint/2010/main" val="198846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52A5F3-3DF6-4EFC-9AFE-5169A06B93BA}"/>
              </a:ext>
            </a:extLst>
          </p:cNvPr>
          <p:cNvSpPr>
            <a:spLocks noGrp="1"/>
          </p:cNvSpPr>
          <p:nvPr>
            <p:ph idx="1"/>
          </p:nvPr>
        </p:nvSpPr>
        <p:spPr>
          <a:xfrm>
            <a:off x="335782" y="1102143"/>
            <a:ext cx="8456526" cy="5268511"/>
          </a:xfrm>
        </p:spPr>
        <p:txBody>
          <a:bodyPr>
            <a:normAutofit fontScale="92500" lnSpcReduction="10000"/>
          </a:bodyPr>
          <a:lstStyle/>
          <a:p>
            <a:r>
              <a:rPr lang="en-US" altLang="zh-CN" dirty="0"/>
              <a:t> library(ggplot2)</a:t>
            </a:r>
          </a:p>
          <a:p>
            <a:pPr marL="0" indent="0">
              <a:buNone/>
            </a:pPr>
            <a:r>
              <a:rPr lang="en-US" altLang="zh-CN" dirty="0"/>
              <a:t>    </a:t>
            </a:r>
            <a:r>
              <a:rPr lang="en-US" altLang="zh-CN" dirty="0" err="1"/>
              <a:t>ggplot</a:t>
            </a:r>
            <a:r>
              <a:rPr lang="en-US" altLang="zh-CN" dirty="0"/>
              <a:t>(df1,aes(x=</a:t>
            </a:r>
            <a:r>
              <a:rPr lang="en-US" altLang="zh-CN" dirty="0" err="1"/>
              <a:t>x,y</a:t>
            </a:r>
            <a:r>
              <a:rPr lang="en-US" altLang="zh-CN" dirty="0"/>
              <a:t>=variable))+</a:t>
            </a:r>
          </a:p>
          <a:p>
            <a:r>
              <a:rPr lang="en-US" altLang="zh-CN" dirty="0"/>
              <a:t>  </a:t>
            </a:r>
            <a:r>
              <a:rPr lang="en-US" altLang="zh-CN" dirty="0" err="1"/>
              <a:t>geom_point</a:t>
            </a:r>
            <a:r>
              <a:rPr lang="en-US" altLang="zh-CN" dirty="0"/>
              <a:t>(</a:t>
            </a:r>
            <a:r>
              <a:rPr lang="en-US" altLang="zh-CN" dirty="0" err="1"/>
              <a:t>aes</a:t>
            </a:r>
            <a:r>
              <a:rPr lang="en-US" altLang="zh-CN" dirty="0"/>
              <a:t>(color=</a:t>
            </a:r>
            <a:r>
              <a:rPr lang="en-US" altLang="zh-CN" dirty="0" err="1"/>
              <a:t>value,size</a:t>
            </a:r>
            <a:r>
              <a:rPr lang="en-US" altLang="zh-CN" dirty="0"/>
              <a:t>=value))+</a:t>
            </a:r>
          </a:p>
          <a:p>
            <a:r>
              <a:rPr lang="en-US" altLang="zh-CN" dirty="0"/>
              <a:t>  theme(</a:t>
            </a:r>
            <a:r>
              <a:rPr lang="en-US" altLang="zh-CN" dirty="0" err="1"/>
              <a:t>panel.background</a:t>
            </a:r>
            <a:r>
              <a:rPr lang="en-US" altLang="zh-CN" dirty="0"/>
              <a:t> = </a:t>
            </a:r>
            <a:r>
              <a:rPr lang="en-US" altLang="zh-CN" dirty="0" err="1"/>
              <a:t>element_blank</a:t>
            </a:r>
            <a:r>
              <a:rPr lang="en-US" altLang="zh-CN" dirty="0"/>
              <a:t>(),</a:t>
            </a:r>
          </a:p>
          <a:p>
            <a:r>
              <a:rPr lang="en-US" altLang="zh-CN" dirty="0"/>
              <a:t>        </a:t>
            </a:r>
            <a:r>
              <a:rPr lang="en-US" altLang="zh-CN" dirty="0" err="1"/>
              <a:t>panel.grid</a:t>
            </a:r>
            <a:r>
              <a:rPr lang="en-US" altLang="zh-CN" dirty="0"/>
              <a:t> = </a:t>
            </a:r>
            <a:r>
              <a:rPr lang="en-US" altLang="zh-CN" dirty="0" err="1"/>
              <a:t>element_line</a:t>
            </a:r>
            <a:r>
              <a:rPr lang="en-US" altLang="zh-CN" dirty="0"/>
              <a:t>(color=“black"),</a:t>
            </a:r>
          </a:p>
          <a:p>
            <a:r>
              <a:rPr lang="en-US" altLang="zh-CN" dirty="0"/>
              <a:t>        </a:t>
            </a:r>
            <a:r>
              <a:rPr lang="en-US" altLang="zh-CN" dirty="0" err="1"/>
              <a:t>axis.title</a:t>
            </a:r>
            <a:r>
              <a:rPr lang="en-US" altLang="zh-CN" dirty="0"/>
              <a:t> = </a:t>
            </a:r>
            <a:r>
              <a:rPr lang="en-US" altLang="zh-CN" dirty="0" err="1"/>
              <a:t>element_blank</a:t>
            </a:r>
            <a:r>
              <a:rPr lang="en-US" altLang="zh-CN" dirty="0"/>
              <a:t>(),</a:t>
            </a:r>
          </a:p>
          <a:p>
            <a:r>
              <a:rPr lang="en-US" altLang="zh-CN" dirty="0"/>
              <a:t>        </a:t>
            </a:r>
            <a:r>
              <a:rPr lang="en-US" altLang="zh-CN" dirty="0" err="1"/>
              <a:t>axis.ticks</a:t>
            </a:r>
            <a:r>
              <a:rPr lang="en-US" altLang="zh-CN" dirty="0"/>
              <a:t> = </a:t>
            </a:r>
            <a:r>
              <a:rPr lang="en-US" altLang="zh-CN" dirty="0" err="1"/>
              <a:t>element_blnk</a:t>
            </a:r>
            <a:r>
              <a:rPr lang="en-US" altLang="zh-CN" dirty="0"/>
              <a:t>(),</a:t>
            </a:r>
          </a:p>
          <a:p>
            <a:r>
              <a:rPr lang="en-US" altLang="zh-CN" dirty="0"/>
              <a:t>        </a:t>
            </a:r>
            <a:r>
              <a:rPr lang="en-US" altLang="zh-CN" dirty="0" err="1"/>
              <a:t>legend.position</a:t>
            </a:r>
            <a:r>
              <a:rPr lang="en-US" altLang="zh-CN" dirty="0"/>
              <a:t> = "bottom",</a:t>
            </a:r>
          </a:p>
          <a:p>
            <a:r>
              <a:rPr lang="en-US" altLang="zh-CN" dirty="0"/>
              <a:t>        </a:t>
            </a:r>
            <a:r>
              <a:rPr lang="en-US" altLang="zh-CN" dirty="0" err="1"/>
              <a:t>axis.text.x</a:t>
            </a:r>
            <a:r>
              <a:rPr lang="en-US" altLang="zh-CN" dirty="0"/>
              <a:t>=</a:t>
            </a:r>
            <a:r>
              <a:rPr lang="en-US" altLang="zh-CN" dirty="0" err="1"/>
              <a:t>element_text</a:t>
            </a:r>
            <a:r>
              <a:rPr lang="en-US" altLang="zh-CN" dirty="0"/>
              <a:t>(angle = 45,hjust = 1,</a:t>
            </a:r>
          </a:p>
          <a:p>
            <a:r>
              <a:rPr lang="en-US" altLang="zh-CN" dirty="0"/>
              <a:t>                                 </a:t>
            </a:r>
            <a:r>
              <a:rPr lang="en-US" altLang="zh-CN" dirty="0" err="1"/>
              <a:t>colour</a:t>
            </a:r>
            <a:r>
              <a:rPr lang="en-US" altLang="zh-CN" dirty="0"/>
              <a:t> = c("</a:t>
            </a:r>
            <a:r>
              <a:rPr lang="en-US" altLang="zh-CN" dirty="0" err="1"/>
              <a:t>red","red","red","red</a:t>
            </a:r>
            <a:r>
              <a:rPr lang="en-US" altLang="zh-CN" dirty="0"/>
              <a:t>",</a:t>
            </a:r>
          </a:p>
          <a:p>
            <a:r>
              <a:rPr lang="en-US" altLang="zh-CN" dirty="0"/>
              <a:t>                                            "</a:t>
            </a:r>
            <a:r>
              <a:rPr lang="en-US" altLang="zh-CN" dirty="0" err="1"/>
              <a:t>green","red","yellow</a:t>
            </a:r>
            <a:r>
              <a:rPr lang="en-US" altLang="zh-CN" dirty="0"/>
              <a:t>")))+</a:t>
            </a:r>
          </a:p>
          <a:p>
            <a:endParaRPr lang="zh-CN" altLang="en-US" dirty="0"/>
          </a:p>
        </p:txBody>
      </p:sp>
      <p:pic>
        <p:nvPicPr>
          <p:cNvPr id="4" name="图片 3">
            <a:extLst>
              <a:ext uri="{FF2B5EF4-FFF2-40B4-BE49-F238E27FC236}">
                <a16:creationId xmlns:a16="http://schemas.microsoft.com/office/drawing/2014/main" id="{A756959D-B090-45DB-A651-1F08529850AC}"/>
              </a:ext>
            </a:extLst>
          </p:cNvPr>
          <p:cNvPicPr>
            <a:picLocks noChangeAspect="1"/>
          </p:cNvPicPr>
          <p:nvPr/>
        </p:nvPicPr>
        <p:blipFill>
          <a:blip r:embed="rId2"/>
          <a:stretch>
            <a:fillRect/>
          </a:stretch>
        </p:blipFill>
        <p:spPr>
          <a:xfrm>
            <a:off x="7430138" y="640574"/>
            <a:ext cx="4426080" cy="1914310"/>
          </a:xfrm>
          <a:prstGeom prst="rect">
            <a:avLst/>
          </a:prstGeom>
        </p:spPr>
      </p:pic>
      <p:sp>
        <p:nvSpPr>
          <p:cNvPr id="2" name="文本框 1">
            <a:extLst>
              <a:ext uri="{FF2B5EF4-FFF2-40B4-BE49-F238E27FC236}">
                <a16:creationId xmlns:a16="http://schemas.microsoft.com/office/drawing/2014/main" id="{EDA4E0FB-B0A8-4B4E-AD30-95A85ACBAFAA}"/>
              </a:ext>
            </a:extLst>
          </p:cNvPr>
          <p:cNvSpPr txBox="1"/>
          <p:nvPr/>
        </p:nvSpPr>
        <p:spPr>
          <a:xfrm>
            <a:off x="7661431" y="3631771"/>
            <a:ext cx="3799642"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修改背景，标题，给</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坐标添加颜色</a:t>
            </a:r>
          </a:p>
        </p:txBody>
      </p:sp>
      <p:sp>
        <p:nvSpPr>
          <p:cNvPr id="6" name="文本框 5">
            <a:extLst>
              <a:ext uri="{FF2B5EF4-FFF2-40B4-BE49-F238E27FC236}">
                <a16:creationId xmlns:a16="http://schemas.microsoft.com/office/drawing/2014/main" id="{78073D1A-AC1D-410D-980F-CB8A542DEBC4}"/>
              </a:ext>
            </a:extLst>
          </p:cNvPr>
          <p:cNvSpPr txBox="1"/>
          <p:nvPr/>
        </p:nvSpPr>
        <p:spPr>
          <a:xfrm>
            <a:off x="9561252" y="2573031"/>
            <a:ext cx="2086252" cy="381740"/>
          </a:xfrm>
          <a:prstGeom prst="rect">
            <a:avLst/>
          </a:prstGeom>
          <a:noFill/>
        </p:spPr>
        <p:txBody>
          <a:bodyPr wrap="square" rtlCol="0">
            <a:spAutoFit/>
          </a:bodyPr>
          <a:lstStyle/>
          <a:p>
            <a:r>
              <a:rPr lang="zh-CN" altLang="en-US" dirty="0"/>
              <a:t>初始散点图</a:t>
            </a:r>
          </a:p>
        </p:txBody>
      </p:sp>
    </p:spTree>
    <p:extLst>
      <p:ext uri="{BB962C8B-B14F-4D97-AF65-F5344CB8AC3E}">
        <p14:creationId xmlns:p14="http://schemas.microsoft.com/office/powerpoint/2010/main" val="16708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5224D0F-6FB6-4F26-B242-4A41EB39FD1B}"/>
              </a:ext>
            </a:extLst>
          </p:cNvPr>
          <p:cNvSpPr>
            <a:spLocks noGrp="1"/>
          </p:cNvSpPr>
          <p:nvPr>
            <p:ph idx="1"/>
          </p:nvPr>
        </p:nvSpPr>
        <p:spPr>
          <a:xfrm>
            <a:off x="647281" y="1304628"/>
            <a:ext cx="10515600" cy="6016189"/>
          </a:xfrm>
        </p:spPr>
        <p:txBody>
          <a:bodyPr/>
          <a:lstStyle/>
          <a:p>
            <a:r>
              <a:rPr lang="en-US" altLang="zh-CN" dirty="0"/>
              <a:t>guides(color=FALSE,</a:t>
            </a:r>
          </a:p>
          <a:p>
            <a:r>
              <a:rPr lang="en-US" altLang="zh-CN" dirty="0"/>
              <a:t>         size=</a:t>
            </a:r>
            <a:r>
              <a:rPr lang="en-US" altLang="zh-CN" dirty="0" err="1"/>
              <a:t>guide_legend</a:t>
            </a:r>
            <a:r>
              <a:rPr lang="en-US" altLang="zh-CN" dirty="0"/>
              <a:t>(</a:t>
            </a:r>
            <a:r>
              <a:rPr lang="en-US" altLang="zh-CN" dirty="0" err="1"/>
              <a:t>title.position</a:t>
            </a:r>
            <a:r>
              <a:rPr lang="en-US" altLang="zh-CN" dirty="0"/>
              <a:t> = "top",</a:t>
            </a:r>
          </a:p>
          <a:p>
            <a:r>
              <a:rPr lang="en-US" altLang="zh-CN" dirty="0"/>
              <a:t>                           </a:t>
            </a:r>
            <a:r>
              <a:rPr lang="en-US" altLang="zh-CN" dirty="0" err="1"/>
              <a:t>title.hjust</a:t>
            </a:r>
            <a:r>
              <a:rPr lang="en-US" altLang="zh-CN" dirty="0"/>
              <a:t> = 0.5,</a:t>
            </a:r>
          </a:p>
          <a:p>
            <a:r>
              <a:rPr lang="en-US" altLang="zh-CN" dirty="0"/>
              <a:t>                           </a:t>
            </a:r>
            <a:r>
              <a:rPr lang="en-US" altLang="zh-CN" dirty="0" err="1"/>
              <a:t>override.aes</a:t>
            </a:r>
            <a:r>
              <a:rPr lang="en-US" altLang="zh-CN" dirty="0"/>
              <a:t> = </a:t>
            </a:r>
          </a:p>
          <a:p>
            <a:r>
              <a:rPr lang="en-US" altLang="zh-CN" dirty="0"/>
              <a:t>                             list(size=c(1,2,3,4))))+</a:t>
            </a:r>
          </a:p>
          <a:p>
            <a:r>
              <a:rPr lang="en-US" altLang="zh-CN" dirty="0"/>
              <a:t>  labs(size="Relative abundance (%)")+</a:t>
            </a:r>
          </a:p>
          <a:p>
            <a:r>
              <a:rPr lang="en-US" altLang="zh-CN" dirty="0"/>
              <a:t>  </a:t>
            </a:r>
            <a:r>
              <a:rPr lang="en-US" altLang="zh-CN" dirty="0" err="1"/>
              <a:t>scale_color_viridis_c</a:t>
            </a:r>
            <a:r>
              <a:rPr lang="en-US" altLang="zh-CN" dirty="0"/>
              <a:t>()+</a:t>
            </a:r>
          </a:p>
          <a:p>
            <a:r>
              <a:rPr lang="en-US" altLang="zh-CN" dirty="0"/>
              <a:t>  </a:t>
            </a:r>
            <a:r>
              <a:rPr lang="en-US" altLang="zh-CN" dirty="0" err="1"/>
              <a:t>scale_size_continuous</a:t>
            </a:r>
            <a:r>
              <a:rPr lang="en-US" altLang="zh-CN" dirty="0"/>
              <a:t>(range = c(1,10))</a:t>
            </a:r>
            <a:endParaRPr lang="zh-CN" altLang="en-US" dirty="0"/>
          </a:p>
        </p:txBody>
      </p:sp>
      <p:sp>
        <p:nvSpPr>
          <p:cNvPr id="6" name="文本框 5">
            <a:extLst>
              <a:ext uri="{FF2B5EF4-FFF2-40B4-BE49-F238E27FC236}">
                <a16:creationId xmlns:a16="http://schemas.microsoft.com/office/drawing/2014/main" id="{3B13C873-7F64-4B6C-978B-D05B13C5D021}"/>
              </a:ext>
            </a:extLst>
          </p:cNvPr>
          <p:cNvSpPr txBox="1"/>
          <p:nvPr/>
        </p:nvSpPr>
        <p:spPr>
          <a:xfrm>
            <a:off x="8628055" y="4312722"/>
            <a:ext cx="2944167" cy="954107"/>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对标题及气泡颜色大小进行调整</a:t>
            </a:r>
          </a:p>
        </p:txBody>
      </p:sp>
      <p:sp>
        <p:nvSpPr>
          <p:cNvPr id="2" name="文本框 1">
            <a:extLst>
              <a:ext uri="{FF2B5EF4-FFF2-40B4-BE49-F238E27FC236}">
                <a16:creationId xmlns:a16="http://schemas.microsoft.com/office/drawing/2014/main" id="{0A379CCC-088D-4534-A3D1-0DCA32784CE6}"/>
              </a:ext>
            </a:extLst>
          </p:cNvPr>
          <p:cNvSpPr txBox="1"/>
          <p:nvPr/>
        </p:nvSpPr>
        <p:spPr>
          <a:xfrm>
            <a:off x="8895523" y="1304628"/>
            <a:ext cx="2649196"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去掉图例</a:t>
            </a:r>
          </a:p>
        </p:txBody>
      </p:sp>
    </p:spTree>
    <p:extLst>
      <p:ext uri="{BB962C8B-B14F-4D97-AF65-F5344CB8AC3E}">
        <p14:creationId xmlns:p14="http://schemas.microsoft.com/office/powerpoint/2010/main" val="2498506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F936844-DE0F-4C78-93BD-FC4661B869F0}"/>
              </a:ext>
            </a:extLst>
          </p:cNvPr>
          <p:cNvPicPr>
            <a:picLocks noChangeAspect="1"/>
          </p:cNvPicPr>
          <p:nvPr/>
        </p:nvPicPr>
        <p:blipFill>
          <a:blip r:embed="rId2"/>
          <a:stretch>
            <a:fillRect/>
          </a:stretch>
        </p:blipFill>
        <p:spPr>
          <a:xfrm>
            <a:off x="512467" y="622998"/>
            <a:ext cx="10972800" cy="5908431"/>
          </a:xfrm>
          <a:prstGeom prst="rect">
            <a:avLst/>
          </a:prstGeom>
        </p:spPr>
      </p:pic>
    </p:spTree>
    <p:extLst>
      <p:ext uri="{BB962C8B-B14F-4D97-AF65-F5344CB8AC3E}">
        <p14:creationId xmlns:p14="http://schemas.microsoft.com/office/powerpoint/2010/main" val="1251095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D001F-AC5C-4256-941B-F2C8F503C285}"/>
              </a:ext>
            </a:extLst>
          </p:cNvPr>
          <p:cNvSpPr>
            <a:spLocks noGrp="1"/>
          </p:cNvSpPr>
          <p:nvPr>
            <p:ph type="title"/>
          </p:nvPr>
        </p:nvSpPr>
        <p:spPr>
          <a:xfrm>
            <a:off x="129791" y="30146"/>
            <a:ext cx="10515600" cy="924448"/>
          </a:xfrm>
        </p:spPr>
        <p:txBody>
          <a:bodyPr/>
          <a:lstStyle/>
          <a:p>
            <a:r>
              <a:rPr lang="zh-CN" altLang="en-US" dirty="0">
                <a:latin typeface="华文楷体" panose="02010600040101010101" pitchFamily="2" charset="-122"/>
                <a:ea typeface="华文楷体" panose="02010600040101010101" pitchFamily="2" charset="-122"/>
              </a:rPr>
              <a:t>散点图</a:t>
            </a:r>
          </a:p>
        </p:txBody>
      </p:sp>
      <p:pic>
        <p:nvPicPr>
          <p:cNvPr id="5" name="内容占位符 4">
            <a:extLst>
              <a:ext uri="{FF2B5EF4-FFF2-40B4-BE49-F238E27FC236}">
                <a16:creationId xmlns:a16="http://schemas.microsoft.com/office/drawing/2014/main" id="{892B5DEF-7A79-4428-8F51-697FC67C874B}"/>
              </a:ext>
            </a:extLst>
          </p:cNvPr>
          <p:cNvPicPr>
            <a:picLocks noGrp="1" noChangeAspect="1"/>
          </p:cNvPicPr>
          <p:nvPr>
            <p:ph idx="1"/>
          </p:nvPr>
        </p:nvPicPr>
        <p:blipFill>
          <a:blip r:embed="rId2"/>
          <a:stretch>
            <a:fillRect/>
          </a:stretch>
        </p:blipFill>
        <p:spPr>
          <a:xfrm>
            <a:off x="571918" y="864158"/>
            <a:ext cx="10781882" cy="4521759"/>
          </a:xfrm>
        </p:spPr>
      </p:pic>
      <p:sp>
        <p:nvSpPr>
          <p:cNvPr id="4" name="文本框 3">
            <a:extLst>
              <a:ext uri="{FF2B5EF4-FFF2-40B4-BE49-F238E27FC236}">
                <a16:creationId xmlns:a16="http://schemas.microsoft.com/office/drawing/2014/main" id="{741CDEFB-8894-4ECC-91BF-0C2838CC5128}"/>
              </a:ext>
            </a:extLst>
          </p:cNvPr>
          <p:cNvSpPr txBox="1"/>
          <p:nvPr/>
        </p:nvSpPr>
        <p:spPr>
          <a:xfrm>
            <a:off x="1056442" y="5788214"/>
            <a:ext cx="9871969" cy="707886"/>
          </a:xfrm>
          <a:prstGeom prst="rect">
            <a:avLst/>
          </a:prstGeom>
          <a:noFill/>
        </p:spPr>
        <p:txBody>
          <a:bodyPr wrap="square">
            <a:spAutoFit/>
          </a:bodyPr>
          <a:lstStyle/>
          <a:p>
            <a:r>
              <a:rPr lang="en-US" altLang="zh-CN" sz="2000" dirty="0"/>
              <a:t>Rank-relative abundance plot of the overall microbial communities on a log scale. Red circles indicate the core microbes.</a:t>
            </a:r>
            <a:endParaRPr lang="zh-CN" altLang="en-US" sz="2000" dirty="0"/>
          </a:p>
        </p:txBody>
      </p:sp>
    </p:spTree>
    <p:extLst>
      <p:ext uri="{BB962C8B-B14F-4D97-AF65-F5344CB8AC3E}">
        <p14:creationId xmlns:p14="http://schemas.microsoft.com/office/powerpoint/2010/main" val="2720792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93C9D57-B2AD-421B-9B57-6BACE71D0198}"/>
              </a:ext>
            </a:extLst>
          </p:cNvPr>
          <p:cNvPicPr>
            <a:picLocks noGrp="1" noChangeAspect="1"/>
          </p:cNvPicPr>
          <p:nvPr>
            <p:ph idx="1"/>
          </p:nvPr>
        </p:nvPicPr>
        <p:blipFill>
          <a:blip r:embed="rId2"/>
          <a:stretch>
            <a:fillRect/>
          </a:stretch>
        </p:blipFill>
        <p:spPr>
          <a:xfrm>
            <a:off x="7757327" y="2160807"/>
            <a:ext cx="4029389" cy="3017782"/>
          </a:xfrm>
          <a:prstGeom prst="rect">
            <a:avLst/>
          </a:prstGeom>
        </p:spPr>
      </p:pic>
      <p:sp>
        <p:nvSpPr>
          <p:cNvPr id="6" name="文本框 5">
            <a:extLst>
              <a:ext uri="{FF2B5EF4-FFF2-40B4-BE49-F238E27FC236}">
                <a16:creationId xmlns:a16="http://schemas.microsoft.com/office/drawing/2014/main" id="{93DE2832-87EC-425E-AA25-35029D6A1F65}"/>
              </a:ext>
            </a:extLst>
          </p:cNvPr>
          <p:cNvSpPr txBox="1"/>
          <p:nvPr/>
        </p:nvSpPr>
        <p:spPr>
          <a:xfrm>
            <a:off x="405284" y="1997839"/>
            <a:ext cx="6094324" cy="2862322"/>
          </a:xfrm>
          <a:prstGeom prst="rect">
            <a:avLst/>
          </a:prstGeom>
          <a:noFill/>
        </p:spPr>
        <p:txBody>
          <a:bodyPr wrap="square">
            <a:spAutoFit/>
          </a:bodyPr>
          <a:lstStyle/>
          <a:p>
            <a:endParaRPr lang="en-US" altLang="zh-CN" dirty="0"/>
          </a:p>
          <a:p>
            <a:endParaRPr lang="en-US" altLang="zh-CN" dirty="0"/>
          </a:p>
          <a:p>
            <a:r>
              <a:rPr lang="en-US" altLang="zh-CN" dirty="0" err="1"/>
              <a:t>file.path</a:t>
            </a:r>
            <a:r>
              <a:rPr lang="en-US" altLang="zh-CN" dirty="0"/>
              <a:t> &lt;- </a:t>
            </a:r>
            <a:r>
              <a:rPr lang="en-US" altLang="zh-CN" dirty="0" err="1"/>
              <a:t>file.choose</a:t>
            </a:r>
            <a:r>
              <a:rPr lang="en-US" altLang="zh-CN" dirty="0"/>
              <a:t>()</a:t>
            </a:r>
          </a:p>
          <a:p>
            <a:r>
              <a:rPr lang="en-US" altLang="zh-CN" dirty="0" err="1"/>
              <a:t>file.path</a:t>
            </a:r>
            <a:endParaRPr lang="en-US" altLang="zh-CN" dirty="0"/>
          </a:p>
          <a:p>
            <a:r>
              <a:rPr lang="en-US" altLang="zh-CN" dirty="0"/>
              <a:t>df1&lt;-read.csv("</a:t>
            </a:r>
            <a:r>
              <a:rPr lang="en-US" altLang="zh-CN" dirty="0" err="1"/>
              <a:t>scatterplot.csv",header</a:t>
            </a:r>
            <a:r>
              <a:rPr lang="en-US" altLang="zh-CN" dirty="0"/>
              <a:t>=T)</a:t>
            </a:r>
          </a:p>
          <a:p>
            <a:r>
              <a:rPr lang="en-US" altLang="zh-CN" dirty="0"/>
              <a:t>library(ggplot2)</a:t>
            </a:r>
          </a:p>
          <a:p>
            <a:r>
              <a:rPr lang="en-US" altLang="zh-CN" dirty="0" err="1"/>
              <a:t>ggplot</a:t>
            </a:r>
            <a:r>
              <a:rPr lang="en-US" altLang="zh-CN" dirty="0"/>
              <a:t>(df1,aes(x=</a:t>
            </a:r>
            <a:r>
              <a:rPr lang="en-US" altLang="zh-CN" dirty="0" err="1"/>
              <a:t>Species.Rank,y</a:t>
            </a:r>
            <a:r>
              <a:rPr lang="en-US" altLang="zh-CN" dirty="0"/>
              <a:t>=</a:t>
            </a:r>
            <a:r>
              <a:rPr lang="en-US" altLang="zh-CN" dirty="0" err="1"/>
              <a:t>Cumultative.relative.abundance</a:t>
            </a:r>
            <a:r>
              <a:rPr lang="en-US" altLang="zh-CN" dirty="0"/>
              <a:t>))+</a:t>
            </a:r>
          </a:p>
          <a:p>
            <a:r>
              <a:rPr lang="en-US" altLang="zh-CN" dirty="0"/>
              <a:t>  </a:t>
            </a:r>
            <a:r>
              <a:rPr lang="en-US" altLang="zh-CN" dirty="0" err="1"/>
              <a:t>geom_point</a:t>
            </a:r>
            <a:r>
              <a:rPr lang="en-US" altLang="zh-CN" dirty="0"/>
              <a:t>()</a:t>
            </a:r>
          </a:p>
          <a:p>
            <a:r>
              <a:rPr lang="en-US" altLang="zh-CN" dirty="0"/>
              <a:t>  </a:t>
            </a:r>
            <a:endParaRPr lang="zh-CN" altLang="en-US" dirty="0"/>
          </a:p>
        </p:txBody>
      </p:sp>
      <p:sp>
        <p:nvSpPr>
          <p:cNvPr id="5" name="文本框 4">
            <a:extLst>
              <a:ext uri="{FF2B5EF4-FFF2-40B4-BE49-F238E27FC236}">
                <a16:creationId xmlns:a16="http://schemas.microsoft.com/office/drawing/2014/main" id="{25B474D8-871E-4587-86F9-6B5D02743890}"/>
              </a:ext>
            </a:extLst>
          </p:cNvPr>
          <p:cNvSpPr txBox="1"/>
          <p:nvPr/>
        </p:nvSpPr>
        <p:spPr>
          <a:xfrm>
            <a:off x="304962" y="440947"/>
            <a:ext cx="4968374" cy="1200329"/>
          </a:xfrm>
          <a:prstGeom prst="rect">
            <a:avLst/>
          </a:prstGeom>
          <a:noFill/>
        </p:spPr>
        <p:txBody>
          <a:bodyPr wrap="square" rtlCol="0">
            <a:spAutoFit/>
          </a:bodyPr>
          <a:lstStyle/>
          <a:p>
            <a:r>
              <a:rPr lang="zh-CN" altLang="en-US" sz="3600" dirty="0">
                <a:latin typeface="华文楷体" panose="02010600040101010101" pitchFamily="2" charset="-122"/>
                <a:ea typeface="华文楷体" panose="02010600040101010101" pitchFamily="2" charset="-122"/>
              </a:rPr>
              <a:t>导入数据并获得初始图像</a:t>
            </a:r>
          </a:p>
        </p:txBody>
      </p:sp>
    </p:spTree>
    <p:extLst>
      <p:ext uri="{BB962C8B-B14F-4D97-AF65-F5344CB8AC3E}">
        <p14:creationId xmlns:p14="http://schemas.microsoft.com/office/powerpoint/2010/main" val="1825951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B156A-80D9-4D30-B6AD-5DE863B8C45A}"/>
              </a:ext>
            </a:extLst>
          </p:cNvPr>
          <p:cNvSpPr>
            <a:spLocks noGrp="1"/>
          </p:cNvSpPr>
          <p:nvPr>
            <p:ph type="title"/>
          </p:nvPr>
        </p:nvSpPr>
        <p:spPr>
          <a:xfrm>
            <a:off x="104670" y="108176"/>
            <a:ext cx="10515600" cy="1325563"/>
          </a:xfrm>
        </p:spPr>
        <p:txBody>
          <a:bodyPr>
            <a:normAutofit/>
          </a:bodyPr>
          <a:lstStyle/>
          <a:p>
            <a:r>
              <a:rPr lang="zh-CN" altLang="en-US" sz="3600" dirty="0">
                <a:latin typeface="华文楷体" panose="02010600040101010101" pitchFamily="2" charset="-122"/>
                <a:ea typeface="华文楷体" panose="02010600040101010101" pitchFamily="2" charset="-122"/>
              </a:rPr>
              <a:t>添加标签，颜色，调整坐标</a:t>
            </a:r>
          </a:p>
        </p:txBody>
      </p:sp>
      <p:sp>
        <p:nvSpPr>
          <p:cNvPr id="3" name="内容占位符 2">
            <a:extLst>
              <a:ext uri="{FF2B5EF4-FFF2-40B4-BE49-F238E27FC236}">
                <a16:creationId xmlns:a16="http://schemas.microsoft.com/office/drawing/2014/main" id="{8390D8E8-40A0-48E5-9564-4B079892ADB7}"/>
              </a:ext>
            </a:extLst>
          </p:cNvPr>
          <p:cNvSpPr>
            <a:spLocks noGrp="1"/>
          </p:cNvSpPr>
          <p:nvPr>
            <p:ph idx="1"/>
          </p:nvPr>
        </p:nvSpPr>
        <p:spPr>
          <a:xfrm>
            <a:off x="104670" y="1105318"/>
            <a:ext cx="6316226" cy="5752682"/>
          </a:xfrm>
        </p:spPr>
        <p:txBody>
          <a:bodyPr>
            <a:normAutofit/>
          </a:bodyPr>
          <a:lstStyle/>
          <a:p>
            <a:r>
              <a:rPr lang="en-US" altLang="zh-CN" dirty="0" err="1"/>
              <a:t>ggplot</a:t>
            </a:r>
            <a:r>
              <a:rPr lang="en-US" altLang="zh-CN" dirty="0"/>
              <a:t>(df1,aes(x=</a:t>
            </a:r>
            <a:r>
              <a:rPr lang="en-US" altLang="zh-CN" dirty="0" err="1"/>
              <a:t>Species.Rank,y</a:t>
            </a:r>
            <a:r>
              <a:rPr lang="en-US" altLang="zh-CN" dirty="0"/>
              <a:t>=</a:t>
            </a:r>
            <a:r>
              <a:rPr lang="en-US" altLang="zh-CN" dirty="0" err="1"/>
              <a:t>Cumultative.relative.abundance</a:t>
            </a:r>
            <a:r>
              <a:rPr lang="zh-CN" altLang="en-US" dirty="0"/>
              <a:t>，</a:t>
            </a:r>
            <a:r>
              <a:rPr lang="en-US" altLang="zh-CN" dirty="0" err="1"/>
              <a:t>colour</a:t>
            </a:r>
            <a:r>
              <a:rPr lang="en-US" altLang="zh-CN" dirty="0"/>
              <a:t>=color))+</a:t>
            </a:r>
          </a:p>
          <a:p>
            <a:r>
              <a:rPr lang="en-US" altLang="zh-CN" dirty="0" err="1"/>
              <a:t>scale_color_manual</a:t>
            </a:r>
            <a:r>
              <a:rPr lang="en-US" altLang="zh-CN" dirty="0"/>
              <a:t>(values = c("black", "red", "blue"))+</a:t>
            </a:r>
          </a:p>
          <a:p>
            <a:r>
              <a:rPr lang="en-US" altLang="zh-CN" dirty="0"/>
              <a:t>scale_y_log10(breaks=c(100,10000), labels=c(100,10000))+</a:t>
            </a:r>
          </a:p>
          <a:p>
            <a:r>
              <a:rPr lang="en-US" altLang="zh-CN" dirty="0" err="1"/>
              <a:t>geom_text</a:t>
            </a:r>
            <a:r>
              <a:rPr lang="en-US" altLang="zh-CN" dirty="0"/>
              <a:t>(</a:t>
            </a:r>
            <a:r>
              <a:rPr lang="en-US" altLang="zh-CN" dirty="0" err="1"/>
              <a:t>aes</a:t>
            </a:r>
            <a:r>
              <a:rPr lang="en-US" altLang="zh-CN" dirty="0"/>
              <a:t>(label=</a:t>
            </a:r>
            <a:r>
              <a:rPr lang="en-US" altLang="zh-CN" dirty="0" err="1"/>
              <a:t>text_label</a:t>
            </a:r>
            <a:r>
              <a:rPr lang="zh-CN" altLang="en-US" dirty="0"/>
              <a:t>））</a:t>
            </a:r>
            <a:r>
              <a:rPr lang="en-US" altLang="zh-CN" dirty="0"/>
              <a:t>+</a:t>
            </a:r>
          </a:p>
          <a:p>
            <a:r>
              <a:rPr lang="en-US" altLang="zh-CN" dirty="0"/>
              <a:t> theme(</a:t>
            </a:r>
            <a:r>
              <a:rPr lang="en-US" altLang="zh-CN" dirty="0" err="1"/>
              <a:t>panel.background</a:t>
            </a:r>
            <a:r>
              <a:rPr lang="en-US" altLang="zh-CN" dirty="0"/>
              <a:t> = </a:t>
            </a:r>
            <a:r>
              <a:rPr lang="en-US" altLang="zh-CN" dirty="0" err="1"/>
              <a:t>element_blank</a:t>
            </a:r>
            <a:r>
              <a:rPr lang="en-US" altLang="zh-CN" dirty="0"/>
              <a:t>(),</a:t>
            </a:r>
          </a:p>
          <a:p>
            <a:r>
              <a:rPr lang="en-US" altLang="zh-CN" dirty="0"/>
              <a:t> </a:t>
            </a:r>
            <a:r>
              <a:rPr lang="en-US" altLang="zh-CN" dirty="0" err="1"/>
              <a:t>axis.line</a:t>
            </a:r>
            <a:r>
              <a:rPr lang="en-US" altLang="zh-CN" dirty="0"/>
              <a:t> = </a:t>
            </a:r>
            <a:r>
              <a:rPr lang="en-US" altLang="zh-CN" dirty="0" err="1"/>
              <a:t>element_line</a:t>
            </a:r>
            <a:r>
              <a:rPr lang="en-US" altLang="zh-CN" dirty="0"/>
              <a:t>())+</a:t>
            </a:r>
          </a:p>
          <a:p>
            <a:r>
              <a:rPr lang="en-US" altLang="zh-CN" dirty="0"/>
              <a:t>guides(color=FALSE)</a:t>
            </a:r>
            <a:endParaRPr lang="zh-CN" altLang="en-US" dirty="0"/>
          </a:p>
          <a:p>
            <a:endParaRPr lang="zh-CN" altLang="en-US" dirty="0"/>
          </a:p>
        </p:txBody>
      </p:sp>
      <p:pic>
        <p:nvPicPr>
          <p:cNvPr id="6" name="图片 5">
            <a:extLst>
              <a:ext uri="{FF2B5EF4-FFF2-40B4-BE49-F238E27FC236}">
                <a16:creationId xmlns:a16="http://schemas.microsoft.com/office/drawing/2014/main" id="{D96229A0-8045-4529-90FA-1FEC81951036}"/>
              </a:ext>
            </a:extLst>
          </p:cNvPr>
          <p:cNvPicPr>
            <a:picLocks noChangeAspect="1"/>
          </p:cNvPicPr>
          <p:nvPr/>
        </p:nvPicPr>
        <p:blipFill>
          <a:blip r:embed="rId2"/>
          <a:stretch>
            <a:fillRect/>
          </a:stretch>
        </p:blipFill>
        <p:spPr>
          <a:xfrm>
            <a:off x="6601768" y="1819624"/>
            <a:ext cx="5304138" cy="4631417"/>
          </a:xfrm>
          <a:prstGeom prst="rect">
            <a:avLst/>
          </a:prstGeom>
        </p:spPr>
      </p:pic>
    </p:spTree>
    <p:extLst>
      <p:ext uri="{BB962C8B-B14F-4D97-AF65-F5344CB8AC3E}">
        <p14:creationId xmlns:p14="http://schemas.microsoft.com/office/powerpoint/2010/main" val="496747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1D7A1D94-7393-4AA8-A2A9-02C97D5B5DF3}"/>
              </a:ext>
            </a:extLst>
          </p:cNvPr>
          <p:cNvPicPr>
            <a:picLocks noGrp="1" noChangeAspect="1"/>
          </p:cNvPicPr>
          <p:nvPr>
            <p:ph idx="1"/>
          </p:nvPr>
        </p:nvPicPr>
        <p:blipFill>
          <a:blip r:embed="rId2"/>
          <a:stretch>
            <a:fillRect/>
          </a:stretch>
        </p:blipFill>
        <p:spPr>
          <a:xfrm>
            <a:off x="77400" y="1300739"/>
            <a:ext cx="6018600" cy="5290981"/>
          </a:xfrm>
        </p:spPr>
      </p:pic>
      <p:sp>
        <p:nvSpPr>
          <p:cNvPr id="7" name="文本框 6">
            <a:extLst>
              <a:ext uri="{FF2B5EF4-FFF2-40B4-BE49-F238E27FC236}">
                <a16:creationId xmlns:a16="http://schemas.microsoft.com/office/drawing/2014/main" id="{518F640A-7A88-4DD8-B6EB-A0F6570BB2A5}"/>
              </a:ext>
            </a:extLst>
          </p:cNvPr>
          <p:cNvSpPr txBox="1"/>
          <p:nvPr/>
        </p:nvSpPr>
        <p:spPr>
          <a:xfrm>
            <a:off x="774087" y="341643"/>
            <a:ext cx="4119824" cy="707886"/>
          </a:xfrm>
          <a:prstGeom prst="rect">
            <a:avLst/>
          </a:prstGeom>
          <a:noFill/>
        </p:spPr>
        <p:txBody>
          <a:bodyPr wrap="square" rtlCol="0">
            <a:spAutoFit/>
          </a:bodyPr>
          <a:lstStyle/>
          <a:p>
            <a:r>
              <a:rPr lang="zh-CN" altLang="en-US" sz="4000" dirty="0">
                <a:latin typeface="华文楷体" panose="02010600040101010101" pitchFamily="2" charset="-122"/>
                <a:ea typeface="华文楷体" panose="02010600040101010101" pitchFamily="2" charset="-122"/>
              </a:rPr>
              <a:t>相关性矩阵热图</a:t>
            </a:r>
          </a:p>
        </p:txBody>
      </p:sp>
      <p:sp>
        <p:nvSpPr>
          <p:cNvPr id="11" name="文本框 10">
            <a:extLst>
              <a:ext uri="{FF2B5EF4-FFF2-40B4-BE49-F238E27FC236}">
                <a16:creationId xmlns:a16="http://schemas.microsoft.com/office/drawing/2014/main" id="{8BE8247D-3546-46A8-BB6A-4126706C0CEA}"/>
              </a:ext>
            </a:extLst>
          </p:cNvPr>
          <p:cNvSpPr txBox="1"/>
          <p:nvPr/>
        </p:nvSpPr>
        <p:spPr>
          <a:xfrm>
            <a:off x="6221272" y="2898468"/>
            <a:ext cx="6094324" cy="1200329"/>
          </a:xfrm>
          <a:prstGeom prst="rect">
            <a:avLst/>
          </a:prstGeom>
          <a:noFill/>
        </p:spPr>
        <p:txBody>
          <a:bodyPr wrap="square">
            <a:spAutoFit/>
          </a:bodyPr>
          <a:lstStyle/>
          <a:p>
            <a:r>
              <a:rPr lang="en-US" altLang="zh-CN" b="0" i="0" dirty="0">
                <a:solidFill>
                  <a:srgbClr val="222222"/>
                </a:solidFill>
                <a:effectLst/>
                <a:latin typeface="Harding"/>
              </a:rPr>
              <a:t>Competition matrix based on the analysis using </a:t>
            </a:r>
            <a:r>
              <a:rPr lang="en-US" altLang="zh-CN" b="0" i="0" dirty="0" err="1">
                <a:solidFill>
                  <a:srgbClr val="222222"/>
                </a:solidFill>
                <a:effectLst/>
                <a:latin typeface="Harding"/>
              </a:rPr>
              <a:t>NetCmpt</a:t>
            </a:r>
            <a:r>
              <a:rPr lang="en-US" altLang="zh-CN" b="0" i="0" dirty="0">
                <a:solidFill>
                  <a:srgbClr val="222222"/>
                </a:solidFill>
                <a:effectLst/>
                <a:latin typeface="Harding"/>
              </a:rPr>
              <a:t> (0, no competition; 1, competitive interactions). The matrix is not symmetrical as the pairwise interactions between the ESVs may differentially affect each of the microbes.</a:t>
            </a:r>
            <a:endParaRPr lang="zh-CN" altLang="en-US" dirty="0"/>
          </a:p>
        </p:txBody>
      </p:sp>
    </p:spTree>
    <p:extLst>
      <p:ext uri="{BB962C8B-B14F-4D97-AF65-F5344CB8AC3E}">
        <p14:creationId xmlns:p14="http://schemas.microsoft.com/office/powerpoint/2010/main" val="207850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C36BC5D-14E3-4AFA-83D2-15E02A25FCA3}"/>
              </a:ext>
            </a:extLst>
          </p:cNvPr>
          <p:cNvSpPr>
            <a:spLocks noGrp="1" noChangeArrowheads="1"/>
          </p:cNvSpPr>
          <p:nvPr>
            <p:ph type="title"/>
          </p:nvPr>
        </p:nvSpPr>
        <p:spPr bwMode="auto">
          <a:xfrm>
            <a:off x="2694267" y="2597759"/>
            <a:ext cx="680346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8000" b="0" i="0" u="none" strike="noStrike" cap="none" normalizeH="0" baseline="0">
                <a:ln>
                  <a:noFill/>
                </a:ln>
                <a:solidFill>
                  <a:srgbClr val="333333"/>
                </a:solidFill>
                <a:effectLst/>
                <a:latin typeface="华文新魏" panose="02010800040101010101" pitchFamily="2" charset="-122"/>
                <a:ea typeface="华文新魏" panose="02010800040101010101" pitchFamily="2" charset="-122"/>
                <a:cs typeface="Open Sans" panose="020B0606030504020204" pitchFamily="34" charset="0"/>
              </a:rPr>
              <a:t>Part1 ARTICLE</a:t>
            </a:r>
            <a:r>
              <a:rPr kumimoji="0" lang="zh-CN" altLang="zh-CN" sz="8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4123656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42379-0D45-413E-AE18-EEB42F0F9B4F}"/>
              </a:ext>
            </a:extLst>
          </p:cNvPr>
          <p:cNvSpPr>
            <a:spLocks noGrp="1"/>
          </p:cNvSpPr>
          <p:nvPr>
            <p:ph type="title"/>
          </p:nvPr>
        </p:nvSpPr>
        <p:spPr/>
        <p:txBody>
          <a:bodyPr>
            <a:normAutofit/>
          </a:bodyPr>
          <a:lstStyle/>
          <a:p>
            <a:r>
              <a:rPr lang="zh-CN" altLang="en-US" sz="3600" dirty="0">
                <a:latin typeface="华文楷体" panose="02010600040101010101" pitchFamily="2" charset="-122"/>
                <a:ea typeface="华文楷体" panose="02010600040101010101" pitchFamily="2" charset="-122"/>
              </a:rPr>
              <a:t>构建矩阵并获得初步图像</a:t>
            </a:r>
          </a:p>
        </p:txBody>
      </p:sp>
      <p:sp>
        <p:nvSpPr>
          <p:cNvPr id="6" name="内容占位符 5">
            <a:extLst>
              <a:ext uri="{FF2B5EF4-FFF2-40B4-BE49-F238E27FC236}">
                <a16:creationId xmlns:a16="http://schemas.microsoft.com/office/drawing/2014/main" id="{C4A4716B-8377-43EE-B994-27970B80E39A}"/>
              </a:ext>
            </a:extLst>
          </p:cNvPr>
          <p:cNvSpPr>
            <a:spLocks noGrp="1"/>
          </p:cNvSpPr>
          <p:nvPr>
            <p:ph idx="1"/>
          </p:nvPr>
        </p:nvSpPr>
        <p:spPr/>
        <p:txBody>
          <a:bodyPr>
            <a:normAutofit fontScale="70000" lnSpcReduction="20000"/>
          </a:bodyPr>
          <a:lstStyle/>
          <a:p>
            <a:r>
              <a:rPr lang="en-US" altLang="zh-CN" dirty="0"/>
              <a:t>library(ggplot2)</a:t>
            </a:r>
          </a:p>
          <a:p>
            <a:r>
              <a:rPr lang="en-US" altLang="zh-CN" dirty="0"/>
              <a:t>library(ggplot2)</a:t>
            </a:r>
          </a:p>
          <a:p>
            <a:r>
              <a:rPr lang="en-US" altLang="zh-CN" dirty="0"/>
              <a:t>test1 &lt;- matrix(</a:t>
            </a:r>
            <a:r>
              <a:rPr lang="en-US" altLang="zh-CN" dirty="0" err="1"/>
              <a:t>runif</a:t>
            </a:r>
            <a:r>
              <a:rPr lang="en-US" altLang="zh-CN" dirty="0"/>
              <a:t>(64,0,10)</a:t>
            </a:r>
            <a:r>
              <a:rPr lang="zh-CN" altLang="en-US" dirty="0"/>
              <a:t>，</a:t>
            </a:r>
            <a:r>
              <a:rPr lang="en-US" altLang="zh-CN" dirty="0" err="1"/>
              <a:t>nrow</a:t>
            </a:r>
            <a:r>
              <a:rPr lang="en-US" altLang="zh-CN" dirty="0"/>
              <a:t>=8,ncol=8,dimnames=list(c("Pseudomonas </a:t>
            </a:r>
            <a:r>
              <a:rPr lang="en-US" altLang="zh-CN" dirty="0" err="1"/>
              <a:t>fragi</a:t>
            </a:r>
            <a:r>
              <a:rPr lang="en-US" altLang="zh-CN" dirty="0"/>
              <a:t>","pseudomonas </a:t>
            </a:r>
            <a:r>
              <a:rPr lang="en-US" altLang="zh-CN" dirty="0" err="1"/>
              <a:t>veronii</a:t>
            </a:r>
            <a:r>
              <a:rPr lang="en-US" altLang="zh-CN" dirty="0"/>
              <a:t>","Acinetobacter </a:t>
            </a:r>
            <a:r>
              <a:rPr lang="en-US" altLang="zh-CN" dirty="0" err="1"/>
              <a:t>junii</a:t>
            </a:r>
            <a:r>
              <a:rPr lang="en-US" altLang="zh-CN" dirty="0"/>
              <a:t>","</a:t>
            </a:r>
            <a:r>
              <a:rPr lang="en-US" altLang="zh-CN" dirty="0" err="1"/>
              <a:t>Limnohabitans</a:t>
            </a:r>
            <a:r>
              <a:rPr lang="en-US" altLang="zh-CN" dirty="0"/>
              <a:t> </a:t>
            </a:r>
            <a:r>
              <a:rPr lang="en-US" altLang="zh-CN" dirty="0" err="1"/>
              <a:t>planktonicus</a:t>
            </a:r>
            <a:r>
              <a:rPr lang="en-US" altLang="zh-CN" dirty="0"/>
              <a:t>","</a:t>
            </a:r>
            <a:r>
              <a:rPr lang="en-US" altLang="zh-CN" dirty="0" err="1"/>
              <a:t>Morganella</a:t>
            </a:r>
            <a:r>
              <a:rPr lang="en-US" altLang="zh-CN" dirty="0"/>
              <a:t> morganii","</a:t>
            </a:r>
            <a:r>
              <a:rPr lang="en-US" altLang="zh-CN" dirty="0" err="1"/>
              <a:t>Janthinobacterium</a:t>
            </a:r>
            <a:r>
              <a:rPr lang="en-US" altLang="zh-CN" dirty="0"/>
              <a:t> </a:t>
            </a:r>
            <a:r>
              <a:rPr lang="en-US" altLang="zh-CN" dirty="0" err="1"/>
              <a:t>lividum</a:t>
            </a:r>
            <a:r>
              <a:rPr lang="en-US" altLang="zh-CN" dirty="0"/>
              <a:t>","Stenotrophomonas </a:t>
            </a:r>
            <a:r>
              <a:rPr lang="en-US" altLang="zh-CN" dirty="0" err="1"/>
              <a:t>maltophilia</a:t>
            </a:r>
            <a:r>
              <a:rPr lang="en-US" altLang="zh-CN" dirty="0"/>
              <a:t>","Aeromonas </a:t>
            </a:r>
            <a:r>
              <a:rPr lang="en-US" altLang="zh-CN" dirty="0" err="1"/>
              <a:t>hydropphila</a:t>
            </a:r>
            <a:r>
              <a:rPr lang="en-US" altLang="zh-CN" dirty="0"/>
              <a:t>"),c("A","B","C","D","E","F","G","H")))</a:t>
            </a:r>
          </a:p>
          <a:p>
            <a:r>
              <a:rPr lang="en-US" altLang="zh-CN" dirty="0"/>
              <a:t>head(test1)</a:t>
            </a:r>
          </a:p>
          <a:p>
            <a:r>
              <a:rPr lang="en-US" altLang="zh-CN" dirty="0"/>
              <a:t>test2 &lt;- round(</a:t>
            </a:r>
            <a:r>
              <a:rPr lang="en-US" altLang="zh-CN" dirty="0" err="1"/>
              <a:t>cor</a:t>
            </a:r>
            <a:r>
              <a:rPr lang="en-US" altLang="zh-CN" dirty="0"/>
              <a:t>(test1), 2)</a:t>
            </a:r>
          </a:p>
          <a:p>
            <a:r>
              <a:rPr lang="en-US" altLang="zh-CN" dirty="0"/>
              <a:t>head(test2)</a:t>
            </a:r>
          </a:p>
          <a:p>
            <a:r>
              <a:rPr lang="en-US" altLang="zh-CN" dirty="0"/>
              <a:t>library(reshape2)</a:t>
            </a:r>
          </a:p>
          <a:p>
            <a:r>
              <a:rPr lang="en-US" altLang="zh-CN" dirty="0"/>
              <a:t>test3 &lt;- melt(test2)</a:t>
            </a:r>
          </a:p>
          <a:p>
            <a:r>
              <a:rPr lang="en-US" altLang="zh-CN" dirty="0"/>
              <a:t>head(test3)</a:t>
            </a:r>
          </a:p>
          <a:p>
            <a:r>
              <a:rPr lang="en-US" altLang="zh-CN" dirty="0" err="1"/>
              <a:t>ggplot</a:t>
            </a:r>
            <a:r>
              <a:rPr lang="en-US" altLang="zh-CN" dirty="0"/>
              <a:t>(data = test3, </a:t>
            </a:r>
            <a:r>
              <a:rPr lang="en-US" altLang="zh-CN" dirty="0" err="1"/>
              <a:t>aes</a:t>
            </a:r>
            <a:r>
              <a:rPr lang="en-US" altLang="zh-CN" dirty="0"/>
              <a:t>(x=Var2, y=Var1, fill=value)) +</a:t>
            </a:r>
          </a:p>
          <a:p>
            <a:r>
              <a:rPr lang="en-US" altLang="zh-CN" dirty="0"/>
              <a:t>  </a:t>
            </a:r>
            <a:r>
              <a:rPr lang="en-US" altLang="zh-CN" dirty="0" err="1"/>
              <a:t>geom_tile</a:t>
            </a:r>
            <a:r>
              <a:rPr lang="en-US" altLang="zh-CN" dirty="0"/>
              <a:t>()</a:t>
            </a:r>
          </a:p>
          <a:p>
            <a:endParaRPr lang="zh-CN" altLang="en-US" dirty="0"/>
          </a:p>
        </p:txBody>
      </p:sp>
      <p:pic>
        <p:nvPicPr>
          <p:cNvPr id="3" name="图片 2">
            <a:extLst>
              <a:ext uri="{FF2B5EF4-FFF2-40B4-BE49-F238E27FC236}">
                <a16:creationId xmlns:a16="http://schemas.microsoft.com/office/drawing/2014/main" id="{04D7A95C-49E9-496E-ABF2-341755717032}"/>
              </a:ext>
            </a:extLst>
          </p:cNvPr>
          <p:cNvPicPr>
            <a:picLocks noChangeAspect="1"/>
          </p:cNvPicPr>
          <p:nvPr/>
        </p:nvPicPr>
        <p:blipFill>
          <a:blip r:embed="rId2"/>
          <a:stretch>
            <a:fillRect/>
          </a:stretch>
        </p:blipFill>
        <p:spPr>
          <a:xfrm>
            <a:off x="6960094" y="3429000"/>
            <a:ext cx="5116498" cy="3063875"/>
          </a:xfrm>
          <a:prstGeom prst="rect">
            <a:avLst/>
          </a:prstGeom>
        </p:spPr>
      </p:pic>
    </p:spTree>
    <p:extLst>
      <p:ext uri="{BB962C8B-B14F-4D97-AF65-F5344CB8AC3E}">
        <p14:creationId xmlns:p14="http://schemas.microsoft.com/office/powerpoint/2010/main" val="221156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01DA8-E42A-406B-9465-C30E5DA4CC4E}"/>
              </a:ext>
            </a:extLst>
          </p:cNvPr>
          <p:cNvSpPr>
            <a:spLocks noGrp="1"/>
          </p:cNvSpPr>
          <p:nvPr>
            <p:ph type="title"/>
          </p:nvPr>
        </p:nvSpPr>
        <p:spPr/>
        <p:txBody>
          <a:bodyPr>
            <a:normAutofit/>
          </a:bodyPr>
          <a:lstStyle/>
          <a:p>
            <a:r>
              <a:rPr lang="zh-CN" altLang="en-US" sz="4000" dirty="0">
                <a:latin typeface="华文楷体" panose="02010600040101010101" pitchFamily="2" charset="-122"/>
                <a:ea typeface="华文楷体" panose="02010600040101010101" pitchFamily="2" charset="-122"/>
              </a:rPr>
              <a:t>调整颜色，进一步美化图像</a:t>
            </a:r>
          </a:p>
        </p:txBody>
      </p:sp>
      <p:sp>
        <p:nvSpPr>
          <p:cNvPr id="7" name="内容占位符 6">
            <a:extLst>
              <a:ext uri="{FF2B5EF4-FFF2-40B4-BE49-F238E27FC236}">
                <a16:creationId xmlns:a16="http://schemas.microsoft.com/office/drawing/2014/main" id="{721F6212-BD5C-4B26-B5DA-A4EE1D6ADE17}"/>
              </a:ext>
            </a:extLst>
          </p:cNvPr>
          <p:cNvSpPr>
            <a:spLocks noGrp="1"/>
          </p:cNvSpPr>
          <p:nvPr>
            <p:ph idx="1"/>
          </p:nvPr>
        </p:nvSpPr>
        <p:spPr>
          <a:xfrm>
            <a:off x="838200" y="1825625"/>
            <a:ext cx="9516291" cy="4351338"/>
          </a:xfrm>
        </p:spPr>
        <p:txBody>
          <a:bodyPr>
            <a:normAutofit fontScale="92500"/>
          </a:bodyPr>
          <a:lstStyle/>
          <a:p>
            <a:r>
              <a:rPr lang="en-US" altLang="zh-CN" dirty="0" err="1"/>
              <a:t>ggplot</a:t>
            </a:r>
            <a:r>
              <a:rPr lang="en-US" altLang="zh-CN" dirty="0"/>
              <a:t>(data =test3, </a:t>
            </a:r>
            <a:r>
              <a:rPr lang="en-US" altLang="zh-CN" dirty="0" err="1"/>
              <a:t>aes</a:t>
            </a:r>
            <a:r>
              <a:rPr lang="en-US" altLang="zh-CN" dirty="0"/>
              <a:t>(x=Var2, y=Var1, fill = value)) +</a:t>
            </a:r>
          </a:p>
          <a:p>
            <a:r>
              <a:rPr lang="en-US" altLang="zh-CN" dirty="0"/>
              <a:t>  </a:t>
            </a:r>
            <a:r>
              <a:rPr lang="en-US" altLang="zh-CN" dirty="0" err="1"/>
              <a:t>geom_tile</a:t>
            </a:r>
            <a:r>
              <a:rPr lang="en-US" altLang="zh-CN" dirty="0"/>
              <a:t>(color = "white") +</a:t>
            </a:r>
          </a:p>
          <a:p>
            <a:r>
              <a:rPr lang="en-US" altLang="zh-CN" dirty="0"/>
              <a:t>  scale_fill_gradient2(low = "blue", high = "red", mid = "white",</a:t>
            </a:r>
          </a:p>
          <a:p>
            <a:r>
              <a:rPr lang="en-US" altLang="zh-CN" dirty="0"/>
              <a:t>                       midpoint = 0, limit = c(-1, 1), space = "Lab",</a:t>
            </a:r>
          </a:p>
          <a:p>
            <a:r>
              <a:rPr lang="en-US" altLang="zh-CN" dirty="0"/>
              <a:t>                       name=“Competition score") +</a:t>
            </a:r>
          </a:p>
          <a:p>
            <a:r>
              <a:rPr lang="en-US" altLang="zh-CN" dirty="0"/>
              <a:t>  </a:t>
            </a:r>
            <a:r>
              <a:rPr lang="en-US" altLang="zh-CN" dirty="0" err="1"/>
              <a:t>theme_minimal</a:t>
            </a:r>
            <a:r>
              <a:rPr lang="en-US" altLang="zh-CN" dirty="0"/>
              <a:t>() +</a:t>
            </a:r>
          </a:p>
          <a:p>
            <a:r>
              <a:rPr lang="en-US" altLang="zh-CN" dirty="0"/>
              <a:t>  theme(</a:t>
            </a:r>
            <a:r>
              <a:rPr lang="en-US" altLang="zh-CN" dirty="0" err="1"/>
              <a:t>axis.text.x</a:t>
            </a:r>
            <a:r>
              <a:rPr lang="en-US" altLang="zh-CN" dirty="0"/>
              <a:t> = </a:t>
            </a:r>
            <a:r>
              <a:rPr lang="en-US" altLang="zh-CN" dirty="0" err="1"/>
              <a:t>element_text</a:t>
            </a:r>
            <a:r>
              <a:rPr lang="en-US" altLang="zh-CN" dirty="0"/>
              <a:t>(angle = 45, </a:t>
            </a:r>
            <a:r>
              <a:rPr lang="en-US" altLang="zh-CN" dirty="0" err="1"/>
              <a:t>vjust</a:t>
            </a:r>
            <a:r>
              <a:rPr lang="en-US" altLang="zh-CN" dirty="0"/>
              <a:t> = 1, </a:t>
            </a:r>
          </a:p>
          <a:p>
            <a:r>
              <a:rPr lang="en-US" altLang="zh-CN" dirty="0"/>
              <a:t>                                   size = 12, </a:t>
            </a:r>
            <a:r>
              <a:rPr lang="en-US" altLang="zh-CN" dirty="0" err="1"/>
              <a:t>hjust</a:t>
            </a:r>
            <a:r>
              <a:rPr lang="en-US" altLang="zh-CN" dirty="0"/>
              <a:t> = 1)) +</a:t>
            </a:r>
          </a:p>
          <a:p>
            <a:r>
              <a:rPr lang="en-US" altLang="zh-CN" dirty="0"/>
              <a:t>  </a:t>
            </a:r>
            <a:r>
              <a:rPr lang="en-US" altLang="zh-CN" dirty="0" err="1"/>
              <a:t>coord_fixed</a:t>
            </a:r>
            <a:r>
              <a:rPr lang="en-US" altLang="zh-CN" dirty="0"/>
              <a:t>()</a:t>
            </a:r>
            <a:endParaRPr lang="zh-CN" altLang="en-US" dirty="0"/>
          </a:p>
        </p:txBody>
      </p:sp>
    </p:spTree>
    <p:extLst>
      <p:ext uri="{BB962C8B-B14F-4D97-AF65-F5344CB8AC3E}">
        <p14:creationId xmlns:p14="http://schemas.microsoft.com/office/powerpoint/2010/main" val="717846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a:extLst>
              <a:ext uri="{FF2B5EF4-FFF2-40B4-BE49-F238E27FC236}">
                <a16:creationId xmlns:a16="http://schemas.microsoft.com/office/drawing/2014/main" id="{3B795C49-8D39-4355-901C-DDFFD6FA5BF2}"/>
              </a:ext>
            </a:extLst>
          </p:cNvPr>
          <p:cNvPicPr>
            <a:picLocks noGrp="1" noChangeAspect="1"/>
          </p:cNvPicPr>
          <p:nvPr>
            <p:ph idx="1"/>
          </p:nvPr>
        </p:nvPicPr>
        <p:blipFill>
          <a:blip r:embed="rId2"/>
          <a:stretch>
            <a:fillRect/>
          </a:stretch>
        </p:blipFill>
        <p:spPr>
          <a:xfrm>
            <a:off x="609600" y="949234"/>
            <a:ext cx="9736183" cy="5416732"/>
          </a:xfrm>
          <a:prstGeom prst="rect">
            <a:avLst/>
          </a:prstGeom>
        </p:spPr>
      </p:pic>
    </p:spTree>
    <p:extLst>
      <p:ext uri="{BB962C8B-B14F-4D97-AF65-F5344CB8AC3E}">
        <p14:creationId xmlns:p14="http://schemas.microsoft.com/office/powerpoint/2010/main" val="3188324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1DD5C0-5D45-4B8F-A47F-5B46D3E3B6D6}"/>
              </a:ext>
            </a:extLst>
          </p:cNvPr>
          <p:cNvSpPr>
            <a:spLocks noGrp="1"/>
          </p:cNvSpPr>
          <p:nvPr>
            <p:ph type="title"/>
          </p:nvPr>
        </p:nvSpPr>
        <p:spPr>
          <a:xfrm>
            <a:off x="1006875" y="2478010"/>
            <a:ext cx="10515600" cy="1325563"/>
          </a:xfrm>
        </p:spPr>
        <p:txBody>
          <a:bodyPr>
            <a:normAutofit fontScale="90000"/>
          </a:bodyPr>
          <a:lstStyle/>
          <a:p>
            <a:r>
              <a:rPr lang="zh-CN" altLang="en-US">
                <a:latin typeface="华文楷体" panose="02010600040101010101" pitchFamily="2" charset="-122"/>
                <a:ea typeface="华文楷体" panose="02010600040101010101" pitchFamily="2" charset="-122"/>
              </a:rPr>
              <a:t>本组项目的代码、数据已托管于</a:t>
            </a:r>
            <a:r>
              <a:rPr lang="en-US" altLang="zh-CN" sz="3600">
                <a:latin typeface="华文楷体" panose="02010600040101010101" pitchFamily="2" charset="-122"/>
                <a:ea typeface="华文楷体" panose="02010600040101010101" pitchFamily="2" charset="-122"/>
              </a:rPr>
              <a:t>https://github.com/wangyongdalt/bioinformation-project</a:t>
            </a:r>
            <a:endParaRPr lang="zh-CN" altLang="en-US">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43756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7827A-2ABC-4F53-97D7-912EC375649F}"/>
              </a:ext>
            </a:extLst>
          </p:cNvPr>
          <p:cNvSpPr>
            <a:spLocks noGrp="1"/>
          </p:cNvSpPr>
          <p:nvPr>
            <p:ph idx="1"/>
          </p:nvPr>
        </p:nvSpPr>
        <p:spPr>
          <a:xfrm>
            <a:off x="838200" y="2269508"/>
            <a:ext cx="10515600" cy="4351338"/>
          </a:xfrm>
        </p:spPr>
        <p:txBody>
          <a:bodyPr>
            <a:normAutofit/>
          </a:bodyPr>
          <a:lstStyle/>
          <a:p>
            <a:pPr marL="0" indent="0" algn="ctr">
              <a:buNone/>
            </a:pPr>
            <a:r>
              <a:rPr lang="en-US" altLang="zh-CN" sz="8800">
                <a:latin typeface="华文新魏" panose="02010800040101010101" pitchFamily="2" charset="-122"/>
                <a:ea typeface="华文新魏" panose="02010800040101010101" pitchFamily="2" charset="-122"/>
              </a:rPr>
              <a:t>THANK YOU</a:t>
            </a:r>
            <a:r>
              <a:rPr lang="zh-CN" altLang="en-US" sz="8800"/>
              <a:t>！</a:t>
            </a:r>
          </a:p>
        </p:txBody>
      </p:sp>
    </p:spTree>
    <p:extLst>
      <p:ext uri="{BB962C8B-B14F-4D97-AF65-F5344CB8AC3E}">
        <p14:creationId xmlns:p14="http://schemas.microsoft.com/office/powerpoint/2010/main" val="200372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Bradley Hand ITC" panose="03070402050302030203" pitchFamily="66" charset="0"/>
              </a:rPr>
              <a:t>Abstract</a:t>
            </a:r>
            <a:endParaRPr lang="zh-CN" altLang="en-US" sz="4800" b="1">
              <a:latin typeface="Bradley Hand ITC" panose="03070402050302030203" pitchFamily="66" charset="0"/>
            </a:endParaRPr>
          </a:p>
        </p:txBody>
      </p:sp>
      <p:sp>
        <p:nvSpPr>
          <p:cNvPr id="3" name="内容占位符 2"/>
          <p:cNvSpPr>
            <a:spLocks noGrp="1"/>
          </p:cNvSpPr>
          <p:nvPr>
            <p:ph idx="1"/>
          </p:nvPr>
        </p:nvSpPr>
        <p:spPr>
          <a:xfrm>
            <a:off x="718929" y="1550504"/>
            <a:ext cx="10634871" cy="4570800"/>
          </a:xfrm>
        </p:spPr>
        <p:txBody>
          <a:bodyPr>
            <a:normAutofit fontScale="92500" lnSpcReduction="10000"/>
          </a:bodyPr>
          <a:lstStyle/>
          <a:p>
            <a:pPr marL="0" marR="0" indent="0">
              <a:lnSpc>
                <a:spcPct val="150000"/>
              </a:lnSpc>
              <a:spcBef>
                <a:spcPts val="0"/>
              </a:spcBef>
              <a:spcAft>
                <a:spcPts val="0"/>
              </a:spcAft>
              <a:buNone/>
            </a:pPr>
            <a:r>
              <a:rPr lang="en-US" altLang="zh-CN" sz="1800" kern="0" dirty="0">
                <a:solidFill>
                  <a:srgbClr val="000000"/>
                </a:solidFill>
                <a:latin typeface="Times New Roman" panose="02020603050405020304" pitchFamily="18" charset="0"/>
                <a:ea typeface="Whitney-Bold"/>
                <a:cs typeface="Times New Roman" panose="02020603050405020304" pitchFamily="18" charset="0"/>
              </a:rPr>
              <a:t>1.   </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The term </a:t>
            </a:r>
            <a:r>
              <a:rPr lang="en-US" altLang="zh-CN" sz="1800" b="1" kern="0" dirty="0">
                <a:solidFill>
                  <a:srgbClr val="000000"/>
                </a:solidFill>
                <a:effectLst/>
                <a:latin typeface="Times New Roman" panose="02020603050405020304" pitchFamily="18" charset="0"/>
                <a:ea typeface="Whitney-Bold"/>
                <a:cs typeface="Times New Roman" panose="02020603050405020304" pitchFamily="18" charset="0"/>
              </a:rPr>
              <a:t>core microbiome</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 describes microbes that are consistently present in a particular habitat. If the conditions                    </a:t>
            </a:r>
            <a:r>
              <a:rPr lang="en-US" altLang="zh-CN" sz="1800" kern="0" dirty="0">
                <a:solidFill>
                  <a:srgbClr val="000000"/>
                </a:solidFill>
                <a:latin typeface="Times New Roman" panose="02020603050405020304" pitchFamily="18" charset="0"/>
                <a:ea typeface="Whitney-Bold"/>
                <a:cs typeface="Times New Roman" panose="02020603050405020304" pitchFamily="18" charset="0"/>
              </a:rPr>
              <a:t>                 </a:t>
            </a:r>
          </a:p>
          <a:p>
            <a:pPr marL="0" marR="0" indent="0">
              <a:lnSpc>
                <a:spcPct val="150000"/>
              </a:lnSpc>
              <a:spcBef>
                <a:spcPts val="0"/>
              </a:spcBef>
              <a:spcAft>
                <a:spcPts val="0"/>
              </a:spcAft>
              <a:buNone/>
            </a:pPr>
            <a:r>
              <a:rPr lang="en-US" altLang="zh-CN" sz="1800" kern="0" dirty="0">
                <a:solidFill>
                  <a:srgbClr val="000000"/>
                </a:solidFill>
                <a:latin typeface="Times New Roman" panose="02020603050405020304" pitchFamily="18" charset="0"/>
                <a:ea typeface="Whitney-Bold"/>
                <a:cs typeface="Times New Roman" panose="02020603050405020304" pitchFamily="18" charset="0"/>
              </a:rPr>
              <a:t>in </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that habitat are highly variable, core microbes may also be considered to be </a:t>
            </a:r>
            <a:r>
              <a:rPr lang="en-US" altLang="zh-CN" sz="1800" b="1" kern="0" dirty="0">
                <a:solidFill>
                  <a:srgbClr val="000000"/>
                </a:solidFill>
                <a:effectLst/>
                <a:latin typeface="Times New Roman" panose="02020603050405020304" pitchFamily="18" charset="0"/>
                <a:ea typeface="Whitney-Bold"/>
                <a:cs typeface="Times New Roman" panose="02020603050405020304" pitchFamily="18" charset="0"/>
              </a:rPr>
              <a:t>ecological generalists</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a:t>
            </a:r>
          </a:p>
          <a:p>
            <a:pPr marL="342900" marR="0" indent="-342900" algn="just">
              <a:lnSpc>
                <a:spcPct val="150000"/>
              </a:lnSpc>
              <a:spcBef>
                <a:spcPts val="0"/>
              </a:spcBef>
              <a:spcAft>
                <a:spcPts val="0"/>
              </a:spcAft>
              <a:buAutoNum type="arabicPeriod" startAt="2"/>
            </a:pPr>
            <a:r>
              <a:rPr lang="en-US" altLang="zh-CN" sz="1800" b="1" kern="0" dirty="0">
                <a:solidFill>
                  <a:srgbClr val="FF0000"/>
                </a:solidFill>
                <a:effectLst/>
                <a:latin typeface="Times New Roman" panose="02020603050405020304" pitchFamily="18" charset="0"/>
                <a:ea typeface="Whitney-Bold"/>
                <a:cs typeface="Times New Roman" panose="02020603050405020304" pitchFamily="18" charset="0"/>
              </a:rPr>
              <a:t>However, little is known about whether metabolic competition and microbial interactions</a:t>
            </a:r>
            <a:r>
              <a:rPr lang="en-US" altLang="zh-CN" sz="1800" b="1" kern="0" dirty="0">
                <a:solidFill>
                  <a:srgbClr val="FF0000"/>
                </a:solidFill>
                <a:effectLst/>
                <a:latin typeface="Whitney-Bold"/>
                <a:ea typeface="宋体" panose="02010600030101010101" pitchFamily="2" charset="-122"/>
                <a:cs typeface="Times New Roman" panose="02020603050405020304" pitchFamily="18" charset="0"/>
              </a:rPr>
              <a:t> </a:t>
            </a:r>
            <a:r>
              <a:rPr lang="en-US" altLang="zh-CN" sz="1800" b="1" kern="0" dirty="0">
                <a:solidFill>
                  <a:srgbClr val="FF0000"/>
                </a:solidFill>
                <a:effectLst/>
                <a:latin typeface="Times New Roman" panose="02020603050405020304" pitchFamily="18" charset="0"/>
                <a:ea typeface="Whitney-Bold"/>
                <a:cs typeface="Times New Roman" panose="02020603050405020304" pitchFamily="18" charset="0"/>
              </a:rPr>
              <a:t>influence the ability of some microbes to persist in the core microbiome while others cannot. </a:t>
            </a:r>
          </a:p>
          <a:p>
            <a:pPr marL="342900" marR="0" indent="-342900" algn="just">
              <a:lnSpc>
                <a:spcPct val="150000"/>
              </a:lnSpc>
              <a:spcBef>
                <a:spcPts val="0"/>
              </a:spcBef>
              <a:spcAft>
                <a:spcPts val="0"/>
              </a:spcAft>
              <a:buAutoNum type="arabicPeriod" startAt="2"/>
            </a:pPr>
            <a:r>
              <a:rPr lang="en-US" altLang="zh-CN" sz="1800" kern="0" dirty="0">
                <a:solidFill>
                  <a:srgbClr val="000000"/>
                </a:solidFill>
                <a:latin typeface="Times New Roman" panose="02020603050405020304" pitchFamily="18" charset="0"/>
                <a:cs typeface="Times New Roman" panose="02020603050405020304" pitchFamily="18" charset="0"/>
              </a:rPr>
              <a:t>We investigated microbial communities at three sites in the guts of European seabass under four dietary conditions.    We identified generalist core microbial populations in each gut site that are shared across fish, present under multiple diets and persistent over time</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 </a:t>
            </a:r>
          </a:p>
          <a:p>
            <a:pPr marL="342900" marR="0" indent="-342900" algn="just">
              <a:lnSpc>
                <a:spcPct val="150000"/>
              </a:lnSpc>
              <a:spcBef>
                <a:spcPts val="0"/>
              </a:spcBef>
              <a:spcAft>
                <a:spcPts val="0"/>
              </a:spcAft>
              <a:buAutoNum type="arabicPeriod" startAt="4"/>
            </a:pP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We found that core microbes tend to show </a:t>
            </a:r>
            <a:r>
              <a:rPr lang="en-US" altLang="zh-CN" sz="1800" b="1" kern="0" dirty="0">
                <a:solidFill>
                  <a:srgbClr val="000000"/>
                </a:solidFill>
                <a:effectLst/>
                <a:latin typeface="Times New Roman" panose="02020603050405020304" pitchFamily="18" charset="0"/>
                <a:ea typeface="Whitney-Bold"/>
                <a:cs typeface="Times New Roman" panose="02020603050405020304" pitchFamily="18" charset="0"/>
              </a:rPr>
              <a:t>synergistic growth in co-culture</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 and </a:t>
            </a:r>
            <a:r>
              <a:rPr lang="en-US" altLang="zh-CN" sz="1800" b="1" kern="0" dirty="0">
                <a:solidFill>
                  <a:srgbClr val="000000"/>
                </a:solidFill>
                <a:effectLst/>
                <a:latin typeface="Times New Roman" panose="02020603050405020304" pitchFamily="18" charset="0"/>
                <a:ea typeface="Whitney-Bold"/>
                <a:cs typeface="Times New Roman" panose="02020603050405020304" pitchFamily="18" charset="0"/>
              </a:rPr>
              <a:t>low levels of predicted and validated metabolic </a:t>
            </a:r>
            <a:r>
              <a:rPr lang="en-US" altLang="zh-CN" sz="1800" b="1" kern="0" dirty="0" err="1">
                <a:solidFill>
                  <a:srgbClr val="000000"/>
                </a:solidFill>
                <a:effectLst/>
                <a:latin typeface="Times New Roman" panose="02020603050405020304" pitchFamily="18" charset="0"/>
                <a:ea typeface="Whitney-Bold"/>
                <a:cs typeface="Times New Roman" panose="02020603050405020304" pitchFamily="18" charset="0"/>
              </a:rPr>
              <a:t>competition</a:t>
            </a:r>
            <a:r>
              <a:rPr lang="en-US" altLang="zh-CN" sz="1800" b="0" kern="0" dirty="0" err="1">
                <a:solidFill>
                  <a:srgbClr val="000000"/>
                </a:solidFill>
                <a:effectLst/>
                <a:latin typeface="Times New Roman" panose="02020603050405020304" pitchFamily="18" charset="0"/>
                <a:ea typeface="Whitney-Bold"/>
                <a:cs typeface="Times New Roman" panose="02020603050405020304" pitchFamily="18" charset="0"/>
              </a:rPr>
              <a:t>.Within</a:t>
            </a:r>
            <a:r>
              <a:rPr lang="en-US" altLang="zh-CN" sz="1800" b="0" kern="0">
                <a:solidFill>
                  <a:srgbClr val="000000"/>
                </a:solidFill>
                <a:effectLst/>
                <a:latin typeface="Times New Roman" panose="02020603050405020304" pitchFamily="18" charset="0"/>
                <a:ea typeface="Whitney-Bold"/>
                <a:cs typeface="Times New Roman" panose="02020603050405020304" pitchFamily="18" charset="0"/>
              </a:rPr>
              <a:t> core microbial species, we found high levels of intraspecific variability and strain-specific habitat specialization. </a:t>
            </a:r>
          </a:p>
          <a:p>
            <a:pPr marL="342900" marR="0" indent="-342900" algn="just">
              <a:lnSpc>
                <a:spcPct val="150000"/>
              </a:lnSpc>
              <a:spcBef>
                <a:spcPts val="0"/>
              </a:spcBef>
              <a:spcAft>
                <a:spcPts val="0"/>
              </a:spcAft>
              <a:buAutoNum type="arabicPeriod" startAt="4"/>
            </a:pPr>
            <a:r>
              <a:rPr lang="en-US" altLang="zh-CN" sz="1800" b="1" kern="0">
                <a:solidFill>
                  <a:srgbClr val="FF0000"/>
                </a:solidFill>
                <a:effectLst/>
                <a:latin typeface="Times New Roman" panose="02020603050405020304" pitchFamily="18" charset="0"/>
                <a:ea typeface="Whitney-Bold"/>
                <a:cs typeface="Times New Roman" panose="02020603050405020304" pitchFamily="18" charset="0"/>
              </a:rPr>
              <a:t>Thus, both intraspecific variability and interspecific facilitation may contribute to the</a:t>
            </a:r>
            <a:r>
              <a:rPr lang="en-US" altLang="zh-CN" sz="1800" b="1" kern="0">
                <a:solidFill>
                  <a:srgbClr val="FF0000"/>
                </a:solidFill>
                <a:effectLst/>
                <a:latin typeface="Whitney-Bold"/>
                <a:ea typeface="宋体" panose="02010600030101010101" pitchFamily="2" charset="-122"/>
                <a:cs typeface="Times New Roman" panose="02020603050405020304" pitchFamily="18" charset="0"/>
              </a:rPr>
              <a:t> </a:t>
            </a:r>
            <a:r>
              <a:rPr lang="en-US" altLang="zh-CN" sz="1800" b="1" kern="0">
                <a:solidFill>
                  <a:srgbClr val="FF0000"/>
                </a:solidFill>
                <a:effectLst/>
                <a:latin typeface="Times New Roman" panose="02020603050405020304" pitchFamily="18" charset="0"/>
                <a:ea typeface="Whitney-Bold"/>
                <a:cs typeface="Times New Roman" panose="02020603050405020304" pitchFamily="18" charset="0"/>
              </a:rPr>
              <a:t>ecological stability of the animal core microbiom</a:t>
            </a:r>
            <a:r>
              <a:rPr lang="en-US" altLang="zh-CN" sz="1800" b="1" ker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a:t>
            </a:r>
            <a:r>
              <a:rPr lang="en-US" altLang="zh-CN" sz="18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latin typeface="Bradley Hand ITC" panose="03070402050302030203" pitchFamily="66" charset="0"/>
              </a:rPr>
              <a:t>Main</a:t>
            </a:r>
            <a:endParaRPr lang="zh-CN" altLang="en-US" b="1">
              <a:latin typeface="Bradley Hand ITC" panose="03070402050302030203" pitchFamily="66" charset="0"/>
            </a:endParaRPr>
          </a:p>
        </p:txBody>
      </p:sp>
      <p:sp>
        <p:nvSpPr>
          <p:cNvPr id="3" name="内容占位符 2"/>
          <p:cNvSpPr>
            <a:spLocks noGrp="1"/>
          </p:cNvSpPr>
          <p:nvPr>
            <p:ph idx="1"/>
          </p:nvPr>
        </p:nvSpPr>
        <p:spPr/>
        <p:txBody>
          <a:bodyPr>
            <a:normAutofit fontScale="92500" lnSpcReduction="10000"/>
          </a:bodyPr>
          <a:lstStyle/>
          <a:p>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From an ecological viewpoint, generalist species can be defined as taxa that inhabit different environments or environmental gradients; within these generalist species are members of the core microbiome—taxa with high occupancy that persist across multiple assemblages associated with a habitat (such as the gut).</a:t>
            </a:r>
          </a:p>
          <a:p>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Thus, the concept of the core microbiome considers persistent and sometimes highly abundant microbes in a microbial community that are also considered to be stable communities. Although research during the past few years has focused on understanding the role of these generalist microbiome members, their persistence across multiple hosts and habitats is not yet understood. </a:t>
            </a:r>
          </a:p>
          <a:p>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Microbial competition has recently been suggested to drive the stability of microbial communities in the ecosystem; however, mutualism or skewed interspecies interactions (amensalism or commensalism) have been observed in ecology to promote diversity and community stability. Moreover, alternative ecological theories, suggesting that generalist species are assemblages of more specialized individuals through increased variation among individuals, can also explain species persistence. </a:t>
            </a:r>
          </a:p>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Here, using the fish gut as a model (European seabass), we aimed to identify such generalist core microbial populations that are widespread across multiple habitats and environmental conditions, and to elucidate the mechanisms that enable their patterns of persistence, such as the forces that stabilize them as populations and communities. </a:t>
            </a:r>
          </a:p>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Our findings suggest that the persistence and coexistence of these core microbes are maintained through low competition and synergistic interactions, as well as intraspecies strain variability.</a:t>
            </a:r>
            <a:endParaRPr lang="zh-CN" altLang="zh-CN" sz="1800" b="1"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760" y="1056005"/>
            <a:ext cx="10515600" cy="1325563"/>
          </a:xfrm>
        </p:spPr>
        <p:txBody>
          <a:bodyPr/>
          <a:lstStyle/>
          <a:p>
            <a:r>
              <a:rPr lang="en-US" altLang="zh-CN"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sym typeface="+mn-ea"/>
              </a:rPr>
              <a:t>Results 1</a:t>
            </a:r>
            <a:endParaRPr lang="zh-CN" altLang="en-US"/>
          </a:p>
        </p:txBody>
      </p:sp>
      <p:sp>
        <p:nvSpPr>
          <p:cNvPr id="3" name="内容占位符 2"/>
          <p:cNvSpPr>
            <a:spLocks noGrp="1"/>
          </p:cNvSpPr>
          <p:nvPr>
            <p:ph idx="1"/>
          </p:nvPr>
        </p:nvSpPr>
        <p:spPr>
          <a:xfrm>
            <a:off x="685800" y="2831465"/>
            <a:ext cx="10515600" cy="4351338"/>
          </a:xfrm>
        </p:spPr>
        <p:txBody>
          <a:bodyPr/>
          <a:lstStyle/>
          <a:p>
            <a:r>
              <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sym typeface="+mn-ea"/>
              </a:rPr>
              <a:t>Habitat filtering by gut part, and not diet, is the major driver shaping fish gut microbial communities.</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52113" y="5254725"/>
            <a:ext cx="9096061" cy="646331"/>
          </a:xfrm>
          <a:prstGeom prst="rect">
            <a:avLst/>
          </a:prstGeom>
          <a:noFill/>
        </p:spPr>
        <p:txBody>
          <a:bodyPr wrap="square" rtlCol="0">
            <a:spAutoFit/>
          </a:bodyPr>
          <a:lstStyle/>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The relative abundance of the microbial communities at the order level found in different gut compartments (pyloric caeca, midgut and hindgut) of fish that were fed different diets. </a:t>
            </a:r>
          </a:p>
        </p:txBody>
      </p:sp>
      <p:pic>
        <p:nvPicPr>
          <p:cNvPr id="8" name="图片 7"/>
          <p:cNvPicPr>
            <a:picLocks noChangeAspect="1"/>
          </p:cNvPicPr>
          <p:nvPr/>
        </p:nvPicPr>
        <p:blipFill>
          <a:blip r:embed="rId2"/>
          <a:stretch>
            <a:fillRect/>
          </a:stretch>
        </p:blipFill>
        <p:spPr>
          <a:xfrm>
            <a:off x="266931" y="786938"/>
            <a:ext cx="10863349" cy="3969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66906" y="5006109"/>
            <a:ext cx="10656917" cy="1477328"/>
          </a:xfrm>
          <a:prstGeom prst="rect">
            <a:avLst/>
          </a:prstGeom>
          <a:noFill/>
        </p:spPr>
        <p:txBody>
          <a:bodyPr wrap="square" rtlCol="0">
            <a:spAutoFit/>
          </a:bodyPr>
          <a:lstStyle/>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Microbial richness within the different gut compartments of fish fed different diets. </a:t>
            </a:r>
            <a:r>
              <a:rPr lang="en-US" altLang="zh-CN" sz="1800" i="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-values indicate significant difference from the pyloric caeca (paired two-sided Wilcoxon </a:t>
            </a:r>
            <a:r>
              <a:rPr lang="en-US" altLang="zh-CN" sz="1800" i="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-test, 95% CI). Data are shown as box plots (</a:t>
            </a:r>
            <a:r>
              <a:rPr lang="en-US" altLang="zh-CN" sz="1800" i="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 9 fish individuals); the horizontal line indicates the median and the whiskers indicate the lowest and highest points within 1.5× the interquartile ranges of the lower or upper quartile, respectively. </a:t>
            </a:r>
            <a:r>
              <a:rPr lang="en-US" altLang="zh-CN" sz="1800" i="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values with different </a:t>
            </a:r>
            <a:r>
              <a:rPr lang="en-US" altLang="zh-CN" sz="1800" kern="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colours</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denote the values for each diet. </a:t>
            </a:r>
          </a:p>
        </p:txBody>
      </p:sp>
      <p:pic>
        <p:nvPicPr>
          <p:cNvPr id="15" name="图片 14"/>
          <p:cNvPicPr>
            <a:picLocks noChangeAspect="1"/>
          </p:cNvPicPr>
          <p:nvPr/>
        </p:nvPicPr>
        <p:blipFill>
          <a:blip r:embed="rId2"/>
          <a:stretch>
            <a:fillRect/>
          </a:stretch>
        </p:blipFill>
        <p:spPr>
          <a:xfrm>
            <a:off x="315595" y="786765"/>
            <a:ext cx="11316970" cy="3649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98" y="5212082"/>
            <a:ext cx="10515600" cy="1782098"/>
          </a:xfrm>
        </p:spPr>
        <p:txBody>
          <a:bodyPr>
            <a:normAutofit fontScale="90000"/>
          </a:bodyPr>
          <a:lstStyle/>
          <a:p>
            <a:pPr marL="228600" marR="0" lvl="0" indent="-228600" defTabSz="914400" rtl="0" eaLnBrk="1" fontAlgn="auto" latinLnBrk="0" hangingPunct="1">
              <a:lnSpc>
                <a:spcPct val="90000"/>
              </a:lnSpc>
              <a:spcBef>
                <a:spcPts val="1000"/>
              </a:spcBef>
              <a:spcAft>
                <a:spcPts val="0"/>
              </a:spcAft>
              <a:defRPr/>
            </a:pPr>
            <a:r>
              <a:rPr kumimoji="0" lang="en-US" altLang="zh-CN" sz="1800" b="1"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d.</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Hierarchical clustering dendrogram with jackknife support (numbers on the branches; only values above 50 are shown in the tree) using weighted </a:t>
            </a:r>
            <a:r>
              <a:rPr kumimoji="0" lang="en-US" altLang="zh-CN" sz="1800" b="0" i="0" u="none" strike="noStrike" kern="0" cap="none" spc="0" normalizeH="0" baseline="0" noProof="0" err="1">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UniFrac</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as a metric to compare similarity between different gut compartments. Shapes indicate different diets and </a:t>
            </a:r>
            <a:r>
              <a:rPr kumimoji="0" lang="en-US" altLang="zh-CN" sz="1800" b="0" i="0" u="none" strike="noStrike" kern="0" cap="none" spc="0" normalizeH="0" baseline="0" noProof="0" err="1">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colours</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indicate the different fish gut parts.</a:t>
            </a:r>
            <a:b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2000" b="1"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e. </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Weighted </a:t>
            </a:r>
            <a:r>
              <a:rPr kumimoji="0" lang="en-US" altLang="zh-CN" sz="1800" b="0" i="0" u="none" strike="noStrike" kern="0" cap="none" spc="0" normalizeH="0" baseline="0" noProof="0" err="1">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UniFrac</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distance within and between samples originating from different gut parts or diets (two-sided  Wilcoxon </a:t>
            </a:r>
            <a:r>
              <a:rPr kumimoji="0" lang="en-US" altLang="zh-CN" sz="1800" b="0" i="1"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-test, 95% CI; for within versus between gut parts, </a:t>
            </a:r>
            <a:r>
              <a:rPr kumimoji="0" lang="en-US" altLang="zh-CN" sz="1800" b="0" i="1"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&lt; 0.0001). Box plots (</a:t>
            </a:r>
            <a:r>
              <a:rPr kumimoji="0" lang="en-US" altLang="zh-CN" sz="1800" b="0" i="1"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 36 fish individuals) describe the data as in </a:t>
            </a:r>
            <a:r>
              <a:rPr kumimoji="0" lang="en-US" altLang="zh-CN" sz="1800" b="1"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0" lang="zh-CN" altLang="zh-CN" sz="18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br>
            <a:endParaRPr lang="zh-CN" altLang="en-US"/>
          </a:p>
        </p:txBody>
      </p:sp>
      <p:pic>
        <p:nvPicPr>
          <p:cNvPr id="5" name="内容占位符 4"/>
          <p:cNvPicPr>
            <a:picLocks noGrp="1" noChangeAspect="1"/>
          </p:cNvPicPr>
          <p:nvPr>
            <p:ph idx="1"/>
          </p:nvPr>
        </p:nvPicPr>
        <p:blipFill>
          <a:blip r:embed="rId2"/>
          <a:stretch>
            <a:fillRect/>
          </a:stretch>
        </p:blipFill>
        <p:spPr>
          <a:xfrm>
            <a:off x="734473" y="246207"/>
            <a:ext cx="10637337" cy="4583488"/>
          </a:xfr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282</TotalTime>
  <Words>2781</Words>
  <Application>Microsoft Office PowerPoint</Application>
  <PresentationFormat>宽屏</PresentationFormat>
  <Paragraphs>131</Paragraphs>
  <Slides>34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Harding</vt:lpstr>
      <vt:lpstr>Whitney-Bold</vt:lpstr>
      <vt:lpstr>等线</vt:lpstr>
      <vt:lpstr>等线 Light</vt:lpstr>
      <vt:lpstr>华文楷体</vt:lpstr>
      <vt:lpstr>华文新魏</vt:lpstr>
      <vt:lpstr>Microsoft Yahei</vt:lpstr>
      <vt:lpstr>Arial</vt:lpstr>
      <vt:lpstr>Bradley Hand ITC</vt:lpstr>
      <vt:lpstr>Calibri</vt:lpstr>
      <vt:lpstr>Segoe UI</vt:lpstr>
      <vt:lpstr>Times New Roman</vt:lpstr>
      <vt:lpstr>Office 主题​​</vt:lpstr>
      <vt:lpstr>实用生物信息学小组汇报 </vt:lpstr>
      <vt:lpstr>PowerPoint 演示文稿</vt:lpstr>
      <vt:lpstr>Part1 ARTICLE </vt:lpstr>
      <vt:lpstr>Abstract</vt:lpstr>
      <vt:lpstr>Main</vt:lpstr>
      <vt:lpstr>Results 1</vt:lpstr>
      <vt:lpstr>PowerPoint 演示文稿</vt:lpstr>
      <vt:lpstr>PowerPoint 演示文稿</vt:lpstr>
      <vt:lpstr>     d.  Hierarchical clustering dendrogram with jackknife support (numbers on the branches; only values above 50 are shown in the tree) using weighted UniFrac as a metric to compare similarity between different gut compartments. Shapes indicate different diets and colours indicate the different fish gut parts. e. Weighted UniFrac distance within and between samples originating from different gut parts or diets (two-sided  Wilcoxon t-test, 95% CI; for within versus between gut parts, P &lt; 0.0001). Box plots (n = 36 fish individuals) describe the data as in b. </vt:lpstr>
      <vt:lpstr>Results 2</vt:lpstr>
      <vt:lpstr>PowerPoint 演示文稿</vt:lpstr>
      <vt:lpstr>PowerPoint 演示文稿</vt:lpstr>
      <vt:lpstr>Results 3 </vt:lpstr>
      <vt:lpstr>PowerPoint 演示文稿</vt:lpstr>
      <vt:lpstr>PowerPoint 演示文稿</vt:lpstr>
      <vt:lpstr>Results 4</vt:lpstr>
      <vt:lpstr>   </vt:lpstr>
      <vt:lpstr>PowerPoint 演示文稿</vt:lpstr>
      <vt:lpstr>Part2 CODE</vt:lpstr>
      <vt:lpstr>PowerPoint 演示文稿</vt:lpstr>
      <vt:lpstr>气泡图</vt:lpstr>
      <vt:lpstr>PowerPoint 演示文稿</vt:lpstr>
      <vt:lpstr>PowerPoint 演示文稿</vt:lpstr>
      <vt:lpstr>PowerPoint 演示文稿</vt:lpstr>
      <vt:lpstr>PowerPoint 演示文稿</vt:lpstr>
      <vt:lpstr>散点图</vt:lpstr>
      <vt:lpstr>PowerPoint 演示文稿</vt:lpstr>
      <vt:lpstr>添加标签，颜色，调整坐标</vt:lpstr>
      <vt:lpstr>PowerPoint 演示文稿</vt:lpstr>
      <vt:lpstr>构建矩阵并获得初步图像</vt:lpstr>
      <vt:lpstr>调整颜色，进一步美化图像</vt:lpstr>
      <vt:lpstr>PowerPoint 演示文稿</vt:lpstr>
      <vt:lpstr>本组项目的代码、数据已托管于https://github.com/wangyongdalt/bioinformation-project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alexis</dc:creator>
  <cp:lastModifiedBy>王 永达</cp:lastModifiedBy>
  <cp:revision>20</cp:revision>
  <dcterms:created xsi:type="dcterms:W3CDTF">2021-01-05T07:22:00Z</dcterms:created>
  <dcterms:modified xsi:type="dcterms:W3CDTF">2021-01-06T04:17:49Z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