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6" r:id="rId2"/>
    <p:sldId id="307" r:id="rId3"/>
    <p:sldId id="273" r:id="rId4"/>
    <p:sldId id="274" r:id="rId5"/>
    <p:sldId id="279" r:id="rId6"/>
    <p:sldId id="280" r:id="rId7"/>
    <p:sldId id="281" r:id="rId8"/>
    <p:sldId id="275" r:id="rId9"/>
    <p:sldId id="276" r:id="rId10"/>
    <p:sldId id="282" r:id="rId11"/>
    <p:sldId id="287" r:id="rId12"/>
    <p:sldId id="277" r:id="rId13"/>
    <p:sldId id="283" r:id="rId14"/>
    <p:sldId id="278" r:id="rId15"/>
    <p:sldId id="286" r:id="rId16"/>
    <p:sldId id="285" r:id="rId17"/>
    <p:sldId id="300" r:id="rId18"/>
    <p:sldId id="294" r:id="rId19"/>
    <p:sldId id="301" r:id="rId20"/>
    <p:sldId id="299" r:id="rId21"/>
    <p:sldId id="284" r:id="rId22"/>
    <p:sldId id="296" r:id="rId23"/>
    <p:sldId id="288" r:id="rId24"/>
    <p:sldId id="297" r:id="rId25"/>
    <p:sldId id="290" r:id="rId26"/>
    <p:sldId id="308" r:id="rId27"/>
    <p:sldId id="309" r:id="rId28"/>
    <p:sldId id="310" r:id="rId29"/>
    <p:sldId id="302" r:id="rId30"/>
    <p:sldId id="303" r:id="rId31"/>
    <p:sldId id="295" r:id="rId32"/>
    <p:sldId id="304" r:id="rId33"/>
    <p:sldId id="293" r:id="rId34"/>
    <p:sldId id="30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844" autoAdjust="0"/>
  </p:normalViewPr>
  <p:slideViewPr>
    <p:cSldViewPr>
      <p:cViewPr>
        <p:scale>
          <a:sx n="78" d="100"/>
          <a:sy n="78" d="100"/>
        </p:scale>
        <p:origin x="-1134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ACF5F-8F33-4C88-91A2-C85A81664551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4F4D8-CA93-4246-9BFB-47AF6BE0C2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全表扫描，顺序读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读取多个数据块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4D8-CA93-4246-9BFB-47AF6BE0C21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范围读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Select * from </a:t>
            </a:r>
            <a:r>
              <a:rPr lang="en-US" altLang="zh-CN" dirty="0" err="1" smtClean="0"/>
              <a:t>Test_A</a:t>
            </a:r>
            <a:r>
              <a:rPr lang="en-US" altLang="zh-CN" dirty="0" smtClean="0"/>
              <a:t> where id between 1 and 100;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4D8-CA93-4246-9BFB-47AF6BE0C21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4D8-CA93-4246-9BFB-47AF6BE0C21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Btree</a:t>
            </a:r>
            <a:r>
              <a:rPr lang="en-US" altLang="zh-CN" dirty="0" smtClean="0"/>
              <a:t>\hash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 </a:t>
            </a:r>
            <a:r>
              <a:rPr lang="zh-CN" altLang="en-US" dirty="0" smtClean="0"/>
              <a:t>区别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4D8-CA93-4246-9BFB-47AF6BE0C21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iostat</a:t>
            </a:r>
            <a:r>
              <a:rPr lang="en-US" altLang="zh-CN" dirty="0" smtClean="0"/>
              <a:t> free top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4D8-CA93-4246-9BFB-47AF6BE0C21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4F4D8-CA93-4246-9BFB-47AF6BE0C21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数据库读写分析、优化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平台架构中心       </a:t>
            </a:r>
            <a:r>
              <a:rPr lang="en-US" altLang="zh-CN" dirty="0" err="1" smtClean="0"/>
              <a:t>fredyu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索引的两种结构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cluster_index</a:t>
            </a:r>
            <a:r>
              <a:rPr lang="en-US" altLang="zh-CN" dirty="0" smtClean="0"/>
              <a:t> (</a:t>
            </a:r>
            <a:r>
              <a:rPr lang="zh-CN" altLang="en-US" dirty="0" smtClean="0"/>
              <a:t>类比字典的拼音查找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 descr="cluster_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2143116"/>
            <a:ext cx="7096125" cy="40719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估算读的开销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比如表记录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万，索引字段包含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字段，则一条索引占用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字节，一个索引块大小比如</a:t>
            </a:r>
            <a:r>
              <a:rPr lang="en-US" altLang="zh-CN" dirty="0" smtClean="0"/>
              <a:t>8K</a:t>
            </a:r>
            <a:r>
              <a:rPr lang="zh-CN" altLang="en-US" dirty="0" smtClean="0"/>
              <a:t>，则索引块存放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条索引记录。可以算出索引高度为</a:t>
            </a:r>
            <a:r>
              <a:rPr lang="en-US" altLang="zh-CN" dirty="0" smtClean="0"/>
              <a:t>3. </a:t>
            </a:r>
          </a:p>
          <a:p>
            <a:r>
              <a:rPr lang="zh-CN" altLang="en-US" dirty="0" smtClean="0"/>
              <a:t>如果只</a:t>
            </a:r>
            <a:r>
              <a:rPr lang="en-US" altLang="zh-CN" dirty="0" smtClean="0"/>
              <a:t>select 2</a:t>
            </a:r>
            <a:r>
              <a:rPr lang="zh-CN" altLang="en-US" dirty="0" smtClean="0"/>
              <a:t>个索引字段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则只需要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，就可以找到结果。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select *</a:t>
            </a:r>
            <a:r>
              <a:rPr lang="zh-CN" altLang="en-US" dirty="0" smtClean="0"/>
              <a:t>则先要找到索引叶子节点，然后</a:t>
            </a:r>
            <a:r>
              <a:rPr lang="en-US" altLang="zh-CN" dirty="0" smtClean="0"/>
              <a:t>+ 1</a:t>
            </a:r>
            <a:r>
              <a:rPr lang="zh-CN" altLang="en-US" dirty="0" smtClean="0"/>
              <a:t>次磁盘</a:t>
            </a:r>
            <a:r>
              <a:rPr lang="en-US" altLang="zh-CN" dirty="0" smtClean="0"/>
              <a:t>IO </a:t>
            </a:r>
            <a:r>
              <a:rPr lang="zh-CN" altLang="en-US" dirty="0" smtClean="0"/>
              <a:t>可以找到结果。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二级索引读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* from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=2;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回表 先查找主键索引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、然后根据主键索引查找</a:t>
            </a:r>
            <a:r>
              <a:rPr lang="en-US" altLang="zh-CN" dirty="0" smtClean="0"/>
              <a:t>value</a:t>
            </a:r>
          </a:p>
          <a:p>
            <a:pPr>
              <a:buNone/>
            </a:pP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 smtClean="0"/>
              <a:t>Oracle</a:t>
            </a:r>
            <a:r>
              <a:rPr lang="zh-CN" altLang="en-US" dirty="0" smtClean="0"/>
              <a:t>的索引存放的是键值和</a:t>
            </a:r>
            <a:r>
              <a:rPr lang="en-US" altLang="zh-CN" dirty="0" err="1" smtClean="0"/>
              <a:t>rowid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 err="1" smtClean="0"/>
              <a:t>Sqlserver,mysql</a:t>
            </a:r>
            <a:r>
              <a:rPr lang="zh-CN" altLang="en-US" dirty="0" smtClean="0"/>
              <a:t>存放的是键值和主键值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索引的两种结构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Non_cluster_index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类比字典笔画查找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pic>
        <p:nvPicPr>
          <p:cNvPr id="4" name="图片 3" descr="non_cluster_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285992"/>
            <a:ext cx="7124700" cy="37909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组合索引读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select * from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=2 and name=‘</a:t>
            </a:r>
            <a:r>
              <a:rPr lang="zh-CN" altLang="en-US" dirty="0" smtClean="0"/>
              <a:t>强哥</a:t>
            </a:r>
            <a:r>
              <a:rPr lang="en-US" altLang="zh-CN" dirty="0" smtClean="0"/>
              <a:t>'; </a:t>
            </a:r>
          </a:p>
          <a:p>
            <a:pPr>
              <a:buNone/>
            </a:pPr>
            <a:r>
              <a:rPr lang="zh-CN" altLang="en-US" dirty="0" smtClean="0"/>
              <a:t>公仔问题</a:t>
            </a:r>
            <a:r>
              <a:rPr lang="en-US" altLang="zh-CN" dirty="0" smtClean="0"/>
              <a:t>2?</a:t>
            </a:r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建索引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, name</a:t>
            </a:r>
            <a:r>
              <a:rPr lang="zh-CN" altLang="en-US" dirty="0" smtClean="0"/>
              <a:t>建索引区别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组合索引不对导致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高的案例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时间复杂度 </a:t>
            </a:r>
            <a:r>
              <a:rPr lang="en-US" altLang="zh-CN" dirty="0" smtClean="0"/>
              <a:t>O(1)</a:t>
            </a:r>
          </a:p>
          <a:p>
            <a:r>
              <a:rPr lang="zh-CN" altLang="en-US" dirty="0" smtClean="0"/>
              <a:t>内存随机</a:t>
            </a:r>
            <a:r>
              <a:rPr lang="zh-CN" altLang="en-US" dirty="0" smtClean="0"/>
              <a:t>读</a:t>
            </a:r>
            <a:r>
              <a:rPr lang="en-US" altLang="zh-CN" smtClean="0"/>
              <a:t>\</a:t>
            </a:r>
            <a:r>
              <a:rPr lang="zh-CN" altLang="en-US" smtClean="0"/>
              <a:t>磁盘</a:t>
            </a:r>
            <a:r>
              <a:rPr lang="zh-CN" altLang="en-US" dirty="0" smtClean="0"/>
              <a:t>不合适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支持的数据库：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引擎 默认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sqlserver</a:t>
            </a:r>
            <a:r>
              <a:rPr lang="en-US" dirty="0" smtClean="0"/>
              <a:t> ,oracle</a:t>
            </a:r>
            <a:r>
              <a:rPr lang="zh-CN" altLang="en-US" dirty="0" smtClean="0"/>
              <a:t>的 </a:t>
            </a:r>
            <a:r>
              <a:rPr lang="en-US" dirty="0" smtClean="0"/>
              <a:t>hash join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011222"/>
          </a:xfrm>
        </p:spPr>
        <p:txBody>
          <a:bodyPr/>
          <a:lstStyle/>
          <a:p>
            <a:r>
              <a:rPr lang="zh-CN" altLang="en-US" dirty="0" smtClean="0"/>
              <a:t>位图读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142873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select  count(*) from AA where marry=‘</a:t>
            </a:r>
            <a:r>
              <a:rPr lang="zh-CN" altLang="en-US" dirty="0" smtClean="0"/>
              <a:t>未婚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sex=‘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’;</a:t>
            </a:r>
            <a:endParaRPr lang="zh-CN" alt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69151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位图读</a:t>
            </a:r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178142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索引的开销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空间开销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独立的数据结构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分裂、合并等麻烦问题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时间开销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修改延时等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公仔问题</a:t>
            </a:r>
            <a:r>
              <a:rPr lang="en-US" altLang="zh-CN" dirty="0" smtClean="0"/>
              <a:t>3 </a:t>
            </a:r>
            <a:r>
              <a:rPr lang="zh-CN" altLang="en-US" dirty="0" smtClean="0"/>
              <a:t>除了索引还有其他办法</a:t>
            </a:r>
            <a:r>
              <a:rPr lang="en-US" altLang="zh-CN" dirty="0" smtClean="0"/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数据库读过程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建立连接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语法分析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检查语法、权限等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语法解析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软、硬解析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执行计划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5.Buffer cache</a:t>
            </a:r>
            <a:r>
              <a:rPr lang="zh-CN" altLang="en-US" dirty="0" smtClean="0"/>
              <a:t>是否存在值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存在则返回数据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6. 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取数据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公仔问题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：列举用过的数据库功能？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长连接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连接池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减少</a:t>
            </a:r>
            <a:r>
              <a:rPr lang="en-US" altLang="zh-CN" dirty="0" err="1" smtClean="0"/>
              <a:t>rtt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减少建立连接开销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省去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解析、执行计划等开销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Handsocket</a:t>
            </a:r>
            <a:r>
              <a:rPr lang="en-US" altLang="zh-CN" dirty="0" smtClean="0"/>
              <a:t>\  Mysql5.6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参数化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减少解析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加大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提升命中率</a:t>
            </a:r>
            <a:r>
              <a:rPr lang="en-US" altLang="zh-CN" dirty="0" err="1" smtClean="0"/>
              <a:t>innodb_buffer_pool_size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show engine 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 status</a:t>
            </a:r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优化索引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减少读，合并读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批量读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CN" sz="7400" dirty="0" smtClean="0"/>
              <a:t>6. </a:t>
            </a:r>
            <a:r>
              <a:rPr lang="zh-CN" altLang="en-US" sz="7400" dirty="0" smtClean="0"/>
              <a:t>减少记录大小</a:t>
            </a:r>
            <a:r>
              <a:rPr lang="en-US" altLang="zh-CN" sz="7400" dirty="0" smtClean="0"/>
              <a:t>(</a:t>
            </a:r>
            <a:r>
              <a:rPr lang="zh-CN" altLang="en-US" sz="7400" dirty="0" smtClean="0"/>
              <a:t>压缩</a:t>
            </a:r>
            <a:r>
              <a:rPr lang="en-US" altLang="zh-CN" sz="7400" dirty="0" smtClean="0"/>
              <a:t>)</a:t>
            </a:r>
          </a:p>
          <a:p>
            <a:pPr>
              <a:buNone/>
            </a:pPr>
            <a:r>
              <a:rPr lang="en-US" altLang="zh-CN" sz="7400" dirty="0" smtClean="0"/>
              <a:t>7.</a:t>
            </a:r>
            <a:r>
              <a:rPr lang="zh-CN" altLang="en-US" sz="7400" dirty="0" smtClean="0"/>
              <a:t>提升</a:t>
            </a:r>
            <a:r>
              <a:rPr lang="en-US" altLang="zh-CN" sz="7400" dirty="0" smtClean="0"/>
              <a:t>IO(</a:t>
            </a:r>
            <a:r>
              <a:rPr lang="zh-CN" altLang="en-US" sz="7400" dirty="0" smtClean="0"/>
              <a:t>硬件提升</a:t>
            </a:r>
            <a:r>
              <a:rPr lang="en-US" altLang="zh-CN" sz="7400" dirty="0" smtClean="0"/>
              <a:t>,</a:t>
            </a:r>
            <a:r>
              <a:rPr lang="en-US" altLang="zh-CN" sz="7400" dirty="0" err="1" smtClean="0"/>
              <a:t>ssd,fusion-io</a:t>
            </a:r>
            <a:r>
              <a:rPr lang="en-US" altLang="zh-CN" sz="7400" dirty="0" smtClean="0"/>
              <a:t>)</a:t>
            </a:r>
          </a:p>
          <a:p>
            <a:pPr>
              <a:buNone/>
            </a:pPr>
            <a:r>
              <a:rPr lang="en-US" altLang="zh-CN" sz="7400" dirty="0" smtClean="0"/>
              <a:t>8.</a:t>
            </a:r>
            <a:r>
              <a:rPr lang="zh-CN" altLang="en-US" sz="7400" dirty="0" smtClean="0"/>
              <a:t>分库分表</a:t>
            </a:r>
            <a:r>
              <a:rPr lang="en-US" altLang="zh-CN" sz="7400" dirty="0" smtClean="0"/>
              <a:t>(</a:t>
            </a:r>
            <a:r>
              <a:rPr lang="zh-CN" altLang="en-US" sz="7400" dirty="0" smtClean="0"/>
              <a:t>拆分</a:t>
            </a:r>
            <a:r>
              <a:rPr lang="en-US" altLang="zh-CN" sz="7400" dirty="0" smtClean="0"/>
              <a:t>IO</a:t>
            </a:r>
            <a:r>
              <a:rPr lang="zh-CN" altLang="en-US" sz="7400" dirty="0" smtClean="0"/>
              <a:t>到多台机器</a:t>
            </a:r>
            <a:r>
              <a:rPr lang="en-US" altLang="zh-CN" sz="7400" dirty="0" smtClean="0"/>
              <a:t>)</a:t>
            </a:r>
          </a:p>
          <a:p>
            <a:pPr>
              <a:buNone/>
            </a:pPr>
            <a:r>
              <a:rPr lang="en-US" altLang="zh-CN" sz="7400" dirty="0" smtClean="0"/>
              <a:t>9.oltp\</a:t>
            </a:r>
            <a:r>
              <a:rPr lang="en-US" altLang="zh-CN" sz="7400" dirty="0" err="1" smtClean="0"/>
              <a:t>olap</a:t>
            </a:r>
            <a:r>
              <a:rPr lang="zh-CN" altLang="en-US" sz="7400" dirty="0" smtClean="0"/>
              <a:t>分离</a:t>
            </a:r>
            <a:r>
              <a:rPr lang="en-US" altLang="zh-CN" sz="7400" dirty="0" smtClean="0"/>
              <a:t>(</a:t>
            </a:r>
            <a:r>
              <a:rPr lang="zh-CN" altLang="en-US" sz="7400" dirty="0" smtClean="0"/>
              <a:t>最大化</a:t>
            </a:r>
            <a:r>
              <a:rPr lang="en-US" altLang="zh-CN" sz="7400" dirty="0" smtClean="0"/>
              <a:t>IO</a:t>
            </a:r>
            <a:r>
              <a:rPr lang="zh-CN" altLang="en-US" sz="7400" dirty="0" smtClean="0"/>
              <a:t>资源给在线业务</a:t>
            </a:r>
            <a:r>
              <a:rPr lang="en-US" altLang="zh-CN" sz="7400" dirty="0" smtClean="0"/>
              <a:t>)</a:t>
            </a:r>
          </a:p>
          <a:p>
            <a:pPr>
              <a:buNone/>
            </a:pPr>
            <a:r>
              <a:rPr lang="en-US" altLang="zh-CN" sz="7400" dirty="0" smtClean="0"/>
              <a:t>10. </a:t>
            </a:r>
            <a:r>
              <a:rPr lang="zh-CN" altLang="en-US" sz="7400" dirty="0" smtClean="0"/>
              <a:t>读分离</a:t>
            </a:r>
            <a:r>
              <a:rPr lang="en-US" altLang="zh-CN" sz="7400" dirty="0" smtClean="0"/>
              <a:t>,</a:t>
            </a:r>
            <a:r>
              <a:rPr lang="zh-CN" altLang="en-US" sz="7400" dirty="0" smtClean="0"/>
              <a:t>把读压力拆分到</a:t>
            </a:r>
            <a:r>
              <a:rPr lang="en-US" altLang="zh-CN" sz="7400" dirty="0" err="1" smtClean="0"/>
              <a:t>nosql</a:t>
            </a:r>
            <a:r>
              <a:rPr lang="en-US" altLang="zh-CN" sz="7400" dirty="0" smtClean="0"/>
              <a:t>(</a:t>
            </a:r>
            <a:r>
              <a:rPr lang="en-US" altLang="zh-CN" sz="7400" dirty="0" err="1" smtClean="0"/>
              <a:t>memcache,redis</a:t>
            </a:r>
            <a:r>
              <a:rPr lang="en-US" altLang="zh-CN" sz="7400" dirty="0" smtClean="0"/>
              <a:t>)</a:t>
            </a:r>
          </a:p>
          <a:p>
            <a:pPr>
              <a:buNone/>
            </a:pPr>
            <a:r>
              <a:rPr lang="en-US" altLang="zh-CN" sz="7400" dirty="0" smtClean="0"/>
              <a:t>11. </a:t>
            </a:r>
            <a:r>
              <a:rPr lang="zh-CN" altLang="en-US" sz="7400" dirty="0" smtClean="0"/>
              <a:t> 读写都分离</a:t>
            </a:r>
            <a:r>
              <a:rPr lang="en-US" altLang="zh-CN" sz="7400" dirty="0" smtClean="0"/>
              <a:t>(</a:t>
            </a:r>
            <a:r>
              <a:rPr lang="en-US" altLang="zh-CN" sz="7400" dirty="0" err="1" smtClean="0"/>
              <a:t>mongodb,hbase</a:t>
            </a:r>
            <a:r>
              <a:rPr lang="zh-CN" altLang="en-US" sz="7400" dirty="0" smtClean="0"/>
              <a:t>等</a:t>
            </a:r>
            <a:r>
              <a:rPr lang="en-US" altLang="zh-CN" sz="7400" dirty="0" smtClean="0"/>
              <a:t>)</a:t>
            </a:r>
            <a:endParaRPr lang="zh-CN" altLang="en-US" sz="7400" dirty="0" smtClean="0"/>
          </a:p>
          <a:p>
            <a:pPr>
              <a:buNone/>
            </a:pP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    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表存储按主键排序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mysql,sqlserver</a:t>
            </a:r>
            <a:endParaRPr lang="en-US" altLang="zh-CN" dirty="0" smtClean="0"/>
          </a:p>
          <a:p>
            <a:r>
              <a:rPr lang="zh-CN" altLang="en-US" dirty="0" smtClean="0"/>
              <a:t>磁盘文件 </a:t>
            </a:r>
            <a:r>
              <a:rPr lang="en-US" altLang="zh-CN" dirty="0" smtClean="0"/>
              <a:t>– append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公仔问题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主键在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上和自增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上区别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导致并发低的根本原因：事务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dirty="0" smtClean="0"/>
              <a:t>Atomicity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dirty="0" smtClean="0"/>
              <a:t>Consistency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dirty="0" smtClean="0"/>
              <a:t>Isolation                   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dirty="0" smtClean="0"/>
              <a:t>Durability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事务一致性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两阶段： 预写操作</a:t>
            </a:r>
            <a:r>
              <a:rPr lang="en-US" altLang="zh-CN" dirty="0" smtClean="0"/>
              <a:t>log,</a:t>
            </a:r>
            <a:r>
              <a:rPr lang="zh-CN" altLang="en-US" dirty="0" smtClean="0"/>
              <a:t>再写数据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操作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落地机制？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安全、效率平衡 </a:t>
            </a:r>
            <a:r>
              <a:rPr lang="en-US" altLang="zh-CN" dirty="0" smtClean="0"/>
              <a:t>log cache buffer\ </a:t>
            </a:r>
            <a:r>
              <a:rPr lang="zh-CN" altLang="en-US" dirty="0" smtClean="0"/>
              <a:t>刷日志落地进程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数据落地机制？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安全、效率平衡  </a:t>
            </a:r>
            <a:r>
              <a:rPr lang="en-US" altLang="zh-CN" dirty="0" smtClean="0"/>
              <a:t>data cache buffer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\</a:t>
            </a:r>
            <a:r>
              <a:rPr lang="zh-CN" altLang="en-US" dirty="0" smtClean="0"/>
              <a:t> 刷数据落地进程 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redo log– </a:t>
            </a:r>
            <a:r>
              <a:rPr lang="zh-CN" altLang="en-US" dirty="0" smtClean="0"/>
              <a:t>重做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解决掉电等故障</a:t>
            </a:r>
            <a:endParaRPr lang="en-US" altLang="zh-CN" dirty="0" smtClean="0"/>
          </a:p>
          <a:p>
            <a:r>
              <a:rPr lang="en-US" altLang="zh-CN" dirty="0" smtClean="0"/>
              <a:t>undo log –</a:t>
            </a:r>
            <a:r>
              <a:rPr lang="zh-CN" altLang="en-US" dirty="0" smtClean="0"/>
              <a:t>回滚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解决撤销等问题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数据库写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643182"/>
            <a:ext cx="676956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157161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事务隔离性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并发修改策略：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1</a:t>
            </a:r>
            <a:r>
              <a:rPr lang="zh-CN" altLang="en-US" dirty="0" smtClean="0"/>
              <a:t>，排他锁。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读写锁。</a:t>
            </a:r>
            <a:r>
              <a:rPr lang="en-US" altLang="zh-CN" dirty="0" smtClean="0"/>
              <a:t>3. Copy on write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MVCC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早期的</a:t>
            </a:r>
            <a:r>
              <a:rPr lang="en-US" altLang="zh-CN" dirty="0" err="1" smtClean="0"/>
              <a:t>sqlserver,mysql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读写锁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oracle </a:t>
            </a:r>
            <a:r>
              <a:rPr lang="en-US" altLang="zh-CN" dirty="0" err="1" smtClean="0"/>
              <a:t>mvcc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都已升级到</a:t>
            </a:r>
            <a:r>
              <a:rPr lang="en-US" altLang="zh-CN" dirty="0" err="1" smtClean="0"/>
              <a:t>mvcc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数据库写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86769"/>
            <a:ext cx="5786478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1428736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读写不相互阻塞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mvcc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数据库写过程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建立连接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语法分析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检查语法、权限等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语法解析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软、硬解析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写</a:t>
            </a:r>
            <a:r>
              <a:rPr lang="en-US" altLang="zh-CN" dirty="0" smtClean="0"/>
              <a:t>redo undo</a:t>
            </a:r>
          </a:p>
          <a:p>
            <a:pPr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写</a:t>
            </a:r>
            <a:r>
              <a:rPr lang="en-US" altLang="zh-CN" dirty="0" smtClean="0"/>
              <a:t>buffer cache</a:t>
            </a:r>
          </a:p>
          <a:p>
            <a:pPr>
              <a:buNone/>
            </a:pPr>
            <a:r>
              <a:rPr lang="en-US" altLang="zh-CN" dirty="0" smtClean="0"/>
              <a:t>6. </a:t>
            </a:r>
            <a:r>
              <a:rPr lang="zh-CN" altLang="en-US" dirty="0" smtClean="0"/>
              <a:t>刷写</a:t>
            </a:r>
            <a:r>
              <a:rPr lang="en-US" altLang="zh-CN" dirty="0" smtClean="0"/>
              <a:t>redo</a:t>
            </a:r>
            <a:r>
              <a:rPr lang="zh-CN" altLang="en-US" dirty="0" smtClean="0"/>
              <a:t>到磁盘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7. </a:t>
            </a:r>
            <a:r>
              <a:rPr lang="zh-CN" altLang="en-US" dirty="0" smtClean="0"/>
              <a:t>刷块数据到磁盘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同步或异步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数据库解决的核心问题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</a:t>
            </a:r>
            <a:endParaRPr lang="en-US" altLang="zh-CN" dirty="0" smtClean="0"/>
          </a:p>
          <a:p>
            <a:r>
              <a:rPr lang="zh-CN" altLang="en-US" dirty="0" smtClean="0"/>
              <a:t>写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事务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目标：尽可能读快，尽可能写快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长连接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连接池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减少</a:t>
            </a:r>
            <a:r>
              <a:rPr lang="en-US" altLang="zh-CN" dirty="0" err="1" smtClean="0"/>
              <a:t>rtt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减少建立连接开销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省去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分析等开销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Handsocket</a:t>
            </a:r>
            <a:r>
              <a:rPr lang="en-US" altLang="zh-CN" dirty="0" smtClean="0"/>
              <a:t>\  Mysql5.6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临时表、内存表减少</a:t>
            </a:r>
            <a:r>
              <a:rPr lang="en-US" altLang="zh-CN" dirty="0" smtClean="0"/>
              <a:t>redo\undo</a:t>
            </a:r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关闭</a:t>
            </a:r>
            <a:r>
              <a:rPr lang="en-US" altLang="zh-CN" dirty="0" smtClean="0"/>
              <a:t>redo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批量插入</a:t>
            </a:r>
            <a:endParaRPr lang="en-US" altLang="zh-CN" dirty="0" smtClean="0"/>
          </a:p>
          <a:p>
            <a:r>
              <a:rPr lang="zh-CN" altLang="en-US" dirty="0" smtClean="0"/>
              <a:t>异步、合并写</a:t>
            </a:r>
            <a:r>
              <a:rPr lang="en-US" altLang="zh-CN" dirty="0" smtClean="0"/>
              <a:t>(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顺序写</a:t>
            </a:r>
            <a:r>
              <a:rPr lang="en-US" altLang="zh-CN" dirty="0" smtClean="0"/>
              <a:t>load data</a:t>
            </a:r>
          </a:p>
          <a:p>
            <a:r>
              <a:rPr lang="zh-CN" altLang="en-US" dirty="0" smtClean="0"/>
              <a:t>加大</a:t>
            </a:r>
            <a:r>
              <a:rPr lang="en-US" altLang="zh-CN" dirty="0" smtClean="0"/>
              <a:t>buffer size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提升</a:t>
            </a:r>
            <a:r>
              <a:rPr lang="en-US" altLang="zh-CN" dirty="0" smtClean="0"/>
              <a:t>IO   </a:t>
            </a:r>
            <a:r>
              <a:rPr lang="zh-CN" altLang="en-US" dirty="0" smtClean="0"/>
              <a:t>更多的</a:t>
            </a:r>
            <a:r>
              <a:rPr lang="en-US" altLang="zh-CN" dirty="0" smtClean="0"/>
              <a:t>SAS</a:t>
            </a:r>
            <a:r>
              <a:rPr lang="zh-CN" altLang="en-US" dirty="0" smtClean="0"/>
              <a:t>盘，更换</a:t>
            </a:r>
            <a:r>
              <a:rPr lang="en-US" altLang="zh-CN" dirty="0" smtClean="0"/>
              <a:t>SSD\fusion-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r>
              <a:rPr lang="zh-CN" altLang="en-US" dirty="0" smtClean="0"/>
              <a:t>拆分</a:t>
            </a:r>
            <a:r>
              <a:rPr lang="en-US" altLang="zh-CN" dirty="0" smtClean="0"/>
              <a:t>IO</a:t>
            </a:r>
            <a:r>
              <a:rPr lang="zh-CN" altLang="en-US" dirty="0" smtClean="0"/>
              <a:t>压力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分库分表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减少写记录大小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压缩等、列式数据库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减少写随机</a:t>
            </a:r>
            <a:r>
              <a:rPr lang="en-US" altLang="zh-CN" dirty="0" smtClean="0"/>
              <a:t>IO</a:t>
            </a:r>
          </a:p>
          <a:p>
            <a:pPr>
              <a:buNone/>
            </a:pPr>
            <a:r>
              <a:rPr lang="zh-CN" altLang="en-US" dirty="0" smtClean="0"/>
              <a:t>       自增</a:t>
            </a:r>
            <a:r>
              <a:rPr lang="en-US" altLang="zh-CN" dirty="0" smtClean="0"/>
              <a:t>ID</a:t>
            </a:r>
            <a:r>
              <a:rPr lang="zh-CN" altLang="en-US" dirty="0" smtClean="0"/>
              <a:t>当主键</a:t>
            </a:r>
            <a:endParaRPr lang="en-US" altLang="zh-CN" dirty="0" smtClean="0"/>
          </a:p>
          <a:p>
            <a:r>
              <a:rPr lang="zh-CN" altLang="en-US" dirty="0" smtClean="0"/>
              <a:t>减少写磁盘频率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dirty="0" err="1" smtClean="0"/>
              <a:t>innodb_flush_log_at_trx_commit</a:t>
            </a:r>
            <a:r>
              <a:rPr lang="en-US" dirty="0" smtClean="0"/>
              <a:t>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0,2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规则引擎</a:t>
            </a:r>
            <a:endParaRPr lang="en-US" altLang="zh-CN" dirty="0" smtClean="0"/>
          </a:p>
          <a:p>
            <a:r>
              <a:rPr lang="zh-CN" altLang="en-US" dirty="0" smtClean="0"/>
              <a:t>数据搬迁</a:t>
            </a:r>
            <a:endParaRPr lang="en-US" altLang="zh-CN" dirty="0" smtClean="0"/>
          </a:p>
          <a:p>
            <a:r>
              <a:rPr lang="zh-CN" altLang="en-US" dirty="0" smtClean="0"/>
              <a:t>分布式事务</a:t>
            </a:r>
            <a:endParaRPr lang="en-US" altLang="zh-CN" dirty="0" smtClean="0"/>
          </a:p>
          <a:p>
            <a:r>
              <a:rPr lang="zh-CN" altLang="en-US" dirty="0" smtClean="0"/>
              <a:t>延时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Nosql</a:t>
            </a:r>
            <a:r>
              <a:rPr lang="zh-CN" altLang="en-US" dirty="0" smtClean="0"/>
              <a:t>的读写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类似分析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量化数据库读写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测量读：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select * from AA where id =1;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测量写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insert into AA values(2,’</a:t>
            </a:r>
            <a:r>
              <a:rPr lang="zh-CN" altLang="en-US" dirty="0" smtClean="0"/>
              <a:t>强哥</a:t>
            </a:r>
            <a:r>
              <a:rPr lang="en-US" altLang="zh-CN" dirty="0" smtClean="0"/>
              <a:t>’);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硬件速度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CPU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频率</a:t>
            </a:r>
            <a:r>
              <a:rPr lang="en-US" altLang="zh-CN" dirty="0" smtClean="0"/>
              <a:t>2.xG</a:t>
            </a:r>
            <a:r>
              <a:rPr lang="zh-CN" altLang="en-US" dirty="0" smtClean="0"/>
              <a:t>，多</a:t>
            </a:r>
            <a:r>
              <a:rPr lang="en-US" altLang="zh-CN" dirty="0" err="1" smtClean="0"/>
              <a:t>cpu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频率几百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网卡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百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，千</a:t>
            </a:r>
            <a:r>
              <a:rPr lang="en-US" altLang="zh-CN" dirty="0" smtClean="0"/>
              <a:t>M</a:t>
            </a:r>
            <a:r>
              <a:rPr lang="zh-CN" altLang="en-US" dirty="0" smtClean="0"/>
              <a:t>网卡</a:t>
            </a:r>
            <a:r>
              <a:rPr lang="en-US" altLang="zh-CN" dirty="0" smtClean="0"/>
              <a:t>/8 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</a:p>
          <a:p>
            <a:pPr>
              <a:buNone/>
            </a:pPr>
            <a:r>
              <a:rPr lang="en-US" altLang="zh-CN" dirty="0" smtClean="0"/>
              <a:t>	SAS </a:t>
            </a:r>
            <a:r>
              <a:rPr lang="zh-CN" altLang="en-US" dirty="0" smtClean="0"/>
              <a:t>盘，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主流盘</a:t>
            </a:r>
            <a:r>
              <a:rPr lang="en-US" altLang="zh-CN" dirty="0" smtClean="0"/>
              <a:t>,100</a:t>
            </a:r>
            <a:r>
              <a:rPr lang="zh-CN" altLang="en-US" dirty="0" smtClean="0"/>
              <a:t>左右随机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150-200</a:t>
            </a:r>
            <a:r>
              <a:rPr lang="zh-CN" altLang="en-US" dirty="0" smtClean="0"/>
              <a:t>顺序</a:t>
            </a:r>
            <a:r>
              <a:rPr lang="en-US" altLang="zh-CN" dirty="0" smtClean="0"/>
              <a:t>IO 	</a:t>
            </a:r>
          </a:p>
          <a:p>
            <a:pPr>
              <a:buNone/>
            </a:pPr>
            <a:r>
              <a:rPr lang="en-US" altLang="zh-CN" dirty="0" smtClean="0"/>
              <a:t>	SATA</a:t>
            </a:r>
            <a:r>
              <a:rPr lang="zh-CN" altLang="en-US" dirty="0" smtClean="0"/>
              <a:t>盘比</a:t>
            </a:r>
            <a:r>
              <a:rPr lang="en-US" altLang="zh-CN" dirty="0" smtClean="0"/>
              <a:t>SAS</a:t>
            </a:r>
            <a:r>
              <a:rPr lang="zh-CN" altLang="en-US" dirty="0" smtClean="0"/>
              <a:t>盘更慢</a:t>
            </a: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SSD</a:t>
            </a:r>
            <a:r>
              <a:rPr lang="zh-CN" altLang="en-US" dirty="0" smtClean="0"/>
              <a:t>盘   随机读</a:t>
            </a:r>
            <a:r>
              <a:rPr lang="en-US" altLang="zh-CN" dirty="0" smtClean="0"/>
              <a:t>IO  </a:t>
            </a:r>
            <a:r>
              <a:rPr lang="zh-CN" altLang="en-US" dirty="0" smtClean="0"/>
              <a:t>万次，随机写不行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fusion-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盘  随机读写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都到几万次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磁盘性能这么差？看看磁盘结构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数据存放在扇区，一次</a:t>
            </a:r>
            <a:r>
              <a:rPr lang="en-US" altLang="zh-CN" dirty="0" smtClean="0"/>
              <a:t>IO</a:t>
            </a:r>
            <a:r>
              <a:rPr lang="zh-CN" altLang="en-US" dirty="0" smtClean="0"/>
              <a:t>总花费时间在</a:t>
            </a:r>
            <a:r>
              <a:rPr lang="en-US" altLang="zh-CN" dirty="0" smtClean="0"/>
              <a:t>8ms</a:t>
            </a:r>
            <a:r>
              <a:rPr lang="zh-CN" altLang="en-US" dirty="0" smtClean="0"/>
              <a:t>左右 </a:t>
            </a:r>
            <a:r>
              <a:rPr lang="en-US" altLang="zh-CN" dirty="0" smtClean="0"/>
              <a:t>(</a:t>
            </a:r>
            <a:r>
              <a:rPr lang="zh-CN" altLang="en-US" dirty="0" smtClean="0"/>
              <a:t>寻道时间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旋转延时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内容占位符 3" descr="7-1-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358231"/>
            <a:ext cx="40005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</a:t>
            </a:r>
            <a:r>
              <a:rPr lang="en-US" altLang="zh-CN" dirty="0" smtClean="0"/>
              <a:t>,</a:t>
            </a:r>
            <a:r>
              <a:rPr lang="zh-CN" altLang="en-US" dirty="0" smtClean="0"/>
              <a:t>顺序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存储结构简介</a:t>
            </a:r>
            <a:r>
              <a:rPr lang="en-US" altLang="zh-CN" dirty="0" smtClean="0"/>
              <a:t>(</a:t>
            </a:r>
            <a:r>
              <a:rPr lang="zh-CN" altLang="en-US" dirty="0" smtClean="0"/>
              <a:t>块，区，段，表空间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最小操作单元是块，一个随机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对应一个块，一次顺序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可以读取多个块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16</a:t>
            </a:r>
            <a:r>
              <a:rPr lang="zh-CN" altLang="en-US" dirty="0" smtClean="0"/>
              <a:t>或更多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表存储按主键排序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全表读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表定义</a:t>
            </a:r>
            <a:r>
              <a:rPr lang="en-US" altLang="zh-CN" dirty="0" smtClean="0"/>
              <a:t>:table users(id, </a:t>
            </a:r>
            <a:r>
              <a:rPr lang="en-US" altLang="zh-CN" dirty="0" err="1" smtClean="0"/>
              <a:t>userid,name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select  * from users;</a:t>
            </a:r>
          </a:p>
          <a:p>
            <a:pPr>
              <a:buNone/>
            </a:pPr>
            <a:r>
              <a:rPr lang="zh-CN" altLang="en-US" dirty="0" smtClean="0"/>
              <a:t>速度非常慢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怎么办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主键索引读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* from user where id =1;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1047</Words>
  <PresentationFormat>全屏显示(4:3)</PresentationFormat>
  <Paragraphs>190</Paragraphs>
  <Slides>34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数据库读写分析、优化</vt:lpstr>
      <vt:lpstr>幻灯片 2</vt:lpstr>
      <vt:lpstr>数据库解决的核心问题  </vt:lpstr>
      <vt:lpstr>量化数据库读写 </vt:lpstr>
      <vt:lpstr>硬件速度</vt:lpstr>
      <vt:lpstr>磁盘结构</vt:lpstr>
      <vt:lpstr>随机,顺序IO</vt:lpstr>
      <vt:lpstr>全表读</vt:lpstr>
      <vt:lpstr>主键索引读</vt:lpstr>
      <vt:lpstr>索引的两种结构</vt:lpstr>
      <vt:lpstr>估算读的开销</vt:lpstr>
      <vt:lpstr>二级索引读</vt:lpstr>
      <vt:lpstr>索引的两种结构</vt:lpstr>
      <vt:lpstr>组合索引读</vt:lpstr>
      <vt:lpstr>Hash读</vt:lpstr>
      <vt:lpstr>位图读</vt:lpstr>
      <vt:lpstr>位图读</vt:lpstr>
      <vt:lpstr>索引的开销</vt:lpstr>
      <vt:lpstr>数据库读过程</vt:lpstr>
      <vt:lpstr>读优化</vt:lpstr>
      <vt:lpstr>读优化</vt:lpstr>
      <vt:lpstr>数据库写</vt:lpstr>
      <vt:lpstr>数据库写</vt:lpstr>
      <vt:lpstr>数据库写</vt:lpstr>
      <vt:lpstr>数据库写</vt:lpstr>
      <vt:lpstr>数据库写</vt:lpstr>
      <vt:lpstr>数据库写</vt:lpstr>
      <vt:lpstr>数据库写</vt:lpstr>
      <vt:lpstr>数据库写过程</vt:lpstr>
      <vt:lpstr>写优化</vt:lpstr>
      <vt:lpstr>写优化</vt:lpstr>
      <vt:lpstr>写优化</vt:lpstr>
      <vt:lpstr>分布式数据库</vt:lpstr>
      <vt:lpstr>更多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硬件速度</dc:title>
  <dc:creator>a</dc:creator>
  <cp:lastModifiedBy>admin</cp:lastModifiedBy>
  <cp:revision>306</cp:revision>
  <dcterms:created xsi:type="dcterms:W3CDTF">2012-10-24T02:07:11Z</dcterms:created>
  <dcterms:modified xsi:type="dcterms:W3CDTF">2014-07-31T08:55:14Z</dcterms:modified>
</cp:coreProperties>
</file>