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705"/>
            <a:ext cx="9144000" cy="623570"/>
          </a:xfrm>
        </p:spPr>
        <p:txBody>
          <a:bodyPr>
            <a:normAutofit fontScale="90000"/>
          </a:bodyPr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879475"/>
          </a:xfrm>
        </p:spPr>
        <p:txBody>
          <a:bodyPr/>
          <a:p>
            <a:pPr algn="ctr"/>
            <a:r>
              <a:rPr lang="ja-JP" altLang="en-US" sz="3200"/>
              <a:t>特許管理の三本柱</a:t>
            </a:r>
            <a:endParaRPr lang="ja-JP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502410"/>
            <a:ext cx="10515600" cy="4674870"/>
          </a:xfrm>
        </p:spPr>
        <p:txBody>
          <a:bodyPr/>
          <a:p>
            <a:r>
              <a:rPr lang="ja-JP" altLang="zh-CN" sz="2400"/>
              <a:t>期限の管理　　　　　　ファイルの管理　　　　　　経費の管理　　　　　　企業の方</a:t>
            </a:r>
            <a:endParaRPr lang="ja-JP" altLang="zh-CN" sz="2400"/>
          </a:p>
        </p:txBody>
      </p:sp>
      <p:sp>
        <p:nvSpPr>
          <p:cNvPr id="4" name="折角形 3"/>
          <p:cNvSpPr/>
          <p:nvPr/>
        </p:nvSpPr>
        <p:spPr>
          <a:xfrm>
            <a:off x="1036955" y="1972310"/>
            <a:ext cx="1708785" cy="3148965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t"/>
            <a:r>
              <a:rPr lang="ja-JP" altLang="zh-CN" sz="2000" b="1">
                <a:solidFill>
                  <a:schemeClr val="tx1"/>
                </a:solidFill>
                <a:sym typeface="+mn-ea"/>
              </a:rPr>
              <a:t>法律の期限</a:t>
            </a:r>
            <a:endParaRPr lang="ja-JP" altLang="zh-CN" sz="2000" b="1">
              <a:solidFill>
                <a:schemeClr val="tx1"/>
              </a:solidFill>
              <a:sym typeface="+mn-ea"/>
            </a:endParaRPr>
          </a:p>
          <a:p>
            <a:pPr algn="l" fontAlgn="t"/>
            <a:r>
              <a:rPr lang="ja-JP" altLang="zh-CN" sz="2000">
                <a:solidFill>
                  <a:schemeClr val="tx1"/>
                </a:solidFill>
                <a:sym typeface="+mn-ea"/>
              </a:rPr>
              <a:t>（国により、規定も違います）</a:t>
            </a:r>
            <a:endParaRPr lang="ja-JP" altLang="zh-CN" sz="2000">
              <a:solidFill>
                <a:schemeClr val="tx1"/>
              </a:solidFill>
              <a:sym typeface="+mn-ea"/>
            </a:endParaRPr>
          </a:p>
          <a:p>
            <a:pPr algn="l" fontAlgn="t"/>
            <a:endParaRPr lang="ja-JP" altLang="zh-CN" sz="2000" b="1">
              <a:solidFill>
                <a:schemeClr val="tx1"/>
              </a:solidFill>
              <a:sym typeface="+mn-ea"/>
            </a:endParaRPr>
          </a:p>
          <a:p>
            <a:pPr algn="l" fontAlgn="t"/>
            <a:r>
              <a:rPr lang="ja-JP" altLang="zh-CN" sz="2000" b="1">
                <a:solidFill>
                  <a:schemeClr val="tx1"/>
                </a:solidFill>
                <a:sym typeface="+mn-ea"/>
              </a:rPr>
              <a:t>自社の</a:t>
            </a:r>
            <a:r>
              <a:rPr lang="ja-JP" altLang="zh-CN" sz="2000" b="1">
                <a:solidFill>
                  <a:schemeClr val="tx1"/>
                </a:solidFill>
                <a:sym typeface="+mn-ea"/>
              </a:rPr>
              <a:t>期限</a:t>
            </a:r>
            <a:endParaRPr lang="ja-JP" altLang="zh-CN" sz="2000" b="1">
              <a:solidFill>
                <a:schemeClr val="tx1"/>
              </a:solidFill>
              <a:sym typeface="+mn-ea"/>
            </a:endParaRPr>
          </a:p>
          <a:p>
            <a:pPr algn="l" fontAlgn="t"/>
            <a:endParaRPr lang="ja-JP" altLang="zh-CN" sz="2000" b="1">
              <a:solidFill>
                <a:schemeClr val="tx1"/>
              </a:solidFill>
              <a:sym typeface="+mn-ea"/>
            </a:endParaRPr>
          </a:p>
          <a:p>
            <a:pPr algn="l" fontAlgn="t"/>
            <a:endParaRPr lang="ja-JP" altLang="zh-CN" sz="20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折角形 4"/>
          <p:cNvSpPr/>
          <p:nvPr/>
        </p:nvSpPr>
        <p:spPr>
          <a:xfrm>
            <a:off x="3895090" y="1972310"/>
            <a:ext cx="1708785" cy="3148330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t"/>
            <a:r>
              <a:rPr lang="ja-JP" altLang="zh-CN" sz="2000" b="1">
                <a:solidFill>
                  <a:schemeClr val="tx1"/>
                </a:solidFill>
                <a:sym typeface="+mn-ea"/>
              </a:rPr>
              <a:t>官庁へ、官庁から</a:t>
            </a:r>
            <a:endParaRPr lang="ja-JP" altLang="zh-CN" sz="2000" b="1">
              <a:solidFill>
                <a:schemeClr val="tx1"/>
              </a:solidFill>
              <a:sym typeface="+mn-ea"/>
            </a:endParaRPr>
          </a:p>
          <a:p>
            <a:pPr algn="l" fontAlgn="t"/>
            <a:r>
              <a:rPr lang="ja-JP" altLang="zh-CN" sz="2000" b="1">
                <a:solidFill>
                  <a:schemeClr val="tx1"/>
                </a:solidFill>
                <a:sym typeface="+mn-ea"/>
              </a:rPr>
              <a:t>事務所へ、事務所</a:t>
            </a:r>
            <a:r>
              <a:rPr lang="ja-JP" altLang="zh-CN" sz="2000" b="1">
                <a:solidFill>
                  <a:schemeClr val="tx1"/>
                </a:solidFill>
                <a:sym typeface="+mn-ea"/>
              </a:rPr>
              <a:t>から</a:t>
            </a:r>
            <a:endParaRPr lang="ja-JP" altLang="zh-CN" sz="2000" b="1">
              <a:solidFill>
                <a:schemeClr val="tx1"/>
              </a:solidFill>
              <a:sym typeface="+mn-ea"/>
            </a:endParaRPr>
          </a:p>
          <a:p>
            <a:pPr algn="l" fontAlgn="t"/>
            <a:r>
              <a:rPr lang="ja-JP" altLang="zh-CN" sz="2000" b="1">
                <a:solidFill>
                  <a:schemeClr val="tx1"/>
                </a:solidFill>
                <a:sym typeface="+mn-ea"/>
              </a:rPr>
              <a:t>自社利用</a:t>
            </a:r>
            <a:endParaRPr lang="ja-JP" altLang="zh-CN" sz="2000" b="1">
              <a:solidFill>
                <a:schemeClr val="tx1"/>
              </a:solidFill>
              <a:sym typeface="+mn-ea"/>
            </a:endParaRPr>
          </a:p>
          <a:p>
            <a:pPr algn="l" fontAlgn="t"/>
            <a:endParaRPr lang="ja-JP" altLang="zh-CN" sz="2000" b="1">
              <a:solidFill>
                <a:schemeClr val="tx1"/>
              </a:solidFill>
              <a:sym typeface="+mn-ea"/>
            </a:endParaRPr>
          </a:p>
          <a:p>
            <a:pPr algn="l" fontAlgn="t"/>
            <a:r>
              <a:rPr lang="ja-JP" altLang="zh-CN" sz="2000" b="1">
                <a:solidFill>
                  <a:schemeClr val="tx1"/>
                </a:solidFill>
                <a:sym typeface="+mn-ea"/>
              </a:rPr>
              <a:t>業務用標準文書テンプレート</a:t>
            </a:r>
            <a:endParaRPr lang="ja-JP" altLang="zh-CN" sz="20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折角形 5"/>
          <p:cNvSpPr/>
          <p:nvPr/>
        </p:nvSpPr>
        <p:spPr>
          <a:xfrm>
            <a:off x="6931660" y="1972310"/>
            <a:ext cx="1708785" cy="3149600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t"/>
            <a:r>
              <a:rPr lang="ja-JP" altLang="zh-CN" sz="2000" b="1">
                <a:solidFill>
                  <a:schemeClr val="tx1"/>
                </a:solidFill>
                <a:sym typeface="+mn-ea"/>
              </a:rPr>
              <a:t>自社の経理制度に従い</a:t>
            </a:r>
            <a:endParaRPr lang="ja-JP" altLang="zh-CN" sz="20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折角形 6"/>
          <p:cNvSpPr/>
          <p:nvPr/>
        </p:nvSpPr>
        <p:spPr>
          <a:xfrm>
            <a:off x="9387840" y="1972310"/>
            <a:ext cx="1708785" cy="3149600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t">
              <a:lnSpc>
                <a:spcPct val="100000"/>
              </a:lnSpc>
            </a:pPr>
            <a:r>
              <a:rPr lang="ja-JP" altLang="zh-CN" sz="2000" b="1">
                <a:solidFill>
                  <a:schemeClr val="tx1"/>
                </a:solidFill>
              </a:rPr>
              <a:t>研究開発部との連携</a:t>
            </a:r>
            <a:endParaRPr lang="ja-JP" altLang="zh-CN" sz="2000" b="1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endCxn id="4" idx="0"/>
          </p:cNvCxnSpPr>
          <p:nvPr/>
        </p:nvCxnSpPr>
        <p:spPr>
          <a:xfrm flipH="1">
            <a:off x="1891665" y="888365"/>
            <a:ext cx="3243580" cy="108394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5659755" y="888365"/>
            <a:ext cx="329565" cy="102743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6607175" y="888365"/>
            <a:ext cx="258445" cy="103822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7571740" y="877570"/>
            <a:ext cx="1805940" cy="1071245"/>
          </a:xfrm>
          <a:prstGeom prst="straightConnector1">
            <a:avLst/>
          </a:prstGeom>
          <a:ln w="28575" cmpd="thickThin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WPS 演示</Application>
  <PresentationFormat>宽屏</PresentationFormat>
  <Paragraphs>21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宋体</vt:lpstr>
      <vt:lpstr>Wingdings</vt:lpstr>
      <vt:lpstr>Arial Unicode MS</vt:lpstr>
      <vt:lpstr>Arial Black</vt:lpstr>
      <vt:lpstr>微软雅黑</vt:lpstr>
      <vt:lpstr>黑体</vt:lpstr>
      <vt:lpstr>MS Gothic</vt:lpstr>
      <vt:lpstr>MS PGothic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wang</cp:lastModifiedBy>
  <cp:revision>3</cp:revision>
  <dcterms:created xsi:type="dcterms:W3CDTF">2019-07-08T13:32:15Z</dcterms:created>
  <dcterms:modified xsi:type="dcterms:W3CDTF">2019-07-08T23:20:51Z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2052-11.8.2.8411</vt:lpwstr>
  </property>
</Properties>
</file>