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44" autoAdjust="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5AA952-D348-4E71-A7FA-522147BA99BF}" type="doc">
      <dgm:prSet loTypeId="urn:microsoft.com/office/officeart/2005/8/layout/pyramid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8FBAD0A-474D-459F-B1D0-8A4FF9F92757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平均幅度</a:t>
          </a:r>
          <a:endParaRPr lang="zh-CN" altLang="en-US" b="1" dirty="0">
            <a:solidFill>
              <a:schemeClr val="tx1"/>
            </a:solidFill>
          </a:endParaRPr>
        </a:p>
      </dgm:t>
    </dgm:pt>
    <dgm:pt modelId="{5B87DF8A-56AD-4698-B3C3-A9108F0AC932}" type="parTrans" cxnId="{8D848462-AF63-4910-95F4-264B2F4A48F5}">
      <dgm:prSet/>
      <dgm:spPr/>
      <dgm:t>
        <a:bodyPr/>
        <a:lstStyle/>
        <a:p>
          <a:endParaRPr lang="zh-CN" altLang="en-US"/>
        </a:p>
      </dgm:t>
    </dgm:pt>
    <dgm:pt modelId="{127B8D99-FE72-4E57-A1A7-C37CBF68585C}" type="sibTrans" cxnId="{8D848462-AF63-4910-95F4-264B2F4A48F5}">
      <dgm:prSet/>
      <dgm:spPr/>
      <dgm:t>
        <a:bodyPr/>
        <a:lstStyle/>
        <a:p>
          <a:endParaRPr lang="zh-CN" altLang="en-US"/>
        </a:p>
      </dgm:t>
    </dgm:pt>
    <dgm:pt modelId="{D151B149-4CA9-42D3-8EB7-AB6264746B50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幅度</a:t>
          </a:r>
          <a:endParaRPr lang="zh-CN" altLang="en-US" b="1" dirty="0">
            <a:solidFill>
              <a:schemeClr val="tx1"/>
            </a:solidFill>
          </a:endParaRPr>
        </a:p>
      </dgm:t>
    </dgm:pt>
    <dgm:pt modelId="{1FFFB8DB-1ABA-4C9D-B974-F6B211D9127D}" type="parTrans" cxnId="{CA5D5837-BC08-4F8D-B145-0070FD2C9801}">
      <dgm:prSet/>
      <dgm:spPr/>
      <dgm:t>
        <a:bodyPr/>
        <a:lstStyle/>
        <a:p>
          <a:endParaRPr lang="zh-CN" altLang="en-US"/>
        </a:p>
      </dgm:t>
    </dgm:pt>
    <dgm:pt modelId="{CECEBBDB-FA9C-4819-974C-771C67C21DB2}" type="sibTrans" cxnId="{CA5D5837-BC08-4F8D-B145-0070FD2C9801}">
      <dgm:prSet/>
      <dgm:spPr/>
      <dgm:t>
        <a:bodyPr/>
        <a:lstStyle/>
        <a:p>
          <a:endParaRPr lang="zh-CN" altLang="en-US"/>
        </a:p>
      </dgm:t>
    </dgm:pt>
    <dgm:pt modelId="{56549068-4C5E-4D47-B05B-0DE005A87514}">
      <dgm:prSet phldrT="[文本]"/>
      <dgm:spPr>
        <a:solidFill>
          <a:srgbClr val="7030A0"/>
        </a:solidFill>
      </dgm:spPr>
      <dgm:t>
        <a:bodyPr/>
        <a:lstStyle/>
        <a:p>
          <a:r>
            <a:rPr lang="zh-CN" altLang="en-US" dirty="0" smtClean="0">
              <a:solidFill>
                <a:srgbClr val="FFFF00"/>
              </a:solidFill>
            </a:rPr>
            <a:t>分析对象</a:t>
          </a:r>
          <a:endParaRPr lang="zh-CN" altLang="en-US" dirty="0">
            <a:solidFill>
              <a:srgbClr val="FFFF00"/>
            </a:solidFill>
          </a:endParaRPr>
        </a:p>
      </dgm:t>
    </dgm:pt>
    <dgm:pt modelId="{078441DA-D07C-43FD-9393-87D50C336FA2}" type="parTrans" cxnId="{6012BE0A-05BE-4911-81B5-478C10E71500}">
      <dgm:prSet/>
      <dgm:spPr/>
      <dgm:t>
        <a:bodyPr/>
        <a:lstStyle/>
        <a:p>
          <a:endParaRPr lang="zh-CN" altLang="en-US"/>
        </a:p>
      </dgm:t>
    </dgm:pt>
    <dgm:pt modelId="{51BDB367-60CF-41F0-8D5D-EB5CDCDFF2D1}" type="sibTrans" cxnId="{6012BE0A-05BE-4911-81B5-478C10E71500}">
      <dgm:prSet/>
      <dgm:spPr/>
      <dgm:t>
        <a:bodyPr/>
        <a:lstStyle/>
        <a:p>
          <a:endParaRPr lang="zh-CN" altLang="en-US"/>
        </a:p>
      </dgm:t>
    </dgm:pt>
    <dgm:pt modelId="{F1A35119-1B23-4BF1-A5C0-B5B4ED373009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潜伏期</a:t>
          </a:r>
          <a:endParaRPr lang="zh-CN" altLang="en-US" b="1" dirty="0">
            <a:solidFill>
              <a:schemeClr val="tx1"/>
            </a:solidFill>
          </a:endParaRPr>
        </a:p>
      </dgm:t>
    </dgm:pt>
    <dgm:pt modelId="{59CE1119-E73F-43B2-BB48-B538A1CE3A47}" type="parTrans" cxnId="{1D4B00C2-2801-44DA-A40E-9AFF2FE93263}">
      <dgm:prSet/>
      <dgm:spPr/>
      <dgm:t>
        <a:bodyPr/>
        <a:lstStyle/>
        <a:p>
          <a:endParaRPr lang="zh-CN" altLang="en-US"/>
        </a:p>
      </dgm:t>
    </dgm:pt>
    <dgm:pt modelId="{00319100-180A-409B-8DB8-F5682A3FABD7}" type="sibTrans" cxnId="{1D4B00C2-2801-44DA-A40E-9AFF2FE93263}">
      <dgm:prSet/>
      <dgm:spPr/>
      <dgm:t>
        <a:bodyPr/>
        <a:lstStyle/>
        <a:p>
          <a:endParaRPr lang="zh-CN" altLang="en-US"/>
        </a:p>
      </dgm:t>
    </dgm:pt>
    <dgm:pt modelId="{ABFEF8FC-7C69-4228-8338-A55902CC4642}" type="pres">
      <dgm:prSet presAssocID="{D95AA952-D348-4E71-A7FA-522147BA99BF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8CC1369-5FEC-4733-84D1-33C66B703CF3}" type="pres">
      <dgm:prSet presAssocID="{D95AA952-D348-4E71-A7FA-522147BA99BF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55F779-36A0-4EA2-B2DC-C35F00642D74}" type="pres">
      <dgm:prSet presAssocID="{D95AA952-D348-4E71-A7FA-522147BA99BF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31121D-F456-4479-B259-482CD251ED17}" type="pres">
      <dgm:prSet presAssocID="{D95AA952-D348-4E71-A7FA-522147BA99BF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64C88B-E9A9-4491-8323-C6E7038E2CCB}" type="pres">
      <dgm:prSet presAssocID="{D95AA952-D348-4E71-A7FA-522147BA99BF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5657B87-724A-4218-BA9D-1E9AA3E0C22B}" type="presOf" srcId="{78FBAD0A-474D-459F-B1D0-8A4FF9F92757}" destId="{28CC1369-5FEC-4733-84D1-33C66B703CF3}" srcOrd="0" destOrd="0" presId="urn:microsoft.com/office/officeart/2005/8/layout/pyramid4"/>
    <dgm:cxn modelId="{CA5D5837-BC08-4F8D-B145-0070FD2C9801}" srcId="{D95AA952-D348-4E71-A7FA-522147BA99BF}" destId="{D151B149-4CA9-42D3-8EB7-AB6264746B50}" srcOrd="1" destOrd="0" parTransId="{1FFFB8DB-1ABA-4C9D-B974-F6B211D9127D}" sibTransId="{CECEBBDB-FA9C-4819-974C-771C67C21DB2}"/>
    <dgm:cxn modelId="{B20D6806-B012-49A6-84B0-87A38222FD62}" type="presOf" srcId="{D95AA952-D348-4E71-A7FA-522147BA99BF}" destId="{ABFEF8FC-7C69-4228-8338-A55902CC4642}" srcOrd="0" destOrd="0" presId="urn:microsoft.com/office/officeart/2005/8/layout/pyramid4"/>
    <dgm:cxn modelId="{709419E0-0B88-4E81-8352-8A1CD42A5E89}" type="presOf" srcId="{F1A35119-1B23-4BF1-A5C0-B5B4ED373009}" destId="{8A64C88B-E9A9-4491-8323-C6E7038E2CCB}" srcOrd="0" destOrd="0" presId="urn:microsoft.com/office/officeart/2005/8/layout/pyramid4"/>
    <dgm:cxn modelId="{6012BE0A-05BE-4911-81B5-478C10E71500}" srcId="{D95AA952-D348-4E71-A7FA-522147BA99BF}" destId="{56549068-4C5E-4D47-B05B-0DE005A87514}" srcOrd="2" destOrd="0" parTransId="{078441DA-D07C-43FD-9393-87D50C336FA2}" sibTransId="{51BDB367-60CF-41F0-8D5D-EB5CDCDFF2D1}"/>
    <dgm:cxn modelId="{1D4B00C2-2801-44DA-A40E-9AFF2FE93263}" srcId="{D95AA952-D348-4E71-A7FA-522147BA99BF}" destId="{F1A35119-1B23-4BF1-A5C0-B5B4ED373009}" srcOrd="3" destOrd="0" parTransId="{59CE1119-E73F-43B2-BB48-B538A1CE3A47}" sibTransId="{00319100-180A-409B-8DB8-F5682A3FABD7}"/>
    <dgm:cxn modelId="{8D848462-AF63-4910-95F4-264B2F4A48F5}" srcId="{D95AA952-D348-4E71-A7FA-522147BA99BF}" destId="{78FBAD0A-474D-459F-B1D0-8A4FF9F92757}" srcOrd="0" destOrd="0" parTransId="{5B87DF8A-56AD-4698-B3C3-A9108F0AC932}" sibTransId="{127B8D99-FE72-4E57-A1A7-C37CBF68585C}"/>
    <dgm:cxn modelId="{28F065BF-CB60-4F51-924F-585C6D3C203F}" type="presOf" srcId="{56549068-4C5E-4D47-B05B-0DE005A87514}" destId="{1931121D-F456-4479-B259-482CD251ED17}" srcOrd="0" destOrd="0" presId="urn:microsoft.com/office/officeart/2005/8/layout/pyramid4"/>
    <dgm:cxn modelId="{BBC08EFC-25DF-4954-B617-95563C5510E7}" type="presOf" srcId="{D151B149-4CA9-42D3-8EB7-AB6264746B50}" destId="{8555F779-36A0-4EA2-B2DC-C35F00642D74}" srcOrd="0" destOrd="0" presId="urn:microsoft.com/office/officeart/2005/8/layout/pyramid4"/>
    <dgm:cxn modelId="{1EDE651F-3CAC-4CD6-ADB7-3CCC161455DC}" type="presParOf" srcId="{ABFEF8FC-7C69-4228-8338-A55902CC4642}" destId="{28CC1369-5FEC-4733-84D1-33C66B703CF3}" srcOrd="0" destOrd="0" presId="urn:microsoft.com/office/officeart/2005/8/layout/pyramid4"/>
    <dgm:cxn modelId="{6562EC29-1430-411D-8065-088F151CA65C}" type="presParOf" srcId="{ABFEF8FC-7C69-4228-8338-A55902CC4642}" destId="{8555F779-36A0-4EA2-B2DC-C35F00642D74}" srcOrd="1" destOrd="0" presId="urn:microsoft.com/office/officeart/2005/8/layout/pyramid4"/>
    <dgm:cxn modelId="{CA4DFCA9-11AE-4567-AB34-8AF81A9FE38B}" type="presParOf" srcId="{ABFEF8FC-7C69-4228-8338-A55902CC4642}" destId="{1931121D-F456-4479-B259-482CD251ED17}" srcOrd="2" destOrd="0" presId="urn:microsoft.com/office/officeart/2005/8/layout/pyramid4"/>
    <dgm:cxn modelId="{7E67FD7C-FB9F-4573-84A0-2E8537467BB2}" type="presParOf" srcId="{ABFEF8FC-7C69-4228-8338-A55902CC4642}" destId="{8A64C88B-E9A9-4491-8323-C6E7038E2CCB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C1369-5FEC-4733-84D1-33C66B703CF3}">
      <dsp:nvSpPr>
        <dsp:cNvPr id="0" name=""/>
        <dsp:cNvSpPr/>
      </dsp:nvSpPr>
      <dsp:spPr>
        <a:xfrm>
          <a:off x="2029662" y="0"/>
          <a:ext cx="1980220" cy="1980220"/>
        </a:xfrm>
        <a:prstGeom prst="triangl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>
              <a:solidFill>
                <a:schemeClr val="tx1"/>
              </a:solidFill>
            </a:rPr>
            <a:t>平均幅度</a:t>
          </a:r>
          <a:endParaRPr lang="zh-CN" altLang="en-US" sz="2600" b="1" kern="1200" dirty="0">
            <a:solidFill>
              <a:schemeClr val="tx1"/>
            </a:solidFill>
          </a:endParaRPr>
        </a:p>
      </dsp:txBody>
      <dsp:txXfrm>
        <a:off x="2524717" y="990110"/>
        <a:ext cx="990110" cy="990110"/>
      </dsp:txXfrm>
    </dsp:sp>
    <dsp:sp modelId="{8555F779-36A0-4EA2-B2DC-C35F00642D74}">
      <dsp:nvSpPr>
        <dsp:cNvPr id="0" name=""/>
        <dsp:cNvSpPr/>
      </dsp:nvSpPr>
      <dsp:spPr>
        <a:xfrm>
          <a:off x="1039552" y="1980220"/>
          <a:ext cx="1980220" cy="1980220"/>
        </a:xfrm>
        <a:prstGeom prst="triangl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>
              <a:solidFill>
                <a:schemeClr val="tx1"/>
              </a:solidFill>
            </a:rPr>
            <a:t>幅度</a:t>
          </a:r>
          <a:endParaRPr lang="zh-CN" altLang="en-US" sz="2600" b="1" kern="1200" dirty="0">
            <a:solidFill>
              <a:schemeClr val="tx1"/>
            </a:solidFill>
          </a:endParaRPr>
        </a:p>
      </dsp:txBody>
      <dsp:txXfrm>
        <a:off x="1534607" y="2970330"/>
        <a:ext cx="990110" cy="990110"/>
      </dsp:txXfrm>
    </dsp:sp>
    <dsp:sp modelId="{1931121D-F456-4479-B259-482CD251ED17}">
      <dsp:nvSpPr>
        <dsp:cNvPr id="0" name=""/>
        <dsp:cNvSpPr/>
      </dsp:nvSpPr>
      <dsp:spPr>
        <a:xfrm rot="10800000">
          <a:off x="2029662" y="1980220"/>
          <a:ext cx="1980220" cy="1980220"/>
        </a:xfrm>
        <a:prstGeom prst="triangle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>
              <a:solidFill>
                <a:srgbClr val="FFFF00"/>
              </a:solidFill>
            </a:rPr>
            <a:t>分析对象</a:t>
          </a:r>
          <a:endParaRPr lang="zh-CN" altLang="en-US" sz="2600" kern="1200" dirty="0">
            <a:solidFill>
              <a:srgbClr val="FFFF00"/>
            </a:solidFill>
          </a:endParaRPr>
        </a:p>
      </dsp:txBody>
      <dsp:txXfrm rot="10800000">
        <a:off x="2524717" y="1980220"/>
        <a:ext cx="990110" cy="990110"/>
      </dsp:txXfrm>
    </dsp:sp>
    <dsp:sp modelId="{8A64C88B-E9A9-4491-8323-C6E7038E2CCB}">
      <dsp:nvSpPr>
        <dsp:cNvPr id="0" name=""/>
        <dsp:cNvSpPr/>
      </dsp:nvSpPr>
      <dsp:spPr>
        <a:xfrm>
          <a:off x="3019772" y="1980220"/>
          <a:ext cx="1980220" cy="1980220"/>
        </a:xfrm>
        <a:prstGeom prst="triangl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>
              <a:solidFill>
                <a:schemeClr val="tx1"/>
              </a:solidFill>
            </a:rPr>
            <a:t>潜伏期</a:t>
          </a:r>
          <a:endParaRPr lang="zh-CN" altLang="en-US" sz="2600" b="1" kern="1200" dirty="0">
            <a:solidFill>
              <a:schemeClr val="tx1"/>
            </a:solidFill>
          </a:endParaRPr>
        </a:p>
      </dsp:txBody>
      <dsp:txXfrm>
        <a:off x="3514827" y="2970330"/>
        <a:ext cx="990110" cy="990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22B40-B12A-4236-B9D3-41C7D892B858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345B5-DA8D-4FC8-A51F-81FE7503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52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345B5-DA8D-4FC8-A51F-81FE75038D1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089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22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21.png"/><Relationship Id="rId4" Type="http://schemas.openxmlformats.org/officeDocument/2006/relationships/diagramData" Target="../diagrams/data1.xml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4284" y="0"/>
            <a:ext cx="2515432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E-prime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实验设计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ç¸å³å¾ç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461665"/>
            <a:ext cx="4752529" cy="347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1538" y="4453014"/>
            <a:ext cx="4047151" cy="92333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最左边红色区域为工具箱，其中有图片、声音、文字和反馈等对象。可以依照实验的设计和需求加入到实验中。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9054" y="3849654"/>
            <a:ext cx="4074099" cy="1477328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中间黄色区域为结构窗口。结构窗口中以树形图的形式，显示出用户在实验结构中放入了哪些工具箱中的对象。实验执行时，程序会依据此窗口中的顺序，先后呈现出用户放置的对象。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1538" y="5877271"/>
            <a:ext cx="8403978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最右边黑色区域为实验流程，依照实验设计把工具箱中的控件拖动到此流程图上。</a:t>
            </a:r>
            <a:r>
              <a:rPr lang="en-US" altLang="zh-CN" dirty="0" smtClean="0"/>
              <a:t>E-prime</a:t>
            </a:r>
            <a:r>
              <a:rPr lang="zh-CN" altLang="en-US" dirty="0" smtClean="0"/>
              <a:t>就会由左而右的呈现出时间轴上的对象。</a:t>
            </a:r>
            <a:endParaRPr lang="zh-CN" altLang="en-US" dirty="0"/>
          </a:p>
        </p:txBody>
      </p:sp>
      <p:pic>
        <p:nvPicPr>
          <p:cNvPr id="7" name="Picture 2" descr="C:\Users\Administrator\Desktop\End_paper\新建文件夹\1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73"/>
          <a:stretch/>
        </p:blipFill>
        <p:spPr bwMode="auto">
          <a:xfrm>
            <a:off x="5004048" y="659203"/>
            <a:ext cx="3758515" cy="275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61273" y="470614"/>
            <a:ext cx="1569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属性编辑窗口</a:t>
            </a:r>
            <a:endParaRPr lang="en-US" altLang="zh-C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403648" y="4031663"/>
            <a:ext cx="174502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工具箱</a:t>
            </a:r>
            <a:r>
              <a:rPr lang="en-US" altLang="zh-CN" dirty="0" smtClean="0"/>
              <a:t>(Toolbox)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84168" y="3422318"/>
            <a:ext cx="212288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dirty="0"/>
              <a:t>结构窗口</a:t>
            </a:r>
            <a:r>
              <a:rPr lang="en-US" altLang="zh-CN" dirty="0"/>
              <a:t>(Structure)</a:t>
            </a:r>
          </a:p>
        </p:txBody>
      </p:sp>
      <p:sp>
        <p:nvSpPr>
          <p:cNvPr id="11" name="矩形 10"/>
          <p:cNvSpPr/>
          <p:nvPr/>
        </p:nvSpPr>
        <p:spPr>
          <a:xfrm>
            <a:off x="3839515" y="5467120"/>
            <a:ext cx="221535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dirty="0" smtClean="0"/>
              <a:t>实验流程</a:t>
            </a:r>
            <a:r>
              <a:rPr lang="en-US" altLang="zh-CN" dirty="0" smtClean="0"/>
              <a:t>(</a:t>
            </a:r>
            <a:r>
              <a:rPr lang="en-US" altLang="zh-CN" dirty="0"/>
              <a:t>Procedure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5021560" y="1196752"/>
            <a:ext cx="697627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呈现时间</a:t>
            </a:r>
            <a:endParaRPr lang="zh-CN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132089" y="2165387"/>
            <a:ext cx="697627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反应方式</a:t>
            </a:r>
            <a:endParaRPr lang="zh-CN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7740352" y="1963876"/>
            <a:ext cx="697627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允许输入</a:t>
            </a:r>
            <a:endParaRPr lang="zh-CN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7858243" y="2239386"/>
            <a:ext cx="697627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正确响应</a:t>
            </a:r>
            <a:endParaRPr lang="zh-CN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6883305" y="2852936"/>
            <a:ext cx="697627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结束动作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5887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C:\Users\Administrator\Desktop\End_paper\新建文件夹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069" y="2541013"/>
            <a:ext cx="1654044" cy="82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Administrator\Desktop\End_paper\新建文件夹\新建文件夹\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46"/>
          <a:stretch/>
        </p:blipFill>
        <p:spPr bwMode="auto">
          <a:xfrm>
            <a:off x="3085877" y="3186698"/>
            <a:ext cx="2926281" cy="63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14284" y="0"/>
            <a:ext cx="2515432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E-prime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实验设计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Administrator\Desktop\End_paper\新建文件夹\1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0654"/>
            <a:ext cx="196215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680010"/>
            <a:ext cx="110799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实验结构</a:t>
            </a:r>
            <a:endParaRPr lang="en-US" altLang="zh-CN" dirty="0" smtClean="0"/>
          </a:p>
        </p:txBody>
      </p:sp>
      <p:pic>
        <p:nvPicPr>
          <p:cNvPr id="2051" name="Picture 3" descr="C:\Users\Administrator\Desktop\End_paper\新建文件夹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40" y="1745184"/>
            <a:ext cx="6195927" cy="99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86671" y="680010"/>
            <a:ext cx="133882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主实验流程</a:t>
            </a:r>
            <a:endParaRPr lang="en-US" altLang="zh-CN" dirty="0" smtClean="0"/>
          </a:p>
        </p:txBody>
      </p:sp>
      <p:sp>
        <p:nvSpPr>
          <p:cNvPr id="3" name="直角上箭头 2"/>
          <p:cNvSpPr/>
          <p:nvPr/>
        </p:nvSpPr>
        <p:spPr>
          <a:xfrm rot="5400000">
            <a:off x="2097703" y="2777747"/>
            <a:ext cx="1224907" cy="751442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上箭头 12"/>
          <p:cNvSpPr/>
          <p:nvPr/>
        </p:nvSpPr>
        <p:spPr>
          <a:xfrm rot="5400000">
            <a:off x="1587370" y="4115100"/>
            <a:ext cx="2245571" cy="751442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上箭头 13"/>
          <p:cNvSpPr/>
          <p:nvPr/>
        </p:nvSpPr>
        <p:spPr>
          <a:xfrm rot="5400000">
            <a:off x="4078158" y="3852517"/>
            <a:ext cx="741291" cy="751442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上箭头 14"/>
          <p:cNvSpPr/>
          <p:nvPr/>
        </p:nvSpPr>
        <p:spPr>
          <a:xfrm rot="5400000">
            <a:off x="3994656" y="5811684"/>
            <a:ext cx="908297" cy="751442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032916" y="3458144"/>
            <a:ext cx="1901483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Cue</a:t>
            </a:r>
            <a:r>
              <a:rPr lang="zh-CN" altLang="en-US" sz="1400" dirty="0" smtClean="0"/>
              <a:t>为形状的实验流程</a:t>
            </a:r>
            <a:endParaRPr lang="en-US" altLang="zh-CN" sz="1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012158" y="5310314"/>
            <a:ext cx="1973617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Cue</a:t>
            </a:r>
            <a:r>
              <a:rPr lang="zh-CN" altLang="en-US" sz="1400" dirty="0" smtClean="0"/>
              <a:t>为颜色的实验流程</a:t>
            </a:r>
            <a:endParaRPr lang="en-US" altLang="zh-CN" sz="1400" dirty="0" smtClean="0"/>
          </a:p>
        </p:txBody>
      </p:sp>
      <p:pic>
        <p:nvPicPr>
          <p:cNvPr id="2056" name="Picture 8" descr="C:\Users\Administrator\Desktop\End_paper\新建文件夹\3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76" b="50000"/>
          <a:stretch/>
        </p:blipFill>
        <p:spPr bwMode="auto">
          <a:xfrm>
            <a:off x="2043692" y="1093614"/>
            <a:ext cx="2780833" cy="70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Administrator\Desktop\End_paper\新建文件夹\15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46" t="32797" r="29508" b="33497"/>
          <a:stretch/>
        </p:blipFill>
        <p:spPr bwMode="auto">
          <a:xfrm>
            <a:off x="7811220" y="1893002"/>
            <a:ext cx="485411" cy="30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/>
          <p:cNvCxnSpPr/>
          <p:nvPr/>
        </p:nvCxnSpPr>
        <p:spPr>
          <a:xfrm flipV="1">
            <a:off x="7524328" y="2043360"/>
            <a:ext cx="286892" cy="8949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 flipV="1">
            <a:off x="3640443" y="1797825"/>
            <a:ext cx="211477" cy="19101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9" name="Picture 11" descr="C:\Users\Administrator\Desktop\End_paper\新建文件夹\2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84"/>
          <a:stretch/>
        </p:blipFill>
        <p:spPr bwMode="auto">
          <a:xfrm>
            <a:off x="5056085" y="1146255"/>
            <a:ext cx="2514097" cy="65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直接箭头连接符 38"/>
          <p:cNvCxnSpPr>
            <a:endCxn id="2059" idx="1"/>
          </p:cNvCxnSpPr>
          <p:nvPr/>
        </p:nvCxnSpPr>
        <p:spPr>
          <a:xfrm flipV="1">
            <a:off x="4810276" y="1472040"/>
            <a:ext cx="245809" cy="51680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C:\Users\Administrator\Desktop\End_paper\新建文件夹\13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9" t="20776" r="10330" b="28091"/>
          <a:stretch/>
        </p:blipFill>
        <p:spPr bwMode="auto">
          <a:xfrm>
            <a:off x="4522789" y="2640518"/>
            <a:ext cx="1153499" cy="51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直接箭头连接符 34"/>
          <p:cNvCxnSpPr/>
          <p:nvPr/>
        </p:nvCxnSpPr>
        <p:spPr>
          <a:xfrm flipH="1" flipV="1">
            <a:off x="4810121" y="3186698"/>
            <a:ext cx="409952" cy="15043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 flipV="1">
            <a:off x="3859163" y="3226127"/>
            <a:ext cx="496474" cy="11100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5" name="Picture 14" descr="C:\Users\Administrator\Desktop\End_paper\新建文件夹\新建文件夹\2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85"/>
          <a:stretch/>
        </p:blipFill>
        <p:spPr bwMode="auto">
          <a:xfrm>
            <a:off x="4810276" y="4003724"/>
            <a:ext cx="3167062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5" descr="C:\Users\Administrator\Desktop\End_paper\新建文件夹\新建文件夹\3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76"/>
          <a:stretch/>
        </p:blipFill>
        <p:spPr bwMode="auto">
          <a:xfrm>
            <a:off x="3085877" y="5162127"/>
            <a:ext cx="2926281" cy="48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16" descr="C:\Users\Administrator\Desktop\End_paper\新建文件夹\11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069" y="4415090"/>
            <a:ext cx="1525013" cy="76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直接箭头连接符 54"/>
          <p:cNvCxnSpPr/>
          <p:nvPr/>
        </p:nvCxnSpPr>
        <p:spPr>
          <a:xfrm flipH="1" flipV="1">
            <a:off x="3851920" y="5051125"/>
            <a:ext cx="503717" cy="25470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 flipV="1">
            <a:off x="4810276" y="5177597"/>
            <a:ext cx="245728" cy="12823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0" name="Picture 17" descr="C:\Users\Administrator\Desktop\End_paper\新建文件夹\12.PN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6" t="20625" r="19176" b="29342"/>
          <a:stretch/>
        </p:blipFill>
        <p:spPr bwMode="auto">
          <a:xfrm>
            <a:off x="4295910" y="4615125"/>
            <a:ext cx="1216091" cy="5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3" name="Picture 18" descr="C:\Users\Administrator\Desktop\End_paper\新建文件夹\新建文件夹\4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44"/>
          <a:stretch/>
        </p:blipFill>
        <p:spPr bwMode="auto">
          <a:xfrm>
            <a:off x="4810121" y="6041511"/>
            <a:ext cx="3167217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1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99" y="0"/>
            <a:ext cx="1209601" cy="1639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8012793" y="4099987"/>
            <a:ext cx="997709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/>
              <a:t>Target</a:t>
            </a:r>
            <a:r>
              <a:rPr lang="zh-CN" altLang="en-US" sz="1400" dirty="0" smtClean="0"/>
              <a:t>实验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流程</a:t>
            </a:r>
            <a:endParaRPr lang="en-US" altLang="zh-CN" sz="14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8012793" y="6187405"/>
            <a:ext cx="997709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/>
              <a:t>Target</a:t>
            </a:r>
            <a:r>
              <a:rPr lang="zh-CN" altLang="en-US" sz="1400" dirty="0" smtClean="0"/>
              <a:t>实验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流程</a:t>
            </a:r>
            <a:endParaRPr lang="en-US" altLang="zh-CN" sz="1400" dirty="0" smtClean="0"/>
          </a:p>
        </p:txBody>
      </p:sp>
      <p:pic>
        <p:nvPicPr>
          <p:cNvPr id="2079" name="Picture 20" descr="C:\Users\Administrator\Desktop\End_paper\新建文件夹\8.PN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48" r="4615"/>
          <a:stretch/>
        </p:blipFill>
        <p:spPr bwMode="auto">
          <a:xfrm>
            <a:off x="5779757" y="4660421"/>
            <a:ext cx="3334214" cy="52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1" descr="C:\Users\Administrator\Desktop\End_paper\新建文件夹\14.PN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06" r="3294"/>
          <a:stretch/>
        </p:blipFill>
        <p:spPr bwMode="auto">
          <a:xfrm>
            <a:off x="5828968" y="2651953"/>
            <a:ext cx="3285003" cy="51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直接箭头连接符 73"/>
          <p:cNvCxnSpPr/>
          <p:nvPr/>
        </p:nvCxnSpPr>
        <p:spPr>
          <a:xfrm flipV="1">
            <a:off x="6012158" y="5076823"/>
            <a:ext cx="286892" cy="8949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6002782" y="3186698"/>
            <a:ext cx="286892" cy="8949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97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6498695" y="4011380"/>
            <a:ext cx="2465218" cy="1800000"/>
            <a:chOff x="6498695" y="3947390"/>
            <a:chExt cx="2465218" cy="1800000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8695" y="3947390"/>
              <a:ext cx="2465218" cy="1800000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6498695" y="3977921"/>
              <a:ext cx="457200" cy="161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862511" y="0"/>
            <a:ext cx="1418978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ERP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分析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714159929"/>
              </p:ext>
            </p:extLst>
          </p:nvPr>
        </p:nvGraphicFramePr>
        <p:xfrm>
          <a:off x="1552228" y="1916832"/>
          <a:ext cx="6039544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29079" y="6165304"/>
            <a:ext cx="4485843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分析工具：</a:t>
            </a:r>
            <a:r>
              <a:rPr lang="en-US" altLang="zh-CN" sz="2400" b="1" dirty="0" smtClean="0"/>
              <a:t>EEGLAB</a:t>
            </a:r>
            <a:r>
              <a:rPr lang="zh-CN" altLang="en-US" sz="2400" b="1" dirty="0" smtClean="0"/>
              <a:t>插件</a:t>
            </a:r>
            <a:r>
              <a:rPr lang="en-US" altLang="zh-CN" sz="2400" b="1" dirty="0" smtClean="0"/>
              <a:t>Darbeliai</a:t>
            </a:r>
            <a:endParaRPr lang="zh-CN" altLang="en-US" sz="2400" b="1" dirty="0"/>
          </a:p>
        </p:txBody>
      </p:sp>
      <p:grpSp>
        <p:nvGrpSpPr>
          <p:cNvPr id="11" name="组合 10"/>
          <p:cNvGrpSpPr/>
          <p:nvPr/>
        </p:nvGrpSpPr>
        <p:grpSpPr>
          <a:xfrm>
            <a:off x="895731" y="601101"/>
            <a:ext cx="7352537" cy="1800000"/>
            <a:chOff x="899592" y="601101"/>
            <a:chExt cx="7352537" cy="18000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601101"/>
              <a:ext cx="3431250" cy="1800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879" y="601101"/>
              <a:ext cx="3431250" cy="1800000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420085" y="2364174"/>
            <a:ext cx="8303831" cy="1584000"/>
            <a:chOff x="395536" y="2364174"/>
            <a:chExt cx="8303831" cy="158400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85" t="11720" r="9865" b="4646"/>
            <a:stretch/>
          </p:blipFill>
          <p:spPr>
            <a:xfrm>
              <a:off x="395536" y="2364174"/>
              <a:ext cx="3187556" cy="158400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56" t="11482" r="9889" b="3759"/>
            <a:stretch/>
          </p:blipFill>
          <p:spPr>
            <a:xfrm>
              <a:off x="5580112" y="2364174"/>
              <a:ext cx="3119255" cy="158400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982170" y="2401101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P200_Amplitude_Fz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32595" y="2401101"/>
            <a:ext cx="180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P200_Latency_Fz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118780" y="614373"/>
            <a:ext cx="281630" cy="6543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073533" y="630032"/>
            <a:ext cx="281630" cy="6543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64434" y="57223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P200</a:t>
            </a:r>
            <a:endParaRPr lang="zh-CN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419187" y="58789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P200</a:t>
            </a:r>
            <a:endParaRPr lang="zh-CN" altLang="en-US" b="1" dirty="0"/>
          </a:p>
        </p:txBody>
      </p:sp>
      <p:grpSp>
        <p:nvGrpSpPr>
          <p:cNvPr id="25" name="组合 24"/>
          <p:cNvGrpSpPr/>
          <p:nvPr/>
        </p:nvGrpSpPr>
        <p:grpSpPr>
          <a:xfrm>
            <a:off x="-59847" y="3920400"/>
            <a:ext cx="2671203" cy="1964084"/>
            <a:chOff x="-59847" y="3920400"/>
            <a:chExt cx="2671203" cy="1964084"/>
          </a:xfrm>
        </p:grpSpPr>
        <p:grpSp>
          <p:nvGrpSpPr>
            <p:cNvPr id="23" name="组合 22"/>
            <p:cNvGrpSpPr/>
            <p:nvPr/>
          </p:nvGrpSpPr>
          <p:grpSpPr>
            <a:xfrm>
              <a:off x="0" y="3977779"/>
              <a:ext cx="2611356" cy="1906705"/>
              <a:chOff x="0" y="3977779"/>
              <a:chExt cx="2611356" cy="1906705"/>
            </a:xfrm>
          </p:grpSpPr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977779"/>
                <a:ext cx="2611356" cy="1906705"/>
              </a:xfrm>
              <a:prstGeom prst="rect">
                <a:avLst/>
              </a:prstGeom>
            </p:spPr>
          </p:pic>
          <p:sp>
            <p:nvSpPr>
              <p:cNvPr id="21" name="矩形 20"/>
              <p:cNvSpPr/>
              <p:nvPr/>
            </p:nvSpPr>
            <p:spPr>
              <a:xfrm>
                <a:off x="1969" y="3977779"/>
                <a:ext cx="609591" cy="2433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-59847" y="3920400"/>
              <a:ext cx="10420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Target1_P200</a:t>
              </a:r>
              <a:endParaRPr lang="zh-CN" altLang="en-US" sz="14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231396" y="3944228"/>
            <a:ext cx="1167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Target2-8_P200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6057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3132" y="0"/>
            <a:ext cx="2037737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ERP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分析步骤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6969" y="487901"/>
            <a:ext cx="4280787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Darbeliai&gt;&gt;ERP properties, export…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8011"/>
            <a:ext cx="5940152" cy="5767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671900" y="1124744"/>
            <a:ext cx="2052228" cy="432048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396" y="1772816"/>
            <a:ext cx="3517736" cy="1306787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3970" y="1124744"/>
            <a:ext cx="3509162" cy="576064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396" y="5283190"/>
            <a:ext cx="3517736" cy="882113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043654" y="895427"/>
            <a:ext cx="2992842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蓝色区域为处理文件的路径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43654" y="1593098"/>
            <a:ext cx="2992842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红色区域为处理文件的列表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41658" y="2290769"/>
            <a:ext cx="2992842" cy="313932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绿色区域：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Time interval(ms)</a:t>
            </a:r>
            <a:r>
              <a:rPr lang="zh-CN" altLang="en-US" dirty="0" smtClean="0"/>
              <a:t>为特征提取的时间范围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Event</a:t>
            </a:r>
            <a:r>
              <a:rPr lang="zh-CN" altLang="en-US" dirty="0" smtClean="0"/>
              <a:t>为处理数据的刺激类型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Channels</a:t>
            </a:r>
            <a:r>
              <a:rPr lang="zh-CN" altLang="en-US" dirty="0" smtClean="0"/>
              <a:t>为特征提取的通道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Mean amplitude, area, maximum,minmum,time,amplitude</a:t>
            </a:r>
            <a:r>
              <a:rPr lang="zh-CN" altLang="en-US" dirty="0" smtClean="0"/>
              <a:t>为要提取的特征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43654" y="5758428"/>
            <a:ext cx="2992842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黄色区域为输出文件的名字和路径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05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3132" y="0"/>
            <a:ext cx="2037737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ERP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分析步骤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806" y="3149461"/>
            <a:ext cx="29337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3136208"/>
            <a:ext cx="230505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矩形 16"/>
          <p:cNvSpPr/>
          <p:nvPr/>
        </p:nvSpPr>
        <p:spPr>
          <a:xfrm>
            <a:off x="6353944" y="3429209"/>
            <a:ext cx="504056" cy="14353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353944" y="3598972"/>
            <a:ext cx="504056" cy="1435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353944" y="3768734"/>
            <a:ext cx="504056" cy="143534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18" idx="3"/>
          </p:cNvCxnSpPr>
          <p:nvPr/>
        </p:nvCxnSpPr>
        <p:spPr>
          <a:xfrm>
            <a:off x="6858000" y="3670739"/>
            <a:ext cx="1458416" cy="13020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 flipV="1">
            <a:off x="2286000" y="3598972"/>
            <a:ext cx="4067945" cy="2415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8117"/>
            <a:ext cx="45339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5003243"/>
            <a:ext cx="67722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/>
          <p:cNvSpPr/>
          <p:nvPr/>
        </p:nvSpPr>
        <p:spPr>
          <a:xfrm>
            <a:off x="323528" y="1053217"/>
            <a:ext cx="504056" cy="192949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9796" y="873991"/>
            <a:ext cx="851520" cy="17922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tx1"/>
                </a:solidFill>
              </a:rPr>
              <a:t>数据集名称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786650" y="6237312"/>
            <a:ext cx="526584" cy="432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平均</a:t>
            </a:r>
            <a:endParaRPr lang="en-US" altLang="zh-CN" sz="11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幅度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45503" y="1196752"/>
            <a:ext cx="2288397" cy="180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234421" y="2798760"/>
            <a:ext cx="2288397" cy="180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245502" y="1429302"/>
            <a:ext cx="2288397" cy="1800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234423" y="1609302"/>
            <a:ext cx="2288397" cy="18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549140" y="1196752"/>
            <a:ext cx="742940" cy="18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tx1"/>
                </a:solidFill>
              </a:rPr>
              <a:t>电极名称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56368" y="1439152"/>
            <a:ext cx="1201494" cy="18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tx1"/>
                </a:solidFill>
              </a:rPr>
              <a:t>最小幅度的潜伏期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708768" y="1635417"/>
            <a:ext cx="753005" cy="1538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tx1"/>
                </a:solidFill>
              </a:rPr>
              <a:t>最小幅度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15045" y="2017966"/>
            <a:ext cx="2288397" cy="1800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234422" y="1815417"/>
            <a:ext cx="2288397" cy="180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666064" y="1824894"/>
            <a:ext cx="1201494" cy="1705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tx1"/>
                </a:solidFill>
              </a:rPr>
              <a:t>最大幅度的潜伏期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215044" y="2583501"/>
            <a:ext cx="2288397" cy="1800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572000" y="2017966"/>
            <a:ext cx="753005" cy="1538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tx1"/>
                </a:solidFill>
              </a:rPr>
              <a:t>最大幅度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endCxn id="1026" idx="3"/>
          </p:cNvCxnSpPr>
          <p:nvPr/>
        </p:nvCxnSpPr>
        <p:spPr>
          <a:xfrm flipH="1" flipV="1">
            <a:off x="4533900" y="1725417"/>
            <a:ext cx="1820044" cy="1703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222881" y="2366132"/>
            <a:ext cx="2288397" cy="18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539075" y="2398533"/>
            <a:ext cx="753005" cy="1538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平均</a:t>
            </a:r>
            <a:r>
              <a:rPr lang="zh-CN" altLang="en-US" sz="1000" b="1" dirty="0" smtClean="0">
                <a:solidFill>
                  <a:schemeClr val="tx1"/>
                </a:solidFill>
              </a:rPr>
              <a:t>幅度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49797" y="4459301"/>
            <a:ext cx="749796" cy="21043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00512" y="4895868"/>
            <a:ext cx="746051" cy="333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tx1"/>
                </a:solidFill>
              </a:rPr>
              <a:t>最大幅度和潜伏期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62050" y="4836577"/>
            <a:ext cx="746051" cy="333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tx1"/>
                </a:solidFill>
              </a:rPr>
              <a:t>最小幅度和潜伏期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49797" y="4218160"/>
            <a:ext cx="749796" cy="2104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/>
          <p:cNvCxnSpPr>
            <a:stCxn id="40" idx="0"/>
          </p:cNvCxnSpPr>
          <p:nvPr/>
        </p:nvCxnSpPr>
        <p:spPr>
          <a:xfrm flipV="1">
            <a:off x="473538" y="4669733"/>
            <a:ext cx="51157" cy="2261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41" idx="0"/>
            <a:endCxn id="42" idx="3"/>
          </p:cNvCxnSpPr>
          <p:nvPr/>
        </p:nvCxnSpPr>
        <p:spPr>
          <a:xfrm flipH="1" flipV="1">
            <a:off x="899593" y="4323376"/>
            <a:ext cx="635483" cy="5132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4515697" y="2811817"/>
            <a:ext cx="753005" cy="1538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中间</a:t>
            </a:r>
            <a:r>
              <a:rPr lang="zh-CN" altLang="en-US" sz="1000" b="1" dirty="0" smtClean="0">
                <a:solidFill>
                  <a:schemeClr val="tx1"/>
                </a:solidFill>
              </a:rPr>
              <a:t>幅度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707904" y="5517231"/>
            <a:ext cx="684076" cy="64806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515697" y="2628862"/>
            <a:ext cx="1242165" cy="1538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中间</a:t>
            </a:r>
            <a:r>
              <a:rPr lang="zh-CN" altLang="en-US" sz="1000" b="1" dirty="0" smtClean="0">
                <a:solidFill>
                  <a:schemeClr val="tx1"/>
                </a:solidFill>
              </a:rPr>
              <a:t>幅度的潜伏期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666064" y="5517230"/>
            <a:ext cx="684076" cy="6480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590869" y="5517229"/>
            <a:ext cx="684076" cy="648061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369713" y="5511683"/>
            <a:ext cx="626368" cy="648061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8517138" y="5511681"/>
            <a:ext cx="626368" cy="648061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7054121" y="5511684"/>
            <a:ext cx="626368" cy="64806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7832226" y="5511680"/>
            <a:ext cx="626368" cy="6480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601625" y="6237312"/>
            <a:ext cx="842298" cy="432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中间幅度的潜伏期</a:t>
            </a:r>
          </a:p>
        </p:txBody>
      </p:sp>
      <p:sp>
        <p:nvSpPr>
          <p:cNvPr id="57" name="矩形 56"/>
          <p:cNvSpPr/>
          <p:nvPr/>
        </p:nvSpPr>
        <p:spPr>
          <a:xfrm>
            <a:off x="5615801" y="6237312"/>
            <a:ext cx="594005" cy="432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中间</a:t>
            </a:r>
            <a:r>
              <a:rPr lang="zh-CN" altLang="en-US" sz="1100" b="1" dirty="0" smtClean="0">
                <a:solidFill>
                  <a:schemeClr val="tx1"/>
                </a:solidFill>
              </a:rPr>
              <a:t>幅度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137173" y="6237312"/>
            <a:ext cx="594005" cy="432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最小幅度</a:t>
            </a:r>
          </a:p>
        </p:txBody>
      </p:sp>
      <p:sp>
        <p:nvSpPr>
          <p:cNvPr id="59" name="矩形 58"/>
          <p:cNvSpPr/>
          <p:nvPr/>
        </p:nvSpPr>
        <p:spPr>
          <a:xfrm>
            <a:off x="6353945" y="6237312"/>
            <a:ext cx="757830" cy="432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最大幅度的潜伏期</a:t>
            </a:r>
          </a:p>
        </p:txBody>
      </p:sp>
      <p:sp>
        <p:nvSpPr>
          <p:cNvPr id="60" name="矩形 59"/>
          <p:cNvSpPr/>
          <p:nvPr/>
        </p:nvSpPr>
        <p:spPr>
          <a:xfrm>
            <a:off x="7766495" y="6237312"/>
            <a:ext cx="757830" cy="432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最大幅度</a:t>
            </a:r>
            <a:r>
              <a:rPr lang="zh-CN" altLang="en-US" sz="1100" b="1" dirty="0">
                <a:solidFill>
                  <a:schemeClr val="tx1"/>
                </a:solidFill>
              </a:rPr>
              <a:t>的潜伏期</a:t>
            </a:r>
          </a:p>
        </p:txBody>
      </p:sp>
      <p:sp>
        <p:nvSpPr>
          <p:cNvPr id="61" name="矩形 60"/>
          <p:cNvSpPr/>
          <p:nvPr/>
        </p:nvSpPr>
        <p:spPr>
          <a:xfrm>
            <a:off x="8549501" y="6237312"/>
            <a:ext cx="594005" cy="432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最大幅度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26179" y="882821"/>
            <a:ext cx="1990237" cy="707886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Darbeliai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输出文件的数据结构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894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3132" y="0"/>
            <a:ext cx="2037737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ERP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分析脚本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49861" y="1097564"/>
            <a:ext cx="5472608" cy="1477328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load</a:t>
            </a:r>
            <a:r>
              <a:rPr lang="en-US" altLang="zh-CN" dirty="0" smtClean="0"/>
              <a:t>(‘T1_repeat_P200.mat’);% </a:t>
            </a:r>
            <a:r>
              <a:rPr lang="zh-CN" altLang="en-US" dirty="0" smtClean="0"/>
              <a:t>导入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的特征文件</a:t>
            </a:r>
            <a:endParaRPr lang="en-US" altLang="zh-CN" dirty="0"/>
          </a:p>
          <a:p>
            <a:r>
              <a:rPr lang="en-US" altLang="zh-CN" dirty="0"/>
              <a:t>DATA=</a:t>
            </a:r>
            <a:r>
              <a:rPr lang="en-US" altLang="zh-CN" dirty="0" err="1"/>
              <a:t>NaN</a:t>
            </a:r>
            <a:r>
              <a:rPr lang="en-US" altLang="zh-CN" dirty="0"/>
              <a:t>(130,59);</a:t>
            </a:r>
          </a:p>
          <a:p>
            <a:r>
              <a:rPr lang="en-US" altLang="zh-CN" dirty="0"/>
              <a:t>for </a:t>
            </a:r>
            <a:r>
              <a:rPr lang="en-US" altLang="zh-CN" dirty="0" smtClean="0"/>
              <a:t>i=1:130 % </a:t>
            </a:r>
            <a:r>
              <a:rPr lang="zh-CN" altLang="en-US" dirty="0" smtClean="0"/>
              <a:t>提取</a:t>
            </a:r>
            <a:r>
              <a:rPr lang="en-US" altLang="zh-CN" dirty="0"/>
              <a:t>P200</a:t>
            </a:r>
            <a:r>
              <a:rPr lang="zh-CN" altLang="en-US" dirty="0" smtClean="0"/>
              <a:t>的潜伏期</a:t>
            </a:r>
            <a:endParaRPr lang="en-US" altLang="zh-CN" dirty="0"/>
          </a:p>
          <a:p>
            <a:r>
              <a:rPr lang="en-US" altLang="zh-CN" dirty="0"/>
              <a:t>     DATA(i,:)=</a:t>
            </a:r>
            <a:r>
              <a:rPr lang="en-US" altLang="zh-CN" dirty="0" err="1"/>
              <a:t>ERP_savyb</a:t>
            </a:r>
            <a:r>
              <a:rPr lang="en-US" altLang="zh-CN" dirty="0"/>
              <a:t>(i).</a:t>
            </a:r>
            <a:r>
              <a:rPr lang="en-US" altLang="zh-CN" dirty="0" err="1"/>
              <a:t>max_x</a:t>
            </a:r>
            <a:r>
              <a:rPr lang="en-US" altLang="zh-CN" dirty="0"/>
              <a:t>';</a:t>
            </a:r>
          </a:p>
          <a:p>
            <a:r>
              <a:rPr lang="en-US" altLang="zh-CN" dirty="0" smtClean="0"/>
              <a:t>end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849861" y="3133068"/>
            <a:ext cx="5472608" cy="1200329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data=zeros(130,59);</a:t>
            </a:r>
          </a:p>
          <a:p>
            <a:r>
              <a:rPr lang="en-US" altLang="zh-CN" dirty="0"/>
              <a:t>for </a:t>
            </a:r>
            <a:r>
              <a:rPr lang="en-US" altLang="zh-CN" dirty="0" smtClean="0"/>
              <a:t>i=1:130 %</a:t>
            </a:r>
            <a:r>
              <a:rPr lang="zh-CN" altLang="en-US" dirty="0"/>
              <a:t>重新排列处理后文件</a:t>
            </a:r>
            <a:r>
              <a:rPr lang="zh-CN" altLang="en-US" dirty="0" smtClean="0"/>
              <a:t>的顺序</a:t>
            </a:r>
            <a:endParaRPr lang="en-US" altLang="zh-CN" dirty="0"/>
          </a:p>
          <a:p>
            <a:r>
              <a:rPr lang="en-US" altLang="zh-CN" dirty="0"/>
              <a:t>     data(</a:t>
            </a:r>
            <a:r>
              <a:rPr lang="en-US" altLang="zh-CN" dirty="0" err="1"/>
              <a:t>list_data</a:t>
            </a:r>
            <a:r>
              <a:rPr lang="en-US" altLang="zh-CN" dirty="0"/>
              <a:t>(i),:)=DATA(i</a:t>
            </a:r>
            <a:r>
              <a:rPr lang="en-US" altLang="zh-CN" dirty="0" smtClean="0"/>
              <a:t>,:);</a:t>
            </a:r>
          </a:p>
          <a:p>
            <a:r>
              <a:rPr lang="en-US" altLang="zh-CN" dirty="0" smtClean="0"/>
              <a:t>end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835696" y="4891574"/>
            <a:ext cx="5500938" cy="1477328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Data=zeros(130,59</a:t>
            </a:r>
            <a:r>
              <a:rPr lang="en-US" altLang="zh-CN" dirty="0" smtClean="0"/>
              <a:t>);%</a:t>
            </a:r>
            <a:r>
              <a:rPr lang="zh-CN" altLang="en-US" dirty="0"/>
              <a:t>重新排列处理后文件</a:t>
            </a:r>
            <a:r>
              <a:rPr lang="zh-CN" altLang="en-US" dirty="0" smtClean="0"/>
              <a:t>的电极顺序</a:t>
            </a:r>
            <a:endParaRPr lang="en-US" altLang="zh-CN" dirty="0" smtClean="0"/>
          </a:p>
          <a:p>
            <a:r>
              <a:rPr lang="it-IT" altLang="zh-CN" dirty="0"/>
              <a:t>Data(:,1)=data(:,35);Data(:,2)=data(:,36</a:t>
            </a:r>
            <a:r>
              <a:rPr lang="it-IT" altLang="zh-CN" dirty="0" smtClean="0"/>
              <a:t>);</a:t>
            </a:r>
            <a:endParaRPr lang="it-IT" altLang="zh-CN" dirty="0"/>
          </a:p>
          <a:p>
            <a:r>
              <a:rPr lang="en-US" altLang="zh-CN" dirty="0" smtClean="0"/>
              <a:t>...</a:t>
            </a:r>
            <a:endParaRPr lang="en-US" altLang="zh-CN" dirty="0"/>
          </a:p>
          <a:p>
            <a:r>
              <a:rPr lang="it-IT" altLang="zh-CN" dirty="0"/>
              <a:t>Data(:,58)=data(:,54);Data(:,59)=data(:,41</a:t>
            </a:r>
            <a:r>
              <a:rPr lang="it-IT" altLang="zh-CN" dirty="0" smtClean="0"/>
              <a:t>);</a:t>
            </a:r>
          </a:p>
          <a:p>
            <a:r>
              <a:rPr lang="en-US" altLang="zh-CN" dirty="0"/>
              <a:t>save('repeat_P200_le.mat','Data</a:t>
            </a:r>
            <a:r>
              <a:rPr lang="en-US" altLang="zh-CN" dirty="0" smtClean="0"/>
              <a:t>');</a:t>
            </a: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3854234" y="633810"/>
            <a:ext cx="14638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提取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特征</a:t>
            </a:r>
            <a:endParaRPr lang="en-US" altLang="zh-C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032167" y="2669314"/>
            <a:ext cx="110799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文件排序</a:t>
            </a:r>
            <a:endParaRPr lang="en-US" altLang="zh-CN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032167" y="4427819"/>
            <a:ext cx="110799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电极</a:t>
            </a:r>
            <a:r>
              <a:rPr lang="zh-CN" altLang="en-US" dirty="0" smtClean="0"/>
              <a:t>排序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784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427</Words>
  <Application>Microsoft Office PowerPoint</Application>
  <PresentationFormat>全屏显示(4:3)</PresentationFormat>
  <Paragraphs>84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41</cp:revision>
  <dcterms:created xsi:type="dcterms:W3CDTF">2019-07-17T07:02:29Z</dcterms:created>
  <dcterms:modified xsi:type="dcterms:W3CDTF">2019-07-18T12:51:26Z</dcterms:modified>
</cp:coreProperties>
</file>