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7" r:id="rId4"/>
    <p:sldId id="257" r:id="rId5"/>
    <p:sldId id="264" r:id="rId6"/>
    <p:sldId id="265" r:id="rId7"/>
    <p:sldId id="266" r:id="rId8"/>
    <p:sldId id="263" r:id="rId9"/>
    <p:sldId id="270" r:id="rId10"/>
    <p:sldId id="271" r:id="rId11"/>
    <p:sldId id="272" r:id="rId12"/>
    <p:sldId id="277" r:id="rId13"/>
    <p:sldId id="273" r:id="rId14"/>
    <p:sldId id="274" r:id="rId15"/>
    <p:sldId id="275" r:id="rId16"/>
    <p:sldId id="280" r:id="rId17"/>
    <p:sldId id="278" r:id="rId18"/>
    <p:sldId id="276" r:id="rId19"/>
    <p:sldId id="27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13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9" autoAdjust="0"/>
    <p:restoredTop sz="99145" autoAdjust="0"/>
  </p:normalViewPr>
  <p:slideViewPr>
    <p:cSldViewPr>
      <p:cViewPr varScale="1">
        <p:scale>
          <a:sx n="113" d="100"/>
          <a:sy n="113" d="100"/>
        </p:scale>
        <p:origin x="-169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77E93-7D03-489F-BEB1-1FC243057CDB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1533F4B-85BD-4727-A866-AD97BE97E05F}">
      <dgm:prSet phldrT="[文本]" custT="1"/>
      <dgm:spPr>
        <a:solidFill>
          <a:srgbClr val="FF0000"/>
        </a:solidFill>
      </dgm:spPr>
      <dgm:t>
        <a:bodyPr/>
        <a:lstStyle/>
        <a:p>
          <a:r>
            <a:rPr lang="en-US" altLang="zh-CN" sz="2400" b="1" dirty="0" smtClean="0">
              <a:solidFill>
                <a:schemeClr val="tx1"/>
              </a:solidFill>
            </a:rPr>
            <a:t>Source</a:t>
          </a:r>
        </a:p>
        <a:p>
          <a:r>
            <a:rPr lang="en-US" altLang="zh-CN" sz="2400" b="1" dirty="0" smtClean="0">
              <a:solidFill>
                <a:schemeClr val="tx1"/>
              </a:solidFill>
            </a:rPr>
            <a:t>Model</a:t>
          </a:r>
          <a:endParaRPr lang="zh-CN" altLang="en-US" sz="2400" b="1" dirty="0">
            <a:solidFill>
              <a:schemeClr val="tx1"/>
            </a:solidFill>
          </a:endParaRPr>
        </a:p>
      </dgm:t>
    </dgm:pt>
    <dgm:pt modelId="{445739D6-ADCD-4D5D-B884-4067ADBC0629}" type="parTrans" cxnId="{5CB487C9-ABD8-4515-9130-632A7EE7EADD}">
      <dgm:prSet/>
      <dgm:spPr/>
      <dgm:t>
        <a:bodyPr/>
        <a:lstStyle/>
        <a:p>
          <a:endParaRPr lang="zh-CN" altLang="en-US"/>
        </a:p>
      </dgm:t>
    </dgm:pt>
    <dgm:pt modelId="{6208DFBF-E856-4F28-A570-325DB1F5CD06}" type="sibTrans" cxnId="{5CB487C9-ABD8-4515-9130-632A7EE7EADD}">
      <dgm:prSet/>
      <dgm:spPr/>
      <dgm:t>
        <a:bodyPr/>
        <a:lstStyle/>
        <a:p>
          <a:endParaRPr lang="zh-CN" altLang="en-US"/>
        </a:p>
      </dgm:t>
    </dgm:pt>
    <dgm:pt modelId="{0F5EC6E8-4E4F-46A8-8272-2796027BA107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2400" b="1" dirty="0" smtClean="0">
              <a:solidFill>
                <a:schemeClr val="tx1"/>
              </a:solidFill>
            </a:rPr>
            <a:t>EEG</a:t>
          </a:r>
          <a:endParaRPr lang="zh-CN" altLang="en-US" sz="2400" b="1" dirty="0">
            <a:solidFill>
              <a:schemeClr val="tx1"/>
            </a:solidFill>
          </a:endParaRPr>
        </a:p>
      </dgm:t>
    </dgm:pt>
    <dgm:pt modelId="{29BED65E-DC0A-49B7-8A6E-7876071E2D7D}" type="parTrans" cxnId="{46DE79AD-2A5D-463B-9979-23F16560342C}">
      <dgm:prSet/>
      <dgm:spPr/>
      <dgm:t>
        <a:bodyPr/>
        <a:lstStyle/>
        <a:p>
          <a:endParaRPr lang="zh-CN" altLang="en-US"/>
        </a:p>
      </dgm:t>
    </dgm:pt>
    <dgm:pt modelId="{EE0A05C4-2625-4B50-8224-DD3FDCE0935D}" type="sibTrans" cxnId="{46DE79AD-2A5D-463B-9979-23F16560342C}">
      <dgm:prSet/>
      <dgm:spPr/>
      <dgm:t>
        <a:bodyPr/>
        <a:lstStyle/>
        <a:p>
          <a:endParaRPr lang="zh-CN" altLang="en-US"/>
        </a:p>
      </dgm:t>
    </dgm:pt>
    <dgm:pt modelId="{5326BD76-4C6C-4809-8858-9350CC84755E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2400" b="1" dirty="0" smtClean="0">
              <a:solidFill>
                <a:schemeClr val="tx1"/>
              </a:solidFill>
            </a:rPr>
            <a:t>Channel</a:t>
          </a:r>
        </a:p>
        <a:p>
          <a:r>
            <a:rPr lang="en-US" altLang="zh-CN" sz="2400" b="1" dirty="0" smtClean="0">
              <a:solidFill>
                <a:schemeClr val="tx1"/>
              </a:solidFill>
            </a:rPr>
            <a:t>Position</a:t>
          </a:r>
          <a:endParaRPr lang="zh-CN" altLang="en-US" sz="2400" b="1" dirty="0">
            <a:solidFill>
              <a:schemeClr val="tx1"/>
            </a:solidFill>
          </a:endParaRPr>
        </a:p>
      </dgm:t>
    </dgm:pt>
    <dgm:pt modelId="{1D7FDF65-2EF5-4E5A-9001-1FC9884E7857}" type="parTrans" cxnId="{D9144530-BCCC-4769-ABA2-DA1771D6FD0D}">
      <dgm:prSet/>
      <dgm:spPr/>
      <dgm:t>
        <a:bodyPr/>
        <a:lstStyle/>
        <a:p>
          <a:endParaRPr lang="zh-CN" altLang="en-US"/>
        </a:p>
      </dgm:t>
    </dgm:pt>
    <dgm:pt modelId="{FCB75F07-4958-4EE1-8B80-E142DA04AAE3}" type="sibTrans" cxnId="{D9144530-BCCC-4769-ABA2-DA1771D6FD0D}">
      <dgm:prSet/>
      <dgm:spPr/>
      <dgm:t>
        <a:bodyPr/>
        <a:lstStyle/>
        <a:p>
          <a:endParaRPr lang="zh-CN" altLang="en-US"/>
        </a:p>
      </dgm:t>
    </dgm:pt>
    <dgm:pt modelId="{ABD703FB-10A7-4557-8A00-2DF3C8E64C27}">
      <dgm:prSet phldrT="[文本]" custT="1"/>
      <dgm:spPr>
        <a:solidFill>
          <a:srgbClr val="7030A0"/>
        </a:solidFill>
      </dgm:spPr>
      <dgm:t>
        <a:bodyPr/>
        <a:lstStyle/>
        <a:p>
          <a:r>
            <a:rPr lang="en-US" altLang="zh-CN" sz="2400" b="1" dirty="0" smtClean="0">
              <a:solidFill>
                <a:schemeClr val="tx1"/>
              </a:solidFill>
            </a:rPr>
            <a:t>Head Model</a:t>
          </a:r>
          <a:endParaRPr lang="zh-CN" altLang="en-US" sz="2400" b="1" dirty="0">
            <a:solidFill>
              <a:schemeClr val="tx1"/>
            </a:solidFill>
          </a:endParaRPr>
        </a:p>
      </dgm:t>
    </dgm:pt>
    <dgm:pt modelId="{E0E3141D-C1F0-4311-B6DA-AA9E764F1D8C}" type="parTrans" cxnId="{49EEAD35-3501-4DF6-9619-6C67AB02406B}">
      <dgm:prSet/>
      <dgm:spPr/>
      <dgm:t>
        <a:bodyPr/>
        <a:lstStyle/>
        <a:p>
          <a:endParaRPr lang="zh-CN" altLang="en-US"/>
        </a:p>
      </dgm:t>
    </dgm:pt>
    <dgm:pt modelId="{92697FEE-8DFD-4F49-8DA7-B59345DC79E0}" type="sibTrans" cxnId="{49EEAD35-3501-4DF6-9619-6C67AB02406B}">
      <dgm:prSet/>
      <dgm:spPr/>
      <dgm:t>
        <a:bodyPr/>
        <a:lstStyle/>
        <a:p>
          <a:endParaRPr lang="zh-CN" altLang="en-US"/>
        </a:p>
      </dgm:t>
    </dgm:pt>
    <dgm:pt modelId="{90ACF37B-09C2-42EC-B86A-CFEC5894402D}" type="pres">
      <dgm:prSet presAssocID="{C5077E93-7D03-489F-BEB1-1FC243057CD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C3C0E9-7CE9-472B-B2B3-B7DFE11636F8}" type="pres">
      <dgm:prSet presAssocID="{51533F4B-85BD-4727-A866-AD97BE97E05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1AD776-D469-4DB8-8AA9-E80DA457E012}" type="pres">
      <dgm:prSet presAssocID="{6208DFBF-E856-4F28-A570-325DB1F5CD06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50262262-BC2A-47C8-9E33-4F05240BF332}" type="pres">
      <dgm:prSet presAssocID="{6208DFBF-E856-4F28-A570-325DB1F5CD06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5CEDB2A4-1535-4E12-9190-4D055E585ACA}" type="pres">
      <dgm:prSet presAssocID="{0F5EC6E8-4E4F-46A8-8272-2796027BA10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CF7D8-773F-4B45-8082-FEB1A41A9308}" type="pres">
      <dgm:prSet presAssocID="{EE0A05C4-2625-4B50-8224-DD3FDCE0935D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785C95E-2D75-4E17-AD72-5BFEE473F77C}" type="pres">
      <dgm:prSet presAssocID="{EE0A05C4-2625-4B50-8224-DD3FDCE0935D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507F1953-3E53-47CD-B417-18DDC416593E}" type="pres">
      <dgm:prSet presAssocID="{ABD703FB-10A7-4557-8A00-2DF3C8E64C2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6CF39C-C136-4AF1-A8B6-60FED597D5D4}" type="pres">
      <dgm:prSet presAssocID="{92697FEE-8DFD-4F49-8DA7-B59345DC79E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95745B1C-295D-452C-8054-9947C4C24DAE}" type="pres">
      <dgm:prSet presAssocID="{92697FEE-8DFD-4F49-8DA7-B59345DC79E0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F189E40B-DD95-4B5B-939A-A5EE265853FF}" type="pres">
      <dgm:prSet presAssocID="{5326BD76-4C6C-4809-8858-9350CC84755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ECD50E-121B-43D6-92BC-5DF31B92F87A}" type="pres">
      <dgm:prSet presAssocID="{FCB75F07-4958-4EE1-8B80-E142DA04AAE3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97C16C02-F28F-4F87-BFAF-EAFF6D05FBE8}" type="pres">
      <dgm:prSet presAssocID="{FCB75F07-4958-4EE1-8B80-E142DA04AAE3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5CB487C9-ABD8-4515-9130-632A7EE7EADD}" srcId="{C5077E93-7D03-489F-BEB1-1FC243057CDB}" destId="{51533F4B-85BD-4727-A866-AD97BE97E05F}" srcOrd="0" destOrd="0" parTransId="{445739D6-ADCD-4D5D-B884-4067ADBC0629}" sibTransId="{6208DFBF-E856-4F28-A570-325DB1F5CD06}"/>
    <dgm:cxn modelId="{46DE79AD-2A5D-463B-9979-23F16560342C}" srcId="{C5077E93-7D03-489F-BEB1-1FC243057CDB}" destId="{0F5EC6E8-4E4F-46A8-8272-2796027BA107}" srcOrd="1" destOrd="0" parTransId="{29BED65E-DC0A-49B7-8A6E-7876071E2D7D}" sibTransId="{EE0A05C4-2625-4B50-8224-DD3FDCE0935D}"/>
    <dgm:cxn modelId="{B18DE618-8B71-4191-AE6B-5738655A98EA}" type="presOf" srcId="{FCB75F07-4958-4EE1-8B80-E142DA04AAE3}" destId="{97C16C02-F28F-4F87-BFAF-EAFF6D05FBE8}" srcOrd="1" destOrd="0" presId="urn:microsoft.com/office/officeart/2005/8/layout/cycle7"/>
    <dgm:cxn modelId="{6D15D8F5-8055-4D12-9571-EB0CE744B2BC}" type="presOf" srcId="{EE0A05C4-2625-4B50-8224-DD3FDCE0935D}" destId="{3785C95E-2D75-4E17-AD72-5BFEE473F77C}" srcOrd="1" destOrd="0" presId="urn:microsoft.com/office/officeart/2005/8/layout/cycle7"/>
    <dgm:cxn modelId="{4F33DB6C-0E69-44C7-B8DF-548E360EA4C3}" type="presOf" srcId="{FCB75F07-4958-4EE1-8B80-E142DA04AAE3}" destId="{83ECD50E-121B-43D6-92BC-5DF31B92F87A}" srcOrd="0" destOrd="0" presId="urn:microsoft.com/office/officeart/2005/8/layout/cycle7"/>
    <dgm:cxn modelId="{D9144530-BCCC-4769-ABA2-DA1771D6FD0D}" srcId="{C5077E93-7D03-489F-BEB1-1FC243057CDB}" destId="{5326BD76-4C6C-4809-8858-9350CC84755E}" srcOrd="3" destOrd="0" parTransId="{1D7FDF65-2EF5-4E5A-9001-1FC9884E7857}" sibTransId="{FCB75F07-4958-4EE1-8B80-E142DA04AAE3}"/>
    <dgm:cxn modelId="{F889783C-398B-41C3-83FC-C363A166BA02}" type="presOf" srcId="{EE0A05C4-2625-4B50-8224-DD3FDCE0935D}" destId="{9F2CF7D8-773F-4B45-8082-FEB1A41A9308}" srcOrd="0" destOrd="0" presId="urn:microsoft.com/office/officeart/2005/8/layout/cycle7"/>
    <dgm:cxn modelId="{4E26186D-455D-47D5-A604-F26D1419CEBF}" type="presOf" srcId="{51533F4B-85BD-4727-A866-AD97BE97E05F}" destId="{D2C3C0E9-7CE9-472B-B2B3-B7DFE11636F8}" srcOrd="0" destOrd="0" presId="urn:microsoft.com/office/officeart/2005/8/layout/cycle7"/>
    <dgm:cxn modelId="{EC1F4DB0-0F0D-4D45-931A-412D15F9D7E2}" type="presOf" srcId="{5326BD76-4C6C-4809-8858-9350CC84755E}" destId="{F189E40B-DD95-4B5B-939A-A5EE265853FF}" srcOrd="0" destOrd="0" presId="urn:microsoft.com/office/officeart/2005/8/layout/cycle7"/>
    <dgm:cxn modelId="{4A344B00-CB37-4057-AB34-6264C02D20A5}" type="presOf" srcId="{92697FEE-8DFD-4F49-8DA7-B59345DC79E0}" destId="{0F6CF39C-C136-4AF1-A8B6-60FED597D5D4}" srcOrd="0" destOrd="0" presId="urn:microsoft.com/office/officeart/2005/8/layout/cycle7"/>
    <dgm:cxn modelId="{49EEAD35-3501-4DF6-9619-6C67AB02406B}" srcId="{C5077E93-7D03-489F-BEB1-1FC243057CDB}" destId="{ABD703FB-10A7-4557-8A00-2DF3C8E64C27}" srcOrd="2" destOrd="0" parTransId="{E0E3141D-C1F0-4311-B6DA-AA9E764F1D8C}" sibTransId="{92697FEE-8DFD-4F49-8DA7-B59345DC79E0}"/>
    <dgm:cxn modelId="{ECB57F4B-CFD3-4183-8AC1-B050D63033AB}" type="presOf" srcId="{92697FEE-8DFD-4F49-8DA7-B59345DC79E0}" destId="{95745B1C-295D-452C-8054-9947C4C24DAE}" srcOrd="1" destOrd="0" presId="urn:microsoft.com/office/officeart/2005/8/layout/cycle7"/>
    <dgm:cxn modelId="{2EE0B884-1C20-4D97-AB74-91DC02BFF43B}" type="presOf" srcId="{6208DFBF-E856-4F28-A570-325DB1F5CD06}" destId="{50262262-BC2A-47C8-9E33-4F05240BF332}" srcOrd="1" destOrd="0" presId="urn:microsoft.com/office/officeart/2005/8/layout/cycle7"/>
    <dgm:cxn modelId="{50B79091-6531-417E-B8C2-43229468169A}" type="presOf" srcId="{6208DFBF-E856-4F28-A570-325DB1F5CD06}" destId="{7C1AD776-D469-4DB8-8AA9-E80DA457E012}" srcOrd="0" destOrd="0" presId="urn:microsoft.com/office/officeart/2005/8/layout/cycle7"/>
    <dgm:cxn modelId="{D1D8969C-D251-49BC-9610-4F66E8ECE791}" type="presOf" srcId="{0F5EC6E8-4E4F-46A8-8272-2796027BA107}" destId="{5CEDB2A4-1535-4E12-9190-4D055E585ACA}" srcOrd="0" destOrd="0" presId="urn:microsoft.com/office/officeart/2005/8/layout/cycle7"/>
    <dgm:cxn modelId="{A73AC853-8864-43F9-A8A8-4ACF6D5BD88B}" type="presOf" srcId="{C5077E93-7D03-489F-BEB1-1FC243057CDB}" destId="{90ACF37B-09C2-42EC-B86A-CFEC5894402D}" srcOrd="0" destOrd="0" presId="urn:microsoft.com/office/officeart/2005/8/layout/cycle7"/>
    <dgm:cxn modelId="{1D7E8C07-EFAB-4AA1-834A-B7805C3CCE2F}" type="presOf" srcId="{ABD703FB-10A7-4557-8A00-2DF3C8E64C27}" destId="{507F1953-3E53-47CD-B417-18DDC416593E}" srcOrd="0" destOrd="0" presId="urn:microsoft.com/office/officeart/2005/8/layout/cycle7"/>
    <dgm:cxn modelId="{C27DD431-4625-4EBD-9406-AB81078F6814}" type="presParOf" srcId="{90ACF37B-09C2-42EC-B86A-CFEC5894402D}" destId="{D2C3C0E9-7CE9-472B-B2B3-B7DFE11636F8}" srcOrd="0" destOrd="0" presId="urn:microsoft.com/office/officeart/2005/8/layout/cycle7"/>
    <dgm:cxn modelId="{1BE2B8AB-DEC3-4234-A812-0F6FC3B1A360}" type="presParOf" srcId="{90ACF37B-09C2-42EC-B86A-CFEC5894402D}" destId="{7C1AD776-D469-4DB8-8AA9-E80DA457E012}" srcOrd="1" destOrd="0" presId="urn:microsoft.com/office/officeart/2005/8/layout/cycle7"/>
    <dgm:cxn modelId="{84C002C8-C203-45A0-BE6B-1D80ADC32DD3}" type="presParOf" srcId="{7C1AD776-D469-4DB8-8AA9-E80DA457E012}" destId="{50262262-BC2A-47C8-9E33-4F05240BF332}" srcOrd="0" destOrd="0" presId="urn:microsoft.com/office/officeart/2005/8/layout/cycle7"/>
    <dgm:cxn modelId="{C84B789C-EB23-4A15-A674-63E5C20F0E56}" type="presParOf" srcId="{90ACF37B-09C2-42EC-B86A-CFEC5894402D}" destId="{5CEDB2A4-1535-4E12-9190-4D055E585ACA}" srcOrd="2" destOrd="0" presId="urn:microsoft.com/office/officeart/2005/8/layout/cycle7"/>
    <dgm:cxn modelId="{28F6913B-4C07-40CF-9CC9-2B192DF33CEA}" type="presParOf" srcId="{90ACF37B-09C2-42EC-B86A-CFEC5894402D}" destId="{9F2CF7D8-773F-4B45-8082-FEB1A41A9308}" srcOrd="3" destOrd="0" presId="urn:microsoft.com/office/officeart/2005/8/layout/cycle7"/>
    <dgm:cxn modelId="{E2BA8382-04EA-4B7A-BBC8-203B4D4B6E71}" type="presParOf" srcId="{9F2CF7D8-773F-4B45-8082-FEB1A41A9308}" destId="{3785C95E-2D75-4E17-AD72-5BFEE473F77C}" srcOrd="0" destOrd="0" presId="urn:microsoft.com/office/officeart/2005/8/layout/cycle7"/>
    <dgm:cxn modelId="{CFA649BC-6A5B-4002-B8E6-A96EE48C7365}" type="presParOf" srcId="{90ACF37B-09C2-42EC-B86A-CFEC5894402D}" destId="{507F1953-3E53-47CD-B417-18DDC416593E}" srcOrd="4" destOrd="0" presId="urn:microsoft.com/office/officeart/2005/8/layout/cycle7"/>
    <dgm:cxn modelId="{9763E67E-8C3C-4D54-86D7-E9D86C9953FF}" type="presParOf" srcId="{90ACF37B-09C2-42EC-B86A-CFEC5894402D}" destId="{0F6CF39C-C136-4AF1-A8B6-60FED597D5D4}" srcOrd="5" destOrd="0" presId="urn:microsoft.com/office/officeart/2005/8/layout/cycle7"/>
    <dgm:cxn modelId="{1BA71841-5CBB-4735-B7A3-2BC4AFDD44EB}" type="presParOf" srcId="{0F6CF39C-C136-4AF1-A8B6-60FED597D5D4}" destId="{95745B1C-295D-452C-8054-9947C4C24DAE}" srcOrd="0" destOrd="0" presId="urn:microsoft.com/office/officeart/2005/8/layout/cycle7"/>
    <dgm:cxn modelId="{C85EBADF-12B7-4000-B6DF-4DBD126E0253}" type="presParOf" srcId="{90ACF37B-09C2-42EC-B86A-CFEC5894402D}" destId="{F189E40B-DD95-4B5B-939A-A5EE265853FF}" srcOrd="6" destOrd="0" presId="urn:microsoft.com/office/officeart/2005/8/layout/cycle7"/>
    <dgm:cxn modelId="{7C8D9A2E-F5B2-4CCD-94A1-8F033CCBD537}" type="presParOf" srcId="{90ACF37B-09C2-42EC-B86A-CFEC5894402D}" destId="{83ECD50E-121B-43D6-92BC-5DF31B92F87A}" srcOrd="7" destOrd="0" presId="urn:microsoft.com/office/officeart/2005/8/layout/cycle7"/>
    <dgm:cxn modelId="{B0AEB614-3B7C-40E2-AFDE-8C9F51BBE4C5}" type="presParOf" srcId="{83ECD50E-121B-43D6-92BC-5DF31B92F87A}" destId="{97C16C02-F28F-4F87-BFAF-EAFF6D05FBE8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B3DC7B-EBDD-4418-89CF-329F6EF9A2C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45FE97-5B2E-41AF-91F5-05A4C818C46D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altLang="zh-CN" sz="1400" b="1" dirty="0" smtClean="0">
              <a:solidFill>
                <a:schemeClr val="tx1"/>
              </a:solidFill>
            </a:rPr>
            <a:t>Brodmann</a:t>
          </a:r>
        </a:p>
        <a:p>
          <a:r>
            <a:rPr lang="en-US" altLang="zh-CN" sz="1400" b="1" dirty="0" smtClean="0">
              <a:solidFill>
                <a:schemeClr val="tx1"/>
              </a:solidFill>
            </a:rPr>
            <a:t>Area</a:t>
          </a:r>
          <a:endParaRPr lang="zh-CN" altLang="en-US" sz="1400" b="1" dirty="0">
            <a:solidFill>
              <a:schemeClr val="tx1"/>
            </a:solidFill>
          </a:endParaRPr>
        </a:p>
      </dgm:t>
    </dgm:pt>
    <dgm:pt modelId="{D599AD3D-FA6D-4546-ABFB-864C315345A4}" type="parTrans" cxnId="{FF1F53D4-8F34-4C47-BFDA-5106406D1CB2}">
      <dgm:prSet/>
      <dgm:spPr/>
      <dgm:t>
        <a:bodyPr/>
        <a:lstStyle/>
        <a:p>
          <a:endParaRPr lang="zh-CN" altLang="en-US"/>
        </a:p>
      </dgm:t>
    </dgm:pt>
    <dgm:pt modelId="{2A3E2F2D-64F2-4B12-A5BA-D7E6038371DB}" type="sibTrans" cxnId="{FF1F53D4-8F34-4C47-BFDA-5106406D1CB2}">
      <dgm:prSet/>
      <dgm:spPr/>
      <dgm:t>
        <a:bodyPr/>
        <a:lstStyle/>
        <a:p>
          <a:endParaRPr lang="zh-CN" altLang="en-US"/>
        </a:p>
      </dgm:t>
    </dgm:pt>
    <dgm:pt modelId="{BE3AE16B-AB1C-4E61-9F6C-CC2D336AF362}">
      <dgm:prSet phldrT="[文本]"/>
      <dgm:spPr>
        <a:solidFill>
          <a:srgbClr val="92D050"/>
        </a:solidFill>
      </dgm:spPr>
      <dgm:t>
        <a:bodyPr/>
        <a:lstStyle/>
        <a:p>
          <a:r>
            <a:rPr lang="en-US" altLang="zh-CN" b="1" dirty="0" smtClean="0">
              <a:solidFill>
                <a:schemeClr val="tx1"/>
              </a:solidFill>
            </a:rPr>
            <a:t>Destrieux</a:t>
          </a:r>
          <a:endParaRPr lang="zh-CN" altLang="en-US" b="1" dirty="0">
            <a:solidFill>
              <a:schemeClr val="tx1"/>
            </a:solidFill>
          </a:endParaRPr>
        </a:p>
      </dgm:t>
    </dgm:pt>
    <dgm:pt modelId="{E09609EC-2AE8-42BC-A8B2-0DEEE65DB83F}" type="parTrans" cxnId="{503425A3-8E64-4239-9C30-DB07FF086BA7}">
      <dgm:prSet/>
      <dgm:spPr/>
      <dgm:t>
        <a:bodyPr/>
        <a:lstStyle/>
        <a:p>
          <a:endParaRPr lang="zh-CN" altLang="en-US"/>
        </a:p>
      </dgm:t>
    </dgm:pt>
    <dgm:pt modelId="{EEF4B7C7-AC52-4BB8-9CB2-E2DCC670F68F}" type="sibTrans" cxnId="{503425A3-8E64-4239-9C30-DB07FF086BA7}">
      <dgm:prSet/>
      <dgm:spPr/>
      <dgm:t>
        <a:bodyPr/>
        <a:lstStyle/>
        <a:p>
          <a:endParaRPr lang="zh-CN" altLang="en-US"/>
        </a:p>
      </dgm:t>
    </dgm:pt>
    <dgm:pt modelId="{3E0A9E13-E857-48FE-8E27-F3533327FDA6}" type="pres">
      <dgm:prSet presAssocID="{F9B3DC7B-EBDD-4418-89CF-329F6EF9A2C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0C13BC-AF04-497F-B596-D6A80A6149AA}" type="pres">
      <dgm:prSet presAssocID="{F9B3DC7B-EBDD-4418-89CF-329F6EF9A2C2}" presName="cycle" presStyleCnt="0"/>
      <dgm:spPr/>
    </dgm:pt>
    <dgm:pt modelId="{8DCF633D-F0E8-44AF-ACA7-C4A6DC645710}" type="pres">
      <dgm:prSet presAssocID="{F9B3DC7B-EBDD-4418-89CF-329F6EF9A2C2}" presName="centerShape" presStyleCnt="0"/>
      <dgm:spPr/>
    </dgm:pt>
    <dgm:pt modelId="{425751F4-3051-4CE7-BBF0-8BB98E8E3D4F}" type="pres">
      <dgm:prSet presAssocID="{F9B3DC7B-EBDD-4418-89CF-329F6EF9A2C2}" presName="connSite" presStyleLbl="node1" presStyleIdx="0" presStyleCnt="3"/>
      <dgm:spPr/>
    </dgm:pt>
    <dgm:pt modelId="{637300E4-7309-414D-BD09-DEBCEB21ED2F}" type="pres">
      <dgm:prSet presAssocID="{F9B3DC7B-EBDD-4418-89CF-329F6EF9A2C2}" presName="visibl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54B8F6-B854-403E-BF3F-F0C4F78E06F2}" type="pres">
      <dgm:prSet presAssocID="{D599AD3D-FA6D-4546-ABFB-864C315345A4}" presName="Name25" presStyleLbl="parChTrans1D1" presStyleIdx="0" presStyleCnt="2"/>
      <dgm:spPr/>
      <dgm:t>
        <a:bodyPr/>
        <a:lstStyle/>
        <a:p>
          <a:endParaRPr lang="zh-CN" altLang="en-US"/>
        </a:p>
      </dgm:t>
    </dgm:pt>
    <dgm:pt modelId="{79468061-A922-4638-B64C-768843D2AFF8}" type="pres">
      <dgm:prSet presAssocID="{5545FE97-5B2E-41AF-91F5-05A4C818C46D}" presName="node" presStyleCnt="0"/>
      <dgm:spPr/>
    </dgm:pt>
    <dgm:pt modelId="{2F16BA79-E88E-47A3-A3B7-59C021073479}" type="pres">
      <dgm:prSet presAssocID="{5545FE97-5B2E-41AF-91F5-05A4C818C46D}" presName="parentNode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2B31A5-DEC2-4DF3-89BF-564336B037CC}" type="pres">
      <dgm:prSet presAssocID="{5545FE97-5B2E-41AF-91F5-05A4C818C46D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52DDC8-759D-4356-9F05-E16C8D834D46}" type="pres">
      <dgm:prSet presAssocID="{E09609EC-2AE8-42BC-A8B2-0DEEE65DB83F}" presName="Name25" presStyleLbl="parChTrans1D1" presStyleIdx="1" presStyleCnt="2"/>
      <dgm:spPr/>
      <dgm:t>
        <a:bodyPr/>
        <a:lstStyle/>
        <a:p>
          <a:endParaRPr lang="zh-CN" altLang="en-US"/>
        </a:p>
      </dgm:t>
    </dgm:pt>
    <dgm:pt modelId="{77C6B3CC-1CDB-4B76-B7F8-BF726A701831}" type="pres">
      <dgm:prSet presAssocID="{BE3AE16B-AB1C-4E61-9F6C-CC2D336AF362}" presName="node" presStyleCnt="0"/>
      <dgm:spPr/>
    </dgm:pt>
    <dgm:pt modelId="{F709B4C2-C5CA-40C2-907C-11EF10C317EF}" type="pres">
      <dgm:prSet presAssocID="{BE3AE16B-AB1C-4E61-9F6C-CC2D336AF362}" presName="parentNode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2A6610-266A-43D0-8842-A2A262C90B01}" type="pres">
      <dgm:prSet presAssocID="{BE3AE16B-AB1C-4E61-9F6C-CC2D336AF362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3425A3-8E64-4239-9C30-DB07FF086BA7}" srcId="{F9B3DC7B-EBDD-4418-89CF-329F6EF9A2C2}" destId="{BE3AE16B-AB1C-4E61-9F6C-CC2D336AF362}" srcOrd="1" destOrd="0" parTransId="{E09609EC-2AE8-42BC-A8B2-0DEEE65DB83F}" sibTransId="{EEF4B7C7-AC52-4BB8-9CB2-E2DCC670F68F}"/>
    <dgm:cxn modelId="{FD2DD5AD-23E4-4215-92D5-01AAA4A4440E}" type="presOf" srcId="{D599AD3D-FA6D-4546-ABFB-864C315345A4}" destId="{6054B8F6-B854-403E-BF3F-F0C4F78E06F2}" srcOrd="0" destOrd="0" presId="urn:microsoft.com/office/officeart/2005/8/layout/radial2"/>
    <dgm:cxn modelId="{4ACC6D05-4F96-4C20-B55F-FDE467576681}" type="presOf" srcId="{5545FE97-5B2E-41AF-91F5-05A4C818C46D}" destId="{2F16BA79-E88E-47A3-A3B7-59C021073479}" srcOrd="0" destOrd="0" presId="urn:microsoft.com/office/officeart/2005/8/layout/radial2"/>
    <dgm:cxn modelId="{FF1F53D4-8F34-4C47-BFDA-5106406D1CB2}" srcId="{F9B3DC7B-EBDD-4418-89CF-329F6EF9A2C2}" destId="{5545FE97-5B2E-41AF-91F5-05A4C818C46D}" srcOrd="0" destOrd="0" parTransId="{D599AD3D-FA6D-4546-ABFB-864C315345A4}" sibTransId="{2A3E2F2D-64F2-4B12-A5BA-D7E6038371DB}"/>
    <dgm:cxn modelId="{ECF7293B-2307-4C0C-AA9E-E83C77217D30}" type="presOf" srcId="{F9B3DC7B-EBDD-4418-89CF-329F6EF9A2C2}" destId="{3E0A9E13-E857-48FE-8E27-F3533327FDA6}" srcOrd="0" destOrd="0" presId="urn:microsoft.com/office/officeart/2005/8/layout/radial2"/>
    <dgm:cxn modelId="{F814A6C8-C643-4FBA-9805-D0B810C103A8}" type="presOf" srcId="{BE3AE16B-AB1C-4E61-9F6C-CC2D336AF362}" destId="{F709B4C2-C5CA-40C2-907C-11EF10C317EF}" srcOrd="0" destOrd="0" presId="urn:microsoft.com/office/officeart/2005/8/layout/radial2"/>
    <dgm:cxn modelId="{D000461E-0C47-4984-B796-8FA397216280}" type="presOf" srcId="{E09609EC-2AE8-42BC-A8B2-0DEEE65DB83F}" destId="{1E52DDC8-759D-4356-9F05-E16C8D834D46}" srcOrd="0" destOrd="0" presId="urn:microsoft.com/office/officeart/2005/8/layout/radial2"/>
    <dgm:cxn modelId="{EF8963B7-C126-461C-B7E5-7253ABAAE6B9}" type="presParOf" srcId="{3E0A9E13-E857-48FE-8E27-F3533327FDA6}" destId="{6F0C13BC-AF04-497F-B596-D6A80A6149AA}" srcOrd="0" destOrd="0" presId="urn:microsoft.com/office/officeart/2005/8/layout/radial2"/>
    <dgm:cxn modelId="{67C722FD-F688-4831-B394-74F50BD4B71E}" type="presParOf" srcId="{6F0C13BC-AF04-497F-B596-D6A80A6149AA}" destId="{8DCF633D-F0E8-44AF-ACA7-C4A6DC645710}" srcOrd="0" destOrd="0" presId="urn:microsoft.com/office/officeart/2005/8/layout/radial2"/>
    <dgm:cxn modelId="{4003298E-C84B-4155-A097-A287CD956497}" type="presParOf" srcId="{8DCF633D-F0E8-44AF-ACA7-C4A6DC645710}" destId="{425751F4-3051-4CE7-BBF0-8BB98E8E3D4F}" srcOrd="0" destOrd="0" presId="urn:microsoft.com/office/officeart/2005/8/layout/radial2"/>
    <dgm:cxn modelId="{57A26CB4-E23E-4CF9-861D-A5E2DAB8D3BD}" type="presParOf" srcId="{8DCF633D-F0E8-44AF-ACA7-C4A6DC645710}" destId="{637300E4-7309-414D-BD09-DEBCEB21ED2F}" srcOrd="1" destOrd="0" presId="urn:microsoft.com/office/officeart/2005/8/layout/radial2"/>
    <dgm:cxn modelId="{9B2368B5-2020-4FDE-A3C8-BDF58B91B85F}" type="presParOf" srcId="{6F0C13BC-AF04-497F-B596-D6A80A6149AA}" destId="{6054B8F6-B854-403E-BF3F-F0C4F78E06F2}" srcOrd="1" destOrd="0" presId="urn:microsoft.com/office/officeart/2005/8/layout/radial2"/>
    <dgm:cxn modelId="{1C3E0BA3-A8BF-448F-A4EB-1B4002903B8F}" type="presParOf" srcId="{6F0C13BC-AF04-497F-B596-D6A80A6149AA}" destId="{79468061-A922-4638-B64C-768843D2AFF8}" srcOrd="2" destOrd="0" presId="urn:microsoft.com/office/officeart/2005/8/layout/radial2"/>
    <dgm:cxn modelId="{7E47B757-1799-4D27-A99A-18748C577E7F}" type="presParOf" srcId="{79468061-A922-4638-B64C-768843D2AFF8}" destId="{2F16BA79-E88E-47A3-A3B7-59C021073479}" srcOrd="0" destOrd="0" presId="urn:microsoft.com/office/officeart/2005/8/layout/radial2"/>
    <dgm:cxn modelId="{916EBE57-F597-4789-99C5-CFB40311D0EC}" type="presParOf" srcId="{79468061-A922-4638-B64C-768843D2AFF8}" destId="{612B31A5-DEC2-4DF3-89BF-564336B037CC}" srcOrd="1" destOrd="0" presId="urn:microsoft.com/office/officeart/2005/8/layout/radial2"/>
    <dgm:cxn modelId="{9756D329-0196-4B6E-9F10-2705403A8738}" type="presParOf" srcId="{6F0C13BC-AF04-497F-B596-D6A80A6149AA}" destId="{1E52DDC8-759D-4356-9F05-E16C8D834D46}" srcOrd="3" destOrd="0" presId="urn:microsoft.com/office/officeart/2005/8/layout/radial2"/>
    <dgm:cxn modelId="{0068334F-0966-4E5F-A6F5-1B252FB94E64}" type="presParOf" srcId="{6F0C13BC-AF04-497F-B596-D6A80A6149AA}" destId="{77C6B3CC-1CDB-4B76-B7F8-BF726A701831}" srcOrd="4" destOrd="0" presId="urn:microsoft.com/office/officeart/2005/8/layout/radial2"/>
    <dgm:cxn modelId="{9466056A-1D91-464E-80A7-583B8614CB6E}" type="presParOf" srcId="{77C6B3CC-1CDB-4B76-B7F8-BF726A701831}" destId="{F709B4C2-C5CA-40C2-907C-11EF10C317EF}" srcOrd="0" destOrd="0" presId="urn:microsoft.com/office/officeart/2005/8/layout/radial2"/>
    <dgm:cxn modelId="{6AD31F46-B3FA-4FBD-8ABD-25F14D5A0B8E}" type="presParOf" srcId="{77C6B3CC-1CDB-4B76-B7F8-BF726A701831}" destId="{BF2A6610-266A-43D0-8842-A2A262C90B0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3C0E9-7CE9-472B-B2B3-B7DFE11636F8}">
      <dsp:nvSpPr>
        <dsp:cNvPr id="0" name=""/>
        <dsp:cNvSpPr/>
      </dsp:nvSpPr>
      <dsp:spPr>
        <a:xfrm>
          <a:off x="2014255" y="664"/>
          <a:ext cx="1516105" cy="758052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chemeClr val="tx1"/>
              </a:solidFill>
            </a:rPr>
            <a:t>Source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chemeClr val="tx1"/>
              </a:solidFill>
            </a:rPr>
            <a:t>Model</a:t>
          </a:r>
          <a:endParaRPr lang="zh-CN" altLang="en-US" sz="2400" b="1" kern="1200" dirty="0">
            <a:solidFill>
              <a:schemeClr val="tx1"/>
            </a:solidFill>
          </a:endParaRPr>
        </a:p>
      </dsp:txBody>
      <dsp:txXfrm>
        <a:off x="2036458" y="22867"/>
        <a:ext cx="1471699" cy="713646"/>
      </dsp:txXfrm>
    </dsp:sp>
    <dsp:sp modelId="{7C1AD776-D469-4DB8-8AA9-E80DA457E012}">
      <dsp:nvSpPr>
        <dsp:cNvPr id="0" name=""/>
        <dsp:cNvSpPr/>
      </dsp:nvSpPr>
      <dsp:spPr>
        <a:xfrm rot="2700000">
          <a:off x="3105455" y="975288"/>
          <a:ext cx="790216" cy="26531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185050" y="1028352"/>
        <a:ext cx="631026" cy="159190"/>
      </dsp:txXfrm>
    </dsp:sp>
    <dsp:sp modelId="{5CEDB2A4-1535-4E12-9190-4D055E585ACA}">
      <dsp:nvSpPr>
        <dsp:cNvPr id="0" name=""/>
        <dsp:cNvSpPr/>
      </dsp:nvSpPr>
      <dsp:spPr>
        <a:xfrm>
          <a:off x="3470767" y="1457177"/>
          <a:ext cx="1516105" cy="758052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chemeClr val="tx1"/>
              </a:solidFill>
            </a:rPr>
            <a:t>EEG</a:t>
          </a:r>
          <a:endParaRPr lang="zh-CN" altLang="en-US" sz="2400" b="1" kern="1200" dirty="0">
            <a:solidFill>
              <a:schemeClr val="tx1"/>
            </a:solidFill>
          </a:endParaRPr>
        </a:p>
      </dsp:txBody>
      <dsp:txXfrm>
        <a:off x="3492970" y="1479380"/>
        <a:ext cx="1471699" cy="713646"/>
      </dsp:txXfrm>
    </dsp:sp>
    <dsp:sp modelId="{9F2CF7D8-773F-4B45-8082-FEB1A41A9308}">
      <dsp:nvSpPr>
        <dsp:cNvPr id="0" name=""/>
        <dsp:cNvSpPr/>
      </dsp:nvSpPr>
      <dsp:spPr>
        <a:xfrm rot="8100000">
          <a:off x="3105455" y="2431801"/>
          <a:ext cx="790216" cy="26531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3185050" y="2484865"/>
        <a:ext cx="631026" cy="159190"/>
      </dsp:txXfrm>
    </dsp:sp>
    <dsp:sp modelId="{507F1953-3E53-47CD-B417-18DDC416593E}">
      <dsp:nvSpPr>
        <dsp:cNvPr id="0" name=""/>
        <dsp:cNvSpPr/>
      </dsp:nvSpPr>
      <dsp:spPr>
        <a:xfrm>
          <a:off x="2014255" y="2913690"/>
          <a:ext cx="1516105" cy="758052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chemeClr val="tx1"/>
              </a:solidFill>
            </a:rPr>
            <a:t>Head Model</a:t>
          </a:r>
          <a:endParaRPr lang="zh-CN" altLang="en-US" sz="2400" b="1" kern="1200" dirty="0">
            <a:solidFill>
              <a:schemeClr val="tx1"/>
            </a:solidFill>
          </a:endParaRPr>
        </a:p>
      </dsp:txBody>
      <dsp:txXfrm>
        <a:off x="2036458" y="2935893"/>
        <a:ext cx="1471699" cy="713646"/>
      </dsp:txXfrm>
    </dsp:sp>
    <dsp:sp modelId="{0F6CF39C-C136-4AF1-A8B6-60FED597D5D4}">
      <dsp:nvSpPr>
        <dsp:cNvPr id="0" name=""/>
        <dsp:cNvSpPr/>
      </dsp:nvSpPr>
      <dsp:spPr>
        <a:xfrm rot="13500000">
          <a:off x="1648943" y="2431801"/>
          <a:ext cx="790216" cy="26531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1728538" y="2484865"/>
        <a:ext cx="631026" cy="159190"/>
      </dsp:txXfrm>
    </dsp:sp>
    <dsp:sp modelId="{F189E40B-DD95-4B5B-939A-A5EE265853FF}">
      <dsp:nvSpPr>
        <dsp:cNvPr id="0" name=""/>
        <dsp:cNvSpPr/>
      </dsp:nvSpPr>
      <dsp:spPr>
        <a:xfrm>
          <a:off x="557742" y="1457177"/>
          <a:ext cx="1516105" cy="758052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chemeClr val="tx1"/>
              </a:solidFill>
            </a:rPr>
            <a:t>Channel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chemeClr val="tx1"/>
              </a:solidFill>
            </a:rPr>
            <a:t>Position</a:t>
          </a:r>
          <a:endParaRPr lang="zh-CN" altLang="en-US" sz="2400" b="1" kern="1200" dirty="0">
            <a:solidFill>
              <a:schemeClr val="tx1"/>
            </a:solidFill>
          </a:endParaRPr>
        </a:p>
      </dsp:txBody>
      <dsp:txXfrm>
        <a:off x="579945" y="1479380"/>
        <a:ext cx="1471699" cy="713646"/>
      </dsp:txXfrm>
    </dsp:sp>
    <dsp:sp modelId="{83ECD50E-121B-43D6-92BC-5DF31B92F87A}">
      <dsp:nvSpPr>
        <dsp:cNvPr id="0" name=""/>
        <dsp:cNvSpPr/>
      </dsp:nvSpPr>
      <dsp:spPr>
        <a:xfrm rot="18900000">
          <a:off x="1648943" y="975288"/>
          <a:ext cx="790216" cy="26531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728538" y="1028352"/>
        <a:ext cx="631026" cy="159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2DDC8-759D-4356-9F05-E16C8D834D46}">
      <dsp:nvSpPr>
        <dsp:cNvPr id="0" name=""/>
        <dsp:cNvSpPr/>
      </dsp:nvSpPr>
      <dsp:spPr>
        <a:xfrm rot="1742363">
          <a:off x="1888741" y="2632089"/>
          <a:ext cx="785673" cy="67324"/>
        </a:xfrm>
        <a:custGeom>
          <a:avLst/>
          <a:gdLst/>
          <a:ahLst/>
          <a:cxnLst/>
          <a:rect l="0" t="0" r="0" b="0"/>
          <a:pathLst>
            <a:path>
              <a:moveTo>
                <a:pt x="0" y="33662"/>
              </a:moveTo>
              <a:lnTo>
                <a:pt x="785673" y="33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4B8F6-B854-403E-BF3F-F0C4F78E06F2}">
      <dsp:nvSpPr>
        <dsp:cNvPr id="0" name=""/>
        <dsp:cNvSpPr/>
      </dsp:nvSpPr>
      <dsp:spPr>
        <a:xfrm rot="19857637">
          <a:off x="1888741" y="1364585"/>
          <a:ext cx="785673" cy="67324"/>
        </a:xfrm>
        <a:custGeom>
          <a:avLst/>
          <a:gdLst/>
          <a:ahLst/>
          <a:cxnLst/>
          <a:rect l="0" t="0" r="0" b="0"/>
          <a:pathLst>
            <a:path>
              <a:moveTo>
                <a:pt x="0" y="33662"/>
              </a:moveTo>
              <a:lnTo>
                <a:pt x="785673" y="33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300E4-7309-414D-BD09-DEBCEB21ED2F}">
      <dsp:nvSpPr>
        <dsp:cNvPr id="0" name=""/>
        <dsp:cNvSpPr/>
      </dsp:nvSpPr>
      <dsp:spPr>
        <a:xfrm>
          <a:off x="86" y="891976"/>
          <a:ext cx="2280046" cy="228004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6BA79-E88E-47A3-A3B7-59C021073479}">
      <dsp:nvSpPr>
        <dsp:cNvPr id="0" name=""/>
        <dsp:cNvSpPr/>
      </dsp:nvSpPr>
      <dsp:spPr>
        <a:xfrm>
          <a:off x="2539040" y="191519"/>
          <a:ext cx="1368028" cy="1368028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tx1"/>
              </a:solidFill>
            </a:rPr>
            <a:t>Brodmann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tx1"/>
              </a:solidFill>
            </a:rPr>
            <a:t>Area</a:t>
          </a:r>
          <a:endParaRPr lang="zh-CN" altLang="en-US" sz="1400" b="1" kern="1200" dirty="0">
            <a:solidFill>
              <a:schemeClr val="tx1"/>
            </a:solidFill>
          </a:endParaRPr>
        </a:p>
      </dsp:txBody>
      <dsp:txXfrm>
        <a:off x="2739383" y="391862"/>
        <a:ext cx="967342" cy="967342"/>
      </dsp:txXfrm>
    </dsp:sp>
    <dsp:sp modelId="{F709B4C2-C5CA-40C2-907C-11EF10C317EF}">
      <dsp:nvSpPr>
        <dsp:cNvPr id="0" name=""/>
        <dsp:cNvSpPr/>
      </dsp:nvSpPr>
      <dsp:spPr>
        <a:xfrm>
          <a:off x="2539040" y="2504452"/>
          <a:ext cx="1368028" cy="1368028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</a:rPr>
            <a:t>Destrieux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2739383" y="2704795"/>
        <a:ext cx="967342" cy="967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131841" y="5152627"/>
            <a:ext cx="2952328" cy="1420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88224" y="2996952"/>
            <a:ext cx="1296144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30842" y="548680"/>
            <a:ext cx="3578035" cy="1203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152626"/>
            <a:ext cx="1872208" cy="143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54973" y="0"/>
            <a:ext cx="2634054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Brainstorm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源分析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"/>
          <a:stretch/>
        </p:blipFill>
        <p:spPr bwMode="auto">
          <a:xfrm>
            <a:off x="209074" y="2353444"/>
            <a:ext cx="172110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013560629"/>
              </p:ext>
            </p:extLst>
          </p:nvPr>
        </p:nvGraphicFramePr>
        <p:xfrm>
          <a:off x="1799692" y="1592796"/>
          <a:ext cx="5544616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27239" y="314183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记录于头皮</a:t>
            </a:r>
            <a:endParaRPr lang="en-US" altLang="zh-CN" sz="1600" dirty="0" smtClean="0"/>
          </a:p>
          <a:p>
            <a:r>
              <a:rPr lang="zh-CN" altLang="en-US" sz="1600" dirty="0" smtClean="0"/>
              <a:t>的脑电数据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3150030" y="5262921"/>
            <a:ext cx="29396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描述头部几何</a:t>
            </a:r>
            <a:r>
              <a:rPr lang="zh-CN" altLang="en-US" dirty="0" smtClean="0"/>
              <a:t>形状和组织电导率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也叫</a:t>
            </a:r>
            <a:r>
              <a:rPr lang="en-US" altLang="zh-CN" dirty="0" smtClean="0"/>
              <a:t>Forward Model. </a:t>
            </a:r>
            <a:r>
              <a:rPr lang="zh-CN" altLang="en-US" dirty="0" smtClean="0"/>
              <a:t>这里</a:t>
            </a:r>
            <a:r>
              <a:rPr lang="zh-CN" altLang="en-US" dirty="0"/>
              <a:t>使用</a:t>
            </a:r>
            <a:r>
              <a:rPr lang="en-US" altLang="zh-CN" dirty="0" smtClean="0"/>
              <a:t>OpenMEEG BEM</a:t>
            </a:r>
            <a:r>
              <a:rPr lang="zh-CN" altLang="en-US" dirty="0" smtClean="0"/>
              <a:t>计算</a:t>
            </a:r>
            <a:r>
              <a:rPr lang="zh-CN" altLang="en-US" dirty="0"/>
              <a:t>头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0843" y="548680"/>
            <a:ext cx="34693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Dipole fitting method: </a:t>
            </a:r>
            <a:r>
              <a:rPr lang="zh-CN" altLang="en-US" sz="1400" dirty="0" smtClean="0"/>
              <a:t>一个偶极子表示局部神经核团的突触后端的电活动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既有大小又有方向。</a:t>
            </a:r>
            <a:endParaRPr lang="en-US" altLang="zh-CN" sz="1400" dirty="0" smtClean="0"/>
          </a:p>
          <a:p>
            <a:r>
              <a:rPr lang="en-US" altLang="zh-CN" sz="1400" dirty="0" smtClean="0"/>
              <a:t>Distributed models: </a:t>
            </a:r>
            <a:r>
              <a:rPr lang="zh-CN" altLang="en-US" sz="1400" dirty="0" smtClean="0"/>
              <a:t>大量位置固定的偶极子 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有大小无方向。</a:t>
            </a:r>
            <a:endParaRPr lang="zh-CN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8231"/>
            <a:ext cx="1817259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18" y="3945069"/>
            <a:ext cx="1998682" cy="120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96336" y="1976707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ERP</a:t>
            </a:r>
            <a:endParaRPr lang="zh-CN" altLang="en-US" sz="1200" b="1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8231"/>
            <a:ext cx="1984693" cy="165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58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973" y="0"/>
            <a:ext cx="2943434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Brainstorm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链接分析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5904" y="570746"/>
            <a:ext cx="16219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FC2. </a:t>
            </a:r>
            <a:r>
              <a:rPr lang="en-US" altLang="zh-CN" dirty="0"/>
              <a:t>c</a:t>
            </a:r>
            <a:r>
              <a:rPr lang="en-US" altLang="zh-CN" dirty="0" smtClean="0"/>
              <a:t>oherence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29656" y="956152"/>
                <a:ext cx="2354555" cy="557460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 smtClean="0"/>
                  <a:t>相干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𝐶𝑜h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𝑥𝑦</m:t>
                        </m:r>
                      </m:sub>
                    </m:sSub>
                    <m:d>
                      <m:dPr>
                        <m:ctrlPr>
                          <a:rPr lang="zh-CN" altLang="zh-CN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CN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1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400" i="1">
                                <a:latin typeface="Cambria Math"/>
                              </a:rPr>
                              <m:t>𝜆</m:t>
                            </m:r>
                            <m:r>
                              <a:rPr lang="en-US" altLang="zh-CN" sz="1400" i="1">
                                <a:latin typeface="Cambria Math"/>
                              </a:rPr>
                              <m:t>)|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CN" altLang="zh-CN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/>
                              </a:rPr>
                              <m:t>𝑥𝑥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/>
                          </a:rPr>
                          <m:t>(</m:t>
                        </m:r>
                        <m:r>
                          <a:rPr lang="en-US" altLang="zh-CN" sz="1400" i="1">
                            <a:latin typeface="Cambria Math"/>
                          </a:rPr>
                          <m:t>𝜆</m:t>
                        </m:r>
                        <m:r>
                          <a:rPr lang="en-US" altLang="zh-CN" sz="1400" i="1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/>
                              </a:rPr>
                              <m:t>𝑦𝑦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/>
                          </a:rPr>
                          <m:t>(</m:t>
                        </m:r>
                        <m:r>
                          <a:rPr lang="en-US" altLang="zh-CN" sz="1400" i="1">
                            <a:latin typeface="Cambria Math"/>
                          </a:rPr>
                          <m:t>𝜆</m:t>
                        </m:r>
                        <m:r>
                          <a:rPr lang="en-US" altLang="zh-CN" sz="1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56" y="956152"/>
                <a:ext cx="2354555" cy="557460"/>
              </a:xfrm>
              <a:prstGeom prst="rect">
                <a:avLst/>
              </a:prstGeom>
              <a:blipFill rotWithShape="1">
                <a:blip r:embed="rId2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9656" y="1574190"/>
                <a:ext cx="3095078" cy="70237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latin typeface="Cambria Math"/>
                            </a:rPr>
                            <m:t>交叉频</m:t>
                          </m:r>
                          <m:r>
                            <a:rPr lang="zh-CN" altLang="en-US" sz="1400" b="0" i="1" smtClean="0">
                              <a:latin typeface="Cambria Math"/>
                            </a:rPr>
                            <m:t>谱</m:t>
                          </m:r>
                          <m:r>
                            <a:rPr lang="en-US" altLang="zh-CN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i="1">
                              <a:latin typeface="Cambria Math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CN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400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1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/>
                            </a:rPr>
                            <m:t>𝜆</m:t>
                          </m:r>
                          <m:r>
                            <a:rPr lang="en-US" altLang="zh-CN" sz="1400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zh-CN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/>
                            </a:rPr>
                            <m:t>𝜆</m:t>
                          </m:r>
                          <m:r>
                            <a:rPr lang="en-US" altLang="zh-CN" sz="1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56" y="1574190"/>
                <a:ext cx="3095078" cy="7023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9656" y="2337140"/>
                <a:ext cx="2686313" cy="70237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latin typeface="Cambria Math"/>
                            </a:rPr>
                            <m:t>功率</m:t>
                          </m:r>
                          <m:r>
                            <a:rPr lang="zh-CN" altLang="en-US" sz="1400" b="0" i="1" smtClean="0">
                              <a:latin typeface="Cambria Math"/>
                            </a:rPr>
                            <m:t>谱</m:t>
                          </m:r>
                          <m:r>
                            <a:rPr lang="en-US" altLang="zh-CN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i="1">
                              <a:latin typeface="Cambria Math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CN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sz="1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altLang="zh-CN" sz="1400" i="1">
                                  <a:latin typeface="Cambria Math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56" y="2337140"/>
                <a:ext cx="2686313" cy="7023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29656" y="3100090"/>
                <a:ext cx="1917384" cy="523220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zh-CN" altLang="zh-CN" sz="1400">
                          <a:latin typeface="Cambria Math"/>
                        </a:rPr>
                        <m:t>是序列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zh-CN" altLang="zh-CN" sz="1400">
                          <a:latin typeface="Cambria Math"/>
                        </a:rPr>
                        <m:t>的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/>
                        </a:rPr>
                        <m:t>DFT</m:t>
                      </m:r>
                    </m:oMath>
                  </m:oMathPara>
                </a14:m>
                <a:endParaRPr lang="en-US" altLang="zh-CN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zh-CN" altLang="zh-CN" sz="1400">
                          <a:latin typeface="Cambria Math"/>
                        </a:rPr>
                        <m:t>是序列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zh-CN" altLang="zh-CN" sz="1400">
                          <a:latin typeface="Cambria Math"/>
                        </a:rPr>
                        <m:t>的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/>
                        </a:rPr>
                        <m:t>DFT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56" y="3100090"/>
                <a:ext cx="1917384" cy="523220"/>
              </a:xfrm>
              <a:prstGeom prst="rect">
                <a:avLst/>
              </a:prstGeom>
              <a:blipFill rotWithShape="1">
                <a:blip r:embed="rId5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" y="4684110"/>
            <a:ext cx="1449657" cy="134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324734" y="5836644"/>
            <a:ext cx="1967076" cy="9541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coherence(F3,P3,f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从频谱的角度反映</a:t>
            </a:r>
            <a:r>
              <a:rPr lang="zh-CN" altLang="en-US" sz="1400" dirty="0"/>
              <a:t>了</a:t>
            </a:r>
            <a:r>
              <a:rPr lang="en-US" altLang="zh-CN" sz="1400" dirty="0" smtClean="0"/>
              <a:t>F3</a:t>
            </a:r>
            <a:r>
              <a:rPr lang="zh-CN" altLang="en-US" sz="1400" dirty="0" smtClean="0"/>
              <a:t>电极</a:t>
            </a:r>
            <a:r>
              <a:rPr lang="en-US" altLang="zh-CN" sz="1400" dirty="0" smtClean="0"/>
              <a:t>EEG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P3</a:t>
            </a:r>
            <a:r>
              <a:rPr lang="zh-CN" altLang="en-US" sz="1400" dirty="0" smtClean="0"/>
              <a:t>电极</a:t>
            </a:r>
            <a:r>
              <a:rPr lang="en-US" altLang="zh-CN" sz="1400" dirty="0" smtClean="0"/>
              <a:t>EEG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f</a:t>
            </a:r>
            <a:r>
              <a:rPr lang="zh-CN" altLang="en-US" sz="1400" dirty="0" smtClean="0"/>
              <a:t>频率段的同步特性</a:t>
            </a:r>
            <a:endParaRPr lang="zh-CN" altLang="en-US" sz="1400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07" y="5065038"/>
            <a:ext cx="1449657" cy="134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944" y="4695706"/>
            <a:ext cx="37542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f1</a:t>
            </a:r>
            <a:endParaRPr lang="zh-CN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7907" y="5076633"/>
            <a:ext cx="37542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f2</a:t>
            </a:r>
            <a:endParaRPr lang="zh-CN" altLang="en-US" b="1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167199" y="6153368"/>
            <a:ext cx="621416" cy="6282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11" y="5445965"/>
            <a:ext cx="1449657" cy="134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901838" y="5459697"/>
            <a:ext cx="381836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fn</a:t>
            </a:r>
            <a:endParaRPr lang="zh-CN" altLang="en-US" b="1" dirty="0"/>
          </a:p>
        </p:txBody>
      </p:sp>
      <p:cxnSp>
        <p:nvCxnSpPr>
          <p:cNvPr id="24" name="直接箭头连接符 23"/>
          <p:cNvCxnSpPr>
            <a:stCxn id="23" idx="1"/>
            <a:endCxn id="25" idx="2"/>
          </p:cNvCxnSpPr>
          <p:nvPr/>
        </p:nvCxnSpPr>
        <p:spPr>
          <a:xfrm flipH="1" flipV="1">
            <a:off x="2096722" y="5765805"/>
            <a:ext cx="1228012" cy="5478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042722" y="5657805"/>
            <a:ext cx="108000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443830" y="4051681"/>
            <a:ext cx="3600400" cy="2616101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%% </a:t>
            </a:r>
            <a:r>
              <a:rPr lang="en-US" altLang="zh-CN" sz="1600" dirty="0"/>
              <a:t>Process: </a:t>
            </a:r>
            <a:r>
              <a:rPr lang="en-US" altLang="zh-CN" sz="1600" dirty="0" smtClean="0"/>
              <a:t>Coherence </a:t>
            </a:r>
            <a:r>
              <a:rPr lang="en-US" altLang="zh-CN" sz="1600" dirty="0"/>
              <a:t>NxN</a:t>
            </a:r>
          </a:p>
          <a:p>
            <a:r>
              <a:rPr lang="en-US" altLang="zh-CN" sz="1600" dirty="0"/>
              <a:t>    sFiles = bst_process('CallProcess',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'process_cohere1n</a:t>
            </a:r>
            <a:r>
              <a:rPr lang="en-US" altLang="zh-CN" sz="1600" dirty="0"/>
              <a:t>', sFiles, [], ...</a:t>
            </a:r>
          </a:p>
          <a:p>
            <a:r>
              <a:rPr lang="en-US" altLang="zh-CN" sz="1600" dirty="0"/>
              <a:t>        'timewindow',   [-0.35, 0.998], ...</a:t>
            </a:r>
          </a:p>
          <a:p>
            <a:r>
              <a:rPr lang="en-US" altLang="zh-CN" sz="1600" dirty="0"/>
              <a:t>        'dest_sensors', 'MEG, EEG', ...</a:t>
            </a:r>
          </a:p>
          <a:p>
            <a:r>
              <a:rPr lang="en-US" altLang="zh-CN" sz="1600" dirty="0"/>
              <a:t>        'includebad</a:t>
            </a:r>
            <a:r>
              <a:rPr lang="en-US" altLang="zh-CN" sz="1600" dirty="0" smtClean="0"/>
              <a:t>',1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'removeevoked</a:t>
            </a:r>
            <a:r>
              <a:rPr lang="en-US" altLang="zh-CN" sz="1600" dirty="0"/>
              <a:t>', 0, ...</a:t>
            </a:r>
          </a:p>
          <a:p>
            <a:r>
              <a:rPr lang="en-US" altLang="zh-CN" sz="1600" dirty="0"/>
              <a:t>        'cohmeasure', </a:t>
            </a:r>
            <a:r>
              <a:rPr lang="en-US" altLang="zh-CN" sz="1600" dirty="0" smtClean="0"/>
              <a:t>1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'maxfreqres</a:t>
            </a:r>
            <a:r>
              <a:rPr lang="en-US" altLang="zh-CN" sz="1600" dirty="0"/>
              <a:t>', </a:t>
            </a:r>
            <a:r>
              <a:rPr lang="en-US" altLang="zh-CN" sz="1600" dirty="0" smtClean="0"/>
              <a:t>2</a:t>
            </a:r>
            <a:r>
              <a:rPr lang="en-US" altLang="zh-CN" sz="1600" dirty="0"/>
              <a:t>, ...</a:t>
            </a:r>
          </a:p>
          <a:p>
            <a:r>
              <a:rPr lang="en-US" altLang="zh-CN" sz="1600" dirty="0"/>
              <a:t>        'maxfreq</a:t>
            </a:r>
            <a:r>
              <a:rPr lang="en-US" altLang="zh-CN" sz="1600" dirty="0" smtClean="0"/>
              <a:t>', 60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'outputmode</a:t>
            </a:r>
            <a:r>
              <a:rPr lang="en-US" altLang="zh-CN" sz="1600" dirty="0"/>
              <a:t>',   1,...</a:t>
            </a:r>
          </a:p>
          <a:p>
            <a:r>
              <a:rPr lang="en-US" altLang="zh-CN" sz="1600" dirty="0"/>
              <a:t>        'save', </a:t>
            </a:r>
            <a:r>
              <a:rPr lang="en-US" altLang="zh-CN" sz="1600" dirty="0" smtClean="0"/>
              <a:t>1, 'addrowcomment</a:t>
            </a:r>
            <a:r>
              <a:rPr lang="en-US" altLang="zh-CN" sz="1600" dirty="0"/>
              <a:t>',  1, ...</a:t>
            </a:r>
          </a:p>
          <a:p>
            <a:r>
              <a:rPr lang="en-US" altLang="zh-CN" sz="1600" dirty="0"/>
              <a:t>        'addfilecomment</a:t>
            </a:r>
            <a:r>
              <a:rPr lang="en-US" altLang="zh-CN" sz="1600" dirty="0" smtClean="0"/>
              <a:t>',1</a:t>
            </a:r>
            <a:r>
              <a:rPr lang="en-US" altLang="zh-CN" sz="1600" dirty="0"/>
              <a:t>);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60232" y="570746"/>
            <a:ext cx="11079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动态相干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660232" y="3656017"/>
            <a:ext cx="11079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静态相干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14030" y="1016083"/>
            <a:ext cx="3600400" cy="261610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% Process: Time-resolved </a:t>
            </a:r>
            <a:r>
              <a:rPr lang="en-US" altLang="zh-CN" sz="1600" dirty="0" smtClean="0"/>
              <a:t>coherence </a:t>
            </a:r>
            <a:r>
              <a:rPr lang="en-US" altLang="zh-CN" sz="1600" dirty="0"/>
              <a:t>NxN </a:t>
            </a:r>
          </a:p>
          <a:p>
            <a:r>
              <a:rPr lang="en-US" altLang="zh-CN" sz="1600" dirty="0"/>
              <a:t>sFiles = bst_process('CallProcess', 'process_cohere1n_time', sFiles, [], ...</a:t>
            </a:r>
          </a:p>
          <a:p>
            <a:r>
              <a:rPr lang="en-US" altLang="zh-CN" sz="1600" dirty="0"/>
              <a:t>    'timewindow',   [-0.35, 0.998], ...</a:t>
            </a:r>
          </a:p>
          <a:p>
            <a:r>
              <a:rPr lang="en-US" altLang="zh-CN" sz="1600" dirty="0"/>
              <a:t>    'dest_sensors', 'MEG, EEG',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'includebad', 1</a:t>
            </a:r>
            <a:r>
              <a:rPr lang="en-US" altLang="zh-CN" sz="1600" dirty="0"/>
              <a:t>, ...</a:t>
            </a:r>
          </a:p>
          <a:p>
            <a:r>
              <a:rPr lang="en-US" altLang="zh-CN" sz="1600" dirty="0"/>
              <a:t>    'removeevoked', 0, </a:t>
            </a:r>
            <a:r>
              <a:rPr lang="en-US" altLang="zh-CN" sz="1600" dirty="0" smtClean="0"/>
              <a:t>'win', 0.3,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'overlap</a:t>
            </a:r>
            <a:r>
              <a:rPr lang="en-US" altLang="zh-CN" sz="1600" dirty="0"/>
              <a:t>', </a:t>
            </a:r>
            <a:r>
              <a:rPr lang="en-US" altLang="zh-CN" sz="1600" dirty="0" smtClean="0"/>
              <a:t>50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'cohmeasure</a:t>
            </a:r>
            <a:r>
              <a:rPr lang="en-US" altLang="zh-CN" sz="1600" dirty="0"/>
              <a:t>', </a:t>
            </a:r>
            <a:r>
              <a:rPr lang="en-US" altLang="zh-CN" sz="1600" dirty="0" smtClean="0"/>
              <a:t>1</a:t>
            </a:r>
            <a:r>
              <a:rPr lang="en-US" altLang="zh-CN" sz="1600" dirty="0"/>
              <a:t>, ... </a:t>
            </a:r>
            <a:endParaRPr lang="en-US" altLang="zh-CN" sz="1600" dirty="0" smtClean="0"/>
          </a:p>
          <a:p>
            <a:r>
              <a:rPr lang="en-US" altLang="zh-CN" sz="1600" dirty="0" smtClean="0"/>
              <a:t>    'maxfreqres', 12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'maxfreq', 60</a:t>
            </a:r>
            <a:r>
              <a:rPr lang="en-US" altLang="zh-CN" sz="1600" dirty="0"/>
              <a:t>, ...</a:t>
            </a:r>
          </a:p>
          <a:p>
            <a:r>
              <a:rPr lang="en-US" altLang="zh-CN" sz="1600" dirty="0"/>
              <a:t>    'commenttag', </a:t>
            </a:r>
            <a:r>
              <a:rPr lang="en-US" altLang="zh-CN" sz="1600" dirty="0" smtClean="0"/>
              <a:t>'');</a:t>
            </a:r>
            <a:endParaRPr lang="en-US" altLang="zh-CN" sz="1600" dirty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27" y="2586856"/>
            <a:ext cx="1903903" cy="1549688"/>
          </a:xfrm>
          <a:prstGeom prst="rect">
            <a:avLst/>
          </a:prstGeom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517" y="3656017"/>
            <a:ext cx="1449657" cy="134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/>
        </p:nvSpPr>
        <p:spPr>
          <a:xfrm>
            <a:off x="4086758" y="3726447"/>
            <a:ext cx="221514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>
            <a:endCxn id="52" idx="3"/>
          </p:cNvCxnSpPr>
          <p:nvPr/>
        </p:nvCxnSpPr>
        <p:spPr>
          <a:xfrm flipH="1">
            <a:off x="3193174" y="3840683"/>
            <a:ext cx="893584" cy="4857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309778" y="4667534"/>
            <a:ext cx="1996987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表示时间段</a:t>
            </a:r>
            <a:r>
              <a:rPr lang="en-US" altLang="zh-CN" sz="1400" dirty="0" smtClean="0"/>
              <a:t>T</a:t>
            </a:r>
            <a:r>
              <a:rPr lang="zh-CN" altLang="en-US" sz="1400" dirty="0" smtClean="0"/>
              <a:t>和频率段</a:t>
            </a:r>
            <a:r>
              <a:rPr lang="en-US" altLang="zh-CN" sz="1400" dirty="0" smtClean="0"/>
              <a:t>F</a:t>
            </a:r>
            <a:r>
              <a:rPr lang="zh-CN" altLang="en-US" sz="1400" dirty="0" smtClean="0"/>
              <a:t>里的相干性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73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973" y="0"/>
            <a:ext cx="2943434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Brainstorm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链接分析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5904" y="570746"/>
            <a:ext cx="25262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FC3. Phase Locking Value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198407" y="570746"/>
            <a:ext cx="9776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PLV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5904" y="1052736"/>
                <a:ext cx="3682482" cy="876650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𝑃𝐿𝑉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=|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))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04" y="1052736"/>
                <a:ext cx="3682482" cy="8766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5904" y="2012272"/>
                <a:ext cx="3364960" cy="397738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𝑥𝑛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𝜆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/>
                  <a:t>是序列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在频率λ处的相角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04" y="2012272"/>
                <a:ext cx="3364960" cy="397738"/>
              </a:xfrm>
              <a:prstGeom prst="rect">
                <a:avLst/>
              </a:prstGeom>
              <a:blipFill rotWithShape="1">
                <a:blip r:embed="rId3"/>
                <a:stretch>
                  <a:fillRect t="-12308" r="-1087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5904" y="2410010"/>
                <a:ext cx="3364960" cy="70936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𝑦𝑛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𝜆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/>
                  <a:t>是序列</a:t>
                </a:r>
                <a:r>
                  <a:rPr lang="en-US" altLang="zh-CN" dirty="0"/>
                  <a:t>y</a:t>
                </a:r>
                <a:r>
                  <a:rPr lang="zh-CN" altLang="zh-CN" dirty="0"/>
                  <a:t>在频率λ处的</a:t>
                </a:r>
                <a:r>
                  <a:rPr lang="zh-CN" altLang="zh-CN" dirty="0" smtClean="0"/>
                  <a:t>相角</a:t>
                </a:r>
                <a:endParaRPr lang="en-US" altLang="zh-CN" dirty="0" smtClean="0"/>
              </a:p>
              <a:p>
                <a:r>
                  <a:rPr lang="en-US" altLang="zh-CN" dirty="0"/>
                  <a:t>n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Epoch</a:t>
                </a:r>
                <a:r>
                  <a:rPr lang="zh-CN" altLang="en-US" dirty="0" smtClean="0"/>
                  <a:t>的数量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04" y="2410010"/>
                <a:ext cx="3364960" cy="709361"/>
              </a:xfrm>
              <a:prstGeom prst="rect">
                <a:avLst/>
              </a:prstGeom>
              <a:blipFill rotWithShape="1">
                <a:blip r:embed="rId4"/>
                <a:stretch>
                  <a:fillRect l="-1630" t="-5983" r="-1268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266661" y="3372221"/>
            <a:ext cx="2590801" cy="3409950"/>
            <a:chOff x="255904" y="3212819"/>
            <a:chExt cx="2590801" cy="34099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4" y="3212819"/>
              <a:ext cx="2590800" cy="3409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1691681" y="3410521"/>
              <a:ext cx="1155024" cy="336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43171" y="3412780"/>
                <a:ext cx="1621021" cy="356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latin typeface="Cambria Math"/>
                            </a:rPr>
                            <m:t>𝑥𝑛</m:t>
                          </m:r>
                        </m:sub>
                      </m:sSub>
                      <m:r>
                        <a:rPr lang="en-US" altLang="zh-CN" sz="1400" i="1">
                          <a:latin typeface="Cambria Math"/>
                        </a:rPr>
                        <m:t>(</m:t>
                      </m:r>
                      <m:r>
                        <a:rPr lang="en-US" altLang="zh-CN" sz="1400" i="1">
                          <a:latin typeface="Cambria Math"/>
                        </a:rPr>
                        <m:t>𝜆</m:t>
                      </m:r>
                      <m:r>
                        <a:rPr lang="en-US" altLang="zh-CN" sz="1400" i="1">
                          <a:latin typeface="Cambria Math"/>
                        </a:rPr>
                        <m:t>)−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latin typeface="Cambria Math"/>
                            </a:rPr>
                            <m:t>𝑦𝑛</m:t>
                          </m:r>
                        </m:sub>
                      </m:sSub>
                      <m:r>
                        <a:rPr lang="en-US" altLang="zh-CN" sz="1400" i="1">
                          <a:latin typeface="Cambria Math"/>
                        </a:rPr>
                        <m:t>(</m:t>
                      </m:r>
                      <m:r>
                        <a:rPr lang="en-US" altLang="zh-CN" sz="1400" i="1">
                          <a:latin typeface="Cambria Math"/>
                        </a:rPr>
                        <m:t>𝜆</m:t>
                      </m:r>
                      <m:r>
                        <a:rPr lang="en-US" altLang="zh-CN" sz="1400" i="1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1" y="3412780"/>
                <a:ext cx="1621021" cy="35682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5004048" y="1052736"/>
            <a:ext cx="3726160" cy="3693319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 Process: Phase locking value NxN</a:t>
            </a:r>
          </a:p>
          <a:p>
            <a:r>
              <a:rPr lang="en-US" altLang="zh-CN" dirty="0"/>
              <a:t>sFiles = bst_process('CallProcess',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'process_plv1n</a:t>
            </a:r>
            <a:r>
              <a:rPr lang="en-US" altLang="zh-CN" dirty="0"/>
              <a:t>', sFiles, [], ...</a:t>
            </a:r>
          </a:p>
          <a:p>
            <a:r>
              <a:rPr lang="en-US" altLang="zh-CN" dirty="0"/>
              <a:t>    'timewindow',   [-0.35, 0.998], ...</a:t>
            </a:r>
          </a:p>
          <a:p>
            <a:r>
              <a:rPr lang="en-US" altLang="zh-CN" dirty="0"/>
              <a:t>    'dest_sensors', 'MEG, EEG', ...</a:t>
            </a:r>
          </a:p>
          <a:p>
            <a:r>
              <a:rPr lang="en-US" altLang="zh-CN" dirty="0"/>
              <a:t>    'includebad',   1, ...</a:t>
            </a:r>
          </a:p>
          <a:p>
            <a:r>
              <a:rPr lang="en-US" altLang="zh-CN" dirty="0"/>
              <a:t>    'freqbands', </a:t>
            </a:r>
            <a:r>
              <a:rPr lang="en-US" altLang="zh-CN" dirty="0" smtClean="0"/>
              <a:t>{</a:t>
            </a:r>
            <a:r>
              <a:rPr lang="en-US" altLang="zh-CN" dirty="0"/>
              <a:t>'delta', '2, 4', 'mean';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'theta</a:t>
            </a:r>
            <a:r>
              <a:rPr lang="en-US" altLang="zh-CN" dirty="0"/>
              <a:t>', '5, 7', 'mean';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'alpha</a:t>
            </a:r>
            <a:r>
              <a:rPr lang="en-US" altLang="zh-CN" dirty="0"/>
              <a:t>', '8, 12', 'mean';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'beta</a:t>
            </a:r>
            <a:r>
              <a:rPr lang="en-US" altLang="zh-CN" dirty="0"/>
              <a:t>', '15, 29', 'mean';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'gamma1</a:t>
            </a:r>
            <a:r>
              <a:rPr lang="en-US" altLang="zh-CN" dirty="0"/>
              <a:t>', '30, 59', 'mean</a:t>
            </a:r>
            <a:r>
              <a:rPr lang="en-US" altLang="zh-CN" dirty="0" smtClean="0"/>
              <a:t>'}, 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    'mirror', </a:t>
            </a:r>
            <a:r>
              <a:rPr lang="en-US" altLang="zh-CN" dirty="0" smtClean="0"/>
              <a:t>0</a:t>
            </a:r>
            <a:r>
              <a:rPr lang="en-US" altLang="zh-CN" dirty="0"/>
              <a:t>, </a:t>
            </a:r>
            <a:r>
              <a:rPr lang="en-US" altLang="zh-CN" dirty="0" smtClean="0"/>
              <a:t>'keeptime</a:t>
            </a:r>
            <a:r>
              <a:rPr lang="en-US" altLang="zh-CN" dirty="0"/>
              <a:t>', </a:t>
            </a:r>
            <a:r>
              <a:rPr lang="en-US" altLang="zh-CN" dirty="0" smtClean="0"/>
              <a:t>0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 'plvmeasure', </a:t>
            </a:r>
            <a:r>
              <a:rPr lang="en-US" altLang="zh-CN" dirty="0" smtClean="0"/>
              <a:t>2</a:t>
            </a:r>
            <a:r>
              <a:rPr lang="en-US" altLang="zh-CN" dirty="0"/>
              <a:t>, </a:t>
            </a:r>
            <a:r>
              <a:rPr lang="en-US" altLang="zh-CN" dirty="0" smtClean="0"/>
              <a:t>'outputmode</a:t>
            </a:r>
            <a:r>
              <a:rPr lang="en-US" altLang="zh-CN" dirty="0"/>
              <a:t>', </a:t>
            </a:r>
            <a:r>
              <a:rPr lang="en-US" altLang="zh-CN" dirty="0" smtClean="0"/>
              <a:t>1</a:t>
            </a:r>
            <a:r>
              <a:rPr lang="en-US" altLang="zh-CN" dirty="0"/>
              <a:t>);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4452" b="72023"/>
          <a:stretch/>
        </p:blipFill>
        <p:spPr bwMode="auto">
          <a:xfrm>
            <a:off x="2815002" y="4782578"/>
            <a:ext cx="2246767" cy="199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652120" y="5288751"/>
            <a:ext cx="1967076" cy="9541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PLV(F3,P3,f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从相位的角度更加</a:t>
            </a:r>
            <a:r>
              <a:rPr lang="zh-CN" altLang="en-US" sz="1400" dirty="0" smtClean="0"/>
              <a:t>严格地反映了</a:t>
            </a:r>
            <a:r>
              <a:rPr lang="en-US" altLang="zh-CN" sz="1400" dirty="0" smtClean="0"/>
              <a:t>F3</a:t>
            </a:r>
            <a:r>
              <a:rPr lang="zh-CN" altLang="en-US" sz="1400" dirty="0" smtClean="0"/>
              <a:t>电极</a:t>
            </a:r>
            <a:r>
              <a:rPr lang="en-US" altLang="zh-CN" sz="1400" dirty="0" smtClean="0"/>
              <a:t>EEG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P3</a:t>
            </a:r>
            <a:r>
              <a:rPr lang="zh-CN" altLang="en-US" sz="1400" dirty="0" smtClean="0"/>
              <a:t>电极</a:t>
            </a:r>
            <a:r>
              <a:rPr lang="en-US" altLang="zh-CN" sz="1400" dirty="0" smtClean="0"/>
              <a:t>EEG</a:t>
            </a:r>
            <a:r>
              <a:rPr lang="zh-CN" altLang="en-US" sz="1400" dirty="0" smtClean="0"/>
              <a:t>在</a:t>
            </a:r>
            <a:r>
              <a:rPr lang="el-GR" altLang="zh-CN" sz="1400" dirty="0"/>
              <a:t>λ</a:t>
            </a:r>
            <a:r>
              <a:rPr lang="zh-CN" altLang="en-US" sz="1400" dirty="0" smtClean="0"/>
              <a:t>频率段的同步特性</a:t>
            </a:r>
            <a:endParaRPr lang="zh-CN" altLang="en-US" sz="1400" dirty="0"/>
          </a:p>
        </p:txBody>
      </p:sp>
      <p:cxnSp>
        <p:nvCxnSpPr>
          <p:cNvPr id="37" name="直接箭头连接符 36"/>
          <p:cNvCxnSpPr>
            <a:stCxn id="36" idx="1"/>
            <a:endCxn id="39" idx="2"/>
          </p:cNvCxnSpPr>
          <p:nvPr/>
        </p:nvCxnSpPr>
        <p:spPr>
          <a:xfrm flipH="1" flipV="1">
            <a:off x="4424108" y="5217912"/>
            <a:ext cx="1228012" cy="5478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70108" y="5109912"/>
            <a:ext cx="108000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973" y="0"/>
            <a:ext cx="2943434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Brainstorm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链接分析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520" y="519946"/>
            <a:ext cx="319664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FC4. </a:t>
            </a:r>
            <a:r>
              <a:rPr lang="en-US" altLang="zh-CN" dirty="0"/>
              <a:t>Bivariate Granger </a:t>
            </a:r>
            <a:r>
              <a:rPr lang="en-US" altLang="zh-CN" dirty="0" smtClean="0"/>
              <a:t>causality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477675" y="3705977"/>
            <a:ext cx="91563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GC</a:t>
            </a:r>
            <a:endParaRPr lang="zh-CN" altLang="en-US" dirty="0"/>
          </a:p>
        </p:txBody>
      </p:sp>
      <p:pic>
        <p:nvPicPr>
          <p:cNvPr id="4098" name="Picture 2" descr="https://upload.wikimedia.org/wikipedia/commons/thumb/7/7d/GrangerCausalityIllustration.svg/1920px-GrangerCausalityIllustration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" t="5496" r="8284" b="4192"/>
          <a:stretch/>
        </p:blipFill>
        <p:spPr bwMode="auto">
          <a:xfrm>
            <a:off x="251520" y="907078"/>
            <a:ext cx="3196644" cy="170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9448" y="2733907"/>
                <a:ext cx="3671326" cy="376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ø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1400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1400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/>
                          </a:rPr>
                          <m:t>𝑗</m:t>
                        </m:r>
                        <m:r>
                          <a:rPr lang="en-US" altLang="zh-CN" sz="1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1400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14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1</m:t>
                        </m:r>
                        <m:r>
                          <a:rPr lang="en-US" altLang="zh-CN" sz="1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---(1)</a:t>
                </a:r>
                <a:endParaRPr lang="zh-CN" altLang="zh-CN" sz="1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8" y="2733907"/>
                <a:ext cx="3671326" cy="376898"/>
              </a:xfrm>
              <a:prstGeom prst="rect">
                <a:avLst/>
              </a:prstGeom>
              <a:blipFill rotWithShape="1">
                <a:blip r:embed="rId3"/>
                <a:stretch>
                  <a:fillRect t="-77419" b="-1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9448" y="3193041"/>
                <a:ext cx="3652090" cy="354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ø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1400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1400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/>
                          </a:rPr>
                          <m:t>𝑗</m:t>
                        </m:r>
                        <m:r>
                          <a:rPr lang="en-US" altLang="zh-CN" sz="1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1400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14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2</m:t>
                        </m:r>
                        <m:r>
                          <a:rPr lang="en-US" altLang="zh-CN" sz="1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---(2)</a:t>
                </a:r>
                <a:endParaRPr lang="zh-CN" altLang="zh-CN" sz="1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8" y="3193041"/>
                <a:ext cx="3652090" cy="354392"/>
              </a:xfrm>
              <a:prstGeom prst="rect">
                <a:avLst/>
              </a:prstGeom>
              <a:blipFill rotWithShape="1">
                <a:blip r:embed="rId4"/>
                <a:stretch>
                  <a:fillRect t="-82759" b="-132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4139952" y="533678"/>
            <a:ext cx="4608512" cy="181588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假设</a:t>
            </a:r>
            <a:r>
              <a:rPr lang="en-US" altLang="zh-CN" sz="1400" dirty="0" smtClean="0"/>
              <a:t>1---X</a:t>
            </a:r>
            <a:r>
              <a:rPr lang="zh-CN" altLang="en-US" sz="1400" dirty="0" smtClean="0"/>
              <a:t>对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有单向影响</a:t>
            </a:r>
            <a:r>
              <a:rPr lang="en-US" altLang="zh-CN" sz="1400" dirty="0" smtClean="0"/>
              <a:t>:  </a:t>
            </a:r>
            <a:r>
              <a:rPr lang="zh-CN" altLang="en-US" sz="1400" dirty="0" smtClean="0"/>
              <a:t>式</a:t>
            </a:r>
            <a:r>
              <a:rPr lang="en-US" altLang="zh-CN" sz="1400" dirty="0" smtClean="0"/>
              <a:t>(1)X</a:t>
            </a:r>
            <a:r>
              <a:rPr lang="zh-CN" altLang="en-US" sz="1400" dirty="0" smtClean="0"/>
              <a:t>各项滞后项前的参数不为零。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各滞后项前的参数整体为</a:t>
            </a:r>
            <a:r>
              <a:rPr lang="en-US" altLang="zh-CN" sz="1400" dirty="0" smtClean="0"/>
              <a:t>0 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假设</a:t>
            </a:r>
            <a:r>
              <a:rPr lang="en-US" altLang="zh-CN" sz="1400" dirty="0" smtClean="0"/>
              <a:t>2---Y</a:t>
            </a:r>
            <a:r>
              <a:rPr lang="zh-CN" altLang="en-US" sz="1400" dirty="0" smtClean="0"/>
              <a:t>对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有单向影响</a:t>
            </a:r>
            <a:r>
              <a:rPr lang="en-US" altLang="zh-CN" sz="1400" dirty="0" smtClean="0"/>
              <a:t>:</a:t>
            </a:r>
            <a:r>
              <a:rPr lang="zh-CN" altLang="en-US" sz="1400" dirty="0"/>
              <a:t>式</a:t>
            </a:r>
            <a:r>
              <a:rPr lang="en-US" altLang="zh-CN" sz="1400" dirty="0" smtClean="0"/>
              <a:t>(2)Y</a:t>
            </a:r>
            <a:r>
              <a:rPr lang="zh-CN" altLang="en-US" sz="1400" dirty="0" smtClean="0"/>
              <a:t>各项</a:t>
            </a:r>
            <a:r>
              <a:rPr lang="zh-CN" altLang="en-US" sz="1400" dirty="0"/>
              <a:t>滞后项前的参数不为零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各</a:t>
            </a:r>
            <a:r>
              <a:rPr lang="zh-CN" altLang="en-US" sz="1400" dirty="0"/>
              <a:t>滞后项前的参数整体为</a:t>
            </a:r>
            <a:r>
              <a:rPr lang="en-US" altLang="zh-CN" sz="1400" dirty="0"/>
              <a:t>0 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假设</a:t>
            </a:r>
            <a:r>
              <a:rPr lang="en-US" altLang="zh-CN" sz="1400" dirty="0" smtClean="0"/>
              <a:t>3---Y</a:t>
            </a:r>
            <a:r>
              <a:rPr lang="zh-CN" altLang="en-US" sz="1400" dirty="0" smtClean="0"/>
              <a:t>与</a:t>
            </a:r>
            <a:r>
              <a:rPr lang="en-US" altLang="zh-CN" sz="1400" dirty="0" smtClean="0"/>
              <a:t>X</a:t>
            </a:r>
            <a:r>
              <a:rPr lang="zh-CN" altLang="en-US" sz="1400" dirty="0"/>
              <a:t>有</a:t>
            </a:r>
            <a:r>
              <a:rPr lang="zh-CN" altLang="en-US" sz="1400" dirty="0" smtClean="0"/>
              <a:t>双向影响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式</a:t>
            </a:r>
            <a:r>
              <a:rPr lang="en-US" altLang="zh-CN" sz="1400" dirty="0" smtClean="0"/>
              <a:t>(1)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(2)</a:t>
            </a:r>
            <a:r>
              <a:rPr lang="zh-CN" altLang="en-US" sz="1400" dirty="0" smtClean="0"/>
              <a:t>中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Y</a:t>
            </a:r>
            <a:r>
              <a:rPr lang="zh-CN" altLang="en-US" sz="1400" dirty="0"/>
              <a:t>各项滞后项前的参数不为</a:t>
            </a:r>
            <a:r>
              <a:rPr lang="zh-CN" altLang="en-US" sz="1400" dirty="0" smtClean="0"/>
              <a:t>零</a:t>
            </a:r>
            <a:r>
              <a:rPr lang="zh-CN" altLang="en-US" sz="1400" dirty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假设</a:t>
            </a:r>
            <a:r>
              <a:rPr lang="en-US" altLang="zh-CN" sz="1400" dirty="0" smtClean="0"/>
              <a:t>4---Y</a:t>
            </a:r>
            <a:r>
              <a:rPr lang="zh-CN" altLang="en-US" sz="1400" dirty="0" smtClean="0"/>
              <a:t>与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不存在影响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式</a:t>
            </a:r>
            <a:r>
              <a:rPr lang="en-US" altLang="zh-CN" sz="1400" dirty="0"/>
              <a:t>(1)</a:t>
            </a:r>
            <a:r>
              <a:rPr lang="zh-CN" altLang="en-US" sz="1400" dirty="0"/>
              <a:t>和</a:t>
            </a:r>
            <a:r>
              <a:rPr lang="en-US" altLang="zh-CN" sz="1400" dirty="0"/>
              <a:t>(2)</a:t>
            </a:r>
            <a:r>
              <a:rPr lang="zh-CN" altLang="en-US" sz="1400" dirty="0"/>
              <a:t>中</a:t>
            </a:r>
            <a:r>
              <a:rPr lang="en-US" altLang="zh-CN" sz="1400" dirty="0"/>
              <a:t>X</a:t>
            </a:r>
            <a:r>
              <a:rPr lang="zh-CN" altLang="en-US" sz="1400" dirty="0"/>
              <a:t>和</a:t>
            </a:r>
            <a:r>
              <a:rPr lang="en-US" altLang="zh-CN" sz="1400" dirty="0"/>
              <a:t>Y</a:t>
            </a:r>
            <a:r>
              <a:rPr lang="zh-CN" altLang="en-US" sz="1400" dirty="0"/>
              <a:t>各项滞后项前的</a:t>
            </a:r>
            <a:r>
              <a:rPr lang="zh-CN" altLang="en-US" sz="1400" dirty="0" smtClean="0"/>
              <a:t>参数</a:t>
            </a:r>
            <a:r>
              <a:rPr lang="zh-CN" altLang="en-US" sz="1400" dirty="0"/>
              <a:t>为</a:t>
            </a:r>
            <a:r>
              <a:rPr lang="zh-CN" altLang="en-US" sz="1400" dirty="0" smtClean="0"/>
              <a:t>零。</a:t>
            </a:r>
            <a:endParaRPr lang="en-US" altLang="zh-CN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112578" y="2454377"/>
            <a:ext cx="4635886" cy="73866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格兰杰检验是通过受约束的</a:t>
            </a:r>
            <a:r>
              <a:rPr lang="en-US" altLang="zh-CN" sz="1400" dirty="0" smtClean="0"/>
              <a:t>F</a:t>
            </a:r>
            <a:r>
              <a:rPr lang="zh-CN" altLang="en-US" sz="1400" dirty="0" smtClean="0"/>
              <a:t>检验完成：</a:t>
            </a:r>
            <a:endParaRPr lang="en-US" altLang="zh-CN" sz="1400" dirty="0" smtClean="0"/>
          </a:p>
          <a:p>
            <a:r>
              <a:rPr lang="zh-CN" altLang="en-US" sz="1400" dirty="0" smtClean="0"/>
              <a:t>例如</a:t>
            </a:r>
            <a:r>
              <a:rPr lang="en-US" altLang="zh-CN" sz="1400" dirty="0" smtClean="0">
                <a:sym typeface="Wingdings" pitchFamily="2" charset="2"/>
              </a:rPr>
              <a:t>: </a:t>
            </a:r>
            <a:r>
              <a:rPr lang="zh-CN" altLang="en-US" sz="1400" dirty="0" smtClean="0">
                <a:sym typeface="Wingdings" pitchFamily="2" charset="2"/>
              </a:rPr>
              <a:t>检验假设</a:t>
            </a:r>
            <a:r>
              <a:rPr lang="en-US" altLang="zh-CN" sz="1400" dirty="0" smtClean="0">
                <a:sym typeface="Wingdings" pitchFamily="2" charset="2"/>
              </a:rPr>
              <a:t>2</a:t>
            </a:r>
            <a:r>
              <a:rPr lang="zh-CN" altLang="en-US" sz="1400" dirty="0" smtClean="0">
                <a:sym typeface="Wingdings" pitchFamily="2" charset="2"/>
              </a:rPr>
              <a:t>，包含</a:t>
            </a:r>
            <a:r>
              <a:rPr lang="en-US" altLang="zh-CN" sz="1400" dirty="0" smtClean="0">
                <a:sym typeface="Wingdings" pitchFamily="2" charset="2"/>
              </a:rPr>
              <a:t>X</a:t>
            </a:r>
            <a:r>
              <a:rPr lang="zh-CN" altLang="en-US" sz="1400" dirty="0" smtClean="0">
                <a:sym typeface="Wingdings" pitchFamily="2" charset="2"/>
              </a:rPr>
              <a:t>滞后项的回归的残差平方为</a:t>
            </a:r>
            <a:r>
              <a:rPr lang="en-US" altLang="zh-CN" sz="1400" dirty="0" smtClean="0"/>
              <a:t>RSS</a:t>
            </a:r>
            <a:r>
              <a:rPr lang="en-US" altLang="zh-CN" sz="1400" baseline="-25000" dirty="0" smtClean="0"/>
              <a:t>U</a:t>
            </a:r>
            <a:r>
              <a:rPr lang="zh-CN" altLang="en-US" sz="1400" dirty="0"/>
              <a:t>，</a:t>
            </a:r>
            <a:r>
              <a:rPr lang="zh-CN" altLang="en-US" sz="1400" dirty="0" smtClean="0">
                <a:sym typeface="Wingdings" pitchFamily="2" charset="2"/>
              </a:rPr>
              <a:t>包含</a:t>
            </a:r>
            <a:r>
              <a:rPr lang="en-US" altLang="zh-CN" sz="1400" dirty="0">
                <a:sym typeface="Wingdings" pitchFamily="2" charset="2"/>
              </a:rPr>
              <a:t>X</a:t>
            </a:r>
            <a:r>
              <a:rPr lang="zh-CN" altLang="en-US" sz="1400" dirty="0">
                <a:sym typeface="Wingdings" pitchFamily="2" charset="2"/>
              </a:rPr>
              <a:t>滞后项的回归的残差平方为</a:t>
            </a:r>
            <a:r>
              <a:rPr lang="en-US" altLang="zh-CN" sz="1400" dirty="0" smtClean="0"/>
              <a:t>RSS</a:t>
            </a:r>
            <a:r>
              <a:rPr lang="en-US" altLang="zh-CN" sz="1400" baseline="-25000" dirty="0" smtClean="0"/>
              <a:t>R</a:t>
            </a:r>
            <a:r>
              <a:rPr lang="zh-CN" altLang="en-US" sz="1400" dirty="0"/>
              <a:t>，</a:t>
            </a:r>
            <a:r>
              <a:rPr lang="en-US" altLang="zh-CN" sz="1400" dirty="0" smtClean="0"/>
              <a:t> </a:t>
            </a:r>
            <a:endParaRPr lang="zh-CN" altLang="zh-C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112578" y="3285823"/>
                <a:ext cx="4635886" cy="971804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>
                          <a:latin typeface="Cambria Math"/>
                        </a:rPr>
                        <m:t>F</m:t>
                      </m:r>
                      <m:r>
                        <a:rPr lang="en-US" altLang="zh-CN" sz="1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𝑅𝑆𝑆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𝑅𝑆𝑆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/>
                            </a:rPr>
                            <m:t>)/</m:t>
                          </m:r>
                          <m:r>
                            <a:rPr lang="en-US" altLang="zh-CN" sz="1400" i="1">
                              <a:latin typeface="Cambria Math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𝑅𝑆𝑆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/>
                            </a:rPr>
                            <m:t>/(</m:t>
                          </m:r>
                          <m:r>
                            <a:rPr lang="en-US" altLang="zh-CN" sz="1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1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14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400" dirty="0" smtClean="0"/>
              </a:p>
              <a:p>
                <a:r>
                  <a:rPr lang="en-US" altLang="zh-CN" sz="1400" dirty="0"/>
                  <a:t>k</a:t>
                </a:r>
                <a:r>
                  <a:rPr lang="zh-CN" altLang="en-US" sz="1400" dirty="0" smtClean="0"/>
                  <a:t>为无约束回归模型的代估参数的个数。如果</a:t>
                </a:r>
                <a:r>
                  <a:rPr lang="en-US" altLang="zh-CN" sz="1400" dirty="0" smtClean="0"/>
                  <a:t>:  </a:t>
                </a:r>
                <a:r>
                  <a:rPr lang="en-US" altLang="zh-CN" sz="1400" dirty="0"/>
                  <a:t>F&gt;F</a:t>
                </a:r>
                <a:r>
                  <a:rPr lang="en-US" altLang="zh-CN" sz="1400" baseline="-25000" dirty="0"/>
                  <a:t>a</a:t>
                </a:r>
                <a:r>
                  <a:rPr lang="en-US" altLang="zh-CN" sz="1400" dirty="0"/>
                  <a:t>(m,n-k</a:t>
                </a:r>
                <a:r>
                  <a:rPr lang="en-US" altLang="zh-CN" sz="1400" dirty="0" smtClean="0"/>
                  <a:t>), </a:t>
                </a:r>
                <a:r>
                  <a:rPr lang="zh-CN" altLang="en-US" sz="1400" dirty="0" smtClean="0"/>
                  <a:t>则拒绝原假设，则认为</a:t>
                </a:r>
                <a:r>
                  <a:rPr lang="en-US" altLang="zh-CN" sz="1400" dirty="0" smtClean="0"/>
                  <a:t>X</a:t>
                </a:r>
                <a:r>
                  <a:rPr lang="zh-CN" altLang="en-US" sz="1400" dirty="0" smtClean="0"/>
                  <a:t>是</a:t>
                </a:r>
                <a:r>
                  <a:rPr lang="en-US" altLang="zh-CN" sz="1400" dirty="0" smtClean="0"/>
                  <a:t>Y</a:t>
                </a:r>
                <a:r>
                  <a:rPr lang="zh-CN" altLang="en-US" sz="1400" dirty="0" smtClean="0"/>
                  <a:t>的格兰杰原因。</a:t>
                </a:r>
                <a:endParaRPr lang="zh-CN" altLang="zh-CN" sz="1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78" y="3285823"/>
                <a:ext cx="4635886" cy="971804"/>
              </a:xfrm>
              <a:prstGeom prst="rect">
                <a:avLst/>
              </a:prstGeom>
              <a:blipFill rotWithShape="1">
                <a:blip r:embed="rId5"/>
                <a:stretch>
                  <a:fillRect l="-395" r="-1316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 flipH="1">
            <a:off x="1738918" y="1605626"/>
            <a:ext cx="924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滞后期</a:t>
            </a:r>
            <a:endParaRPr lang="zh-CN" altLang="en-US" sz="1400" b="1" dirty="0"/>
          </a:p>
        </p:txBody>
      </p:sp>
      <p:sp>
        <p:nvSpPr>
          <p:cNvPr id="28" name="右大括号 27"/>
          <p:cNvSpPr/>
          <p:nvPr/>
        </p:nvSpPr>
        <p:spPr>
          <a:xfrm rot="20872148">
            <a:off x="1487589" y="1004886"/>
            <a:ext cx="146775" cy="1010660"/>
          </a:xfrm>
          <a:prstGeom prst="rightBrac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5045" y="4149080"/>
            <a:ext cx="3742472" cy="233910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%Process</a:t>
            </a:r>
            <a:r>
              <a:rPr lang="en-US" altLang="zh-CN" sz="1600" dirty="0"/>
              <a:t>: Bivariate Granger causality NxN</a:t>
            </a:r>
          </a:p>
          <a:p>
            <a:r>
              <a:rPr lang="en-US" altLang="zh-CN" sz="1600" dirty="0"/>
              <a:t>    sFiles = bst_process('CallProcess',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'process_granger1n</a:t>
            </a:r>
            <a:r>
              <a:rPr lang="en-US" altLang="zh-CN" sz="1600" dirty="0"/>
              <a:t>', sFiles, [], ...</a:t>
            </a:r>
          </a:p>
          <a:p>
            <a:r>
              <a:rPr lang="en-US" altLang="zh-CN" sz="1600" dirty="0"/>
              <a:t>        'timewindow',   [-0.35, 0.998], ...</a:t>
            </a:r>
          </a:p>
          <a:p>
            <a:r>
              <a:rPr lang="en-US" altLang="zh-CN" sz="1600" dirty="0"/>
              <a:t>        'dest_sensors', 'MEG, EEG', ...</a:t>
            </a:r>
          </a:p>
          <a:p>
            <a:r>
              <a:rPr lang="en-US" altLang="zh-CN" sz="1600" dirty="0"/>
              <a:t>        'includebad</a:t>
            </a:r>
            <a:r>
              <a:rPr lang="en-US" altLang="zh-CN" sz="1600" dirty="0" smtClean="0"/>
              <a:t>', 1,'removeevoked',0</a:t>
            </a:r>
            <a:r>
              <a:rPr lang="en-US" altLang="zh-CN" sz="1600" dirty="0"/>
              <a:t>, ...</a:t>
            </a:r>
          </a:p>
          <a:p>
            <a:r>
              <a:rPr lang="en-US" altLang="zh-CN" sz="1600" dirty="0"/>
              <a:t>        'grangerorder</a:t>
            </a:r>
            <a:r>
              <a:rPr lang="en-US" altLang="zh-CN" sz="1600" dirty="0" smtClean="0"/>
              <a:t>',10,'outputmode',1</a:t>
            </a:r>
            <a:r>
              <a:rPr lang="en-US" altLang="zh-CN" sz="1600" dirty="0"/>
              <a:t>,...</a:t>
            </a:r>
          </a:p>
          <a:p>
            <a:r>
              <a:rPr lang="en-US" altLang="zh-CN" sz="1600" dirty="0"/>
              <a:t>        'save</a:t>
            </a:r>
            <a:r>
              <a:rPr lang="en-US" altLang="zh-CN" sz="1600" dirty="0" smtClean="0"/>
              <a:t>',1,'addrowcomment</a:t>
            </a:r>
            <a:r>
              <a:rPr lang="en-US" altLang="zh-CN" sz="1600" dirty="0"/>
              <a:t>',  1, ...</a:t>
            </a:r>
          </a:p>
          <a:p>
            <a:r>
              <a:rPr lang="en-US" altLang="zh-CN" sz="1600" dirty="0"/>
              <a:t>        'addfilecomment', 1);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911" y="4283406"/>
            <a:ext cx="2380918" cy="208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 rot="16200000">
            <a:off x="3756621" y="5173874"/>
            <a:ext cx="57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From</a:t>
            </a:r>
            <a:endParaRPr lang="zh-CN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012527" y="6298290"/>
            <a:ext cx="374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To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660232" y="4437112"/>
            <a:ext cx="1967076" cy="73866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GC</a:t>
            </a:r>
            <a:r>
              <a:rPr lang="zh-CN" altLang="en-US" sz="1400" dirty="0" smtClean="0"/>
              <a:t>反映了在认知过程中不同脑区之间的相互影响以及影响强度。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59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7459" y="0"/>
            <a:ext cx="2969083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频域格兰杰计算流程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00258" y="665984"/>
            <a:ext cx="1743484" cy="3414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Time series data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99692" y="1988840"/>
            <a:ext cx="5544616" cy="792088"/>
            <a:chOff x="1763688" y="1354655"/>
            <a:chExt cx="5544616" cy="792088"/>
          </a:xfrm>
        </p:grpSpPr>
        <p:sp>
          <p:nvSpPr>
            <p:cNvPr id="20" name="矩形 19"/>
            <p:cNvSpPr/>
            <p:nvPr/>
          </p:nvSpPr>
          <p:spPr>
            <a:xfrm>
              <a:off x="1763688" y="1354655"/>
              <a:ext cx="1743484" cy="7920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Model coefficients and residuals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652120" y="1354655"/>
              <a:ext cx="1656184" cy="7920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Cross-spectral</a:t>
              </a:r>
            </a:p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Density matrix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659525" y="3717032"/>
            <a:ext cx="1807846" cy="864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Noise covariance matrix spectral transfer function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59525" y="5517232"/>
            <a:ext cx="1824951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Granger causality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20" idx="0"/>
            <a:endCxn id="4" idx="1"/>
          </p:cNvCxnSpPr>
          <p:nvPr/>
        </p:nvCxnSpPr>
        <p:spPr>
          <a:xfrm flipV="1">
            <a:off x="2671434" y="836711"/>
            <a:ext cx="1028824" cy="11521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3"/>
            <a:endCxn id="24" idx="0"/>
          </p:cNvCxnSpPr>
          <p:nvPr/>
        </p:nvCxnSpPr>
        <p:spPr>
          <a:xfrm>
            <a:off x="5443742" y="836711"/>
            <a:ext cx="1072474" cy="11521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0" idx="2"/>
            <a:endCxn id="25" idx="1"/>
          </p:cNvCxnSpPr>
          <p:nvPr/>
        </p:nvCxnSpPr>
        <p:spPr>
          <a:xfrm>
            <a:off x="2671434" y="2780928"/>
            <a:ext cx="988091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4" idx="2"/>
            <a:endCxn id="25" idx="3"/>
          </p:cNvCxnSpPr>
          <p:nvPr/>
        </p:nvCxnSpPr>
        <p:spPr>
          <a:xfrm flipH="1">
            <a:off x="5467371" y="2780928"/>
            <a:ext cx="1048845" cy="1368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5" idx="2"/>
            <a:endCxn id="26" idx="0"/>
          </p:cNvCxnSpPr>
          <p:nvPr/>
        </p:nvCxnSpPr>
        <p:spPr>
          <a:xfrm>
            <a:off x="4563448" y="4581128"/>
            <a:ext cx="8553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46762" y="1191237"/>
            <a:ext cx="1468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Autoregressive </a:t>
            </a:r>
          </a:p>
          <a:p>
            <a:r>
              <a:rPr lang="en-US" altLang="zh-CN" sz="1400" dirty="0" smtClean="0"/>
              <a:t>model estimation</a:t>
            </a:r>
            <a:endParaRPr lang="zh-CN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220072" y="1191237"/>
            <a:ext cx="273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Spectral estimation using Fourier </a:t>
            </a:r>
          </a:p>
          <a:p>
            <a:r>
              <a:rPr lang="en-US" altLang="zh-CN" sz="1400" dirty="0" smtClean="0"/>
              <a:t>decomposition and multitapering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828314" y="3024211"/>
            <a:ext cx="1886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Fourier transformation </a:t>
            </a:r>
          </a:p>
          <a:p>
            <a:pPr algn="ctr"/>
            <a:r>
              <a:rPr lang="en-US" altLang="zh-CN" sz="1400" dirty="0" smtClean="0"/>
              <a:t>of model coefficients</a:t>
            </a:r>
            <a:endParaRPr lang="zh-CN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424353" y="3013792"/>
            <a:ext cx="1973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Factorization of spectral </a:t>
            </a:r>
          </a:p>
          <a:p>
            <a:pPr algn="ctr"/>
            <a:r>
              <a:rPr lang="en-US" altLang="zh-CN" sz="1400" dirty="0" smtClean="0"/>
              <a:t>density matrix</a:t>
            </a:r>
            <a:endParaRPr lang="zh-CN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4613734" y="4805281"/>
            <a:ext cx="2460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Estimation of Granger causality</a:t>
            </a:r>
            <a:endParaRPr lang="zh-CN" altLang="en-US" sz="1400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4579867" y="1191237"/>
            <a:ext cx="0" cy="201215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3542816" y="2043427"/>
            <a:ext cx="17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Parametric approach</a:t>
            </a:r>
            <a:endParaRPr lang="zh-CN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3690373" y="2088598"/>
            <a:ext cx="2102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Non-parametric approach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9692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973" y="0"/>
            <a:ext cx="2943434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Brainstorm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链接分析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520" y="519946"/>
            <a:ext cx="40357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FC5. </a:t>
            </a:r>
            <a:r>
              <a:rPr lang="en-US" altLang="zh-CN" dirty="0"/>
              <a:t>Bivariate Granger </a:t>
            </a:r>
            <a:r>
              <a:rPr lang="en-US" altLang="zh-CN" dirty="0" smtClean="0"/>
              <a:t>causality(Spectral)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96" y="3443511"/>
            <a:ext cx="2597468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378842" y="704612"/>
            <a:ext cx="3729166" cy="230832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% Process: Bivariate Granger </a:t>
            </a:r>
            <a:endParaRPr lang="en-US" altLang="zh-CN" sz="1600" dirty="0" smtClean="0"/>
          </a:p>
          <a:p>
            <a:r>
              <a:rPr lang="en-US" altLang="zh-CN" sz="1600" dirty="0" smtClean="0"/>
              <a:t>%                 causality </a:t>
            </a:r>
            <a:r>
              <a:rPr lang="en-US" altLang="zh-CN" sz="1600" dirty="0"/>
              <a:t>(spectral) NxN</a:t>
            </a:r>
          </a:p>
          <a:p>
            <a:r>
              <a:rPr lang="en-US" altLang="zh-CN" sz="1600" dirty="0"/>
              <a:t>    sFiles = bst_process('CallProcess',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'process_spgranger1n</a:t>
            </a:r>
            <a:r>
              <a:rPr lang="en-US" altLang="zh-CN" sz="1600" dirty="0"/>
              <a:t>', sFiles, [], ...</a:t>
            </a:r>
          </a:p>
          <a:p>
            <a:r>
              <a:rPr lang="en-US" altLang="zh-CN" sz="1600" dirty="0"/>
              <a:t>        'timewindow',   [-0.35, 0.998], ...</a:t>
            </a:r>
          </a:p>
          <a:p>
            <a:r>
              <a:rPr lang="en-US" altLang="zh-CN" sz="1600" dirty="0"/>
              <a:t>        'dest_sensors', 'MEG, EEG', ...</a:t>
            </a:r>
          </a:p>
          <a:p>
            <a:r>
              <a:rPr lang="en-US" altLang="zh-CN" sz="1600" dirty="0"/>
              <a:t>        'includebad', </a:t>
            </a:r>
            <a:r>
              <a:rPr lang="en-US" altLang="zh-CN" sz="1600" dirty="0" smtClean="0"/>
              <a:t>1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'removeevoked</a:t>
            </a:r>
            <a:r>
              <a:rPr lang="en-US" altLang="zh-CN" sz="1600" dirty="0"/>
              <a:t>', 0, ...</a:t>
            </a:r>
          </a:p>
          <a:p>
            <a:r>
              <a:rPr lang="en-US" altLang="zh-CN" sz="1600" dirty="0"/>
              <a:t>        'grangerorder', 10</a:t>
            </a:r>
            <a:r>
              <a:rPr lang="en-US" altLang="zh-CN" sz="1600" dirty="0" smtClean="0"/>
              <a:t>,'maxfreqres</a:t>
            </a:r>
            <a:r>
              <a:rPr lang="en-US" altLang="zh-CN" sz="1600" dirty="0"/>
              <a:t>',   2, ...</a:t>
            </a:r>
          </a:p>
          <a:p>
            <a:r>
              <a:rPr lang="en-US" altLang="zh-CN" sz="1600" dirty="0"/>
              <a:t>        'maxfreq', </a:t>
            </a:r>
            <a:r>
              <a:rPr lang="en-US" altLang="zh-CN" sz="1600" dirty="0" smtClean="0"/>
              <a:t>100, 'outputmode</a:t>
            </a:r>
            <a:r>
              <a:rPr lang="en-US" altLang="zh-CN" sz="1600" dirty="0"/>
              <a:t>',   1);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08" y="4023574"/>
            <a:ext cx="2584982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535" y="4603638"/>
            <a:ext cx="2626187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287240" y="3443511"/>
            <a:ext cx="37542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f1</a:t>
            </a:r>
            <a:endParaRPr lang="zh-CN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80174" y="4023574"/>
            <a:ext cx="37542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f2</a:t>
            </a:r>
            <a:endParaRPr lang="zh-CN" altLang="en-US" b="1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432206" y="5719158"/>
            <a:ext cx="1507946" cy="10444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75210" y="4603638"/>
            <a:ext cx="381836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fn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0" y="1048832"/>
                <a:ext cx="5548094" cy="10318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𝐺𝐶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𝐼𝑛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en-US" altLang="zh-CN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/>
                            </a:rPr>
                            <m:t>ω</m:t>
                          </m:r>
                          <m:r>
                            <a:rPr lang="en-US" altLang="zh-CN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𝑦𝑦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𝑦𝑥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𝑦𝑦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8832"/>
                <a:ext cx="5548094" cy="10318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88893" y="2960619"/>
                <a:ext cx="2145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/>
                            </a:rPr>
                            <m:t>ω</m:t>
                          </m:r>
                        </m:e>
                      </m:d>
                      <m:r>
                        <a:rPr lang="zh-CN" altLang="zh-CN">
                          <a:latin typeface="Cambria Math"/>
                        </a:rPr>
                        <m:t>频域转换矩阵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3" y="2960619"/>
                <a:ext cx="214597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88893" y="4441785"/>
                <a:ext cx="2649251" cy="40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𝑦𝑦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zh-CN" altLang="zh-CN">
                          <a:latin typeface="Cambria Math"/>
                        </a:rPr>
                        <m:t>是序列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y</m:t>
                      </m:r>
                      <m:r>
                        <a:rPr lang="zh-CN" altLang="zh-CN">
                          <a:latin typeface="Cambria Math"/>
                        </a:rPr>
                        <m:t>的功率谱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3" y="4441785"/>
                <a:ext cx="2649251" cy="400302"/>
              </a:xfrm>
              <a:prstGeom prst="rect">
                <a:avLst/>
              </a:prstGeom>
              <a:blipFill rotWithShape="1"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88893" y="4947690"/>
                <a:ext cx="2634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zh-CN" altLang="zh-CN">
                          <a:latin typeface="Cambria Math"/>
                        </a:rPr>
                        <m:t>是序列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zh-CN" altLang="zh-CN">
                          <a:latin typeface="Cambria Math"/>
                        </a:rPr>
                        <m:t>的功率谱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3" y="4947690"/>
                <a:ext cx="263482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88893" y="3935880"/>
                <a:ext cx="2629181" cy="40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zh-CN" altLang="zh-CN">
                          <a:latin typeface="Cambria Math"/>
                        </a:rPr>
                        <m:t>是序列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zh-CN" altLang="zh-CN">
                          <a:latin typeface="Cambria Math"/>
                        </a:rPr>
                        <m:t>和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y</m:t>
                      </m:r>
                      <m:r>
                        <a:rPr lang="zh-CN" altLang="zh-CN">
                          <a:latin typeface="Cambria Math"/>
                        </a:rPr>
                        <m:t>的交叉谱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3" y="3935880"/>
                <a:ext cx="2629181" cy="400302"/>
              </a:xfrm>
              <a:prstGeom prst="rect">
                <a:avLst/>
              </a:prstGeom>
              <a:blipFill rotWithShape="1"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88893" y="2208685"/>
                <a:ext cx="46193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𝛴</m:t>
                      </m:r>
                      <m:r>
                        <a:rPr lang="zh-CN" altLang="zh-CN">
                          <a:latin typeface="Cambria Math"/>
                        </a:rPr>
                        <m:t>是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AR</m:t>
                      </m:r>
                      <m:r>
                        <a:rPr lang="zh-CN" altLang="zh-CN">
                          <a:latin typeface="Cambria Math"/>
                        </a:rPr>
                        <m:t>模型残差的协方差</m:t>
                      </m:r>
                      <m:r>
                        <a:rPr lang="en-US" altLang="zh-CN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The</m:t>
                      </m:r>
                      <m:r>
                        <a:rPr lang="en-US" altLang="zh-CN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covariance</m:t>
                      </m:r>
                      <m:r>
                        <a:rPr lang="en-US" altLang="zh-CN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of</m:t>
                      </m:r>
                    </m:oMath>
                  </m:oMathPara>
                </a14:m>
                <a:endParaRPr lang="en-US" altLang="zh-CN" b="0" i="0" dirty="0" smtClean="0">
                  <a:latin typeface="Cambria Math"/>
                </a:endParaRPr>
              </a:p>
              <a:p>
                <a:pPr algn="ctr"/>
                <a:r>
                  <a:rPr lang="en-US" altLang="zh-CN" b="0" dirty="0" smtClean="0"/>
                  <a:t>AR-model’s residuals.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)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3" y="2208685"/>
                <a:ext cx="4619341" cy="646331"/>
              </a:xfrm>
              <a:prstGeom prst="rect">
                <a:avLst/>
              </a:prstGeom>
              <a:blipFill rotWithShape="1">
                <a:blip r:embed="rId10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88893" y="3435554"/>
                <a:ext cx="2721130" cy="394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𝑦𝑥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𝑦𝑥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𝜔</m:t>
                      </m:r>
                      <m:r>
                        <a:rPr lang="en-US" altLang="zh-CN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𝛴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𝑦𝑥</m:t>
                          </m:r>
                        </m:sub>
                      </m:sSub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𝑦𝑥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3" y="3435554"/>
                <a:ext cx="2721130" cy="394723"/>
              </a:xfrm>
              <a:prstGeom prst="rect">
                <a:avLst/>
              </a:prstGeom>
              <a:blipFill rotWithShape="1">
                <a:blip r:embed="rId1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78341" y="5502734"/>
            <a:ext cx="1967076" cy="73866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GC</a:t>
            </a:r>
            <a:r>
              <a:rPr lang="zh-CN" altLang="en-US" sz="1400" dirty="0" smtClean="0"/>
              <a:t>反映了在认知过程中不同脑区之间的相互影响以及影响强度。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83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973" y="0"/>
            <a:ext cx="2943434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Brainstorm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链接分析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520" y="519946"/>
            <a:ext cx="36143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FC6. Amplitude envelope correlation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29812" y="980728"/>
                <a:ext cx="3878498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mtClean="0"/>
                        <m:t>频域幅度</m:t>
                      </m:r>
                      <m:r>
                        <a:rPr lang="en-US" altLang="zh-CN" b="0" i="1" smtClean="0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𝐴</m:t>
                          </m:r>
                        </m:e>
                        <m:sub>
                          <m:r>
                            <a:rPr lang="en-US" altLang="zh-CN" i="1"/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 i="1"/>
                            <m:t>𝑓</m:t>
                          </m:r>
                          <m:r>
                            <a:rPr lang="en-US" altLang="zh-CN" i="1"/>
                            <m:t>,</m:t>
                          </m:r>
                          <m:r>
                            <a:rPr lang="en-US" altLang="zh-CN" i="1"/>
                            <m:t>𝑡</m:t>
                          </m:r>
                        </m:e>
                      </m:d>
                      <m:r>
                        <a:rPr lang="en-US" altLang="zh-CN" i="1"/>
                        <m:t>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r>
                            <a:rPr lang="en-US" altLang="zh-CN" i="1"/>
                            <m:t>1</m:t>
                          </m:r>
                        </m:num>
                        <m:den>
                          <m:r>
                            <a:rPr lang="en-US" altLang="zh-CN" i="1"/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i="1"/>
                          </m:ctrlPr>
                        </m:naryPr>
                        <m:sub>
                          <m:r>
                            <a:rPr lang="en-US" altLang="zh-CN" i="1"/>
                            <m:t>𝑖</m:t>
                          </m:r>
                          <m:r>
                            <a:rPr lang="en-US" altLang="zh-CN" i="1"/>
                            <m:t>=1</m:t>
                          </m:r>
                        </m:sub>
                        <m:sup>
                          <m:r>
                            <a:rPr lang="en-US" altLang="zh-CN" i="1"/>
                            <m:t>𝑁</m:t>
                          </m:r>
                        </m:sup>
                        <m:e>
                          <m:r>
                            <a:rPr lang="en-US" altLang="zh-CN" i="1"/>
                            <m:t>|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𝑆</m:t>
                              </m:r>
                            </m:e>
                            <m:sub>
                              <m:r>
                                <a:rPr lang="en-US" altLang="zh-CN" i="1"/>
                                <m:t>𝑋</m:t>
                              </m:r>
                              <m:r>
                                <a:rPr lang="en-US" altLang="zh-CN" i="1"/>
                                <m:t>,</m:t>
                              </m:r>
                              <m:r>
                                <a:rPr lang="en-US" altLang="zh-CN" i="1"/>
                                <m:t>𝑖</m:t>
                              </m:r>
                            </m:sub>
                          </m:sSub>
                          <m:r>
                            <a:rPr lang="en-US" altLang="zh-CN" i="1"/>
                            <m:t>(</m:t>
                          </m:r>
                          <m:r>
                            <a:rPr lang="en-US" altLang="zh-CN" i="1"/>
                            <m:t>𝑓</m:t>
                          </m:r>
                          <m:r>
                            <a:rPr lang="en-US" altLang="zh-CN" i="1"/>
                            <m:t>,</m:t>
                          </m:r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)|</m:t>
                          </m:r>
                        </m:e>
                      </m:nary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12" y="980728"/>
                <a:ext cx="3878498" cy="8766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02733" y="2898509"/>
                <a:ext cx="7941675" cy="386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/>
                        </m:ctrlPr>
                      </m:sSubPr>
                      <m:e>
                        <m:r>
                          <a:rPr lang="en-US" altLang="zh-CN" i="1"/>
                          <m:t>𝑆</m:t>
                        </m:r>
                      </m:e>
                      <m:sub>
                        <m:r>
                          <a:rPr lang="en-US" altLang="zh-CN" i="1"/>
                          <m:t>𝑋</m:t>
                        </m:r>
                        <m:r>
                          <a:rPr lang="en-US" altLang="zh-CN" i="1"/>
                          <m:t>,</m:t>
                        </m:r>
                        <m:r>
                          <a:rPr lang="en-US" altLang="zh-CN" i="1"/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𝑓</m:t>
                        </m:r>
                        <m:r>
                          <a:rPr lang="en-US" altLang="zh-CN" i="1"/>
                          <m:t>,</m:t>
                        </m:r>
                        <m:r>
                          <a:rPr lang="en-US" altLang="zh-CN" i="1"/>
                          <m:t>𝑡</m:t>
                        </m:r>
                      </m:e>
                    </m:d>
                    <m:r>
                      <a:rPr lang="zh-CN" altLang="zh-CN"/>
                      <m:t>是电极</m:t>
                    </m:r>
                    <m:r>
                      <m:rPr>
                        <m:sty m:val="p"/>
                      </m:rPr>
                      <a:rPr lang="en-US" altLang="zh-CN"/>
                      <m:t>X</m:t>
                    </m:r>
                    <m:r>
                      <a:rPr lang="zh-CN" altLang="zh-CN"/>
                      <m:t>处第</m:t>
                    </m:r>
                    <m:r>
                      <m:rPr>
                        <m:sty m:val="p"/>
                      </m:rPr>
                      <a:rPr lang="en-US" altLang="zh-CN"/>
                      <m:t>i</m:t>
                    </m:r>
                    <m:r>
                      <a:rPr lang="zh-CN" altLang="zh-CN"/>
                      <m:t>个</m:t>
                    </m:r>
                    <m:r>
                      <m:rPr>
                        <m:sty m:val="p"/>
                      </m:rPr>
                      <a:rPr lang="en-US" altLang="zh-CN"/>
                      <m:t>Epoch</m:t>
                    </m:r>
                    <m:r>
                      <a:rPr lang="zh-CN" altLang="zh-CN"/>
                      <m:t>信号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𝐼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zh-CN" altLang="zh-CN"/>
                      <m:t>的傅里叶变换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zh-CN" altLang="zh-CN" dirty="0"/>
                  <a:t>为</a:t>
                </a:r>
                <a:r>
                  <a:rPr lang="en-US" altLang="zh-CN" dirty="0"/>
                  <a:t>Epoch</a:t>
                </a:r>
                <a:r>
                  <a:rPr lang="zh-CN" altLang="zh-CN" dirty="0"/>
                  <a:t>的总数。</a:t>
                </a: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33" y="2898509"/>
                <a:ext cx="7941675" cy="386196"/>
              </a:xfrm>
              <a:prstGeom prst="rect">
                <a:avLst/>
              </a:prstGeom>
              <a:blipFill rotWithShape="1">
                <a:blip r:embed="rId3"/>
                <a:stretch>
                  <a:fillRect t="-10938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02733" y="3284705"/>
                <a:ext cx="5256584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Coherence</m:t>
                      </m:r>
                      <m:r>
                        <a:rPr lang="en-US" altLang="zh-CN"/>
                        <m:t>  </m:t>
                      </m:r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𝑘</m:t>
                              </m:r>
                            </m:e>
                            <m:sub>
                              <m:r>
                                <a:rPr lang="en-US" altLang="zh-CN" i="1"/>
                                <m:t>𝑋𝑌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/>
                            <m:t>2</m:t>
                          </m:r>
                        </m:sup>
                      </m:sSup>
                      <m:r>
                        <a:rPr lang="en-US" altLang="zh-CN" i="1"/>
                        <m:t>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|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/>
                                  </m:ctrlPr>
                                </m:naryPr>
                                <m:sub>
                                  <m:r>
                                    <a:rPr lang="en-US" altLang="zh-CN" i="1"/>
                                    <m:t>𝑖</m:t>
                                  </m:r>
                                  <m:r>
                                    <a:rPr lang="en-US" altLang="zh-CN" i="1"/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/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i="1"/>
                                      </m:ctrlPr>
                                    </m:sSubPr>
                                    <m:e>
                                      <m:r>
                                        <a:rPr lang="en-US" altLang="zh-CN" i="1"/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/>
                                        <m:t>𝑋</m:t>
                                      </m:r>
                                      <m:r>
                                        <a:rPr lang="en-US" altLang="zh-CN" i="1"/>
                                        <m:t>,</m:t>
                                      </m:r>
                                      <m:r>
                                        <a:rPr lang="en-US" altLang="zh-CN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/>
                                    <m:t>(</m:t>
                                  </m:r>
                                  <m:r>
                                    <a:rPr lang="en-US" altLang="zh-CN" i="1"/>
                                    <m:t>𝑓</m:t>
                                  </m:r>
                                  <m:r>
                                    <a:rPr lang="en-US" altLang="zh-CN" i="1"/>
                                    <m:t>,</m:t>
                                  </m:r>
                                  <m:r>
                                    <a:rPr lang="en-US" altLang="zh-CN" i="1"/>
                                    <m:t>𝑡</m:t>
                                  </m:r>
                                  <m:r>
                                    <a:rPr lang="en-US" altLang="zh-CN" i="1"/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zh-CN" altLang="zh-CN" i="1"/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/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/>
                                            <m:t>𝑌</m:t>
                                          </m:r>
                                          <m:r>
                                            <a:rPr lang="en-US" altLang="zh-CN" i="1"/>
                                            <m:t>,</m:t>
                                          </m:r>
                                          <m:r>
                                            <a:rPr lang="en-US" altLang="zh-CN" i="1"/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/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CN" i="1"/>
                                    <m:t>(</m:t>
                                  </m:r>
                                  <m:r>
                                    <a:rPr lang="en-US" altLang="zh-CN" i="1"/>
                                    <m:t>𝑓</m:t>
                                  </m:r>
                                  <m:r>
                                    <a:rPr lang="en-US" altLang="zh-CN" i="1"/>
                                    <m:t>,</m:t>
                                  </m:r>
                                  <m:r>
                                    <a:rPr lang="en-US" altLang="zh-CN" i="1"/>
                                    <m:t>𝑡</m:t>
                                  </m:r>
                                  <m:r>
                                    <a:rPr lang="en-US" altLang="zh-CN" i="1"/>
                                    <m:t>)</m:t>
                                  </m:r>
                                </m:e>
                              </m:nary>
                              <m:r>
                                <a:rPr lang="en-US" altLang="zh-CN" i="1"/>
                                <m:t>|</m:t>
                              </m:r>
                            </m:e>
                            <m:sup>
                              <m:r>
                                <a:rPr lang="en-US" altLang="zh-CN" i="1"/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/>
                              </m:ctrlPr>
                            </m:naryPr>
                            <m:sub>
                              <m:r>
                                <a:rPr lang="en-US" altLang="zh-CN" i="1"/>
                                <m:t>𝑖</m:t>
                              </m:r>
                              <m:r>
                                <a:rPr lang="en-US" altLang="zh-CN" i="1"/>
                                <m:t>=1</m:t>
                              </m:r>
                            </m:sub>
                            <m:sup>
                              <m:r>
                                <a:rPr lang="en-US" altLang="zh-CN" i="1"/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r>
                                    <a:rPr lang="en-US" altLang="zh-CN" i="1"/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zh-CN" altLang="zh-CN" i="1"/>
                                      </m:ctrlPr>
                                    </m:sSubPr>
                                    <m:e>
                                      <m:r>
                                        <a:rPr lang="en-US" altLang="zh-CN" i="1"/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/>
                                        <m:t>𝑋</m:t>
                                      </m:r>
                                      <m:r>
                                        <a:rPr lang="en-US" altLang="zh-CN" i="1"/>
                                        <m:t>,</m:t>
                                      </m:r>
                                      <m:r>
                                        <a:rPr lang="en-US" altLang="zh-CN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/>
                                    <m:t>(</m:t>
                                  </m:r>
                                  <m:r>
                                    <a:rPr lang="en-US" altLang="zh-CN" i="1"/>
                                    <m:t>𝑓</m:t>
                                  </m:r>
                                  <m:r>
                                    <a:rPr lang="en-US" altLang="zh-CN" i="1"/>
                                    <m:t>,</m:t>
                                  </m:r>
                                  <m:r>
                                    <a:rPr lang="en-US" altLang="zh-CN" i="1"/>
                                    <m:t>𝑡</m:t>
                                  </m:r>
                                  <m:r>
                                    <a:rPr lang="en-US" altLang="zh-CN" i="1"/>
                                    <m:t>)|</m:t>
                                  </m:r>
                                </m:e>
                                <m:sup>
                                  <m:r>
                                    <a:rPr lang="en-US" altLang="zh-CN" i="1"/>
                                    <m:t>2</m:t>
                                  </m:r>
                                </m:sup>
                              </m:sSup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/>
                              </m:ctrlPr>
                            </m:naryPr>
                            <m:sub>
                              <m:r>
                                <a:rPr lang="en-US" altLang="zh-CN" i="1"/>
                                <m:t>𝑖</m:t>
                              </m:r>
                              <m:r>
                                <a:rPr lang="en-US" altLang="zh-CN" i="1"/>
                                <m:t>=1</m:t>
                              </m:r>
                            </m:sub>
                            <m:sup>
                              <m:r>
                                <a:rPr lang="en-US" altLang="zh-CN" i="1"/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r>
                                    <a:rPr lang="en-US" altLang="zh-CN" i="1"/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zh-CN" altLang="zh-CN" i="1"/>
                                      </m:ctrlPr>
                                    </m:sSubPr>
                                    <m:e>
                                      <m:r>
                                        <a:rPr lang="en-US" altLang="zh-CN" i="1"/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/>
                                        <m:t>𝑌</m:t>
                                      </m:r>
                                      <m:r>
                                        <a:rPr lang="en-US" altLang="zh-CN" i="1"/>
                                        <m:t>,</m:t>
                                      </m:r>
                                      <m:r>
                                        <a:rPr lang="en-US" altLang="zh-CN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/>
                                    <m:t>(</m:t>
                                  </m:r>
                                  <m:r>
                                    <a:rPr lang="en-US" altLang="zh-CN" i="1"/>
                                    <m:t>𝑓</m:t>
                                  </m:r>
                                  <m:r>
                                    <a:rPr lang="en-US" altLang="zh-CN" i="1"/>
                                    <m:t>,</m:t>
                                  </m:r>
                                  <m:r>
                                    <a:rPr lang="en-US" altLang="zh-CN" i="1"/>
                                    <m:t>𝑡</m:t>
                                  </m:r>
                                  <m:r>
                                    <a:rPr lang="en-US" altLang="zh-CN" i="1"/>
                                    <m:t>)|</m:t>
                                  </m:r>
                                </m:e>
                                <m:sup>
                                  <m:r>
                                    <a:rPr lang="en-US" altLang="zh-CN" i="1"/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33" y="3284705"/>
                <a:ext cx="5256584" cy="8326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51520" y="2192033"/>
                <a:ext cx="2743315" cy="429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𝑠</m:t>
                          </m:r>
                        </m:e>
                        <m:sub>
                          <m:r>
                            <a:rPr lang="en-US" altLang="zh-CN" i="1"/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𝑓</m:t>
                              </m:r>
                            </m:e>
                            <m:sub>
                              <m:r>
                                <a:rPr lang="en-US" altLang="zh-CN" i="1"/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i="1"/>
                        <m:t>=</m:t>
                      </m:r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r>
                            <a:rPr lang="en-US" altLang="zh-CN" i="1"/>
                            <m:t>𝐹</m:t>
                          </m:r>
                        </m:e>
                        <m:sup>
                          <m:r>
                            <a:rPr lang="en-US" altLang="zh-CN" i="1"/>
                            <m:t>−1</m:t>
                          </m:r>
                        </m:sup>
                      </m:sSup>
                      <m:r>
                        <a:rPr lang="en-US" altLang="zh-CN"/>
                        <m:t>(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𝑆</m:t>
                          </m:r>
                        </m:e>
                        <m:sub>
                          <m:r>
                            <a:rPr lang="en-US" altLang="zh-CN" i="1"/>
                            <m:t>𝑋</m:t>
                          </m:r>
                        </m:sub>
                      </m:sSub>
                      <m:r>
                        <a:rPr lang="en-US" altLang="zh-CN"/>
                        <m:t>(</m:t>
                      </m:r>
                      <m:r>
                        <m:rPr>
                          <m:sty m:val="p"/>
                        </m:rPr>
                        <a:rPr lang="en-US" altLang="zh-CN"/>
                        <m:t>t</m:t>
                      </m:r>
                      <m:r>
                        <a:rPr lang="en-US" altLang="zh-CN"/>
                        <m:t>,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𝑓</m:t>
                          </m:r>
                        </m:e>
                        <m:sub>
                          <m:r>
                            <a:rPr lang="en-US" altLang="zh-CN" i="1"/>
                            <m:t>𝑥</m:t>
                          </m:r>
                        </m:sub>
                      </m:sSub>
                      <m:r>
                        <a:rPr lang="en-US" altLang="zh-CN"/>
                        <m:t>))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192033"/>
                <a:ext cx="2743315" cy="429477"/>
              </a:xfrm>
              <a:prstGeom prst="rect">
                <a:avLst/>
              </a:prstGeom>
              <a:blipFill rotWithShape="1"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33392" y="4159945"/>
                <a:ext cx="8064896" cy="811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包络相关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</a:rPr>
                      <m:t>：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𝑝</m:t>
                        </m:r>
                      </m:e>
                      <m:sub>
                        <m:r>
                          <a:rPr lang="en-US" altLang="zh-CN" i="1"/>
                          <m:t>𝑋𝑌</m:t>
                        </m:r>
                        <m:r>
                          <a:rPr lang="en-US" altLang="zh-CN" i="1"/>
                          <m:t>,</m:t>
                        </m:r>
                        <m:r>
                          <a:rPr lang="en-US" altLang="zh-CN" i="1"/>
                          <m:t>𝑡</m:t>
                        </m:r>
                      </m:sub>
                    </m:sSub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𝑓</m:t>
                        </m:r>
                      </m:e>
                      <m:sub>
                        <m:r>
                          <a:rPr lang="en-US" altLang="zh-CN" i="1"/>
                          <m:t>𝑋</m:t>
                        </m:r>
                      </m:sub>
                    </m:sSub>
                    <m:r>
                      <a:rPr lang="en-US" altLang="zh-CN" i="1"/>
                      <m:t>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𝑓</m:t>
                        </m:r>
                      </m:e>
                      <m:sub>
                        <m:r>
                          <a:rPr lang="en-US" altLang="zh-CN" i="1"/>
                          <m:t>𝑌</m:t>
                        </m:r>
                      </m:sub>
                    </m:sSub>
                    <m:r>
                      <a:rPr lang="en-US" altLang="zh-CN" i="1"/>
                      <m:t>,</m:t>
                    </m:r>
                    <m:r>
                      <a:rPr lang="en-US" altLang="zh-CN" i="1"/>
                      <m:t>𝑡</m:t>
                    </m:r>
                    <m:r>
                      <a:rPr lang="en-US" altLang="zh-CN" i="1"/>
                      <m:t>)=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i="1"/>
                            </m:ctrlPr>
                          </m:naryPr>
                          <m:sub>
                            <m:r>
                              <a:rPr lang="en-US" altLang="zh-CN" i="1"/>
                              <m:t>𝜏</m:t>
                            </m:r>
                            <m:r>
                              <a:rPr lang="zh-CN" altLang="zh-CN" i="1"/>
                              <m:t>∈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𝐼</m:t>
                                </m:r>
                              </m:e>
                              <m:sub>
                                <m:r>
                                  <a:rPr lang="en-US" altLang="zh-CN" i="1"/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altLang="zh-CN" i="1"/>
                              <m:t>(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𝑎</m:t>
                                </m:r>
                              </m:e>
                              <m:sub>
                                <m:r>
                                  <a:rPr lang="en-US" altLang="zh-CN" i="1"/>
                                  <m:t>𝑋</m:t>
                                </m:r>
                                <m:r>
                                  <a:rPr lang="en-US" altLang="zh-CN" i="1"/>
                                  <m:t>,</m:t>
                                </m:r>
                                <m:r>
                                  <a:rPr lang="en-US" altLang="zh-CN" i="1"/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r>
                                  <a:rPr lang="en-US" altLang="zh-CN" i="1"/>
                                  <m:t>𝜏</m:t>
                                </m:r>
                                <m:r>
                                  <a:rPr lang="en-US" altLang="zh-CN" i="1"/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/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CN" altLang="zh-CN" i="1"/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𝑋</m:t>
                                    </m:r>
                                    <m:r>
                                      <a:rPr lang="en-US" altLang="zh-CN" i="1"/>
                                      <m:t>,</m:t>
                                    </m:r>
                                    <m:r>
                                      <a:rPr lang="en-US" altLang="zh-CN" i="1"/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i="1"/>
                              <m:t>(</m:t>
                            </m:r>
                            <m:r>
                              <a:rPr lang="en-US" altLang="zh-CN" i="1"/>
                              <m:t>𝑡</m:t>
                            </m:r>
                            <m:r>
                              <a:rPr lang="en-US" altLang="zh-CN" i="1"/>
                              <m:t>,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𝑓</m:t>
                                </m:r>
                              </m:e>
                              <m:sub>
                                <m:r>
                                  <a:rPr lang="en-US" altLang="zh-CN" i="1"/>
                                  <m:t>𝑋</m:t>
                                </m:r>
                              </m:sub>
                            </m:sSub>
                            <m:r>
                              <a:rPr lang="en-US" altLang="zh-CN" i="1"/>
                              <m:t>))(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𝑎</m:t>
                                </m:r>
                              </m:e>
                              <m:sub>
                                <m:r>
                                  <a:rPr lang="en-US" altLang="zh-CN" i="1"/>
                                  <m:t>𝑌</m:t>
                                </m:r>
                                <m:r>
                                  <a:rPr lang="en-US" altLang="zh-CN" i="1"/>
                                  <m:t>,</m:t>
                                </m:r>
                                <m:r>
                                  <a:rPr lang="en-US" altLang="zh-CN" i="1"/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r>
                                  <a:rPr lang="en-US" altLang="zh-CN" i="1"/>
                                  <m:t>𝜏</m:t>
                                </m:r>
                                <m:r>
                                  <a:rPr lang="en-US" altLang="zh-CN" i="1"/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𝑌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/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CN" altLang="zh-CN" i="1"/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𝑌</m:t>
                                    </m:r>
                                    <m:r>
                                      <a:rPr lang="en-US" altLang="zh-CN" i="1"/>
                                      <m:t>,</m:t>
                                    </m:r>
                                    <m:r>
                                      <a:rPr lang="en-US" altLang="zh-CN" i="1"/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i="1"/>
                              <m:t>(</m:t>
                            </m:r>
                            <m:r>
                              <a:rPr lang="en-US" altLang="zh-CN" i="1"/>
                              <m:t>𝑡</m:t>
                            </m:r>
                            <m:r>
                              <a:rPr lang="en-US" altLang="zh-CN" i="1"/>
                              <m:t>,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𝑓</m:t>
                                </m:r>
                              </m:e>
                              <m:sub>
                                <m:r>
                                  <a:rPr lang="en-US" altLang="zh-CN" i="1"/>
                                  <m:t>𝑌</m:t>
                                </m:r>
                              </m:sub>
                            </m:sSub>
                            <m:r>
                              <a:rPr lang="en-US" altLang="zh-CN" i="1"/>
                              <m:t>))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/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zh-CN" altLang="zh-CN" i="1"/>
                                </m:ctrlPr>
                              </m:naryPr>
                              <m:sub>
                                <m:r>
                                  <a:rPr lang="en-US" altLang="zh-CN" i="1"/>
                                  <m:t>𝜏</m:t>
                                </m:r>
                                <m:r>
                                  <a:rPr lang="zh-CN" altLang="zh-CN" i="1"/>
                                  <m:t>∈</m:t>
                                </m:r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zh-CN" altLang="zh-CN" i="1"/>
                                    </m:ctrlPr>
                                  </m:sSupPr>
                                  <m:e>
                                    <m:r>
                                      <a:rPr lang="en-US" altLang="zh-CN" i="1"/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zh-CN" i="1"/>
                                        </m:ctrlPr>
                                      </m:sSubPr>
                                      <m:e>
                                        <m:r>
                                          <a:rPr lang="en-US" altLang="zh-CN" i="1"/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/>
                                          <m:t>𝑋</m:t>
                                        </m:r>
                                        <m:r>
                                          <a:rPr lang="en-US" altLang="zh-CN" i="1"/>
                                          <m:t>,</m:t>
                                        </m:r>
                                        <m:r>
                                          <a:rPr lang="en-US" altLang="zh-CN" i="1"/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i="1"/>
                                        </m:ctrlPr>
                                      </m:dPr>
                                      <m:e>
                                        <m:r>
                                          <a:rPr lang="en-US" altLang="zh-CN" i="1"/>
                                          <m:t>𝜏</m:t>
                                        </m:r>
                                        <m:r>
                                          <a:rPr lang="en-US" altLang="zh-CN" i="1"/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/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/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i="1"/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zh-CN" altLang="zh-CN" i="1"/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/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/>
                                              <m:t>𝑋</m:t>
                                            </m:r>
                                            <m:r>
                                              <a:rPr lang="en-US" altLang="zh-CN" i="1"/>
                                              <m:t>,</m:t>
                                            </m:r>
                                            <m:r>
                                              <a:rPr lang="en-US" altLang="zh-CN" i="1"/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/>
                                      <m:t>(</m:t>
                                    </m:r>
                                    <m:r>
                                      <a:rPr lang="en-US" altLang="zh-CN" i="1"/>
                                      <m:t>𝑡</m:t>
                                    </m:r>
                                    <m:r>
                                      <a:rPr lang="en-US" altLang="zh-CN" i="1"/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i="1"/>
                                        </m:ctrlPr>
                                      </m:sSubPr>
                                      <m:e>
                                        <m:r>
                                          <a:rPr lang="en-US" altLang="zh-CN" i="1"/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/>
                                          <m:t>𝑋</m:t>
                                        </m:r>
                                      </m:sub>
                                    </m:sSub>
                                    <m:r>
                                      <a:rPr lang="en-US" altLang="zh-CN" i="1"/>
                                      <m:t>))</m:t>
                                    </m:r>
                                  </m:e>
                                  <m:sup>
                                    <m:r>
                                      <a:rPr lang="en-US" altLang="zh-CN" i="1"/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zh-CN" altLang="zh-CN" i="1"/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zh-CN" altLang="zh-CN" i="1"/>
                                </m:ctrlPr>
                              </m:naryPr>
                              <m:sub>
                                <m:r>
                                  <a:rPr lang="en-US" altLang="zh-CN" i="1"/>
                                  <m:t>𝜏</m:t>
                                </m:r>
                                <m:r>
                                  <a:rPr lang="zh-CN" altLang="zh-CN" i="1"/>
                                  <m:t>∈</m:t>
                                </m:r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zh-CN" altLang="zh-CN" i="1"/>
                                    </m:ctrlPr>
                                  </m:sSupPr>
                                  <m:e>
                                    <m:r>
                                      <a:rPr lang="en-US" altLang="zh-CN" i="1"/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zh-CN" i="1"/>
                                        </m:ctrlPr>
                                      </m:sSubPr>
                                      <m:e>
                                        <m:r>
                                          <a:rPr lang="en-US" altLang="zh-CN" i="1"/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/>
                                          <m:t>𝑌</m:t>
                                        </m:r>
                                        <m:r>
                                          <a:rPr lang="en-US" altLang="zh-CN" i="1"/>
                                          <m:t>,</m:t>
                                        </m:r>
                                        <m:r>
                                          <a:rPr lang="en-US" altLang="zh-CN" i="1"/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i="1"/>
                                        </m:ctrlPr>
                                      </m:dPr>
                                      <m:e>
                                        <m:r>
                                          <a:rPr lang="en-US" altLang="zh-CN" i="1"/>
                                          <m:t>𝜏</m:t>
                                        </m:r>
                                        <m:r>
                                          <a:rPr lang="en-US" altLang="zh-CN" i="1"/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/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/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i="1"/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zh-CN" altLang="zh-CN" i="1"/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/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/>
                                              <m:t>𝑌</m:t>
                                            </m:r>
                                            <m:r>
                                              <a:rPr lang="en-US" altLang="zh-CN" i="1"/>
                                              <m:t>,</m:t>
                                            </m:r>
                                            <m:r>
                                              <a:rPr lang="en-US" altLang="zh-CN" i="1"/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/>
                                      <m:t>(</m:t>
                                    </m:r>
                                    <m:r>
                                      <a:rPr lang="en-US" altLang="zh-CN" i="1"/>
                                      <m:t>𝑡</m:t>
                                    </m:r>
                                    <m:r>
                                      <a:rPr lang="en-US" altLang="zh-CN" i="1"/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i="1"/>
                                        </m:ctrlPr>
                                      </m:sSubPr>
                                      <m:e>
                                        <m:r>
                                          <a:rPr lang="en-US" altLang="zh-CN" i="1"/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/>
                                          <m:t>𝑌</m:t>
                                        </m:r>
                                      </m:sub>
                                    </m:sSub>
                                    <m:r>
                                      <a:rPr lang="en-US" altLang="zh-CN" i="1"/>
                                      <m:t>))</m:t>
                                    </m:r>
                                  </m:e>
                                  <m:sup>
                                    <m:r>
                                      <a:rPr lang="en-US" altLang="zh-CN" i="1"/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92" y="4159945"/>
                <a:ext cx="8064896" cy="811441"/>
              </a:xfrm>
              <a:prstGeom prst="rect">
                <a:avLst/>
              </a:prstGeom>
              <a:blipFill rotWithShape="1">
                <a:blip r:embed="rId6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97648" y="5034293"/>
                <a:ext cx="6026906" cy="417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zh-CN" i="1"/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𝑎</m:t>
                              </m:r>
                            </m:e>
                            <m:sub>
                              <m:r>
                                <a:rPr lang="en-US" altLang="zh-CN" i="1"/>
                                <m:t>𝑋</m:t>
                              </m:r>
                              <m:r>
                                <a:rPr lang="en-US" altLang="zh-CN" i="1"/>
                                <m:t>,</m:t>
                              </m:r>
                              <m:r>
                                <a:rPr lang="en-US" altLang="zh-CN" i="1"/>
                                <m:t>𝑖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𝑓</m:t>
                              </m:r>
                            </m:e>
                            <m:sub>
                              <m:r>
                                <a:rPr lang="en-US" altLang="zh-CN" i="1"/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zh-CN" altLang="zh-CN"/>
                        <m:t>和</m:t>
                      </m:r>
                      <m:acc>
                        <m:accPr>
                          <m:chr m:val="̅"/>
                          <m:ctrlPr>
                            <a:rPr lang="zh-CN" altLang="zh-CN" i="1"/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𝑎</m:t>
                              </m:r>
                            </m:e>
                            <m:sub>
                              <m:r>
                                <a:rPr lang="en-US" altLang="zh-CN" i="1"/>
                                <m:t>𝑌</m:t>
                              </m:r>
                              <m:r>
                                <a:rPr lang="en-US" altLang="zh-CN" i="1"/>
                                <m:t>,</m:t>
                              </m:r>
                              <m:r>
                                <a:rPr lang="en-US" altLang="zh-CN" i="1"/>
                                <m:t>𝑖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𝑓</m:t>
                              </m:r>
                            </m:e>
                            <m:sub>
                              <m:r>
                                <a:rPr lang="en-US" altLang="zh-CN" i="1"/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zh-CN" altLang="zh-CN"/>
                        <m:t>是</m:t>
                      </m:r>
                      <m:r>
                        <m:rPr>
                          <m:sty m:val="p"/>
                        </m:rPr>
                        <a:rPr lang="en-US" altLang="zh-CN"/>
                        <m:t>Epoch</m:t>
                      </m:r>
                      <m:r>
                        <a:rPr lang="zh-CN" altLang="zh-CN"/>
                        <m:t>信号</m:t>
                      </m:r>
                      <m:r>
                        <m:rPr>
                          <m:sty m:val="p"/>
                        </m:rPr>
                        <a:rPr lang="en-US" altLang="zh-CN"/>
                        <m:t>envelopes</m:t>
                      </m:r>
                      <m:r>
                        <a:rPr lang="en-US" altLang="zh-CN"/>
                        <m:t>(</m:t>
                      </m:r>
                      <m:r>
                        <a:rPr lang="zh-CN" altLang="zh-CN"/>
                        <m:t>包络</m:t>
                      </m:r>
                      <m:r>
                        <a:rPr lang="en-US" altLang="zh-CN"/>
                        <m:t>)</m:t>
                      </m:r>
                      <m:r>
                        <a:rPr lang="zh-CN" altLang="zh-CN"/>
                        <m:t>的均值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48" y="5034293"/>
                <a:ext cx="6026906" cy="417935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51520" y="1772816"/>
                <a:ext cx="3417218" cy="419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/>
                          </m:ctrlPr>
                        </m:sSubPr>
                        <m:e>
                          <m:r>
                            <a:rPr lang="zh-CN" altLang="zh-CN"/>
                            <m:t>时域幅度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: </m:t>
                          </m:r>
                          <m:r>
                            <a:rPr lang="en-US" altLang="zh-CN" i="1"/>
                            <m:t>𝑎</m:t>
                          </m:r>
                        </m:e>
                        <m:sub>
                          <m:r>
                            <a:rPr lang="en-US" altLang="zh-CN" i="1"/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𝑓</m:t>
                              </m:r>
                            </m:e>
                            <m:sub>
                              <m:r>
                                <a:rPr lang="en-US" altLang="zh-CN" i="1"/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i="1"/>
                        <m:t>=|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𝑠</m:t>
                          </m:r>
                        </m:e>
                        <m:sub>
                          <m:r>
                            <a:rPr lang="en-US" altLang="zh-CN" i="1"/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𝑓</m:t>
                              </m:r>
                            </m:e>
                            <m:sub>
                              <m:r>
                                <a:rPr lang="en-US" altLang="zh-CN" i="1"/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i="1"/>
                        <m:t>|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72816"/>
                <a:ext cx="3417218" cy="419217"/>
              </a:xfrm>
              <a:prstGeom prst="rect">
                <a:avLst/>
              </a:prstGeom>
              <a:blipFill rotWithShape="1"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77060" y="5618764"/>
                <a:ext cx="8177560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Trial</a:t>
                </a:r>
                <a:r>
                  <a:rPr lang="zh-CN" altLang="en-US" dirty="0" smtClean="0"/>
                  <a:t>之间包络相关的平均值：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/>
                        </m:ctrlPr>
                      </m:acc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𝑝</m:t>
                            </m:r>
                          </m:e>
                          <m:sub>
                            <m:r>
                              <a:rPr lang="en-US" altLang="zh-CN" i="1"/>
                              <m:t>𝑋𝑌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𝑓</m:t>
                                </m:r>
                              </m:e>
                              <m:sub>
                                <m:r>
                                  <a:rPr lang="en-US" altLang="zh-CN" i="1"/>
                                  <m:t>𝑋</m:t>
                                </m:r>
                              </m:sub>
                            </m:sSub>
                            <m:r>
                              <a:rPr lang="en-US" altLang="zh-CN" i="1"/>
                              <m:t>,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𝑓</m:t>
                                </m:r>
                              </m:e>
                              <m:sub>
                                <m:r>
                                  <a:rPr lang="en-US" altLang="zh-CN" i="1"/>
                                  <m:t>𝑌</m:t>
                                </m:r>
                              </m:sub>
                            </m:sSub>
                            <m:r>
                              <a:rPr lang="en-US" altLang="zh-CN" i="1"/>
                              <m:t>,</m:t>
                            </m:r>
                            <m:r>
                              <a:rPr lang="en-US" altLang="zh-CN" i="1"/>
                              <m:t>𝑡</m:t>
                            </m:r>
                          </m:e>
                        </m:d>
                      </m:e>
                    </m:acc>
                    <m:r>
                      <a:rPr lang="en-US" altLang="zh-CN" i="1"/>
                      <m:t>=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𝐹𝑍𝑇</m:t>
                        </m:r>
                      </m:e>
                      <m:sup>
                        <m:r>
                          <a:rPr lang="en-US" altLang="zh-CN" i="1"/>
                          <m:t>−1</m:t>
                        </m:r>
                      </m:sup>
                    </m:sSup>
                    <m:r>
                      <a:rPr lang="en-US" altLang="zh-CN" i="1"/>
                      <m:t>(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>
                          <a:rPr lang="en-US" altLang="zh-CN" i="1"/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𝑖</m:t>
                        </m:r>
                        <m:r>
                          <a:rPr lang="en-US" altLang="zh-CN" i="1"/>
                          <m:t>=1</m:t>
                        </m:r>
                      </m:sub>
                      <m:sup>
                        <m:r>
                          <a:rPr lang="en-US" altLang="zh-CN" i="1"/>
                          <m:t>𝑁</m:t>
                        </m:r>
                      </m:sup>
                      <m:e>
                        <m:r>
                          <a:rPr lang="en-US" altLang="zh-CN" i="1"/>
                          <m:t>𝐹𝑍𝑇</m:t>
                        </m:r>
                        <m:r>
                          <a:rPr lang="en-US" altLang="zh-CN" i="1"/>
                          <m:t>(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𝑝</m:t>
                            </m:r>
                          </m:e>
                          <m:sub>
                            <m:r>
                              <a:rPr lang="en-US" altLang="zh-CN" i="1"/>
                              <m:t>𝑋𝑌</m:t>
                            </m:r>
                            <m:r>
                              <a:rPr lang="en-US" altLang="zh-CN" i="1"/>
                              <m:t>,</m:t>
                            </m:r>
                            <m:r>
                              <a:rPr lang="en-US" altLang="zh-CN" i="1"/>
                              <m:t>𝑖</m:t>
                            </m:r>
                          </m:sub>
                        </m:sSub>
                        <m:r>
                          <a:rPr lang="en-US" altLang="zh-CN" i="1"/>
                          <m:t>(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𝑓</m:t>
                            </m:r>
                          </m:e>
                          <m:sub>
                            <m:r>
                              <a:rPr lang="en-US" altLang="zh-CN" i="1"/>
                              <m:t>𝑋</m:t>
                            </m:r>
                          </m:sub>
                        </m:sSub>
                        <m:r>
                          <a:rPr lang="en-US" altLang="zh-CN" i="1"/>
                          <m:t>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𝑓</m:t>
                            </m:r>
                          </m:e>
                          <m:sub>
                            <m:r>
                              <a:rPr lang="en-US" altLang="zh-CN" i="1"/>
                              <m:t>𝑌</m:t>
                            </m:r>
                          </m:sub>
                        </m:sSub>
                        <m:r>
                          <a:rPr lang="en-US" altLang="zh-CN" i="1"/>
                          <m:t>,</m:t>
                        </m:r>
                        <m:r>
                          <a:rPr lang="en-US" altLang="zh-CN" i="1"/>
                          <m:t>𝑡</m:t>
                        </m:r>
                        <m:r>
                          <a:rPr lang="en-US" altLang="zh-CN" i="1"/>
                          <m:t>))</m:t>
                        </m:r>
                      </m:e>
                    </m:nary>
                    <m:r>
                      <a:rPr lang="en-US" altLang="zh-CN" i="1"/>
                      <m:t>)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60" y="5618764"/>
                <a:ext cx="8177560" cy="491096"/>
              </a:xfrm>
              <a:prstGeom prst="rect">
                <a:avLst/>
              </a:prstGeom>
              <a:blipFill rotWithShape="1">
                <a:blip r:embed="rId9"/>
                <a:stretch>
                  <a:fillRect l="-596" t="-77500" b="-1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18" y="1071866"/>
            <a:ext cx="5076057" cy="190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78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973" y="0"/>
            <a:ext cx="2943434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Brainstorm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链接分析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2171" y="519946"/>
            <a:ext cx="36143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FC6. Amplitude envelope correlation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88024" y="1124744"/>
            <a:ext cx="3816424" cy="424731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altLang="zh-CN" dirty="0"/>
              <a:t>% Process: </a:t>
            </a:r>
            <a:endParaRPr lang="fr-FR" altLang="zh-CN" dirty="0" smtClean="0"/>
          </a:p>
          <a:p>
            <a:r>
              <a:rPr lang="fr-FR" altLang="zh-CN" dirty="0" smtClean="0"/>
              <a:t>%Amplitude </a:t>
            </a:r>
            <a:r>
              <a:rPr lang="fr-FR" altLang="zh-CN" dirty="0"/>
              <a:t>Envelope </a:t>
            </a:r>
            <a:r>
              <a:rPr lang="fr-FR" altLang="zh-CN" dirty="0" smtClean="0"/>
              <a:t>Correlation(NxN)</a:t>
            </a:r>
            <a:endParaRPr lang="fr-FR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sFiles</a:t>
            </a:r>
            <a:r>
              <a:rPr lang="en-US" altLang="zh-CN" dirty="0"/>
              <a:t> = </a:t>
            </a:r>
            <a:r>
              <a:rPr lang="en-US" altLang="zh-CN" dirty="0" err="1"/>
              <a:t>bst_process</a:t>
            </a:r>
            <a:r>
              <a:rPr lang="en-US" altLang="zh-CN" dirty="0"/>
              <a:t>('</a:t>
            </a:r>
            <a:r>
              <a:rPr lang="en-US" altLang="zh-CN" dirty="0" err="1"/>
              <a:t>CallProcess</a:t>
            </a:r>
            <a:r>
              <a:rPr lang="en-US" altLang="zh-CN" dirty="0"/>
              <a:t>',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'process_aec1n</a:t>
            </a:r>
            <a:r>
              <a:rPr lang="en-US" altLang="zh-CN" dirty="0"/>
              <a:t>', </a:t>
            </a:r>
            <a:r>
              <a:rPr lang="en-US" altLang="zh-CN" dirty="0" err="1"/>
              <a:t>sFiles</a:t>
            </a:r>
            <a:r>
              <a:rPr lang="en-US" altLang="zh-CN" dirty="0"/>
              <a:t>, [], ...</a:t>
            </a:r>
          </a:p>
          <a:p>
            <a:r>
              <a:rPr lang="en-US" altLang="zh-CN" dirty="0"/>
              <a:t>        '</a:t>
            </a:r>
            <a:r>
              <a:rPr lang="en-US" altLang="zh-CN" dirty="0" err="1"/>
              <a:t>timewindow</a:t>
            </a:r>
            <a:r>
              <a:rPr lang="en-US" altLang="zh-CN" dirty="0"/>
              <a:t>',   [-0.35, 0.998], ...</a:t>
            </a:r>
          </a:p>
          <a:p>
            <a:r>
              <a:rPr lang="en-US" altLang="zh-CN" dirty="0"/>
              <a:t>        '</a:t>
            </a:r>
            <a:r>
              <a:rPr lang="en-US" altLang="zh-CN" dirty="0" err="1"/>
              <a:t>dest_sensors</a:t>
            </a:r>
            <a:r>
              <a:rPr lang="en-US" altLang="zh-CN" dirty="0"/>
              <a:t>', 'MEG, EEG', ...</a:t>
            </a:r>
          </a:p>
          <a:p>
            <a:r>
              <a:rPr lang="en-US" altLang="zh-CN" dirty="0"/>
              <a:t>        '</a:t>
            </a:r>
            <a:r>
              <a:rPr lang="en-US" altLang="zh-CN" dirty="0" err="1"/>
              <a:t>includebad</a:t>
            </a:r>
            <a:r>
              <a:rPr lang="en-US" altLang="zh-CN" dirty="0"/>
              <a:t>',   1, ...</a:t>
            </a:r>
          </a:p>
          <a:p>
            <a:r>
              <a:rPr lang="en-US" altLang="zh-CN" dirty="0"/>
              <a:t>        '</a:t>
            </a:r>
            <a:r>
              <a:rPr lang="en-US" altLang="zh-CN" dirty="0" err="1"/>
              <a:t>freqbands</a:t>
            </a:r>
            <a:r>
              <a:rPr lang="en-US" altLang="zh-CN" dirty="0"/>
              <a:t>',   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'delta</a:t>
            </a:r>
            <a:r>
              <a:rPr lang="en-US" altLang="zh-CN" dirty="0"/>
              <a:t>', '2, 4', 'mean';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'theta</a:t>
            </a:r>
            <a:r>
              <a:rPr lang="en-US" altLang="zh-CN" dirty="0"/>
              <a:t>', '5, 8', 'mean';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'alpha</a:t>
            </a:r>
            <a:r>
              <a:rPr lang="en-US" altLang="zh-CN" dirty="0"/>
              <a:t>', '9, 12', 'mean';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'beta</a:t>
            </a:r>
            <a:r>
              <a:rPr lang="en-US" altLang="zh-CN" dirty="0"/>
              <a:t>', '15, 29', 'mean';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'gamma1</a:t>
            </a:r>
            <a:r>
              <a:rPr lang="en-US" altLang="zh-CN" dirty="0"/>
              <a:t>', '30, 59', 'mean';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'gamma2</a:t>
            </a:r>
            <a:r>
              <a:rPr lang="en-US" altLang="zh-CN" dirty="0"/>
              <a:t>', '60, 90', 'mean'}, ...</a:t>
            </a:r>
          </a:p>
          <a:p>
            <a:r>
              <a:rPr lang="en-US" altLang="zh-CN" dirty="0"/>
              <a:t>        '</a:t>
            </a:r>
            <a:r>
              <a:rPr lang="en-US" altLang="zh-CN" dirty="0" err="1"/>
              <a:t>isorth</a:t>
            </a:r>
            <a:r>
              <a:rPr lang="en-US" altLang="zh-CN" dirty="0" smtClean="0"/>
              <a:t>', </a:t>
            </a:r>
            <a:r>
              <a:rPr lang="en-US" altLang="zh-CN" dirty="0"/>
              <a:t>0</a:t>
            </a:r>
            <a:r>
              <a:rPr lang="en-US" altLang="zh-CN" dirty="0" smtClean="0"/>
              <a:t>,'outputmode', 1</a:t>
            </a:r>
            <a:r>
              <a:rPr lang="en-US" altLang="zh-CN" dirty="0"/>
              <a:t>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1" y="2276872"/>
            <a:ext cx="3975333" cy="418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88616" y="1052736"/>
            <a:ext cx="3695352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AEC</a:t>
            </a:r>
            <a:r>
              <a:rPr lang="zh-CN" altLang="en-US" sz="1400" dirty="0" smtClean="0"/>
              <a:t>从包络的角度反映了认知过程中不同脑区之间的耦合关系。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80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973" y="0"/>
            <a:ext cx="2943434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Brainstorm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链接分析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46" b="28962"/>
          <a:stretch/>
        </p:blipFill>
        <p:spPr bwMode="auto">
          <a:xfrm>
            <a:off x="5004048" y="537184"/>
            <a:ext cx="317781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54" b="29434"/>
          <a:stretch/>
        </p:blipFill>
        <p:spPr bwMode="auto">
          <a:xfrm>
            <a:off x="54219" y="494953"/>
            <a:ext cx="4622727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39552" y="3408886"/>
            <a:ext cx="311219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Neural mass model parameters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7866" y="3933056"/>
            <a:ext cx="4588824" cy="116955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A. NMMs </a:t>
            </a:r>
            <a:r>
              <a:rPr lang="en-US" altLang="zh-CN" sz="1400" dirty="0"/>
              <a:t>are based on a physiologically plausible model of interactions between neuron populations in two similar brain areas. The neural activity in Area </a:t>
            </a:r>
            <a:r>
              <a:rPr lang="en-US" altLang="zh-CN" sz="1400" dirty="0" smtClean="0"/>
              <a:t>1 (</a:t>
            </a:r>
            <a:r>
              <a:rPr lang="en-US" altLang="zh-CN" sz="1400" dirty="0"/>
              <a:t>Signal 1) drives the </a:t>
            </a:r>
            <a:r>
              <a:rPr lang="en-US" altLang="zh-CN" sz="1400" dirty="0" smtClean="0"/>
              <a:t>neural activity </a:t>
            </a:r>
            <a:r>
              <a:rPr lang="en-US" altLang="zh-CN" sz="1400" dirty="0"/>
              <a:t>in Area 2 (Signal 2) with an interaction lag of δ ms and a coupling strength of C.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37866" y="5157192"/>
            <a:ext cx="4588824" cy="116955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B. We </a:t>
            </a:r>
            <a:r>
              <a:rPr lang="en-US" altLang="zh-CN" sz="1400" dirty="0"/>
              <a:t>used NMMs to produce 1.5 s time-series of Signal 1 and Signal 2. Signals are represented either in the absence of noise (SNR = 45 dB) or with added simulated noise (SNR = 0 dB</a:t>
            </a:r>
            <a:r>
              <a:rPr lang="en-US" altLang="zh-CN" sz="1400" dirty="0" smtClean="0"/>
              <a:t>). Unless </a:t>
            </a:r>
            <a:r>
              <a:rPr lang="en-US" altLang="zh-CN" sz="1400" dirty="0"/>
              <a:t>stated otherwise, metrics were computed from the central 500 ms segment (shaded area) of each signal.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932040" y="3947036"/>
            <a:ext cx="4016456" cy="203132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C. Power </a:t>
            </a:r>
            <a:r>
              <a:rPr lang="en-US" altLang="zh-CN" sz="1400" dirty="0"/>
              <a:t>spectra for normalized Signal 1 and Signal 2 for different coupling values were similar regardless of coupling strength. </a:t>
            </a:r>
            <a:endParaRPr lang="en-US" altLang="zh-CN" sz="1400" dirty="0" smtClean="0"/>
          </a:p>
          <a:p>
            <a:r>
              <a:rPr lang="en-US" altLang="zh-CN" sz="1400" dirty="0" smtClean="0"/>
              <a:t>Differences </a:t>
            </a:r>
            <a:r>
              <a:rPr lang="en-US" altLang="zh-CN" sz="1400" dirty="0"/>
              <a:t>in metric value for different coupling </a:t>
            </a:r>
            <a:r>
              <a:rPr lang="en-US" altLang="zh-CN" sz="1400" dirty="0" smtClean="0"/>
              <a:t>strength were </a:t>
            </a:r>
            <a:r>
              <a:rPr lang="en-US" altLang="zh-CN" sz="1400" dirty="0"/>
              <a:t>not a consequence of differences in signal power. </a:t>
            </a:r>
            <a:endParaRPr lang="en-US" altLang="zh-CN" sz="1400" dirty="0" smtClean="0"/>
          </a:p>
          <a:p>
            <a:r>
              <a:rPr lang="en-US" altLang="zh-CN" sz="1400" dirty="0" smtClean="0"/>
              <a:t>Normalized </a:t>
            </a:r>
            <a:r>
              <a:rPr lang="en-US" altLang="zh-CN" sz="1400" dirty="0"/>
              <a:t>signals' power averaged over 100 simulations for each coupling value is plotted as a function of frequency.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6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973" y="0"/>
            <a:ext cx="2943434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Brainstorm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链接分析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520" y="519946"/>
            <a:ext cx="27694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FC7. Phase transfer entropy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48620" y="980728"/>
                <a:ext cx="8712968" cy="68166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𝑃h𝑎𝑠𝑒</m:t>
                          </m:r>
                          <m:r>
                            <a:rPr lang="en-US" altLang="zh-CN" i="1">
                              <a:latin typeface="Cambria Math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𝑇𝐸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𝐻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a:rPr lang="en-US" altLang="zh-CN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a:rPr lang="en-US" altLang="zh-CN" i="1">
                          <a:latin typeface="Cambria Math"/>
                        </a:rPr>
                        <m:t>𝐻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20" y="980728"/>
                <a:ext cx="8712968" cy="681661"/>
              </a:xfrm>
              <a:prstGeom prst="rect">
                <a:avLst/>
              </a:prstGeom>
              <a:blipFill rotWithShape="1"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1483" y="1992214"/>
                <a:ext cx="6585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S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r>
                  <a:rPr lang="zh-CN" altLang="en-US" dirty="0" smtClean="0"/>
                  <a:t>是原序列</a:t>
                </a:r>
                <a:r>
                  <a:rPr lang="en-US" altLang="zh-CN" dirty="0" smtClean="0"/>
                  <a:t>X(t)</a:t>
                </a:r>
                <a:r>
                  <a:rPr lang="zh-CN" altLang="en-US" dirty="0" smtClean="0"/>
                  <a:t>通过复杂滤波求得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比如小波变换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希尔伯特变换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83" y="1992214"/>
                <a:ext cx="658545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3333" r="-925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580112" y="1662389"/>
                <a:ext cx="2612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S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  <m:r>
                        <a:rPr lang="en-US" altLang="zh-CN">
                          <a:latin typeface="Cambria Math"/>
                        </a:rPr>
                        <m:t>)×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exp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iθ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t</m:t>
                      </m:r>
                      <m:r>
                        <a:rPr lang="en-US" altLang="zh-CN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662389"/>
                <a:ext cx="261244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61483" y="1662389"/>
            <a:ext cx="5698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在一给定的频段里，序列</a:t>
            </a:r>
            <a:r>
              <a:rPr lang="en-US" altLang="zh-CN" dirty="0"/>
              <a:t>X(t)</a:t>
            </a:r>
            <a:r>
              <a:rPr lang="zh-CN" altLang="en-US" dirty="0"/>
              <a:t>的瞬时相位时间序列</a:t>
            </a:r>
            <a:r>
              <a:rPr lang="el-GR" altLang="zh-CN" dirty="0"/>
              <a:t>θ</a:t>
            </a:r>
            <a:r>
              <a:rPr lang="en-US" altLang="zh-CN" dirty="0"/>
              <a:t>(t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61483" y="2351208"/>
            <a:ext cx="7930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zh-CN" dirty="0"/>
              <a:t>θ</a:t>
            </a:r>
            <a:r>
              <a:rPr lang="en-US" altLang="zh-CN" baseline="-25000" dirty="0"/>
              <a:t>x</a:t>
            </a:r>
            <a:r>
              <a:rPr lang="en-US" altLang="zh-CN" dirty="0"/>
              <a:t>(t</a:t>
            </a:r>
            <a:r>
              <a:rPr lang="en-US" altLang="zh-CN" baseline="30000" dirty="0" smtClean="0"/>
              <a:t>’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l-GR" altLang="zh-CN" dirty="0"/>
              <a:t>θ</a:t>
            </a:r>
            <a:r>
              <a:rPr lang="en-US" altLang="zh-CN" baseline="-25000" dirty="0"/>
              <a:t>y</a:t>
            </a:r>
            <a:r>
              <a:rPr lang="en-US" altLang="zh-CN" dirty="0"/>
              <a:t>(t</a:t>
            </a:r>
            <a:r>
              <a:rPr lang="en-US" altLang="zh-CN" baseline="30000" dirty="0" smtClean="0"/>
              <a:t>’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是时间点</a:t>
            </a:r>
            <a:r>
              <a:rPr lang="en-US" altLang="zh-CN" dirty="0"/>
              <a:t>t</a:t>
            </a:r>
            <a:r>
              <a:rPr lang="en-US" altLang="zh-CN" baseline="30000" dirty="0"/>
              <a:t>’</a:t>
            </a:r>
            <a:r>
              <a:rPr lang="en-US" altLang="zh-CN" dirty="0"/>
              <a:t> =t-</a:t>
            </a:r>
            <a:r>
              <a:rPr lang="el-GR" altLang="zh-CN" dirty="0" smtClean="0"/>
              <a:t>δ</a:t>
            </a:r>
            <a:r>
              <a:rPr lang="zh-CN" altLang="en-US" dirty="0" smtClean="0"/>
              <a:t>的状态。即为</a:t>
            </a:r>
            <a:r>
              <a:rPr lang="el-GR" altLang="zh-CN" dirty="0" smtClean="0"/>
              <a:t>θ</a:t>
            </a:r>
            <a:r>
              <a:rPr lang="en-US" altLang="zh-CN" baseline="-25000" dirty="0"/>
              <a:t>x</a:t>
            </a:r>
            <a:r>
              <a:rPr lang="en-US" altLang="zh-CN" dirty="0"/>
              <a:t>(t</a:t>
            </a:r>
            <a:r>
              <a:rPr lang="en-US" altLang="zh-CN" baseline="30000" dirty="0"/>
              <a:t>’</a:t>
            </a:r>
            <a:r>
              <a:rPr lang="en-US" altLang="zh-CN" dirty="0"/>
              <a:t>)= </a:t>
            </a:r>
            <a:r>
              <a:rPr lang="el-GR" altLang="zh-CN" dirty="0"/>
              <a:t>θ</a:t>
            </a:r>
            <a:r>
              <a:rPr lang="en-US" altLang="zh-CN" baseline="-25000" dirty="0"/>
              <a:t>x</a:t>
            </a:r>
            <a:r>
              <a:rPr lang="en-US" altLang="zh-CN" dirty="0"/>
              <a:t>(t</a:t>
            </a:r>
            <a:r>
              <a:rPr lang="en-US" altLang="zh-CN" baseline="30000" dirty="0"/>
              <a:t>’</a:t>
            </a:r>
            <a:r>
              <a:rPr lang="en-US" altLang="zh-CN" dirty="0"/>
              <a:t> =t-</a:t>
            </a:r>
            <a:r>
              <a:rPr lang="el-GR" altLang="zh-CN" dirty="0"/>
              <a:t>δ</a:t>
            </a:r>
            <a:r>
              <a:rPr lang="en-US" altLang="zh-CN" dirty="0" smtClean="0"/>
              <a:t>), </a:t>
            </a:r>
            <a:r>
              <a:rPr lang="el-GR" altLang="zh-CN" dirty="0" smtClean="0"/>
              <a:t>θ</a:t>
            </a:r>
            <a:r>
              <a:rPr lang="en-US" altLang="zh-CN" baseline="-25000" dirty="0"/>
              <a:t>y</a:t>
            </a:r>
            <a:r>
              <a:rPr lang="en-US" altLang="zh-CN" dirty="0"/>
              <a:t>(t</a:t>
            </a:r>
            <a:r>
              <a:rPr lang="en-US" altLang="zh-CN" baseline="30000" dirty="0"/>
              <a:t>’</a:t>
            </a:r>
            <a:r>
              <a:rPr lang="en-US" altLang="zh-CN" dirty="0"/>
              <a:t>)= </a:t>
            </a:r>
            <a:r>
              <a:rPr lang="el-GR" altLang="zh-CN" dirty="0"/>
              <a:t>θ</a:t>
            </a:r>
            <a:r>
              <a:rPr lang="en-US" altLang="zh-CN" baseline="-25000" dirty="0"/>
              <a:t>y</a:t>
            </a:r>
            <a:r>
              <a:rPr lang="en-US" altLang="zh-CN" dirty="0"/>
              <a:t>(t</a:t>
            </a:r>
            <a:r>
              <a:rPr lang="en-US" altLang="zh-CN" baseline="30000" dirty="0"/>
              <a:t>’</a:t>
            </a:r>
            <a:r>
              <a:rPr lang="en-US" altLang="zh-CN" dirty="0"/>
              <a:t> =t-</a:t>
            </a:r>
            <a:r>
              <a:rPr lang="el-GR" altLang="zh-CN" dirty="0"/>
              <a:t>δ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189161" y="2769519"/>
            <a:ext cx="180049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信息熵和联合熵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74185" y="3310619"/>
                <a:ext cx="5895006" cy="422680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t</m:t>
                              </m:r>
                            </m:e>
                          </m:d>
                          <m:r>
                            <a:rPr lang="en-US" altLang="zh-CN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CN" altLang="zh-CN">
                          <a:latin typeface="Cambria Math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p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>
                          <a:latin typeface="Cambria Math"/>
                        </a:rPr>
                        <m:t>)×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logp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85" y="3310619"/>
                <a:ext cx="5895006" cy="422680"/>
              </a:xfrm>
              <a:prstGeom prst="rect">
                <a:avLst/>
              </a:prstGeom>
              <a:blipFill rotWithShape="1">
                <a:blip r:embed="rId5"/>
                <a:stretch>
                  <a:fillRect r="-51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66068" y="4066808"/>
                <a:ext cx="6156571" cy="422680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CN" altLang="zh-CN">
                          <a:latin typeface="Cambria Math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p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>
                          <a:latin typeface="Cambria Math"/>
                        </a:rPr>
                        <m:t>)×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logp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68" y="4066808"/>
                <a:ext cx="6156571" cy="422680"/>
              </a:xfrm>
              <a:prstGeom prst="rect">
                <a:avLst/>
              </a:prstGeom>
              <a:blipFill rotWithShape="1">
                <a:blip r:embed="rId6"/>
                <a:stretch>
                  <a:fillRect r="-396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74185" y="4712055"/>
                <a:ext cx="4168449" cy="422680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CN" altLang="zh-CN">
                          <a:latin typeface="Cambria Math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p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>
                          <a:latin typeface="Cambria Math"/>
                        </a:rPr>
                        <m:t>)×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logp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85" y="4712055"/>
                <a:ext cx="4168449" cy="422680"/>
              </a:xfrm>
              <a:prstGeom prst="rect">
                <a:avLst/>
              </a:prstGeom>
              <a:blipFill rotWithShape="1">
                <a:blip r:embed="rId7"/>
                <a:stretch>
                  <a:fillRect r="-146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374185" y="5360127"/>
                <a:ext cx="6621180" cy="93980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t</m:t>
                                  </m:r>
                                </m:e>
                              </m:d>
                              <m:r>
                                <a:rPr lang="en-US" altLang="zh-CN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CN" altLang="zh-CN">
                          <a:latin typeface="Cambria Math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p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t</m:t>
                              </m:r>
                            </m:e>
                          </m:d>
                          <m:r>
                            <a:rPr lang="en-US" altLang="zh-CN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>
                          <a:latin typeface="Cambria Math"/>
                        </a:rPr>
                        <m:t>)×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logp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t</m:t>
                              </m:r>
                            </m:e>
                          </m:d>
                          <m:r>
                            <a:rPr lang="en-US" altLang="zh-CN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85" y="5360127"/>
                <a:ext cx="6621180" cy="93980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1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973" y="0"/>
            <a:ext cx="2943434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Brainstorm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链接分析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936" y="519946"/>
            <a:ext cx="27694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FC7. Phase transfer entropy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18002" y="1052736"/>
            <a:ext cx="4968552" cy="3693319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 Process: Phase Transfer Entropy NxN</a:t>
            </a:r>
          </a:p>
          <a:p>
            <a:r>
              <a:rPr lang="en-US" altLang="zh-CN" dirty="0"/>
              <a:t>    sFiles = bst_process('CallProcess',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'process_pte1n</a:t>
            </a:r>
            <a:r>
              <a:rPr lang="en-US" altLang="zh-CN" dirty="0"/>
              <a:t>', sFiles, [], ...</a:t>
            </a:r>
          </a:p>
          <a:p>
            <a:r>
              <a:rPr lang="en-US" altLang="zh-CN" dirty="0"/>
              <a:t>        'timewindow',   [-0.35, 0.998], ...</a:t>
            </a:r>
          </a:p>
          <a:p>
            <a:r>
              <a:rPr lang="en-US" altLang="zh-CN" dirty="0"/>
              <a:t>        'dest_sensors', 'MEG, EEG', ...</a:t>
            </a:r>
          </a:p>
          <a:p>
            <a:r>
              <a:rPr lang="en-US" altLang="zh-CN" dirty="0"/>
              <a:t>        'includebad',   1, ...</a:t>
            </a:r>
          </a:p>
          <a:p>
            <a:r>
              <a:rPr lang="en-US" altLang="zh-CN" dirty="0"/>
              <a:t>        'freqbands',  </a:t>
            </a:r>
            <a:r>
              <a:rPr lang="en-US" altLang="zh-CN" dirty="0" smtClean="0"/>
              <a:t>{'delta</a:t>
            </a:r>
            <a:r>
              <a:rPr lang="en-US" altLang="zh-CN" dirty="0"/>
              <a:t>', '2, 4', 'mean';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'theta</a:t>
            </a:r>
            <a:r>
              <a:rPr lang="en-US" altLang="zh-CN" dirty="0"/>
              <a:t>', '5, 8', 'mean</a:t>
            </a:r>
            <a:r>
              <a:rPr lang="en-US" altLang="zh-CN" dirty="0" smtClean="0"/>
              <a:t>'; 'alpha</a:t>
            </a:r>
            <a:r>
              <a:rPr lang="en-US" altLang="zh-CN" dirty="0"/>
              <a:t>', '9, 12', 'mean';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'beta</a:t>
            </a:r>
            <a:r>
              <a:rPr lang="en-US" altLang="zh-CN" dirty="0"/>
              <a:t>', '15, 29', 'mean</a:t>
            </a:r>
            <a:r>
              <a:rPr lang="en-US" altLang="zh-CN" dirty="0" smtClean="0"/>
              <a:t>'; </a:t>
            </a:r>
          </a:p>
          <a:p>
            <a:r>
              <a:rPr lang="en-US" altLang="zh-CN" dirty="0" smtClean="0"/>
              <a:t>             'gamma1', '30, 49', 'mean'; </a:t>
            </a:r>
          </a:p>
          <a:p>
            <a:r>
              <a:rPr lang="en-US" altLang="zh-CN" dirty="0" smtClean="0"/>
              <a:t>             </a:t>
            </a:r>
            <a:r>
              <a:rPr lang="en-US" altLang="zh-CN" dirty="0" smtClean="0"/>
              <a:t>'gamma2</a:t>
            </a:r>
            <a:r>
              <a:rPr lang="en-US" altLang="zh-CN" dirty="0"/>
              <a:t>', '60, 90', 'mean'}, ...</a:t>
            </a:r>
          </a:p>
          <a:p>
            <a:r>
              <a:rPr lang="en-US" altLang="zh-CN" dirty="0"/>
              <a:t>        'mirror', </a:t>
            </a:r>
            <a:r>
              <a:rPr lang="en-US" altLang="zh-CN" dirty="0" smtClean="0"/>
              <a:t>0,'normalized</a:t>
            </a:r>
            <a:r>
              <a:rPr lang="en-US" altLang="zh-CN" dirty="0"/>
              <a:t>', </a:t>
            </a:r>
            <a:r>
              <a:rPr lang="en-US" altLang="zh-CN" dirty="0" smtClean="0"/>
              <a:t>1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     'outputmode', </a:t>
            </a:r>
            <a:r>
              <a:rPr lang="en-US" altLang="zh-CN" dirty="0" smtClean="0"/>
              <a:t>1</a:t>
            </a:r>
            <a:r>
              <a:rPr lang="en-US" altLang="zh-CN" dirty="0"/>
              <a:t>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6" y="2132856"/>
            <a:ext cx="3191296" cy="443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Administrator\Desktop\End_paper\cue\FC_data\PTE_alpha_cue_repea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t="12088" r="12798" b="3934"/>
          <a:stretch/>
        </p:blipFill>
        <p:spPr bwMode="auto">
          <a:xfrm>
            <a:off x="4216813" y="4941385"/>
            <a:ext cx="211719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End_paper\cue\FC_data\PTE_alpha_cue_switch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" t="11620" r="13832" b="4302"/>
          <a:stretch/>
        </p:blipFill>
        <p:spPr bwMode="auto">
          <a:xfrm>
            <a:off x="6588224" y="4941385"/>
            <a:ext cx="208951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6528" y="465313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Theta_PTE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4097" y="4658016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Alpha_PTE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8616" y="1052736"/>
            <a:ext cx="3057247" cy="73866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PTE</a:t>
            </a:r>
            <a:r>
              <a:rPr lang="zh-CN" altLang="en-US" sz="1400" dirty="0"/>
              <a:t>测量</a:t>
            </a:r>
            <a:r>
              <a:rPr lang="zh-CN" altLang="en-US" sz="1400" dirty="0" smtClean="0"/>
              <a:t>了认知过程中不同脑区之间</a:t>
            </a:r>
            <a:endParaRPr lang="en-US" altLang="zh-CN" sz="1400" dirty="0" smtClean="0"/>
          </a:p>
          <a:p>
            <a:r>
              <a:rPr lang="zh-CN" altLang="en-US" sz="1400" dirty="0" smtClean="0"/>
              <a:t>信息流动的方向和强弱，反映了认知</a:t>
            </a:r>
            <a:endParaRPr lang="en-US" altLang="zh-CN" sz="1400" dirty="0" smtClean="0"/>
          </a:p>
          <a:p>
            <a:r>
              <a:rPr lang="zh-CN" altLang="en-US" sz="1400" dirty="0" smtClean="0"/>
              <a:t>过程中不同脑区之间的耦合关系。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09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4973" y="0"/>
            <a:ext cx="2634054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Brainstorm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源分析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06740" y="501824"/>
            <a:ext cx="7055533" cy="1152128"/>
            <a:chOff x="611560" y="764704"/>
            <a:chExt cx="7055533" cy="1152128"/>
          </a:xfrm>
        </p:grpSpPr>
        <p:sp>
          <p:nvSpPr>
            <p:cNvPr id="10" name="矩形 9"/>
            <p:cNvSpPr/>
            <p:nvPr/>
          </p:nvSpPr>
          <p:spPr>
            <a:xfrm>
              <a:off x="611560" y="764704"/>
              <a:ext cx="3960440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91533" y="76470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解剖和空间信息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07779" y="1196752"/>
              <a:ext cx="1163956" cy="6012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Head </a:t>
              </a:r>
            </a:p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Model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91551" y="1196752"/>
              <a:ext cx="1163956" cy="6012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Source </a:t>
              </a:r>
            </a:p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Model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275324" y="1196752"/>
              <a:ext cx="1163956" cy="6012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Channel </a:t>
              </a:r>
            </a:p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Position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507627" y="764704"/>
              <a:ext cx="2159466" cy="11521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764704"/>
              <a:ext cx="2158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功能数据</a:t>
              </a:r>
              <a:r>
                <a:rPr lang="en-US" altLang="zh-CN" dirty="0" smtClean="0"/>
                <a:t>(MEG/EEG)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645598" y="1196752"/>
              <a:ext cx="1884001" cy="6012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Processing of </a:t>
              </a:r>
            </a:p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functional data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754240" y="3114001"/>
            <a:ext cx="3960439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Inverse solution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09643" y="3114001"/>
            <a:ext cx="1508907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visualization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27" idx="3"/>
            <a:endCxn id="28" idx="1"/>
          </p:cNvCxnSpPr>
          <p:nvPr/>
        </p:nvCxnSpPr>
        <p:spPr>
          <a:xfrm>
            <a:off x="6714679" y="3330025"/>
            <a:ext cx="79496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9" idx="2"/>
          </p:cNvCxnSpPr>
          <p:nvPr/>
        </p:nvCxnSpPr>
        <p:spPr>
          <a:xfrm>
            <a:off x="6364038" y="2838824"/>
            <a:ext cx="0" cy="306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6" idx="0"/>
          </p:cNvCxnSpPr>
          <p:nvPr/>
        </p:nvCxnSpPr>
        <p:spPr>
          <a:xfrm>
            <a:off x="3450686" y="1649827"/>
            <a:ext cx="1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6" idx="2"/>
          </p:cNvCxnSpPr>
          <p:nvPr/>
        </p:nvCxnSpPr>
        <p:spPr>
          <a:xfrm>
            <a:off x="3450687" y="2729947"/>
            <a:ext cx="0" cy="4154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0442" y="1798495"/>
            <a:ext cx="143680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 sphere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22" y="2379594"/>
            <a:ext cx="210942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Overlapping spheres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9139" y="2960693"/>
            <a:ext cx="174810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OpenMEEG BEM</a:t>
            </a:r>
            <a:endParaRPr lang="zh-CN" altLang="en-US" dirty="0"/>
          </a:p>
        </p:txBody>
      </p:sp>
      <p:sp>
        <p:nvSpPr>
          <p:cNvPr id="40" name="右大括号 39"/>
          <p:cNvSpPr/>
          <p:nvPr/>
        </p:nvSpPr>
        <p:spPr>
          <a:xfrm>
            <a:off x="2117246" y="1973863"/>
            <a:ext cx="338970" cy="110858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399828" y="2297899"/>
            <a:ext cx="2101717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Forward solution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4112" name="组合 4111"/>
          <p:cNvGrpSpPr/>
          <p:nvPr/>
        </p:nvGrpSpPr>
        <p:grpSpPr>
          <a:xfrm>
            <a:off x="20301" y="3330025"/>
            <a:ext cx="1966412" cy="3482149"/>
            <a:chOff x="20301" y="3330025"/>
            <a:chExt cx="2146613" cy="3482149"/>
          </a:xfrm>
        </p:grpSpPr>
        <p:pic>
          <p:nvPicPr>
            <p:cNvPr id="4102" name="Picture 6" descr="minnorm_options.gif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11" b="10349"/>
            <a:stretch/>
          </p:blipFill>
          <p:spPr bwMode="auto">
            <a:xfrm>
              <a:off x="20301" y="3330025"/>
              <a:ext cx="2146613" cy="3482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矩形 73"/>
            <p:cNvSpPr/>
            <p:nvPr/>
          </p:nvSpPr>
          <p:spPr>
            <a:xfrm>
              <a:off x="132912" y="3842281"/>
              <a:ext cx="1917514" cy="75761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0975" y="4638770"/>
              <a:ext cx="1917514" cy="810628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2912" y="5516247"/>
              <a:ext cx="1917514" cy="86903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矩形 78"/>
          <p:cNvSpPr/>
          <p:nvPr/>
        </p:nvSpPr>
        <p:spPr>
          <a:xfrm>
            <a:off x="5076056" y="2217486"/>
            <a:ext cx="2575963" cy="6213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Averaging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&amp; Noise covariance estimation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19930" y="5661248"/>
            <a:ext cx="6898620" cy="95410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计算方法：</a:t>
            </a:r>
            <a:endParaRPr lang="en-US" altLang="zh-CN" sz="1400" dirty="0" smtClean="0"/>
          </a:p>
          <a:p>
            <a:r>
              <a:rPr lang="en-US" altLang="zh-CN" sz="1400" dirty="0" smtClean="0"/>
              <a:t>1.Current density map</a:t>
            </a:r>
          </a:p>
          <a:p>
            <a:r>
              <a:rPr lang="en-US" altLang="zh-CN" sz="1400" dirty="0" smtClean="0"/>
              <a:t>2.dSPM---</a:t>
            </a:r>
            <a:r>
              <a:rPr lang="en-US" altLang="zh-CN" sz="1400" dirty="0"/>
              <a:t>Implements dynamical Statistical Parametric Mapping</a:t>
            </a:r>
            <a:endParaRPr lang="en-US" altLang="zh-CN" sz="1400" dirty="0" smtClean="0"/>
          </a:p>
          <a:p>
            <a:r>
              <a:rPr lang="en-US" altLang="zh-CN" sz="1400" dirty="0" smtClean="0"/>
              <a:t>3.sLORETA---</a:t>
            </a:r>
            <a:r>
              <a:rPr lang="en-US" altLang="zh-CN" sz="1400" dirty="0"/>
              <a:t>Standardized </a:t>
            </a:r>
            <a:r>
              <a:rPr lang="en-US" altLang="zh-CN" sz="1400" dirty="0" smtClean="0"/>
              <a:t>Low </a:t>
            </a:r>
            <a:r>
              <a:rPr lang="en-US" altLang="zh-CN" sz="1400" dirty="0"/>
              <a:t>Resolution brain </a:t>
            </a:r>
            <a:r>
              <a:rPr lang="en-US" altLang="zh-CN" sz="1400" dirty="0" smtClean="0"/>
              <a:t>Electromagnetic TomogrAphy</a:t>
            </a:r>
            <a:endParaRPr lang="zh-CN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2119930" y="3700365"/>
            <a:ext cx="6916816" cy="181588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源模型偶极子的指向：</a:t>
            </a:r>
            <a:endParaRPr lang="en-US" altLang="zh-CN" sz="1400" dirty="0" smtClean="0"/>
          </a:p>
          <a:p>
            <a:r>
              <a:rPr lang="en-US" altLang="zh-CN" sz="1400" dirty="0" smtClean="0"/>
              <a:t>1.Contrained: Normal to cortex---</a:t>
            </a:r>
            <a:r>
              <a:rPr lang="en-US" altLang="zh-CN" sz="1400" dirty="0"/>
              <a:t> Only for "surface" grids. At each grid </a:t>
            </a:r>
            <a:r>
              <a:rPr lang="en-US" altLang="zh-CN" sz="1400" dirty="0" smtClean="0"/>
              <a:t>point,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we model only one dipole, </a:t>
            </a:r>
            <a:r>
              <a:rPr lang="en-US" altLang="zh-CN" sz="1400" dirty="0"/>
              <a:t>oriented normally to the cortical surface.</a:t>
            </a:r>
            <a:endParaRPr lang="en-US" altLang="zh-CN" sz="1400" dirty="0" smtClean="0"/>
          </a:p>
          <a:p>
            <a:r>
              <a:rPr lang="en-US" altLang="zh-CN" sz="1400" dirty="0" smtClean="0"/>
              <a:t>2.Loose contraints---Only for "surface" grids, at </a:t>
            </a:r>
            <a:r>
              <a:rPr lang="en-US" altLang="zh-CN" sz="1400" dirty="0"/>
              <a:t>each point in the surface grid the dipole direction is constrained to be normal to the local cortical surface.</a:t>
            </a:r>
            <a:endParaRPr lang="en-US" altLang="zh-CN" sz="1400" dirty="0" smtClean="0"/>
          </a:p>
          <a:p>
            <a:r>
              <a:rPr lang="en-US" altLang="zh-CN" sz="1400" dirty="0" smtClean="0"/>
              <a:t>3.Uncontrained---</a:t>
            </a:r>
            <a:r>
              <a:rPr lang="en-US" altLang="zh-CN" sz="1400" dirty="0"/>
              <a:t>Either "surface" or "volume" grids. At each grid point, we leave undefined the assumed orientation of the source, such that three "elemental" dipoles are needed to model the source. </a:t>
            </a:r>
            <a:endParaRPr lang="zh-CN" altLang="en-US" sz="1400" dirty="0"/>
          </a:p>
        </p:txBody>
      </p:sp>
      <p:cxnSp>
        <p:nvCxnSpPr>
          <p:cNvPr id="104" name="直接箭头连接符 103"/>
          <p:cNvCxnSpPr>
            <a:endCxn id="79" idx="0"/>
          </p:cNvCxnSpPr>
          <p:nvPr/>
        </p:nvCxnSpPr>
        <p:spPr>
          <a:xfrm>
            <a:off x="6364037" y="1649827"/>
            <a:ext cx="1" cy="5676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8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4973" y="0"/>
            <a:ext cx="2634054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Brainstorm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源分析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844" y="495799"/>
            <a:ext cx="17972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文件路径设置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844" y="908720"/>
            <a:ext cx="4028156" cy="535531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</a:t>
            </a:r>
            <a:r>
              <a:rPr lang="en-US" altLang="zh-CN" b="1" dirty="0" smtClean="0"/>
              <a:t>&gt;</a:t>
            </a:r>
            <a:r>
              <a:rPr lang="en-US" altLang="zh-CN" dirty="0" smtClean="0"/>
              <a:t> config</a:t>
            </a:r>
          </a:p>
          <a:p>
            <a:r>
              <a:rPr lang="en-US" altLang="zh-CN" dirty="0" smtClean="0"/>
              <a:t>..</a:t>
            </a:r>
            <a:r>
              <a:rPr lang="en-US" altLang="zh-CN" b="1" dirty="0" smtClean="0"/>
              <a:t>&gt;&gt;</a:t>
            </a:r>
            <a:r>
              <a:rPr lang="en-US" altLang="zh-CN" dirty="0" smtClean="0"/>
              <a:t> elec_file.xyz %</a:t>
            </a:r>
            <a:r>
              <a:rPr lang="zh-CN" altLang="en-US" dirty="0" smtClean="0"/>
              <a:t>电极坐标文件</a:t>
            </a:r>
            <a:endParaRPr lang="en-US" altLang="zh-CN" dirty="0" smtClean="0"/>
          </a:p>
          <a:p>
            <a:r>
              <a:rPr lang="en-US" altLang="zh-CN" dirty="0" smtClean="0"/>
              <a:t>..&gt; Epoch_data %</a:t>
            </a:r>
            <a:r>
              <a:rPr lang="zh-CN" altLang="en-US" dirty="0" smtClean="0"/>
              <a:t>输入文件路径</a:t>
            </a:r>
            <a:endParaRPr lang="en-US" altLang="zh-CN" dirty="0" smtClean="0"/>
          </a:p>
          <a:p>
            <a:r>
              <a:rPr lang="en-US" altLang="zh-CN" dirty="0" smtClean="0"/>
              <a:t>..&gt;&gt; sub1.set %</a:t>
            </a:r>
            <a:r>
              <a:rPr lang="zh-CN" altLang="en-US" dirty="0" smtClean="0"/>
              <a:t>输入文件</a:t>
            </a:r>
            <a:endParaRPr lang="en-US" altLang="zh-CN" dirty="0" smtClean="0"/>
          </a:p>
          <a:p>
            <a:r>
              <a:rPr lang="en-US" altLang="zh-CN" dirty="0" smtClean="0"/>
              <a:t>..&gt;&gt; sub2.set %</a:t>
            </a:r>
            <a:r>
              <a:rPr lang="zh-CN" altLang="en-US" dirty="0" smtClean="0"/>
              <a:t>输入文件</a:t>
            </a:r>
            <a:endParaRPr lang="en-US" altLang="zh-CN" dirty="0"/>
          </a:p>
          <a:p>
            <a:r>
              <a:rPr lang="en-US" altLang="zh-CN" dirty="0" smtClean="0"/>
              <a:t>..&gt; Source_data %</a:t>
            </a:r>
            <a:r>
              <a:rPr lang="zh-CN" altLang="en-US" dirty="0" smtClean="0"/>
              <a:t>输出文件路径</a:t>
            </a:r>
            <a:endParaRPr lang="en-US" altLang="zh-CN" dirty="0" smtClean="0"/>
          </a:p>
          <a:p>
            <a:r>
              <a:rPr lang="en-US" altLang="zh-CN" dirty="0"/>
              <a:t>..&gt;&gt; @default_study </a:t>
            </a:r>
          </a:p>
          <a:p>
            <a:r>
              <a:rPr lang="en-US" altLang="zh-CN" dirty="0"/>
              <a:t>..&gt;&gt; @default_subject</a:t>
            </a:r>
            <a:endParaRPr lang="en-US" altLang="zh-CN" dirty="0" smtClean="0"/>
          </a:p>
          <a:p>
            <a:r>
              <a:rPr lang="en-US" altLang="zh-CN" dirty="0"/>
              <a:t>..&gt;&gt; @inter</a:t>
            </a:r>
          </a:p>
          <a:p>
            <a:r>
              <a:rPr lang="en-US" altLang="zh-CN" dirty="0" smtClean="0"/>
              <a:t>..&gt;&gt; sub1 % sub1.set</a:t>
            </a:r>
            <a:r>
              <a:rPr lang="zh-CN" altLang="en-US" dirty="0" smtClean="0"/>
              <a:t>的输出路径</a:t>
            </a:r>
            <a:endParaRPr lang="en-US" altLang="zh-CN" dirty="0" smtClean="0"/>
          </a:p>
          <a:p>
            <a:r>
              <a:rPr lang="en-US" altLang="zh-CN" dirty="0" smtClean="0"/>
              <a:t>..&gt;&gt;&gt; </a:t>
            </a:r>
            <a:r>
              <a:rPr lang="en-US" altLang="zh-CN" dirty="0"/>
              <a:t>@</a:t>
            </a:r>
            <a:r>
              <a:rPr lang="en-US" altLang="zh-CN" dirty="0" smtClean="0"/>
              <a:t>default_study</a:t>
            </a:r>
          </a:p>
          <a:p>
            <a:r>
              <a:rPr lang="en-US" altLang="zh-CN" dirty="0"/>
              <a:t>..&gt;&gt;&gt; @</a:t>
            </a:r>
            <a:r>
              <a:rPr lang="en-US" altLang="zh-CN" dirty="0" smtClean="0"/>
              <a:t>intra</a:t>
            </a:r>
          </a:p>
          <a:p>
            <a:r>
              <a:rPr lang="en-US" altLang="zh-CN" dirty="0" smtClean="0"/>
              <a:t>..&gt;&gt;&gt; ERP_data %</a:t>
            </a:r>
            <a:r>
              <a:rPr lang="zh-CN" altLang="en-US" dirty="0" smtClean="0"/>
              <a:t>运算结果的输出路径</a:t>
            </a:r>
            <a:endParaRPr lang="en-US" altLang="zh-CN" dirty="0" smtClean="0"/>
          </a:p>
          <a:p>
            <a:r>
              <a:rPr lang="en-US" altLang="zh-CN" dirty="0" smtClean="0"/>
              <a:t>..&gt;&gt;&gt; **.mat %</a:t>
            </a:r>
            <a:r>
              <a:rPr lang="zh-CN" altLang="en-US" dirty="0" smtClean="0"/>
              <a:t>源分析结果文件</a:t>
            </a:r>
            <a:endParaRPr lang="en-US" altLang="zh-CN" dirty="0" smtClean="0"/>
          </a:p>
          <a:p>
            <a:r>
              <a:rPr lang="en-US" altLang="zh-CN" dirty="0" smtClean="0"/>
              <a:t>..&gt;&gt; sub2 </a:t>
            </a:r>
            <a:r>
              <a:rPr lang="en-US" altLang="zh-CN" dirty="0"/>
              <a:t>% sub1.set</a:t>
            </a:r>
            <a:r>
              <a:rPr lang="zh-CN" altLang="en-US" dirty="0"/>
              <a:t>的输出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r>
              <a:rPr lang="en-US" altLang="zh-CN" dirty="0"/>
              <a:t>..&gt;&gt;&gt; @default_study</a:t>
            </a:r>
          </a:p>
          <a:p>
            <a:r>
              <a:rPr lang="en-US" altLang="zh-CN" dirty="0"/>
              <a:t>..&gt;&gt;&gt; @intra</a:t>
            </a:r>
          </a:p>
          <a:p>
            <a:r>
              <a:rPr lang="en-US" altLang="zh-CN" dirty="0"/>
              <a:t>..&gt;&gt;&gt; </a:t>
            </a:r>
            <a:r>
              <a:rPr lang="en-US" altLang="zh-CN" dirty="0" smtClean="0"/>
              <a:t>ERP_data </a:t>
            </a:r>
            <a:r>
              <a:rPr lang="en-US" altLang="zh-CN" dirty="0"/>
              <a:t>%</a:t>
            </a:r>
            <a:r>
              <a:rPr lang="zh-CN" altLang="en-US" dirty="0"/>
              <a:t>运算结果的输出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r>
              <a:rPr lang="en-US" altLang="zh-CN" dirty="0" smtClean="0"/>
              <a:t>..&gt;&gt;&gt; **.mat %</a:t>
            </a:r>
            <a:r>
              <a:rPr lang="zh-CN" altLang="en-US" dirty="0" smtClean="0"/>
              <a:t>源分析结果文件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495799"/>
            <a:ext cx="17972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输入文件格式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900336"/>
            <a:ext cx="2236766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etname-----ERP_data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ilename-----sub*.set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1569774"/>
            <a:ext cx="1138260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EEG.event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54241"/>
            <a:ext cx="4032448" cy="4309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7092280" y="1987866"/>
            <a:ext cx="432048" cy="44192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973" y="0"/>
            <a:ext cx="2634054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Brainstorm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源分析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485" y="514362"/>
            <a:ext cx="16611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protocol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815" y="985498"/>
            <a:ext cx="201106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File&gt;&gt;New protocol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32485" y="1412832"/>
            <a:ext cx="3255690" cy="5328592"/>
            <a:chOff x="308198" y="1360135"/>
            <a:chExt cx="3255690" cy="532859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98" y="1360135"/>
              <a:ext cx="3255690" cy="5328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691680" y="1913068"/>
              <a:ext cx="1533074" cy="33855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处理协议名字</a:t>
              </a:r>
              <a:endParaRPr lang="zh-CN" alt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69406" y="3805008"/>
              <a:ext cx="1682392" cy="33855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大脑</a:t>
              </a:r>
              <a:r>
                <a:rPr lang="zh-CN" altLang="en-US" sz="1600" dirty="0" smtClean="0"/>
                <a:t>结构像选择</a:t>
              </a:r>
              <a:endParaRPr lang="zh-CN" alt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0602" y="2348880"/>
              <a:ext cx="1339742" cy="461665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大脑结构像路径：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源分析输出路径</a:t>
              </a:r>
              <a:endParaRPr lang="zh-CN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7434" y="2924944"/>
              <a:ext cx="1330783" cy="461665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源分析数据路径：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源分析输出路径</a:t>
              </a:r>
              <a:endParaRPr lang="zh-CN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69406" y="4725144"/>
              <a:ext cx="1826409" cy="33855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电极位置文件选择</a:t>
              </a:r>
              <a:endParaRPr lang="zh-CN" altLang="en-US" sz="16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488365" y="514362"/>
            <a:ext cx="133562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路径设置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11960" y="985498"/>
            <a:ext cx="3888432" cy="424731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clear;</a:t>
            </a:r>
          </a:p>
          <a:p>
            <a:r>
              <a:rPr lang="en-US" altLang="zh-CN" dirty="0"/>
              <a:t>close all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r>
              <a:rPr lang="en-US" altLang="zh-CN" dirty="0" smtClean="0"/>
              <a:t>PATHelec =‘***';</a:t>
            </a:r>
          </a:p>
          <a:p>
            <a:r>
              <a:rPr lang="en-US" altLang="zh-CN" dirty="0" smtClean="0"/>
              <a:t>%</a:t>
            </a:r>
            <a:r>
              <a:rPr lang="zh-CN" altLang="en-US" dirty="0" smtClean="0"/>
              <a:t>电极文件的路径</a:t>
            </a:r>
            <a:endParaRPr lang="en-US" altLang="zh-CN" dirty="0"/>
          </a:p>
          <a:p>
            <a:r>
              <a:rPr lang="en-US" altLang="zh-CN" dirty="0" smtClean="0"/>
              <a:t>PATHIN=‘***’; </a:t>
            </a:r>
          </a:p>
          <a:p>
            <a:r>
              <a:rPr lang="en-US" altLang="zh-CN" dirty="0" smtClean="0"/>
              <a:t>%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的路径</a:t>
            </a:r>
            <a:endParaRPr lang="en-US" altLang="zh-CN" dirty="0" smtClean="0"/>
          </a:p>
          <a:p>
            <a:r>
              <a:rPr lang="en-US" altLang="zh-CN" dirty="0" smtClean="0"/>
              <a:t>PATHOUT=‘***’;</a:t>
            </a:r>
          </a:p>
          <a:p>
            <a:r>
              <a:rPr lang="en-US" altLang="zh-CN" dirty="0" smtClean="0"/>
              <a:t>%</a:t>
            </a:r>
            <a:r>
              <a:rPr lang="zh-CN" altLang="en-US" dirty="0" smtClean="0"/>
              <a:t>源分析输出路径</a:t>
            </a:r>
            <a:endParaRPr lang="en-US" altLang="zh-CN" dirty="0" smtClean="0"/>
          </a:p>
          <a:p>
            <a:r>
              <a:rPr lang="en-US" altLang="zh-CN" dirty="0"/>
              <a:t>ProtocolInfo = bst_get</a:t>
            </a:r>
            <a:r>
              <a:rPr lang="en-US" altLang="zh-CN" dirty="0" smtClean="0"/>
              <a:t>(‘ProtocolInfo’); </a:t>
            </a:r>
          </a:p>
          <a:p>
            <a:r>
              <a:rPr lang="en-US" altLang="zh-CN" dirty="0" smtClean="0"/>
              <a:t>%</a:t>
            </a:r>
            <a:r>
              <a:rPr lang="zh-CN" altLang="en-US" dirty="0" smtClean="0"/>
              <a:t>获取当前协议的信息</a:t>
            </a:r>
            <a:endParaRPr lang="en-US" altLang="zh-CN" dirty="0"/>
          </a:p>
          <a:p>
            <a:r>
              <a:rPr lang="en-US" altLang="zh-CN" dirty="0" smtClean="0"/>
              <a:t>Path_bs=[</a:t>
            </a:r>
            <a:r>
              <a:rPr lang="en-US" altLang="zh-CN" dirty="0"/>
              <a:t>ProtocolInfo.STUDIES filesep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%</a:t>
            </a:r>
            <a:r>
              <a:rPr lang="zh-CN" altLang="en-US" dirty="0" smtClean="0"/>
              <a:t>获取当前协议的路径</a:t>
            </a:r>
            <a:endParaRPr lang="en-US" altLang="zh-CN" dirty="0"/>
          </a:p>
          <a:p>
            <a:r>
              <a:rPr lang="en-US" altLang="zh-CN" dirty="0" smtClean="0"/>
              <a:t>elec_file=fullfile(PATHelec,‘elec_file.xyz’)</a:t>
            </a:r>
          </a:p>
          <a:p>
            <a:r>
              <a:rPr lang="en-US" altLang="zh-CN" dirty="0" smtClean="0"/>
              <a:t>%</a:t>
            </a:r>
            <a:r>
              <a:rPr lang="zh-CN" altLang="en-US" dirty="0" smtClean="0"/>
              <a:t>读取电极文件</a:t>
            </a:r>
            <a:endParaRPr lang="en-US" altLang="zh-CN" dirty="0"/>
          </a:p>
          <a:p>
            <a:r>
              <a:rPr lang="en-US" altLang="zh-CN" dirty="0"/>
              <a:t>sFiles = </a:t>
            </a:r>
            <a:r>
              <a:rPr lang="en-US" altLang="zh-CN" dirty="0" smtClean="0"/>
              <a:t>[];%</a:t>
            </a:r>
            <a:r>
              <a:rPr lang="zh-CN" altLang="en-US" dirty="0" smtClean="0"/>
              <a:t>用于存放处理结果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3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973" y="0"/>
            <a:ext cx="2634054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Brainstorm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源分析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3215" y="506065"/>
            <a:ext cx="191110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/>
              <a:t>导</a:t>
            </a:r>
            <a:r>
              <a:rPr lang="zh-CN" altLang="en-US" dirty="0" smtClean="0"/>
              <a:t>入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5536" y="1196752"/>
            <a:ext cx="4066461" cy="5078313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cd(PATHIN)</a:t>
            </a:r>
          </a:p>
          <a:p>
            <a:r>
              <a:rPr lang="en-US" altLang="zh-CN" dirty="0"/>
              <a:t>list=dir</a:t>
            </a:r>
            <a:r>
              <a:rPr lang="en-US" altLang="zh-CN" dirty="0" smtClean="0"/>
              <a:t>(‘*set’);</a:t>
            </a:r>
          </a:p>
          <a:p>
            <a:r>
              <a:rPr lang="en-US" altLang="zh-CN" dirty="0" smtClean="0"/>
              <a:t>%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PATHIN</a:t>
            </a:r>
            <a:r>
              <a:rPr lang="zh-CN" altLang="en-US" dirty="0" smtClean="0"/>
              <a:t>下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文件的列表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len=length(list);</a:t>
            </a:r>
          </a:p>
          <a:p>
            <a:r>
              <a:rPr lang="en-US" altLang="zh-CN" dirty="0" smtClean="0"/>
              <a:t>sFiles=bst_process</a:t>
            </a:r>
            <a:r>
              <a:rPr lang="en-US" altLang="zh-CN" dirty="0"/>
              <a:t>('CallProcess</a:t>
            </a:r>
            <a:r>
              <a:rPr lang="en-US" altLang="zh-CN" dirty="0" smtClean="0"/>
              <a:t>',…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'process_import_data_epoch</a:t>
            </a:r>
            <a:r>
              <a:rPr lang="en-US" altLang="zh-CN" dirty="0"/>
              <a:t>', ...</a:t>
            </a:r>
          </a:p>
          <a:p>
            <a:r>
              <a:rPr lang="en-US" altLang="zh-CN" dirty="0"/>
              <a:t>        sFiles, </a:t>
            </a:r>
            <a:r>
              <a:rPr lang="en-US" altLang="zh-CN" dirty="0" smtClean="0"/>
              <a:t>[],'subjectname',subj{s</a:t>
            </a:r>
            <a:r>
              <a:rPr lang="en-US" altLang="zh-CN" dirty="0"/>
              <a:t>}, ...</a:t>
            </a:r>
          </a:p>
          <a:p>
            <a:r>
              <a:rPr lang="en-US" altLang="zh-CN" dirty="0"/>
              <a:t>        'condition', </a:t>
            </a:r>
            <a:r>
              <a:rPr lang="en-US" altLang="zh-CN" dirty="0" smtClean="0"/>
              <a:t>‘ ', 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        'datafile</a:t>
            </a:r>
            <a:r>
              <a:rPr lang="en-US" altLang="zh-CN" dirty="0" smtClean="0"/>
              <a:t>',{{[</a:t>
            </a:r>
            <a:r>
              <a:rPr lang="en-US" altLang="zh-CN" dirty="0"/>
              <a:t>PATHIN list(s).name </a:t>
            </a:r>
            <a:r>
              <a:rPr lang="en-US" altLang="zh-CN" dirty="0" smtClean="0"/>
              <a:t>]},…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'EEG-EEGLAB</a:t>
            </a:r>
            <a:r>
              <a:rPr lang="en-US" altLang="zh-CN" dirty="0"/>
              <a:t>'}, ...</a:t>
            </a:r>
          </a:p>
          <a:p>
            <a:r>
              <a:rPr lang="en-US" altLang="zh-CN" dirty="0"/>
              <a:t>        'iepochs</a:t>
            </a:r>
            <a:r>
              <a:rPr lang="en-US" altLang="zh-CN" dirty="0" smtClean="0"/>
              <a:t>',[], 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        'eventtypes</a:t>
            </a:r>
            <a:r>
              <a:rPr lang="en-US" altLang="zh-CN" dirty="0" smtClean="0"/>
              <a:t>', 'type</a:t>
            </a:r>
            <a:r>
              <a:rPr lang="en-US" altLang="zh-CN" dirty="0"/>
              <a:t>', ...</a:t>
            </a:r>
          </a:p>
          <a:p>
            <a:r>
              <a:rPr lang="en-US" altLang="zh-CN" dirty="0"/>
              <a:t>        'createcond', </a:t>
            </a:r>
            <a:r>
              <a:rPr lang="en-US" altLang="zh-CN" dirty="0" smtClean="0"/>
              <a:t>1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     'channelalign</a:t>
            </a:r>
            <a:r>
              <a:rPr lang="en-US" altLang="zh-CN" dirty="0" smtClean="0"/>
              <a:t>',0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     'usectfcomp</a:t>
            </a:r>
            <a:r>
              <a:rPr lang="en-US" altLang="zh-CN" dirty="0" smtClean="0"/>
              <a:t>', 0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     'usessp',  </a:t>
            </a:r>
            <a:r>
              <a:rPr lang="en-US" altLang="zh-CN" dirty="0" smtClean="0"/>
              <a:t>0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     'freq',   </a:t>
            </a:r>
            <a:r>
              <a:rPr lang="en-US" altLang="zh-CN" dirty="0" smtClean="0"/>
              <a:t>[], 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        'baseline', </a:t>
            </a:r>
            <a:r>
              <a:rPr lang="en-US" altLang="zh-CN" dirty="0" smtClean="0"/>
              <a:t>[]);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2137" y="506065"/>
            <a:ext cx="17972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设置电极文件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37942" y="922825"/>
            <a:ext cx="4032448" cy="147732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sFiles = bst_process</a:t>
            </a:r>
            <a:r>
              <a:rPr lang="en-US" altLang="zh-CN" dirty="0" smtClean="0"/>
              <a:t>('CallProcess</a:t>
            </a:r>
            <a:r>
              <a:rPr lang="en-US" altLang="zh-CN" dirty="0"/>
              <a:t>', </a:t>
            </a:r>
            <a:endParaRPr lang="en-US" altLang="zh-CN" dirty="0" smtClean="0"/>
          </a:p>
          <a:p>
            <a:r>
              <a:rPr lang="en-US" altLang="zh-CN" dirty="0" smtClean="0"/>
              <a:t>      'process_import_channel',sFiles</a:t>
            </a:r>
            <a:r>
              <a:rPr lang="en-US" altLang="zh-CN" dirty="0"/>
              <a:t>, [], ...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'channelfile</a:t>
            </a:r>
            <a:r>
              <a:rPr lang="en-US" altLang="zh-CN" dirty="0"/>
              <a:t>', {elec_file, 'EEGLAB'}, ...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 'usedefault</a:t>
            </a:r>
            <a:r>
              <a:rPr lang="en-US" altLang="zh-CN" dirty="0"/>
              <a:t>', 1, ...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'channelalign</a:t>
            </a:r>
            <a:r>
              <a:rPr lang="en-US" altLang="zh-CN" dirty="0"/>
              <a:t>', 0);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7942" y="2864341"/>
            <a:ext cx="4049150" cy="230832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sFiles = bst_process('CallProcess</a:t>
            </a:r>
            <a:r>
              <a:rPr lang="en-US" altLang="zh-CN" dirty="0" smtClean="0"/>
              <a:t>',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'process_noisecov</a:t>
            </a:r>
            <a:r>
              <a:rPr lang="en-US" altLang="zh-CN" dirty="0"/>
              <a:t>', sFiles, [], ...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'baseline</a:t>
            </a:r>
            <a:r>
              <a:rPr lang="en-US" altLang="zh-CN" dirty="0"/>
              <a:t>',       [-0.35, 0], ...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'datatimewindow</a:t>
            </a:r>
            <a:r>
              <a:rPr lang="en-US" altLang="zh-CN" dirty="0"/>
              <a:t>', [], ...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'sensortypes','', 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'target</a:t>
            </a:r>
            <a:r>
              <a:rPr lang="en-US" altLang="zh-CN" dirty="0"/>
              <a:t>', </a:t>
            </a:r>
            <a:r>
              <a:rPr lang="en-US" altLang="zh-CN" dirty="0" smtClean="0"/>
              <a:t>1,'dcoffset',1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'identity',0,'copycond',0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'copysubj',0,'replacefile',1</a:t>
            </a:r>
            <a:r>
              <a:rPr lang="en-US" altLang="zh-CN" dirty="0"/>
              <a:t>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1059" y="2447581"/>
            <a:ext cx="303961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计算噪声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或数据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的协方差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37942" y="5636853"/>
            <a:ext cx="4032448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sFiles = bst_process('CallProcess',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'process_average</a:t>
            </a:r>
            <a:r>
              <a:rPr lang="en-US" altLang="zh-CN" dirty="0"/>
              <a:t>', sFiles, [], ...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'avgtype',1,</a:t>
            </a:r>
            <a:r>
              <a:rPr lang="en-US" altLang="zh-CN" dirty="0"/>
              <a:t> </a:t>
            </a:r>
            <a:r>
              <a:rPr lang="en-US" altLang="zh-CN" dirty="0" smtClean="0"/>
              <a:t>'avg_func',1</a:t>
            </a:r>
            <a:r>
              <a:rPr lang="en-US" altLang="zh-CN" dirty="0"/>
              <a:t>, </a:t>
            </a:r>
            <a:r>
              <a:rPr lang="en-US" altLang="zh-CN" dirty="0" smtClean="0"/>
              <a:t>...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smtClean="0"/>
              <a:t>'weighted',0, 'keepevents</a:t>
            </a:r>
            <a:r>
              <a:rPr lang="en-US" altLang="zh-CN" dirty="0"/>
              <a:t>', 0);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55954" y="5220093"/>
            <a:ext cx="12298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8. </a:t>
            </a:r>
            <a:r>
              <a:rPr lang="zh-CN" altLang="en-US" dirty="0"/>
              <a:t>求</a:t>
            </a:r>
            <a:r>
              <a:rPr lang="zh-CN" altLang="en-US" dirty="0" smtClean="0"/>
              <a:t>取</a:t>
            </a:r>
            <a:r>
              <a:rPr lang="en-US" altLang="zh-CN" dirty="0" smtClean="0"/>
              <a:t>ERP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973" y="0"/>
            <a:ext cx="2634054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Brainstorm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源分析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1627" y="559677"/>
            <a:ext cx="17972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9. </a:t>
            </a:r>
            <a:r>
              <a:rPr lang="zh-CN" altLang="en-US" dirty="0" smtClean="0"/>
              <a:t>计算前向模型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954983"/>
            <a:ext cx="4367336" cy="535531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sFiles = bst_process('CallProcess',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'process_headmodel</a:t>
            </a:r>
            <a:r>
              <a:rPr lang="en-US" altLang="zh-CN" dirty="0"/>
              <a:t>', sFiles, [], ...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'Comment</a:t>
            </a:r>
            <a:r>
              <a:rPr lang="en-US" altLang="zh-CN" dirty="0"/>
              <a:t>',     '', ...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'sourcespace</a:t>
            </a:r>
            <a:r>
              <a:rPr lang="en-US" altLang="zh-CN" dirty="0"/>
              <a:t>', 1, ... </a:t>
            </a:r>
            <a:r>
              <a:rPr lang="en-US" altLang="zh-CN" dirty="0" smtClean="0"/>
              <a:t>% </a:t>
            </a:r>
            <a:r>
              <a:rPr lang="en-US" altLang="zh-CN" dirty="0"/>
              <a:t>Cortex surface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'volumegrid</a:t>
            </a:r>
            <a:r>
              <a:rPr lang="en-US" altLang="zh-CN" dirty="0"/>
              <a:t>',  [], ...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'meg',2</a:t>
            </a:r>
            <a:r>
              <a:rPr lang="en-US" altLang="zh-CN" dirty="0"/>
              <a:t>, ...  % Single sphere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'eeg',3</a:t>
            </a:r>
            <a:r>
              <a:rPr lang="en-US" altLang="zh-CN" dirty="0"/>
              <a:t>, ...  % OpenMEEG BEM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'ecog',2</a:t>
            </a:r>
            <a:r>
              <a:rPr lang="en-US" altLang="zh-CN" dirty="0"/>
              <a:t>, ...  % OpenMEEG BEM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'seeg</a:t>
            </a:r>
            <a:r>
              <a:rPr lang="en-US" altLang="zh-CN" dirty="0"/>
              <a:t>',        2, ...  % OpenMEEG BEM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'openmeeg</a:t>
            </a:r>
            <a:r>
              <a:rPr lang="en-US" altLang="zh-CN" dirty="0"/>
              <a:t>', </a:t>
            </a:r>
            <a:r>
              <a:rPr lang="en-US" altLang="zh-CN" dirty="0" smtClean="0"/>
              <a:t>struct</a:t>
            </a:r>
            <a:r>
              <a:rPr lang="en-US" altLang="zh-CN" dirty="0"/>
              <a:t>(...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'BemFiles</a:t>
            </a:r>
            <a:r>
              <a:rPr lang="en-US" altLang="zh-CN" dirty="0"/>
              <a:t>', </a:t>
            </a:r>
            <a:r>
              <a:rPr lang="en-US" altLang="zh-CN" dirty="0" smtClean="0"/>
              <a:t>{{}}, 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'BemNames',{{</a:t>
            </a:r>
            <a:r>
              <a:rPr lang="en-US" altLang="zh-CN" dirty="0"/>
              <a:t>'Scalp', 'Skull', 'Brain'}}, ...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'BemCond</a:t>
            </a:r>
            <a:r>
              <a:rPr lang="en-US" altLang="zh-CN" dirty="0"/>
              <a:t>', </a:t>
            </a:r>
            <a:r>
              <a:rPr lang="en-US" altLang="zh-CN" dirty="0" smtClean="0"/>
              <a:t>[</a:t>
            </a:r>
            <a:r>
              <a:rPr lang="en-US" altLang="zh-CN" dirty="0"/>
              <a:t>1, 0.0125, 1], ...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'BemSelect', [</a:t>
            </a:r>
            <a:r>
              <a:rPr lang="en-US" altLang="zh-CN" dirty="0"/>
              <a:t>1, 1, 1], ...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'isAdjoint</a:t>
            </a:r>
            <a:r>
              <a:rPr lang="en-US" altLang="zh-CN" dirty="0"/>
              <a:t>', </a:t>
            </a:r>
            <a:r>
              <a:rPr lang="en-US" altLang="zh-CN" dirty="0" smtClean="0"/>
              <a:t>0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'isAdaptative',1</a:t>
            </a:r>
            <a:r>
              <a:rPr lang="en-US" altLang="zh-CN" dirty="0"/>
              <a:t>, </a:t>
            </a:r>
            <a:r>
              <a:rPr lang="en-US" altLang="zh-CN" dirty="0" smtClean="0"/>
              <a:t>'isSplit',0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'SplitLength</a:t>
            </a:r>
            <a:r>
              <a:rPr lang="en-US" altLang="zh-CN" dirty="0"/>
              <a:t>',  4000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sHeadModel =bst_get</a:t>
            </a:r>
            <a:r>
              <a:rPr lang="en-US" altLang="zh-CN" dirty="0"/>
              <a:t>('HeadModelForStudy', </a:t>
            </a:r>
            <a:endParaRPr lang="en-US" altLang="zh-CN" dirty="0" smtClean="0"/>
          </a:p>
          <a:p>
            <a:r>
              <a:rPr lang="en-US" altLang="zh-CN" dirty="0" smtClean="0"/>
              <a:t>sFiles(1</a:t>
            </a:r>
            <a:r>
              <a:rPr lang="en-US" altLang="zh-CN" dirty="0"/>
              <a:t>).iStudy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6062152" y="559677"/>
            <a:ext cx="145264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10. </a:t>
            </a:r>
            <a:r>
              <a:rPr lang="zh-CN" altLang="en-US" dirty="0" smtClean="0"/>
              <a:t>溯源分析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958683"/>
            <a:ext cx="3568850" cy="535531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sFiles = bst_process('CallProcess',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'process_inverse_2016',sFiles,[],...</a:t>
            </a:r>
            <a:endParaRPr lang="en-US" altLang="zh-CN" dirty="0"/>
          </a:p>
          <a:p>
            <a:r>
              <a:rPr lang="en-US" altLang="zh-CN" dirty="0"/>
              <a:t>        'output',  2, </a:t>
            </a:r>
          </a:p>
          <a:p>
            <a:r>
              <a:rPr lang="en-US" altLang="zh-CN" dirty="0"/>
              <a:t>        'inverse', struct(...</a:t>
            </a:r>
          </a:p>
          <a:p>
            <a:r>
              <a:rPr lang="en-US" altLang="zh-CN" dirty="0"/>
              <a:t>        '</a:t>
            </a:r>
            <a:r>
              <a:rPr lang="en-US" altLang="zh-CN" dirty="0">
                <a:solidFill>
                  <a:srgbClr val="FF0000"/>
                </a:solidFill>
              </a:rPr>
              <a:t>Comment</a:t>
            </a:r>
            <a:r>
              <a:rPr lang="en-US" altLang="zh-CN" dirty="0" smtClean="0"/>
              <a:t>','dSPM</a:t>
            </a:r>
            <a:r>
              <a:rPr lang="en-US" altLang="zh-CN" dirty="0"/>
              <a:t>: EEG', ...</a:t>
            </a:r>
          </a:p>
          <a:p>
            <a:r>
              <a:rPr lang="en-US" altLang="zh-CN" dirty="0"/>
              <a:t>        '</a:t>
            </a:r>
            <a:r>
              <a:rPr lang="en-US" altLang="zh-CN" dirty="0">
                <a:solidFill>
                  <a:srgbClr val="FF0000"/>
                </a:solidFill>
              </a:rPr>
              <a:t>InverseMethod</a:t>
            </a:r>
            <a:r>
              <a:rPr lang="en-US" altLang="zh-CN" dirty="0" smtClean="0"/>
              <a:t>','minnorm</a:t>
            </a:r>
            <a:r>
              <a:rPr lang="en-US" altLang="zh-CN" dirty="0"/>
              <a:t>', ...</a:t>
            </a:r>
          </a:p>
          <a:p>
            <a:r>
              <a:rPr lang="en-US" altLang="zh-CN" dirty="0"/>
              <a:t>        '</a:t>
            </a:r>
            <a:r>
              <a:rPr lang="en-US" altLang="zh-CN" dirty="0">
                <a:solidFill>
                  <a:srgbClr val="FF0000"/>
                </a:solidFill>
              </a:rPr>
              <a:t>InverseMeasure</a:t>
            </a:r>
            <a:r>
              <a:rPr lang="en-US" altLang="zh-CN" dirty="0" smtClean="0"/>
              <a:t>','dspm</a:t>
            </a:r>
            <a:r>
              <a:rPr lang="en-US" altLang="zh-CN" dirty="0"/>
              <a:t>', ...</a:t>
            </a:r>
          </a:p>
          <a:p>
            <a:r>
              <a:rPr lang="en-US" altLang="zh-CN" dirty="0"/>
              <a:t>        '</a:t>
            </a:r>
            <a:r>
              <a:rPr lang="en-US" altLang="zh-CN" dirty="0">
                <a:solidFill>
                  <a:srgbClr val="FF0000"/>
                </a:solidFill>
              </a:rPr>
              <a:t>SourceOrient</a:t>
            </a:r>
            <a:r>
              <a:rPr lang="en-US" altLang="zh-CN" dirty="0"/>
              <a:t>', </a:t>
            </a:r>
            <a:r>
              <a:rPr lang="en-US" altLang="zh-CN" dirty="0" smtClean="0"/>
              <a:t>{{</a:t>
            </a:r>
            <a:r>
              <a:rPr lang="en-US" altLang="zh-CN" dirty="0"/>
              <a:t>'fixed'}}, ...</a:t>
            </a:r>
          </a:p>
          <a:p>
            <a:r>
              <a:rPr lang="en-US" altLang="zh-CN" dirty="0"/>
              <a:t>        'Loose</a:t>
            </a:r>
            <a:r>
              <a:rPr lang="en-US" altLang="zh-CN" dirty="0" smtClean="0"/>
              <a:t>',0.2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     'UseDepth</a:t>
            </a:r>
            <a:r>
              <a:rPr lang="en-US" altLang="zh-CN" dirty="0" smtClean="0"/>
              <a:t>',1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     'WeightExp</a:t>
            </a:r>
            <a:r>
              <a:rPr lang="en-US" altLang="zh-CN" dirty="0" smtClean="0"/>
              <a:t>',0.5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     'WeightLimit', </a:t>
            </a:r>
            <a:r>
              <a:rPr lang="en-US" altLang="zh-CN" dirty="0" smtClean="0"/>
              <a:t>10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     'NoiseMethod</a:t>
            </a:r>
            <a:r>
              <a:rPr lang="en-US" altLang="zh-CN" dirty="0" smtClean="0"/>
              <a:t>','reg</a:t>
            </a:r>
            <a:r>
              <a:rPr lang="en-US" altLang="zh-CN" dirty="0"/>
              <a:t>', ...</a:t>
            </a:r>
          </a:p>
          <a:p>
            <a:r>
              <a:rPr lang="en-US" altLang="zh-CN" dirty="0"/>
              <a:t>        'NoiseReg</a:t>
            </a:r>
            <a:r>
              <a:rPr lang="en-US" altLang="zh-CN" dirty="0" smtClean="0"/>
              <a:t>',0.1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     'SnrMethod</a:t>
            </a:r>
            <a:r>
              <a:rPr lang="en-US" altLang="zh-CN" dirty="0" smtClean="0"/>
              <a:t>','fixed</a:t>
            </a:r>
            <a:r>
              <a:rPr lang="en-US" altLang="zh-CN" dirty="0"/>
              <a:t>', ...</a:t>
            </a:r>
          </a:p>
          <a:p>
            <a:r>
              <a:rPr lang="en-US" altLang="zh-CN" dirty="0"/>
              <a:t>        'SnrRms</a:t>
            </a:r>
            <a:r>
              <a:rPr lang="en-US" altLang="zh-CN" dirty="0" smtClean="0"/>
              <a:t>',1e-06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     'SnrFixed</a:t>
            </a:r>
            <a:r>
              <a:rPr lang="en-US" altLang="zh-CN" dirty="0" smtClean="0"/>
              <a:t>',3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     'ComputeKernel',  1, ...</a:t>
            </a:r>
          </a:p>
          <a:p>
            <a:r>
              <a:rPr lang="en-US" altLang="zh-CN" dirty="0"/>
              <a:t>        'DataTypes',      {{'EEG'}}));</a:t>
            </a:r>
          </a:p>
        </p:txBody>
      </p:sp>
    </p:spTree>
    <p:extLst>
      <p:ext uri="{BB962C8B-B14F-4D97-AF65-F5344CB8AC3E}">
        <p14:creationId xmlns:p14="http://schemas.microsoft.com/office/powerpoint/2010/main" val="223951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âdestrieuxâçå¾çæç´¢ç»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3" t="25116" r="10949" b="10362"/>
          <a:stretch/>
        </p:blipFill>
        <p:spPr bwMode="auto">
          <a:xfrm>
            <a:off x="1403648" y="4627099"/>
            <a:ext cx="185507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âbrodmann areaâçå¾çæç´¢ç»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55" b="12086"/>
          <a:stretch/>
        </p:blipFill>
        <p:spPr bwMode="auto">
          <a:xfrm>
            <a:off x="1691680" y="503314"/>
            <a:ext cx="1785358" cy="184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54973" y="0"/>
            <a:ext cx="2634054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Brainstorm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源分析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0032" y="864073"/>
            <a:ext cx="306846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11. </a:t>
            </a:r>
            <a:r>
              <a:rPr lang="zh-CN" altLang="en-US" dirty="0" smtClean="0"/>
              <a:t>提取深部脑区的时间序列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60032" y="1362449"/>
            <a:ext cx="3737969" cy="3693319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% </a:t>
            </a:r>
            <a:r>
              <a:rPr lang="zh-CN" altLang="en-US" dirty="0" smtClean="0"/>
              <a:t>这里选用</a:t>
            </a:r>
            <a:r>
              <a:rPr lang="en-US" altLang="zh-CN" dirty="0" smtClean="0"/>
              <a:t>Destrieux</a:t>
            </a:r>
            <a:r>
              <a:rPr lang="zh-CN" altLang="en-US" dirty="0" smtClean="0"/>
              <a:t>脑分区表示大</a:t>
            </a:r>
            <a:endParaRPr lang="en-US" altLang="zh-CN" dirty="0" smtClean="0"/>
          </a:p>
          <a:p>
            <a:r>
              <a:rPr lang="en-US" altLang="zh-CN" dirty="0" smtClean="0"/>
              <a:t>% </a:t>
            </a:r>
            <a:r>
              <a:rPr lang="zh-CN" altLang="en-US" dirty="0" smtClean="0"/>
              <a:t>脑的</a:t>
            </a:r>
            <a:r>
              <a:rPr lang="en-US" altLang="zh-CN" dirty="0" smtClean="0"/>
              <a:t>ROI</a:t>
            </a:r>
            <a:endParaRPr lang="en-US" altLang="zh-CN" dirty="0"/>
          </a:p>
          <a:p>
            <a:r>
              <a:rPr lang="en-US" altLang="zh-CN" dirty="0" smtClean="0"/>
              <a:t>sFiles </a:t>
            </a:r>
            <a:r>
              <a:rPr lang="en-US" altLang="zh-CN" dirty="0"/>
              <a:t>= bst_process('CallProcess',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'process_extract_scout</a:t>
            </a:r>
            <a:r>
              <a:rPr lang="en-US" altLang="zh-CN" dirty="0"/>
              <a:t>', ...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source_file</a:t>
            </a:r>
            <a:r>
              <a:rPr lang="en-US" altLang="zh-CN" dirty="0"/>
              <a:t>, [], ...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'timewindow',[], 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‘scouts’,{‘Destrieux’, …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{</a:t>
            </a:r>
            <a:r>
              <a:rPr lang="en-US" altLang="zh-CN" dirty="0"/>
              <a:t>'G_Ins_lg_and_S_cent_ins R'}}, ...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'scoutfunc</a:t>
            </a:r>
            <a:r>
              <a:rPr lang="en-US" altLang="zh-CN" dirty="0"/>
              <a:t>', </a:t>
            </a:r>
            <a:r>
              <a:rPr lang="en-US" altLang="zh-CN" dirty="0" smtClean="0"/>
              <a:t>1,'isflip</a:t>
            </a:r>
            <a:r>
              <a:rPr lang="en-US" altLang="zh-CN" dirty="0"/>
              <a:t>', </a:t>
            </a:r>
            <a:r>
              <a:rPr lang="en-US" altLang="zh-CN" dirty="0" smtClean="0"/>
              <a:t>1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'isnorm',0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'concatenate',1,'save',1,...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'addrowcomment</a:t>
            </a:r>
            <a:r>
              <a:rPr lang="en-US" altLang="zh-CN" dirty="0"/>
              <a:t>',  1, ...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'addfilecomment</a:t>
            </a:r>
            <a:r>
              <a:rPr lang="en-US" altLang="zh-CN" dirty="0"/>
              <a:t>', 1);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715869"/>
              </p:ext>
            </p:extLst>
          </p:nvPr>
        </p:nvGraphicFramePr>
        <p:xfrm>
          <a:off x="467544" y="138849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048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973" y="0"/>
            <a:ext cx="2943434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Brainstorm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链接分析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3588" y="692696"/>
            <a:ext cx="7416824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024422" y="840186"/>
            <a:ext cx="1611473" cy="32822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Non-directed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63588" y="3573016"/>
            <a:ext cx="7416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40751" y="1268760"/>
            <a:ext cx="0" cy="4824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573426" y="1852381"/>
            <a:ext cx="1296144" cy="28803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Correlation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076055" y="2388820"/>
            <a:ext cx="2808311" cy="286874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Bivariate Granger causality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024422" y="2532257"/>
            <a:ext cx="2690109" cy="286874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Time-resolved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correlation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941309" y="836893"/>
            <a:ext cx="1080119" cy="32822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</a:t>
            </a:r>
            <a:r>
              <a:rPr lang="en-US" altLang="zh-CN" b="1" dirty="0" smtClean="0">
                <a:solidFill>
                  <a:schemeClr val="tx1"/>
                </a:solidFill>
              </a:rPr>
              <a:t>irected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63588" y="1268760"/>
            <a:ext cx="7416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2573426" y="3801947"/>
            <a:ext cx="1263188" cy="28803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Coherence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121852" y="4405891"/>
            <a:ext cx="2199292" cy="28803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Phase locking value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932039" y="4615986"/>
            <a:ext cx="3278918" cy="28803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Amplitude envelope correlation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591789" y="5157192"/>
            <a:ext cx="1982774" cy="576064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Bivariate Granger </a:t>
            </a:r>
            <a:r>
              <a:rPr lang="en-US" altLang="zh-CN" b="1" dirty="0" smtClean="0">
                <a:solidFill>
                  <a:schemeClr val="tx1"/>
                </a:solidFill>
              </a:rPr>
              <a:t>causality(spectral)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369627" y="4077072"/>
            <a:ext cx="2395545" cy="28803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Phase transfer entropy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890250" y="5015243"/>
            <a:ext cx="2629539" cy="286874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Time-resolved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coherence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1547664" y="1268760"/>
            <a:ext cx="0" cy="4824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 rot="16200000">
            <a:off x="401986" y="2293435"/>
            <a:ext cx="1611473" cy="32822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Time domain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 rot="16200000">
            <a:off x="198203" y="4705046"/>
            <a:ext cx="2019039" cy="32822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Frequency domain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973" y="0"/>
            <a:ext cx="2943434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Brainstorm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链接分析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5904" y="570746"/>
            <a:ext cx="24672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FC1. Pearson correlation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5904" y="1016083"/>
                <a:ext cx="3956056" cy="98924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04" y="1016083"/>
                <a:ext cx="3956056" cy="9892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6194" y="2041427"/>
                <a:ext cx="15199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n</m:t>
                      </m:r>
                      <m:r>
                        <a:rPr lang="zh-CN" altLang="zh-CN">
                          <a:latin typeface="Cambria Math"/>
                        </a:rPr>
                        <m:t>是样本尺寸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94" y="2041427"/>
                <a:ext cx="151996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66162" y="2041427"/>
                <a:ext cx="1689758" cy="402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zh-CN" altLang="zh-CN">
                          <a:latin typeface="Cambria Math"/>
                        </a:rPr>
                        <m:t>第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i</m:t>
                      </m:r>
                      <m:r>
                        <a:rPr lang="zh-CN" altLang="zh-CN">
                          <a:latin typeface="Cambria Math"/>
                        </a:rPr>
                        <m:t>个样本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162" y="2041427"/>
                <a:ext cx="1689758" cy="402867"/>
              </a:xfrm>
              <a:prstGeom prst="rect">
                <a:avLst/>
              </a:prstGeom>
              <a:blipFill rotWithShape="1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46194" y="2403438"/>
                <a:ext cx="2669064" cy="844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zh-CN">
                          <a:latin typeface="Cambria Math"/>
                        </a:rPr>
                        <m:t>样本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zh-CN" altLang="zh-CN">
                          <a:latin typeface="Cambria Math"/>
                        </a:rPr>
                        <m:t>的均值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94" y="2403438"/>
                <a:ext cx="2669064" cy="8443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46194" y="3207283"/>
                <a:ext cx="2686698" cy="844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zh-CN">
                          <a:latin typeface="Cambria Math"/>
                        </a:rPr>
                        <m:t>样本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y</m:t>
                      </m:r>
                      <m:r>
                        <a:rPr lang="zh-CN" altLang="zh-CN">
                          <a:latin typeface="Cambria Math"/>
                        </a:rPr>
                        <m:t>的均值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94" y="3207283"/>
                <a:ext cx="2686698" cy="84439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4" y="4939427"/>
            <a:ext cx="1925721" cy="178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17405" y="4143164"/>
            <a:ext cx="3138571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corr(F3,P3)</a:t>
            </a:r>
            <a:r>
              <a:rPr lang="zh-CN" altLang="en-US" dirty="0"/>
              <a:t>反映了</a:t>
            </a:r>
            <a:r>
              <a:rPr lang="en-US" altLang="zh-CN" dirty="0" smtClean="0"/>
              <a:t>F3</a:t>
            </a:r>
            <a:r>
              <a:rPr lang="zh-CN" altLang="en-US" dirty="0" smtClean="0"/>
              <a:t>电极</a:t>
            </a:r>
            <a:r>
              <a:rPr lang="en-US" altLang="zh-CN" dirty="0" smtClean="0"/>
              <a:t>EEG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P3</a:t>
            </a:r>
            <a:r>
              <a:rPr lang="zh-CN" altLang="en-US" dirty="0" smtClean="0"/>
              <a:t>电极</a:t>
            </a:r>
            <a:r>
              <a:rPr lang="en-US" altLang="zh-CN" dirty="0" smtClean="0"/>
              <a:t>EEG</a:t>
            </a:r>
            <a:r>
              <a:rPr lang="zh-CN" altLang="en-US" dirty="0" smtClean="0"/>
              <a:t>的线性相关系数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2"/>
            <a:endCxn id="34" idx="0"/>
          </p:cNvCxnSpPr>
          <p:nvPr/>
        </p:nvCxnSpPr>
        <p:spPr>
          <a:xfrm flipH="1">
            <a:off x="1817688" y="4789495"/>
            <a:ext cx="969003" cy="4236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763688" y="5213176"/>
            <a:ext cx="108000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644008" y="1016083"/>
            <a:ext cx="4176464" cy="2585323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% Process: Time-resolved correlation NxN </a:t>
            </a:r>
          </a:p>
          <a:p>
            <a:r>
              <a:rPr lang="en-US" altLang="zh-CN" dirty="0" smtClean="0"/>
              <a:t>sFiles </a:t>
            </a:r>
            <a:r>
              <a:rPr lang="en-US" altLang="zh-CN" dirty="0"/>
              <a:t>= bst_process('CallProcess',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'process_corr1n_time</a:t>
            </a:r>
            <a:r>
              <a:rPr lang="en-US" altLang="zh-CN" dirty="0"/>
              <a:t>', sFiles, [], ...</a:t>
            </a:r>
          </a:p>
          <a:p>
            <a:r>
              <a:rPr lang="en-US" altLang="zh-CN" dirty="0"/>
              <a:t>    'timewindow',   [-0.35, 0.998], ...</a:t>
            </a:r>
          </a:p>
          <a:p>
            <a:r>
              <a:rPr lang="en-US" altLang="zh-CN" dirty="0"/>
              <a:t>    'dest_sensors', 'MEG, EEG', ...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‘includebad’, 1,‘win’,0.1</a:t>
            </a:r>
            <a:r>
              <a:rPr lang="en-US" altLang="zh-CN" dirty="0"/>
              <a:t>, </a:t>
            </a:r>
            <a:r>
              <a:rPr lang="en-US" altLang="zh-CN" dirty="0" smtClean="0"/>
              <a:t>... %</a:t>
            </a:r>
            <a:r>
              <a:rPr lang="zh-CN" altLang="en-US" dirty="0" smtClean="0"/>
              <a:t>窗宽</a:t>
            </a:r>
            <a:r>
              <a:rPr lang="en-US" altLang="zh-CN" dirty="0"/>
              <a:t>1</a:t>
            </a:r>
            <a:r>
              <a:rPr lang="en-US" altLang="zh-CN" dirty="0" smtClean="0"/>
              <a:t>00ms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‘overlap’,      </a:t>
            </a:r>
            <a:r>
              <a:rPr lang="en-US" altLang="zh-CN" dirty="0"/>
              <a:t>50, </a:t>
            </a:r>
            <a:r>
              <a:rPr lang="en-US" altLang="zh-CN" dirty="0" smtClean="0"/>
              <a:t>... %</a:t>
            </a:r>
            <a:r>
              <a:rPr lang="zh-CN" altLang="en-US" dirty="0" smtClean="0"/>
              <a:t>步长</a:t>
            </a:r>
            <a:r>
              <a:rPr lang="en-US" altLang="zh-CN" dirty="0" smtClean="0"/>
              <a:t>50ms</a:t>
            </a:r>
            <a:endParaRPr lang="en-US" altLang="zh-CN" dirty="0"/>
          </a:p>
          <a:p>
            <a:r>
              <a:rPr lang="en-US" altLang="zh-CN" dirty="0"/>
              <a:t>    'scalarprod',   0, ...</a:t>
            </a:r>
          </a:p>
          <a:p>
            <a:r>
              <a:rPr lang="en-US" altLang="zh-CN" dirty="0"/>
              <a:t>    'commenttag',   '');</a:t>
            </a:r>
          </a:p>
        </p:txBody>
      </p:sp>
      <p:sp>
        <p:nvSpPr>
          <p:cNvPr id="36" name="矩形 35"/>
          <p:cNvSpPr/>
          <p:nvPr/>
        </p:nvSpPr>
        <p:spPr>
          <a:xfrm>
            <a:off x="4644008" y="4051681"/>
            <a:ext cx="4176464" cy="2585323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%% </a:t>
            </a:r>
            <a:r>
              <a:rPr lang="en-US" altLang="zh-CN" dirty="0"/>
              <a:t>Process: Correlation NxN</a:t>
            </a:r>
          </a:p>
          <a:p>
            <a:r>
              <a:rPr lang="en-US" altLang="zh-CN" dirty="0"/>
              <a:t>    sFiles = bst_process('CallProcess',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'process_corr1n</a:t>
            </a:r>
            <a:r>
              <a:rPr lang="en-US" altLang="zh-CN" dirty="0"/>
              <a:t>', sFiles, [], ...</a:t>
            </a:r>
          </a:p>
          <a:p>
            <a:r>
              <a:rPr lang="en-US" altLang="zh-CN" dirty="0"/>
              <a:t>        'timewindow',   [-0.35, 0.998], ...</a:t>
            </a:r>
          </a:p>
          <a:p>
            <a:r>
              <a:rPr lang="en-US" altLang="zh-CN" dirty="0"/>
              <a:t>        'dest_sensors', 'MEG, EEG', ...</a:t>
            </a:r>
          </a:p>
          <a:p>
            <a:r>
              <a:rPr lang="en-US" altLang="zh-CN" dirty="0"/>
              <a:t>        'includebad', </a:t>
            </a:r>
            <a:r>
              <a:rPr lang="en-US" altLang="zh-CN" dirty="0" smtClean="0"/>
              <a:t>1, 'scalarprod</a:t>
            </a:r>
            <a:r>
              <a:rPr lang="en-US" altLang="zh-CN" dirty="0"/>
              <a:t>', </a:t>
            </a:r>
            <a:r>
              <a:rPr lang="en-US" altLang="zh-CN" dirty="0" smtClean="0"/>
              <a:t>0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     'outputmode', </a:t>
            </a:r>
            <a:r>
              <a:rPr lang="en-US" altLang="zh-CN" dirty="0" smtClean="0"/>
              <a:t>1,'save</a:t>
            </a:r>
            <a:r>
              <a:rPr lang="en-US" altLang="zh-CN" dirty="0"/>
              <a:t>', </a:t>
            </a:r>
            <a:r>
              <a:rPr lang="en-US" altLang="zh-CN" dirty="0" smtClean="0"/>
              <a:t>1</a:t>
            </a:r>
            <a:r>
              <a:rPr lang="en-US" altLang="zh-CN" dirty="0"/>
              <a:t>, ...</a:t>
            </a:r>
          </a:p>
          <a:p>
            <a:r>
              <a:rPr lang="en-US" altLang="zh-CN" dirty="0"/>
              <a:t>        'addrowcomment',  1, ...</a:t>
            </a:r>
          </a:p>
          <a:p>
            <a:r>
              <a:rPr lang="en-US" altLang="zh-CN" dirty="0"/>
              <a:t>        'addfilecomment', 1);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78242" y="570746"/>
            <a:ext cx="11079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动态相关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78242" y="3656017"/>
            <a:ext cx="11079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静态相关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0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4077</Words>
  <Application>Microsoft Office PowerPoint</Application>
  <PresentationFormat>全屏显示(4:3)</PresentationFormat>
  <Paragraphs>420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115</cp:revision>
  <dcterms:created xsi:type="dcterms:W3CDTF">2019-07-17T07:03:40Z</dcterms:created>
  <dcterms:modified xsi:type="dcterms:W3CDTF">2019-07-21T02:43:56Z</dcterms:modified>
</cp:coreProperties>
</file>