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63" r:id="rId7"/>
    <p:sldId id="260" r:id="rId8"/>
    <p:sldId id="259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5" autoAdjust="0"/>
    <p:restoredTop sz="94658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Desktop\End_paper\target\PSD\Repeat-POz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5712" r="9954"/>
          <a:stretch/>
        </p:blipFill>
        <p:spPr bwMode="auto">
          <a:xfrm>
            <a:off x="6682668" y="2368780"/>
            <a:ext cx="2376264" cy="189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50838" y="0"/>
            <a:ext cx="4042325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Power Spectral Density(PSD)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548680"/>
            <a:ext cx="174259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/>
              <a:t>Welch's Method</a:t>
            </a:r>
          </a:p>
        </p:txBody>
      </p:sp>
      <p:sp>
        <p:nvSpPr>
          <p:cNvPr id="7" name="矩形 6"/>
          <p:cNvSpPr/>
          <p:nvPr/>
        </p:nvSpPr>
        <p:spPr>
          <a:xfrm>
            <a:off x="251519" y="2182326"/>
            <a:ext cx="4078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 is defined as the window hop size.</a:t>
            </a:r>
          </a:p>
          <a:p>
            <a:r>
              <a:rPr lang="en-US" altLang="zh-CN" dirty="0" smtClean="0"/>
              <a:t>K denote the number of available frames.</a:t>
            </a:r>
            <a:endParaRPr lang="zh-CN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3527" y="1038555"/>
                <a:ext cx="4006587" cy="64633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≜</m:t>
                      </m:r>
                      <m:r>
                        <a:rPr lang="en-US" altLang="zh-CN" i="1">
                          <a:latin typeface="Cambria Math"/>
                        </a:rPr>
                        <m:t>𝜔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𝑚𝑅</m:t>
                          </m:r>
                        </m:e>
                      </m:d>
                    </m:oMath>
                  </m:oMathPara>
                </a14:m>
                <a:endParaRPr lang="en-US" altLang="zh-CN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𝑛</m:t>
                      </m:r>
                      <m:r>
                        <a:rPr lang="en-US" altLang="zh-CN" i="1">
                          <a:latin typeface="Cambria Math"/>
                        </a:rPr>
                        <m:t>=0,1,…,</m:t>
                      </m:r>
                      <m:r>
                        <a:rPr lang="en-US" altLang="zh-CN" i="1">
                          <a:latin typeface="Cambria Math"/>
                        </a:rPr>
                        <m:t>𝑀</m:t>
                      </m:r>
                      <m:r>
                        <a:rPr lang="en-US" altLang="zh-CN" i="1">
                          <a:latin typeface="Cambria Math"/>
                        </a:rPr>
                        <m:t>−1, </m:t>
                      </m:r>
                      <m:r>
                        <a:rPr lang="en-US" altLang="zh-CN" i="1">
                          <a:latin typeface="Cambria Math"/>
                        </a:rPr>
                        <m:t>𝑚</m:t>
                      </m:r>
                      <m:r>
                        <a:rPr lang="en-US" altLang="zh-CN" i="1">
                          <a:latin typeface="Cambria Math"/>
                        </a:rPr>
                        <m:t>=0,1,…,</m:t>
                      </m:r>
                      <m:r>
                        <a:rPr lang="en-US" altLang="zh-CN" i="1">
                          <a:latin typeface="Cambria Math"/>
                        </a:rPr>
                        <m:t>𝐾</m:t>
                      </m:r>
                      <m:r>
                        <a:rPr lang="en-US" altLang="zh-CN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1038555"/>
                <a:ext cx="4006587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932040" y="548680"/>
                <a:ext cx="3600400" cy="1735347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The </a:t>
                </a:r>
                <a:r>
                  <a:rPr lang="en-US" altLang="zh-CN" dirty="0"/>
                  <a:t>periodogram of the m th </a:t>
                </a:r>
                <a:r>
                  <a:rPr lang="en-US" altLang="zh-CN" dirty="0" smtClean="0"/>
                  <a:t>block</a:t>
                </a:r>
                <a:r>
                  <a:rPr lang="zh-CN" altLang="en-US" dirty="0"/>
                  <a:t>：</a:t>
                </a:r>
                <a:endParaRPr lang="en-US" altLang="zh-CN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𝐹𝐹𝑇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)|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≜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|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𝑛𝑘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i="1">
                              <a:latin typeface="Cambria Math"/>
                            </a:rPr>
                            <m:t>|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48680"/>
                <a:ext cx="3600400" cy="1735347"/>
              </a:xfrm>
              <a:prstGeom prst="rect">
                <a:avLst/>
              </a:prstGeom>
              <a:blipFill rotWithShape="1">
                <a:blip r:embed="rId4"/>
                <a:stretch>
                  <a:fillRect l="-1354" t="-2807" r="-2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23527" y="2828657"/>
                <a:ext cx="3035703" cy="1154996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 smtClean="0"/>
                  <a:t>Welch estimate of PSD</a:t>
                </a:r>
                <a:r>
                  <a:rPr lang="zh-CN" altLang="en-US" i="1" dirty="0" smtClean="0"/>
                  <a:t>：</a:t>
                </a:r>
                <a:endParaRPr lang="en-US" altLang="zh-CN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)≜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𝐾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2828657"/>
                <a:ext cx="3035703" cy="1154996"/>
              </a:xfrm>
              <a:prstGeom prst="rect">
                <a:avLst/>
              </a:prstGeom>
              <a:blipFill rotWithShape="1">
                <a:blip r:embed="rId5"/>
                <a:stretch>
                  <a:fillRect l="-1606" t="-4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87523" y="1629872"/>
            <a:ext cx="4006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m th windowed, zero-padded frame from the signal </a:t>
            </a:r>
            <a:r>
              <a:rPr lang="en-US" altLang="zh-CN" dirty="0" smtClean="0"/>
              <a:t>x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41" y="3998051"/>
            <a:ext cx="4392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PSD results of each frequency </a:t>
            </a:r>
            <a:r>
              <a:rPr lang="en-US" altLang="zh-CN" dirty="0"/>
              <a:t>b</a:t>
            </a:r>
            <a:r>
              <a:rPr lang="en-US" altLang="zh-CN" dirty="0" smtClean="0"/>
              <a:t>and are normalized to obtain the relative PSD of one band to the whole frequency  band.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71084" y="4898622"/>
                <a:ext cx="2379754" cy="103265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𝑟𝑒𝑙𝑎𝑡𝑖𝑣𝑒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𝐿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𝐻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84" y="4898622"/>
                <a:ext cx="2379754" cy="10326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4" t="6732" r="24306" b="4526"/>
          <a:stretch/>
        </p:blipFill>
        <p:spPr>
          <a:xfrm>
            <a:off x="4387393" y="4123286"/>
            <a:ext cx="2808126" cy="2734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8967" y="4171728"/>
            <a:ext cx="140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Relative PSD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604274" y="5954036"/>
                <a:ext cx="2531783" cy="732188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𝑎𝑏𝑠𝑜𝑙𝑢𝑡𝑒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74" y="5954036"/>
                <a:ext cx="2531783" cy="73218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37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228" y="0"/>
            <a:ext cx="3395545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Time-frequency analysis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4888" y="522355"/>
            <a:ext cx="233076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TF3. Cross-coherence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12551" y="980728"/>
                <a:ext cx="7918899" cy="84850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𝑃h𝑎𝑠𝑒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𝑐𝑟𝑜𝑠𝑠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𝑐𝑜h𝑒𝑟𝑒𝑛𝑐𝑒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−−−−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𝐸𝑅𝑃𝐶𝑂𝐻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𝑎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𝑎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51" y="980728"/>
                <a:ext cx="7918899" cy="8485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6551" y="2204864"/>
                <a:ext cx="8910899" cy="101591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𝐿𝑖𝑛𝑒𝑎𝑟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𝑐𝑟𝑜𝑠𝑠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𝑐𝑜h𝑒𝑟𝑒𝑛𝑐𝑒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𝐸𝑅𝑃𝐶𝑂𝐻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𝑎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𝑏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) |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) |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1" y="2204864"/>
                <a:ext cx="8910899" cy="10159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77" y="3457486"/>
            <a:ext cx="74866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54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228" y="0"/>
            <a:ext cx="3395545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Time-frequency analysis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4888" y="522355"/>
            <a:ext cx="233076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TF3. Cross-coherence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09328" y="3356992"/>
            <a:ext cx="6125344" cy="3139321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[coh,mcoh,timesout,freqsout,cohboot]=pop_newcrossf( EEG, 1</a:t>
            </a:r>
            <a:r>
              <a:rPr lang="en-US" altLang="zh-CN" dirty="0" smtClean="0"/>
              <a:t>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elec,j,%</a:t>
            </a:r>
            <a:r>
              <a:rPr lang="zh-CN" altLang="en-US" dirty="0" smtClean="0"/>
              <a:t>求相干的两个电极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[</a:t>
            </a:r>
            <a:r>
              <a:rPr lang="en-US" altLang="zh-CN" dirty="0"/>
              <a:t>pretime*1000  postiom*1000</a:t>
            </a:r>
            <a:r>
              <a:rPr lang="en-US" altLang="zh-CN" dirty="0" smtClean="0"/>
              <a:t>],%</a:t>
            </a:r>
            <a:r>
              <a:rPr lang="zh-CN" altLang="en-US" dirty="0" smtClean="0"/>
              <a:t>求相干的时间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[</a:t>
            </a:r>
            <a:r>
              <a:rPr lang="en-US" altLang="zh-CN" dirty="0"/>
              <a:t>low_cycles  high_cycles] </a:t>
            </a:r>
            <a:r>
              <a:rPr lang="en-US" altLang="zh-CN" dirty="0" smtClean="0"/>
              <a:t>,%</a:t>
            </a:r>
            <a:r>
              <a:rPr lang="zh-CN" altLang="en-US" dirty="0" smtClean="0"/>
              <a:t>小波周期的范围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‘type’, ‘phasecoher’,%</a:t>
            </a:r>
            <a:r>
              <a:rPr lang="zh-CN" altLang="en-US" dirty="0" smtClean="0"/>
              <a:t>求取相位相干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'topovec</a:t>
            </a:r>
            <a:r>
              <a:rPr lang="en-US" altLang="zh-CN" dirty="0"/>
              <a:t>', [elec,j],...</a:t>
            </a:r>
          </a:p>
          <a:p>
            <a:r>
              <a:rPr lang="en-US" altLang="zh-CN" dirty="0"/>
              <a:t>       </a:t>
            </a:r>
            <a:r>
              <a:rPr lang="en-US" altLang="zh-CN" dirty="0" smtClean="0"/>
              <a:t> 'elocs</a:t>
            </a:r>
            <a:r>
              <a:rPr lang="en-US" altLang="zh-CN" dirty="0"/>
              <a:t>', EEG.chanlocs, 'chaninfo', EEG.chaninfo</a:t>
            </a:r>
            <a:r>
              <a:rPr lang="en-US" altLang="zh-CN" dirty="0" smtClean="0"/>
              <a:t>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‘freqs’, </a:t>
            </a:r>
            <a:r>
              <a:rPr lang="en-US" altLang="zh-CN" dirty="0"/>
              <a:t>[low_fre high_fre], </a:t>
            </a:r>
            <a:r>
              <a:rPr lang="en-US" altLang="zh-CN" dirty="0" smtClean="0"/>
              <a:t>%</a:t>
            </a:r>
            <a:r>
              <a:rPr lang="zh-CN" altLang="en-US" dirty="0" smtClean="0"/>
              <a:t>频率范围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'title</a:t>
            </a:r>
            <a:r>
              <a:rPr lang="en-US" altLang="zh-CN" dirty="0"/>
              <a:t>','Channel Fp1-Fp2 Phase Coherence</a:t>
            </a:r>
            <a:r>
              <a:rPr lang="en-US" altLang="zh-CN" dirty="0" smtClean="0"/>
              <a:t>',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‘padratio’,</a:t>
            </a:r>
            <a:r>
              <a:rPr lang="en-US" altLang="zh-CN" dirty="0"/>
              <a:t>frepad</a:t>
            </a:r>
            <a:r>
              <a:rPr lang="en-US" altLang="zh-CN" dirty="0" smtClean="0"/>
              <a:t>,%</a:t>
            </a:r>
            <a:r>
              <a:rPr lang="zh-CN" altLang="en-US" dirty="0" smtClean="0"/>
              <a:t>频率分辨率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'plotamp</a:t>
            </a:r>
            <a:r>
              <a:rPr lang="en-US" altLang="zh-CN" dirty="0"/>
              <a:t>','off','plotphase','off');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911227" y="980728"/>
            <a:ext cx="5321547" cy="2160000"/>
            <a:chOff x="2066699" y="980728"/>
            <a:chExt cx="5321547" cy="216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6699" y="980728"/>
              <a:ext cx="2653714" cy="216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4532" y="980728"/>
              <a:ext cx="2653714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70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443" y="0"/>
            <a:ext cx="1919115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Relative PSD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1666"/>
            <a:ext cx="6336704" cy="439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427984" y="764704"/>
            <a:ext cx="2160240" cy="3528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2520" y="692696"/>
            <a:ext cx="37444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2520" y="1149028"/>
            <a:ext cx="3744416" cy="11278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9030" y="4113076"/>
            <a:ext cx="3744416" cy="7483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668604" y="477572"/>
            <a:ext cx="2492990" cy="31393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黑色区域：文件列表</a:t>
            </a:r>
            <a:endParaRPr lang="en-US" altLang="zh-CN" dirty="0" smtClean="0"/>
          </a:p>
          <a:p>
            <a:r>
              <a:rPr lang="zh-CN" altLang="en-US" dirty="0" smtClean="0"/>
              <a:t>红色区域：文件输入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r>
              <a:rPr lang="zh-CN" altLang="en-US" dirty="0" smtClean="0"/>
              <a:t>绿色区域：文件输出</a:t>
            </a:r>
            <a:endParaRPr lang="en-US" altLang="zh-CN" dirty="0" smtClean="0"/>
          </a:p>
          <a:p>
            <a:r>
              <a:rPr lang="zh-CN" altLang="en-US" dirty="0" smtClean="0"/>
              <a:t>路径和输出参数设置。</a:t>
            </a:r>
            <a:endParaRPr lang="en-US" altLang="zh-CN" dirty="0" smtClean="0"/>
          </a:p>
          <a:p>
            <a:r>
              <a:rPr lang="zh-CN" altLang="en-US" dirty="0" smtClean="0"/>
              <a:t>绿色区域：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PSD</a:t>
            </a:r>
            <a:r>
              <a:rPr lang="zh-CN" altLang="en-US" dirty="0" smtClean="0"/>
              <a:t>的频谱范围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FFT</a:t>
            </a:r>
            <a:r>
              <a:rPr lang="zh-CN" altLang="en-US" dirty="0" smtClean="0"/>
              <a:t>的窗长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频率的步长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以及各个波段的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频率范围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03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0838" y="0"/>
            <a:ext cx="4042325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Power Spectral Density(PSD)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505599"/>
            <a:ext cx="1908408" cy="369332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&gt;&gt; load('PSD.mat')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0" y="892415"/>
            <a:ext cx="23336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713" y="892415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639943" y="3770041"/>
            <a:ext cx="284121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36570" y="4747229"/>
            <a:ext cx="2841210" cy="144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39943" y="3914041"/>
            <a:ext cx="2841210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20802" y="4581128"/>
            <a:ext cx="2841210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63" y="3441810"/>
            <a:ext cx="2362159" cy="147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6593163" y="4769744"/>
            <a:ext cx="956922" cy="1440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93163" y="4202041"/>
            <a:ext cx="956922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93163" y="4437128"/>
            <a:ext cx="956922" cy="144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93163" y="4058041"/>
            <a:ext cx="956922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593163" y="4603229"/>
            <a:ext cx="956922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72014" y="3395262"/>
            <a:ext cx="1006429" cy="30777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delta band 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774242" y="4134718"/>
            <a:ext cx="1056700" cy="30777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dirty="0" smtClean="0"/>
              <a:t>lpha band 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22382" y="4874174"/>
            <a:ext cx="1207382" cy="30777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Gamma band 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663798" y="3764990"/>
            <a:ext cx="1024704" cy="30777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theta band 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648514" y="4504446"/>
            <a:ext cx="966996" cy="30777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Beta band 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43608" y="3750264"/>
            <a:ext cx="886781" cy="30777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Spectrum</a:t>
            </a:r>
            <a:endParaRPr lang="zh-CN" altLang="en-US" sz="1400" dirty="0"/>
          </a:p>
        </p:txBody>
      </p:sp>
      <p:sp>
        <p:nvSpPr>
          <p:cNvPr id="7" name="左大括号 6"/>
          <p:cNvSpPr/>
          <p:nvPr/>
        </p:nvSpPr>
        <p:spPr>
          <a:xfrm>
            <a:off x="1930389" y="3820388"/>
            <a:ext cx="620449" cy="16565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43607" y="4295967"/>
            <a:ext cx="1158074" cy="30777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Absolute PSD</a:t>
            </a:r>
            <a:endParaRPr lang="zh-CN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43607" y="4687855"/>
            <a:ext cx="1093441" cy="30777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Relative PSD</a:t>
            </a:r>
            <a:endParaRPr lang="zh-CN" altLang="en-US" sz="1400" dirty="0"/>
          </a:p>
        </p:txBody>
      </p:sp>
      <p:cxnSp>
        <p:nvCxnSpPr>
          <p:cNvPr id="17" name="直接箭头连接符 16"/>
          <p:cNvCxnSpPr>
            <a:stCxn id="25" idx="3"/>
          </p:cNvCxnSpPr>
          <p:nvPr/>
        </p:nvCxnSpPr>
        <p:spPr>
          <a:xfrm>
            <a:off x="2137048" y="4841744"/>
            <a:ext cx="445677" cy="324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3"/>
          </p:cNvCxnSpPr>
          <p:nvPr/>
        </p:nvCxnSpPr>
        <p:spPr>
          <a:xfrm>
            <a:off x="2201681" y="4449856"/>
            <a:ext cx="381044" cy="1538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5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28625"/>
            <a:ext cx="821055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95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0288" y="0"/>
            <a:ext cx="803425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小波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7" t="4186" r="2213" b="10596"/>
          <a:stretch/>
        </p:blipFill>
        <p:spPr bwMode="auto">
          <a:xfrm>
            <a:off x="857632" y="4698000"/>
            <a:ext cx="269979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15072" r="52733" b="8022"/>
          <a:stretch/>
        </p:blipFill>
        <p:spPr bwMode="auto">
          <a:xfrm>
            <a:off x="857630" y="602328"/>
            <a:ext cx="256788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rle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0" r="4694"/>
          <a:stretch/>
        </p:blipFill>
        <p:spPr bwMode="auto">
          <a:xfrm>
            <a:off x="857631" y="2716922"/>
            <a:ext cx="256788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88033" y="548680"/>
                <a:ext cx="590739" cy="344903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l-GR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𝝎</m:t>
                          </m:r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33" y="548680"/>
                <a:ext cx="590739" cy="3449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5131" y="2372148"/>
                <a:ext cx="692882" cy="344774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31" y="2372148"/>
                <a:ext cx="692882" cy="3447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27992" y="4515578"/>
                <a:ext cx="1759071" cy="364843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altLang="zh-CN" sz="1400" b="1" i="1">
                              <a:latin typeface="Cambria Math"/>
                            </a:rPr>
                            <m:t>𝝍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1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</m:sub>
                      </m:sSub>
                      <m:r>
                        <a:rPr lang="en-US" altLang="zh-CN" sz="1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14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l-GR" altLang="zh-CN" sz="1400" b="1" i="1">
                              <a:latin typeface="Cambria Math"/>
                            </a:rPr>
                            <m:t>𝝎</m:t>
                          </m:r>
                          <m:r>
                            <a:rPr lang="en-US" altLang="zh-CN" sz="1400" b="1" i="1" smtClean="0">
                              <a:latin typeface="Cambria Math"/>
                            </a:rPr>
                            <m:t>𝒕</m:t>
                          </m:r>
                        </m:sup>
                      </m:sSup>
                      <m:r>
                        <a:rPr lang="en-US" altLang="zh-CN" sz="1400" b="1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zh-CN" sz="1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1400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1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400" b="1" i="1" smtClean="0">
                              <a:latin typeface="Cambria Math"/>
                            </a:rPr>
                            <m:t>/</m:t>
                          </m:r>
                          <m:r>
                            <a:rPr lang="en-US" altLang="zh-CN" sz="14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992" y="4515578"/>
                <a:ext cx="1759071" cy="364843"/>
              </a:xfrm>
              <a:prstGeom prst="rect">
                <a:avLst/>
              </a:prstGeom>
              <a:blipFill rotWithShape="1"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732509" y="1384995"/>
            <a:ext cx="1261884" cy="30777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求取最低频率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8533" y="4752602"/>
            <a:ext cx="1261884" cy="30777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求取最高频率</a:t>
            </a:r>
            <a:endParaRPr lang="zh-CN" altLang="en-US" sz="1400" dirty="0"/>
          </a:p>
        </p:txBody>
      </p:sp>
      <p:sp>
        <p:nvSpPr>
          <p:cNvPr id="12" name="下箭头 11"/>
          <p:cNvSpPr/>
          <p:nvPr/>
        </p:nvSpPr>
        <p:spPr>
          <a:xfrm>
            <a:off x="4302872" y="2314203"/>
            <a:ext cx="121158" cy="19114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17" y="872794"/>
            <a:ext cx="3871528" cy="488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56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95" y="3645024"/>
            <a:ext cx="5109001" cy="226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8079" y="0"/>
            <a:ext cx="3587842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基于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小波变换的时频分解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5964793" y="5233885"/>
            <a:ext cx="103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smooth</a:t>
            </a:r>
            <a:endParaRPr lang="zh-CN" altLang="en-US" sz="2000" b="1" dirty="0"/>
          </a:p>
        </p:txBody>
      </p:sp>
      <p:pic>
        <p:nvPicPr>
          <p:cNvPr id="3074" name="Picture 2" descr="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" y="3645025"/>
            <a:ext cx="3888432" cy="226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7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1"/>
          <a:stretch/>
        </p:blipFill>
        <p:spPr bwMode="auto">
          <a:xfrm>
            <a:off x="0" y="470449"/>
            <a:ext cx="3131840" cy="306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275856" y="1851802"/>
            <a:ext cx="5616624" cy="52322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At </a:t>
            </a:r>
            <a:r>
              <a:rPr lang="en-US" altLang="zh-CN" sz="1400" dirty="0"/>
              <a:t>lower frequencies, octave bands are narrower, resulting in less smearing. </a:t>
            </a:r>
            <a:endParaRPr lang="en-US" altLang="zh-CN" sz="1400" dirty="0" smtClean="0"/>
          </a:p>
          <a:p>
            <a:r>
              <a:rPr lang="en-US" altLang="zh-CN" sz="1400" dirty="0"/>
              <a:t>At high frequencies, octave bands are broader resulting in more smearing.</a:t>
            </a:r>
          </a:p>
        </p:txBody>
      </p:sp>
      <p:sp>
        <p:nvSpPr>
          <p:cNvPr id="10" name="矩形 9"/>
          <p:cNvSpPr/>
          <p:nvPr/>
        </p:nvSpPr>
        <p:spPr>
          <a:xfrm>
            <a:off x="3275856" y="1234605"/>
            <a:ext cx="5616624" cy="52322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At </a:t>
            </a:r>
            <a:r>
              <a:rPr lang="en-US" altLang="zh-CN" sz="1400" dirty="0"/>
              <a:t>higher frequencies, the data will be finer resolution in the time domain, and more smeared in the frequency domain. </a:t>
            </a:r>
          </a:p>
        </p:txBody>
      </p:sp>
      <p:sp>
        <p:nvSpPr>
          <p:cNvPr id="8" name="矩形 7"/>
          <p:cNvSpPr/>
          <p:nvPr/>
        </p:nvSpPr>
        <p:spPr>
          <a:xfrm>
            <a:off x="3275856" y="601524"/>
            <a:ext cx="5616624" cy="52322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At lower frequencies, the data will be finer in the frequency domain, and more smeared in the time domain. </a:t>
            </a:r>
          </a:p>
        </p:txBody>
      </p:sp>
      <p:sp>
        <p:nvSpPr>
          <p:cNvPr id="12" name="矩形 11"/>
          <p:cNvSpPr/>
          <p:nvPr/>
        </p:nvSpPr>
        <p:spPr>
          <a:xfrm>
            <a:off x="3275857" y="2492896"/>
            <a:ext cx="5616624" cy="52322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The </a:t>
            </a:r>
            <a:r>
              <a:rPr lang="en-US" altLang="zh-CN" sz="1400" dirty="0"/>
              <a:t>change in time resolution is due to the stretching of the wavelets at low frequency and the shrinking of wavelets at high frequency</a:t>
            </a:r>
            <a:r>
              <a:rPr lang="en-US" altLang="zh-CN" sz="1400" dirty="0" smtClean="0"/>
              <a:t>.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6834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7941" y="0"/>
            <a:ext cx="2728119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Wavelet Transform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6260" y="542515"/>
            <a:ext cx="7551480" cy="6186309"/>
            <a:chOff x="324086" y="542515"/>
            <a:chExt cx="7551480" cy="61863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4086" y="1025577"/>
                  <a:ext cx="3211007" cy="1209755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l-GR" altLang="zh-CN" i="1">
                                <a:latin typeface="Cambria Math"/>
                              </a:rPr>
                              <m:t>𝜓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altLang="zh-CN" b="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−1/2</m:t>
                            </m:r>
                          </m:sup>
                        </m:sSup>
                        <m:nary>
                          <m:naryPr>
                            <m:limLoc m:val="undOvr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∝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l-GR" altLang="zh-CN" i="1">
                                <a:latin typeface="Cambria Math"/>
                              </a:rPr>
                              <m:t>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)/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86" y="1025577"/>
                  <a:ext cx="3211007" cy="120975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24086" y="2342897"/>
                  <a:ext cx="4040707" cy="1200329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l-GR" altLang="zh-CN" i="1" smtClean="0">
                          <a:latin typeface="Cambria Math"/>
                        </a:rPr>
                        <m:t>𝜓</m:t>
                      </m:r>
                    </m:oMath>
                  </a14:m>
                  <a:r>
                    <a:rPr lang="en-US" altLang="zh-CN" dirty="0" smtClean="0"/>
                    <a:t>[(t-b)/a]</a:t>
                  </a:r>
                  <a:r>
                    <a:rPr lang="zh-CN" altLang="en-US" dirty="0" smtClean="0"/>
                    <a:t>称为小波函数或小波，它是由函数</a:t>
                  </a:r>
                  <a14:m>
                    <m:oMath xmlns:m="http://schemas.openxmlformats.org/officeDocument/2006/math">
                      <m:r>
                        <a:rPr lang="el-GR" altLang="zh-CN" i="1">
                          <a:latin typeface="Cambria Math"/>
                        </a:rPr>
                        <m:t>𝜓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</m:oMath>
                  </a14:m>
                  <a:r>
                    <a:rPr lang="en-US" altLang="zh-CN" dirty="0" smtClean="0"/>
                    <a:t>t)</a:t>
                  </a:r>
                  <a:r>
                    <a:rPr lang="zh-CN" altLang="en-US" dirty="0" smtClean="0"/>
                    <a:t>经过不同的时间尺度伸缩</a:t>
                  </a:r>
                  <a:r>
                    <a:rPr lang="en-US" altLang="zh-CN" dirty="0" smtClean="0"/>
                    <a:t>(a)</a:t>
                  </a:r>
                </a:p>
                <a:p>
                  <a:r>
                    <a:rPr lang="zh-CN" altLang="en-US" dirty="0" smtClean="0"/>
                    <a:t>和不同的时间平移</a:t>
                  </a:r>
                  <a:r>
                    <a:rPr lang="en-US" altLang="zh-CN" dirty="0" smtClean="0"/>
                    <a:t>(b)</a:t>
                  </a:r>
                  <a:r>
                    <a:rPr lang="zh-CN" altLang="en-US" dirty="0" smtClean="0"/>
                    <a:t>得到。</a:t>
                  </a:r>
                  <a:r>
                    <a:rPr lang="el-GR" altLang="zh-CN" dirty="0"/>
                    <a:t> </a:t>
                  </a:r>
                  <a14:m>
                    <m:oMath xmlns:m="http://schemas.openxmlformats.org/officeDocument/2006/math">
                      <m:r>
                        <a:rPr lang="el-GR" altLang="zh-CN" i="1">
                          <a:latin typeface="Cambria Math"/>
                        </a:rPr>
                        <m:t>𝜓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</m:oMath>
                  </a14:m>
                  <a:r>
                    <a:rPr lang="en-US" altLang="zh-CN" dirty="0"/>
                    <a:t>t</a:t>
                  </a:r>
                  <a:r>
                    <a:rPr lang="en-US" altLang="zh-CN" dirty="0" smtClean="0"/>
                    <a:t>)</a:t>
                  </a:r>
                  <a:r>
                    <a:rPr lang="zh-CN" altLang="en-US" dirty="0" smtClean="0"/>
                    <a:t>称为母小波</a:t>
                  </a:r>
                  <a:r>
                    <a:rPr lang="en-US" altLang="zh-CN" dirty="0" smtClean="0"/>
                    <a:t>(</a:t>
                  </a:r>
                  <a:r>
                    <a:rPr lang="zh-CN" altLang="en-US" dirty="0" smtClean="0"/>
                    <a:t>基本小波</a:t>
                  </a:r>
                  <a:r>
                    <a:rPr lang="en-US" altLang="zh-CN" dirty="0" smtClean="0"/>
                    <a:t>)</a:t>
                  </a:r>
                  <a:r>
                    <a:rPr lang="zh-CN" altLang="en-US" dirty="0" smtClean="0"/>
                    <a:t>。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86" y="2342897"/>
                  <a:ext cx="4040707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0" t="-4061" r="-1360" b="-76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/>
            <p:cNvSpPr/>
            <p:nvPr/>
          </p:nvSpPr>
          <p:spPr>
            <a:xfrm>
              <a:off x="324086" y="548680"/>
              <a:ext cx="1579278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连续小波变换</a:t>
              </a:r>
              <a:endParaRPr lang="en-US" altLang="zh-CN" b="1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24086" y="3650791"/>
              <a:ext cx="1579278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离散小波变换</a:t>
              </a:r>
              <a:endParaRPr lang="en-US" altLang="zh-CN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4086" y="4127688"/>
                  <a:ext cx="3211007" cy="1209755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l-GR" altLang="zh-CN" i="1">
                                <a:latin typeface="Cambria Math"/>
                              </a:rPr>
                              <m:t>𝜓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altLang="zh-CN" b="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−1/2</m:t>
                            </m:r>
                          </m:sup>
                        </m:sSup>
                        <m:nary>
                          <m:naryPr>
                            <m:limLoc m:val="undOvr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∝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l-GR" altLang="zh-CN" i="1">
                                <a:latin typeface="Cambria Math"/>
                              </a:rPr>
                              <m:t>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)/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86" y="4127688"/>
                  <a:ext cx="3211007" cy="120975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4086" y="5445008"/>
                  <a:ext cx="1891865" cy="612732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b</m:t>
                        </m:r>
                        <m:r>
                          <a:rPr lang="en-US" altLang="zh-CN" b="0" i="0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</m:t>
                            </m:r>
                          </m:num>
                          <m:den>
                            <m:r>
                              <a:rPr lang="en-US" altLang="zh-CN" b="0" i="0" smtClean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n</m:t>
                            </m:r>
                          </m:den>
                        </m:f>
                        <m:r>
                          <a:rPr lang="zh-CN" altLang="en-US" b="0" i="1" smtClean="0">
                            <a:latin typeface="Cambria Math"/>
                          </a:rPr>
                          <m:t>和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86" y="5445008"/>
                  <a:ext cx="1891865" cy="6127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24086" y="6165304"/>
                  <a:ext cx="3657668" cy="471283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/>
                          </a:rPr>
                          <m:t>母小波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：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l-GR" altLang="zh-CN" i="1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l-GR" altLang="zh-CN" i="1">
                            <a:latin typeface="Cambria Math"/>
                          </a:rPr>
                          <m:t>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86" y="6165304"/>
                  <a:ext cx="3657668" cy="47128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/>
            <p:cNvSpPr/>
            <p:nvPr/>
          </p:nvSpPr>
          <p:spPr>
            <a:xfrm>
              <a:off x="4563198" y="542515"/>
              <a:ext cx="3312368" cy="618630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function [a,b,spec,freq]=dft(y)</a:t>
              </a:r>
            </a:p>
            <a:p>
              <a:r>
                <a:rPr lang="en-US" altLang="zh-CN" dirty="0"/>
                <a:t>%input: y--- </a:t>
              </a:r>
              <a:r>
                <a:rPr lang="en-US" altLang="zh-CN" dirty="0" smtClean="0"/>
                <a:t>1-D</a:t>
              </a:r>
              <a:r>
                <a:rPr lang="zh-CN" altLang="en-US" dirty="0" smtClean="0"/>
                <a:t>序列</a:t>
              </a:r>
              <a:endParaRPr lang="en-US" altLang="zh-CN" dirty="0"/>
            </a:p>
            <a:p>
              <a:r>
                <a:rPr lang="en-US" altLang="zh-CN" dirty="0"/>
                <a:t>%output: </a:t>
              </a:r>
              <a:r>
                <a:rPr lang="en-US" altLang="zh-CN" dirty="0" smtClean="0"/>
                <a:t>spec—</a:t>
              </a:r>
              <a:r>
                <a:rPr lang="zh-CN" altLang="en-US" dirty="0" smtClean="0"/>
                <a:t>频谱</a:t>
              </a:r>
              <a:endParaRPr lang="en-US" altLang="zh-CN" dirty="0"/>
            </a:p>
            <a:p>
              <a:r>
                <a:rPr lang="en-US" altLang="zh-CN" dirty="0"/>
                <a:t>%        freq--- </a:t>
              </a:r>
              <a:r>
                <a:rPr lang="zh-CN" altLang="en-US" dirty="0" smtClean="0"/>
                <a:t>频率范围</a:t>
              </a:r>
              <a:endParaRPr lang="en-US" altLang="zh-CN" dirty="0"/>
            </a:p>
            <a:p>
              <a:r>
                <a:rPr lang="en-US" altLang="zh-CN" dirty="0"/>
                <a:t>%        a--- </a:t>
              </a:r>
              <a:r>
                <a:rPr lang="zh-CN" altLang="en-US" dirty="0" smtClean="0"/>
                <a:t>实部</a:t>
              </a:r>
              <a:endParaRPr lang="en-US" altLang="zh-CN" dirty="0"/>
            </a:p>
            <a:p>
              <a:r>
                <a:rPr lang="en-US" altLang="zh-CN" dirty="0"/>
                <a:t>%        b--- </a:t>
              </a:r>
              <a:r>
                <a:rPr lang="zh-CN" altLang="en-US" dirty="0" smtClean="0"/>
                <a:t>虚部</a:t>
              </a:r>
              <a:endParaRPr lang="en-US" altLang="zh-CN" dirty="0"/>
            </a:p>
            <a:p>
              <a:r>
                <a:rPr lang="en-US" altLang="zh-CN" dirty="0"/>
                <a:t>n=length(y);</a:t>
              </a:r>
            </a:p>
            <a:p>
              <a:r>
                <a:rPr lang="en-US" altLang="zh-CN" dirty="0"/>
                <a:t>t=2*pi*(0:n-1)/n;</a:t>
              </a:r>
            </a:p>
            <a:p>
              <a:r>
                <a:rPr lang="en-US" altLang="zh-CN" dirty="0"/>
                <a:t>f=2.0/n;</a:t>
              </a:r>
            </a:p>
            <a:p>
              <a:r>
                <a:rPr lang="en-US" altLang="zh-CN" dirty="0"/>
                <a:t>n2=floor(n/2);</a:t>
              </a:r>
            </a:p>
            <a:p>
              <a:r>
                <a:rPr lang="en-US" altLang="zh-CN" dirty="0"/>
                <a:t>for j=0:n2</a:t>
              </a:r>
            </a:p>
            <a:p>
              <a:r>
                <a:rPr lang="en-US" altLang="zh-CN" dirty="0"/>
                <a:t>    cs=cos(j*t);</a:t>
              </a:r>
            </a:p>
            <a:p>
              <a:r>
                <a:rPr lang="en-US" altLang="zh-CN" dirty="0"/>
                <a:t>    ss=sin(j*t);</a:t>
              </a:r>
            </a:p>
            <a:p>
              <a:r>
                <a:rPr lang="en-US" altLang="zh-CN" dirty="0"/>
                <a:t>    a(j+1)=f*(cs*y);</a:t>
              </a:r>
            </a:p>
            <a:p>
              <a:r>
                <a:rPr lang="en-US" altLang="zh-CN" dirty="0"/>
                <a:t>    b(j+1)=f*(ss*y);</a:t>
              </a:r>
            </a:p>
            <a:p>
              <a:r>
                <a:rPr lang="es-ES" altLang="zh-CN" dirty="0"/>
                <a:t>    spec(j+1)=f*(cs*y)+1i*f*(ss*y);</a:t>
              </a:r>
            </a:p>
            <a:p>
              <a:r>
                <a:rPr lang="en-US" altLang="zh-CN" dirty="0"/>
                <a:t>    freq(j+1)=j;</a:t>
              </a:r>
            </a:p>
            <a:p>
              <a:r>
                <a:rPr lang="en-US" altLang="zh-CN" dirty="0"/>
                <a:t>end</a:t>
              </a:r>
            </a:p>
            <a:p>
              <a:r>
                <a:rPr lang="en-US" altLang="zh-CN" dirty="0"/>
                <a:t>a(1)=0.5*a(1);</a:t>
              </a:r>
            </a:p>
            <a:p>
              <a:r>
                <a:rPr lang="en-US" altLang="zh-CN" dirty="0"/>
                <a:t>a(n2+1)=0.5*a(n2+1);</a:t>
              </a:r>
            </a:p>
            <a:p>
              <a:r>
                <a:rPr lang="en-US" altLang="zh-CN" dirty="0"/>
                <a:t>b(1)=0.0;</a:t>
              </a:r>
            </a:p>
            <a:p>
              <a:r>
                <a:rPr lang="en-US" altLang="zh-CN" dirty="0"/>
                <a:t>b(n2+1)=0.0;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9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228" y="0"/>
            <a:ext cx="3395545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Time-frequency analysis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2747" y="1038141"/>
                <a:ext cx="3051541" cy="84446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ERSP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f</m:t>
                          </m:r>
                          <m:r>
                            <a:rPr lang="en-US" altLang="zh-CN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7" y="1038141"/>
                <a:ext cx="3051541" cy="8444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1771" y="2106831"/>
                <a:ext cx="2712457" cy="92333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可以是</a:t>
                </a:r>
                <a:r>
                  <a:rPr lang="en-US" altLang="zh-CN" dirty="0" smtClean="0"/>
                  <a:t>short-time DFT, wavelet transform or multitaper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decomposition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1" y="2106831"/>
                <a:ext cx="2712457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2027" t="-5298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00053" y="522355"/>
            <a:ext cx="433965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TF1. Event-Related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Spectral Perturbation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014890" y="2146265"/>
                <a:ext cx="2849626" cy="84446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ITPC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f</m:t>
                          </m:r>
                          <m:r>
                            <a:rPr lang="en-US" altLang="zh-CN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890" y="2146265"/>
                <a:ext cx="2849626" cy="8444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784830" y="1038141"/>
                <a:ext cx="3280963" cy="974754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ITLC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f</m:t>
                          </m:r>
                          <m:r>
                            <a:rPr lang="en-US" altLang="zh-CN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)|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830" y="1038141"/>
                <a:ext cx="3280963" cy="9747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4744761" y="522355"/>
            <a:ext cx="409605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TF2. Inter-trial phase(linear) coherence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951867" y="2146265"/>
                <a:ext cx="2995500" cy="84446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PLV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f</m:t>
                          </m:r>
                          <m:r>
                            <a:rPr lang="en-US" altLang="zh-CN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=|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)|</m:t>
                              </m:r>
                            </m:den>
                          </m:f>
                        </m:e>
                      </m:nary>
                      <m:r>
                        <a:rPr lang="en-US" altLang="zh-CN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67" y="2146265"/>
                <a:ext cx="2995500" cy="84446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514136" y="3212976"/>
            <a:ext cx="8125469" cy="3240000"/>
            <a:chOff x="457804" y="3068960"/>
            <a:chExt cx="8125469" cy="3240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5409" y="3068960"/>
              <a:ext cx="4057864" cy="3240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942300" y="3137529"/>
              <a:ext cx="641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ITC</a:t>
              </a:r>
              <a:endParaRPr lang="zh-CN" altLang="en-US" sz="28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04" y="3068960"/>
              <a:ext cx="4057865" cy="3240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43407" y="3137529"/>
              <a:ext cx="9185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ERSP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112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228" y="0"/>
            <a:ext cx="3395545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Time-frequency analysis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5616" y="3284984"/>
            <a:ext cx="6462464" cy="341632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[ersp,itc</a:t>
            </a:r>
            <a:r>
              <a:rPr lang="en-US" altLang="zh-CN" dirty="0" smtClean="0"/>
              <a:t>,~,times,freqs,~,~]=pop_newtimef(EEG</a:t>
            </a:r>
            <a:r>
              <a:rPr lang="en-US" altLang="zh-CN" dirty="0"/>
              <a:t>, 1, elec</a:t>
            </a:r>
            <a:r>
              <a:rPr lang="en-US" altLang="zh-CN" dirty="0" smtClean="0"/>
              <a:t>,%</a:t>
            </a:r>
            <a:r>
              <a:rPr lang="zh-CN" altLang="en-US" dirty="0" smtClean="0"/>
              <a:t>电极序号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    [</a:t>
            </a:r>
            <a:r>
              <a:rPr lang="en-US" altLang="zh-CN" dirty="0"/>
              <a:t>pretime*1000  postiom*1000-2], </a:t>
            </a:r>
            <a:r>
              <a:rPr lang="en-US" altLang="zh-CN" dirty="0" smtClean="0"/>
              <a:t>   %</a:t>
            </a:r>
            <a:r>
              <a:rPr lang="zh-CN" altLang="en-US" dirty="0" smtClean="0"/>
              <a:t>时频分析的时间段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[</a:t>
            </a:r>
            <a:r>
              <a:rPr lang="en-US" altLang="zh-CN" dirty="0"/>
              <a:t>low_cycles high_cycles] </a:t>
            </a:r>
            <a:r>
              <a:rPr lang="en-US" altLang="zh-CN" dirty="0" smtClean="0"/>
              <a:t>,   % </a:t>
            </a:r>
            <a:r>
              <a:rPr lang="zh-CN" altLang="en-US" dirty="0" smtClean="0"/>
              <a:t>小波变换的周期范围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‘elocs’, </a:t>
            </a:r>
            <a:r>
              <a:rPr lang="en-US" altLang="zh-CN" dirty="0"/>
              <a:t>EEG.chanlocs, </a:t>
            </a:r>
            <a:r>
              <a:rPr lang="en-US" altLang="zh-CN" dirty="0" smtClean="0"/>
              <a:t>%</a:t>
            </a:r>
            <a:r>
              <a:rPr lang="zh-CN" altLang="en-US" dirty="0" smtClean="0"/>
              <a:t>电极坐标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'chaninfo', EEG.chaninfo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‘caption’, ‘P6’, ‘baseline’,[</a:t>
            </a:r>
            <a:r>
              <a:rPr lang="en-US" altLang="zh-CN" dirty="0"/>
              <a:t>0], </a:t>
            </a:r>
            <a:r>
              <a:rPr lang="en-US" altLang="zh-CN" dirty="0" smtClean="0"/>
              <a:t>%</a:t>
            </a:r>
            <a:r>
              <a:rPr lang="zh-CN" altLang="en-US" dirty="0" smtClean="0"/>
              <a:t>基线校正的方法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‘freqs’, </a:t>
            </a:r>
            <a:r>
              <a:rPr lang="en-US" altLang="zh-CN" dirty="0"/>
              <a:t>[low_fre high_fre</a:t>
            </a:r>
            <a:r>
              <a:rPr lang="en-US" altLang="zh-CN" dirty="0" smtClean="0"/>
              <a:t>], %</a:t>
            </a:r>
            <a:r>
              <a:rPr lang="zh-CN" altLang="en-US" dirty="0" smtClean="0"/>
              <a:t>时频分析的频率范围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'topovec</a:t>
            </a:r>
            <a:r>
              <a:rPr lang="en-US" altLang="zh-CN" dirty="0"/>
              <a:t>', 1,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‘ntimesout’,</a:t>
            </a:r>
            <a:r>
              <a:rPr lang="en-US" altLang="zh-CN" dirty="0"/>
              <a:t>time_counts</a:t>
            </a:r>
            <a:r>
              <a:rPr lang="en-US" altLang="zh-CN" dirty="0" smtClean="0"/>
              <a:t>, %</a:t>
            </a:r>
            <a:r>
              <a:rPr lang="zh-CN" altLang="en-US" dirty="0" smtClean="0"/>
              <a:t>时间点数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'plotersp</a:t>
            </a:r>
            <a:r>
              <a:rPr lang="en-US" altLang="zh-CN" dirty="0"/>
              <a:t>', 'off', 'plotitc' , 'off', </a:t>
            </a:r>
            <a:r>
              <a:rPr lang="en-US" altLang="zh-CN" dirty="0" smtClean="0"/>
              <a:t>'plotphase</a:t>
            </a:r>
            <a:r>
              <a:rPr lang="en-US" altLang="zh-CN" dirty="0"/>
              <a:t>', 'off',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‘padratio’,</a:t>
            </a:r>
            <a:r>
              <a:rPr lang="en-US" altLang="zh-CN" dirty="0"/>
              <a:t>frepad</a:t>
            </a:r>
            <a:r>
              <a:rPr lang="en-US" altLang="zh-CN" dirty="0" smtClean="0"/>
              <a:t>,  %</a:t>
            </a:r>
            <a:r>
              <a:rPr lang="zh-CN" altLang="en-US" dirty="0" smtClean="0"/>
              <a:t>频率分辨率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'basenorm</a:t>
            </a:r>
            <a:r>
              <a:rPr lang="en-US" altLang="zh-CN" dirty="0"/>
              <a:t>', 'on', </a:t>
            </a:r>
            <a:r>
              <a:rPr lang="en-US" altLang="zh-CN" dirty="0" smtClean="0"/>
              <a:t>'trialbase</a:t>
            </a:r>
            <a:r>
              <a:rPr lang="en-US" altLang="zh-CN" dirty="0"/>
              <a:t>', 'full');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09154" y="482454"/>
            <a:ext cx="8725693" cy="2450655"/>
            <a:chOff x="87840" y="482454"/>
            <a:chExt cx="8725693" cy="245065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3" r="5161"/>
            <a:stretch/>
          </p:blipFill>
          <p:spPr bwMode="auto">
            <a:xfrm>
              <a:off x="87840" y="493158"/>
              <a:ext cx="5420264" cy="2439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矩形 16"/>
            <p:cNvSpPr/>
            <p:nvPr/>
          </p:nvSpPr>
          <p:spPr>
            <a:xfrm>
              <a:off x="3284984" y="1286761"/>
              <a:ext cx="1215008" cy="151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84984" y="1128785"/>
              <a:ext cx="1215008" cy="1512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284984" y="977568"/>
              <a:ext cx="1215008" cy="15121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51101" y="482454"/>
              <a:ext cx="3262432" cy="584775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时域分辨率：时频分析的时间点数</a:t>
              </a:r>
              <a:endParaRPr lang="en-US" altLang="zh-CN" sz="1600" dirty="0" smtClean="0"/>
            </a:p>
            <a:p>
              <a:r>
                <a:rPr lang="en-US" altLang="zh-CN" sz="1600" dirty="0"/>
                <a:t> </a:t>
              </a:r>
              <a:r>
                <a:rPr lang="en-US" altLang="zh-CN" sz="1600" dirty="0" smtClean="0"/>
                <a:t>        </a:t>
              </a:r>
              <a:r>
                <a:rPr lang="zh-CN" altLang="en-US" sz="1600" dirty="0" smtClean="0"/>
                <a:t>可以是</a:t>
              </a:r>
              <a:r>
                <a:rPr lang="en-US" altLang="zh-CN" sz="1600" dirty="0" smtClean="0"/>
                <a:t>50,100,150,200,300,400</a:t>
              </a:r>
              <a:endParaRPr lang="zh-CN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1101" y="1169173"/>
              <a:ext cx="2446504" cy="3385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频域分辨率：可以是</a:t>
              </a:r>
              <a:r>
                <a:rPr lang="en-US" altLang="zh-CN" sz="1600" dirty="0" smtClean="0"/>
                <a:t>1,2,4</a:t>
              </a:r>
              <a:endParaRPr lang="zh-CN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51100" y="1609670"/>
              <a:ext cx="2199577" cy="132343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基线校正的方式：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Divisive baseline(DIV);</a:t>
              </a:r>
            </a:p>
            <a:p>
              <a:r>
                <a:rPr lang="en-US" altLang="zh-CN" sz="1600" dirty="0" smtClean="0"/>
                <a:t>Standard deviation(STD)</a:t>
              </a:r>
            </a:p>
            <a:p>
              <a:r>
                <a:rPr lang="en-US" altLang="zh-CN" sz="1600" dirty="0" smtClean="0"/>
                <a:t>Single trial DIV baseline</a:t>
              </a:r>
            </a:p>
            <a:p>
              <a:r>
                <a:rPr lang="en-US" altLang="zh-CN" sz="1600" dirty="0" smtClean="0"/>
                <a:t>Singe trial STD baseline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2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1361</Words>
  <Application>Microsoft Office PowerPoint</Application>
  <PresentationFormat>全屏显示(4:3)</PresentationFormat>
  <Paragraphs>131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65</cp:revision>
  <dcterms:created xsi:type="dcterms:W3CDTF">2019-07-17T07:06:09Z</dcterms:created>
  <dcterms:modified xsi:type="dcterms:W3CDTF">2019-07-22T13:57:14Z</dcterms:modified>
</cp:coreProperties>
</file>