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22"/>
  </p:notesMasterIdLst>
  <p:sldIdLst>
    <p:sldId id="256" r:id="rId4"/>
    <p:sldId id="258" r:id="rId5"/>
    <p:sldId id="259" r:id="rId6"/>
    <p:sldId id="257" r:id="rId7"/>
    <p:sldId id="274" r:id="rId8"/>
    <p:sldId id="276" r:id="rId9"/>
    <p:sldId id="262" r:id="rId10"/>
    <p:sldId id="277" r:id="rId11"/>
    <p:sldId id="263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268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4529E"/>
    <a:srgbClr val="549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114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7AC20-8C1D-44D7-B35A-E6F76E686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C7271-7ECD-45B6-A4AF-14DDD8E718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对角圆角矩形 5"/>
          <p:cNvSpPr/>
          <p:nvPr userDrawn="1"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73D-8055-43E1-A01D-B0413067B7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D81A-C667-4EE5-93BD-6120260630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背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183526" y="301839"/>
            <a:ext cx="7882284" cy="44336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8" name="图片占位符 9"/>
          <p:cNvSpPr>
            <a:spLocks noGrp="1"/>
          </p:cNvSpPr>
          <p:nvPr>
            <p:ph type="pic" sz="quarter" idx="14" hasCustomPrompt="1"/>
          </p:nvPr>
        </p:nvSpPr>
        <p:spPr>
          <a:xfrm>
            <a:off x="8174953" y="287325"/>
            <a:ext cx="3856784" cy="21693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9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8174953" y="2575658"/>
            <a:ext cx="3856784" cy="216937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背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631384" y="347886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8" name="图片占位符 9"/>
          <p:cNvSpPr>
            <a:spLocks noGrp="1"/>
          </p:cNvSpPr>
          <p:nvPr>
            <p:ph type="pic" sz="quarter" idx="15" hasCustomPrompt="1"/>
          </p:nvPr>
        </p:nvSpPr>
        <p:spPr>
          <a:xfrm>
            <a:off x="4300500" y="347886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9" name="图片占位符 9"/>
          <p:cNvSpPr>
            <a:spLocks noGrp="1"/>
          </p:cNvSpPr>
          <p:nvPr>
            <p:ph type="pic" sz="quarter" idx="16" hasCustomPrompt="1"/>
          </p:nvPr>
        </p:nvSpPr>
        <p:spPr>
          <a:xfrm>
            <a:off x="7969616" y="347886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7" hasCustomPrompt="1"/>
          </p:nvPr>
        </p:nvSpPr>
        <p:spPr>
          <a:xfrm>
            <a:off x="631384" y="2423590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8" hasCustomPrompt="1"/>
          </p:nvPr>
        </p:nvSpPr>
        <p:spPr>
          <a:xfrm>
            <a:off x="4300500" y="2423590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9" hasCustomPrompt="1"/>
          </p:nvPr>
        </p:nvSpPr>
        <p:spPr>
          <a:xfrm>
            <a:off x="7969616" y="2423590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20" hasCustomPrompt="1"/>
          </p:nvPr>
        </p:nvSpPr>
        <p:spPr>
          <a:xfrm>
            <a:off x="631384" y="4499294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21" hasCustomPrompt="1"/>
          </p:nvPr>
        </p:nvSpPr>
        <p:spPr>
          <a:xfrm>
            <a:off x="4300500" y="4499294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22" hasCustomPrompt="1"/>
          </p:nvPr>
        </p:nvSpPr>
        <p:spPr>
          <a:xfrm>
            <a:off x="7969616" y="4499294"/>
            <a:ext cx="3574901" cy="20108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背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947430" y="523274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9" name="图片占位符 9"/>
          <p:cNvSpPr>
            <a:spLocks noGrp="1"/>
          </p:cNvSpPr>
          <p:nvPr>
            <p:ph type="pic" sz="quarter" idx="16" hasCustomPrompt="1"/>
          </p:nvPr>
        </p:nvSpPr>
        <p:spPr>
          <a:xfrm>
            <a:off x="6136402" y="523274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20" hasCustomPrompt="1"/>
          </p:nvPr>
        </p:nvSpPr>
        <p:spPr>
          <a:xfrm>
            <a:off x="947430" y="3469401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22" hasCustomPrompt="1"/>
          </p:nvPr>
        </p:nvSpPr>
        <p:spPr>
          <a:xfrm>
            <a:off x="6136402" y="3469401"/>
            <a:ext cx="5109526" cy="2874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975" b="1"/>
            </a:lvl1pPr>
          </a:lstStyle>
          <a:p>
            <a:r>
              <a:rPr lang="zh-CN" altLang="en-US" dirty="0"/>
              <a:t>点击中心图标添加图片</a:t>
            </a:r>
            <a:endParaRPr lang="en-US" altLang="zh-CN" dirty="0"/>
          </a:p>
          <a:p>
            <a:r>
              <a:rPr lang="en-US" altLang="zh-CN" dirty="0"/>
              <a:t>(SAYOU)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权声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444248" y="3083669"/>
            <a:ext cx="1303506" cy="130350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14" tIns="32257" rIns="64514" bIns="32257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142690" y="4587099"/>
            <a:ext cx="1906622" cy="64638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9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微信公众号</a:t>
            </a:r>
            <a:endParaRPr lang="zh-CN" altLang="en-US" sz="169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 descr="图片包含 文字, 纵横字谜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3125822"/>
            <a:ext cx="1219200" cy="121919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731852" y="3083669"/>
            <a:ext cx="1303506" cy="130350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14" tIns="32257" rIns="64514" bIns="32257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30294" y="4587099"/>
            <a:ext cx="1906622" cy="64638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9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微博</a:t>
            </a:r>
            <a:endParaRPr lang="zh-CN" altLang="en-US" sz="169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2787981" y="3139797"/>
            <a:ext cx="1191249" cy="1191249"/>
            <a:chOff x="4094696" y="2530197"/>
            <a:chExt cx="1191249" cy="1191249"/>
          </a:xfrm>
        </p:grpSpPr>
        <p:sp>
          <p:nvSpPr>
            <p:cNvPr id="15" name="矩形 14"/>
            <p:cNvSpPr/>
            <p:nvPr userDrawn="1"/>
          </p:nvSpPr>
          <p:spPr>
            <a:xfrm>
              <a:off x="4094696" y="2530197"/>
              <a:ext cx="1191249" cy="1191249"/>
            </a:xfrm>
            <a:prstGeom prst="rect">
              <a:avLst/>
            </a:prstGeom>
            <a:solidFill>
              <a:schemeClr val="tx1"/>
            </a:soli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345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387" y="2582888"/>
              <a:ext cx="1085866" cy="1085866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156642" y="3083669"/>
            <a:ext cx="1303506" cy="130350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14" tIns="32257" rIns="64514" bIns="32257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55085" y="4587099"/>
            <a:ext cx="1906622" cy="64638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95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QQ</a:t>
            </a:r>
            <a:endParaRPr lang="zh-CN" altLang="en-US" sz="1695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212772" y="3139797"/>
            <a:ext cx="1191249" cy="1191249"/>
            <a:chOff x="7049311" y="3295887"/>
            <a:chExt cx="1191249" cy="1191249"/>
          </a:xfrm>
        </p:grpSpPr>
        <p:sp>
          <p:nvSpPr>
            <p:cNvPr id="17" name="矩形 16"/>
            <p:cNvSpPr/>
            <p:nvPr userDrawn="1"/>
          </p:nvSpPr>
          <p:spPr>
            <a:xfrm>
              <a:off x="7049311" y="3295887"/>
              <a:ext cx="1191249" cy="1191249"/>
            </a:xfrm>
            <a:prstGeom prst="rect">
              <a:avLst/>
            </a:prstGeom>
            <a:solidFill>
              <a:schemeClr val="tx1"/>
            </a:soli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345"/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095938" y="3342514"/>
              <a:ext cx="1097994" cy="1097994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 userDrawn="1"/>
        </p:nvSpPr>
        <p:spPr>
          <a:xfrm>
            <a:off x="5142690" y="1623060"/>
            <a:ext cx="1906622" cy="6016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和我联系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62400" y="136525"/>
            <a:ext cx="5466080" cy="617538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62400" y="754064"/>
            <a:ext cx="5466080" cy="4007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</a:t>
            </a:r>
            <a:endParaRPr lang="en-US" alt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773278" y="754063"/>
            <a:ext cx="64432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473D-8055-43E1-A01D-B0413067B7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D81A-C667-4EE5-93BD-6120260630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1044575" rtl="0" eaLnBrk="1" latinLnBrk="0" hangingPunct="1">
        <a:lnSpc>
          <a:spcPct val="90000"/>
        </a:lnSpc>
        <a:spcBef>
          <a:spcPct val="0"/>
        </a:spcBef>
        <a:buNone/>
        <a:defRPr sz="50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985" indent="-260985" algn="l" defTabSz="1044575" rtl="0" eaLnBrk="1" latinLnBrk="0" hangingPunct="1">
        <a:lnSpc>
          <a:spcPct val="90000"/>
        </a:lnSpc>
        <a:spcBef>
          <a:spcPts val="114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359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351405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396615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91922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441190" indent="-260985" algn="l" defTabSz="1044575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1pPr>
      <a:lvl2pPr marL="52260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104521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56781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08978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61239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13499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180205" algn="l" defTabSz="1044575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717165" y="2603500"/>
            <a:ext cx="8483600" cy="1320800"/>
          </a:xfrm>
          <a:prstGeom prst="roundRect">
            <a:avLst>
              <a:gd name="adj" fmla="val 1826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A000220150319H47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454660" y="3429000"/>
            <a:ext cx="2596515" cy="299529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668769" y="4163060"/>
            <a:ext cx="58039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809875" y="2707005"/>
            <a:ext cx="8298815" cy="1113790"/>
            <a:chOff x="5325" y="4274"/>
            <a:chExt cx="13069" cy="1754"/>
          </a:xfrm>
        </p:grpSpPr>
        <p:sp>
          <p:nvSpPr>
            <p:cNvPr id="7" name="文本框 6"/>
            <p:cNvSpPr txBox="1"/>
            <p:nvPr/>
          </p:nvSpPr>
          <p:spPr>
            <a:xfrm>
              <a:off x="5325" y="4274"/>
              <a:ext cx="13069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accent6"/>
                  </a:solidFill>
                </a:rPr>
                <a:t>一周学习内容汇报</a:t>
              </a:r>
              <a:endParaRPr lang="zh-CN" altLang="en-US" sz="4400" b="1" dirty="0">
                <a:solidFill>
                  <a:schemeClr val="accent6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25" y="5400"/>
              <a:ext cx="1306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000">
                  <a:solidFill>
                    <a:schemeClr val="accent6"/>
                  </a:solidFill>
                </a:rPr>
                <a:t>Learning content reward for a week</a:t>
              </a:r>
              <a:endParaRPr sz="200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809557" y="4201160"/>
            <a:ext cx="8298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accent6"/>
                </a:solidFill>
              </a:rPr>
              <a:t>ARM Cortex-M3&amp;</a:t>
            </a:r>
            <a:r>
              <a:rPr lang="en-US" altLang="zh-CN" sz="1600">
                <a:solidFill>
                  <a:schemeClr val="accent6"/>
                </a:solidFill>
              </a:rPr>
              <a:t>Cortex-M4</a:t>
            </a:r>
            <a:endParaRPr lang="zh-CN" altLang="en-US" sz="1600">
              <a:solidFill>
                <a:schemeClr val="accent6"/>
              </a:solidFill>
            </a:endParaRPr>
          </a:p>
          <a:p>
            <a:pPr algn="ctr"/>
            <a:endParaRPr lang="zh-CN" altLang="en-US" sz="1600">
              <a:solidFill>
                <a:schemeClr val="accent6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8740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BL606的数据在cortex-m4框架下的实现(存储器映射)：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260" y="2172335"/>
            <a:ext cx="869505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连接处理器到存储器和外设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6795" y="1560195"/>
            <a:ext cx="1011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提供基于 AMBA(高级微控制器总线架构) 的通用总线接口。主要总线接口使用 AHB(AMBA高性能总线) Lite协议，而 APB 协议则用作私有外设总线(PPB)，它主要用于调试部件。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130" y="2251710"/>
            <a:ext cx="1011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CODE存储器区域已经将总线接口从系统总线中独立出来以提高性能。这样，数据访问和取指可以并行执行，并且会加快中断响应，在中断处理期间，栈访问和读取程序映像中的向量表可以同时执行。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0130" y="2943225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设计多个外设总线段，可以让每个总线运行在不同的速度下以节省功耗，还可以带来更大的系统带宽。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0130" y="3384550"/>
            <a:ext cx="10111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在内部总线系统中设计多个总线主控设备，对于内部总线系统中的AHB连接，多个总线主设备可以同时执行对不同存储器或外设的访问。若两个主设备试图同时访问同一个总线从部件，总线矩阵中的内部仲裁会将低优先级主设备的传输延迟，而更高优先级的会首先通过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0130" y="4318000"/>
            <a:ext cx="10111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对于BL606，内部总线系统中有两条AHB连接，AHB1和AHB2，参考bl606.h中的BL_AHB_Slave1_Type和BL_AHB_Slave2_Type结构</a:t>
            </a:r>
            <a:r>
              <a:rPr lang="zh-CN" sz="1600">
                <a:solidFill>
                  <a:schemeClr val="accent6"/>
                </a:solidFill>
                <a:sym typeface="+mn-ea"/>
              </a:rPr>
              <a:t>。</a:t>
            </a:r>
            <a:endParaRPr lang="zh-CN" sz="160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4335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BL_AHB_Slave1_Type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8375" y="1511935"/>
            <a:ext cx="317881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typedef enum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{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BL_AHB_LGB = 0,	                              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BL_AHB_MIX,                                   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BL_AHB_SDU,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BL_AHB_SDH,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BL_AHB_SEC,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BL_AHB_TZ1,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BL_AHB_TZ2,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BL_AHB_DMA,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BL_AHB_PATCHRAM,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BL_AHB_L1C,  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BL_AHB_SFC,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BL_AHB_CAM,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BL_AHB_PDM,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BL_AHB_AUX,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BL_AHB_EFC,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BL_AHB_SSP,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BL_AHB_SLAVE1_MAX,                               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}BL_AHB_Slave1_Type;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9445" y="846455"/>
            <a:ext cx="4335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BL_AHB_Slave</a:t>
            </a:r>
            <a:r>
              <a:rPr lang="en-US" altLang="zh-CN" sz="2400" b="1">
                <a:solidFill>
                  <a:schemeClr val="accent6"/>
                </a:solidFill>
              </a:rPr>
              <a:t>2</a:t>
            </a:r>
            <a:r>
              <a:rPr lang="zh-CN" altLang="en-US" sz="2400" b="1">
                <a:solidFill>
                  <a:schemeClr val="accent6"/>
                </a:solidFill>
              </a:rPr>
              <a:t>_Type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9445" y="1511935"/>
            <a:ext cx="317881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typedef enum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{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BL_AHB_UART = 0,	                              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BL_AHB_I2C,                                   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BL_AHB_PWM,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BL_AHB_RTC,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BL_AHB_TIMER,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BL_AHB_PSRAMC,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BL_AHB_r1,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BL_AHB_r2,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BL_AHB_r3,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BL_AHB_r4,  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BL_AHB_r5,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BL_AHB_r6,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BL_AHB_IPC,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BL_AHB_SECDBG,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BL_AHB_PDS,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BL_AHB_HBN_AND_RAM,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BL_AHB_SLAVE2_MAX,                                  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}BL_AHB_Slave2_Type;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微控制器中的存储器系统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6795" y="1560195"/>
            <a:ext cx="10111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 b="1">
                <a:solidFill>
                  <a:schemeClr val="accent6"/>
                </a:solidFill>
                <a:sym typeface="+mn-ea"/>
              </a:rPr>
              <a:t>Bootloader</a:t>
            </a:r>
            <a:endParaRPr sz="1600" b="1">
              <a:solidFill>
                <a:schemeClr val="accent6"/>
              </a:solidFill>
              <a:sym typeface="+mn-ea"/>
            </a:endParaRPr>
          </a:p>
          <a:p>
            <a:pPr algn="l" fontAlgn="auto"/>
            <a:endParaRPr sz="1600" b="1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 b="1">
                <a:solidFill>
                  <a:schemeClr val="accent6"/>
                </a:solidFill>
                <a:sym typeface="+mn-ea"/>
              </a:rPr>
              <a:t>存储器重映射</a:t>
            </a:r>
            <a:endParaRPr sz="1600" b="1">
              <a:solidFill>
                <a:schemeClr val="accent6"/>
              </a:solidFill>
              <a:sym typeface="+mn-ea"/>
            </a:endParaRPr>
          </a:p>
          <a:p>
            <a:pPr algn="l" fontAlgn="auto"/>
            <a:endParaRPr sz="1600" b="1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 b="1">
                <a:solidFill>
                  <a:schemeClr val="accent6"/>
                </a:solidFill>
                <a:sym typeface="+mn-ea"/>
              </a:rPr>
              <a:t>存储器别名</a:t>
            </a:r>
            <a:endParaRPr sz="1600" b="1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130" y="3315970"/>
            <a:ext cx="10111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将Bootloader放入系统的原因：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  1. 提供Flash编程功能。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  2. 提供通信协议栈等额外的固件。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  3. 提供芯片内置的自检功能(BIST)。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6795" y="4825365"/>
            <a:ext cx="10111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当系统开始时执行Bootloader，系统上电启动时必须要位于地址0处。一般Bootloader可从地址0利用存储器地址别名进行访问，该别名可被关闭。由于Bootloader位于地址0，每次系统启动时都会执行，因此无须进行存储器重映射。向量表可以利用处理器提供的向量表重定位特性进行重定位，在处理取向量时无须进行重映射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94275" y="30613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</a:rPr>
                <a:t>异常和中断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200">
                  <a:solidFill>
                    <a:schemeClr val="accent6"/>
                  </a:solidFill>
                  <a:sym typeface="+mn-ea"/>
                </a:rPr>
                <a:t>Exception and interruption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第四部分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8740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CMSIS-Core 异常定义：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9565" y="1306830"/>
            <a:ext cx="6285865" cy="43618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68375" y="5726430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 b="1">
                <a:solidFill>
                  <a:schemeClr val="accent6"/>
                </a:solidFill>
                <a:sym typeface="+mn-ea"/>
              </a:rPr>
              <a:t>BL606中对于异常类型定义参考 bl606.h 中 IRQn_Type 结构，其中定义了0~56共57个外部中断。</a:t>
            </a:r>
            <a:endParaRPr sz="1600" b="1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8740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常用的基本中断控制 CMSIS-Core 函数：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065" y="1858645"/>
            <a:ext cx="7595870" cy="33007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中断输入和挂起行为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6795" y="1560195"/>
            <a:ext cx="99434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accent6"/>
                </a:solidFill>
                <a:sym typeface="+mn-ea"/>
              </a:rPr>
              <a:t>挂起状态的意思是，中断被置于一种等待处理器处理的状态。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accent6"/>
                </a:solidFill>
                <a:sym typeface="+mn-ea"/>
              </a:rPr>
              <a:t>由于NVIC中的挂起请求寄存器保存中断请求，即使请求中断的源设备取消了请求信号，已产生的中断仍会被处理。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accent6"/>
                </a:solidFill>
                <a:sym typeface="+mn-ea"/>
              </a:rPr>
              <a:t>当中断处于活跃状态时，处理器无法在中断完成和异常返回前再次接受同一个中断请求。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accent6"/>
                </a:solidFill>
                <a:sym typeface="+mn-ea"/>
              </a:rPr>
              <a:t>若中断请求产生时处理器正在处理另一个具有更高优先级的中断，而在处理器对该中断请求做出相应前，挂起状态被清除掉了，该请求就会被取消且不会再得到处理。 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accent6"/>
                </a:solidFill>
                <a:sym typeface="+mn-ea"/>
              </a:rPr>
              <a:t>若外设持续保持某个中断请求，那么即使软件清除该挂起状态，挂起状态还是会再次置位。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accent6"/>
                </a:solidFill>
                <a:sym typeface="+mn-ea"/>
              </a:rPr>
              <a:t>若在得到处理后，中断源仍在继续保持中断请求，那么这个中断就会再次进入挂起状态且再次得到处理器的服务。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accent6"/>
                </a:solidFill>
                <a:sym typeface="+mn-ea"/>
              </a:rPr>
              <a:t>对于脉冲中断请求，若在处理器开始处理前，中断请求信号产生了多次，会被当作一次中断请求。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accent6"/>
                </a:solidFill>
                <a:sym typeface="+mn-ea"/>
              </a:rPr>
              <a:t>中断的挂起状态可以在其正被处理时再次置位。  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accent6"/>
                </a:solidFill>
                <a:sym typeface="+mn-ea"/>
              </a:rPr>
              <a:t>即使中断被禁止了，它的挂起状态仍可置位。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8375" y="344805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/>
                </a:solidFill>
              </a:rPr>
              <a:t>请批评指正！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对角圆角矩形 2"/>
          <p:cNvSpPr/>
          <p:nvPr/>
        </p:nvSpPr>
        <p:spPr>
          <a:xfrm>
            <a:off x="5409883" y="2673667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谢谢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对角圆角矩形 22"/>
          <p:cNvSpPr/>
          <p:nvPr userDrawn="1"/>
        </p:nvSpPr>
        <p:spPr>
          <a:xfrm flipH="1">
            <a:off x="5036185" y="330200"/>
            <a:ext cx="689546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2578" y="2726690"/>
            <a:ext cx="23939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</a:rPr>
              <a:t>目 录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2578" y="3495040"/>
            <a:ext cx="2393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>
                <a:solidFill>
                  <a:schemeClr val="bg1"/>
                </a:solidFill>
              </a:rPr>
              <a:t>CONTENTS</a:t>
            </a:r>
            <a:endParaRPr lang="en-US" sz="2000" i="1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41855" y="3495040"/>
            <a:ext cx="1255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6238875" y="133794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</a:rPr>
                <a:t>架构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200">
                  <a:solidFill>
                    <a:schemeClr val="accent6"/>
                  </a:solidFill>
                </a:rPr>
                <a:t>Framework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38875" y="2332355"/>
            <a:ext cx="5175250" cy="735965"/>
            <a:chOff x="8345" y="4876"/>
            <a:chExt cx="8150" cy="1159"/>
          </a:xfrm>
        </p:grpSpPr>
        <p:sp>
          <p:nvSpPr>
            <p:cNvPr id="10" name="文本框 9"/>
            <p:cNvSpPr txBox="1"/>
            <p:nvPr/>
          </p:nvSpPr>
          <p:spPr>
            <a:xfrm>
              <a:off x="8345" y="4876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</a:rPr>
                <a:t>指令集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45" y="5601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200">
                  <a:solidFill>
                    <a:schemeClr val="accent6"/>
                  </a:solidFill>
                </a:rPr>
                <a:t>Instruction set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38875" y="3326765"/>
            <a:ext cx="5175250" cy="735965"/>
            <a:chOff x="8345" y="6376"/>
            <a:chExt cx="8150" cy="1159"/>
          </a:xfrm>
        </p:grpSpPr>
        <p:sp>
          <p:nvSpPr>
            <p:cNvPr id="12" name="文本框 11"/>
            <p:cNvSpPr txBox="1"/>
            <p:nvPr/>
          </p:nvSpPr>
          <p:spPr>
            <a:xfrm>
              <a:off x="8345" y="6376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</a:rPr>
                <a:t>存储器系统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45" y="7101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200">
                  <a:solidFill>
                    <a:schemeClr val="accent6"/>
                  </a:solidFill>
                </a:rPr>
                <a:t>Memory system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38875" y="4321175"/>
            <a:ext cx="5175250" cy="735965"/>
            <a:chOff x="8345" y="7916"/>
            <a:chExt cx="8150" cy="1159"/>
          </a:xfrm>
        </p:grpSpPr>
        <p:sp>
          <p:nvSpPr>
            <p:cNvPr id="14" name="文本框 13"/>
            <p:cNvSpPr txBox="1"/>
            <p:nvPr/>
          </p:nvSpPr>
          <p:spPr>
            <a:xfrm>
              <a:off x="8345" y="7916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</a:rPr>
                <a:t>异常和中断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45" y="8641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200">
                  <a:solidFill>
                    <a:schemeClr val="accent6"/>
                  </a:solidFill>
                </a:rPr>
                <a:t>Exception and interruption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对角圆角矩形 23"/>
          <p:cNvSpPr/>
          <p:nvPr/>
        </p:nvSpPr>
        <p:spPr>
          <a:xfrm>
            <a:off x="5594985" y="1457960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25" name="对角圆角矩形 24"/>
          <p:cNvSpPr/>
          <p:nvPr/>
        </p:nvSpPr>
        <p:spPr>
          <a:xfrm>
            <a:off x="5622925" y="2452370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26" name="对角圆角矩形 25"/>
          <p:cNvSpPr/>
          <p:nvPr/>
        </p:nvSpPr>
        <p:spPr>
          <a:xfrm>
            <a:off x="5622925" y="3446780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27" name="对角圆角矩形 26"/>
          <p:cNvSpPr/>
          <p:nvPr/>
        </p:nvSpPr>
        <p:spPr>
          <a:xfrm>
            <a:off x="5622925" y="4441190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4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94275" y="30613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  <a:sym typeface="+mn-ea"/>
                </a:rPr>
                <a:t>架构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200">
                  <a:solidFill>
                    <a:schemeClr val="accent6"/>
                  </a:solidFill>
                  <a:sym typeface="+mn-ea"/>
                </a:rPr>
                <a:t>Framework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第一部分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84175" y="4705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  <a:sym typeface="+mn-ea"/>
                </a:rPr>
                <a:t>架构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200">
                  <a:solidFill>
                    <a:schemeClr val="accent6"/>
                  </a:solidFill>
                  <a:sym typeface="+mn-ea"/>
                </a:rPr>
                <a:t>Framework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57033" y="2235200"/>
            <a:ext cx="8877935" cy="1168400"/>
            <a:chOff x="2592" y="3520"/>
            <a:chExt cx="13981" cy="1840"/>
          </a:xfrm>
        </p:grpSpPr>
        <p:sp>
          <p:nvSpPr>
            <p:cNvPr id="8" name="对角圆角矩形 7"/>
            <p:cNvSpPr/>
            <p:nvPr/>
          </p:nvSpPr>
          <p:spPr>
            <a:xfrm>
              <a:off x="2592" y="3520"/>
              <a:ext cx="1840" cy="1840"/>
            </a:xfrm>
            <a:prstGeom prst="round2DiagRect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6639" y="3520"/>
              <a:ext cx="1840" cy="1840"/>
            </a:xfrm>
            <a:prstGeom prst="round2DiagRect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对角圆角矩形 9"/>
            <p:cNvSpPr/>
            <p:nvPr/>
          </p:nvSpPr>
          <p:spPr>
            <a:xfrm>
              <a:off x="10686" y="3520"/>
              <a:ext cx="1840" cy="1840"/>
            </a:xfrm>
            <a:prstGeom prst="round2DiagRect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14733" y="3520"/>
              <a:ext cx="1840" cy="1840"/>
            </a:xfrm>
            <a:prstGeom prst="round2DiagRect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953895" y="4137660"/>
            <a:ext cx="4229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50290" y="4277360"/>
            <a:ext cx="23825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accent6"/>
                </a:solidFill>
                <a:sym typeface="+mn-ea"/>
              </a:rPr>
              <a:t>调试状态和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Thumb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状态、处理模式和线程模式、特权模式和非特权模式</a:t>
            </a:r>
            <a:endParaRPr lang="zh-CN" altLang="en-US" sz="1600">
              <a:solidFill>
                <a:schemeClr val="accent6"/>
              </a:solidFill>
              <a:sym typeface="+mn-ea"/>
            </a:endParaRPr>
          </a:p>
          <a:p>
            <a:pPr algn="ctr"/>
            <a:endParaRPr lang="zh-CN" altLang="en-US"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0290" y="3672205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6"/>
                </a:solidFill>
              </a:rPr>
              <a:t>编程模型</a:t>
            </a:r>
            <a:endParaRPr lang="zh-CN" altLang="en-US" b="1">
              <a:solidFill>
                <a:schemeClr val="accent6"/>
              </a:solidFill>
            </a:endParaRPr>
          </a:p>
        </p:txBody>
      </p:sp>
      <p:sp>
        <p:nvSpPr>
          <p:cNvPr id="2050" name="试管"/>
          <p:cNvSpPr/>
          <p:nvPr/>
        </p:nvSpPr>
        <p:spPr bwMode="auto">
          <a:xfrm>
            <a:off x="1993265" y="2570480"/>
            <a:ext cx="496570" cy="49657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试管"/>
          <p:cNvSpPr/>
          <p:nvPr/>
        </p:nvSpPr>
        <p:spPr bwMode="auto">
          <a:xfrm>
            <a:off x="4563110" y="2571115"/>
            <a:ext cx="496570" cy="49657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试管"/>
          <p:cNvSpPr/>
          <p:nvPr/>
        </p:nvSpPr>
        <p:spPr bwMode="auto">
          <a:xfrm>
            <a:off x="7132955" y="2571115"/>
            <a:ext cx="496570" cy="49657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试管"/>
          <p:cNvSpPr/>
          <p:nvPr/>
        </p:nvSpPr>
        <p:spPr bwMode="auto">
          <a:xfrm>
            <a:off x="9702800" y="2571115"/>
            <a:ext cx="496570" cy="49657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4523740" y="4137660"/>
            <a:ext cx="4229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20135" y="4277360"/>
            <a:ext cx="2382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accent6"/>
                </a:solidFill>
                <a:sym typeface="+mn-ea"/>
              </a:rPr>
              <a:t>R0~R12 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通用寄存器、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R13/SP 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栈指针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(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栈指针分为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MSP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和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PSP)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、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R14/LR 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链接寄存器、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R15/PC 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程序计数器</a:t>
            </a:r>
            <a:endParaRPr lang="en-US" altLang="zh-CN" sz="1600">
              <a:solidFill>
                <a:schemeClr val="accent6"/>
              </a:solidFill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accent6"/>
                </a:solidFill>
                <a:sym typeface="+mn-ea"/>
              </a:rPr>
              <a:t>程序状态寄存器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APSR/EPSR/IPSR</a:t>
            </a:r>
            <a:endParaRPr lang="en-US" altLang="zh-CN" sz="1600">
              <a:solidFill>
                <a:schemeClr val="accent6"/>
              </a:solidFill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accent6"/>
                </a:solidFill>
                <a:sym typeface="+mn-ea"/>
              </a:rPr>
              <a:t>PRIMASK/FAULTMASK/BASEPRI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寄存器</a:t>
            </a:r>
            <a:endParaRPr lang="zh-CN" altLang="en-US"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20135" y="3672205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6"/>
                </a:solidFill>
              </a:rPr>
              <a:t>寄存器</a:t>
            </a:r>
            <a:endParaRPr lang="zh-CN" altLang="en-US" b="1">
              <a:solidFill>
                <a:schemeClr val="accent6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93585" y="4137660"/>
            <a:ext cx="4229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189980" y="4277360"/>
            <a:ext cx="23825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accent6"/>
                </a:solidFill>
                <a:sym typeface="+mn-ea"/>
              </a:rPr>
              <a:t>存储器映射</a:t>
            </a:r>
            <a:endParaRPr lang="zh-CN" altLang="en-US" sz="1600">
              <a:solidFill>
                <a:schemeClr val="accent6"/>
              </a:solidFill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accent6"/>
                </a:solidFill>
                <a:sym typeface="+mn-ea"/>
              </a:rPr>
              <a:t>栈存储，后进先出的数据存储缓冲</a:t>
            </a:r>
            <a:endParaRPr lang="zh-CN" altLang="en-US"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89980" y="3672205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6"/>
                </a:solidFill>
              </a:rPr>
              <a:t>存储器系统</a:t>
            </a:r>
            <a:endParaRPr lang="zh-CN" altLang="en-US" b="1">
              <a:solidFill>
                <a:schemeClr val="accent6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663430" y="4137660"/>
            <a:ext cx="4229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759825" y="4277360"/>
            <a:ext cx="23825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accent6"/>
                </a:solidFill>
                <a:sym typeface="+mn-ea"/>
              </a:rPr>
              <a:t>嵌套向量中断控制器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(NVIC)</a:t>
            </a:r>
            <a:endParaRPr lang="en-US" altLang="zh-CN" sz="1600">
              <a:solidFill>
                <a:schemeClr val="accent6"/>
              </a:solidFill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accent6"/>
                </a:solidFill>
                <a:sym typeface="+mn-ea"/>
              </a:rPr>
              <a:t>向量表</a:t>
            </a:r>
            <a:endParaRPr lang="zh-CN" altLang="en-US" sz="1600">
              <a:solidFill>
                <a:schemeClr val="accent6"/>
              </a:solidFill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accent6"/>
                </a:solidFill>
                <a:sym typeface="+mn-ea"/>
              </a:rPr>
              <a:t>复位和复位流程</a:t>
            </a:r>
            <a:endParaRPr lang="zh-CN" altLang="en-US"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759825" y="3672205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6"/>
                </a:solidFill>
              </a:rPr>
              <a:t>异常和中断</a:t>
            </a:r>
            <a:endParaRPr lang="zh-CN" altLang="en-US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寄存器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6795" y="1560195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en-US" altLang="zh-CN" sz="1600">
                <a:solidFill>
                  <a:schemeClr val="accent6"/>
                </a:solidFill>
                <a:sym typeface="+mn-ea"/>
              </a:rPr>
              <a:t>**13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个通用目的寄存器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**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：</a:t>
            </a:r>
            <a:r>
              <a:rPr sz="1600">
                <a:solidFill>
                  <a:schemeClr val="accent6"/>
                </a:solidFill>
                <a:sym typeface="+mn-ea"/>
              </a:rPr>
              <a:t>R0-R7 低寄存器、R8-R12高寄存器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795" y="2042160"/>
            <a:ext cx="10013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**R13/SP 栈指针**：通过PUSH和POP操作实现栈存储访问。主栈指针(MSP)是默认的栈指针；进程栈指针(PSP)只用于线程模式。不跑嵌入式OS的情况下，PSP没必要使用。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6795" y="2770505"/>
            <a:ext cx="10013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**R14/LR 链接寄存器**：函数或子程序调用时返回地址的保存。某函数调用另一个函数或子程序，首先将LR数值保存在栈中，防止函数调用后，LR的当前值丢失。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795" y="3503295"/>
            <a:ext cx="1001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**R15/PC程序计数器**：可读可写，读PC返回当前指令地址加4；写PC会引起跳转操作。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6795" y="4013835"/>
            <a:ext cx="1001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**程序状态寄存器**：包括：应用PSR(APSR)、执行PSR(EPSR)、中断PSR(IPSR)。IPSR为只读的。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6795" y="4557395"/>
            <a:ext cx="100139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**PRIMASK、FAULTMASK和BASEPRI寄存器**</a:t>
            </a:r>
            <a:r>
              <a:rPr lang="zh-CN" sz="1600">
                <a:solidFill>
                  <a:schemeClr val="accent6"/>
                </a:solidFill>
                <a:sym typeface="+mn-ea"/>
              </a:rPr>
              <a:t>：</a:t>
            </a:r>
            <a:r>
              <a:rPr sz="1600">
                <a:solidFill>
                  <a:schemeClr val="accent6"/>
                </a:solidFill>
                <a:sym typeface="+mn-ea"/>
              </a:rPr>
              <a:t>中断屏蔽寄存器，PRIMASK置位时，会阻止不可屏蔽中断和HardFault异常之外的所有中断异常，实际是将当前异常优先级提升为0。FAULTMASK置位时，会阻止不可屏蔽中断之外的所有中断异常，实际是将当前异常优先级提升为-1。BASEPRI会根据优先等级屏蔽异常或中断。BASEPRI为0时不起作用，非0时，会屏蔽具有相同或更低优先级的异常或中断。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存储器映射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6795" y="1560195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0x00000000~0x1FFFFFFF CODE     0.5GB  主要用于程序代码，也用于异常向量表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130" y="2234565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0x40000000~0x5FFFFFFF 外设        0.5GB  主要用于外设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0130" y="1897380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0x20000000~0x3FFFFFFF SRAM     0.5GB  主要用于数据存储器(如静态RAM)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0130" y="2564130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0x60000000~0x9FFFFFFF 外部RAM  1GB    主要用于外部存储器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0130" y="2893695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0xA0000000~0xDFFFFFFF 外部设备  1GB    主要用于外部设备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0130" y="3230880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0xE0000000~0xFFFFFFFF 系统        0.5GB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0130" y="3552190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包括内置的中断控制器(NVIC)和调试部件在内的私有外设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0130" y="3881120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en-US" sz="1600">
                <a:solidFill>
                  <a:schemeClr val="accent6"/>
                </a:solidFill>
                <a:sym typeface="+mn-ea"/>
              </a:rPr>
              <a:t>    </a:t>
            </a:r>
            <a:r>
              <a:rPr sz="1600">
                <a:solidFill>
                  <a:schemeClr val="accent6"/>
                </a:solidFill>
                <a:sym typeface="+mn-ea"/>
              </a:rPr>
              <a:t>0xE0000000~0xE00FFFFF                    私有外设总线(PPB)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0130" y="4210685"/>
            <a:ext cx="10111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en-US" sz="1600">
                <a:solidFill>
                  <a:schemeClr val="accent6"/>
                </a:solidFill>
                <a:sym typeface="+mn-ea"/>
              </a:rPr>
              <a:t>        </a:t>
            </a:r>
            <a:r>
              <a:rPr sz="1600">
                <a:solidFill>
                  <a:schemeClr val="accent6"/>
                </a:solidFill>
                <a:sym typeface="+mn-ea"/>
              </a:rPr>
              <a:t>0xE000E000~0xE000EFFF                系统控制空间(SCS)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94275" y="30613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</a:rPr>
                <a:t>指令集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200">
                  <a:solidFill>
                    <a:schemeClr val="accent6"/>
                  </a:solidFill>
                  <a:sym typeface="+mn-ea"/>
                </a:rPr>
                <a:t>Instruction set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第二部分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8375" y="84645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accent6"/>
                </a:solidFill>
              </a:rPr>
              <a:t>指令集按功能分类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" y="1543685"/>
            <a:ext cx="317881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处理器内传送数据(MOV)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存储器访问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立即数偏移(前序)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PC相关寻址(文本)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寄存器偏移(前序)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后序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多加载和多存储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压栈和出栈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SP相关寻址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非特权访问等级下的加载和存储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排他访问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算数运算(ADD/SUB)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逻辑运算      (AND/ORR/BIC/ORN/EOR)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移位和循环移位运算      (ASR/LSL/LSR/ROR)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7955" y="1519555"/>
            <a:ext cx="26377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转换(展开和反转顺序)运算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位域处理指令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程序流控制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跳转(B/BX)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函数调用(Bl/BLX)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条件跳转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比较和条件跳转的组合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条件执行(IF-THEN指令)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表格跳转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乘累加(MAC)指令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除法指令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存储器屏障指令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29755" y="1519555"/>
            <a:ext cx="48272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异常相关指令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CPSIE I    _enable_irq();         PRIMASK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CPSID I    _disable_irq();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CPSIE F    _enable_fault_irq(); FAULTMASK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CPSID F    _disable_fault_irq();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休眠模式相关指令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WFI    _WFI();    //等待中断，进入休眠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WFE    _WFE();    //等待事件，条件进入休眠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SEV    _SEV();    //发送事件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其他指令</a:t>
            </a:r>
            <a:endParaRPr sz="1600">
              <a:solidFill>
                <a:schemeClr val="accent6"/>
              </a:solidFill>
              <a:sym typeface="+mn-ea"/>
            </a:endParaRPr>
          </a:p>
          <a:p>
            <a:pPr algn="l" fontAlgn="auto"/>
            <a:r>
              <a:rPr sz="1600">
                <a:solidFill>
                  <a:schemeClr val="accent6"/>
                </a:solidFill>
                <a:sym typeface="+mn-ea"/>
              </a:rPr>
              <a:t>  NOP    _NOP();    //什么也不做(延时)</a:t>
            </a:r>
            <a:endParaRPr sz="160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94275" y="3061335"/>
            <a:ext cx="5175250" cy="735965"/>
            <a:chOff x="8345" y="3174"/>
            <a:chExt cx="8150" cy="1159"/>
          </a:xfrm>
        </p:grpSpPr>
        <p:sp>
          <p:nvSpPr>
            <p:cNvPr id="5" name="文本框 4"/>
            <p:cNvSpPr txBox="1"/>
            <p:nvPr/>
          </p:nvSpPr>
          <p:spPr>
            <a:xfrm>
              <a:off x="8345" y="3174"/>
              <a:ext cx="81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accent6"/>
                  </a:solidFill>
                </a:rPr>
                <a:t>存储器系统</a:t>
              </a:r>
              <a:endParaRPr lang="zh-CN" altLang="en-US" sz="2400" b="1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45" y="3899"/>
              <a:ext cx="815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1200">
                  <a:solidFill>
                    <a:schemeClr val="accent6"/>
                  </a:solidFill>
                  <a:sym typeface="+mn-ea"/>
                </a:rPr>
                <a:t>Memory system</a:t>
              </a:r>
              <a:endParaRPr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第三部分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jwangyu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8C80"/>
      </a:accent1>
      <a:accent2>
        <a:srgbClr val="F2CF61"/>
      </a:accent2>
      <a:accent3>
        <a:srgbClr val="A6E582"/>
      </a:accent3>
      <a:accent4>
        <a:srgbClr val="51D9B5"/>
      </a:accent4>
      <a:accent5>
        <a:srgbClr val="D95B5B"/>
      </a:accent5>
      <a:accent6>
        <a:srgbClr val="BFBFBF"/>
      </a:accent6>
      <a:hlink>
        <a:srgbClr val="D95B5B"/>
      </a:hlink>
      <a:folHlink>
        <a:srgbClr val="F2CF61"/>
      </a:folHlink>
    </a:clrScheme>
    <a:fontScheme name="雅黑light">
      <a:majorFont>
        <a:latin typeface="Century Gothic"/>
        <a:ea typeface="微软雅黑"/>
        <a:cs typeface=""/>
      </a:majorFont>
      <a:minorFont>
        <a:latin typeface="Century Gothic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4120</Words>
  <Application>WPS 演示</Application>
  <PresentationFormat>宽屏</PresentationFormat>
  <Paragraphs>258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Verdana</vt:lpstr>
      <vt:lpstr>微软雅黑</vt:lpstr>
      <vt:lpstr>Arial Unicode MS</vt:lpstr>
      <vt:lpstr>等线</vt:lpstr>
      <vt:lpstr>Office 主题</vt:lpstr>
      <vt:lpstr>mjwangyu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mjwangyu</dc:creator>
  <cp:lastModifiedBy>Dell</cp:lastModifiedBy>
  <cp:revision>38</cp:revision>
  <dcterms:created xsi:type="dcterms:W3CDTF">2017-06-03T01:25:00Z</dcterms:created>
  <dcterms:modified xsi:type="dcterms:W3CDTF">2018-05-09T04:20:29Z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