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30"/>
  </p:notesMasterIdLst>
  <p:sldIdLst>
    <p:sldId id="256" r:id="rId4"/>
    <p:sldId id="258" r:id="rId5"/>
    <p:sldId id="259" r:id="rId6"/>
    <p:sldId id="291" r:id="rId7"/>
    <p:sldId id="292" r:id="rId8"/>
    <p:sldId id="293" r:id="rId9"/>
    <p:sldId id="294" r:id="rId10"/>
    <p:sldId id="262" r:id="rId11"/>
    <p:sldId id="295" r:id="rId12"/>
    <p:sldId id="296" r:id="rId13"/>
    <p:sldId id="297" r:id="rId14"/>
    <p:sldId id="282" r:id="rId15"/>
    <p:sldId id="299" r:id="rId16"/>
    <p:sldId id="300" r:id="rId17"/>
    <p:sldId id="289" r:id="rId18"/>
    <p:sldId id="290" r:id="rId19"/>
    <p:sldId id="301" r:id="rId20"/>
    <p:sldId id="304" r:id="rId21"/>
    <p:sldId id="302" r:id="rId22"/>
    <p:sldId id="303" r:id="rId23"/>
    <p:sldId id="305" r:id="rId24"/>
    <p:sldId id="306" r:id="rId25"/>
    <p:sldId id="307" r:id="rId26"/>
    <p:sldId id="309" r:id="rId27"/>
    <p:sldId id="310" r:id="rId28"/>
    <p:sldId id="268"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14529E"/>
    <a:srgbClr val="549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5" d="100"/>
          <a:sy n="105" d="100"/>
        </p:scale>
        <p:origin x="696" y="114"/>
      </p:cViewPr>
      <p:guideLst>
        <p:guide orient="horz" pos="2160"/>
        <p:guide pos="383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887AC20-8C1D-44D7-B35A-E6F76E6864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79C7271-7ECD-45B6-A4AF-14DDD8E718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6" name="对角圆角矩形 5"/>
          <p:cNvSpPr/>
          <p:nvPr userDrawn="1"/>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A473D-8055-43E1-A01D-B0413067B7D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B8D81A-C667-4EE5-93BD-6120260630F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背景">
    <p:bg>
      <p:bgPr>
        <a:solidFill>
          <a:schemeClr val="bg2"/>
        </a:solidFill>
        <a:effectLst/>
      </p:bgPr>
    </p:bg>
    <p:spTree>
      <p:nvGrpSpPr>
        <p:cNvPr id="1" name=""/>
        <p:cNvGrpSpPr/>
        <p:nvPr/>
      </p:nvGrpSpPr>
      <p:grpSpPr>
        <a:xfrm>
          <a:off x="0" y="0"/>
          <a:ext cx="0" cy="0"/>
          <a:chOff x="0" y="0"/>
          <a:chExt cx="0" cy="0"/>
        </a:xfrm>
      </p:grpSpPr>
      <p:sp>
        <p:nvSpPr>
          <p:cNvPr id="7" name="图片占位符 9"/>
          <p:cNvSpPr>
            <a:spLocks noGrp="1"/>
          </p:cNvSpPr>
          <p:nvPr>
            <p:ph type="pic" sz="quarter" idx="13" hasCustomPrompt="1"/>
          </p:nvPr>
        </p:nvSpPr>
        <p:spPr>
          <a:xfrm>
            <a:off x="183526" y="301839"/>
            <a:ext cx="7882284" cy="443365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4" hasCustomPrompt="1"/>
          </p:nvPr>
        </p:nvSpPr>
        <p:spPr>
          <a:xfrm>
            <a:off x="8174953" y="287325"/>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5" hasCustomPrompt="1"/>
          </p:nvPr>
        </p:nvSpPr>
        <p:spPr>
          <a:xfrm>
            <a:off x="8174953" y="2575658"/>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背景">
    <p:bg>
      <p:bgPr>
        <a:solidFill>
          <a:schemeClr val="bg1"/>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631384"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5" hasCustomPrompt="1"/>
          </p:nvPr>
        </p:nvSpPr>
        <p:spPr>
          <a:xfrm>
            <a:off x="4300500"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7969616"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0" name="图片占位符 9"/>
          <p:cNvSpPr>
            <a:spLocks noGrp="1"/>
          </p:cNvSpPr>
          <p:nvPr>
            <p:ph type="pic" sz="quarter" idx="17" hasCustomPrompt="1"/>
          </p:nvPr>
        </p:nvSpPr>
        <p:spPr>
          <a:xfrm>
            <a:off x="631384"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1" name="图片占位符 9"/>
          <p:cNvSpPr>
            <a:spLocks noGrp="1"/>
          </p:cNvSpPr>
          <p:nvPr>
            <p:ph type="pic" sz="quarter" idx="18" hasCustomPrompt="1"/>
          </p:nvPr>
        </p:nvSpPr>
        <p:spPr>
          <a:xfrm>
            <a:off x="4300500"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2" name="图片占位符 9"/>
          <p:cNvSpPr>
            <a:spLocks noGrp="1"/>
          </p:cNvSpPr>
          <p:nvPr>
            <p:ph type="pic" sz="quarter" idx="19" hasCustomPrompt="1"/>
          </p:nvPr>
        </p:nvSpPr>
        <p:spPr>
          <a:xfrm>
            <a:off x="7969616"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631384"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4" name="图片占位符 9"/>
          <p:cNvSpPr>
            <a:spLocks noGrp="1"/>
          </p:cNvSpPr>
          <p:nvPr>
            <p:ph type="pic" sz="quarter" idx="21" hasCustomPrompt="1"/>
          </p:nvPr>
        </p:nvSpPr>
        <p:spPr>
          <a:xfrm>
            <a:off x="4300500"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7969616"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背景">
    <p:bg>
      <p:bgPr>
        <a:solidFill>
          <a:schemeClr val="bg2"/>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947430"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6136402"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947430"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6136402"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版权声明">
    <p:spTree>
      <p:nvGrpSpPr>
        <p:cNvPr id="1" name=""/>
        <p:cNvGrpSpPr/>
        <p:nvPr/>
      </p:nvGrpSpPr>
      <p:grpSpPr>
        <a:xfrm>
          <a:off x="0" y="0"/>
          <a:ext cx="0" cy="0"/>
          <a:chOff x="0" y="0"/>
          <a:chExt cx="0" cy="0"/>
        </a:xfrm>
      </p:grpSpPr>
      <p:sp>
        <p:nvSpPr>
          <p:cNvPr id="4" name="矩形 3"/>
          <p:cNvSpPr/>
          <p:nvPr userDrawn="1"/>
        </p:nvSpPr>
        <p:spPr>
          <a:xfrm>
            <a:off x="5444248"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7" name="矩形 6"/>
          <p:cNvSpPr/>
          <p:nvPr userDrawn="1"/>
        </p:nvSpPr>
        <p:spPr>
          <a:xfrm>
            <a:off x="5142690"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微信公众号</a:t>
            </a:r>
            <a:endParaRPr lang="zh-CN" altLang="en-US" sz="1695" b="1" dirty="0">
              <a:solidFill>
                <a:schemeClr val="tx1">
                  <a:lumMod val="85000"/>
                  <a:lumOff val="15000"/>
                </a:schemeClr>
              </a:solidFill>
            </a:endParaRPr>
          </a:p>
        </p:txBody>
      </p:sp>
      <p:pic>
        <p:nvPicPr>
          <p:cNvPr id="14" name="图片 13" descr="图片包含 文字, 纵横字谜&#10;&#10;已生成极高可信度的说明"/>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401" y="3125822"/>
            <a:ext cx="1219200" cy="1219199"/>
          </a:xfrm>
          <a:prstGeom prst="rect">
            <a:avLst/>
          </a:prstGeom>
        </p:spPr>
      </p:pic>
      <p:sp>
        <p:nvSpPr>
          <p:cNvPr id="3" name="矩形 2"/>
          <p:cNvSpPr/>
          <p:nvPr userDrawn="1"/>
        </p:nvSpPr>
        <p:spPr>
          <a:xfrm>
            <a:off x="273185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6" name="矩形 5"/>
          <p:cNvSpPr/>
          <p:nvPr userDrawn="1"/>
        </p:nvSpPr>
        <p:spPr>
          <a:xfrm>
            <a:off x="2430294"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微博</a:t>
            </a:r>
            <a:endParaRPr lang="zh-CN" altLang="en-US" sz="1695" b="1" dirty="0">
              <a:solidFill>
                <a:schemeClr val="tx1">
                  <a:lumMod val="85000"/>
                  <a:lumOff val="15000"/>
                </a:schemeClr>
              </a:solidFill>
            </a:endParaRPr>
          </a:p>
        </p:txBody>
      </p:sp>
      <p:grpSp>
        <p:nvGrpSpPr>
          <p:cNvPr id="16" name="组合 15"/>
          <p:cNvGrpSpPr/>
          <p:nvPr userDrawn="1"/>
        </p:nvGrpSpPr>
        <p:grpSpPr>
          <a:xfrm>
            <a:off x="2787981" y="3139797"/>
            <a:ext cx="1191249" cy="1191249"/>
            <a:chOff x="4094696" y="2530197"/>
            <a:chExt cx="1191249" cy="1191249"/>
          </a:xfrm>
        </p:grpSpPr>
        <p:sp>
          <p:nvSpPr>
            <p:cNvPr id="15" name="矩形 14"/>
            <p:cNvSpPr/>
            <p:nvPr userDrawn="1"/>
          </p:nvSpPr>
          <p:spPr>
            <a:xfrm>
              <a:off x="4094696" y="253019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47387" y="2582888"/>
              <a:ext cx="1085866" cy="1085866"/>
            </a:xfrm>
            <a:prstGeom prst="rect">
              <a:avLst/>
            </a:prstGeom>
          </p:spPr>
        </p:pic>
      </p:grpSp>
      <p:sp>
        <p:nvSpPr>
          <p:cNvPr id="5" name="矩形 4"/>
          <p:cNvSpPr/>
          <p:nvPr userDrawn="1"/>
        </p:nvSpPr>
        <p:spPr>
          <a:xfrm>
            <a:off x="815664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8" name="矩形 7"/>
          <p:cNvSpPr/>
          <p:nvPr userDrawn="1"/>
        </p:nvSpPr>
        <p:spPr>
          <a:xfrm>
            <a:off x="7855085"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95" b="1" dirty="0">
                <a:solidFill>
                  <a:schemeClr val="tx1">
                    <a:lumMod val="85000"/>
                    <a:lumOff val="15000"/>
                  </a:schemeClr>
                </a:solidFill>
                <a:latin typeface="+mj-lt"/>
              </a:rPr>
              <a:t>QQ</a:t>
            </a:r>
            <a:endParaRPr lang="zh-CN" altLang="en-US" sz="1695" b="1" dirty="0">
              <a:solidFill>
                <a:schemeClr val="tx1">
                  <a:lumMod val="85000"/>
                  <a:lumOff val="15000"/>
                </a:schemeClr>
              </a:solidFill>
              <a:latin typeface="+mj-lt"/>
            </a:endParaRPr>
          </a:p>
        </p:txBody>
      </p:sp>
      <p:grpSp>
        <p:nvGrpSpPr>
          <p:cNvPr id="19" name="组合 18"/>
          <p:cNvGrpSpPr/>
          <p:nvPr userDrawn="1"/>
        </p:nvGrpSpPr>
        <p:grpSpPr>
          <a:xfrm>
            <a:off x="8212772" y="3139797"/>
            <a:ext cx="1191249" cy="1191249"/>
            <a:chOff x="7049311" y="3295887"/>
            <a:chExt cx="1191249" cy="1191249"/>
          </a:xfrm>
        </p:grpSpPr>
        <p:sp>
          <p:nvSpPr>
            <p:cNvPr id="17" name="矩形 16"/>
            <p:cNvSpPr/>
            <p:nvPr userDrawn="1"/>
          </p:nvSpPr>
          <p:spPr>
            <a:xfrm>
              <a:off x="7049311" y="329588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8" name="图片 17"/>
            <p:cNvPicPr>
              <a:picLocks noChangeAspect="1"/>
            </p:cNvPicPr>
            <p:nvPr userDrawn="1"/>
          </p:nvPicPr>
          <p:blipFill>
            <a:blip r:embed="rId4"/>
            <a:stretch>
              <a:fillRect/>
            </a:stretch>
          </p:blipFill>
          <p:spPr>
            <a:xfrm>
              <a:off x="7095938" y="3342514"/>
              <a:ext cx="1097994" cy="1097994"/>
            </a:xfrm>
            <a:prstGeom prst="rect">
              <a:avLst/>
            </a:prstGeom>
          </p:spPr>
        </p:pic>
      </p:grpSp>
      <p:sp>
        <p:nvSpPr>
          <p:cNvPr id="21" name="矩形 20"/>
          <p:cNvSpPr/>
          <p:nvPr userDrawn="1"/>
        </p:nvSpPr>
        <p:spPr>
          <a:xfrm>
            <a:off x="5142690" y="1623060"/>
            <a:ext cx="1906622" cy="6016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solidFill>
                  <a:schemeClr val="tx1">
                    <a:lumMod val="85000"/>
                    <a:lumOff val="15000"/>
                  </a:schemeClr>
                </a:solidFill>
                <a:latin typeface="+mj-ea"/>
                <a:ea typeface="+mj-ea"/>
              </a:rPr>
              <a:t>和我联系</a:t>
            </a:r>
            <a:endParaRPr lang="zh-CN" altLang="en-US" sz="2400" b="1" dirty="0">
              <a:solidFill>
                <a:schemeClr val="tx1">
                  <a:lumMod val="85000"/>
                  <a:lumOff val="15000"/>
                </a:schemeClr>
              </a:solidFill>
              <a:latin typeface="+mj-ea"/>
              <a:ea typeface="+mj-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6965"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5" name="标题 4"/>
          <p:cNvSpPr>
            <a:spLocks noGrp="1"/>
          </p:cNvSpPr>
          <p:nvPr>
            <p:ph type="title"/>
          </p:nvPr>
        </p:nvSpPr>
        <p:spPr>
          <a:xfrm>
            <a:off x="3362400" y="136525"/>
            <a:ext cx="5466080" cy="617538"/>
          </a:xfrm>
        </p:spPr>
        <p:txBody>
          <a:bodyPr anchor="b">
            <a:normAutofit/>
          </a:bodyPr>
          <a:lstStyle>
            <a:lvl1pPr algn="ctr">
              <a:defRPr sz="2800"/>
            </a:lvl1pPr>
          </a:lstStyle>
          <a:p>
            <a:r>
              <a:rPr lang="zh-CN" altLang="en-US" dirty="0"/>
              <a:t>单击此处编辑母版标题样式</a:t>
            </a:r>
            <a:endParaRPr lang="zh-CN" altLang="en-US" dirty="0"/>
          </a:p>
        </p:txBody>
      </p:sp>
      <p:sp>
        <p:nvSpPr>
          <p:cNvPr id="6" name="文本占位符 2"/>
          <p:cNvSpPr>
            <a:spLocks noGrp="1"/>
          </p:cNvSpPr>
          <p:nvPr>
            <p:ph type="body" idx="1" hasCustomPrompt="1"/>
          </p:nvPr>
        </p:nvSpPr>
        <p:spPr>
          <a:xfrm>
            <a:off x="3362400" y="754064"/>
            <a:ext cx="5466080" cy="400757"/>
          </a:xfrm>
        </p:spPr>
        <p:txBody>
          <a:bodyPr>
            <a:normAutofit/>
          </a:bodyPr>
          <a:lstStyle>
            <a:lvl1pPr marL="0" indent="0" algn="ctr">
              <a:buNone/>
              <a:defRPr sz="1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6965" indent="0">
              <a:buNone/>
              <a:defRPr sz="1600">
                <a:solidFill>
                  <a:schemeClr val="tx1">
                    <a:tint val="75000"/>
                  </a:schemeClr>
                </a:solidFill>
              </a:defRPr>
            </a:lvl9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adipiscing</a:t>
            </a:r>
            <a:r>
              <a:rPr lang="en-US" altLang="zh-CN" dirty="0"/>
              <a:t> </a:t>
            </a:r>
            <a:r>
              <a:rPr lang="en-US" altLang="zh-CN" dirty="0" err="1"/>
              <a:t>elit</a:t>
            </a:r>
            <a:r>
              <a:rPr lang="en-US" altLang="zh-CN" dirty="0"/>
              <a:t>. </a:t>
            </a:r>
            <a:endParaRPr lang="en-US" altLang="zh-CN" dirty="0"/>
          </a:p>
        </p:txBody>
      </p:sp>
      <p:cxnSp>
        <p:nvCxnSpPr>
          <p:cNvPr id="11" name="直接连接符 10"/>
          <p:cNvCxnSpPr/>
          <p:nvPr userDrawn="1"/>
        </p:nvCxnSpPr>
        <p:spPr>
          <a:xfrm>
            <a:off x="5773278" y="754063"/>
            <a:ext cx="644324" cy="0"/>
          </a:xfrm>
          <a:prstGeom prst="line">
            <a:avLst/>
          </a:prstGeom>
          <a:ln>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370">
                <a:solidFill>
                  <a:schemeClr val="tx1">
                    <a:tint val="75000"/>
                  </a:schemeClr>
                </a:solidFill>
              </a:defRPr>
            </a:lvl1pPr>
          </a:lstStyle>
          <a:p>
            <a:fld id="{0E6A473D-8055-43E1-A01D-B0413067B7D8}"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1" cy="365125"/>
          </a:xfrm>
          <a:prstGeom prst="rect">
            <a:avLst/>
          </a:prstGeom>
        </p:spPr>
        <p:txBody>
          <a:bodyPr vert="horz" lIns="91440" tIns="45720" rIns="91440" bIns="45720" rtlCol="0" anchor="ctr"/>
          <a:lstStyle>
            <a:lvl1pPr algn="ctr">
              <a:defRPr sz="137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370">
                <a:solidFill>
                  <a:schemeClr val="tx1">
                    <a:tint val="75000"/>
                  </a:schemeClr>
                </a:solidFill>
              </a:defRPr>
            </a:lvl1pPr>
          </a:lstStyle>
          <a:p>
            <a:fld id="{0EB8D81A-C667-4EE5-93BD-6120260630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xStyles>
    <p:titleStyle>
      <a:lvl1pPr algn="l" defTabSz="1044575" rtl="0" eaLnBrk="1" latinLnBrk="0" hangingPunct="1">
        <a:lnSpc>
          <a:spcPct val="90000"/>
        </a:lnSpc>
        <a:spcBef>
          <a:spcPct val="0"/>
        </a:spcBef>
        <a:buNone/>
        <a:defRPr sz="5030" kern="1200">
          <a:solidFill>
            <a:schemeClr val="tx1"/>
          </a:solidFill>
          <a:latin typeface="+mj-lt"/>
          <a:ea typeface="+mj-ea"/>
          <a:cs typeface="+mj-cs"/>
        </a:defRPr>
      </a:lvl1pPr>
    </p:titleStyle>
    <p:bodyStyle>
      <a:lvl1pPr marL="260985" indent="-260985" algn="l" defTabSz="1044575" rtl="0" eaLnBrk="1" latinLnBrk="0" hangingPunct="1">
        <a:lnSpc>
          <a:spcPct val="90000"/>
        </a:lnSpc>
        <a:spcBef>
          <a:spcPts val="1140"/>
        </a:spcBef>
        <a:buFont typeface="Arial" panose="020B0604020202020204" pitchFamily="34" charset="0"/>
        <a:buChar char="•"/>
        <a:defRPr sz="3200" kern="1200">
          <a:solidFill>
            <a:schemeClr val="tx1"/>
          </a:solidFill>
          <a:latin typeface="+mn-lt"/>
          <a:ea typeface="+mn-ea"/>
          <a:cs typeface="+mn-cs"/>
        </a:defRPr>
      </a:lvl1pPr>
      <a:lvl2pPr marL="783590" indent="-260985" algn="l" defTabSz="1044575" rtl="0" eaLnBrk="1" latinLnBrk="0" hangingPunct="1">
        <a:lnSpc>
          <a:spcPct val="90000"/>
        </a:lnSpc>
        <a:spcBef>
          <a:spcPts val="570"/>
        </a:spcBef>
        <a:buFont typeface="Arial" panose="020B0604020202020204" pitchFamily="34" charset="0"/>
        <a:buChar char="•"/>
        <a:defRPr sz="2745" kern="1200">
          <a:solidFill>
            <a:schemeClr val="tx1"/>
          </a:solidFill>
          <a:latin typeface="+mn-lt"/>
          <a:ea typeface="+mn-ea"/>
          <a:cs typeface="+mn-cs"/>
        </a:defRPr>
      </a:lvl2pPr>
      <a:lvl3pPr marL="1306195" indent="-260985" algn="l" defTabSz="1044575" rtl="0" eaLnBrk="1" latinLnBrk="0" hangingPunct="1">
        <a:lnSpc>
          <a:spcPct val="90000"/>
        </a:lnSpc>
        <a:spcBef>
          <a:spcPts val="570"/>
        </a:spcBef>
        <a:buFont typeface="Arial" panose="020B0604020202020204" pitchFamily="34" charset="0"/>
        <a:buChar char="•"/>
        <a:defRPr sz="2285" kern="1200">
          <a:solidFill>
            <a:schemeClr val="tx1"/>
          </a:solidFill>
          <a:latin typeface="+mn-lt"/>
          <a:ea typeface="+mn-ea"/>
          <a:cs typeface="+mn-cs"/>
        </a:defRPr>
      </a:lvl3pPr>
      <a:lvl4pPr marL="182880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4pPr>
      <a:lvl5pPr marL="235140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5pPr>
      <a:lvl6pPr marL="287401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6pPr>
      <a:lvl7pPr marL="339661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7pPr>
      <a:lvl8pPr marL="391922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8pPr>
      <a:lvl9pPr marL="444119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9pPr>
    </p:bodyStyle>
    <p:otherStyle>
      <a:defPPr>
        <a:defRPr lang="en-US"/>
      </a:defPPr>
      <a:lvl1pPr marL="0" algn="l" defTabSz="1044575" rtl="0" eaLnBrk="1" latinLnBrk="0" hangingPunct="1">
        <a:defRPr sz="2055" kern="1200">
          <a:solidFill>
            <a:schemeClr val="tx1"/>
          </a:solidFill>
          <a:latin typeface="+mn-lt"/>
          <a:ea typeface="+mn-ea"/>
          <a:cs typeface="+mn-cs"/>
        </a:defRPr>
      </a:lvl1pPr>
      <a:lvl2pPr marL="522605" algn="l" defTabSz="1044575" rtl="0" eaLnBrk="1" latinLnBrk="0" hangingPunct="1">
        <a:defRPr sz="2055" kern="1200">
          <a:solidFill>
            <a:schemeClr val="tx1"/>
          </a:solidFill>
          <a:latin typeface="+mn-lt"/>
          <a:ea typeface="+mn-ea"/>
          <a:cs typeface="+mn-cs"/>
        </a:defRPr>
      </a:lvl2pPr>
      <a:lvl3pPr marL="1045210" algn="l" defTabSz="1044575" rtl="0" eaLnBrk="1" latinLnBrk="0" hangingPunct="1">
        <a:defRPr sz="2055" kern="1200">
          <a:solidFill>
            <a:schemeClr val="tx1"/>
          </a:solidFill>
          <a:latin typeface="+mn-lt"/>
          <a:ea typeface="+mn-ea"/>
          <a:cs typeface="+mn-cs"/>
        </a:defRPr>
      </a:lvl3pPr>
      <a:lvl4pPr marL="1567815" algn="l" defTabSz="1044575" rtl="0" eaLnBrk="1" latinLnBrk="0" hangingPunct="1">
        <a:defRPr sz="2055" kern="1200">
          <a:solidFill>
            <a:schemeClr val="tx1"/>
          </a:solidFill>
          <a:latin typeface="+mn-lt"/>
          <a:ea typeface="+mn-ea"/>
          <a:cs typeface="+mn-cs"/>
        </a:defRPr>
      </a:lvl4pPr>
      <a:lvl5pPr marL="2089785" algn="l" defTabSz="1044575" rtl="0" eaLnBrk="1" latinLnBrk="0" hangingPunct="1">
        <a:defRPr sz="2055" kern="1200">
          <a:solidFill>
            <a:schemeClr val="tx1"/>
          </a:solidFill>
          <a:latin typeface="+mn-lt"/>
          <a:ea typeface="+mn-ea"/>
          <a:cs typeface="+mn-cs"/>
        </a:defRPr>
      </a:lvl5pPr>
      <a:lvl6pPr marL="2612390" algn="l" defTabSz="1044575" rtl="0" eaLnBrk="1" latinLnBrk="0" hangingPunct="1">
        <a:defRPr sz="2055" kern="1200">
          <a:solidFill>
            <a:schemeClr val="tx1"/>
          </a:solidFill>
          <a:latin typeface="+mn-lt"/>
          <a:ea typeface="+mn-ea"/>
          <a:cs typeface="+mn-cs"/>
        </a:defRPr>
      </a:lvl6pPr>
      <a:lvl7pPr marL="3134995" algn="l" defTabSz="1044575" rtl="0" eaLnBrk="1" latinLnBrk="0" hangingPunct="1">
        <a:defRPr sz="2055" kern="1200">
          <a:solidFill>
            <a:schemeClr val="tx1"/>
          </a:solidFill>
          <a:latin typeface="+mn-lt"/>
          <a:ea typeface="+mn-ea"/>
          <a:cs typeface="+mn-cs"/>
        </a:defRPr>
      </a:lvl7pPr>
      <a:lvl8pPr marL="3657600" algn="l" defTabSz="1044575" rtl="0" eaLnBrk="1" latinLnBrk="0" hangingPunct="1">
        <a:defRPr sz="2055" kern="1200">
          <a:solidFill>
            <a:schemeClr val="tx1"/>
          </a:solidFill>
          <a:latin typeface="+mn-lt"/>
          <a:ea typeface="+mn-ea"/>
          <a:cs typeface="+mn-cs"/>
        </a:defRPr>
      </a:lvl8pPr>
      <a:lvl9pPr marL="4180205" algn="l" defTabSz="1044575" rtl="0" eaLnBrk="1" latinLnBrk="0" hangingPunct="1">
        <a:defRPr sz="20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圆角矩形 10"/>
          <p:cNvSpPr/>
          <p:nvPr/>
        </p:nvSpPr>
        <p:spPr>
          <a:xfrm>
            <a:off x="2717165" y="2603500"/>
            <a:ext cx="8483600" cy="1320800"/>
          </a:xfrm>
          <a:prstGeom prst="roundRect">
            <a:avLst>
              <a:gd name="adj" fmla="val 18269"/>
            </a:avLst>
          </a:prstGeom>
          <a:solidFill>
            <a:schemeClr val="bg1">
              <a:lumMod val="95000"/>
            </a:schemeClr>
          </a:solid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6" name="图片 5" descr="A000220150319H47PPIC"/>
          <p:cNvPicPr>
            <a:picLocks noChangeAspect="1"/>
          </p:cNvPicPr>
          <p:nvPr/>
        </p:nvPicPr>
        <p:blipFill>
          <a:blip r:embed="rId1"/>
          <a:stretch>
            <a:fillRect/>
          </a:stretch>
        </p:blipFill>
        <p:spPr>
          <a:xfrm flipH="1">
            <a:off x="454660" y="3429000"/>
            <a:ext cx="2596515" cy="2995295"/>
          </a:xfrm>
          <a:prstGeom prst="rect">
            <a:avLst/>
          </a:prstGeom>
        </p:spPr>
      </p:pic>
      <p:cxnSp>
        <p:nvCxnSpPr>
          <p:cNvPr id="8" name="直接连接符 7"/>
          <p:cNvCxnSpPr/>
          <p:nvPr/>
        </p:nvCxnSpPr>
        <p:spPr>
          <a:xfrm>
            <a:off x="6668769" y="4163060"/>
            <a:ext cx="58039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grpSp>
        <p:nvGrpSpPr>
          <p:cNvPr id="12" name="组合 11"/>
          <p:cNvGrpSpPr/>
          <p:nvPr/>
        </p:nvGrpSpPr>
        <p:grpSpPr>
          <a:xfrm>
            <a:off x="2809875" y="2707005"/>
            <a:ext cx="8298815" cy="1113790"/>
            <a:chOff x="5325" y="4274"/>
            <a:chExt cx="13069" cy="1754"/>
          </a:xfrm>
        </p:grpSpPr>
        <p:sp>
          <p:nvSpPr>
            <p:cNvPr id="7" name="文本框 6"/>
            <p:cNvSpPr txBox="1"/>
            <p:nvPr/>
          </p:nvSpPr>
          <p:spPr>
            <a:xfrm>
              <a:off x="5325" y="4274"/>
              <a:ext cx="13069" cy="1210"/>
            </a:xfrm>
            <a:prstGeom prst="rect">
              <a:avLst/>
            </a:prstGeom>
            <a:noFill/>
          </p:spPr>
          <p:txBody>
            <a:bodyPr wrap="square" rtlCol="0">
              <a:spAutoFit/>
            </a:bodyPr>
            <a:lstStyle/>
            <a:p>
              <a:pPr algn="ctr"/>
              <a:r>
                <a:rPr lang="zh-CN" altLang="en-US" sz="4400" b="1" dirty="0">
                  <a:solidFill>
                    <a:schemeClr val="accent6"/>
                  </a:solidFill>
                </a:rPr>
                <a:t>一周学习内容汇报</a:t>
              </a:r>
              <a:endParaRPr lang="zh-CN" altLang="en-US" sz="4400" b="1" dirty="0">
                <a:solidFill>
                  <a:schemeClr val="accent6"/>
                </a:solidFill>
              </a:endParaRPr>
            </a:p>
          </p:txBody>
        </p:sp>
        <p:sp>
          <p:nvSpPr>
            <p:cNvPr id="9" name="文本框 8"/>
            <p:cNvSpPr txBox="1"/>
            <p:nvPr/>
          </p:nvSpPr>
          <p:spPr>
            <a:xfrm>
              <a:off x="5325" y="5400"/>
              <a:ext cx="13069" cy="628"/>
            </a:xfrm>
            <a:prstGeom prst="rect">
              <a:avLst/>
            </a:prstGeom>
            <a:noFill/>
          </p:spPr>
          <p:txBody>
            <a:bodyPr wrap="square" rtlCol="0">
              <a:spAutoFit/>
            </a:bodyPr>
            <a:lstStyle/>
            <a:p>
              <a:pPr algn="ctr"/>
              <a:r>
                <a:rPr sz="2000">
                  <a:solidFill>
                    <a:schemeClr val="accent6"/>
                  </a:solidFill>
                </a:rPr>
                <a:t>Learning content reward for a week</a:t>
              </a:r>
              <a:endParaRPr sz="2000">
                <a:solidFill>
                  <a:schemeClr val="accent6"/>
                </a:solidFill>
              </a:endParaRPr>
            </a:p>
          </p:txBody>
        </p:sp>
      </p:grpSp>
      <p:sp>
        <p:nvSpPr>
          <p:cNvPr id="10" name="文本框 9"/>
          <p:cNvSpPr txBox="1"/>
          <p:nvPr/>
        </p:nvSpPr>
        <p:spPr>
          <a:xfrm>
            <a:off x="2809557" y="4201160"/>
            <a:ext cx="8298815" cy="583565"/>
          </a:xfrm>
          <a:prstGeom prst="rect">
            <a:avLst/>
          </a:prstGeom>
          <a:noFill/>
        </p:spPr>
        <p:txBody>
          <a:bodyPr wrap="square" rtlCol="0">
            <a:spAutoFit/>
          </a:bodyPr>
          <a:lstStyle/>
          <a:p>
            <a:pPr algn="ctr"/>
            <a:r>
              <a:rPr lang="zh-CN" altLang="en-US" sz="1600">
                <a:solidFill>
                  <a:schemeClr val="accent6"/>
                </a:solidFill>
              </a:rPr>
              <a:t>异常</a:t>
            </a:r>
            <a:r>
              <a:rPr lang="en-US" altLang="zh-CN" sz="1600">
                <a:solidFill>
                  <a:schemeClr val="accent6"/>
                </a:solidFill>
              </a:rPr>
              <a:t>&amp;</a:t>
            </a:r>
            <a:r>
              <a:rPr lang="zh-CN" altLang="en-US" sz="1600">
                <a:solidFill>
                  <a:schemeClr val="accent6"/>
                </a:solidFill>
              </a:rPr>
              <a:t>低功耗</a:t>
            </a:r>
            <a:r>
              <a:rPr lang="en-US" altLang="zh-CN" sz="1600">
                <a:solidFill>
                  <a:schemeClr val="accent6"/>
                </a:solidFill>
              </a:rPr>
              <a:t>&amp;OS&amp;</a:t>
            </a:r>
            <a:r>
              <a:rPr lang="zh-CN" altLang="en-US" sz="1600">
                <a:solidFill>
                  <a:schemeClr val="accent6"/>
                </a:solidFill>
              </a:rPr>
              <a:t>密码技术</a:t>
            </a:r>
            <a:endParaRPr lang="zh-CN" altLang="en-US" sz="1600">
              <a:solidFill>
                <a:schemeClr val="accent6"/>
              </a:solidFill>
            </a:endParaRPr>
          </a:p>
          <a:p>
            <a:pPr algn="ctr"/>
            <a:endParaRPr lang="zh-CN" altLang="en-US" sz="1600">
              <a:solidFill>
                <a:schemeClr val="accent6"/>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7015"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zh-CN" altLang="en-US" sz="2400" b="1">
                <a:solidFill>
                  <a:schemeClr val="accent6"/>
                </a:solidFill>
              </a:rPr>
              <a:t>唤醒条件</a:t>
            </a:r>
            <a:endParaRPr lang="zh-CN" altLang="en-US" sz="2400" b="1">
              <a:solidFill>
                <a:schemeClr val="accent6"/>
              </a:solidFill>
            </a:endParaRPr>
          </a:p>
        </p:txBody>
      </p:sp>
      <p:sp>
        <p:nvSpPr>
          <p:cNvPr id="21" name="文本框 20"/>
          <p:cNvSpPr txBox="1"/>
          <p:nvPr/>
        </p:nvSpPr>
        <p:spPr>
          <a:xfrm>
            <a:off x="1026795" y="1560195"/>
            <a:ext cx="10111740" cy="156845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中断可以将处理器从休眠模式唤醒。  </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若利用WFI或退出时休眠进入休眠模式，需要使能中断请求，且中断优先级要大于当前等级。  </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若利用WFE进入休眠模式，当中断请求产生且设置了挂起条件后，一个名为 SEVONPEND 的特性可用于唤醒事件的产生，而不管中断是否使能或优先级是否大于当前等级。</a:t>
            </a:r>
            <a:endParaRPr sz="1600">
              <a:solidFill>
                <a:schemeClr val="accent6"/>
              </a:solidFill>
              <a:sym typeface="+mn-ea"/>
            </a:endParaRPr>
          </a:p>
        </p:txBody>
      </p:sp>
      <p:sp>
        <p:nvSpPr>
          <p:cNvPr id="2" name="文本框 1"/>
          <p:cNvSpPr txBox="1"/>
          <p:nvPr/>
        </p:nvSpPr>
        <p:spPr>
          <a:xfrm>
            <a:off x="908050" y="3487420"/>
            <a:ext cx="5175250" cy="460375"/>
          </a:xfrm>
          <a:prstGeom prst="rect">
            <a:avLst/>
          </a:prstGeom>
          <a:noFill/>
        </p:spPr>
        <p:txBody>
          <a:bodyPr wrap="square" rtlCol="0">
            <a:spAutoFit/>
          </a:bodyPr>
          <a:p>
            <a:pPr algn="l"/>
            <a:r>
              <a:rPr lang="zh-CN" altLang="en-US" sz="2400" b="1">
                <a:solidFill>
                  <a:schemeClr val="accent6"/>
                </a:solidFill>
              </a:rPr>
              <a:t>唤醒中断控制器(WIC)</a:t>
            </a:r>
            <a:endParaRPr lang="zh-CN" altLang="en-US" sz="2400" b="1">
              <a:solidFill>
                <a:schemeClr val="accent6"/>
              </a:solidFill>
            </a:endParaRPr>
          </a:p>
        </p:txBody>
      </p:sp>
      <p:sp>
        <p:nvSpPr>
          <p:cNvPr id="3" name="文本框 2"/>
          <p:cNvSpPr txBox="1"/>
          <p:nvPr/>
        </p:nvSpPr>
        <p:spPr>
          <a:xfrm>
            <a:off x="968375" y="4187190"/>
            <a:ext cx="10111740" cy="156845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WIC可以在没有时钟信号的情况下运行。当产生中断请求时，WIC检测到该请求并通知PMU恢复时钟，然后处理器被唤醒并处理中断请求。</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SRPG状态保持功率门在当系统处于深度休眠模式时，可以将普通部分的供电关掉，只保留状态保持单元的。SRPG掉电状态无法检测到中断请求，当应用SRPG技术后，也就需要WIC了。</a:t>
            </a:r>
            <a:endParaRPr sz="1600">
              <a:solidFill>
                <a:schemeClr val="accent6"/>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7015"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zh-CN" altLang="en-US" sz="2400" b="1">
                <a:solidFill>
                  <a:schemeClr val="accent6"/>
                </a:solidFill>
              </a:rPr>
              <a:t>SysTick 定时器</a:t>
            </a:r>
            <a:endParaRPr lang="zh-CN" altLang="en-US" sz="2400" b="1">
              <a:solidFill>
                <a:schemeClr val="accent6"/>
              </a:solidFill>
            </a:endParaRPr>
          </a:p>
        </p:txBody>
      </p:sp>
      <p:sp>
        <p:nvSpPr>
          <p:cNvPr id="21" name="文本框 20"/>
          <p:cNvSpPr txBox="1"/>
          <p:nvPr/>
        </p:nvSpPr>
        <p:spPr>
          <a:xfrm>
            <a:off x="1026795" y="1560195"/>
            <a:ext cx="10111740" cy="3538220"/>
          </a:xfrm>
          <a:prstGeom prst="rect">
            <a:avLst/>
          </a:prstGeom>
          <a:noFill/>
        </p:spPr>
        <p:txBody>
          <a:bodyPr wrap="square" rtlCol="0">
            <a:spAutoFit/>
          </a:bodyPr>
          <a:p>
            <a:pPr algn="l" fontAlgn="auto">
              <a:lnSpc>
                <a:spcPct val="150000"/>
              </a:lnSpc>
            </a:pPr>
            <a:r>
              <a:rPr sz="1600" b="1">
                <a:solidFill>
                  <a:schemeClr val="accent6"/>
                </a:solidFill>
                <a:sym typeface="+mn-ea"/>
              </a:rPr>
              <a:t>uint32_t SysTick_Config(uint32_t ticks);</a:t>
            </a:r>
            <a:endParaRPr sz="1600">
              <a:solidFill>
                <a:schemeClr val="accent6"/>
              </a:solidFill>
              <a:sym typeface="+mn-ea"/>
            </a:endParaRPr>
          </a:p>
          <a:p>
            <a:pPr algn="l" fontAlgn="auto">
              <a:lnSpc>
                <a:spcPct val="150000"/>
              </a:lnSpc>
            </a:pPr>
            <a:r>
              <a:rPr sz="1600">
                <a:solidFill>
                  <a:schemeClr val="accent6"/>
                </a:solidFill>
                <a:sym typeface="+mn-ea"/>
              </a:rPr>
              <a:t>将SysTick中断间隔设置为ticks，使能计数器使用处理器时钟，然后设置SysTick异常为最低优先级。</a:t>
            </a:r>
            <a:endParaRPr sz="1600">
              <a:solidFill>
                <a:schemeClr val="accent6"/>
              </a:solidFill>
              <a:sym typeface="+mn-ea"/>
            </a:endParaRPr>
          </a:p>
          <a:p>
            <a:pPr algn="l" fontAlgn="auto">
              <a:lnSpc>
                <a:spcPct val="150000"/>
              </a:lnSpc>
            </a:pPr>
            <a:endParaRPr sz="1600">
              <a:solidFill>
                <a:schemeClr val="accent6"/>
              </a:solidFill>
              <a:sym typeface="+mn-ea"/>
            </a:endParaRPr>
          </a:p>
          <a:p>
            <a:pPr algn="l" fontAlgn="auto">
              <a:lnSpc>
                <a:spcPct val="150000"/>
              </a:lnSpc>
            </a:pPr>
            <a:endParaRPr sz="1600">
              <a:solidFill>
                <a:schemeClr val="accent6"/>
              </a:solidFill>
              <a:sym typeface="+mn-ea"/>
            </a:endParaRPr>
          </a:p>
          <a:p>
            <a:pPr marL="285750" indent="-285750" algn="l" fontAlgn="auto">
              <a:lnSpc>
                <a:spcPct val="200000"/>
              </a:lnSpc>
              <a:buFont typeface="Wingdings" panose="05000000000000000000" charset="0"/>
              <a:buChar char="Ø"/>
            </a:pPr>
            <a:r>
              <a:rPr sz="1600">
                <a:solidFill>
                  <a:schemeClr val="accent6"/>
                </a:solidFill>
                <a:sym typeface="+mn-ea"/>
              </a:rPr>
              <a:t>SysTick定时器中的寄存器只能在特权状态下访问。</a:t>
            </a:r>
            <a:endParaRPr sz="1600">
              <a:solidFill>
                <a:schemeClr val="accent6"/>
              </a:solidFill>
              <a:sym typeface="+mn-ea"/>
            </a:endParaRPr>
          </a:p>
          <a:p>
            <a:pPr marL="285750" indent="-285750" algn="l" fontAlgn="auto">
              <a:lnSpc>
                <a:spcPct val="200000"/>
              </a:lnSpc>
              <a:buFont typeface="Wingdings" panose="05000000000000000000" charset="0"/>
              <a:buChar char="Ø"/>
            </a:pPr>
            <a:r>
              <a:rPr sz="1600">
                <a:solidFill>
                  <a:schemeClr val="accent6"/>
                </a:solidFill>
                <a:sym typeface="+mn-ea"/>
              </a:rPr>
              <a:t>若应用中存在嵌入式OS，SysTick定时器会被OS使用，因此就不能再被应用任务使用了。</a:t>
            </a:r>
            <a:endParaRPr sz="1600">
              <a:solidFill>
                <a:schemeClr val="accent6"/>
              </a:solidFill>
              <a:sym typeface="+mn-ea"/>
            </a:endParaRPr>
          </a:p>
          <a:p>
            <a:pPr marL="285750" indent="-285750" algn="l" fontAlgn="auto">
              <a:lnSpc>
                <a:spcPct val="200000"/>
              </a:lnSpc>
              <a:buFont typeface="Wingdings" panose="05000000000000000000" charset="0"/>
              <a:buChar char="Ø"/>
            </a:pPr>
            <a:r>
              <a:rPr sz="1600">
                <a:solidFill>
                  <a:schemeClr val="accent6"/>
                </a:solidFill>
                <a:sym typeface="+mn-ea"/>
              </a:rPr>
              <a:t>当处理器在调试期间暂停时，SysTick定时器会停止计数。</a:t>
            </a:r>
            <a:endParaRPr sz="1600">
              <a:solidFill>
                <a:schemeClr val="accent6"/>
              </a:solidFill>
              <a:sym typeface="+mn-ea"/>
            </a:endParaRPr>
          </a:p>
          <a:p>
            <a:pPr marL="285750" indent="-285750" algn="l" fontAlgn="auto">
              <a:lnSpc>
                <a:spcPct val="200000"/>
              </a:lnSpc>
              <a:buFont typeface="Wingdings" panose="05000000000000000000" charset="0"/>
              <a:buChar char="Ø"/>
            </a:pPr>
            <a:r>
              <a:rPr sz="1600">
                <a:solidFill>
                  <a:schemeClr val="accent6"/>
                </a:solidFill>
                <a:sym typeface="+mn-ea"/>
              </a:rPr>
              <a:t>根据微控制器的实际设计，SysTick定时器可能会在某些休眠模式中停止计数。</a:t>
            </a:r>
            <a:endParaRPr sz="1600">
              <a:solidFill>
                <a:schemeClr val="accent6"/>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en-US" altLang="zh-CN" sz="2400" b="1">
                  <a:solidFill>
                    <a:schemeClr val="accent6"/>
                  </a:solidFill>
                </a:rPr>
                <a:t>OS</a:t>
              </a:r>
              <a:r>
                <a:rPr lang="zh-CN" altLang="en-US" sz="2400" b="1">
                  <a:solidFill>
                    <a:schemeClr val="accent6"/>
                  </a:solidFill>
                </a:rPr>
                <a:t>支持特性</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lang="en-US" sz="1200">
                  <a:solidFill>
                    <a:schemeClr val="accent6"/>
                  </a:solidFill>
                  <a:sym typeface="+mn-ea"/>
                </a:rPr>
                <a:t>OS</a:t>
              </a:r>
              <a:r>
                <a:rPr sz="1200">
                  <a:solidFill>
                    <a:schemeClr val="accent6"/>
                  </a:solidFill>
                  <a:sym typeface="+mn-ea"/>
                </a:rPr>
                <a:t> </a:t>
              </a:r>
              <a:r>
                <a:rPr lang="en-US" sz="1200">
                  <a:solidFill>
                    <a:schemeClr val="accent6"/>
                  </a:solidFill>
                  <a:sym typeface="+mn-ea"/>
                </a:rPr>
                <a:t>S</a:t>
              </a:r>
              <a:r>
                <a:rPr sz="1200">
                  <a:solidFill>
                    <a:schemeClr val="accent6"/>
                  </a:solidFill>
                  <a:sym typeface="+mn-ea"/>
                </a:rPr>
                <a:t>upport </a:t>
              </a:r>
              <a:r>
                <a:rPr lang="en-US" sz="1200">
                  <a:solidFill>
                    <a:schemeClr val="accent6"/>
                  </a:solidFill>
                  <a:sym typeface="+mn-ea"/>
                </a:rPr>
                <a:t>C</a:t>
              </a:r>
              <a:r>
                <a:rPr sz="1200">
                  <a:solidFill>
                    <a:schemeClr val="accent6"/>
                  </a:solidFill>
                  <a:sym typeface="+mn-ea"/>
                </a:rPr>
                <a:t>haracteristics</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第三部分</a:t>
            </a:r>
            <a:endParaRPr lang="zh-CN" alt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7015"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en-US" altLang="zh-CN" sz="2400" b="1">
                <a:solidFill>
                  <a:schemeClr val="accent6"/>
                </a:solidFill>
              </a:rPr>
              <a:t>SVC</a:t>
            </a:r>
            <a:r>
              <a:rPr lang="zh-CN" altLang="en-US" sz="2400" b="1">
                <a:solidFill>
                  <a:schemeClr val="accent6"/>
                </a:solidFill>
              </a:rPr>
              <a:t>异常</a:t>
            </a:r>
            <a:endParaRPr lang="zh-CN" altLang="en-US" sz="2400" b="1">
              <a:solidFill>
                <a:schemeClr val="accent6"/>
              </a:solidFill>
            </a:endParaRPr>
          </a:p>
        </p:txBody>
      </p:sp>
      <p:sp>
        <p:nvSpPr>
          <p:cNvPr id="21" name="文本框 20"/>
          <p:cNvSpPr txBox="1"/>
          <p:nvPr/>
        </p:nvSpPr>
        <p:spPr>
          <a:xfrm>
            <a:off x="1040130" y="1306830"/>
            <a:ext cx="10111740" cy="193802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SVC异常类型为11，且优先级可编程。</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在许多系统中，SVC机制可用于实现应用任务访问系统资源的API。</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对于需要高可靠性的系统，应用任务可以运行在非特权访问等级，而且有些硬件资源可被设置为只支持特权访问(利用MPU)，应用任务只能通过OS的服务访问这些受保护的硬件资源。由于任务无法获得关键硬件的访问权限，，嵌入式系统会更加 健壮和安全。</a:t>
            </a:r>
            <a:endParaRPr sz="1600">
              <a:solidFill>
                <a:schemeClr val="accent6"/>
              </a:solidFill>
              <a:sym typeface="+mn-ea"/>
            </a:endParaRPr>
          </a:p>
        </p:txBody>
      </p:sp>
      <p:sp>
        <p:nvSpPr>
          <p:cNvPr id="2" name="文本框 1"/>
          <p:cNvSpPr txBox="1"/>
          <p:nvPr/>
        </p:nvSpPr>
        <p:spPr>
          <a:xfrm>
            <a:off x="908685" y="3726815"/>
            <a:ext cx="5175250" cy="460375"/>
          </a:xfrm>
          <a:prstGeom prst="rect">
            <a:avLst/>
          </a:prstGeom>
          <a:noFill/>
        </p:spPr>
        <p:txBody>
          <a:bodyPr wrap="square" rtlCol="0">
            <a:spAutoFit/>
          </a:bodyPr>
          <a:p>
            <a:pPr algn="l"/>
            <a:r>
              <a:rPr lang="en-US" altLang="zh-CN" sz="2400" b="1">
                <a:solidFill>
                  <a:schemeClr val="accent6"/>
                </a:solidFill>
              </a:rPr>
              <a:t>PendSV</a:t>
            </a:r>
            <a:r>
              <a:rPr lang="zh-CN" altLang="en-US" sz="2400" b="1">
                <a:solidFill>
                  <a:schemeClr val="accent6"/>
                </a:solidFill>
              </a:rPr>
              <a:t>异常</a:t>
            </a:r>
            <a:endParaRPr lang="zh-CN" altLang="en-US" sz="2400" b="1">
              <a:solidFill>
                <a:schemeClr val="accent6"/>
              </a:solidFill>
            </a:endParaRPr>
          </a:p>
        </p:txBody>
      </p:sp>
      <p:sp>
        <p:nvSpPr>
          <p:cNvPr id="3" name="文本框 2"/>
          <p:cNvSpPr txBox="1"/>
          <p:nvPr/>
        </p:nvSpPr>
        <p:spPr>
          <a:xfrm>
            <a:off x="968375" y="4187190"/>
            <a:ext cx="10111740" cy="119888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PendSV异常编号为14，且具有可编程的优先级。</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可以写入中断控制和状态寄存器(ICSR)设置挂起位以触发PendSV异常。</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他的挂起状态可在更高优先级异常处理内设置，且会在高优先级处理完成后执行。</a:t>
            </a:r>
            <a:endParaRPr sz="1600">
              <a:solidFill>
                <a:schemeClr val="accent6"/>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altLang="en-US" sz="2400" b="1">
                <a:solidFill>
                  <a:schemeClr val="accent6"/>
                </a:solidFill>
              </a:rPr>
              <a:t>利用PendSV进行上下文切换事件流程</a:t>
            </a:r>
            <a:endParaRPr lang="zh-CN" altLang="en-US" sz="2400" b="1">
              <a:solidFill>
                <a:schemeClr val="accent6"/>
              </a:solidFill>
            </a:endParaRPr>
          </a:p>
        </p:txBody>
      </p:sp>
      <p:sp>
        <p:nvSpPr>
          <p:cNvPr id="21" name="文本框 20"/>
          <p:cNvSpPr txBox="1"/>
          <p:nvPr/>
        </p:nvSpPr>
        <p:spPr>
          <a:xfrm>
            <a:off x="1040130" y="1735455"/>
            <a:ext cx="10111740" cy="3784600"/>
          </a:xfrm>
          <a:prstGeom prst="rect">
            <a:avLst/>
          </a:prstGeom>
          <a:noFill/>
        </p:spPr>
        <p:txBody>
          <a:bodyPr wrap="square" rtlCol="0">
            <a:spAutoFit/>
          </a:bodyPr>
          <a:p>
            <a:pPr marL="342900" indent="-342900" algn="l" fontAlgn="auto">
              <a:lnSpc>
                <a:spcPct val="150000"/>
              </a:lnSpc>
              <a:buFont typeface="+mj-lt"/>
              <a:buAutoNum type="arabicPeriod"/>
            </a:pPr>
            <a:r>
              <a:rPr lang="en-US" sz="1600">
                <a:solidFill>
                  <a:schemeClr val="accent6"/>
                </a:solidFill>
                <a:sym typeface="+mn-ea"/>
              </a:rPr>
              <a:t>    </a:t>
            </a:r>
            <a:r>
              <a:rPr sz="1600">
                <a:solidFill>
                  <a:schemeClr val="accent6"/>
                </a:solidFill>
                <a:sym typeface="+mn-ea"/>
              </a:rPr>
              <a:t>A任务调用 SVC 进行任务切换(例如，等待一些工作完成)。</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OS收到请求，准备进行上下文切换，且挂起PendSV异常。</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当CPU退出 SVC 时，会立即进入PendSV且进行上下文切换。</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当PendSV完成并返回线程等级时，OS会执行 B 任务。</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中断产生且进入中断处理。</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在运行中断处理程序时，SYSTICK异常(用于OS节拍)会产生。</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OS执行重要操作，然后挂起PendSV异常并准备进行上下文切换。</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当SYSTICK异常退出时，会返回到中断服务程序。</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当中断服务程序结束后，PendSV开始执行实际的上下文切换操作。</a:t>
            </a:r>
            <a:endParaRPr sz="1600">
              <a:solidFill>
                <a:schemeClr val="accent6"/>
              </a:solidFill>
              <a:sym typeface="+mn-ea"/>
            </a:endParaRPr>
          </a:p>
          <a:p>
            <a:pPr marL="342900" indent="-342900" algn="l" fontAlgn="auto">
              <a:lnSpc>
                <a:spcPct val="150000"/>
              </a:lnSpc>
              <a:buFont typeface="+mj-lt"/>
              <a:buAutoNum type="arabicPeriod"/>
            </a:pPr>
            <a:r>
              <a:rPr sz="1600">
                <a:solidFill>
                  <a:schemeClr val="accent6"/>
                </a:solidFill>
                <a:sym typeface="+mn-ea"/>
              </a:rPr>
              <a:t>    当PendSV完成后，程序返回到线程等级，这次它会回到任务A并继续执行。</a:t>
            </a:r>
            <a:endParaRPr sz="1600">
              <a:solidFill>
                <a:schemeClr val="accent6"/>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sz="2400" b="1">
                  <a:solidFill>
                    <a:schemeClr val="accent6"/>
                  </a:solidFill>
                </a:rPr>
                <a:t>密码技术</a:t>
              </a:r>
              <a:endParaRPr lang="zh-CN"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sym typeface="+mn-ea"/>
                </a:rPr>
                <a:t>Encryption</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第四部分</a:t>
            </a:r>
            <a:endParaRPr lang="zh-CN" alt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sz="2400" b="1">
                  <a:solidFill>
                    <a:schemeClr val="accent6"/>
                  </a:solidFill>
                  <a:sym typeface="+mn-ea"/>
                </a:rPr>
                <a:t>密码技术</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sym typeface="+mn-ea"/>
                </a:rPr>
                <a:t>Encryption</a:t>
              </a:r>
              <a:endParaRPr sz="1200">
                <a:solidFill>
                  <a:schemeClr val="accent6"/>
                </a:solidFill>
              </a:endParaRPr>
            </a:p>
          </p:txBody>
        </p:sp>
      </p:grpSp>
      <p:grpSp>
        <p:nvGrpSpPr>
          <p:cNvPr id="12" name="组合 11"/>
          <p:cNvGrpSpPr/>
          <p:nvPr/>
        </p:nvGrpSpPr>
        <p:grpSpPr>
          <a:xfrm>
            <a:off x="1657033" y="2235200"/>
            <a:ext cx="8877935" cy="1168400"/>
            <a:chOff x="2592" y="3520"/>
            <a:chExt cx="13981" cy="1840"/>
          </a:xfrm>
        </p:grpSpPr>
        <p:sp>
          <p:nvSpPr>
            <p:cNvPr id="8" name="对角圆角矩形 7"/>
            <p:cNvSpPr/>
            <p:nvPr/>
          </p:nvSpPr>
          <p:spPr>
            <a:xfrm>
              <a:off x="2592"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角圆角矩形 8"/>
            <p:cNvSpPr/>
            <p:nvPr/>
          </p:nvSpPr>
          <p:spPr>
            <a:xfrm>
              <a:off x="6639"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角圆角矩形 9"/>
            <p:cNvSpPr/>
            <p:nvPr/>
          </p:nvSpPr>
          <p:spPr>
            <a:xfrm>
              <a:off x="10686"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14733"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1953895"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5" name="文本框 14"/>
          <p:cNvSpPr txBox="1"/>
          <p:nvPr/>
        </p:nvSpPr>
        <p:spPr>
          <a:xfrm>
            <a:off x="1050290" y="3672205"/>
            <a:ext cx="2382520" cy="368300"/>
          </a:xfrm>
          <a:prstGeom prst="rect">
            <a:avLst/>
          </a:prstGeom>
          <a:noFill/>
        </p:spPr>
        <p:txBody>
          <a:bodyPr wrap="square" rtlCol="0">
            <a:spAutoFit/>
          </a:bodyPr>
          <a:lstStyle/>
          <a:p>
            <a:pPr algn="ctr"/>
            <a:r>
              <a:rPr lang="en-US" altLang="zh-CN" b="1">
                <a:solidFill>
                  <a:schemeClr val="accent6"/>
                </a:solidFill>
              </a:rPr>
              <a:t>AES/RSA/SHA</a:t>
            </a:r>
            <a:endParaRPr lang="zh-CN" altLang="en-US" b="1">
              <a:solidFill>
                <a:schemeClr val="accent6"/>
              </a:solidFill>
            </a:endParaRPr>
          </a:p>
        </p:txBody>
      </p:sp>
      <p:sp>
        <p:nvSpPr>
          <p:cNvPr id="2050" name="试管"/>
          <p:cNvSpPr/>
          <p:nvPr/>
        </p:nvSpPr>
        <p:spPr bwMode="auto">
          <a:xfrm>
            <a:off x="1993265" y="2570480"/>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6" name="试管"/>
          <p:cNvSpPr/>
          <p:nvPr/>
        </p:nvSpPr>
        <p:spPr bwMode="auto">
          <a:xfrm>
            <a:off x="4563110"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7" name="试管"/>
          <p:cNvSpPr/>
          <p:nvPr/>
        </p:nvSpPr>
        <p:spPr bwMode="auto">
          <a:xfrm>
            <a:off x="7132955"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9" name="试管"/>
          <p:cNvSpPr/>
          <p:nvPr/>
        </p:nvSpPr>
        <p:spPr bwMode="auto">
          <a:xfrm>
            <a:off x="9702800"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cxnSp>
        <p:nvCxnSpPr>
          <p:cNvPr id="20" name="直接连接符 19"/>
          <p:cNvCxnSpPr/>
          <p:nvPr/>
        </p:nvCxnSpPr>
        <p:spPr>
          <a:xfrm>
            <a:off x="4523740"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2" name="文本框 21"/>
          <p:cNvSpPr txBox="1"/>
          <p:nvPr/>
        </p:nvSpPr>
        <p:spPr>
          <a:xfrm>
            <a:off x="3331210" y="3672205"/>
            <a:ext cx="3079115" cy="368300"/>
          </a:xfrm>
          <a:prstGeom prst="rect">
            <a:avLst/>
          </a:prstGeom>
          <a:noFill/>
        </p:spPr>
        <p:txBody>
          <a:bodyPr wrap="square" rtlCol="0">
            <a:spAutoFit/>
          </a:bodyPr>
          <a:lstStyle/>
          <a:p>
            <a:pPr algn="ctr"/>
            <a:r>
              <a:rPr lang="zh-CN" altLang="en-US" b="1">
                <a:solidFill>
                  <a:schemeClr val="accent6"/>
                </a:solidFill>
              </a:rPr>
              <a:t>消息认证码</a:t>
            </a:r>
            <a:r>
              <a:rPr lang="en-US" altLang="zh-CN" b="1">
                <a:solidFill>
                  <a:schemeClr val="accent6"/>
                </a:solidFill>
              </a:rPr>
              <a:t>/</a:t>
            </a:r>
            <a:r>
              <a:rPr lang="zh-CN" altLang="en-US" b="1">
                <a:solidFill>
                  <a:schemeClr val="accent6"/>
                </a:solidFill>
              </a:rPr>
              <a:t>数字签名</a:t>
            </a:r>
            <a:r>
              <a:rPr lang="en-US" altLang="zh-CN" b="1">
                <a:solidFill>
                  <a:schemeClr val="accent6"/>
                </a:solidFill>
              </a:rPr>
              <a:t>/</a:t>
            </a:r>
            <a:r>
              <a:rPr lang="zh-CN" altLang="en-US" b="1">
                <a:solidFill>
                  <a:schemeClr val="accent6"/>
                </a:solidFill>
              </a:rPr>
              <a:t>证书</a:t>
            </a:r>
            <a:endParaRPr lang="zh-CN" altLang="en-US" b="1">
              <a:solidFill>
                <a:schemeClr val="accent6"/>
              </a:solidFill>
            </a:endParaRPr>
          </a:p>
        </p:txBody>
      </p:sp>
      <p:cxnSp>
        <p:nvCxnSpPr>
          <p:cNvPr id="23" name="直接连接符 22"/>
          <p:cNvCxnSpPr/>
          <p:nvPr/>
        </p:nvCxnSpPr>
        <p:spPr>
          <a:xfrm>
            <a:off x="7093585"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6" name="文本框 25"/>
          <p:cNvSpPr txBox="1"/>
          <p:nvPr/>
        </p:nvSpPr>
        <p:spPr>
          <a:xfrm>
            <a:off x="6189980" y="3672205"/>
            <a:ext cx="2382520" cy="368300"/>
          </a:xfrm>
          <a:prstGeom prst="rect">
            <a:avLst/>
          </a:prstGeom>
          <a:noFill/>
        </p:spPr>
        <p:txBody>
          <a:bodyPr wrap="square" rtlCol="0">
            <a:spAutoFit/>
          </a:bodyPr>
          <a:lstStyle/>
          <a:p>
            <a:pPr algn="ctr"/>
            <a:r>
              <a:rPr lang="zh-CN" altLang="en-US" b="1">
                <a:solidFill>
                  <a:schemeClr val="accent6"/>
                </a:solidFill>
              </a:rPr>
              <a:t>密钥</a:t>
            </a:r>
            <a:r>
              <a:rPr lang="en-US" altLang="zh-CN" b="1">
                <a:solidFill>
                  <a:schemeClr val="accent6"/>
                </a:solidFill>
              </a:rPr>
              <a:t>/</a:t>
            </a:r>
            <a:r>
              <a:rPr lang="zh-CN" altLang="en-US" b="1">
                <a:solidFill>
                  <a:schemeClr val="accent6"/>
                </a:solidFill>
              </a:rPr>
              <a:t>随机数</a:t>
            </a:r>
            <a:endParaRPr lang="zh-CN" altLang="en-US" b="1">
              <a:solidFill>
                <a:schemeClr val="accent6"/>
              </a:solidFill>
            </a:endParaRPr>
          </a:p>
        </p:txBody>
      </p:sp>
      <p:cxnSp>
        <p:nvCxnSpPr>
          <p:cNvPr id="27" name="直接连接符 26"/>
          <p:cNvCxnSpPr/>
          <p:nvPr/>
        </p:nvCxnSpPr>
        <p:spPr>
          <a:xfrm>
            <a:off x="9663430"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9" name="文本框 28"/>
          <p:cNvSpPr txBox="1"/>
          <p:nvPr/>
        </p:nvSpPr>
        <p:spPr>
          <a:xfrm>
            <a:off x="8759825" y="3672205"/>
            <a:ext cx="2382520" cy="368300"/>
          </a:xfrm>
          <a:prstGeom prst="rect">
            <a:avLst/>
          </a:prstGeom>
          <a:noFill/>
        </p:spPr>
        <p:txBody>
          <a:bodyPr wrap="square" rtlCol="0">
            <a:spAutoFit/>
          </a:bodyPr>
          <a:lstStyle/>
          <a:p>
            <a:pPr algn="ctr"/>
            <a:r>
              <a:rPr lang="en-US" altLang="zh-CN" b="1">
                <a:solidFill>
                  <a:schemeClr val="accent6"/>
                </a:solidFill>
              </a:rPr>
              <a:t>SSL/TLS</a:t>
            </a:r>
            <a:endParaRPr lang="en-US" altLang="zh-CN" b="1">
              <a:solidFill>
                <a:schemeClr val="accent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altLang="en-US" sz="2400" b="1">
                <a:solidFill>
                  <a:schemeClr val="accent6"/>
                </a:solidFill>
              </a:rPr>
              <a:t>AES加密和解密</a:t>
            </a:r>
            <a:r>
              <a:rPr lang="en-US" altLang="zh-CN" sz="2400" b="1">
                <a:solidFill>
                  <a:schemeClr val="accent6"/>
                </a:solidFill>
              </a:rPr>
              <a:t>(</a:t>
            </a:r>
            <a:r>
              <a:rPr lang="zh-CN" altLang="en-US" sz="2400" b="1">
                <a:solidFill>
                  <a:schemeClr val="accent6"/>
                </a:solidFill>
              </a:rPr>
              <a:t>对称加密</a:t>
            </a:r>
            <a:r>
              <a:rPr lang="en-US" altLang="zh-CN" sz="2400" b="1">
                <a:solidFill>
                  <a:schemeClr val="accent6"/>
                </a:solidFill>
              </a:rPr>
              <a:t>)</a:t>
            </a:r>
            <a:endParaRPr lang="en-US" altLang="zh-CN" sz="2400" b="1">
              <a:solidFill>
                <a:schemeClr val="accent6"/>
              </a:solidFill>
            </a:endParaRPr>
          </a:p>
        </p:txBody>
      </p:sp>
      <p:sp>
        <p:nvSpPr>
          <p:cNvPr id="21" name="文本框 20"/>
          <p:cNvSpPr txBox="1"/>
          <p:nvPr/>
        </p:nvSpPr>
        <p:spPr>
          <a:xfrm>
            <a:off x="1040130" y="1735455"/>
            <a:ext cx="10111740" cy="4154170"/>
          </a:xfrm>
          <a:prstGeom prst="rect">
            <a:avLst/>
          </a:prstGeom>
          <a:noFill/>
        </p:spPr>
        <p:txBody>
          <a:bodyPr wrap="square" rtlCol="0">
            <a:spAutoFit/>
          </a:bodyPr>
          <a:p>
            <a:pPr algn="l" fontAlgn="auto">
              <a:lnSpc>
                <a:spcPct val="150000"/>
              </a:lnSpc>
            </a:pPr>
            <a:r>
              <a:rPr sz="1600">
                <a:solidFill>
                  <a:schemeClr val="accent6"/>
                </a:solidFill>
                <a:sym typeface="+mn-ea"/>
              </a:rPr>
              <a:t>算法由多个轮构成，其中每一轮分为SubBytes、ShiftRows、MixColumns和AddRoundKey共4个步骤。输入分组128比特，16字节。</a:t>
            </a:r>
            <a:endParaRPr sz="1600">
              <a:solidFill>
                <a:schemeClr val="accent6"/>
              </a:solidFill>
              <a:sym typeface="+mn-ea"/>
            </a:endParaRPr>
          </a:p>
          <a:p>
            <a:pPr algn="l" fontAlgn="auto">
              <a:lnSpc>
                <a:spcPct val="150000"/>
              </a:lnSpc>
            </a:pPr>
            <a:endParaRPr sz="1600">
              <a:solidFill>
                <a:schemeClr val="accent6"/>
              </a:solidFill>
              <a:sym typeface="+mn-ea"/>
            </a:endParaRPr>
          </a:p>
          <a:p>
            <a:pPr marL="285750" indent="-285750" algn="l" fontAlgn="auto">
              <a:lnSpc>
                <a:spcPct val="150000"/>
              </a:lnSpc>
              <a:buFont typeface="Wingdings" panose="05000000000000000000" charset="0"/>
              <a:buChar char="l"/>
            </a:pPr>
            <a:r>
              <a:rPr sz="1600" b="1">
                <a:solidFill>
                  <a:schemeClr val="accent6"/>
                </a:solidFill>
                <a:sym typeface="+mn-ea"/>
              </a:rPr>
              <a:t>SubBytes</a:t>
            </a:r>
            <a:r>
              <a:rPr lang="zh-CN" sz="1600" b="1">
                <a:solidFill>
                  <a:schemeClr val="accent6"/>
                </a:solidFill>
                <a:sym typeface="+mn-ea"/>
              </a:rPr>
              <a:t>：</a:t>
            </a:r>
            <a:r>
              <a:rPr sz="1600">
                <a:solidFill>
                  <a:schemeClr val="accent6"/>
                </a:solidFill>
                <a:sym typeface="+mn-ea"/>
              </a:rPr>
              <a:t> 以每个字节的值(0~255的任意值)为索引，从一张拥有256个值的替换表中查找出对应值的处理。  </a:t>
            </a:r>
            <a:endParaRPr sz="1600">
              <a:solidFill>
                <a:schemeClr val="accent6"/>
              </a:solidFill>
              <a:sym typeface="+mn-ea"/>
            </a:endParaRPr>
          </a:p>
          <a:p>
            <a:pPr marL="285750" indent="-285750" algn="l" fontAlgn="auto">
              <a:lnSpc>
                <a:spcPct val="150000"/>
              </a:lnSpc>
              <a:buFont typeface="Wingdings" panose="05000000000000000000" charset="0"/>
              <a:buChar char="l"/>
            </a:pPr>
            <a:r>
              <a:rPr sz="1600" b="1">
                <a:solidFill>
                  <a:schemeClr val="accent6"/>
                </a:solidFill>
                <a:sym typeface="+mn-ea"/>
              </a:rPr>
              <a:t>ShiftRows</a:t>
            </a:r>
            <a:r>
              <a:rPr lang="zh-CN" sz="1600" b="1">
                <a:solidFill>
                  <a:schemeClr val="accent6"/>
                </a:solidFill>
                <a:sym typeface="+mn-ea"/>
              </a:rPr>
              <a:t>：</a:t>
            </a:r>
            <a:r>
              <a:rPr sz="1600" b="1">
                <a:solidFill>
                  <a:schemeClr val="accent6"/>
                </a:solidFill>
                <a:sym typeface="+mn-ea"/>
              </a:rPr>
              <a:t> </a:t>
            </a:r>
            <a:r>
              <a:rPr sz="1600">
                <a:solidFill>
                  <a:schemeClr val="accent6"/>
                </a:solidFill>
                <a:sym typeface="+mn-ea"/>
              </a:rPr>
              <a:t>将以4字节为单位的行(row)按照一定的规则向左平移，且每一行平移的字节数是不同的。  </a:t>
            </a:r>
            <a:endParaRPr sz="1600">
              <a:solidFill>
                <a:schemeClr val="accent6"/>
              </a:solidFill>
              <a:sym typeface="+mn-ea"/>
            </a:endParaRPr>
          </a:p>
          <a:p>
            <a:pPr marL="285750" indent="-285750" algn="l" fontAlgn="auto">
              <a:lnSpc>
                <a:spcPct val="150000"/>
              </a:lnSpc>
              <a:buFont typeface="Wingdings" panose="05000000000000000000" charset="0"/>
              <a:buChar char="l"/>
            </a:pPr>
            <a:r>
              <a:rPr sz="1600" b="1">
                <a:solidFill>
                  <a:schemeClr val="accent6"/>
                </a:solidFill>
                <a:sym typeface="+mn-ea"/>
              </a:rPr>
              <a:t>MixColumns</a:t>
            </a:r>
            <a:r>
              <a:rPr lang="zh-CN" sz="1600" b="1">
                <a:solidFill>
                  <a:schemeClr val="accent6"/>
                </a:solidFill>
                <a:sym typeface="+mn-ea"/>
              </a:rPr>
              <a:t>：</a:t>
            </a:r>
            <a:r>
              <a:rPr sz="1600">
                <a:solidFill>
                  <a:schemeClr val="accent6"/>
                </a:solidFill>
                <a:sym typeface="+mn-ea"/>
              </a:rPr>
              <a:t> 对一个4字节的值进行比特运算，将其变为另外一个4字节值。  </a:t>
            </a:r>
            <a:endParaRPr sz="1600">
              <a:solidFill>
                <a:schemeClr val="accent6"/>
              </a:solidFill>
              <a:sym typeface="+mn-ea"/>
            </a:endParaRPr>
          </a:p>
          <a:p>
            <a:pPr marL="285750" indent="-285750" algn="l" fontAlgn="auto">
              <a:lnSpc>
                <a:spcPct val="150000"/>
              </a:lnSpc>
              <a:buFont typeface="Wingdings" panose="05000000000000000000" charset="0"/>
              <a:buChar char="l"/>
            </a:pPr>
            <a:r>
              <a:rPr sz="1600" b="1">
                <a:solidFill>
                  <a:schemeClr val="accent6"/>
                </a:solidFill>
                <a:sym typeface="+mn-ea"/>
              </a:rPr>
              <a:t>AddRoundKey</a:t>
            </a:r>
            <a:r>
              <a:rPr lang="zh-CN" sz="1600" b="1">
                <a:solidFill>
                  <a:schemeClr val="accent6"/>
                </a:solidFill>
                <a:sym typeface="+mn-ea"/>
              </a:rPr>
              <a:t>：</a:t>
            </a:r>
            <a:r>
              <a:rPr sz="1600">
                <a:solidFill>
                  <a:schemeClr val="accent6"/>
                </a:solidFill>
                <a:sym typeface="+mn-ea"/>
              </a:rPr>
              <a:t> 将MixColumns的输出与轮密钥进行XOR。  </a:t>
            </a:r>
            <a:endParaRPr sz="1600">
              <a:solidFill>
                <a:schemeClr val="accent6"/>
              </a:solidFill>
              <a:sym typeface="+mn-ea"/>
            </a:endParaRPr>
          </a:p>
          <a:p>
            <a:pPr algn="l" fontAlgn="auto">
              <a:lnSpc>
                <a:spcPct val="150000"/>
              </a:lnSpc>
            </a:pPr>
            <a:r>
              <a:rPr sz="1600">
                <a:solidFill>
                  <a:schemeClr val="accent6"/>
                </a:solidFill>
                <a:sym typeface="+mn-ea"/>
              </a:rPr>
              <a:t>重复进行10~14轮计算。  </a:t>
            </a:r>
            <a:endParaRPr sz="1600">
              <a:solidFill>
                <a:schemeClr val="accent6"/>
              </a:solidFill>
              <a:sym typeface="+mn-ea"/>
            </a:endParaRPr>
          </a:p>
          <a:p>
            <a:pPr algn="l" fontAlgn="auto">
              <a:lnSpc>
                <a:spcPct val="150000"/>
              </a:lnSpc>
            </a:pPr>
            <a:r>
              <a:rPr sz="1600">
                <a:solidFill>
                  <a:schemeClr val="accent6"/>
                </a:solidFill>
                <a:sym typeface="+mn-ea"/>
              </a:rPr>
              <a:t>工作模式有：</a:t>
            </a:r>
            <a:r>
              <a:rPr lang="en-US" sz="1600">
                <a:solidFill>
                  <a:schemeClr val="accent6"/>
                </a:solidFill>
                <a:sym typeface="+mn-ea"/>
              </a:rPr>
              <a:t>ECB</a:t>
            </a:r>
            <a:r>
              <a:rPr lang="zh-CN" altLang="en-US" sz="1600">
                <a:solidFill>
                  <a:schemeClr val="accent6"/>
                </a:solidFill>
                <a:sym typeface="+mn-ea"/>
              </a:rPr>
              <a:t>、</a:t>
            </a:r>
            <a:r>
              <a:rPr lang="en-US" altLang="zh-CN" sz="1600">
                <a:solidFill>
                  <a:schemeClr val="accent6"/>
                </a:solidFill>
                <a:sym typeface="+mn-ea"/>
              </a:rPr>
              <a:t>CBC</a:t>
            </a:r>
            <a:r>
              <a:rPr lang="zh-CN" altLang="en-US" sz="1600">
                <a:solidFill>
                  <a:schemeClr val="accent6"/>
                </a:solidFill>
                <a:sym typeface="+mn-ea"/>
              </a:rPr>
              <a:t>、</a:t>
            </a:r>
            <a:r>
              <a:rPr lang="en-US" altLang="zh-CN" sz="1600">
                <a:solidFill>
                  <a:schemeClr val="accent6"/>
                </a:solidFill>
                <a:sym typeface="+mn-ea"/>
              </a:rPr>
              <a:t>CFB</a:t>
            </a:r>
            <a:r>
              <a:rPr lang="zh-CN" altLang="en-US" sz="1600">
                <a:solidFill>
                  <a:schemeClr val="accent6"/>
                </a:solidFill>
                <a:sym typeface="+mn-ea"/>
              </a:rPr>
              <a:t>、</a:t>
            </a:r>
            <a:r>
              <a:rPr lang="en-US" altLang="zh-CN" sz="1600">
                <a:solidFill>
                  <a:schemeClr val="accent6"/>
                </a:solidFill>
                <a:sym typeface="+mn-ea"/>
              </a:rPr>
              <a:t>OFB</a:t>
            </a:r>
            <a:r>
              <a:rPr lang="zh-CN" altLang="en-US" sz="1600">
                <a:solidFill>
                  <a:schemeClr val="accent6"/>
                </a:solidFill>
                <a:sym typeface="+mn-ea"/>
              </a:rPr>
              <a:t>、</a:t>
            </a:r>
            <a:r>
              <a:rPr lang="en-US" altLang="zh-CN" sz="1600" b="1">
                <a:solidFill>
                  <a:schemeClr val="accent6"/>
                </a:solidFill>
                <a:sym typeface="+mn-ea"/>
              </a:rPr>
              <a:t>CTR</a:t>
            </a:r>
            <a:r>
              <a:rPr lang="zh-CN" altLang="en-US" sz="1600">
                <a:solidFill>
                  <a:schemeClr val="accent6"/>
                </a:solidFill>
                <a:sym typeface="+mn-ea"/>
              </a:rPr>
              <a:t>、</a:t>
            </a:r>
            <a:r>
              <a:rPr lang="en-US" altLang="zh-CN" sz="1600">
                <a:solidFill>
                  <a:schemeClr val="accent6"/>
                </a:solidFill>
                <a:sym typeface="+mn-ea"/>
              </a:rPr>
              <a:t>CCM</a:t>
            </a:r>
            <a:r>
              <a:rPr lang="zh-CN" altLang="en-US" sz="1600">
                <a:solidFill>
                  <a:schemeClr val="accent6"/>
                </a:solidFill>
                <a:sym typeface="+mn-ea"/>
              </a:rPr>
              <a:t>、</a:t>
            </a:r>
            <a:r>
              <a:rPr lang="en-US" altLang="zh-CN" sz="1600">
                <a:solidFill>
                  <a:schemeClr val="accent6"/>
                </a:solidFill>
                <a:sym typeface="+mn-ea"/>
              </a:rPr>
              <a:t>GCM</a:t>
            </a:r>
            <a:r>
              <a:rPr lang="zh-CN" altLang="en-US" sz="1600">
                <a:solidFill>
                  <a:schemeClr val="accent6"/>
                </a:solidFill>
                <a:sym typeface="+mn-ea"/>
              </a:rPr>
              <a:t>。</a:t>
            </a:r>
            <a:endParaRPr lang="zh-CN" altLang="en-US" sz="1600">
              <a:solidFill>
                <a:schemeClr val="accent6"/>
              </a:solidFill>
              <a:sym typeface="+mn-ea"/>
            </a:endParaRPr>
          </a:p>
          <a:p>
            <a:pPr algn="l" fontAlgn="auto">
              <a:lnSpc>
                <a:spcPct val="150000"/>
              </a:lnSpc>
            </a:pPr>
            <a:r>
              <a:rPr sz="1600">
                <a:solidFill>
                  <a:schemeClr val="accent6"/>
                </a:solidFill>
                <a:sym typeface="+mn-ea"/>
              </a:rPr>
              <a:t>解密按照相反的顺序进行。</a:t>
            </a:r>
            <a:endParaRPr lang="zh-CN" altLang="en-US" sz="1600">
              <a:solidFill>
                <a:schemeClr val="accent6"/>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altLang="en-US" sz="2400" b="1">
                <a:solidFill>
                  <a:schemeClr val="accent6"/>
                </a:solidFill>
              </a:rPr>
              <a:t>AES</a:t>
            </a:r>
            <a:r>
              <a:rPr lang="zh-CN" sz="2400" b="1">
                <a:solidFill>
                  <a:schemeClr val="accent6"/>
                </a:solidFill>
              </a:rPr>
              <a:t>加密流程</a:t>
            </a:r>
            <a:endParaRPr lang="zh-CN" sz="2400" b="1">
              <a:solidFill>
                <a:schemeClr val="accent6"/>
              </a:solidFill>
            </a:endParaRPr>
          </a:p>
        </p:txBody>
      </p:sp>
      <p:pic>
        <p:nvPicPr>
          <p:cNvPr id="2" name="图片 1"/>
          <p:cNvPicPr>
            <a:picLocks noChangeAspect="1"/>
          </p:cNvPicPr>
          <p:nvPr/>
        </p:nvPicPr>
        <p:blipFill>
          <a:blip r:embed="rId1"/>
          <a:stretch>
            <a:fillRect/>
          </a:stretch>
        </p:blipFill>
        <p:spPr>
          <a:xfrm>
            <a:off x="3277870" y="695960"/>
            <a:ext cx="8209280" cy="54667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en-US" altLang="zh-CN" sz="2400" b="1">
                <a:solidFill>
                  <a:schemeClr val="accent6"/>
                </a:solidFill>
              </a:rPr>
              <a:t>RSA(</a:t>
            </a:r>
            <a:r>
              <a:rPr lang="zh-CN" altLang="en-US" sz="2400" b="1">
                <a:solidFill>
                  <a:schemeClr val="accent6"/>
                </a:solidFill>
              </a:rPr>
              <a:t>公钥加密</a:t>
            </a:r>
            <a:r>
              <a:rPr lang="en-US" altLang="zh-CN" sz="2400" b="1">
                <a:solidFill>
                  <a:schemeClr val="accent6"/>
                </a:solidFill>
              </a:rPr>
              <a:t>)</a:t>
            </a:r>
            <a:endParaRPr lang="en-US" altLang="zh-CN" sz="2400" b="1">
              <a:solidFill>
                <a:schemeClr val="accent6"/>
              </a:solidFill>
            </a:endParaRPr>
          </a:p>
        </p:txBody>
      </p:sp>
      <p:sp>
        <p:nvSpPr>
          <p:cNvPr id="21" name="文本框 20"/>
          <p:cNvSpPr txBox="1"/>
          <p:nvPr/>
        </p:nvSpPr>
        <p:spPr>
          <a:xfrm>
            <a:off x="2454910" y="1795780"/>
            <a:ext cx="7549515" cy="4030980"/>
          </a:xfrm>
          <a:prstGeom prst="rect">
            <a:avLst/>
          </a:prstGeom>
          <a:noFill/>
        </p:spPr>
        <p:txBody>
          <a:bodyPr wrap="square" rtlCol="0">
            <a:spAutoFit/>
          </a:bodyPr>
          <a:p>
            <a:pPr algn="l" fontAlgn="auto">
              <a:lnSpc>
                <a:spcPct val="100000"/>
              </a:lnSpc>
            </a:pPr>
            <a:r>
              <a:rPr sz="1600">
                <a:solidFill>
                  <a:schemeClr val="accent6"/>
                </a:solidFill>
                <a:sym typeface="+mn-ea"/>
              </a:rPr>
              <a:t>RSA的密文是对明文的E次方求mod N的结果 E和N的组合就是公钥</a:t>
            </a:r>
            <a:endParaRPr sz="1600">
              <a:solidFill>
                <a:schemeClr val="accent6"/>
              </a:solidFill>
              <a:sym typeface="+mn-ea"/>
            </a:endParaRPr>
          </a:p>
          <a:p>
            <a:pPr algn="l" fontAlgn="auto">
              <a:lnSpc>
                <a:spcPct val="100000"/>
              </a:lnSpc>
            </a:pPr>
            <a:r>
              <a:rPr sz="1600">
                <a:solidFill>
                  <a:schemeClr val="accent6"/>
                </a:solidFill>
                <a:sym typeface="+mn-ea"/>
              </a:rPr>
              <a:t>RSA的明文是对密文的D次方求mod N的结果 D和N的组合就是私钥</a:t>
            </a:r>
            <a:endParaRPr sz="1600">
              <a:solidFill>
                <a:schemeClr val="accent6"/>
              </a:solidFill>
              <a:sym typeface="+mn-ea"/>
            </a:endParaRPr>
          </a:p>
          <a:p>
            <a:pPr algn="l" fontAlgn="auto">
              <a:lnSpc>
                <a:spcPct val="100000"/>
              </a:lnSpc>
            </a:pPr>
            <a:endParaRPr sz="1600">
              <a:solidFill>
                <a:schemeClr val="accent6"/>
              </a:solidFill>
              <a:sym typeface="+mn-ea"/>
            </a:endParaRPr>
          </a:p>
          <a:p>
            <a:pPr algn="l" fontAlgn="auto">
              <a:lnSpc>
                <a:spcPct val="100000"/>
              </a:lnSpc>
            </a:pPr>
            <a:r>
              <a:rPr sz="1600">
                <a:solidFill>
                  <a:schemeClr val="accent6"/>
                </a:solidFill>
                <a:sym typeface="+mn-ea"/>
              </a:rPr>
              <a:t>生成密钥对：</a:t>
            </a:r>
            <a:endParaRPr sz="1600">
              <a:solidFill>
                <a:schemeClr val="accent6"/>
              </a:solidFill>
              <a:sym typeface="+mn-ea"/>
            </a:endParaRPr>
          </a:p>
          <a:p>
            <a:pPr marL="285750" indent="-285750" algn="l" fontAlgn="auto">
              <a:lnSpc>
                <a:spcPct val="100000"/>
              </a:lnSpc>
              <a:buFont typeface="Wingdings" panose="05000000000000000000" charset="0"/>
              <a:buChar char="n"/>
            </a:pPr>
            <a:r>
              <a:rPr sz="1600">
                <a:solidFill>
                  <a:schemeClr val="accent6"/>
                </a:solidFill>
                <a:sym typeface="+mn-ea"/>
              </a:rPr>
              <a:t>求N：</a:t>
            </a:r>
            <a:endParaRPr sz="1600">
              <a:solidFill>
                <a:schemeClr val="accent6"/>
              </a:solidFill>
              <a:sym typeface="+mn-ea"/>
            </a:endParaRPr>
          </a:p>
          <a:p>
            <a:pPr algn="l" fontAlgn="auto">
              <a:lnSpc>
                <a:spcPct val="100000"/>
              </a:lnSpc>
            </a:pPr>
            <a:r>
              <a:rPr sz="1600">
                <a:solidFill>
                  <a:schemeClr val="accent6"/>
                </a:solidFill>
                <a:sym typeface="+mn-ea"/>
              </a:rPr>
              <a:t>用伪随机数生成器求p和q，p和q都是质数               N = p * q</a:t>
            </a:r>
            <a:endParaRPr sz="1600">
              <a:solidFill>
                <a:schemeClr val="accent6"/>
              </a:solidFill>
              <a:sym typeface="+mn-ea"/>
            </a:endParaRPr>
          </a:p>
          <a:p>
            <a:pPr algn="l" fontAlgn="auto">
              <a:lnSpc>
                <a:spcPct val="100000"/>
              </a:lnSpc>
            </a:pPr>
            <a:endParaRPr sz="1600">
              <a:solidFill>
                <a:schemeClr val="accent6"/>
              </a:solidFill>
              <a:sym typeface="+mn-ea"/>
            </a:endParaRPr>
          </a:p>
          <a:p>
            <a:pPr marL="285750" indent="-285750" algn="l" fontAlgn="auto">
              <a:lnSpc>
                <a:spcPct val="100000"/>
              </a:lnSpc>
              <a:buFont typeface="Wingdings" panose="05000000000000000000" charset="0"/>
              <a:buChar char="n"/>
            </a:pPr>
            <a:r>
              <a:rPr sz="1600">
                <a:solidFill>
                  <a:schemeClr val="accent6"/>
                </a:solidFill>
                <a:sym typeface="+mn-ea"/>
              </a:rPr>
              <a:t>求L(L是仅在生成密钥对的过程中使用的数)：</a:t>
            </a:r>
            <a:endParaRPr sz="1600">
              <a:solidFill>
                <a:schemeClr val="accent6"/>
              </a:solidFill>
              <a:sym typeface="+mn-ea"/>
            </a:endParaRPr>
          </a:p>
          <a:p>
            <a:pPr algn="l" fontAlgn="auto">
              <a:lnSpc>
                <a:spcPct val="100000"/>
              </a:lnSpc>
            </a:pPr>
            <a:r>
              <a:rPr sz="1600">
                <a:solidFill>
                  <a:schemeClr val="accent6"/>
                </a:solidFill>
                <a:sym typeface="+mn-ea"/>
              </a:rPr>
              <a:t>L是p-1和q-1的最小公倍数                                  L = lcm(p-1, q-1)</a:t>
            </a:r>
            <a:endParaRPr sz="1600">
              <a:solidFill>
                <a:schemeClr val="accent6"/>
              </a:solidFill>
              <a:sym typeface="+mn-ea"/>
            </a:endParaRPr>
          </a:p>
          <a:p>
            <a:pPr algn="l" fontAlgn="auto">
              <a:lnSpc>
                <a:spcPct val="100000"/>
              </a:lnSpc>
            </a:pPr>
            <a:endParaRPr sz="1600">
              <a:solidFill>
                <a:schemeClr val="accent6"/>
              </a:solidFill>
              <a:sym typeface="+mn-ea"/>
            </a:endParaRPr>
          </a:p>
          <a:p>
            <a:pPr marL="285750" indent="-285750" algn="l" fontAlgn="auto">
              <a:lnSpc>
                <a:spcPct val="100000"/>
              </a:lnSpc>
              <a:buFont typeface="Wingdings" panose="05000000000000000000" charset="0"/>
              <a:buChar char="n"/>
            </a:pPr>
            <a:r>
              <a:rPr sz="1600">
                <a:solidFill>
                  <a:schemeClr val="accent6"/>
                </a:solidFill>
                <a:sym typeface="+mn-ea"/>
              </a:rPr>
              <a:t>求E:</a:t>
            </a:r>
            <a:endParaRPr sz="1600">
              <a:solidFill>
                <a:schemeClr val="accent6"/>
              </a:solidFill>
              <a:sym typeface="+mn-ea"/>
            </a:endParaRPr>
          </a:p>
          <a:p>
            <a:pPr algn="l" fontAlgn="auto">
              <a:lnSpc>
                <a:spcPct val="100000"/>
              </a:lnSpc>
            </a:pPr>
            <a:r>
              <a:rPr sz="1600">
                <a:solidFill>
                  <a:schemeClr val="accent6"/>
                </a:solidFill>
                <a:sym typeface="+mn-ea"/>
              </a:rPr>
              <a:t>E是一个比1大、比L小的数。E和L的最大公约数必须为1。</a:t>
            </a:r>
            <a:endParaRPr sz="1600">
              <a:solidFill>
                <a:schemeClr val="accent6"/>
              </a:solidFill>
              <a:sym typeface="+mn-ea"/>
            </a:endParaRPr>
          </a:p>
          <a:p>
            <a:pPr algn="l" fontAlgn="auto">
              <a:lnSpc>
                <a:spcPct val="100000"/>
              </a:lnSpc>
            </a:pPr>
            <a:r>
              <a:rPr sz="1600">
                <a:solidFill>
                  <a:schemeClr val="accent6"/>
                </a:solidFill>
                <a:sym typeface="+mn-ea"/>
              </a:rPr>
              <a:t>1 &lt; E &lt; L                                                      gcd(E, L) = 1</a:t>
            </a:r>
            <a:endParaRPr sz="1600">
              <a:solidFill>
                <a:schemeClr val="accent6"/>
              </a:solidFill>
              <a:sym typeface="+mn-ea"/>
            </a:endParaRPr>
          </a:p>
          <a:p>
            <a:pPr algn="l" fontAlgn="auto">
              <a:lnSpc>
                <a:spcPct val="100000"/>
              </a:lnSpc>
            </a:pPr>
            <a:endParaRPr sz="1600">
              <a:solidFill>
                <a:schemeClr val="accent6"/>
              </a:solidFill>
              <a:sym typeface="+mn-ea"/>
            </a:endParaRPr>
          </a:p>
          <a:p>
            <a:pPr marL="285750" indent="-285750" algn="l" fontAlgn="auto">
              <a:lnSpc>
                <a:spcPct val="100000"/>
              </a:lnSpc>
              <a:buFont typeface="Wingdings" panose="05000000000000000000" charset="0"/>
              <a:buChar char="n"/>
            </a:pPr>
            <a:r>
              <a:rPr sz="1600">
                <a:solidFill>
                  <a:schemeClr val="accent6"/>
                </a:solidFill>
                <a:sym typeface="+mn-ea"/>
              </a:rPr>
              <a:t>求D：</a:t>
            </a:r>
            <a:endParaRPr sz="1600">
              <a:solidFill>
                <a:schemeClr val="accent6"/>
              </a:solidFill>
              <a:sym typeface="+mn-ea"/>
            </a:endParaRPr>
          </a:p>
          <a:p>
            <a:pPr algn="l" fontAlgn="auto">
              <a:lnSpc>
                <a:spcPct val="100000"/>
              </a:lnSpc>
            </a:pPr>
            <a:r>
              <a:rPr sz="1600">
                <a:solidFill>
                  <a:schemeClr val="accent6"/>
                </a:solidFill>
                <a:sym typeface="+mn-ea"/>
              </a:rPr>
              <a:t>1 &lt; D &lt; L                                                     E * D mod L = 1</a:t>
            </a:r>
            <a:endParaRPr sz="1600">
              <a:solidFill>
                <a:schemeClr val="accent6"/>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3" name="对角圆角矩形 22"/>
          <p:cNvSpPr/>
          <p:nvPr userDrawn="1"/>
        </p:nvSpPr>
        <p:spPr>
          <a:xfrm flipH="1">
            <a:off x="5036185" y="330200"/>
            <a:ext cx="6895465"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72578" y="2726690"/>
            <a:ext cx="2393950" cy="768350"/>
          </a:xfrm>
          <a:prstGeom prst="rect">
            <a:avLst/>
          </a:prstGeom>
          <a:noFill/>
        </p:spPr>
        <p:txBody>
          <a:bodyPr wrap="square" rtlCol="0">
            <a:spAutoFit/>
          </a:bodyPr>
          <a:lstStyle/>
          <a:p>
            <a:pPr algn="ctr"/>
            <a:r>
              <a:rPr lang="zh-CN" altLang="en-US" sz="4400" b="1">
                <a:solidFill>
                  <a:schemeClr val="bg1"/>
                </a:solidFill>
              </a:rPr>
              <a:t>目 录</a:t>
            </a:r>
            <a:endParaRPr lang="zh-CN" altLang="en-US" sz="4400" b="1">
              <a:solidFill>
                <a:schemeClr val="bg1"/>
              </a:solidFill>
            </a:endParaRPr>
          </a:p>
        </p:txBody>
      </p:sp>
      <p:sp>
        <p:nvSpPr>
          <p:cNvPr id="9" name="文本框 8"/>
          <p:cNvSpPr txBox="1"/>
          <p:nvPr/>
        </p:nvSpPr>
        <p:spPr>
          <a:xfrm>
            <a:off x="1572578" y="3495040"/>
            <a:ext cx="2393950" cy="398780"/>
          </a:xfrm>
          <a:prstGeom prst="rect">
            <a:avLst/>
          </a:prstGeom>
          <a:noFill/>
        </p:spPr>
        <p:txBody>
          <a:bodyPr wrap="square" rtlCol="0">
            <a:spAutoFit/>
          </a:bodyPr>
          <a:lstStyle/>
          <a:p>
            <a:pPr algn="ctr"/>
            <a:r>
              <a:rPr lang="en-US" sz="2000" i="1">
                <a:solidFill>
                  <a:schemeClr val="bg1"/>
                </a:solidFill>
              </a:rPr>
              <a:t>CONTENTS</a:t>
            </a:r>
            <a:endParaRPr lang="en-US" sz="2000" i="1">
              <a:solidFill>
                <a:schemeClr val="bg1"/>
              </a:solidFill>
            </a:endParaRPr>
          </a:p>
        </p:txBody>
      </p:sp>
      <p:cxnSp>
        <p:nvCxnSpPr>
          <p:cNvPr id="8" name="直接连接符 7"/>
          <p:cNvCxnSpPr/>
          <p:nvPr/>
        </p:nvCxnSpPr>
        <p:spPr>
          <a:xfrm>
            <a:off x="2141855" y="3495040"/>
            <a:ext cx="1255395"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grpSp>
        <p:nvGrpSpPr>
          <p:cNvPr id="18" name="组合 17"/>
          <p:cNvGrpSpPr/>
          <p:nvPr/>
        </p:nvGrpSpPr>
        <p:grpSpPr>
          <a:xfrm>
            <a:off x="6238875" y="133794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异常处理</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lang="en-US" sz="1200">
                  <a:solidFill>
                    <a:schemeClr val="accent6"/>
                  </a:solidFill>
                </a:rPr>
                <a:t>E</a:t>
              </a:r>
              <a:r>
                <a:rPr sz="1200">
                  <a:solidFill>
                    <a:schemeClr val="accent6"/>
                  </a:solidFill>
                </a:rPr>
                <a:t>xception </a:t>
              </a:r>
              <a:r>
                <a:rPr lang="en-US" sz="1200">
                  <a:solidFill>
                    <a:schemeClr val="accent6"/>
                  </a:solidFill>
                </a:rPr>
                <a:t>H</a:t>
              </a:r>
              <a:r>
                <a:rPr sz="1200">
                  <a:solidFill>
                    <a:schemeClr val="accent6"/>
                  </a:solidFill>
                </a:rPr>
                <a:t>andling</a:t>
              </a:r>
              <a:endParaRPr sz="1200">
                <a:solidFill>
                  <a:schemeClr val="accent6"/>
                </a:solidFill>
              </a:endParaRPr>
            </a:p>
          </p:txBody>
        </p:sp>
      </p:grpSp>
      <p:grpSp>
        <p:nvGrpSpPr>
          <p:cNvPr id="19" name="组合 18"/>
          <p:cNvGrpSpPr/>
          <p:nvPr/>
        </p:nvGrpSpPr>
        <p:grpSpPr>
          <a:xfrm>
            <a:off x="6238875" y="2332355"/>
            <a:ext cx="5175250" cy="920750"/>
            <a:chOff x="8345" y="4876"/>
            <a:chExt cx="8150" cy="1450"/>
          </a:xfrm>
        </p:grpSpPr>
        <p:sp>
          <p:nvSpPr>
            <p:cNvPr id="10" name="文本框 9"/>
            <p:cNvSpPr txBox="1"/>
            <p:nvPr/>
          </p:nvSpPr>
          <p:spPr>
            <a:xfrm>
              <a:off x="8345" y="4876"/>
              <a:ext cx="8150" cy="1307"/>
            </a:xfrm>
            <a:prstGeom prst="rect">
              <a:avLst/>
            </a:prstGeom>
            <a:noFill/>
          </p:spPr>
          <p:txBody>
            <a:bodyPr wrap="square" rtlCol="0">
              <a:spAutoFit/>
            </a:bodyPr>
            <a:lstStyle/>
            <a:p>
              <a:pPr algn="l"/>
              <a:r>
                <a:rPr lang="zh-CN" altLang="en-US" sz="2400" b="1">
                  <a:solidFill>
                    <a:schemeClr val="accent6"/>
                  </a:solidFill>
                </a:rPr>
                <a:t>低功耗和</a:t>
              </a:r>
              <a:r>
                <a:rPr lang="zh-CN" altLang="en-US" sz="2400" b="1">
                  <a:solidFill>
                    <a:schemeClr val="accent6"/>
                  </a:solidFill>
                  <a:sym typeface="+mn-ea"/>
                </a:rPr>
                <a:t>系统控制特性</a:t>
              </a:r>
              <a:endParaRPr lang="zh-CN" altLang="en-US" sz="2400" b="1">
                <a:solidFill>
                  <a:schemeClr val="accent6"/>
                </a:solidFill>
              </a:endParaRPr>
            </a:p>
            <a:p>
              <a:pPr algn="l"/>
              <a:endParaRPr lang="zh-CN" altLang="en-US" sz="2400" b="1">
                <a:solidFill>
                  <a:schemeClr val="accent6"/>
                </a:solidFill>
              </a:endParaRPr>
            </a:p>
          </p:txBody>
        </p:sp>
        <p:sp>
          <p:nvSpPr>
            <p:cNvPr id="11" name="文本框 10"/>
            <p:cNvSpPr txBox="1"/>
            <p:nvPr/>
          </p:nvSpPr>
          <p:spPr>
            <a:xfrm>
              <a:off x="8345" y="5601"/>
              <a:ext cx="8150" cy="725"/>
            </a:xfrm>
            <a:prstGeom prst="rect">
              <a:avLst/>
            </a:prstGeom>
            <a:noFill/>
          </p:spPr>
          <p:txBody>
            <a:bodyPr wrap="square" rtlCol="0">
              <a:spAutoFit/>
            </a:bodyPr>
            <a:lstStyle/>
            <a:p>
              <a:pPr algn="l"/>
              <a:r>
                <a:rPr lang="en-US" sz="1200">
                  <a:solidFill>
                    <a:schemeClr val="accent6"/>
                  </a:solidFill>
                </a:rPr>
                <a:t>L</a:t>
              </a:r>
              <a:r>
                <a:rPr sz="1200">
                  <a:solidFill>
                    <a:schemeClr val="accent6"/>
                  </a:solidFill>
                </a:rPr>
                <a:t>ow </a:t>
              </a:r>
              <a:r>
                <a:rPr lang="en-US" sz="1200">
                  <a:solidFill>
                    <a:schemeClr val="accent6"/>
                  </a:solidFill>
                </a:rPr>
                <a:t>P</a:t>
              </a:r>
              <a:r>
                <a:rPr sz="1200">
                  <a:solidFill>
                    <a:schemeClr val="accent6"/>
                  </a:solidFill>
                </a:rPr>
                <a:t>ower</a:t>
              </a:r>
              <a:r>
                <a:rPr lang="en-US" sz="1200">
                  <a:solidFill>
                    <a:schemeClr val="accent6"/>
                  </a:solidFill>
                </a:rPr>
                <a:t>&amp;</a:t>
              </a:r>
              <a:r>
                <a:rPr sz="1200">
                  <a:solidFill>
                    <a:schemeClr val="accent6"/>
                  </a:solidFill>
                  <a:sym typeface="+mn-ea"/>
                </a:rPr>
                <a:t>System </a:t>
              </a:r>
              <a:r>
                <a:rPr lang="en-US" sz="1200">
                  <a:solidFill>
                    <a:schemeClr val="accent6"/>
                  </a:solidFill>
                  <a:sym typeface="+mn-ea"/>
                </a:rPr>
                <a:t>C</a:t>
              </a:r>
              <a:r>
                <a:rPr sz="1200">
                  <a:solidFill>
                    <a:schemeClr val="accent6"/>
                  </a:solidFill>
                  <a:sym typeface="+mn-ea"/>
                </a:rPr>
                <a:t>ontrol </a:t>
              </a:r>
              <a:r>
                <a:rPr lang="en-US" sz="1200">
                  <a:solidFill>
                    <a:schemeClr val="accent6"/>
                  </a:solidFill>
                  <a:sym typeface="+mn-ea"/>
                </a:rPr>
                <a:t>C</a:t>
              </a:r>
              <a:r>
                <a:rPr sz="1200">
                  <a:solidFill>
                    <a:schemeClr val="accent6"/>
                  </a:solidFill>
                  <a:sym typeface="+mn-ea"/>
                </a:rPr>
                <a:t>haracteristics</a:t>
              </a:r>
              <a:endParaRPr sz="1200">
                <a:solidFill>
                  <a:schemeClr val="accent6"/>
                </a:solidFill>
              </a:endParaRPr>
            </a:p>
            <a:p>
              <a:pPr algn="l"/>
              <a:endParaRPr lang="en-US" sz="1200">
                <a:solidFill>
                  <a:schemeClr val="accent6"/>
                </a:solidFill>
              </a:endParaRPr>
            </a:p>
          </p:txBody>
        </p:sp>
      </p:grpSp>
      <p:grpSp>
        <p:nvGrpSpPr>
          <p:cNvPr id="20" name="组合 19"/>
          <p:cNvGrpSpPr/>
          <p:nvPr/>
        </p:nvGrpSpPr>
        <p:grpSpPr>
          <a:xfrm>
            <a:off x="6238875" y="3326765"/>
            <a:ext cx="5175250" cy="735965"/>
            <a:chOff x="8345" y="6376"/>
            <a:chExt cx="8150" cy="1159"/>
          </a:xfrm>
        </p:grpSpPr>
        <p:sp>
          <p:nvSpPr>
            <p:cNvPr id="12" name="文本框 11"/>
            <p:cNvSpPr txBox="1"/>
            <p:nvPr/>
          </p:nvSpPr>
          <p:spPr>
            <a:xfrm>
              <a:off x="8345" y="6376"/>
              <a:ext cx="8150" cy="725"/>
            </a:xfrm>
            <a:prstGeom prst="rect">
              <a:avLst/>
            </a:prstGeom>
            <a:noFill/>
          </p:spPr>
          <p:txBody>
            <a:bodyPr wrap="square" rtlCol="0">
              <a:spAutoFit/>
            </a:bodyPr>
            <a:lstStyle/>
            <a:p>
              <a:pPr algn="l"/>
              <a:r>
                <a:rPr lang="en-US" altLang="zh-CN" sz="2400" b="1">
                  <a:solidFill>
                    <a:schemeClr val="accent6"/>
                  </a:solidFill>
                </a:rPr>
                <a:t>OS</a:t>
              </a:r>
              <a:r>
                <a:rPr lang="zh-CN" altLang="en-US" sz="2400" b="1">
                  <a:solidFill>
                    <a:schemeClr val="accent6"/>
                  </a:solidFill>
                </a:rPr>
                <a:t>支持特性</a:t>
              </a:r>
              <a:endParaRPr lang="zh-CN" altLang="en-US" sz="2400" b="1">
                <a:solidFill>
                  <a:schemeClr val="accent6"/>
                </a:solidFill>
              </a:endParaRPr>
            </a:p>
          </p:txBody>
        </p:sp>
        <p:sp>
          <p:nvSpPr>
            <p:cNvPr id="13" name="文本框 12"/>
            <p:cNvSpPr txBox="1"/>
            <p:nvPr/>
          </p:nvSpPr>
          <p:spPr>
            <a:xfrm>
              <a:off x="8345" y="7101"/>
              <a:ext cx="8150" cy="434"/>
            </a:xfrm>
            <a:prstGeom prst="rect">
              <a:avLst/>
            </a:prstGeom>
            <a:noFill/>
          </p:spPr>
          <p:txBody>
            <a:bodyPr wrap="square" rtlCol="0">
              <a:spAutoFit/>
            </a:bodyPr>
            <a:lstStyle/>
            <a:p>
              <a:pPr algn="l"/>
              <a:r>
                <a:rPr sz="1200">
                  <a:solidFill>
                    <a:schemeClr val="accent6"/>
                  </a:solidFill>
                </a:rPr>
                <a:t>System </a:t>
              </a:r>
              <a:r>
                <a:rPr lang="en-US" sz="1200">
                  <a:solidFill>
                    <a:schemeClr val="accent6"/>
                  </a:solidFill>
                  <a:sym typeface="+mn-ea"/>
                </a:rPr>
                <a:t>S</a:t>
              </a:r>
              <a:r>
                <a:rPr sz="1200">
                  <a:solidFill>
                    <a:schemeClr val="accent6"/>
                  </a:solidFill>
                  <a:sym typeface="+mn-ea"/>
                </a:rPr>
                <a:t>upport </a:t>
              </a:r>
              <a:r>
                <a:rPr lang="en-US" sz="1200">
                  <a:solidFill>
                    <a:schemeClr val="accent6"/>
                  </a:solidFill>
                </a:rPr>
                <a:t>C</a:t>
              </a:r>
              <a:r>
                <a:rPr sz="1200">
                  <a:solidFill>
                    <a:schemeClr val="accent6"/>
                  </a:solidFill>
                </a:rPr>
                <a:t>haracteristics</a:t>
              </a:r>
              <a:endParaRPr sz="1200">
                <a:solidFill>
                  <a:schemeClr val="accent6"/>
                </a:solidFill>
              </a:endParaRPr>
            </a:p>
          </p:txBody>
        </p:sp>
      </p:grpSp>
      <p:grpSp>
        <p:nvGrpSpPr>
          <p:cNvPr id="21" name="组合 20"/>
          <p:cNvGrpSpPr/>
          <p:nvPr/>
        </p:nvGrpSpPr>
        <p:grpSpPr>
          <a:xfrm>
            <a:off x="6238875" y="4311015"/>
            <a:ext cx="5175250" cy="735965"/>
            <a:chOff x="8345" y="7916"/>
            <a:chExt cx="8150" cy="1159"/>
          </a:xfrm>
        </p:grpSpPr>
        <p:sp>
          <p:nvSpPr>
            <p:cNvPr id="14" name="文本框 13"/>
            <p:cNvSpPr txBox="1"/>
            <p:nvPr/>
          </p:nvSpPr>
          <p:spPr>
            <a:xfrm>
              <a:off x="8345" y="7916"/>
              <a:ext cx="8150" cy="725"/>
            </a:xfrm>
            <a:prstGeom prst="rect">
              <a:avLst/>
            </a:prstGeom>
            <a:noFill/>
          </p:spPr>
          <p:txBody>
            <a:bodyPr wrap="square" rtlCol="0">
              <a:spAutoFit/>
            </a:bodyPr>
            <a:lstStyle/>
            <a:p>
              <a:pPr algn="l"/>
              <a:r>
                <a:rPr lang="zh-CN" altLang="en-US" sz="2400" b="1">
                  <a:solidFill>
                    <a:schemeClr val="accent6"/>
                  </a:solidFill>
                  <a:sym typeface="+mn-ea"/>
                </a:rPr>
                <a:t>密码技术</a:t>
              </a:r>
              <a:endParaRPr lang="zh-CN" altLang="en-US" sz="2400" b="1">
                <a:solidFill>
                  <a:schemeClr val="accent6"/>
                </a:solidFill>
              </a:endParaRPr>
            </a:p>
          </p:txBody>
        </p:sp>
        <p:sp>
          <p:nvSpPr>
            <p:cNvPr id="15" name="文本框 14"/>
            <p:cNvSpPr txBox="1"/>
            <p:nvPr/>
          </p:nvSpPr>
          <p:spPr>
            <a:xfrm>
              <a:off x="8345" y="8641"/>
              <a:ext cx="8150" cy="434"/>
            </a:xfrm>
            <a:prstGeom prst="rect">
              <a:avLst/>
            </a:prstGeom>
            <a:noFill/>
          </p:spPr>
          <p:txBody>
            <a:bodyPr wrap="square" rtlCol="0">
              <a:spAutoFit/>
            </a:bodyPr>
            <a:lstStyle/>
            <a:p>
              <a:pPr algn="l"/>
              <a:r>
                <a:rPr sz="1200">
                  <a:solidFill>
                    <a:schemeClr val="accent6"/>
                  </a:solidFill>
                  <a:sym typeface="+mn-ea"/>
                </a:rPr>
                <a:t>Encryption</a:t>
              </a:r>
              <a:endParaRPr sz="1200">
                <a:solidFill>
                  <a:schemeClr val="accent6"/>
                </a:solidFill>
              </a:endParaRPr>
            </a:p>
          </p:txBody>
        </p:sp>
      </p:grpSp>
      <p:sp>
        <p:nvSpPr>
          <p:cNvPr id="24" name="对角圆角矩形 23"/>
          <p:cNvSpPr/>
          <p:nvPr/>
        </p:nvSpPr>
        <p:spPr>
          <a:xfrm>
            <a:off x="5594985" y="1457960"/>
            <a:ext cx="615950" cy="615950"/>
          </a:xfrm>
          <a:prstGeom prst="round2DiagRect">
            <a:avLst>
              <a:gd name="adj1" fmla="val 50000"/>
              <a:gd name="adj2" fmla="val 0"/>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2800"/>
              <a:t>1</a:t>
            </a:r>
            <a:endParaRPr lang="en-US" altLang="zh-CN" sz="2800"/>
          </a:p>
        </p:txBody>
      </p:sp>
      <p:sp>
        <p:nvSpPr>
          <p:cNvPr id="25" name="对角圆角矩形 24"/>
          <p:cNvSpPr/>
          <p:nvPr/>
        </p:nvSpPr>
        <p:spPr>
          <a:xfrm>
            <a:off x="5622925" y="2452370"/>
            <a:ext cx="615950" cy="615950"/>
          </a:xfrm>
          <a:prstGeom prst="round2DiagRect">
            <a:avLst>
              <a:gd name="adj1" fmla="val 50000"/>
              <a:gd name="adj2" fmla="val 0"/>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2800"/>
              <a:t>2</a:t>
            </a:r>
            <a:endParaRPr lang="en-US" altLang="zh-CN" sz="2800"/>
          </a:p>
        </p:txBody>
      </p:sp>
      <p:sp>
        <p:nvSpPr>
          <p:cNvPr id="26" name="对角圆角矩形 25"/>
          <p:cNvSpPr/>
          <p:nvPr/>
        </p:nvSpPr>
        <p:spPr>
          <a:xfrm>
            <a:off x="5622925" y="3446780"/>
            <a:ext cx="615950" cy="615950"/>
          </a:xfrm>
          <a:prstGeom prst="round2DiagRect">
            <a:avLst>
              <a:gd name="adj1" fmla="val 50000"/>
              <a:gd name="adj2" fmla="val 0"/>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2800"/>
              <a:t>3</a:t>
            </a:r>
            <a:endParaRPr lang="en-US" altLang="zh-CN" sz="2800"/>
          </a:p>
        </p:txBody>
      </p:sp>
      <p:sp>
        <p:nvSpPr>
          <p:cNvPr id="27" name="对角圆角矩形 26"/>
          <p:cNvSpPr/>
          <p:nvPr/>
        </p:nvSpPr>
        <p:spPr>
          <a:xfrm>
            <a:off x="5622925" y="4441190"/>
            <a:ext cx="615950" cy="615950"/>
          </a:xfrm>
          <a:prstGeom prst="round2DiagRect">
            <a:avLst>
              <a:gd name="adj1" fmla="val 50000"/>
              <a:gd name="adj2" fmla="val 0"/>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zh-CN" sz="2800"/>
              <a:t>4</a:t>
            </a:r>
            <a:endParaRPr lang="en-US" altLang="zh-CN"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altLang="en-US" sz="2400" b="1">
                <a:solidFill>
                  <a:schemeClr val="accent6"/>
                </a:solidFill>
              </a:rPr>
              <a:t>单向散列函数</a:t>
            </a:r>
            <a:r>
              <a:rPr lang="en-US" altLang="zh-CN" sz="2400" b="1">
                <a:solidFill>
                  <a:schemeClr val="accent6"/>
                </a:solidFill>
              </a:rPr>
              <a:t>------SHA-3(Keccak)</a:t>
            </a:r>
            <a:endParaRPr lang="en-US" altLang="zh-CN" sz="2400" b="1">
              <a:solidFill>
                <a:schemeClr val="accent6"/>
              </a:solidFill>
            </a:endParaRPr>
          </a:p>
        </p:txBody>
      </p:sp>
      <p:sp>
        <p:nvSpPr>
          <p:cNvPr id="21" name="文本框 20"/>
          <p:cNvSpPr txBox="1"/>
          <p:nvPr/>
        </p:nvSpPr>
        <p:spPr>
          <a:xfrm>
            <a:off x="1040130" y="1645285"/>
            <a:ext cx="5213985" cy="1568450"/>
          </a:xfrm>
          <a:prstGeom prst="rect">
            <a:avLst/>
          </a:prstGeom>
          <a:noFill/>
        </p:spPr>
        <p:txBody>
          <a:bodyPr wrap="square" rtlCol="0">
            <a:spAutoFit/>
          </a:bodyPr>
          <a:p>
            <a:pPr algn="l" fontAlgn="auto">
              <a:lnSpc>
                <a:spcPct val="100000"/>
              </a:lnSpc>
            </a:pPr>
            <a:r>
              <a:rPr lang="zh-CN" sz="1600">
                <a:solidFill>
                  <a:schemeClr val="accent6"/>
                </a:solidFill>
                <a:sym typeface="+mn-ea"/>
              </a:rPr>
              <a:t>单向散列函数性质：根据任意长度的消息计算出固定长度的散列值；能够快速计算出散列值；消息不同散列值也不同；具备单向性。</a:t>
            </a:r>
            <a:endParaRPr lang="zh-CN" sz="1600">
              <a:solidFill>
                <a:schemeClr val="accent6"/>
              </a:solidFill>
              <a:sym typeface="+mn-ea"/>
            </a:endParaRPr>
          </a:p>
          <a:p>
            <a:pPr algn="l" fontAlgn="auto">
              <a:lnSpc>
                <a:spcPct val="100000"/>
              </a:lnSpc>
            </a:pPr>
            <a:endParaRPr lang="zh-CN" sz="1600">
              <a:solidFill>
                <a:schemeClr val="accent6"/>
              </a:solidFill>
              <a:sym typeface="+mn-ea"/>
            </a:endParaRPr>
          </a:p>
          <a:p>
            <a:pPr algn="l" fontAlgn="auto">
              <a:lnSpc>
                <a:spcPct val="100000"/>
              </a:lnSpc>
            </a:pPr>
            <a:r>
              <a:rPr lang="zh-CN" sz="1600">
                <a:solidFill>
                  <a:schemeClr val="accent6"/>
                </a:solidFill>
                <a:sym typeface="+mn-ea"/>
              </a:rPr>
              <a:t>海绵结构：输入的数据在进行填充后，要经过吸收阶段和挤出阶段，最终生成输出的散列值。右图所示：</a:t>
            </a:r>
            <a:endParaRPr lang="zh-CN" sz="1600">
              <a:solidFill>
                <a:schemeClr val="accent6"/>
              </a:solidFill>
              <a:sym typeface="+mn-ea"/>
            </a:endParaRPr>
          </a:p>
        </p:txBody>
      </p:sp>
      <p:sp>
        <p:nvSpPr>
          <p:cNvPr id="2" name="文本框 1"/>
          <p:cNvSpPr txBox="1"/>
          <p:nvPr/>
        </p:nvSpPr>
        <p:spPr>
          <a:xfrm>
            <a:off x="968375" y="3667760"/>
            <a:ext cx="5494020" cy="460375"/>
          </a:xfrm>
          <a:prstGeom prst="rect">
            <a:avLst/>
          </a:prstGeom>
          <a:noFill/>
        </p:spPr>
        <p:txBody>
          <a:bodyPr wrap="square" rtlCol="0">
            <a:spAutoFit/>
          </a:bodyPr>
          <a:p>
            <a:pPr algn="l"/>
            <a:r>
              <a:rPr lang="zh-CN" sz="2400" b="1">
                <a:solidFill>
                  <a:schemeClr val="accent6"/>
                </a:solidFill>
              </a:rPr>
              <a:t>随机数</a:t>
            </a:r>
            <a:endParaRPr lang="zh-CN" sz="2400" b="1">
              <a:solidFill>
                <a:schemeClr val="accent6"/>
              </a:solidFill>
            </a:endParaRPr>
          </a:p>
        </p:txBody>
      </p:sp>
      <p:sp>
        <p:nvSpPr>
          <p:cNvPr id="3" name="文本框 2"/>
          <p:cNvSpPr txBox="1"/>
          <p:nvPr/>
        </p:nvSpPr>
        <p:spPr>
          <a:xfrm>
            <a:off x="1040130" y="4505960"/>
            <a:ext cx="10111740" cy="1568450"/>
          </a:xfrm>
          <a:prstGeom prst="rect">
            <a:avLst/>
          </a:prstGeom>
          <a:noFill/>
        </p:spPr>
        <p:txBody>
          <a:bodyPr wrap="square" rtlCol="0">
            <a:spAutoFit/>
          </a:bodyPr>
          <a:p>
            <a:pPr algn="l" fontAlgn="auto">
              <a:lnSpc>
                <a:spcPct val="100000"/>
              </a:lnSpc>
            </a:pPr>
            <a:r>
              <a:rPr lang="zh-CN" sz="1600">
                <a:solidFill>
                  <a:schemeClr val="accent6"/>
                </a:solidFill>
                <a:sym typeface="+mn-ea"/>
              </a:rPr>
              <a:t>用到随机数场景：生成密钥、生成密钥对、生成初始化向量(IV)、生成nonce、生成盐。</a:t>
            </a:r>
            <a:endParaRPr lang="zh-CN" sz="1600">
              <a:solidFill>
                <a:schemeClr val="accent6"/>
              </a:solidFill>
              <a:sym typeface="+mn-ea"/>
            </a:endParaRPr>
          </a:p>
          <a:p>
            <a:pPr marL="285750" indent="-285750" algn="l" fontAlgn="auto">
              <a:lnSpc>
                <a:spcPct val="100000"/>
              </a:lnSpc>
              <a:buFont typeface="Arial" panose="020B0604020202020204" pitchFamily="34" charset="0"/>
              <a:buChar char="•"/>
            </a:pPr>
            <a:r>
              <a:rPr lang="zh-CN" sz="1600">
                <a:solidFill>
                  <a:schemeClr val="accent6"/>
                </a:solidFill>
                <a:sym typeface="+mn-ea"/>
              </a:rPr>
              <a:t>随机性：不存在统计学偏差，是完全杂乱的数列(弱伪随机数)</a:t>
            </a:r>
            <a:endParaRPr lang="zh-CN" sz="1600">
              <a:solidFill>
                <a:schemeClr val="accent6"/>
              </a:solidFill>
              <a:sym typeface="+mn-ea"/>
            </a:endParaRPr>
          </a:p>
          <a:p>
            <a:pPr marL="285750" indent="-285750" algn="l" fontAlgn="auto">
              <a:lnSpc>
                <a:spcPct val="100000"/>
              </a:lnSpc>
              <a:buFont typeface="Arial" panose="020B0604020202020204" pitchFamily="34" charset="0"/>
              <a:buChar char="•"/>
            </a:pPr>
            <a:r>
              <a:rPr lang="zh-CN" sz="1600">
                <a:solidFill>
                  <a:schemeClr val="accent6"/>
                </a:solidFill>
                <a:sym typeface="+mn-ea"/>
              </a:rPr>
              <a:t>不可预测性：不能从过去的数列推测出下一个出现的数(强伪随机数)</a:t>
            </a:r>
            <a:endParaRPr lang="zh-CN" sz="1600">
              <a:solidFill>
                <a:schemeClr val="accent6"/>
              </a:solidFill>
              <a:sym typeface="+mn-ea"/>
            </a:endParaRPr>
          </a:p>
          <a:p>
            <a:pPr marL="285750" indent="-285750" algn="l" fontAlgn="auto">
              <a:lnSpc>
                <a:spcPct val="100000"/>
              </a:lnSpc>
              <a:buFont typeface="Arial" panose="020B0604020202020204" pitchFamily="34" charset="0"/>
              <a:buChar char="•"/>
            </a:pPr>
            <a:r>
              <a:rPr lang="zh-CN" sz="1600">
                <a:solidFill>
                  <a:schemeClr val="accent6"/>
                </a:solidFill>
                <a:sym typeface="+mn-ea"/>
              </a:rPr>
              <a:t>不可重现性：除非将数列本身保存下来，否则不能重现相同的数列(真随机数)</a:t>
            </a:r>
            <a:endParaRPr lang="zh-CN" sz="1600">
              <a:solidFill>
                <a:schemeClr val="accent6"/>
              </a:solidFill>
              <a:sym typeface="+mn-ea"/>
            </a:endParaRPr>
          </a:p>
          <a:p>
            <a:pPr algn="l" fontAlgn="auto">
              <a:lnSpc>
                <a:spcPct val="100000"/>
              </a:lnSpc>
            </a:pPr>
            <a:endParaRPr lang="zh-CN" sz="1600">
              <a:solidFill>
                <a:schemeClr val="accent6"/>
              </a:solidFill>
              <a:sym typeface="+mn-ea"/>
            </a:endParaRPr>
          </a:p>
          <a:p>
            <a:pPr algn="l" fontAlgn="auto">
              <a:lnSpc>
                <a:spcPct val="100000"/>
              </a:lnSpc>
            </a:pPr>
            <a:r>
              <a:rPr lang="zh-CN" sz="1600">
                <a:solidFill>
                  <a:schemeClr val="accent6"/>
                </a:solidFill>
                <a:sym typeface="+mn-ea"/>
              </a:rPr>
              <a:t>具体的伪随机数生成器：杂乱的方法、线性同余法、单向散列函数法、密码法、ANSI X9.17  </a:t>
            </a:r>
            <a:endParaRPr lang="zh-CN" sz="1600">
              <a:solidFill>
                <a:schemeClr val="accent6"/>
              </a:solidFill>
              <a:sym typeface="+mn-ea"/>
            </a:endParaRPr>
          </a:p>
        </p:txBody>
      </p:sp>
      <p:pic>
        <p:nvPicPr>
          <p:cNvPr id="6" name="图片 5"/>
          <p:cNvPicPr>
            <a:picLocks noChangeAspect="1"/>
          </p:cNvPicPr>
          <p:nvPr/>
        </p:nvPicPr>
        <p:blipFill>
          <a:blip r:embed="rId1"/>
          <a:stretch>
            <a:fillRect/>
          </a:stretch>
        </p:blipFill>
        <p:spPr>
          <a:xfrm>
            <a:off x="6254115" y="1430020"/>
            <a:ext cx="4638040" cy="2114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sz="2400" b="1">
                <a:solidFill>
                  <a:schemeClr val="accent6"/>
                </a:solidFill>
              </a:rPr>
              <a:t>消息认证码</a:t>
            </a:r>
            <a:endParaRPr lang="zh-CN" sz="2400" b="1">
              <a:solidFill>
                <a:schemeClr val="accent6"/>
              </a:solidFill>
            </a:endParaRPr>
          </a:p>
        </p:txBody>
      </p:sp>
      <p:sp>
        <p:nvSpPr>
          <p:cNvPr id="21" name="文本框 20"/>
          <p:cNvSpPr txBox="1"/>
          <p:nvPr/>
        </p:nvSpPr>
        <p:spPr>
          <a:xfrm>
            <a:off x="1040130" y="1535430"/>
            <a:ext cx="10111740" cy="132207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lang="zh-CN" sz="1600">
                <a:solidFill>
                  <a:schemeClr val="accent6"/>
                </a:solidFill>
                <a:sym typeface="+mn-ea"/>
              </a:rPr>
              <a:t>消息认证码是一种确认完整性并进行认证的技术。输入包括任意长度的消息和一个发送者与接收者之间共享的密钥，输出固定长度的数据，称为MAC值。消息认证码是一种与密钥相关联的单向散列函数。</a:t>
            </a:r>
            <a:endParaRPr lang="zh-CN" sz="1600">
              <a:solidFill>
                <a:schemeClr val="accent6"/>
              </a:solidFill>
              <a:sym typeface="+mn-ea"/>
            </a:endParaRPr>
          </a:p>
          <a:p>
            <a:pPr marL="285750" indent="-285750" algn="l" fontAlgn="auto">
              <a:lnSpc>
                <a:spcPct val="100000"/>
              </a:lnSpc>
              <a:buFont typeface="Wingdings" panose="05000000000000000000" charset="0"/>
              <a:buChar char="Ø"/>
            </a:pPr>
            <a:endParaRPr lang="zh-CN" sz="1600">
              <a:solidFill>
                <a:schemeClr val="accent6"/>
              </a:solidFill>
              <a:sym typeface="+mn-ea"/>
            </a:endParaRPr>
          </a:p>
          <a:p>
            <a:pPr marL="285750" indent="-285750" algn="l" fontAlgn="auto">
              <a:lnSpc>
                <a:spcPct val="100000"/>
              </a:lnSpc>
              <a:buFont typeface="Wingdings" panose="05000000000000000000" charset="0"/>
              <a:buChar char="Ø"/>
            </a:pPr>
            <a:r>
              <a:rPr lang="zh-CN" sz="1600">
                <a:solidFill>
                  <a:schemeClr val="accent6"/>
                </a:solidFill>
                <a:sym typeface="+mn-ea"/>
              </a:rPr>
              <a:t>防御重放攻击：序号、时间戳、nonce。</a:t>
            </a:r>
            <a:endParaRPr lang="zh-CN" sz="1600">
              <a:solidFill>
                <a:schemeClr val="accent6"/>
              </a:solidFill>
              <a:sym typeface="+mn-ea"/>
            </a:endParaRPr>
          </a:p>
        </p:txBody>
      </p:sp>
      <p:sp>
        <p:nvSpPr>
          <p:cNvPr id="2" name="文本框 1"/>
          <p:cNvSpPr txBox="1"/>
          <p:nvPr/>
        </p:nvSpPr>
        <p:spPr>
          <a:xfrm>
            <a:off x="968375" y="3467735"/>
            <a:ext cx="5494020" cy="460375"/>
          </a:xfrm>
          <a:prstGeom prst="rect">
            <a:avLst/>
          </a:prstGeom>
          <a:noFill/>
        </p:spPr>
        <p:txBody>
          <a:bodyPr wrap="square" rtlCol="0">
            <a:spAutoFit/>
          </a:bodyPr>
          <a:p>
            <a:pPr algn="l"/>
            <a:r>
              <a:rPr lang="zh-CN" sz="2400" b="1">
                <a:solidFill>
                  <a:schemeClr val="accent6"/>
                </a:solidFill>
              </a:rPr>
              <a:t>数字签名</a:t>
            </a:r>
            <a:endParaRPr lang="zh-CN" sz="2400" b="1">
              <a:solidFill>
                <a:schemeClr val="accent6"/>
              </a:solidFill>
            </a:endParaRPr>
          </a:p>
        </p:txBody>
      </p:sp>
      <p:sp>
        <p:nvSpPr>
          <p:cNvPr id="3" name="文本框 2"/>
          <p:cNvSpPr txBox="1"/>
          <p:nvPr/>
        </p:nvSpPr>
        <p:spPr>
          <a:xfrm>
            <a:off x="1040130" y="4147820"/>
            <a:ext cx="10111740" cy="193802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lang="zh-CN" sz="1600">
                <a:solidFill>
                  <a:schemeClr val="accent6"/>
                </a:solidFill>
                <a:sym typeface="+mn-ea"/>
              </a:rPr>
              <a:t>生成消息签名由消息发送者完成，根据消息内容计算数字签名的值，发送者认可该消息的内容。</a:t>
            </a:r>
            <a:endParaRPr lang="zh-CN" sz="1600">
              <a:solidFill>
                <a:schemeClr val="accent6"/>
              </a:solidFill>
              <a:sym typeface="+mn-ea"/>
            </a:endParaRPr>
          </a:p>
          <a:p>
            <a:pPr marL="285750" indent="-285750" algn="l" fontAlgn="auto">
              <a:lnSpc>
                <a:spcPct val="150000"/>
              </a:lnSpc>
              <a:buFont typeface="Wingdings" panose="05000000000000000000" charset="0"/>
              <a:buChar char="Ø"/>
            </a:pPr>
            <a:r>
              <a:rPr lang="zh-CN" sz="1600">
                <a:solidFill>
                  <a:schemeClr val="accent6"/>
                </a:solidFill>
                <a:sym typeface="+mn-ea"/>
              </a:rPr>
              <a:t>验证数字签名由消息接收者完成或者第三方验证者完成，检查该消息的签名是否真的属于发送者。</a:t>
            </a:r>
            <a:endParaRPr lang="zh-CN" sz="1600">
              <a:solidFill>
                <a:schemeClr val="accent6"/>
              </a:solidFill>
              <a:sym typeface="+mn-ea"/>
            </a:endParaRPr>
          </a:p>
          <a:p>
            <a:pPr marL="285750" indent="-285750" algn="l" fontAlgn="auto">
              <a:lnSpc>
                <a:spcPct val="150000"/>
              </a:lnSpc>
              <a:buFont typeface="Wingdings" panose="05000000000000000000" charset="0"/>
              <a:buChar char="Ø"/>
            </a:pPr>
            <a:r>
              <a:rPr lang="zh-CN" sz="1600">
                <a:solidFill>
                  <a:schemeClr val="accent6"/>
                </a:solidFill>
                <a:sym typeface="+mn-ea"/>
              </a:rPr>
              <a:t>数字签名对签名密钥和验证密钥进行了区分，使用验证密钥是无法生成签名的。签名密钥只能由签名的人持有，而验证密钥则是任何需要验证签名的人都可以持有。</a:t>
            </a:r>
            <a:endParaRPr lang="zh-CN" sz="1600">
              <a:solidFill>
                <a:schemeClr val="accent6"/>
              </a:solidFill>
              <a:sym typeface="+mn-ea"/>
            </a:endParaRPr>
          </a:p>
          <a:p>
            <a:pPr marL="285750" indent="-285750" algn="l" fontAlgn="auto">
              <a:lnSpc>
                <a:spcPct val="150000"/>
              </a:lnSpc>
              <a:buFont typeface="Wingdings" panose="05000000000000000000" charset="0"/>
              <a:buChar char="Ø"/>
            </a:pPr>
            <a:r>
              <a:rPr lang="zh-CN" sz="1600">
                <a:solidFill>
                  <a:schemeClr val="accent6"/>
                </a:solidFill>
                <a:sym typeface="+mn-ea"/>
              </a:rPr>
              <a:t>数字签名就是通过将公钥密码“反过来用”而实现的。</a:t>
            </a:r>
            <a:endParaRPr lang="zh-CN" sz="1600">
              <a:solidFill>
                <a:schemeClr val="accent6"/>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sz="2400" b="1">
                <a:solidFill>
                  <a:schemeClr val="accent6"/>
                </a:solidFill>
              </a:rPr>
              <a:t>公钥密码与数字签名的密钥使用方式</a:t>
            </a:r>
            <a:endParaRPr lang="zh-CN" sz="2400" b="1">
              <a:solidFill>
                <a:schemeClr val="accent6"/>
              </a:solidFill>
            </a:endParaRPr>
          </a:p>
        </p:txBody>
      </p:sp>
      <p:pic>
        <p:nvPicPr>
          <p:cNvPr id="2" name="图片 1"/>
          <p:cNvPicPr>
            <a:picLocks noChangeAspect="1"/>
          </p:cNvPicPr>
          <p:nvPr/>
        </p:nvPicPr>
        <p:blipFill>
          <a:blip r:embed="rId1"/>
          <a:stretch>
            <a:fillRect/>
          </a:stretch>
        </p:blipFill>
        <p:spPr>
          <a:xfrm>
            <a:off x="3362325" y="1366520"/>
            <a:ext cx="4628515" cy="1314450"/>
          </a:xfrm>
          <a:prstGeom prst="rect">
            <a:avLst/>
          </a:prstGeom>
        </p:spPr>
      </p:pic>
      <p:sp>
        <p:nvSpPr>
          <p:cNvPr id="3" name="文本框 2"/>
          <p:cNvSpPr txBox="1"/>
          <p:nvPr/>
        </p:nvSpPr>
        <p:spPr>
          <a:xfrm>
            <a:off x="968375" y="2900045"/>
            <a:ext cx="9700895" cy="460375"/>
          </a:xfrm>
          <a:prstGeom prst="rect">
            <a:avLst/>
          </a:prstGeom>
          <a:noFill/>
        </p:spPr>
        <p:txBody>
          <a:bodyPr wrap="square" rtlCol="0">
            <a:spAutoFit/>
          </a:bodyPr>
          <a:p>
            <a:pPr algn="l"/>
            <a:r>
              <a:rPr lang="zh-CN" sz="2400" b="1">
                <a:solidFill>
                  <a:schemeClr val="accent6"/>
                </a:solidFill>
              </a:rPr>
              <a:t>对称密码与公钥密码的对比，以及消息认证码与数字签名的对比</a:t>
            </a:r>
            <a:endParaRPr lang="zh-CN" sz="2400" b="1">
              <a:solidFill>
                <a:schemeClr val="accent6"/>
              </a:solidFill>
            </a:endParaRPr>
          </a:p>
        </p:txBody>
      </p:sp>
      <p:pic>
        <p:nvPicPr>
          <p:cNvPr id="6" name="图片 5"/>
          <p:cNvPicPr>
            <a:picLocks noChangeAspect="1"/>
          </p:cNvPicPr>
          <p:nvPr/>
        </p:nvPicPr>
        <p:blipFill>
          <a:blip r:embed="rId2"/>
          <a:stretch>
            <a:fillRect/>
          </a:stretch>
        </p:blipFill>
        <p:spPr>
          <a:xfrm>
            <a:off x="1337310" y="3632200"/>
            <a:ext cx="4352290" cy="1733550"/>
          </a:xfrm>
          <a:prstGeom prst="rect">
            <a:avLst/>
          </a:prstGeom>
        </p:spPr>
      </p:pic>
      <p:pic>
        <p:nvPicPr>
          <p:cNvPr id="7" name="图片 6"/>
          <p:cNvPicPr>
            <a:picLocks noChangeAspect="1"/>
          </p:cNvPicPr>
          <p:nvPr/>
        </p:nvPicPr>
        <p:blipFill>
          <a:blip r:embed="rId3"/>
          <a:stretch>
            <a:fillRect/>
          </a:stretch>
        </p:blipFill>
        <p:spPr>
          <a:xfrm>
            <a:off x="6016625" y="3632200"/>
            <a:ext cx="4723765" cy="2305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4248785" cy="460375"/>
          </a:xfrm>
          <a:prstGeom prst="rect">
            <a:avLst/>
          </a:prstGeom>
          <a:noFill/>
        </p:spPr>
        <p:txBody>
          <a:bodyPr wrap="square" rtlCol="0">
            <a:spAutoFit/>
          </a:bodyPr>
          <a:lstStyle/>
          <a:p>
            <a:pPr algn="l"/>
            <a:r>
              <a:rPr lang="zh-CN" sz="2400" b="1">
                <a:solidFill>
                  <a:schemeClr val="accent6"/>
                </a:solidFill>
              </a:rPr>
              <a:t>证书(为公钥加上数字签名)</a:t>
            </a:r>
            <a:endParaRPr lang="zh-CN" sz="2400" b="1">
              <a:solidFill>
                <a:schemeClr val="accent6"/>
              </a:solidFill>
            </a:endParaRPr>
          </a:p>
        </p:txBody>
      </p:sp>
      <p:sp>
        <p:nvSpPr>
          <p:cNvPr id="21" name="文本框 20"/>
          <p:cNvSpPr txBox="1"/>
          <p:nvPr/>
        </p:nvSpPr>
        <p:spPr>
          <a:xfrm>
            <a:off x="1030605" y="1420495"/>
            <a:ext cx="4305300" cy="4892675"/>
          </a:xfrm>
          <a:prstGeom prst="rect">
            <a:avLst/>
          </a:prstGeom>
          <a:noFill/>
        </p:spPr>
        <p:txBody>
          <a:bodyPr wrap="square" rtlCol="0">
            <a:spAutoFit/>
          </a:bodyPr>
          <a:p>
            <a:pPr indent="0" algn="l" fontAlgn="auto">
              <a:lnSpc>
                <a:spcPct val="150000"/>
              </a:lnSpc>
              <a:buNone/>
            </a:pPr>
            <a:r>
              <a:rPr lang="zh-CN" altLang="en-US" sz="1600">
                <a:solidFill>
                  <a:schemeClr val="accent6"/>
                </a:solidFill>
                <a:sym typeface="+mn-ea"/>
              </a:rPr>
              <a:t>步骤：</a:t>
            </a:r>
            <a:endParaRPr lang="en-US" alt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Bob 生成密钥对</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Bob 在认证机构Trent注册自己的公钥</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认证机构Trent用自己的私钥对 Bob 的公钥施加数字签名并生成证书</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Alice 得到带有认证机构Trent的数字签名的 Bob 的公钥(证书)</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Alice 使用认证机构Trent的公钥验证数字签名，确认 Bob 的公钥的合法性</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Alice 用 Bob 的公钥加密消息并发送给 Bob</a:t>
            </a:r>
            <a:endParaRPr lang="zh-CN" sz="1600">
              <a:solidFill>
                <a:schemeClr val="accent6"/>
              </a:solidFill>
              <a:sym typeface="+mn-ea"/>
            </a:endParaRPr>
          </a:p>
          <a:p>
            <a:pPr marL="342900" indent="-342900" algn="l" fontAlgn="auto">
              <a:lnSpc>
                <a:spcPct val="150000"/>
              </a:lnSpc>
              <a:buFont typeface="+mj-ea"/>
              <a:buAutoNum type="circleNumDbPlain"/>
            </a:pPr>
            <a:r>
              <a:rPr lang="zh-CN" sz="1600">
                <a:solidFill>
                  <a:schemeClr val="accent6"/>
                </a:solidFill>
                <a:sym typeface="+mn-ea"/>
              </a:rPr>
              <a:t>Bob 用自己的私钥解密密文得到 Alice 的消息  </a:t>
            </a:r>
            <a:endParaRPr lang="zh-CN" sz="1600">
              <a:solidFill>
                <a:schemeClr val="accent6"/>
              </a:solidFill>
              <a:sym typeface="+mn-ea"/>
            </a:endParaRPr>
          </a:p>
        </p:txBody>
      </p:sp>
      <p:sp>
        <p:nvSpPr>
          <p:cNvPr id="2" name="文本框 1"/>
          <p:cNvSpPr txBox="1"/>
          <p:nvPr/>
        </p:nvSpPr>
        <p:spPr>
          <a:xfrm>
            <a:off x="6289675" y="846455"/>
            <a:ext cx="4407535" cy="460375"/>
          </a:xfrm>
          <a:prstGeom prst="rect">
            <a:avLst/>
          </a:prstGeom>
          <a:noFill/>
        </p:spPr>
        <p:txBody>
          <a:bodyPr wrap="square" rtlCol="0">
            <a:spAutoFit/>
          </a:bodyPr>
          <a:p>
            <a:pPr algn="l"/>
            <a:r>
              <a:rPr lang="zh-CN" sz="2400" b="1">
                <a:solidFill>
                  <a:schemeClr val="accent6"/>
                </a:solidFill>
              </a:rPr>
              <a:t>Diffie-Hellman 密钥交换</a:t>
            </a:r>
            <a:endParaRPr lang="zh-CN" sz="2400" b="1">
              <a:solidFill>
                <a:schemeClr val="accent6"/>
              </a:solidFill>
            </a:endParaRPr>
          </a:p>
        </p:txBody>
      </p:sp>
      <p:sp>
        <p:nvSpPr>
          <p:cNvPr id="3" name="文本框 2"/>
          <p:cNvSpPr txBox="1"/>
          <p:nvPr/>
        </p:nvSpPr>
        <p:spPr>
          <a:xfrm>
            <a:off x="6289675" y="1420495"/>
            <a:ext cx="5037455" cy="4030980"/>
          </a:xfrm>
          <a:prstGeom prst="rect">
            <a:avLst/>
          </a:prstGeom>
          <a:noFill/>
        </p:spPr>
        <p:txBody>
          <a:bodyPr wrap="square" rtlCol="0">
            <a:spAutoFit/>
          </a:bodyPr>
          <a:p>
            <a:pPr algn="l" fontAlgn="auto">
              <a:lnSpc>
                <a:spcPct val="200000"/>
              </a:lnSpc>
            </a:pPr>
            <a:r>
              <a:rPr lang="zh-CN" altLang="en-US" sz="1600">
                <a:solidFill>
                  <a:schemeClr val="accent6"/>
                </a:solidFill>
                <a:sym typeface="+mn-ea"/>
              </a:rPr>
              <a:t>步骤：</a:t>
            </a:r>
            <a:endParaRPr lang="en-US"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Alice 向 Bob 发送两个质数 P 和 G</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Alice 生成一个随机数 A</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Bob 生成一个随机数 B</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Alice 将 G 的 A 次方mod P 这个数发送给 Bob</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Bob 将 G 的 B 次方mod P 这个数发送给 Alice</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Alice 用 Bob 发过来的数计算 A 次方并求mod P</a:t>
            </a:r>
            <a:endParaRPr sz="1600">
              <a:solidFill>
                <a:schemeClr val="accent6"/>
              </a:solidFill>
              <a:sym typeface="+mn-ea"/>
            </a:endParaRPr>
          </a:p>
          <a:p>
            <a:pPr marL="342900" indent="-342900" algn="l" fontAlgn="auto">
              <a:lnSpc>
                <a:spcPct val="200000"/>
              </a:lnSpc>
              <a:buFont typeface="+mj-ea"/>
              <a:buAutoNum type="circleNumDbPlain"/>
            </a:pPr>
            <a:r>
              <a:rPr sz="1600">
                <a:solidFill>
                  <a:schemeClr val="accent6"/>
                </a:solidFill>
                <a:sym typeface="+mn-ea"/>
              </a:rPr>
              <a:t>Bob 用 Alice 发过来的数计算 B 次方并求mod P</a:t>
            </a:r>
            <a:r>
              <a:rPr lang="zh-CN" sz="1600">
                <a:solidFill>
                  <a:schemeClr val="accent6"/>
                </a:solidFill>
                <a:sym typeface="+mn-ea"/>
              </a:rPr>
              <a:t> </a:t>
            </a:r>
            <a:endParaRPr lang="zh-CN" sz="1600">
              <a:solidFill>
                <a:schemeClr val="accent6"/>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sz="2400" b="1">
                <a:solidFill>
                  <a:schemeClr val="accent6"/>
                </a:solidFill>
              </a:rPr>
              <a:t>SSL/TLS</a:t>
            </a:r>
            <a:endParaRPr lang="zh-CN" sz="2400" b="1">
              <a:solidFill>
                <a:schemeClr val="accent6"/>
              </a:solidFill>
            </a:endParaRPr>
          </a:p>
        </p:txBody>
      </p:sp>
      <p:sp>
        <p:nvSpPr>
          <p:cNvPr id="21" name="文本框 20"/>
          <p:cNvSpPr txBox="1"/>
          <p:nvPr/>
        </p:nvSpPr>
        <p:spPr>
          <a:xfrm>
            <a:off x="1040130" y="1645285"/>
            <a:ext cx="10111740" cy="3784600"/>
          </a:xfrm>
          <a:prstGeom prst="rect">
            <a:avLst/>
          </a:prstGeom>
          <a:noFill/>
        </p:spPr>
        <p:txBody>
          <a:bodyPr wrap="square" rtlCol="0">
            <a:spAutoFit/>
          </a:bodyPr>
          <a:p>
            <a:pPr algn="l" fontAlgn="auto">
              <a:lnSpc>
                <a:spcPct val="150000"/>
              </a:lnSpc>
            </a:pPr>
            <a:r>
              <a:rPr lang="zh-CN" sz="1600">
                <a:solidFill>
                  <a:schemeClr val="accent6"/>
                </a:solidFill>
                <a:sym typeface="+mn-ea"/>
              </a:rPr>
              <a:t>要确保机密性，可以使用对称密码。使用伪随机数生成器来生成密钥。使用公钥密码或Diffie-Hellman密码交换将对称密钥发送给通信对象。识别篡改，对数据进行认证，可以使用消息认证码。要对通信对象进行认证，可以使用对公钥加上数字签名所生成的证书。  </a:t>
            </a:r>
            <a:endParaRPr lang="zh-CN" sz="1600">
              <a:solidFill>
                <a:schemeClr val="accent6"/>
              </a:solidFill>
              <a:sym typeface="+mn-ea"/>
            </a:endParaRPr>
          </a:p>
          <a:p>
            <a:pPr algn="l" fontAlgn="auto">
              <a:lnSpc>
                <a:spcPct val="150000"/>
              </a:lnSpc>
            </a:pPr>
            <a:endParaRPr lang="zh-CN" sz="1600">
              <a:solidFill>
                <a:schemeClr val="accent6"/>
              </a:solidFill>
              <a:sym typeface="+mn-ea"/>
            </a:endParaRPr>
          </a:p>
          <a:p>
            <a:pPr algn="l" fontAlgn="auto">
              <a:lnSpc>
                <a:spcPct val="150000"/>
              </a:lnSpc>
            </a:pPr>
            <a:endParaRPr lang="zh-CN" sz="1600">
              <a:solidFill>
                <a:schemeClr val="accent6"/>
              </a:solidFill>
              <a:sym typeface="+mn-ea"/>
            </a:endParaRPr>
          </a:p>
          <a:p>
            <a:pPr marL="285750" indent="-285750" algn="l" fontAlgn="auto">
              <a:lnSpc>
                <a:spcPct val="150000"/>
              </a:lnSpc>
              <a:buFont typeface="Wingdings" panose="05000000000000000000" charset="0"/>
              <a:buChar char="n"/>
            </a:pPr>
            <a:r>
              <a:rPr lang="zh-CN" sz="1600">
                <a:solidFill>
                  <a:schemeClr val="accent6"/>
                </a:solidFill>
                <a:sym typeface="+mn-ea"/>
              </a:rPr>
              <a:t>TLS记录协议：负责使用对称密码对消息进行加密通信部分。使用了对称密码和消息认证码。负责消息的压缩、加密以及数据的认证。</a:t>
            </a:r>
            <a:endParaRPr lang="zh-CN" sz="1600">
              <a:solidFill>
                <a:schemeClr val="accent6"/>
              </a:solidFill>
              <a:sym typeface="+mn-ea"/>
            </a:endParaRPr>
          </a:p>
          <a:p>
            <a:pPr marL="285750" indent="-285750" algn="l" fontAlgn="auto">
              <a:lnSpc>
                <a:spcPct val="150000"/>
              </a:lnSpc>
              <a:buFont typeface="Wingdings" panose="05000000000000000000" charset="0"/>
              <a:buChar char="n"/>
            </a:pPr>
            <a:r>
              <a:rPr lang="zh-CN" sz="1600">
                <a:solidFill>
                  <a:schemeClr val="accent6"/>
                </a:solidFill>
                <a:sym typeface="+mn-ea"/>
              </a:rPr>
              <a:t>TLS握手协议：握手协议、密码规格变更协议、警告协议、应用数据协议。</a:t>
            </a:r>
            <a:endParaRPr lang="zh-CN" sz="1600">
              <a:solidFill>
                <a:schemeClr val="accent6"/>
              </a:solidFill>
              <a:sym typeface="+mn-ea"/>
            </a:endParaRPr>
          </a:p>
          <a:p>
            <a:pPr algn="l" fontAlgn="auto">
              <a:lnSpc>
                <a:spcPct val="150000"/>
              </a:lnSpc>
            </a:pPr>
            <a:r>
              <a:rPr lang="zh-CN" sz="1600">
                <a:solidFill>
                  <a:schemeClr val="accent6"/>
                </a:solidFill>
                <a:sym typeface="+mn-ea"/>
              </a:rPr>
              <a:t>握手协议 负责生产共享密钥以及交换证书。生产共享密钥是为了进行密码通信，交换证书是为了通信双方相互进行认证。 </a:t>
            </a:r>
            <a:endParaRPr lang="zh-CN" sz="1600">
              <a:solidFill>
                <a:schemeClr val="accent6"/>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494020" cy="460375"/>
          </a:xfrm>
          <a:prstGeom prst="rect">
            <a:avLst/>
          </a:prstGeom>
          <a:noFill/>
        </p:spPr>
        <p:txBody>
          <a:bodyPr wrap="square" rtlCol="0">
            <a:spAutoFit/>
          </a:bodyPr>
          <a:lstStyle/>
          <a:p>
            <a:pPr algn="l"/>
            <a:r>
              <a:rPr lang="zh-CN" sz="2400" b="1">
                <a:solidFill>
                  <a:schemeClr val="accent6"/>
                </a:solidFill>
              </a:rPr>
              <a:t>TLS握手协议汇总使用的密码技术</a:t>
            </a:r>
            <a:endParaRPr lang="zh-CN" sz="2400" b="1">
              <a:solidFill>
                <a:schemeClr val="accent6"/>
              </a:solidFill>
            </a:endParaRPr>
          </a:p>
        </p:txBody>
      </p:sp>
      <p:sp>
        <p:nvSpPr>
          <p:cNvPr id="3" name="文本框 2"/>
          <p:cNvSpPr txBox="1"/>
          <p:nvPr/>
        </p:nvSpPr>
        <p:spPr>
          <a:xfrm>
            <a:off x="967740" y="3637280"/>
            <a:ext cx="9700895" cy="460375"/>
          </a:xfrm>
          <a:prstGeom prst="rect">
            <a:avLst/>
          </a:prstGeom>
          <a:noFill/>
        </p:spPr>
        <p:txBody>
          <a:bodyPr wrap="square" rtlCol="0">
            <a:spAutoFit/>
          </a:bodyPr>
          <a:p>
            <a:pPr algn="l"/>
            <a:r>
              <a:rPr lang="zh-CN" sz="2400" b="1">
                <a:solidFill>
                  <a:schemeClr val="accent6"/>
                </a:solidFill>
              </a:rPr>
              <a:t>TLS记录协议中使用的密码技术</a:t>
            </a:r>
            <a:endParaRPr lang="zh-CN" sz="2400" b="1">
              <a:solidFill>
                <a:schemeClr val="accent6"/>
              </a:solidFill>
            </a:endParaRPr>
          </a:p>
        </p:txBody>
      </p:sp>
      <p:pic>
        <p:nvPicPr>
          <p:cNvPr id="9" name="图片 8"/>
          <p:cNvPicPr>
            <a:picLocks noChangeAspect="1"/>
          </p:cNvPicPr>
          <p:nvPr/>
        </p:nvPicPr>
        <p:blipFill>
          <a:blip r:embed="rId1"/>
          <a:stretch>
            <a:fillRect/>
          </a:stretch>
        </p:blipFill>
        <p:spPr>
          <a:xfrm>
            <a:off x="3964305" y="4267200"/>
            <a:ext cx="3923665" cy="1314450"/>
          </a:xfrm>
          <a:prstGeom prst="rect">
            <a:avLst/>
          </a:prstGeom>
        </p:spPr>
      </p:pic>
      <p:pic>
        <p:nvPicPr>
          <p:cNvPr id="10" name="图片 9"/>
          <p:cNvPicPr>
            <a:picLocks noChangeAspect="1"/>
          </p:cNvPicPr>
          <p:nvPr/>
        </p:nvPicPr>
        <p:blipFill>
          <a:blip r:embed="rId2"/>
          <a:stretch>
            <a:fillRect/>
          </a:stretch>
        </p:blipFill>
        <p:spPr>
          <a:xfrm>
            <a:off x="3187700" y="1458595"/>
            <a:ext cx="5476240" cy="1666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08375" y="3448050"/>
            <a:ext cx="5175250" cy="460375"/>
          </a:xfrm>
          <a:prstGeom prst="rect">
            <a:avLst/>
          </a:prstGeom>
          <a:noFill/>
        </p:spPr>
        <p:txBody>
          <a:bodyPr wrap="square" rtlCol="0">
            <a:spAutoFit/>
          </a:bodyPr>
          <a:lstStyle/>
          <a:p>
            <a:pPr algn="ctr"/>
            <a:r>
              <a:rPr lang="zh-CN" altLang="en-US" sz="2400" b="1" dirty="0">
                <a:solidFill>
                  <a:schemeClr val="accent6"/>
                </a:solidFill>
              </a:rPr>
              <a:t>请批评指正！</a:t>
            </a:r>
            <a:endParaRPr lang="zh-CN" altLang="en-US" sz="2400" b="1" dirty="0">
              <a:solidFill>
                <a:schemeClr val="accent6"/>
              </a:solidFill>
            </a:endParaRPr>
          </a:p>
        </p:txBody>
      </p:sp>
      <p:sp>
        <p:nvSpPr>
          <p:cNvPr id="10" name="对角圆角矩形 2"/>
          <p:cNvSpPr/>
          <p:nvPr/>
        </p:nvSpPr>
        <p:spPr>
          <a:xfrm>
            <a:off x="5409883" y="2673667"/>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3200" b="1" dirty="0"/>
              <a:t>谢谢</a:t>
            </a:r>
            <a:endParaRPr lang="zh-CN"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异常处理</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lang="en-US" sz="1200">
                  <a:solidFill>
                    <a:schemeClr val="accent6"/>
                  </a:solidFill>
                  <a:sym typeface="+mn-ea"/>
                </a:rPr>
                <a:t>E</a:t>
              </a:r>
              <a:r>
                <a:rPr sz="1200">
                  <a:solidFill>
                    <a:schemeClr val="accent6"/>
                  </a:solidFill>
                  <a:sym typeface="+mn-ea"/>
                </a:rPr>
                <a:t>xception </a:t>
              </a:r>
              <a:r>
                <a:rPr lang="en-US" sz="1200">
                  <a:solidFill>
                    <a:schemeClr val="accent6"/>
                  </a:solidFill>
                  <a:sym typeface="+mn-ea"/>
                </a:rPr>
                <a:t>H</a:t>
              </a:r>
              <a:r>
                <a:rPr sz="1200">
                  <a:solidFill>
                    <a:schemeClr val="accent6"/>
                  </a:solidFill>
                  <a:sym typeface="+mn-ea"/>
                </a:rPr>
                <a:t>andling</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a:t>第一部分</a:t>
            </a:r>
            <a:endParaRPr lang="zh-CN"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8740140" cy="460375"/>
          </a:xfrm>
          <a:prstGeom prst="rect">
            <a:avLst/>
          </a:prstGeom>
          <a:noFill/>
        </p:spPr>
        <p:txBody>
          <a:bodyPr wrap="square" rtlCol="0">
            <a:spAutoFit/>
          </a:bodyPr>
          <a:lstStyle/>
          <a:p>
            <a:pPr algn="l"/>
            <a:r>
              <a:rPr lang="zh-CN" altLang="en-US" sz="2400" b="1">
                <a:solidFill>
                  <a:schemeClr val="accent6"/>
                </a:solidFill>
              </a:rPr>
              <a:t>EXC_RETURN 的位域</a:t>
            </a:r>
            <a:endParaRPr lang="zh-CN" altLang="en-US" sz="2400" b="1">
              <a:solidFill>
                <a:schemeClr val="accent6"/>
              </a:solidFill>
            </a:endParaRPr>
          </a:p>
        </p:txBody>
      </p:sp>
      <p:pic>
        <p:nvPicPr>
          <p:cNvPr id="2" name="图片 1"/>
          <p:cNvPicPr>
            <a:picLocks noChangeAspect="1"/>
          </p:cNvPicPr>
          <p:nvPr/>
        </p:nvPicPr>
        <p:blipFill>
          <a:blip r:embed="rId1"/>
          <a:stretch>
            <a:fillRect/>
          </a:stretch>
        </p:blipFill>
        <p:spPr>
          <a:xfrm>
            <a:off x="1805940" y="1306830"/>
            <a:ext cx="8580755" cy="2704465"/>
          </a:xfrm>
          <a:prstGeom prst="rect">
            <a:avLst/>
          </a:prstGeom>
        </p:spPr>
      </p:pic>
      <p:sp>
        <p:nvSpPr>
          <p:cNvPr id="6" name="文本框 5"/>
          <p:cNvSpPr txBox="1"/>
          <p:nvPr/>
        </p:nvSpPr>
        <p:spPr>
          <a:xfrm>
            <a:off x="968375" y="4204970"/>
            <a:ext cx="8740140" cy="460375"/>
          </a:xfrm>
          <a:prstGeom prst="rect">
            <a:avLst/>
          </a:prstGeom>
          <a:noFill/>
        </p:spPr>
        <p:txBody>
          <a:bodyPr wrap="square" rtlCol="0">
            <a:spAutoFit/>
          </a:bodyPr>
          <a:p>
            <a:pPr algn="l"/>
            <a:r>
              <a:rPr lang="zh-CN" altLang="en-US" sz="2400" b="1">
                <a:solidFill>
                  <a:schemeClr val="accent6"/>
                </a:solidFill>
              </a:rPr>
              <a:t>EXC_RETURN 的合法值</a:t>
            </a:r>
            <a:endParaRPr lang="zh-CN" altLang="en-US" sz="2400" b="1">
              <a:solidFill>
                <a:schemeClr val="accent6"/>
              </a:solidFill>
            </a:endParaRPr>
          </a:p>
        </p:txBody>
      </p:sp>
      <p:pic>
        <p:nvPicPr>
          <p:cNvPr id="7" name="图片 6"/>
          <p:cNvPicPr>
            <a:picLocks noChangeAspect="1"/>
          </p:cNvPicPr>
          <p:nvPr/>
        </p:nvPicPr>
        <p:blipFill>
          <a:blip r:embed="rId2"/>
          <a:stretch>
            <a:fillRect/>
          </a:stretch>
        </p:blipFill>
        <p:spPr>
          <a:xfrm>
            <a:off x="2332990" y="4665345"/>
            <a:ext cx="7047865" cy="1381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7015"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zh-CN" altLang="en-US" sz="2400" b="1">
                <a:solidFill>
                  <a:schemeClr val="accent6"/>
                </a:solidFill>
              </a:rPr>
              <a:t>异常进入和压栈</a:t>
            </a:r>
            <a:endParaRPr lang="zh-CN" altLang="en-US" sz="2400" b="1">
              <a:solidFill>
                <a:schemeClr val="accent6"/>
              </a:solidFill>
            </a:endParaRPr>
          </a:p>
        </p:txBody>
      </p:sp>
      <p:sp>
        <p:nvSpPr>
          <p:cNvPr id="21" name="文本框 20"/>
          <p:cNvSpPr txBox="1"/>
          <p:nvPr/>
        </p:nvSpPr>
        <p:spPr>
          <a:xfrm>
            <a:off x="1026795" y="1560195"/>
            <a:ext cx="10111740" cy="156845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压栈操作中用的可以为主栈或进程栈。</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若处理器运行在线程模式且使用MSP，则压栈操作执行时使用MSP。</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若处理器运行在线程模式且使用PSP，则压栈操作执行时使用PSP。在进入处理模式后，处理器必须使用MSP，所有嵌套中断的压栈操作执行时都使用主栈MSP。</a:t>
            </a:r>
            <a:endParaRPr sz="1600">
              <a:solidFill>
                <a:schemeClr val="accent6"/>
              </a:solidFill>
              <a:sym typeface="+mn-ea"/>
            </a:endParaRPr>
          </a:p>
        </p:txBody>
      </p:sp>
      <p:sp>
        <p:nvSpPr>
          <p:cNvPr id="2" name="文本框 1"/>
          <p:cNvSpPr txBox="1"/>
          <p:nvPr/>
        </p:nvSpPr>
        <p:spPr>
          <a:xfrm>
            <a:off x="968375" y="3487420"/>
            <a:ext cx="5175250" cy="460375"/>
          </a:xfrm>
          <a:prstGeom prst="rect">
            <a:avLst/>
          </a:prstGeom>
          <a:noFill/>
        </p:spPr>
        <p:txBody>
          <a:bodyPr wrap="square" rtlCol="0">
            <a:spAutoFit/>
          </a:bodyPr>
          <a:p>
            <a:pPr algn="l"/>
            <a:r>
              <a:rPr lang="zh-CN" altLang="en-US" sz="2400" b="1">
                <a:solidFill>
                  <a:schemeClr val="accent6"/>
                </a:solidFill>
              </a:rPr>
              <a:t>异常返回和出栈</a:t>
            </a:r>
            <a:endParaRPr lang="zh-CN" altLang="en-US" sz="2400" b="1">
              <a:solidFill>
                <a:schemeClr val="accent6"/>
              </a:solidFill>
            </a:endParaRPr>
          </a:p>
        </p:txBody>
      </p:sp>
      <p:sp>
        <p:nvSpPr>
          <p:cNvPr id="3" name="文本框 2"/>
          <p:cNvSpPr txBox="1"/>
          <p:nvPr/>
        </p:nvSpPr>
        <p:spPr>
          <a:xfrm>
            <a:off x="968375" y="4187190"/>
            <a:ext cx="10111740" cy="1198880"/>
          </a:xfrm>
          <a:prstGeom prst="rect">
            <a:avLst/>
          </a:prstGeom>
          <a:noFill/>
        </p:spPr>
        <p:txBody>
          <a:bodyPr wrap="square" rtlCol="0">
            <a:spAutoFit/>
          </a:bodyPr>
          <a:p>
            <a:pPr marL="285750" indent="-285750" algn="l" fontAlgn="auto">
              <a:lnSpc>
                <a:spcPct val="150000"/>
              </a:lnSpc>
              <a:buFont typeface="Wingdings" panose="05000000000000000000" charset="0"/>
              <a:buChar char="Ø"/>
            </a:pPr>
            <a:r>
              <a:rPr sz="1600">
                <a:solidFill>
                  <a:schemeClr val="accent6"/>
                </a:solidFill>
                <a:sym typeface="+mn-ea"/>
              </a:rPr>
              <a:t>在异常处理结束时，异常入口处生成的 EXC_RETURN 数值的第2位用于确定提取栈帧时所用的栈指针。</a:t>
            </a:r>
            <a:endParaRPr sz="1600">
              <a:solidFill>
                <a:schemeClr val="accent6"/>
              </a:solidFill>
              <a:sym typeface="+mn-ea"/>
            </a:endParaRPr>
          </a:p>
          <a:p>
            <a:pPr marL="285750" indent="-285750" algn="l" fontAlgn="auto">
              <a:lnSpc>
                <a:spcPct val="150000"/>
              </a:lnSpc>
              <a:buFont typeface="Wingdings" panose="05000000000000000000" charset="0"/>
              <a:buChar char="Ø"/>
            </a:pPr>
            <a:r>
              <a:rPr sz="1600">
                <a:solidFill>
                  <a:schemeClr val="accent6"/>
                </a:solidFill>
                <a:sym typeface="+mn-ea"/>
              </a:rPr>
              <a:t>若第2位为0，处理器知道之前压栈时使用的是主栈，若第二位为1，处理器知道压栈时使用的是进程栈。 在每次出栈操作结束时，处理器会检查出栈 xPSR 数值的第9位，并且若压栈时插入了额外空间则会将其去除。</a:t>
            </a:r>
            <a:endParaRPr sz="1600">
              <a:solidFill>
                <a:schemeClr val="accent6"/>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zh-CN" altLang="en-US" sz="2400" b="1">
                <a:solidFill>
                  <a:schemeClr val="accent6"/>
                </a:solidFill>
              </a:rPr>
              <a:t>出栈操作流程</a:t>
            </a:r>
            <a:endParaRPr lang="zh-CN" altLang="en-US" sz="2400" b="1">
              <a:solidFill>
                <a:schemeClr val="accent6"/>
              </a:solidFill>
            </a:endParaRPr>
          </a:p>
        </p:txBody>
      </p:sp>
      <p:pic>
        <p:nvPicPr>
          <p:cNvPr id="2" name="图片 1"/>
          <p:cNvPicPr>
            <a:picLocks noChangeAspect="1"/>
          </p:cNvPicPr>
          <p:nvPr/>
        </p:nvPicPr>
        <p:blipFill>
          <a:blip r:embed="rId1"/>
          <a:stretch>
            <a:fillRect/>
          </a:stretch>
        </p:blipFill>
        <p:spPr>
          <a:xfrm>
            <a:off x="3188970" y="519430"/>
            <a:ext cx="7428865" cy="5819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46455"/>
            <a:ext cx="5175250" cy="460375"/>
          </a:xfrm>
          <a:prstGeom prst="rect">
            <a:avLst/>
          </a:prstGeom>
          <a:noFill/>
        </p:spPr>
        <p:txBody>
          <a:bodyPr wrap="square" rtlCol="0">
            <a:spAutoFit/>
          </a:bodyPr>
          <a:lstStyle/>
          <a:p>
            <a:pPr algn="l"/>
            <a:r>
              <a:rPr lang="zh-CN" altLang="en-US" sz="2400" b="1">
                <a:solidFill>
                  <a:schemeClr val="accent6"/>
                </a:solidFill>
              </a:rPr>
              <a:t>中断等待和异常处理优化</a:t>
            </a:r>
            <a:endParaRPr lang="zh-CN" altLang="en-US" sz="2400" b="1">
              <a:solidFill>
                <a:schemeClr val="accent6"/>
              </a:solidFill>
            </a:endParaRPr>
          </a:p>
        </p:txBody>
      </p:sp>
      <p:sp>
        <p:nvSpPr>
          <p:cNvPr id="21" name="文本框 20"/>
          <p:cNvSpPr txBox="1"/>
          <p:nvPr/>
        </p:nvSpPr>
        <p:spPr>
          <a:xfrm>
            <a:off x="1026795" y="1560195"/>
            <a:ext cx="10111740" cy="4276725"/>
          </a:xfrm>
          <a:prstGeom prst="rect">
            <a:avLst/>
          </a:prstGeom>
          <a:noFill/>
        </p:spPr>
        <p:txBody>
          <a:bodyPr wrap="square" rtlCol="0">
            <a:spAutoFit/>
          </a:bodyPr>
          <a:p>
            <a:pPr marL="285750" indent="-285750" algn="l" fontAlgn="auto">
              <a:buFont typeface="Wingdings" panose="05000000000000000000" charset="0"/>
              <a:buChar char="l"/>
            </a:pPr>
            <a:r>
              <a:rPr sz="1600" b="1">
                <a:solidFill>
                  <a:schemeClr val="accent6"/>
                </a:solidFill>
                <a:sym typeface="+mn-ea"/>
              </a:rPr>
              <a:t>中断等待</a:t>
            </a:r>
            <a:r>
              <a:rPr sz="1600">
                <a:solidFill>
                  <a:schemeClr val="accent6"/>
                </a:solidFill>
                <a:sym typeface="+mn-ea"/>
              </a:rPr>
              <a:t>： 从中断请求开始到中断处理开始执行间的时间。</a:t>
            </a:r>
            <a:endParaRPr sz="1600">
              <a:solidFill>
                <a:schemeClr val="accent6"/>
              </a:solidFill>
              <a:sym typeface="+mn-ea"/>
            </a:endParaRPr>
          </a:p>
          <a:p>
            <a:pPr marL="285750" indent="-285750" algn="l" fontAlgn="auto">
              <a:buFont typeface="Wingdings" panose="05000000000000000000" charset="0"/>
              <a:buChar char="l"/>
            </a:pPr>
            <a:endParaRPr sz="1600">
              <a:solidFill>
                <a:schemeClr val="accent6"/>
              </a:solidFill>
              <a:sym typeface="+mn-ea"/>
            </a:endParaRPr>
          </a:p>
          <a:p>
            <a:pPr marL="285750" indent="-285750" algn="l" fontAlgn="auto">
              <a:buFont typeface="Wingdings" panose="05000000000000000000" charset="0"/>
              <a:buChar char="l"/>
            </a:pPr>
            <a:r>
              <a:rPr sz="1600" b="1">
                <a:solidFill>
                  <a:schemeClr val="accent6"/>
                </a:solidFill>
                <a:sym typeface="+mn-ea"/>
              </a:rPr>
              <a:t>多周期指令执行时的中断</a:t>
            </a:r>
            <a:r>
              <a:rPr sz="1600">
                <a:solidFill>
                  <a:schemeClr val="accent6"/>
                </a:solidFill>
                <a:sym typeface="+mn-ea"/>
              </a:rPr>
              <a:t>： 在处理器执行多周期指令时产生了中断请求，该指令可能会被丢弃且在中断处理结束后重新执行。若在中断产生时 LDM/STM/PUSH/POP 中的一个指令正在执行，当前的存储器访问会结束，且下一个寄存器编号会被存放在压栈的xPSR中(中断继续指令[ICI]位)。异常处理结束后，多加载/多存储/压栈/出栈会从传输停止的位置继续执行。</a:t>
            </a:r>
            <a:endParaRPr sz="1600">
              <a:solidFill>
                <a:schemeClr val="accent6"/>
              </a:solidFill>
              <a:sym typeface="+mn-ea"/>
            </a:endParaRPr>
          </a:p>
          <a:p>
            <a:pPr marL="285750" indent="-285750" algn="l" fontAlgn="auto">
              <a:buFont typeface="Wingdings" panose="05000000000000000000" charset="0"/>
              <a:buChar char="l"/>
            </a:pPr>
            <a:endParaRPr sz="1600">
              <a:solidFill>
                <a:schemeClr val="accent6"/>
              </a:solidFill>
              <a:sym typeface="+mn-ea"/>
            </a:endParaRPr>
          </a:p>
          <a:p>
            <a:pPr marL="285750" indent="-285750" algn="l" fontAlgn="auto">
              <a:buFont typeface="Wingdings" panose="05000000000000000000" charset="0"/>
              <a:buChar char="l"/>
            </a:pPr>
            <a:r>
              <a:rPr sz="1600" b="1">
                <a:solidFill>
                  <a:schemeClr val="accent6"/>
                </a:solidFill>
                <a:sym typeface="+mn-ea"/>
              </a:rPr>
              <a:t>末尾连锁</a:t>
            </a:r>
            <a:r>
              <a:rPr sz="1600">
                <a:solidFill>
                  <a:schemeClr val="accent6"/>
                </a:solidFill>
                <a:sym typeface="+mn-ea"/>
              </a:rPr>
              <a:t>： 若某个异常产生时处理器正在处理另一个具有相同或更高优先级的异常，该异常会挂起。处理器执行完当前异常后，继续执行挂起的异常请求。处理器不会从栈中回复寄存器(出栈)然后再将它们存入栈中(压栈)，而是跳过出栈和压栈过程并会尽快进入挂起异常的异常处理。两个异常处理间隔时间会降低很多，并带来了更佳的能耗效率。</a:t>
            </a:r>
            <a:endParaRPr sz="1600">
              <a:solidFill>
                <a:schemeClr val="accent6"/>
              </a:solidFill>
              <a:sym typeface="+mn-ea"/>
            </a:endParaRPr>
          </a:p>
          <a:p>
            <a:pPr marL="285750" indent="-285750" algn="l" fontAlgn="auto">
              <a:buFont typeface="Wingdings" panose="05000000000000000000" charset="0"/>
              <a:buChar char="l"/>
            </a:pPr>
            <a:endParaRPr sz="1600">
              <a:solidFill>
                <a:schemeClr val="accent6"/>
              </a:solidFill>
              <a:sym typeface="+mn-ea"/>
            </a:endParaRPr>
          </a:p>
          <a:p>
            <a:pPr marL="285750" indent="-285750" algn="l" fontAlgn="auto">
              <a:buFont typeface="Wingdings" panose="05000000000000000000" charset="0"/>
              <a:buChar char="l"/>
            </a:pPr>
            <a:r>
              <a:rPr sz="1600" b="1">
                <a:solidFill>
                  <a:schemeClr val="accent6"/>
                </a:solidFill>
                <a:sym typeface="+mn-ea"/>
              </a:rPr>
              <a:t>延迟到达</a:t>
            </a:r>
            <a:r>
              <a:rPr sz="1600">
                <a:solidFill>
                  <a:schemeClr val="accent6"/>
                </a:solidFill>
                <a:sym typeface="+mn-ea"/>
              </a:rPr>
              <a:t>： 当异常产生时，处理器会接受异常请求并开始压栈操作。若在压栈操作期间产生了另外一个更高优先级的异常，则更高优先级的后到异常会首先得到服务。</a:t>
            </a:r>
            <a:endParaRPr sz="1600">
              <a:solidFill>
                <a:schemeClr val="accent6"/>
              </a:solidFill>
              <a:sym typeface="+mn-ea"/>
            </a:endParaRPr>
          </a:p>
          <a:p>
            <a:pPr marL="285750" indent="-285750" algn="l" fontAlgn="auto">
              <a:buFont typeface="Wingdings" panose="05000000000000000000" charset="0"/>
              <a:buChar char="l"/>
            </a:pPr>
            <a:endParaRPr sz="1600">
              <a:solidFill>
                <a:schemeClr val="accent6"/>
              </a:solidFill>
              <a:sym typeface="+mn-ea"/>
            </a:endParaRPr>
          </a:p>
          <a:p>
            <a:pPr marL="285750" indent="-285750" algn="l" fontAlgn="auto">
              <a:buFont typeface="Wingdings" panose="05000000000000000000" charset="0"/>
              <a:buChar char="l"/>
            </a:pPr>
            <a:r>
              <a:rPr sz="1600" b="1">
                <a:solidFill>
                  <a:schemeClr val="accent6"/>
                </a:solidFill>
                <a:sym typeface="+mn-ea"/>
              </a:rPr>
              <a:t>出栈抢占</a:t>
            </a:r>
            <a:r>
              <a:rPr sz="1600">
                <a:solidFill>
                  <a:schemeClr val="accent6"/>
                </a:solidFill>
                <a:sym typeface="+mn-ea"/>
              </a:rPr>
              <a:t>： 若某个异常请求在另一个刚完成的异常处理出栈期间产生，处理器会舍弃出栈操作且开始取向量以及下一个异常服务的指令。</a:t>
            </a:r>
            <a:endParaRPr sz="1600">
              <a:solidFill>
                <a:schemeClr val="accent6"/>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低功耗和系统控制特性</a:t>
              </a:r>
              <a:endParaRPr lang="en-US" altLang="zh-CN"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lang="en-US" sz="1200">
                  <a:solidFill>
                    <a:schemeClr val="accent6"/>
                  </a:solidFill>
                  <a:sym typeface="+mn-ea"/>
                </a:rPr>
                <a:t>L</a:t>
              </a:r>
              <a:r>
                <a:rPr sz="1200">
                  <a:solidFill>
                    <a:schemeClr val="accent6"/>
                  </a:solidFill>
                  <a:sym typeface="+mn-ea"/>
                </a:rPr>
                <a:t>ow </a:t>
              </a:r>
              <a:r>
                <a:rPr lang="en-US" sz="1200">
                  <a:solidFill>
                    <a:schemeClr val="accent6"/>
                  </a:solidFill>
                  <a:sym typeface="+mn-ea"/>
                </a:rPr>
                <a:t>P</a:t>
              </a:r>
              <a:r>
                <a:rPr sz="1200">
                  <a:solidFill>
                    <a:schemeClr val="accent6"/>
                  </a:solidFill>
                  <a:sym typeface="+mn-ea"/>
                </a:rPr>
                <a:t>ower</a:t>
              </a:r>
              <a:r>
                <a:rPr lang="en-US" sz="1200">
                  <a:solidFill>
                    <a:schemeClr val="accent6"/>
                  </a:solidFill>
                  <a:sym typeface="+mn-ea"/>
                </a:rPr>
                <a:t>&amp;</a:t>
              </a:r>
              <a:r>
                <a:rPr sz="1200">
                  <a:solidFill>
                    <a:schemeClr val="accent6"/>
                  </a:solidFill>
                  <a:sym typeface="+mn-ea"/>
                </a:rPr>
                <a:t>System </a:t>
              </a:r>
              <a:r>
                <a:rPr lang="en-US" sz="1200">
                  <a:solidFill>
                    <a:schemeClr val="accent6"/>
                  </a:solidFill>
                  <a:sym typeface="+mn-ea"/>
                </a:rPr>
                <a:t>C</a:t>
              </a:r>
              <a:r>
                <a:rPr sz="1200">
                  <a:solidFill>
                    <a:schemeClr val="accent6"/>
                  </a:solidFill>
                  <a:sym typeface="+mn-ea"/>
                </a:rPr>
                <a:t>ontrol </a:t>
              </a:r>
              <a:r>
                <a:rPr lang="en-US" sz="1200">
                  <a:solidFill>
                    <a:schemeClr val="accent6"/>
                  </a:solidFill>
                  <a:sym typeface="+mn-ea"/>
                </a:rPr>
                <a:t>C</a:t>
              </a:r>
              <a:r>
                <a:rPr sz="1200">
                  <a:solidFill>
                    <a:schemeClr val="accent6"/>
                  </a:solidFill>
                  <a:sym typeface="+mn-ea"/>
                </a:rPr>
                <a:t>haracteristics</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第二部分</a:t>
            </a:r>
            <a:endParaRPr lang="zh-CN" altLang="en-US" sz="2000" b="1" dirty="0"/>
          </a:p>
        </p:txBody>
      </p:sp>
      <p:sp>
        <p:nvSpPr>
          <p:cNvPr id="7" name="文本框 6"/>
          <p:cNvSpPr txBox="1"/>
          <p:nvPr/>
        </p:nvSpPr>
        <p:spPr>
          <a:xfrm>
            <a:off x="1407795" y="5252720"/>
            <a:ext cx="9471660" cy="460375"/>
          </a:xfrm>
          <a:prstGeom prst="rect">
            <a:avLst/>
          </a:prstGeom>
          <a:noFill/>
        </p:spPr>
        <p:txBody>
          <a:bodyPr wrap="square" rtlCol="0">
            <a:spAutoFit/>
          </a:bodyPr>
          <a:p>
            <a:pPr algn="l"/>
            <a:r>
              <a:rPr lang="zh-CN" altLang="en-US" sz="2400" b="1">
                <a:solidFill>
                  <a:schemeClr val="accent6"/>
                </a:solidFill>
              </a:rPr>
              <a:t>低功耗系统需求： 动态电流、休眠模式电流、能耗效率、唤醒等待。</a:t>
            </a:r>
            <a:endParaRPr lang="zh-CN" altLang="en-US" sz="2400" b="1">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8375" y="826770"/>
            <a:ext cx="5175250" cy="460375"/>
          </a:xfrm>
          <a:prstGeom prst="rect">
            <a:avLst/>
          </a:prstGeom>
          <a:noFill/>
        </p:spPr>
        <p:txBody>
          <a:bodyPr wrap="square" rtlCol="0">
            <a:spAutoFit/>
          </a:bodyPr>
          <a:lstStyle/>
          <a:p>
            <a:pPr algn="l"/>
            <a:r>
              <a:rPr lang="zh-CN" altLang="en-US" sz="2400" b="1">
                <a:solidFill>
                  <a:schemeClr val="accent6"/>
                </a:solidFill>
              </a:rPr>
              <a:t>休眠模式</a:t>
            </a:r>
            <a:endParaRPr lang="zh-CN" altLang="en-US" sz="2400" b="1">
              <a:solidFill>
                <a:schemeClr val="accent6"/>
              </a:solidFill>
            </a:endParaRPr>
          </a:p>
        </p:txBody>
      </p:sp>
      <p:sp>
        <p:nvSpPr>
          <p:cNvPr id="21" name="文本框 20"/>
          <p:cNvSpPr txBox="1"/>
          <p:nvPr/>
        </p:nvSpPr>
        <p:spPr>
          <a:xfrm>
            <a:off x="1040130" y="1403985"/>
            <a:ext cx="10111740" cy="1322070"/>
          </a:xfrm>
          <a:prstGeom prst="rect">
            <a:avLst/>
          </a:prstGeom>
          <a:noFill/>
        </p:spPr>
        <p:txBody>
          <a:bodyPr wrap="square" rtlCol="0">
            <a:spAutoFit/>
          </a:bodyPr>
          <a:p>
            <a:pPr marL="285750" indent="-285750" algn="l" fontAlgn="auto">
              <a:lnSpc>
                <a:spcPct val="100000"/>
              </a:lnSpc>
              <a:buFont typeface="Arial" panose="020B0604020202020204" pitchFamily="34" charset="0"/>
              <a:buChar char="•"/>
            </a:pPr>
            <a:r>
              <a:rPr lang="en-US" sz="1600">
                <a:solidFill>
                  <a:schemeClr val="accent6"/>
                </a:solidFill>
                <a:sym typeface="+mn-ea"/>
              </a:rPr>
              <a:t>   </a:t>
            </a:r>
            <a:r>
              <a:rPr lang="en-US" sz="1600" b="1">
                <a:solidFill>
                  <a:schemeClr val="accent6"/>
                </a:solidFill>
                <a:sym typeface="+mn-ea"/>
              </a:rPr>
              <a:t> </a:t>
            </a:r>
            <a:r>
              <a:rPr sz="1600" b="1">
                <a:solidFill>
                  <a:schemeClr val="accent6"/>
                </a:solidFill>
                <a:sym typeface="+mn-ea"/>
              </a:rPr>
              <a:t>掉电</a:t>
            </a:r>
            <a:r>
              <a:rPr lang="en-US" sz="1600" b="1">
                <a:solidFill>
                  <a:schemeClr val="accent6"/>
                </a:solidFill>
                <a:sym typeface="+mn-ea"/>
              </a:rPr>
              <a:t>---&gt;</a:t>
            </a:r>
            <a:r>
              <a:rPr sz="1600">
                <a:solidFill>
                  <a:schemeClr val="accent6"/>
                </a:solidFill>
                <a:sym typeface="+mn-ea"/>
              </a:rPr>
              <a:t>将处于掉电模式下的系统唤醒的唯一方法为系统复位</a:t>
            </a:r>
            <a:endParaRPr sz="1600">
              <a:solidFill>
                <a:schemeClr val="accent6"/>
              </a:solidFill>
              <a:sym typeface="+mn-ea"/>
            </a:endParaRPr>
          </a:p>
          <a:p>
            <a:pPr marL="285750" indent="-285750" algn="l" fontAlgn="auto">
              <a:lnSpc>
                <a:spcPct val="100000"/>
              </a:lnSpc>
              <a:buFont typeface="Arial" panose="020B0604020202020204" pitchFamily="34" charset="0"/>
              <a:buChar char="•"/>
            </a:pPr>
            <a:r>
              <a:rPr sz="1600">
                <a:solidFill>
                  <a:schemeClr val="accent6"/>
                </a:solidFill>
                <a:sym typeface="+mn-ea"/>
              </a:rPr>
              <a:t>    </a:t>
            </a:r>
            <a:r>
              <a:rPr sz="1600" b="1">
                <a:solidFill>
                  <a:schemeClr val="accent6"/>
                </a:solidFill>
                <a:sym typeface="+mn-ea"/>
              </a:rPr>
              <a:t>具有状态保持功率门(SRPG)的深度休眠</a:t>
            </a:r>
            <a:r>
              <a:rPr lang="en-US" sz="1600" b="1">
                <a:solidFill>
                  <a:schemeClr val="accent6"/>
                </a:solidFill>
                <a:sym typeface="+mn-ea"/>
              </a:rPr>
              <a:t>---&gt;</a:t>
            </a:r>
            <a:r>
              <a:rPr sz="1600">
                <a:solidFill>
                  <a:schemeClr val="accent6"/>
                </a:solidFill>
                <a:sym typeface="+mn-ea"/>
              </a:rPr>
              <a:t>处于状态保持中的数字回路掉电</a:t>
            </a:r>
            <a:endParaRPr sz="1600">
              <a:solidFill>
                <a:schemeClr val="accent6"/>
              </a:solidFill>
              <a:sym typeface="+mn-ea"/>
            </a:endParaRPr>
          </a:p>
          <a:p>
            <a:pPr marL="285750" indent="-285750" algn="l" fontAlgn="auto">
              <a:lnSpc>
                <a:spcPct val="100000"/>
              </a:lnSpc>
              <a:buFont typeface="Arial" panose="020B0604020202020204" pitchFamily="34" charset="0"/>
              <a:buChar char="•"/>
            </a:pPr>
            <a:r>
              <a:rPr sz="1600">
                <a:solidFill>
                  <a:schemeClr val="accent6"/>
                </a:solidFill>
                <a:sym typeface="+mn-ea"/>
              </a:rPr>
              <a:t>    </a:t>
            </a:r>
            <a:r>
              <a:rPr sz="1600" b="1">
                <a:solidFill>
                  <a:schemeClr val="accent6"/>
                </a:solidFill>
                <a:sym typeface="+mn-ea"/>
              </a:rPr>
              <a:t>深度休眠</a:t>
            </a:r>
            <a:r>
              <a:rPr lang="en-US" sz="1600" b="1">
                <a:solidFill>
                  <a:schemeClr val="accent6"/>
                </a:solidFill>
                <a:sym typeface="+mn-ea"/>
              </a:rPr>
              <a:t>---&gt;</a:t>
            </a:r>
            <a:r>
              <a:rPr sz="1600">
                <a:solidFill>
                  <a:schemeClr val="accent6"/>
                </a:solidFill>
                <a:sym typeface="+mn-ea"/>
              </a:rPr>
              <a:t>所有的时钟信号停止</a:t>
            </a:r>
            <a:endParaRPr sz="1600">
              <a:solidFill>
                <a:schemeClr val="accent6"/>
              </a:solidFill>
              <a:sym typeface="+mn-ea"/>
            </a:endParaRPr>
          </a:p>
          <a:p>
            <a:pPr marL="285750" indent="-285750" algn="l" fontAlgn="auto">
              <a:lnSpc>
                <a:spcPct val="100000"/>
              </a:lnSpc>
              <a:buFont typeface="Arial" panose="020B0604020202020204" pitchFamily="34" charset="0"/>
              <a:buChar char="•"/>
            </a:pPr>
            <a:r>
              <a:rPr sz="1600">
                <a:solidFill>
                  <a:schemeClr val="accent6"/>
                </a:solidFill>
                <a:sym typeface="+mn-ea"/>
              </a:rPr>
              <a:t>    </a:t>
            </a:r>
            <a:r>
              <a:rPr sz="1600" b="1">
                <a:solidFill>
                  <a:schemeClr val="accent6"/>
                </a:solidFill>
                <a:sym typeface="+mn-ea"/>
              </a:rPr>
              <a:t>休眠模式</a:t>
            </a:r>
            <a:r>
              <a:rPr lang="en-US" sz="1600" b="1">
                <a:solidFill>
                  <a:schemeClr val="accent6"/>
                </a:solidFill>
                <a:sym typeface="+mn-ea"/>
              </a:rPr>
              <a:t>---&gt;</a:t>
            </a:r>
            <a:r>
              <a:rPr sz="1600">
                <a:solidFill>
                  <a:schemeClr val="accent6"/>
                </a:solidFill>
                <a:sym typeface="+mn-ea"/>
              </a:rPr>
              <a:t>多数时钟信号停止，处理器只有一小部分在运行</a:t>
            </a:r>
            <a:endParaRPr sz="1600">
              <a:solidFill>
                <a:schemeClr val="accent6"/>
              </a:solidFill>
              <a:sym typeface="+mn-ea"/>
            </a:endParaRPr>
          </a:p>
          <a:p>
            <a:pPr marL="285750" indent="-285750" algn="l" fontAlgn="auto">
              <a:lnSpc>
                <a:spcPct val="100000"/>
              </a:lnSpc>
              <a:buFont typeface="Arial" panose="020B0604020202020204" pitchFamily="34" charset="0"/>
              <a:buChar char="•"/>
            </a:pPr>
            <a:r>
              <a:rPr sz="1600">
                <a:solidFill>
                  <a:schemeClr val="accent6"/>
                </a:solidFill>
                <a:sym typeface="+mn-ea"/>
              </a:rPr>
              <a:t>    </a:t>
            </a:r>
            <a:r>
              <a:rPr sz="1600" b="1">
                <a:solidFill>
                  <a:schemeClr val="accent6"/>
                </a:solidFill>
                <a:sym typeface="+mn-ea"/>
              </a:rPr>
              <a:t>活跃</a:t>
            </a:r>
            <a:endParaRPr sz="1600" b="1">
              <a:solidFill>
                <a:schemeClr val="accent6"/>
              </a:solidFill>
              <a:sym typeface="+mn-ea"/>
            </a:endParaRPr>
          </a:p>
        </p:txBody>
      </p:sp>
      <p:sp>
        <p:nvSpPr>
          <p:cNvPr id="2" name="文本框 1"/>
          <p:cNvSpPr txBox="1"/>
          <p:nvPr/>
        </p:nvSpPr>
        <p:spPr>
          <a:xfrm>
            <a:off x="968375" y="2860040"/>
            <a:ext cx="5175250" cy="460375"/>
          </a:xfrm>
          <a:prstGeom prst="rect">
            <a:avLst/>
          </a:prstGeom>
          <a:noFill/>
        </p:spPr>
        <p:txBody>
          <a:bodyPr wrap="square" rtlCol="0">
            <a:spAutoFit/>
          </a:bodyPr>
          <a:p>
            <a:pPr algn="l"/>
            <a:r>
              <a:rPr lang="zh-CN" altLang="en-US" sz="2400" b="1">
                <a:solidFill>
                  <a:schemeClr val="accent6"/>
                </a:solidFill>
              </a:rPr>
              <a:t>进入休眠模式</a:t>
            </a:r>
            <a:endParaRPr lang="zh-CN" altLang="en-US" sz="2400" b="1">
              <a:solidFill>
                <a:schemeClr val="accent6"/>
              </a:solidFill>
            </a:endParaRPr>
          </a:p>
        </p:txBody>
      </p:sp>
      <p:sp>
        <p:nvSpPr>
          <p:cNvPr id="3" name="文本框 2"/>
          <p:cNvSpPr txBox="1"/>
          <p:nvPr/>
        </p:nvSpPr>
        <p:spPr>
          <a:xfrm>
            <a:off x="1040130" y="3455035"/>
            <a:ext cx="10111740" cy="1076325"/>
          </a:xfrm>
          <a:prstGeom prst="rect">
            <a:avLst/>
          </a:prstGeom>
          <a:noFill/>
        </p:spPr>
        <p:txBody>
          <a:bodyPr wrap="square" rtlCol="0">
            <a:spAutoFit/>
          </a:bodyPr>
          <a:p>
            <a:pPr algn="l" fontAlgn="auto"/>
            <a:r>
              <a:rPr lang="en-US" sz="1600">
                <a:solidFill>
                  <a:schemeClr val="accent6"/>
                </a:solidFill>
                <a:sym typeface="+mn-ea"/>
              </a:rPr>
              <a:t>   </a:t>
            </a:r>
            <a:r>
              <a:rPr lang="en-US" sz="1600" b="1">
                <a:solidFill>
                  <a:schemeClr val="accent6"/>
                </a:solidFill>
                <a:sym typeface="+mn-ea"/>
              </a:rPr>
              <a:t> </a:t>
            </a:r>
            <a:r>
              <a:rPr sz="1600" b="1">
                <a:solidFill>
                  <a:schemeClr val="accent6"/>
                </a:solidFill>
                <a:sym typeface="+mn-ea"/>
              </a:rPr>
              <a:t>WFI    void _WFI(void);</a:t>
            </a:r>
            <a:r>
              <a:rPr sz="1600">
                <a:solidFill>
                  <a:schemeClr val="accent6"/>
                </a:solidFill>
                <a:sym typeface="+mn-ea"/>
              </a:rPr>
              <a:t>     等待中断    进入休眠模式。处理器可由中断请求、调试请求或复位唤醒</a:t>
            </a:r>
            <a:endParaRPr sz="1600">
              <a:solidFill>
                <a:schemeClr val="accent6"/>
              </a:solidFill>
              <a:sym typeface="+mn-ea"/>
            </a:endParaRPr>
          </a:p>
          <a:p>
            <a:pPr algn="l" fontAlgn="auto">
              <a:lnSpc>
                <a:spcPct val="100000"/>
              </a:lnSpc>
            </a:pPr>
            <a:r>
              <a:rPr sz="1600">
                <a:solidFill>
                  <a:schemeClr val="accent6"/>
                </a:solidFill>
                <a:sym typeface="+mn-ea"/>
              </a:rPr>
              <a:t>    </a:t>
            </a:r>
            <a:r>
              <a:rPr sz="1600" b="1">
                <a:solidFill>
                  <a:schemeClr val="accent6"/>
                </a:solidFill>
                <a:sym typeface="+mn-ea"/>
              </a:rPr>
              <a:t>WFE    void _WFE(void);</a:t>
            </a:r>
            <a:r>
              <a:rPr sz="1600">
                <a:solidFill>
                  <a:schemeClr val="accent6"/>
                </a:solidFill>
                <a:sym typeface="+mn-ea"/>
              </a:rPr>
              <a:t>    等待事件    条件进入休眠模式。若内部事件寄存器为0，则处理器会进入休眠模式。否则内部事件寄存器会被清除，且处理器会继续执行。处理器可由中断请求、事件输入、调试请求或复位唤醒</a:t>
            </a:r>
            <a:endParaRPr sz="1600">
              <a:solidFill>
                <a:schemeClr val="accent6"/>
              </a:solidFill>
              <a:sym typeface="+mn-ea"/>
            </a:endParaRPr>
          </a:p>
        </p:txBody>
      </p:sp>
      <p:sp>
        <p:nvSpPr>
          <p:cNvPr id="6" name="文本框 5"/>
          <p:cNvSpPr txBox="1"/>
          <p:nvPr/>
        </p:nvSpPr>
        <p:spPr>
          <a:xfrm>
            <a:off x="968375" y="4695190"/>
            <a:ext cx="5175250" cy="460375"/>
          </a:xfrm>
          <a:prstGeom prst="rect">
            <a:avLst/>
          </a:prstGeom>
          <a:noFill/>
        </p:spPr>
        <p:txBody>
          <a:bodyPr wrap="square" rtlCol="0">
            <a:spAutoFit/>
          </a:bodyPr>
          <a:p>
            <a:pPr algn="l"/>
            <a:r>
              <a:rPr lang="zh-CN" altLang="en-US" sz="2400" b="1">
                <a:solidFill>
                  <a:schemeClr val="accent6"/>
                </a:solidFill>
              </a:rPr>
              <a:t>退出时休眠特性</a:t>
            </a:r>
            <a:endParaRPr lang="zh-CN" altLang="en-US" sz="2400" b="1">
              <a:solidFill>
                <a:schemeClr val="accent6"/>
              </a:solidFill>
            </a:endParaRPr>
          </a:p>
        </p:txBody>
      </p:sp>
      <p:sp>
        <p:nvSpPr>
          <p:cNvPr id="7" name="文本框 6"/>
          <p:cNvSpPr txBox="1"/>
          <p:nvPr/>
        </p:nvSpPr>
        <p:spPr>
          <a:xfrm>
            <a:off x="1040130" y="5324475"/>
            <a:ext cx="10111740" cy="337185"/>
          </a:xfrm>
          <a:prstGeom prst="rect">
            <a:avLst/>
          </a:prstGeom>
          <a:noFill/>
        </p:spPr>
        <p:txBody>
          <a:bodyPr wrap="square" rtlCol="0">
            <a:spAutoFit/>
          </a:bodyPr>
          <a:p>
            <a:pPr algn="l" fontAlgn="auto"/>
            <a:r>
              <a:rPr lang="en-US" sz="1600">
                <a:solidFill>
                  <a:schemeClr val="accent6"/>
                </a:solidFill>
                <a:sym typeface="+mn-ea"/>
              </a:rPr>
              <a:t>   </a:t>
            </a:r>
            <a:r>
              <a:rPr lang="en-US" sz="1600" b="1">
                <a:solidFill>
                  <a:schemeClr val="accent6"/>
                </a:solidFill>
                <a:sym typeface="+mn-ea"/>
              </a:rPr>
              <a:t> </a:t>
            </a:r>
            <a:r>
              <a:rPr sz="1600">
                <a:solidFill>
                  <a:schemeClr val="accent6"/>
                </a:solidFill>
                <a:sym typeface="+mn-ea"/>
              </a:rPr>
              <a:t>使能后，Cortex-M处理器会在退出异常并返回到线程模式时自动进入休眠(此时没有中断请求等待处理)。</a:t>
            </a:r>
            <a:endParaRPr sz="1600">
              <a:solidFill>
                <a:schemeClr val="accent6"/>
              </a:solidFill>
              <a:sym typeface="+mn-ea"/>
            </a:endParaRPr>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jwangyu">
  <a:themeElements>
    <a:clrScheme name="Office 主题​​">
      <a:dk1>
        <a:srgbClr val="000000"/>
      </a:dk1>
      <a:lt1>
        <a:srgbClr val="FFFFFF"/>
      </a:lt1>
      <a:dk2>
        <a:srgbClr val="44546A"/>
      </a:dk2>
      <a:lt2>
        <a:srgbClr val="E7E6E6"/>
      </a:lt2>
      <a:accent1>
        <a:srgbClr val="318C80"/>
      </a:accent1>
      <a:accent2>
        <a:srgbClr val="F2CF61"/>
      </a:accent2>
      <a:accent3>
        <a:srgbClr val="A6E582"/>
      </a:accent3>
      <a:accent4>
        <a:srgbClr val="51D9B5"/>
      </a:accent4>
      <a:accent5>
        <a:srgbClr val="D95B5B"/>
      </a:accent5>
      <a:accent6>
        <a:srgbClr val="BFBFBF"/>
      </a:accent6>
      <a:hlink>
        <a:srgbClr val="D95B5B"/>
      </a:hlink>
      <a:folHlink>
        <a:srgbClr val="F2CF61"/>
      </a:folHlink>
    </a:clrScheme>
    <a:fontScheme name="雅黑light">
      <a:majorFont>
        <a:latin typeface="Century Gothic"/>
        <a:ea typeface="微软雅黑"/>
        <a:cs typeface=""/>
      </a:majorFont>
      <a:minorFont>
        <a:latin typeface="Century Gothic"/>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4965</Words>
  <Application>WPS 演示</Application>
  <PresentationFormat>宽屏</PresentationFormat>
  <Paragraphs>272</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Arial</vt:lpstr>
      <vt:lpstr>宋体</vt:lpstr>
      <vt:lpstr>Wingdings</vt:lpstr>
      <vt:lpstr>Wingdings</vt:lpstr>
      <vt:lpstr>Verdana</vt:lpstr>
      <vt:lpstr>微软雅黑</vt:lpstr>
      <vt:lpstr>Arial Unicode MS</vt:lpstr>
      <vt:lpstr>等线</vt:lpstr>
      <vt:lpstr>Calibri</vt:lpstr>
      <vt:lpstr>Century Gothic</vt:lpstr>
      <vt:lpstr>Segoe Print</vt:lpstr>
      <vt:lpstr>微软雅黑 Light</vt:lpstr>
      <vt:lpstr>Office 主题</vt:lpstr>
      <vt:lpstr>mjwangyu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mjwangyu</dc:creator>
  <cp:lastModifiedBy>cool~小兵</cp:lastModifiedBy>
  <cp:revision>45</cp:revision>
  <dcterms:created xsi:type="dcterms:W3CDTF">2017-06-03T01:25:00Z</dcterms:created>
  <dcterms:modified xsi:type="dcterms:W3CDTF">2018-05-16T07:50:32Z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2</vt:lpwstr>
  </property>
</Properties>
</file>