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26" ContentType="image/jpeg"/>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749" r:id="rId3"/>
    <p:sldId id="903" r:id="rId4"/>
    <p:sldId id="904" r:id="rId5"/>
    <p:sldId id="905" r:id="rId6"/>
    <p:sldId id="627" r:id="rId7"/>
    <p:sldId id="473" r:id="rId8"/>
    <p:sldId id="908" r:id="rId9"/>
    <p:sldId id="889" r:id="rId10"/>
    <p:sldId id="890" r:id="rId11"/>
    <p:sldId id="909" r:id="rId12"/>
    <p:sldId id="887" r:id="rId13"/>
    <p:sldId id="888" r:id="rId14"/>
    <p:sldId id="892" r:id="rId15"/>
    <p:sldId id="893" r:id="rId16"/>
    <p:sldId id="910" r:id="rId17"/>
    <p:sldId id="891" r:id="rId18"/>
    <p:sldId id="911" r:id="rId19"/>
    <p:sldId id="912" r:id="rId20"/>
    <p:sldId id="896" r:id="rId21"/>
    <p:sldId id="897" r:id="rId22"/>
    <p:sldId id="913" r:id="rId23"/>
    <p:sldId id="898" r:id="rId24"/>
    <p:sldId id="899" r:id="rId25"/>
    <p:sldId id="900" r:id="rId26"/>
    <p:sldId id="914" r:id="rId27"/>
    <p:sldId id="915" r:id="rId28"/>
    <p:sldId id="924" r:id="rId29"/>
    <p:sldId id="920" r:id="rId30"/>
    <p:sldId id="925" r:id="rId31"/>
    <p:sldId id="927" r:id="rId32"/>
    <p:sldId id="921" r:id="rId33"/>
    <p:sldId id="916" r:id="rId34"/>
    <p:sldId id="928" r:id="rId35"/>
    <p:sldId id="929" r:id="rId36"/>
    <p:sldId id="931" r:id="rId37"/>
    <p:sldId id="930" r:id="rId38"/>
    <p:sldId id="922" r:id="rId39"/>
    <p:sldId id="923" r:id="rId40"/>
    <p:sldId id="917" r:id="rId41"/>
    <p:sldId id="877" r:id="rId42"/>
    <p:sldId id="878" r:id="rId43"/>
    <p:sldId id="879" r:id="rId44"/>
    <p:sldId id="880" r:id="rId45"/>
    <p:sldId id="881" r:id="rId46"/>
    <p:sldId id="918" r:id="rId47"/>
    <p:sldId id="932" r:id="rId48"/>
    <p:sldId id="933" r:id="rId49"/>
    <p:sldId id="919" r:id="rId50"/>
    <p:sldId id="765" r:id="rId51"/>
    <p:sldId id="766" r:id="rId52"/>
    <p:sldId id="767" r:id="rId53"/>
    <p:sldId id="768" r:id="rId54"/>
    <p:sldId id="769" r:id="rId55"/>
    <p:sldId id="770" r:id="rId56"/>
    <p:sldId id="771" r:id="rId57"/>
    <p:sldId id="772" r:id="rId58"/>
    <p:sldId id="762" r:id="rId5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99"/>
    <a:srgbClr val="FFFF66"/>
    <a:srgbClr val="CCECFF"/>
    <a:srgbClr val="CC3300"/>
    <a:srgbClr val="CC9900"/>
    <a:srgbClr val="33CC33"/>
    <a:srgbClr val="6699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188" autoAdjust="0"/>
  </p:normalViewPr>
  <p:slideViewPr>
    <p:cSldViewPr snapToGrid="0">
      <p:cViewPr varScale="1">
        <p:scale>
          <a:sx n="62" d="100"/>
          <a:sy n="62" d="100"/>
        </p:scale>
        <p:origin x="125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5" d="100"/>
        <a:sy n="185" d="100"/>
      </p:scale>
      <p:origin x="0" y="-103156"/>
    </p:cViewPr>
  </p:sorterViewPr>
  <p:notesViewPr>
    <p:cSldViewPr snapToGrid="0">
      <p:cViewPr varScale="1">
        <p:scale>
          <a:sx n="51" d="100"/>
          <a:sy n="51" d="100"/>
        </p:scale>
        <p:origin x="2620"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1.wmf"/><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C755C14-65A9-46FC-A8A1-0AEDD1684D93}" type="datetimeFigureOut">
              <a:rPr lang="zh-CN" altLang="en-US" smtClean="0"/>
              <a:t>2019/10/10</a:t>
            </a:fld>
            <a:endParaRPr lang="zh-CN" altLang="en-US"/>
          </a:p>
        </p:txBody>
      </p:sp>
      <p:sp>
        <p:nvSpPr>
          <p:cNvPr id="4" name="页脚占位符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18A129C-6562-4A90-A059-3D7C8135FACA}" type="slidenum">
              <a:rPr lang="zh-CN" altLang="en-US" smtClean="0"/>
              <a:t>‹#›</a:t>
            </a:fld>
            <a:endParaRPr lang="zh-CN" altLang="en-US"/>
          </a:p>
        </p:txBody>
      </p:sp>
    </p:spTree>
    <p:extLst>
      <p:ext uri="{BB962C8B-B14F-4D97-AF65-F5344CB8AC3E}">
        <p14:creationId xmlns:p14="http://schemas.microsoft.com/office/powerpoint/2010/main" val="364732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1024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1024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A63B750C-3F9F-4757-B454-F7959CB3DAF9}" type="slidenum">
              <a:rPr lang="en-US"/>
              <a:pPr>
                <a:defRPr/>
              </a:pPr>
              <a:t>‹#›</a:t>
            </a:fld>
            <a:endParaRPr lang="en-US"/>
          </a:p>
        </p:txBody>
      </p:sp>
    </p:spTree>
    <p:extLst>
      <p:ext uri="{BB962C8B-B14F-4D97-AF65-F5344CB8AC3E}">
        <p14:creationId xmlns:p14="http://schemas.microsoft.com/office/powerpoint/2010/main" val="3560339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D7C7D78-5137-423D-AEE4-D98EFC7B6300}" type="slidenum">
              <a:rPr lang="en-US" smtClean="0"/>
              <a:pPr/>
              <a:t>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defTabSz="966612" eaLnBrk="1" hangingPunct="1">
              <a:defRPr/>
            </a:pPr>
            <a:endParaRPr lang="en-US" dirty="0"/>
          </a:p>
        </p:txBody>
      </p:sp>
    </p:spTree>
    <p:extLst>
      <p:ext uri="{BB962C8B-B14F-4D97-AF65-F5344CB8AC3E}">
        <p14:creationId xmlns:p14="http://schemas.microsoft.com/office/powerpoint/2010/main" val="146762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BE552-3B54-42FF-B926-8EBB27C369CC}" type="slidenum">
              <a:rPr lang="en-US"/>
              <a:pPr/>
              <a:t>52</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031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4E59E-9C73-4FA2-86FB-7180D61B6E20}" type="slidenum">
              <a:rPr lang="en-US"/>
              <a:pPr/>
              <a:t>53</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0059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A2286-19AE-4444-B5D3-B46E57DE924D}" type="slidenum">
              <a:rPr lang="en-US"/>
              <a:pPr/>
              <a:t>54</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9391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D4572-86FA-4BD6-90CB-F7D8865A0F66}" type="slidenum">
              <a:rPr lang="en-US"/>
              <a:pPr/>
              <a:t>55</a:t>
            </a:fld>
            <a:endParaRPr 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343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C0AF8-4BE5-456E-87B1-9DE36E2208C4}" type="slidenum">
              <a:rPr lang="en-US"/>
              <a:pPr/>
              <a:t>56</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629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5A770-56C3-4296-8DFC-D242E7D12E59}" type="slidenum">
              <a:rPr lang="en-US"/>
              <a:pPr/>
              <a:t>57</a:t>
            </a:fld>
            <a:endParaRPr 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3741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D18A7D4-B62C-4262-B97E-9E8DBC0664DD}" type="slidenum">
              <a:rPr lang="en-US" smtClean="0"/>
              <a:pPr/>
              <a:t>58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6913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7</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325498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8</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192839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19</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41429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27</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39508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33</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283466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40</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90963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46</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232201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93F5154-7B8A-4E24-8E38-61021E0C9837}" type="slidenum">
              <a:rPr lang="en-US" smtClean="0"/>
              <a:pPr/>
              <a:t>49</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a:p>
            <a:pPr eaLnBrk="1" hangingPunct="1"/>
            <a:endParaRPr lang="en-US" dirty="0"/>
          </a:p>
          <a:p>
            <a:pPr eaLnBrk="1" hangingPunct="1"/>
            <a:endParaRPr lang="en-US" dirty="0"/>
          </a:p>
          <a:p>
            <a:pPr eaLnBrk="1" hangingPunct="1"/>
            <a:r>
              <a:rPr lang="en-US" dirty="0"/>
              <a:t>As you will see again and again in the class, to understand </a:t>
            </a:r>
            <a:r>
              <a:rPr lang="en-US" dirty="0" err="1"/>
              <a:t>bioimage</a:t>
            </a:r>
            <a:r>
              <a:rPr lang="en-US" dirty="0"/>
              <a:t> informatics depends critically on understanding the biological background of bioimage informatics. This is because </a:t>
            </a:r>
            <a:r>
              <a:rPr lang="en-US" dirty="0" err="1"/>
              <a:t>bioimage</a:t>
            </a:r>
            <a:r>
              <a:rPr lang="en-US" dirty="0"/>
              <a:t> informatics is created to answer biological questions rather than for technological curiosity. If we do not understand the biological questions, we will not be able to understand </a:t>
            </a:r>
            <a:r>
              <a:rPr lang="en-US" dirty="0" err="1"/>
              <a:t>bioimage</a:t>
            </a:r>
            <a:r>
              <a:rPr lang="en-US" dirty="0"/>
              <a:t> informatics. So for this reason we need to build some background knowledge about biology, and specifically for this lecture about cell biology. </a:t>
            </a:r>
          </a:p>
          <a:p>
            <a:pPr eaLnBrk="1" hangingPunct="1"/>
            <a:endParaRPr lang="en-US" dirty="0"/>
          </a:p>
          <a:p>
            <a:pPr eaLnBrk="1" hangingPunct="1"/>
            <a:r>
              <a:rPr lang="en-US" dirty="0"/>
              <a:t>For the most part of this course, our discussion on biology will be on a level that will be quite comfortable for you. </a:t>
            </a:r>
          </a:p>
          <a:p>
            <a:pPr eaLnBrk="1" hangingPunct="1"/>
            <a:endParaRPr lang="en-US" dirty="0"/>
          </a:p>
          <a:p>
            <a:pPr eaLnBrk="1" hangingPunct="1"/>
            <a:r>
              <a:rPr lang="en-US" dirty="0"/>
              <a:t>After that I will give you some historical perspectives and talk about where does it come from. Then I will discuss the learning objectives that we plan to achieve in this class. And finally I will go through the course syllabus together with you and discuss some details. </a:t>
            </a:r>
          </a:p>
        </p:txBody>
      </p:sp>
    </p:spTree>
    <p:extLst>
      <p:ext uri="{BB962C8B-B14F-4D97-AF65-F5344CB8AC3E}">
        <p14:creationId xmlns:p14="http://schemas.microsoft.com/office/powerpoint/2010/main" val="74470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7"/>
          <p:cNvSpPr>
            <a:spLocks noGrp="1" noChangeArrowheads="1"/>
          </p:cNvSpPr>
          <p:nvPr>
            <p:ph type="sldNum" sz="quarter" idx="10"/>
          </p:nvPr>
        </p:nvSpPr>
        <p:spPr>
          <a:ln/>
        </p:spPr>
        <p:txBody>
          <a:bodyPr/>
          <a:lstStyle>
            <a:lvl1pPr>
              <a:defRPr/>
            </a:lvl1pPr>
          </a:lstStyle>
          <a:p>
            <a:pPr>
              <a:defRPr/>
            </a:pPr>
            <a:fld id="{2B6DE880-269C-4531-AD66-CC3D957BEB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402891B4-CA34-4372-8BD0-1C23EBE783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A10FDBDC-32F1-46E5-BCCE-3EC8D7F146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7"/>
          <p:cNvSpPr>
            <a:spLocks noGrp="1" noChangeArrowheads="1"/>
          </p:cNvSpPr>
          <p:nvPr>
            <p:ph type="sldNum" sz="quarter" idx="10"/>
          </p:nvPr>
        </p:nvSpPr>
        <p:spPr>
          <a:ln/>
        </p:spPr>
        <p:txBody>
          <a:bodyPr/>
          <a:lstStyle>
            <a:lvl1pPr>
              <a:defRPr/>
            </a:lvl1pPr>
          </a:lstStyle>
          <a:p>
            <a:pPr>
              <a:defRPr/>
            </a:pPr>
            <a:fld id="{E265B495-A1C5-490B-945D-DABEFB3ADB6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1097280"/>
          </a:xfrm>
          <a:prstGeom prst="rect">
            <a:avLst/>
          </a:prstGeom>
        </p:spPr>
        <p:txBody>
          <a:bodyPr/>
          <a:lstStyle>
            <a:lvl1pPr>
              <a:defRPr sz="3400" b="1" baseline="0">
                <a:latin typeface="Times New Roman" panose="02020603050405020304" pitchFamily="18" charset="0"/>
              </a:defRPr>
            </a:lvl1pPr>
          </a:lstStyle>
          <a:p>
            <a:r>
              <a:rPr lang="en-US" dirty="0"/>
              <a:t>Click to edit Master title style</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10/10/2019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8"/>
          <p:cNvSpPr>
            <a:spLocks noGrp="1"/>
          </p:cNvSpPr>
          <p:nvPr>
            <p:ph sz="quarter" idx="13"/>
          </p:nvPr>
        </p:nvSpPr>
        <p:spPr>
          <a:xfrm>
            <a:off x="457200" y="1600200"/>
            <a:ext cx="8229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p:ph sz="quarter" idx="14"/>
          </p:nvPr>
        </p:nvSpPr>
        <p:spPr>
          <a:xfrm>
            <a:off x="457200" y="2514600"/>
            <a:ext cx="8229600" cy="6096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5"/>
          </p:nvPr>
        </p:nvSpPr>
        <p:spPr>
          <a:xfrm>
            <a:off x="457200" y="3352800"/>
            <a:ext cx="8229600" cy="77084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p:cNvSpPr>
            <a:spLocks noGrp="1"/>
          </p:cNvSpPr>
          <p:nvPr>
            <p:ph sz="quarter" idx="16"/>
          </p:nvPr>
        </p:nvSpPr>
        <p:spPr>
          <a:xfrm>
            <a:off x="457200" y="4419600"/>
            <a:ext cx="8229600" cy="76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p:cNvSpPr>
            <a:spLocks noGrp="1"/>
          </p:cNvSpPr>
          <p:nvPr>
            <p:ph sz="quarter" idx="17"/>
          </p:nvPr>
        </p:nvSpPr>
        <p:spPr>
          <a:xfrm>
            <a:off x="457200" y="5343525"/>
            <a:ext cx="8263719" cy="75247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2022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6578"/>
            <a:ext cx="8229600" cy="548322"/>
          </a:xfrm>
          <a:prstGeom prst="rect">
            <a:avLst/>
          </a:prstGeom>
        </p:spPr>
        <p:txBody>
          <a:bodyPr/>
          <a:lstStyle>
            <a:lvl1pPr>
              <a:defRPr sz="2600"/>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400">
                <a:solidFill>
                  <a:srgbClr val="000099"/>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7"/>
          <p:cNvSpPr>
            <a:spLocks noGrp="1" noChangeArrowheads="1"/>
          </p:cNvSpPr>
          <p:nvPr>
            <p:ph type="sldNum" sz="quarter" idx="10"/>
          </p:nvPr>
        </p:nvSpPr>
        <p:spPr>
          <a:ln/>
        </p:spPr>
        <p:txBody>
          <a:bodyPr/>
          <a:lstStyle>
            <a:lvl1pPr>
              <a:defRPr/>
            </a:lvl1pPr>
          </a:lstStyle>
          <a:p>
            <a:pPr>
              <a:defRPr/>
            </a:pPr>
            <a:fld id="{3A5AF907-7185-42E0-8068-70682D5E89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3423CDB2-B7F5-497A-A11A-1943480802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sldNum" sz="quarter" idx="10"/>
          </p:nvPr>
        </p:nvSpPr>
        <p:spPr>
          <a:ln/>
        </p:spPr>
        <p:txBody>
          <a:bodyPr/>
          <a:lstStyle>
            <a:lvl1pPr>
              <a:defRPr/>
            </a:lvl1pPr>
          </a:lstStyle>
          <a:p>
            <a:pPr>
              <a:defRPr/>
            </a:pPr>
            <a:fld id="{BCF7A3AD-4295-4355-B826-6DFE92312D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sldNum" sz="quarter" idx="10"/>
          </p:nvPr>
        </p:nvSpPr>
        <p:spPr>
          <a:ln/>
        </p:spPr>
        <p:txBody>
          <a:bodyPr/>
          <a:lstStyle>
            <a:lvl1pPr>
              <a:defRPr/>
            </a:lvl1pPr>
          </a:lstStyle>
          <a:p>
            <a:pPr>
              <a:defRPr/>
            </a:pPr>
            <a:fld id="{1F2B8E7C-8307-4D26-8DEA-D2690E67D15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7"/>
          <p:cNvSpPr>
            <a:spLocks noGrp="1" noChangeArrowheads="1"/>
          </p:cNvSpPr>
          <p:nvPr>
            <p:ph type="sldNum" sz="quarter" idx="10"/>
          </p:nvPr>
        </p:nvSpPr>
        <p:spPr>
          <a:ln/>
        </p:spPr>
        <p:txBody>
          <a:bodyPr/>
          <a:lstStyle>
            <a:lvl1pPr>
              <a:defRPr/>
            </a:lvl1pPr>
          </a:lstStyle>
          <a:p>
            <a:pPr>
              <a:defRPr/>
            </a:pPr>
            <a:fld id="{EF64F9D7-6F78-4C99-BBAB-7F4CEB60AC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3E1F7373-823E-4CA1-A405-CD177EA3096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CD7DF150-2608-457F-B3F9-C69B9ECEE3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6D40C7BD-1919-499B-8BBE-211A45E2E1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Line 13"/>
          <p:cNvSpPr>
            <a:spLocks noChangeShapeType="1"/>
          </p:cNvSpPr>
          <p:nvPr userDrawn="1"/>
        </p:nvSpPr>
        <p:spPr bwMode="auto">
          <a:xfrm>
            <a:off x="0" y="6391275"/>
            <a:ext cx="9144000" cy="0"/>
          </a:xfrm>
          <a:prstGeom prst="line">
            <a:avLst/>
          </a:prstGeom>
          <a:noFill/>
          <a:ln w="19050">
            <a:solidFill>
              <a:srgbClr val="DDDDDD"/>
            </a:solidFill>
            <a:round/>
            <a:headEnd/>
            <a:tailEnd/>
          </a:ln>
          <a:effectLst/>
        </p:spPr>
        <p:txBody>
          <a:bodyPr/>
          <a:lstStyle/>
          <a:p>
            <a:pPr>
              <a:defRPr/>
            </a:pPr>
            <a:endParaRPr lang="en-US"/>
          </a:p>
        </p:txBody>
      </p:sp>
      <p:sp>
        <p:nvSpPr>
          <p:cNvPr id="1038" name="Line 14"/>
          <p:cNvSpPr>
            <a:spLocks noChangeShapeType="1"/>
          </p:cNvSpPr>
          <p:nvPr userDrawn="1"/>
        </p:nvSpPr>
        <p:spPr bwMode="auto">
          <a:xfrm>
            <a:off x="0" y="1143000"/>
            <a:ext cx="9144000" cy="0"/>
          </a:xfrm>
          <a:prstGeom prst="line">
            <a:avLst/>
          </a:prstGeom>
          <a:noFill/>
          <a:ln w="19050">
            <a:solidFill>
              <a:srgbClr val="DDDDDD"/>
            </a:solidFill>
            <a:round/>
            <a:headEnd/>
            <a:tailEnd/>
          </a:ln>
          <a:effectLst/>
        </p:spPr>
        <p:txBody>
          <a:bodyPr/>
          <a:lstStyle/>
          <a:p>
            <a:pPr>
              <a:defRPr/>
            </a:pPr>
            <a:endParaRPr lang="en-US"/>
          </a:p>
        </p:txBody>
      </p:sp>
      <p:sp>
        <p:nvSpPr>
          <p:cNvPr id="1041" name="Rectangle 17"/>
          <p:cNvSpPr>
            <a:spLocks noGrp="1" noChangeArrowheads="1"/>
          </p:cNvSpPr>
          <p:nvPr>
            <p:ph type="sldNum" sz="quarter" idx="4"/>
          </p:nvPr>
        </p:nvSpPr>
        <p:spPr bwMode="auto">
          <a:xfrm>
            <a:off x="7010400" y="649605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CC3300"/>
                </a:solidFill>
              </a:defRPr>
            </a:lvl1pPr>
          </a:lstStyle>
          <a:p>
            <a:pPr>
              <a:defRPr/>
            </a:pPr>
            <a:fld id="{DBEDBF6F-B081-4C68-8076-6D007452CA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4.wmf"/><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26"/><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0.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2.bin"/><Relationship Id="rId5" Type="http://schemas.openxmlformats.org/officeDocument/2006/relationships/image" Target="../media/image47.wmf"/><Relationship Id="rId4" Type="http://schemas.openxmlformats.org/officeDocument/2006/relationships/oleObject" Target="../embeddings/oleObject41.bin"/></Relationships>
</file>

<file path=ppt/slides/_rels/slide35.xml.rels><?xml version="1.0" encoding="UTF-8" standalone="yes"?>
<Relationships xmlns="http://schemas.openxmlformats.org/package/2006/relationships"><Relationship Id="rId3" Type="http://schemas.openxmlformats.org/officeDocument/2006/relationships/image" Target="../media/image52.jp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4.bin"/><Relationship Id="rId5" Type="http://schemas.openxmlformats.org/officeDocument/2006/relationships/image" Target="../media/image50.wmf"/><Relationship Id="rId4" Type="http://schemas.openxmlformats.org/officeDocument/2006/relationships/oleObject" Target="../embeddings/oleObject43.bin"/></Relationships>
</file>

<file path=ppt/slides/_rels/slide3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46.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hyperlink" Target="https://en.wikipedia.org/wiki/Roberts_cross" TargetMode="External"/><Relationship Id="rId2" Type="http://schemas.openxmlformats.org/officeDocument/2006/relationships/image" Target="../media/image57.jpeg"/><Relationship Id="rId1" Type="http://schemas.openxmlformats.org/officeDocument/2006/relationships/slideLayout" Target="../slideLayouts/slideLayout2.xml"/><Relationship Id="rId6" Type="http://schemas.openxmlformats.org/officeDocument/2006/relationships/image" Target="../media/image61.jpeg"/><Relationship Id="rId5" Type="http://schemas.openxmlformats.org/officeDocument/2006/relationships/image" Target="../media/image60.png"/><Relationship Id="rId4" Type="http://schemas.openxmlformats.org/officeDocument/2006/relationships/image" Target="../media/image5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51.bin"/><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7.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6.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1.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gif"/><Relationship Id="rId4" Type="http://schemas.openxmlformats.org/officeDocument/2006/relationships/image" Target="../media/image74.gif"/></Relationships>
</file>

<file path=ppt/slides/_rels/slide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hyperlink" Target="http://homepages.inf.ed.ac.uk/rbf/HIPR2/distance.ht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oleObject" Target="../embeddings/oleObject59.bin"/><Relationship Id="rId7" Type="http://schemas.openxmlformats.org/officeDocument/2006/relationships/image" Target="../media/image80.jp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9.wmf"/><Relationship Id="rId5" Type="http://schemas.openxmlformats.org/officeDocument/2006/relationships/oleObject" Target="../embeddings/oleObject60.bin"/><Relationship Id="rId4" Type="http://schemas.openxmlformats.org/officeDocument/2006/relationships/image" Target="../media/image7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3.wmf"/><Relationship Id="rId5" Type="http://schemas.openxmlformats.org/officeDocument/2006/relationships/oleObject" Target="../embeddings/oleObject62.bin"/><Relationship Id="rId4" Type="http://schemas.openxmlformats.org/officeDocument/2006/relationships/image" Target="../media/image8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5.png"/><Relationship Id="rId5" Type="http://schemas.openxmlformats.org/officeDocument/2006/relationships/image" Target="../media/image84.wmf"/><Relationship Id="rId4" Type="http://schemas.openxmlformats.org/officeDocument/2006/relationships/oleObject" Target="../embeddings/oleObject6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7.jpe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5.png"/><Relationship Id="rId5" Type="http://schemas.openxmlformats.org/officeDocument/2006/relationships/image" Target="../media/image86.wmf"/><Relationship Id="rId4" Type="http://schemas.openxmlformats.org/officeDocument/2006/relationships/oleObject" Target="../embeddings/oleObject64.bin"/></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65.bin"/><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notesSlide" Target="../notesSlides/notesSlide14.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2.png"/><Relationship Id="rId5" Type="http://schemas.openxmlformats.org/officeDocument/2006/relationships/image" Target="../media/image90.wmf"/><Relationship Id="rId4" Type="http://schemas.openxmlformats.org/officeDocument/2006/relationships/oleObject" Target="../embeddings/oleObject6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90.wmf"/><Relationship Id="rId4" Type="http://schemas.openxmlformats.org/officeDocument/2006/relationships/oleObject" Target="../embeddings/oleObject6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p:spPr>
        <p:txBody>
          <a:bodyPr/>
          <a:lstStyle/>
          <a:p>
            <a:fld id="{9533593C-9BCA-4DFF-87D6-31B886C13226}" type="slidenum">
              <a:rPr lang="en-US" smtClean="0"/>
              <a:pPr/>
              <a:t>1</a:t>
            </a:fld>
            <a:endParaRPr lang="en-US" dirty="0"/>
          </a:p>
        </p:txBody>
      </p:sp>
      <p:sp>
        <p:nvSpPr>
          <p:cNvPr id="2051" name="Rectangle 2"/>
          <p:cNvSpPr>
            <a:spLocks noGrp="1" noChangeArrowheads="1"/>
          </p:cNvSpPr>
          <p:nvPr>
            <p:ph type="ctrTitle"/>
          </p:nvPr>
        </p:nvSpPr>
        <p:spPr bwMode="auto">
          <a:xfrm>
            <a:off x="0" y="1371600"/>
            <a:ext cx="9144000" cy="12072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70000"/>
              </a:lnSpc>
            </a:pPr>
            <a:r>
              <a:rPr lang="en-US" sz="2400" dirty="0"/>
              <a:t>081100M01002H</a:t>
            </a:r>
            <a:br>
              <a:rPr lang="en-US" sz="2400" dirty="0"/>
            </a:br>
            <a:r>
              <a:rPr lang="en-US" sz="2400" dirty="0"/>
              <a:t/>
            </a:r>
            <a:br>
              <a:rPr lang="en-US" sz="2400" dirty="0"/>
            </a:br>
            <a:r>
              <a:rPr lang="en-US" sz="2400" dirty="0"/>
              <a:t/>
            </a:r>
            <a:br>
              <a:rPr lang="en-US" sz="2400" dirty="0"/>
            </a:br>
            <a:r>
              <a:rPr lang="zh-CN" altLang="en-US" sz="2400" dirty="0"/>
              <a:t>图像处理与分析</a:t>
            </a:r>
            <a:r>
              <a:rPr lang="en-US" altLang="zh-CN" sz="2400" dirty="0"/>
              <a:t/>
            </a:r>
            <a:br>
              <a:rPr lang="en-US" altLang="zh-CN" sz="2400" dirty="0"/>
            </a:br>
            <a:r>
              <a:rPr lang="en-US" altLang="zh-CN" sz="2400" dirty="0"/>
              <a:t/>
            </a:r>
            <a:br>
              <a:rPr lang="en-US" altLang="zh-CN" sz="2400" dirty="0"/>
            </a:br>
            <a:r>
              <a:rPr lang="en-US" altLang="zh-CN" sz="2400" dirty="0"/>
              <a:t/>
            </a:r>
            <a:br>
              <a:rPr lang="en-US" altLang="zh-CN" sz="2400" dirty="0"/>
            </a:br>
            <a:r>
              <a:rPr lang="zh-CN" altLang="en-US" sz="2400" b="1" dirty="0" smtClean="0"/>
              <a:t>第</a:t>
            </a:r>
            <a:r>
              <a:rPr lang="zh-CN" altLang="en-US" sz="2400" b="1" dirty="0"/>
              <a:t>五</a:t>
            </a:r>
            <a:r>
              <a:rPr lang="zh-CN" altLang="en-US" sz="2400" b="1" dirty="0" smtClean="0"/>
              <a:t>讲</a:t>
            </a:r>
            <a:r>
              <a:rPr lang="en-US" sz="2400" b="1" dirty="0"/>
              <a:t>: </a:t>
            </a:r>
            <a:r>
              <a:rPr lang="zh-CN" altLang="en-US" sz="2400" b="1" dirty="0" smtClean="0"/>
              <a:t>图像变换 </a:t>
            </a:r>
            <a:r>
              <a:rPr lang="en-US" altLang="zh-CN" sz="2400" b="1" dirty="0" smtClean="0"/>
              <a:t>(III)</a:t>
            </a:r>
            <a:r>
              <a:rPr lang="en-US" altLang="zh-CN" sz="2400" dirty="0"/>
              <a:t/>
            </a:r>
            <a:br>
              <a:rPr lang="en-US" altLang="zh-CN" sz="2400" dirty="0"/>
            </a:br>
            <a:r>
              <a:rPr lang="en-US" altLang="zh-CN" sz="2400" dirty="0" smtClean="0"/>
              <a:t/>
            </a:r>
            <a:br>
              <a:rPr lang="en-US" altLang="zh-CN" sz="2400" dirty="0" smtClean="0"/>
            </a:br>
            <a:r>
              <a:rPr lang="en-US" sz="2400" dirty="0"/>
              <a:t/>
            </a:r>
            <a:br>
              <a:rPr lang="en-US" sz="2400" dirty="0"/>
            </a:br>
            <a:r>
              <a:rPr lang="zh-CN" altLang="en-US" sz="2400" dirty="0" smtClean="0"/>
              <a:t>图像的离散傅里叶变换，正交变换，距离变换</a:t>
            </a:r>
            <a:endParaRPr lang="en-US" sz="2400" dirty="0"/>
          </a:p>
        </p:txBody>
      </p:sp>
      <p:sp>
        <p:nvSpPr>
          <p:cNvPr id="2053" name="Rectangle 11"/>
          <p:cNvSpPr>
            <a:spLocks noChangeArrowheads="1"/>
          </p:cNvSpPr>
          <p:nvPr/>
        </p:nvSpPr>
        <p:spPr bwMode="auto">
          <a:xfrm>
            <a:off x="0" y="914400"/>
            <a:ext cx="9144000" cy="381000"/>
          </a:xfrm>
          <a:prstGeom prst="rect">
            <a:avLst/>
          </a:prstGeom>
          <a:solidFill>
            <a:schemeClr val="bg1"/>
          </a:solidFill>
          <a:ln w="9525">
            <a:noFill/>
            <a:miter lim="800000"/>
            <a:headEnd/>
            <a:tailEnd/>
          </a:ln>
        </p:spPr>
        <p:txBody>
          <a:bodyPr wrap="none" anchor="ctr"/>
          <a:lstStyle/>
          <a:p>
            <a:endParaRPr lang="en-US" dirty="0"/>
          </a:p>
        </p:txBody>
      </p:sp>
      <p:sp>
        <p:nvSpPr>
          <p:cNvPr id="2054" name="Text Box 9"/>
          <p:cNvSpPr txBox="1">
            <a:spLocks noChangeArrowheads="1"/>
          </p:cNvSpPr>
          <p:nvPr/>
        </p:nvSpPr>
        <p:spPr bwMode="auto">
          <a:xfrm>
            <a:off x="6069219" y="6468017"/>
            <a:ext cx="2943225" cy="153888"/>
          </a:xfrm>
          <a:prstGeom prst="rect">
            <a:avLst/>
          </a:prstGeom>
          <a:noFill/>
          <a:ln w="9525">
            <a:noFill/>
            <a:miter lim="800000"/>
            <a:headEnd/>
            <a:tailEnd/>
          </a:ln>
        </p:spPr>
        <p:txBody>
          <a:bodyPr wrap="square" lIns="0" tIns="0" rIns="0" bIns="0">
            <a:spAutoFit/>
          </a:bodyPr>
          <a:lstStyle/>
          <a:p>
            <a:pPr algn="ctr">
              <a:spcBef>
                <a:spcPct val="50000"/>
              </a:spcBef>
            </a:pPr>
            <a:r>
              <a:rPr lang="en-US" sz="1000" b="1" dirty="0">
                <a:solidFill>
                  <a:srgbClr val="CC3300"/>
                </a:solidFill>
                <a:latin typeface="Tahoma" charset="0"/>
              </a:rPr>
              <a:t>Lecture </a:t>
            </a:r>
            <a:r>
              <a:rPr lang="en-US" altLang="zh-CN" sz="1000" b="1" dirty="0" smtClean="0">
                <a:solidFill>
                  <a:srgbClr val="CC3300"/>
                </a:solidFill>
                <a:latin typeface="Tahoma" charset="0"/>
              </a:rPr>
              <a:t>5</a:t>
            </a:r>
            <a:r>
              <a:rPr lang="en-US" sz="1000" b="1" dirty="0" smtClean="0">
                <a:solidFill>
                  <a:srgbClr val="CC3300"/>
                </a:solidFill>
                <a:latin typeface="Tahoma" charset="0"/>
              </a:rPr>
              <a:t>        October 10, </a:t>
            </a:r>
            <a:r>
              <a:rPr lang="en-US" sz="1000" b="1" dirty="0">
                <a:solidFill>
                  <a:srgbClr val="CC3300"/>
                </a:solidFill>
                <a:latin typeface="Tahoma" charset="0"/>
              </a:rPr>
              <a:t>2019</a:t>
            </a:r>
          </a:p>
        </p:txBody>
      </p:sp>
      <p:pic>
        <p:nvPicPr>
          <p:cNvPr id="7" name="Picture 4" descr="http://www.ia.cas.cn/images/logo_ia_2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9" y="6428943"/>
            <a:ext cx="2257475" cy="3473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university of chinese academy of scien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0938" y="6470983"/>
            <a:ext cx="1439421" cy="301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关于复数的简要复习 </a:t>
            </a:r>
            <a:r>
              <a:rPr lang="en-US" altLang="zh-CN" b="1" dirty="0" smtClean="0"/>
              <a:t>(II)</a:t>
            </a:r>
            <a:endParaRPr lang="zh-CN" altLang="en-US" b="1" dirty="0"/>
          </a:p>
        </p:txBody>
      </p:sp>
      <p:sp>
        <p:nvSpPr>
          <p:cNvPr id="3" name="内容占位符 2"/>
          <p:cNvSpPr>
            <a:spLocks noGrp="1"/>
          </p:cNvSpPr>
          <p:nvPr>
            <p:ph idx="1"/>
          </p:nvPr>
        </p:nvSpPr>
        <p:spPr>
          <a:xfrm>
            <a:off x="532459" y="1369457"/>
            <a:ext cx="8229600" cy="1574515"/>
          </a:xfrm>
        </p:spPr>
        <p:txBody>
          <a:bodyPr/>
          <a:lstStyle/>
          <a:p>
            <a:r>
              <a:rPr lang="zh-CN" altLang="en-US" dirty="0" smtClean="0"/>
              <a:t>共轭复数的极坐标和指数形式</a:t>
            </a:r>
            <a:endParaRPr lang="en-US" altLang="zh-CN" dirty="0" smtClean="0"/>
          </a:p>
          <a:p>
            <a:endParaRPr lang="en-US" altLang="zh-CN" dirty="0"/>
          </a:p>
          <a:p>
            <a:endParaRPr lang="en-US" altLang="zh-CN" dirty="0" smtClean="0"/>
          </a:p>
          <a:p>
            <a:endParaRPr lang="en-US" altLang="zh-CN" dirty="0"/>
          </a:p>
          <a:p>
            <a:r>
              <a:rPr lang="zh-CN" altLang="en-US" dirty="0" smtClean="0"/>
              <a:t>共轭运算的乘法和加法分配律</a:t>
            </a:r>
            <a:endParaRPr lang="en-US" altLang="zh-CN" dirty="0" smtClean="0"/>
          </a:p>
          <a:p>
            <a:pPr marL="0" indent="0">
              <a:buNone/>
            </a:pPr>
            <a:r>
              <a:rPr lang="en-US" altLang="zh-CN" dirty="0"/>
              <a:t>	</a:t>
            </a:r>
            <a:r>
              <a:rPr lang="en-US" altLang="zh-CN" dirty="0" smtClean="0"/>
              <a:t/>
            </a:r>
            <a:br>
              <a:rPr lang="en-US" altLang="zh-CN" dirty="0" smtClean="0"/>
            </a:b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10</a:t>
            </a:fld>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2555822695"/>
              </p:ext>
            </p:extLst>
          </p:nvPr>
        </p:nvGraphicFramePr>
        <p:xfrm>
          <a:off x="1273821" y="2196092"/>
          <a:ext cx="7288231" cy="693154"/>
        </p:xfrm>
        <a:graphic>
          <a:graphicData uri="http://schemas.openxmlformats.org/presentationml/2006/ole">
            <mc:AlternateContent xmlns:mc="http://schemas.openxmlformats.org/markup-compatibility/2006">
              <mc:Choice xmlns:v="urn:schemas-microsoft-com:vml" Requires="v">
                <p:oleObj spid="_x0000_s67796" name="Equation" r:id="rId3" imgW="2247840" imgH="253800" progId="Equation.DSMT4">
                  <p:embed/>
                </p:oleObj>
              </mc:Choice>
              <mc:Fallback>
                <p:oleObj name="Equation" r:id="rId3" imgW="2247840" imgH="253800" progId="Equation.DSMT4">
                  <p:embed/>
                  <p:pic>
                    <p:nvPicPr>
                      <p:cNvPr id="0" name=""/>
                      <p:cNvPicPr/>
                      <p:nvPr/>
                    </p:nvPicPr>
                    <p:blipFill>
                      <a:blip r:embed="rId4"/>
                      <a:stretch>
                        <a:fillRect/>
                      </a:stretch>
                    </p:blipFill>
                    <p:spPr>
                      <a:xfrm>
                        <a:off x="1273821" y="2196092"/>
                        <a:ext cx="7288231" cy="69315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98657761"/>
              </p:ext>
            </p:extLst>
          </p:nvPr>
        </p:nvGraphicFramePr>
        <p:xfrm>
          <a:off x="1273821" y="3715881"/>
          <a:ext cx="3014662" cy="790575"/>
        </p:xfrm>
        <a:graphic>
          <a:graphicData uri="http://schemas.openxmlformats.org/presentationml/2006/ole">
            <mc:AlternateContent xmlns:mc="http://schemas.openxmlformats.org/markup-compatibility/2006">
              <mc:Choice xmlns:v="urn:schemas-microsoft-com:vml" Requires="v">
                <p:oleObj spid="_x0000_s67797" name="Equation" r:id="rId5" imgW="1066680" imgH="279360" progId="Equation.DSMT4">
                  <p:embed/>
                </p:oleObj>
              </mc:Choice>
              <mc:Fallback>
                <p:oleObj name="Equation" r:id="rId5" imgW="1066680" imgH="279360" progId="Equation.DSMT4">
                  <p:embed/>
                  <p:pic>
                    <p:nvPicPr>
                      <p:cNvPr id="0" name=""/>
                      <p:cNvPicPr/>
                      <p:nvPr/>
                    </p:nvPicPr>
                    <p:blipFill>
                      <a:blip r:embed="rId6"/>
                      <a:stretch>
                        <a:fillRect/>
                      </a:stretch>
                    </p:blipFill>
                    <p:spPr>
                      <a:xfrm>
                        <a:off x="1273821" y="3715881"/>
                        <a:ext cx="3014662" cy="7905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57149147"/>
              </p:ext>
            </p:extLst>
          </p:nvPr>
        </p:nvGraphicFramePr>
        <p:xfrm>
          <a:off x="1273821" y="4596207"/>
          <a:ext cx="3373438" cy="790575"/>
        </p:xfrm>
        <a:graphic>
          <a:graphicData uri="http://schemas.openxmlformats.org/presentationml/2006/ole">
            <mc:AlternateContent xmlns:mc="http://schemas.openxmlformats.org/markup-compatibility/2006">
              <mc:Choice xmlns:v="urn:schemas-microsoft-com:vml" Requires="v">
                <p:oleObj spid="_x0000_s67798" name="Equation" r:id="rId7" imgW="1193760" imgH="279360" progId="Equation.DSMT4">
                  <p:embed/>
                </p:oleObj>
              </mc:Choice>
              <mc:Fallback>
                <p:oleObj name="Equation" r:id="rId7" imgW="1193760" imgH="279360" progId="Equation.DSMT4">
                  <p:embed/>
                  <p:pic>
                    <p:nvPicPr>
                      <p:cNvPr id="0" name=""/>
                      <p:cNvPicPr/>
                      <p:nvPr/>
                    </p:nvPicPr>
                    <p:blipFill>
                      <a:blip r:embed="rId8"/>
                      <a:stretch>
                        <a:fillRect/>
                      </a:stretch>
                    </p:blipFill>
                    <p:spPr>
                      <a:xfrm>
                        <a:off x="1273821" y="4596207"/>
                        <a:ext cx="3373438" cy="790575"/>
                      </a:xfrm>
                      <a:prstGeom prst="rect">
                        <a:avLst/>
                      </a:prstGeom>
                    </p:spPr>
                  </p:pic>
                </p:oleObj>
              </mc:Fallback>
            </mc:AlternateContent>
          </a:graphicData>
        </a:graphic>
      </p:graphicFrame>
    </p:spTree>
    <p:extLst>
      <p:ext uri="{BB962C8B-B14F-4D97-AF65-F5344CB8AC3E}">
        <p14:creationId xmlns:p14="http://schemas.microsoft.com/office/powerpoint/2010/main" val="1291965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关于复数的简要复习 </a:t>
            </a:r>
            <a:r>
              <a:rPr lang="en-US" altLang="zh-CN" b="1" dirty="0"/>
              <a:t>(</a:t>
            </a:r>
            <a:r>
              <a:rPr lang="en-US" altLang="zh-CN" b="1" dirty="0" smtClean="0"/>
              <a:t>III</a:t>
            </a:r>
            <a:r>
              <a:rPr lang="en-US" altLang="zh-CN" b="1" dirty="0"/>
              <a:t>)</a:t>
            </a:r>
            <a:endParaRPr lang="zh-CN" altLang="en-US" dirty="0"/>
          </a:p>
        </p:txBody>
      </p:sp>
      <p:sp>
        <p:nvSpPr>
          <p:cNvPr id="3" name="内容占位符 2"/>
          <p:cNvSpPr>
            <a:spLocks noGrp="1"/>
          </p:cNvSpPr>
          <p:nvPr>
            <p:ph idx="1"/>
          </p:nvPr>
        </p:nvSpPr>
        <p:spPr/>
        <p:txBody>
          <a:bodyPr/>
          <a:lstStyle/>
          <a:p>
            <a:r>
              <a:rPr lang="zh-CN" altLang="en-US" dirty="0" smtClean="0"/>
              <a:t>以上结论同样适应于复函数</a:t>
            </a:r>
            <a:r>
              <a:rPr lang="en-US" altLang="zh-CN" dirty="0" smtClean="0"/>
              <a:t/>
            </a:r>
            <a:br>
              <a:rPr lang="en-US" altLang="zh-CN" dirty="0" smtClean="0"/>
            </a:b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11</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472451487"/>
              </p:ext>
            </p:extLst>
          </p:nvPr>
        </p:nvGraphicFramePr>
        <p:xfrm>
          <a:off x="1377475" y="2118903"/>
          <a:ext cx="7251399" cy="3542158"/>
        </p:xfrm>
        <a:graphic>
          <a:graphicData uri="http://schemas.openxmlformats.org/presentationml/2006/ole">
            <mc:AlternateContent xmlns:mc="http://schemas.openxmlformats.org/markup-compatibility/2006">
              <mc:Choice xmlns:v="urn:schemas-microsoft-com:vml" Requires="v">
                <p:oleObj spid="_x0000_s76848" name="Equation" r:id="rId3" imgW="2755800" imgH="1346040" progId="Equation.DSMT4">
                  <p:embed/>
                </p:oleObj>
              </mc:Choice>
              <mc:Fallback>
                <p:oleObj name="Equation" r:id="rId3" imgW="2755800" imgH="1346040" progId="Equation.DSMT4">
                  <p:embed/>
                  <p:pic>
                    <p:nvPicPr>
                      <p:cNvPr id="0" name=""/>
                      <p:cNvPicPr/>
                      <p:nvPr/>
                    </p:nvPicPr>
                    <p:blipFill>
                      <a:blip r:embed="rId4"/>
                      <a:stretch>
                        <a:fillRect/>
                      </a:stretch>
                    </p:blipFill>
                    <p:spPr>
                      <a:xfrm>
                        <a:off x="1377475" y="2118903"/>
                        <a:ext cx="7251399" cy="3542158"/>
                      </a:xfrm>
                      <a:prstGeom prst="rect">
                        <a:avLst/>
                      </a:prstGeom>
                    </p:spPr>
                  </p:pic>
                </p:oleObj>
              </mc:Fallback>
            </mc:AlternateContent>
          </a:graphicData>
        </a:graphic>
      </p:graphicFrame>
    </p:spTree>
    <p:extLst>
      <p:ext uri="{BB962C8B-B14F-4D97-AF65-F5344CB8AC3E}">
        <p14:creationId xmlns:p14="http://schemas.microsoft.com/office/powerpoint/2010/main" val="318815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傅里叶级数与傅里叶变换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12</a:t>
            </a:fld>
            <a:endParaRPr lang="en-US"/>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94" y="1371010"/>
            <a:ext cx="4671441" cy="469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nvPr>
        </p:nvGraphicFramePr>
        <p:xfrm>
          <a:off x="4476750" y="2681627"/>
          <a:ext cx="2756257" cy="1037301"/>
        </p:xfrm>
        <a:graphic>
          <a:graphicData uri="http://schemas.openxmlformats.org/presentationml/2006/ole">
            <mc:AlternateContent xmlns:mc="http://schemas.openxmlformats.org/markup-compatibility/2006">
              <mc:Choice xmlns:v="urn:schemas-microsoft-com:vml" Requires="v">
                <p:oleObj spid="_x0000_s63675" name="Equation" r:id="rId4" imgW="1180800" imgH="444240" progId="Equation.DSMT4">
                  <p:embed/>
                </p:oleObj>
              </mc:Choice>
              <mc:Fallback>
                <p:oleObj name="Equation" r:id="rId4" imgW="1180800" imgH="444240" progId="Equation.DSMT4">
                  <p:embed/>
                  <p:pic>
                    <p:nvPicPr>
                      <p:cNvPr id="0" name=""/>
                      <p:cNvPicPr/>
                      <p:nvPr/>
                    </p:nvPicPr>
                    <p:blipFill>
                      <a:blip r:embed="rId5"/>
                      <a:stretch>
                        <a:fillRect/>
                      </a:stretch>
                    </p:blipFill>
                    <p:spPr>
                      <a:xfrm>
                        <a:off x="4476750" y="2681627"/>
                        <a:ext cx="2756257" cy="1037301"/>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4476750" y="4005674"/>
          <a:ext cx="3886414" cy="1439959"/>
        </p:xfrm>
        <a:graphic>
          <a:graphicData uri="http://schemas.openxmlformats.org/presentationml/2006/ole">
            <mc:AlternateContent xmlns:mc="http://schemas.openxmlformats.org/markup-compatibility/2006">
              <mc:Choice xmlns:v="urn:schemas-microsoft-com:vml" Requires="v">
                <p:oleObj spid="_x0000_s63676" name="Equation" r:id="rId6" imgW="1714320" imgH="634680" progId="Equation.DSMT4">
                  <p:embed/>
                </p:oleObj>
              </mc:Choice>
              <mc:Fallback>
                <p:oleObj name="Equation" r:id="rId6" imgW="1714320" imgH="634680" progId="Equation.DSMT4">
                  <p:embed/>
                  <p:pic>
                    <p:nvPicPr>
                      <p:cNvPr id="0" name=""/>
                      <p:cNvPicPr/>
                      <p:nvPr/>
                    </p:nvPicPr>
                    <p:blipFill>
                      <a:blip r:embed="rId7"/>
                      <a:stretch>
                        <a:fillRect/>
                      </a:stretch>
                    </p:blipFill>
                    <p:spPr>
                      <a:xfrm>
                        <a:off x="4476750" y="4005674"/>
                        <a:ext cx="3886414" cy="1439959"/>
                      </a:xfrm>
                      <a:prstGeom prst="rect">
                        <a:avLst/>
                      </a:prstGeom>
                    </p:spPr>
                  </p:pic>
                </p:oleObj>
              </mc:Fallback>
            </mc:AlternateContent>
          </a:graphicData>
        </a:graphic>
      </p:graphicFrame>
      <p:sp>
        <p:nvSpPr>
          <p:cNvPr id="8" name="文本框 7"/>
          <p:cNvSpPr txBox="1"/>
          <p:nvPr/>
        </p:nvSpPr>
        <p:spPr>
          <a:xfrm>
            <a:off x="4476750" y="1371010"/>
            <a:ext cx="1739757" cy="400110"/>
          </a:xfrm>
          <a:prstGeom prst="rect">
            <a:avLst/>
          </a:prstGeom>
          <a:noFill/>
        </p:spPr>
        <p:txBody>
          <a:bodyPr wrap="square" rtlCol="0">
            <a:spAutoFit/>
          </a:bodyPr>
          <a:lstStyle/>
          <a:p>
            <a:r>
              <a:rPr lang="zh-CN" altLang="en-US" b="1" dirty="0" smtClean="0">
                <a:solidFill>
                  <a:srgbClr val="FF0000"/>
                </a:solidFill>
              </a:rPr>
              <a:t>傅里叶级数</a:t>
            </a:r>
            <a:endParaRPr lang="zh-CN" altLang="en-US" b="1" dirty="0">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47699284"/>
              </p:ext>
            </p:extLst>
          </p:nvPr>
        </p:nvGraphicFramePr>
        <p:xfrm>
          <a:off x="4585484" y="2037230"/>
          <a:ext cx="644061" cy="477082"/>
        </p:xfrm>
        <a:graphic>
          <a:graphicData uri="http://schemas.openxmlformats.org/presentationml/2006/ole">
            <mc:AlternateContent xmlns:mc="http://schemas.openxmlformats.org/markup-compatibility/2006">
              <mc:Choice xmlns:v="urn:schemas-microsoft-com:vml" Requires="v">
                <p:oleObj spid="_x0000_s63677" name="Equation" r:id="rId8" imgW="342720" imgH="253800" progId="Equation.DSMT4">
                  <p:embed/>
                </p:oleObj>
              </mc:Choice>
              <mc:Fallback>
                <p:oleObj name="Equation" r:id="rId8" imgW="342720" imgH="253800" progId="Equation.DSMT4">
                  <p:embed/>
                  <p:pic>
                    <p:nvPicPr>
                      <p:cNvPr id="0" name=""/>
                      <p:cNvPicPr/>
                      <p:nvPr/>
                    </p:nvPicPr>
                    <p:blipFill>
                      <a:blip r:embed="rId9"/>
                      <a:stretch>
                        <a:fillRect/>
                      </a:stretch>
                    </p:blipFill>
                    <p:spPr>
                      <a:xfrm>
                        <a:off x="4585484" y="2037230"/>
                        <a:ext cx="644061" cy="477082"/>
                      </a:xfrm>
                      <a:prstGeom prst="rect">
                        <a:avLst/>
                      </a:prstGeom>
                    </p:spPr>
                  </p:pic>
                </p:oleObj>
              </mc:Fallback>
            </mc:AlternateContent>
          </a:graphicData>
        </a:graphic>
      </p:graphicFrame>
      <p:sp>
        <p:nvSpPr>
          <p:cNvPr id="10" name="文本框 9"/>
          <p:cNvSpPr txBox="1"/>
          <p:nvPr/>
        </p:nvSpPr>
        <p:spPr>
          <a:xfrm>
            <a:off x="5229545" y="2037230"/>
            <a:ext cx="3457255" cy="400110"/>
          </a:xfrm>
          <a:prstGeom prst="rect">
            <a:avLst/>
          </a:prstGeom>
          <a:noFill/>
        </p:spPr>
        <p:txBody>
          <a:bodyPr wrap="square" rtlCol="0">
            <a:spAutoFit/>
          </a:bodyPr>
          <a:lstStyle/>
          <a:p>
            <a:r>
              <a:rPr lang="zh-CN" altLang="en-US" dirty="0" smtClean="0"/>
              <a:t>是周期为</a:t>
            </a:r>
            <a:r>
              <a:rPr lang="en-US" altLang="zh-CN" i="1" dirty="0" smtClean="0"/>
              <a:t>T</a:t>
            </a:r>
            <a:r>
              <a:rPr lang="zh-CN" altLang="en-US" dirty="0" smtClean="0"/>
              <a:t>的连续函数</a:t>
            </a:r>
            <a:endParaRPr lang="zh-CN" altLang="en-US" dirty="0"/>
          </a:p>
        </p:txBody>
      </p:sp>
    </p:spTree>
    <p:extLst>
      <p:ext uri="{BB962C8B-B14F-4D97-AF65-F5344CB8AC3E}">
        <p14:creationId xmlns:p14="http://schemas.microsoft.com/office/powerpoint/2010/main" val="123887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傅里叶级数与傅里叶变换 </a:t>
            </a:r>
            <a:r>
              <a:rPr lang="en-US" altLang="zh-CN" b="1" dirty="0" smtClean="0"/>
              <a:t>(II)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13</a:t>
            </a:fld>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10972613"/>
              </p:ext>
            </p:extLst>
          </p:nvPr>
        </p:nvGraphicFramePr>
        <p:xfrm>
          <a:off x="2564362" y="2777207"/>
          <a:ext cx="4052887" cy="884237"/>
        </p:xfrm>
        <a:graphic>
          <a:graphicData uri="http://schemas.openxmlformats.org/presentationml/2006/ole">
            <mc:AlternateContent xmlns:mc="http://schemas.openxmlformats.org/markup-compatibility/2006">
              <mc:Choice xmlns:v="urn:schemas-microsoft-com:vml" Requires="v">
                <p:oleObj spid="_x0000_s64736" name="Equation" r:id="rId3" imgW="1511280" imgH="330120" progId="Equation.DSMT4">
                  <p:embed/>
                </p:oleObj>
              </mc:Choice>
              <mc:Fallback>
                <p:oleObj name="Equation" r:id="rId3" imgW="1511280" imgH="330120" progId="Equation.DSMT4">
                  <p:embed/>
                  <p:pic>
                    <p:nvPicPr>
                      <p:cNvPr id="0" name=""/>
                      <p:cNvPicPr/>
                      <p:nvPr/>
                    </p:nvPicPr>
                    <p:blipFill>
                      <a:blip r:embed="rId4"/>
                      <a:stretch>
                        <a:fillRect/>
                      </a:stretch>
                    </p:blipFill>
                    <p:spPr>
                      <a:xfrm>
                        <a:off x="2564362" y="2777207"/>
                        <a:ext cx="4052887" cy="8842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465700"/>
              </p:ext>
            </p:extLst>
          </p:nvPr>
        </p:nvGraphicFramePr>
        <p:xfrm>
          <a:off x="2529436" y="3779598"/>
          <a:ext cx="4087813" cy="884237"/>
        </p:xfrm>
        <a:graphic>
          <a:graphicData uri="http://schemas.openxmlformats.org/presentationml/2006/ole">
            <mc:AlternateContent xmlns:mc="http://schemas.openxmlformats.org/markup-compatibility/2006">
              <mc:Choice xmlns:v="urn:schemas-microsoft-com:vml" Requires="v">
                <p:oleObj spid="_x0000_s64737" name="Equation" r:id="rId5" imgW="1523880" imgH="330120" progId="Equation.DSMT4">
                  <p:embed/>
                </p:oleObj>
              </mc:Choice>
              <mc:Fallback>
                <p:oleObj name="Equation" r:id="rId5" imgW="1523880" imgH="330120" progId="Equation.DSMT4">
                  <p:embed/>
                  <p:pic>
                    <p:nvPicPr>
                      <p:cNvPr id="0" name=""/>
                      <p:cNvPicPr/>
                      <p:nvPr/>
                    </p:nvPicPr>
                    <p:blipFill>
                      <a:blip r:embed="rId6"/>
                      <a:stretch>
                        <a:fillRect/>
                      </a:stretch>
                    </p:blipFill>
                    <p:spPr>
                      <a:xfrm>
                        <a:off x="2529436" y="3779598"/>
                        <a:ext cx="4087813" cy="884237"/>
                      </a:xfrm>
                      <a:prstGeom prst="rect">
                        <a:avLst/>
                      </a:prstGeom>
                    </p:spPr>
                  </p:pic>
                </p:oleObj>
              </mc:Fallback>
            </mc:AlternateContent>
          </a:graphicData>
        </a:graphic>
      </p:graphicFrame>
      <p:sp>
        <p:nvSpPr>
          <p:cNvPr id="7" name="文本框 6"/>
          <p:cNvSpPr txBox="1"/>
          <p:nvPr/>
        </p:nvSpPr>
        <p:spPr>
          <a:xfrm>
            <a:off x="989531" y="1370437"/>
            <a:ext cx="1739757" cy="400110"/>
          </a:xfrm>
          <a:prstGeom prst="rect">
            <a:avLst/>
          </a:prstGeom>
          <a:noFill/>
        </p:spPr>
        <p:txBody>
          <a:bodyPr wrap="square" rtlCol="0">
            <a:spAutoFit/>
          </a:bodyPr>
          <a:lstStyle/>
          <a:p>
            <a:r>
              <a:rPr lang="zh-CN" altLang="en-US" b="1" dirty="0" smtClean="0">
                <a:solidFill>
                  <a:srgbClr val="FF0000"/>
                </a:solidFill>
              </a:rPr>
              <a:t>傅里叶变换</a:t>
            </a:r>
            <a:endParaRPr lang="zh-CN" altLang="en-US" b="1" dirty="0">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32141670"/>
              </p:ext>
            </p:extLst>
          </p:nvPr>
        </p:nvGraphicFramePr>
        <p:xfrm>
          <a:off x="2664215" y="1888223"/>
          <a:ext cx="904560" cy="670044"/>
        </p:xfrm>
        <a:graphic>
          <a:graphicData uri="http://schemas.openxmlformats.org/presentationml/2006/ole">
            <mc:AlternateContent xmlns:mc="http://schemas.openxmlformats.org/markup-compatibility/2006">
              <mc:Choice xmlns:v="urn:schemas-microsoft-com:vml" Requires="v">
                <p:oleObj spid="_x0000_s64738" name="Equation" r:id="rId7" imgW="342720" imgH="253800" progId="Equation.DSMT4">
                  <p:embed/>
                </p:oleObj>
              </mc:Choice>
              <mc:Fallback>
                <p:oleObj name="Equation" r:id="rId7" imgW="342720" imgH="253800" progId="Equation.DSMT4">
                  <p:embed/>
                  <p:pic>
                    <p:nvPicPr>
                      <p:cNvPr id="0" name=""/>
                      <p:cNvPicPr/>
                      <p:nvPr/>
                    </p:nvPicPr>
                    <p:blipFill>
                      <a:blip r:embed="rId8"/>
                      <a:stretch>
                        <a:fillRect/>
                      </a:stretch>
                    </p:blipFill>
                    <p:spPr>
                      <a:xfrm>
                        <a:off x="2664215" y="1888223"/>
                        <a:ext cx="904560" cy="670044"/>
                      </a:xfrm>
                      <a:prstGeom prst="rect">
                        <a:avLst/>
                      </a:prstGeom>
                    </p:spPr>
                  </p:pic>
                </p:oleObj>
              </mc:Fallback>
            </mc:AlternateContent>
          </a:graphicData>
        </a:graphic>
      </p:graphicFrame>
      <p:sp>
        <p:nvSpPr>
          <p:cNvPr id="10" name="文本框 9"/>
          <p:cNvSpPr txBox="1"/>
          <p:nvPr/>
        </p:nvSpPr>
        <p:spPr>
          <a:xfrm>
            <a:off x="3568775" y="2014956"/>
            <a:ext cx="3457255" cy="461665"/>
          </a:xfrm>
          <a:prstGeom prst="rect">
            <a:avLst/>
          </a:prstGeom>
          <a:noFill/>
        </p:spPr>
        <p:txBody>
          <a:bodyPr wrap="square" rtlCol="0">
            <a:spAutoFit/>
          </a:bodyPr>
          <a:lstStyle/>
          <a:p>
            <a:r>
              <a:rPr lang="zh-CN" altLang="en-US" sz="2400" dirty="0" smtClean="0"/>
              <a:t>是连续函数</a:t>
            </a:r>
            <a:endParaRPr lang="zh-CN" altLang="en-US" sz="24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864033952"/>
              </p:ext>
            </p:extLst>
          </p:nvPr>
        </p:nvGraphicFramePr>
        <p:xfrm>
          <a:off x="1265327" y="4781989"/>
          <a:ext cx="7561263" cy="884238"/>
        </p:xfrm>
        <a:graphic>
          <a:graphicData uri="http://schemas.openxmlformats.org/presentationml/2006/ole">
            <mc:AlternateContent xmlns:mc="http://schemas.openxmlformats.org/markup-compatibility/2006">
              <mc:Choice xmlns:v="urn:schemas-microsoft-com:vml" Requires="v">
                <p:oleObj spid="_x0000_s64739" name="Equation" r:id="rId9" imgW="2819160" imgH="330120" progId="Equation.DSMT4">
                  <p:embed/>
                </p:oleObj>
              </mc:Choice>
              <mc:Fallback>
                <p:oleObj name="Equation" r:id="rId9" imgW="2819160" imgH="330120" progId="Equation.DSMT4">
                  <p:embed/>
                  <p:pic>
                    <p:nvPicPr>
                      <p:cNvPr id="0" name=""/>
                      <p:cNvPicPr/>
                      <p:nvPr/>
                    </p:nvPicPr>
                    <p:blipFill>
                      <a:blip r:embed="rId10"/>
                      <a:stretch>
                        <a:fillRect/>
                      </a:stretch>
                    </p:blipFill>
                    <p:spPr>
                      <a:xfrm>
                        <a:off x="1265327" y="4781989"/>
                        <a:ext cx="7561263" cy="884238"/>
                      </a:xfrm>
                      <a:prstGeom prst="rect">
                        <a:avLst/>
                      </a:prstGeom>
                    </p:spPr>
                  </p:pic>
                </p:oleObj>
              </mc:Fallback>
            </mc:AlternateContent>
          </a:graphicData>
        </a:graphic>
      </p:graphicFrame>
    </p:spTree>
    <p:extLst>
      <p:ext uri="{BB962C8B-B14F-4D97-AF65-F5344CB8AC3E}">
        <p14:creationId xmlns:p14="http://schemas.microsoft.com/office/powerpoint/2010/main" val="3512454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连续信号采样的数学表示</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14</a:t>
            </a:fld>
            <a:endParaRPr lang="en-US"/>
          </a:p>
        </p:txBody>
      </p:sp>
      <p:pic>
        <p:nvPicPr>
          <p:cNvPr id="6" name="Picture 3" descr="Part ay: The graph plots f of t versus t. The graph is an undulating curve with maxima and minima of varying magnitudes. Part b: The graph plots s sub upper delta upper T of t. The graph includes impulse vectors at intervals of upper delta upper T, with a vector at the origin. All vectors have the same magnitude. Part c: The graph of f of t, times s sub upper delta upper T of t combines the graphs in parts ay and b. Part d: The graph plots f sub k = f of k upper delta upper T. The graph includes points plotted at the vector heads from part c.&#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1" y="1516634"/>
            <a:ext cx="3971498" cy="4567681"/>
          </a:xfrm>
          <a:prstGeom prst="rect">
            <a:avLst/>
          </a:prstGeom>
        </p:spPr>
      </p:pic>
      <p:sp>
        <p:nvSpPr>
          <p:cNvPr id="7" name="Content Placeholder 2"/>
          <p:cNvSpPr>
            <a:spLocks noGrp="1"/>
          </p:cNvSpPr>
          <p:nvPr>
            <p:ph idx="1"/>
          </p:nvPr>
        </p:nvSpPr>
        <p:spPr>
          <a:xfrm>
            <a:off x="5086564" y="4788916"/>
            <a:ext cx="3847671" cy="1295399"/>
          </a:xfrm>
        </p:spPr>
        <p:txBody>
          <a:bodyPr/>
          <a:lstStyle/>
          <a:p>
            <a:pPr marL="0" indent="0">
              <a:buNone/>
            </a:pPr>
            <a:r>
              <a:rPr lang="en-IN" sz="2000" dirty="0"/>
              <a:t>(a) </a:t>
            </a:r>
            <a:r>
              <a:rPr lang="zh-CN" altLang="en-US" sz="2000" dirty="0" smtClean="0"/>
              <a:t>一个连续函数</a:t>
            </a:r>
            <a:r>
              <a:rPr lang="en-IN" sz="2000" dirty="0" smtClean="0"/>
              <a:t>. </a:t>
            </a:r>
            <a:r>
              <a:rPr lang="en-IN" sz="2000" dirty="0"/>
              <a:t>(b) </a:t>
            </a:r>
            <a:r>
              <a:rPr lang="zh-CN" altLang="en-US" sz="2000" dirty="0" smtClean="0"/>
              <a:t>采样脉冲序列</a:t>
            </a:r>
            <a:r>
              <a:rPr lang="en-IN" sz="2000" dirty="0" smtClean="0"/>
              <a:t>. </a:t>
            </a:r>
            <a:r>
              <a:rPr lang="en-IN" sz="2000" dirty="0"/>
              <a:t>(c) </a:t>
            </a:r>
            <a:r>
              <a:rPr lang="zh-CN" altLang="en-US" sz="2000" dirty="0" smtClean="0"/>
              <a:t>采样脉冲序列与连续函数的乘积</a:t>
            </a:r>
            <a:r>
              <a:rPr lang="en-IN" sz="2000" dirty="0" smtClean="0"/>
              <a:t>. </a:t>
            </a:r>
            <a:r>
              <a:rPr lang="en-IN" sz="2000" dirty="0"/>
              <a:t>(d) </a:t>
            </a:r>
            <a:r>
              <a:rPr lang="zh-CN" altLang="en-US" sz="2000" dirty="0" smtClean="0"/>
              <a:t>采样后的离散信号</a:t>
            </a:r>
            <a:endParaRPr lang="en-IN" sz="2000" dirty="0"/>
          </a:p>
        </p:txBody>
      </p:sp>
      <p:graphicFrame>
        <p:nvGraphicFramePr>
          <p:cNvPr id="8" name="对象 7"/>
          <p:cNvGraphicFramePr>
            <a:graphicFrameLocks noChangeAspect="1"/>
          </p:cNvGraphicFramePr>
          <p:nvPr>
            <p:extLst>
              <p:ext uri="{D42A27DB-BD31-4B8C-83A1-F6EECF244321}">
                <p14:modId xmlns:p14="http://schemas.microsoft.com/office/powerpoint/2010/main" val="842035109"/>
              </p:ext>
            </p:extLst>
          </p:nvPr>
        </p:nvGraphicFramePr>
        <p:xfrm>
          <a:off x="3782993" y="1230187"/>
          <a:ext cx="5361007" cy="906837"/>
        </p:xfrm>
        <a:graphic>
          <a:graphicData uri="http://schemas.openxmlformats.org/presentationml/2006/ole">
            <mc:AlternateContent xmlns:mc="http://schemas.openxmlformats.org/markup-compatibility/2006">
              <mc:Choice xmlns:v="urn:schemas-microsoft-com:vml" Requires="v">
                <p:oleObj spid="_x0000_s68679" name="Equation" r:id="rId4" imgW="2552400" imgH="431640" progId="Equation.DSMT4">
                  <p:embed/>
                </p:oleObj>
              </mc:Choice>
              <mc:Fallback>
                <p:oleObj name="Equation" r:id="rId4" imgW="2552400" imgH="431640" progId="Equation.DSMT4">
                  <p:embed/>
                  <p:pic>
                    <p:nvPicPr>
                      <p:cNvPr id="0" name=""/>
                      <p:cNvPicPr/>
                      <p:nvPr/>
                    </p:nvPicPr>
                    <p:blipFill>
                      <a:blip r:embed="rId5"/>
                      <a:stretch>
                        <a:fillRect/>
                      </a:stretch>
                    </p:blipFill>
                    <p:spPr>
                      <a:xfrm>
                        <a:off x="3782993" y="1230187"/>
                        <a:ext cx="5361007" cy="906837"/>
                      </a:xfrm>
                      <a:prstGeom prst="rect">
                        <a:avLst/>
                      </a:prstGeom>
                    </p:spPr>
                  </p:pic>
                </p:oleObj>
              </mc:Fallback>
            </mc:AlternateContent>
          </a:graphicData>
        </a:graphic>
      </p:graphicFrame>
    </p:spTree>
    <p:extLst>
      <p:ext uri="{BB962C8B-B14F-4D97-AF65-F5344CB8AC3E}">
        <p14:creationId xmlns:p14="http://schemas.microsoft.com/office/powerpoint/2010/main" val="238746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卷积定理</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15</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609460630"/>
              </p:ext>
            </p:extLst>
          </p:nvPr>
        </p:nvGraphicFramePr>
        <p:xfrm>
          <a:off x="1806183" y="2941151"/>
          <a:ext cx="5714500" cy="1718647"/>
        </p:xfrm>
        <a:graphic>
          <a:graphicData uri="http://schemas.openxmlformats.org/presentationml/2006/ole">
            <mc:AlternateContent xmlns:mc="http://schemas.openxmlformats.org/markup-compatibility/2006">
              <mc:Choice xmlns:v="urn:schemas-microsoft-com:vml" Requires="v">
                <p:oleObj spid="_x0000_s69702" name="Equation" r:id="rId3" imgW="1688760" imgH="507960" progId="Equation.DSMT4">
                  <p:embed/>
                </p:oleObj>
              </mc:Choice>
              <mc:Fallback>
                <p:oleObj name="Equation" r:id="rId3" imgW="1688760" imgH="507960" progId="Equation.DSMT4">
                  <p:embed/>
                  <p:pic>
                    <p:nvPicPr>
                      <p:cNvPr id="0" name=""/>
                      <p:cNvPicPr/>
                      <p:nvPr/>
                    </p:nvPicPr>
                    <p:blipFill>
                      <a:blip r:embed="rId4"/>
                      <a:stretch>
                        <a:fillRect/>
                      </a:stretch>
                    </p:blipFill>
                    <p:spPr>
                      <a:xfrm>
                        <a:off x="1806183" y="2941151"/>
                        <a:ext cx="5714500" cy="1718647"/>
                      </a:xfrm>
                      <a:prstGeom prst="rect">
                        <a:avLst/>
                      </a:prstGeom>
                    </p:spPr>
                  </p:pic>
                </p:oleObj>
              </mc:Fallback>
            </mc:AlternateContent>
          </a:graphicData>
        </a:graphic>
      </p:graphicFrame>
      <p:sp>
        <p:nvSpPr>
          <p:cNvPr id="3" name="文本框 2"/>
          <p:cNvSpPr txBox="1"/>
          <p:nvPr/>
        </p:nvSpPr>
        <p:spPr>
          <a:xfrm>
            <a:off x="1551398" y="1561672"/>
            <a:ext cx="6525802"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时域或空间域的信号卷积对应于频域的变换乘积</a:t>
            </a:r>
            <a:endParaRPr lang="en-US" altLang="zh-CN" dirty="0" smtClean="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r>
              <a:rPr lang="zh-CN" altLang="en-US" dirty="0"/>
              <a:t>时域或空间域的</a:t>
            </a:r>
            <a:r>
              <a:rPr lang="zh-CN" altLang="en-US" dirty="0" smtClean="0"/>
              <a:t>信号乘积应</a:t>
            </a:r>
            <a:r>
              <a:rPr lang="zh-CN" altLang="en-US" dirty="0"/>
              <a:t>于频域的</a:t>
            </a:r>
            <a:r>
              <a:rPr lang="zh-CN" altLang="en-US" dirty="0" smtClean="0"/>
              <a:t>变换卷积</a:t>
            </a:r>
            <a:endParaRPr lang="en-US" altLang="zh-CN" dirty="0"/>
          </a:p>
          <a:p>
            <a:endParaRPr lang="zh-CN" altLang="en-US" dirty="0"/>
          </a:p>
        </p:txBody>
      </p:sp>
    </p:spTree>
    <p:extLst>
      <p:ext uri="{BB962C8B-B14F-4D97-AF65-F5344CB8AC3E}">
        <p14:creationId xmlns:p14="http://schemas.microsoft.com/office/powerpoint/2010/main" val="1232582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采样定理</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16</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4"/>
          <a:stretch/>
        </p:blipFill>
        <p:spPr bwMode="auto">
          <a:xfrm>
            <a:off x="457200" y="1448691"/>
            <a:ext cx="4660900" cy="481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1371214102"/>
              </p:ext>
            </p:extLst>
          </p:nvPr>
        </p:nvGraphicFramePr>
        <p:xfrm>
          <a:off x="5710238" y="3190875"/>
          <a:ext cx="3103562" cy="758825"/>
        </p:xfrm>
        <a:graphic>
          <a:graphicData uri="http://schemas.openxmlformats.org/presentationml/2006/ole">
            <mc:AlternateContent xmlns:mc="http://schemas.openxmlformats.org/markup-compatibility/2006">
              <mc:Choice xmlns:v="urn:schemas-microsoft-com:vml" Requires="v">
                <p:oleObj spid="_x0000_s77867"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5710238" y="3190875"/>
                        <a:ext cx="3103562" cy="758825"/>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1555143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一维离散傅里叶变换</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233605340"/>
              </p:ext>
            </p:extLst>
          </p:nvPr>
        </p:nvGraphicFramePr>
        <p:xfrm>
          <a:off x="304800" y="1277938"/>
          <a:ext cx="8650288" cy="1655762"/>
        </p:xfrm>
        <a:graphic>
          <a:graphicData uri="http://schemas.openxmlformats.org/presentationml/2006/ole">
            <mc:AlternateContent xmlns:mc="http://schemas.openxmlformats.org/markup-compatibility/2006">
              <mc:Choice xmlns:v="urn:schemas-microsoft-com:vml" Requires="v">
                <p:oleObj spid="_x0000_s70941" name="Equation" r:id="rId3" imgW="4508280" imgH="863280" progId="Equation.DSMT4">
                  <p:embed/>
                </p:oleObj>
              </mc:Choice>
              <mc:Fallback>
                <p:oleObj name="Equation" r:id="rId3" imgW="4508280" imgH="863280" progId="Equation.DSMT4">
                  <p:embed/>
                  <p:pic>
                    <p:nvPicPr>
                      <p:cNvPr id="0" name=""/>
                      <p:cNvPicPr/>
                      <p:nvPr/>
                    </p:nvPicPr>
                    <p:blipFill>
                      <a:blip r:embed="rId4"/>
                      <a:stretch>
                        <a:fillRect/>
                      </a:stretch>
                    </p:blipFill>
                    <p:spPr>
                      <a:xfrm>
                        <a:off x="304800" y="1277938"/>
                        <a:ext cx="8650288" cy="1655762"/>
                      </a:xfrm>
                      <a:prstGeom prst="rect">
                        <a:avLst/>
                      </a:prstGeom>
                      <a:ln w="28575">
                        <a:solidFill>
                          <a:srgbClr val="C00000"/>
                        </a:solid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5951066"/>
              </p:ext>
            </p:extLst>
          </p:nvPr>
        </p:nvGraphicFramePr>
        <p:xfrm>
          <a:off x="2442365" y="3106970"/>
          <a:ext cx="4373650" cy="874730"/>
        </p:xfrm>
        <a:graphic>
          <a:graphicData uri="http://schemas.openxmlformats.org/presentationml/2006/ole">
            <mc:AlternateContent xmlns:mc="http://schemas.openxmlformats.org/markup-compatibility/2006">
              <mc:Choice xmlns:v="urn:schemas-microsoft-com:vml" Requires="v">
                <p:oleObj spid="_x0000_s70942" name="Equation" r:id="rId5" imgW="1968480" imgH="393480" progId="Equation.DSMT4">
                  <p:embed/>
                </p:oleObj>
              </mc:Choice>
              <mc:Fallback>
                <p:oleObj name="Equation" r:id="rId5" imgW="1968480" imgH="393480" progId="Equation.DSMT4">
                  <p:embed/>
                  <p:pic>
                    <p:nvPicPr>
                      <p:cNvPr id="0" name=""/>
                      <p:cNvPicPr/>
                      <p:nvPr/>
                    </p:nvPicPr>
                    <p:blipFill>
                      <a:blip r:embed="rId6"/>
                      <a:stretch>
                        <a:fillRect/>
                      </a:stretch>
                    </p:blipFill>
                    <p:spPr>
                      <a:xfrm>
                        <a:off x="2442365" y="3106970"/>
                        <a:ext cx="4373650" cy="87473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92482728"/>
              </p:ext>
            </p:extLst>
          </p:nvPr>
        </p:nvGraphicFramePr>
        <p:xfrm>
          <a:off x="1947862" y="5279793"/>
          <a:ext cx="5813425" cy="958850"/>
        </p:xfrm>
        <a:graphic>
          <a:graphicData uri="http://schemas.openxmlformats.org/presentationml/2006/ole">
            <mc:AlternateContent xmlns:mc="http://schemas.openxmlformats.org/markup-compatibility/2006">
              <mc:Choice xmlns:v="urn:schemas-microsoft-com:vml" Requires="v">
                <p:oleObj spid="_x0000_s70943" name="Equation" r:id="rId7" imgW="2616120" imgH="431640" progId="Equation.DSMT4">
                  <p:embed/>
                </p:oleObj>
              </mc:Choice>
              <mc:Fallback>
                <p:oleObj name="Equation" r:id="rId7" imgW="2616120" imgH="431640" progId="Equation.DSMT4">
                  <p:embed/>
                  <p:pic>
                    <p:nvPicPr>
                      <p:cNvPr id="0" name=""/>
                      <p:cNvPicPr/>
                      <p:nvPr/>
                    </p:nvPicPr>
                    <p:blipFill>
                      <a:blip r:embed="rId8"/>
                      <a:stretch>
                        <a:fillRect/>
                      </a:stretch>
                    </p:blipFill>
                    <p:spPr>
                      <a:xfrm>
                        <a:off x="1947862" y="5279793"/>
                        <a:ext cx="5813425" cy="9588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35281619"/>
              </p:ext>
            </p:extLst>
          </p:nvPr>
        </p:nvGraphicFramePr>
        <p:xfrm>
          <a:off x="1947862" y="4232525"/>
          <a:ext cx="5530850" cy="958850"/>
        </p:xfrm>
        <a:graphic>
          <a:graphicData uri="http://schemas.openxmlformats.org/presentationml/2006/ole">
            <mc:AlternateContent xmlns:mc="http://schemas.openxmlformats.org/markup-compatibility/2006">
              <mc:Choice xmlns:v="urn:schemas-microsoft-com:vml" Requires="v">
                <p:oleObj spid="_x0000_s70944" name="Equation" r:id="rId9" imgW="2489040" imgH="431640" progId="Equation.DSMT4">
                  <p:embed/>
                </p:oleObj>
              </mc:Choice>
              <mc:Fallback>
                <p:oleObj name="Equation" r:id="rId9" imgW="2489040" imgH="431640" progId="Equation.DSMT4">
                  <p:embed/>
                  <p:pic>
                    <p:nvPicPr>
                      <p:cNvPr id="0" name=""/>
                      <p:cNvPicPr/>
                      <p:nvPr/>
                    </p:nvPicPr>
                    <p:blipFill>
                      <a:blip r:embed="rId10"/>
                      <a:stretch>
                        <a:fillRect/>
                      </a:stretch>
                    </p:blipFill>
                    <p:spPr>
                      <a:xfrm>
                        <a:off x="1947862" y="4232525"/>
                        <a:ext cx="5530850" cy="958850"/>
                      </a:xfrm>
                      <a:prstGeom prst="rect">
                        <a:avLst/>
                      </a:prstGeom>
                    </p:spPr>
                  </p:pic>
                </p:oleObj>
              </mc:Fallback>
            </mc:AlternateContent>
          </a:graphicData>
        </a:graphic>
      </p:graphicFrame>
    </p:spTree>
    <p:extLst>
      <p:ext uri="{BB962C8B-B14F-4D97-AF65-F5344CB8AC3E}">
        <p14:creationId xmlns:p14="http://schemas.microsoft.com/office/powerpoint/2010/main" val="3968275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一维离散傅里叶变换</a:t>
            </a:r>
            <a:r>
              <a:rPr lang="en-US" altLang="zh-CN" b="1" dirty="0" smtClean="0"/>
              <a:t>(1D-DFT)</a:t>
            </a:r>
            <a:r>
              <a:rPr lang="zh-CN" altLang="en-US" b="1" dirty="0" smtClean="0"/>
              <a:t>的定义</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18</a:t>
            </a:fld>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3042837389"/>
              </p:ext>
            </p:extLst>
          </p:nvPr>
        </p:nvGraphicFramePr>
        <p:xfrm>
          <a:off x="1270000" y="2013227"/>
          <a:ext cx="6604000" cy="1917700"/>
        </p:xfrm>
        <a:graphic>
          <a:graphicData uri="http://schemas.openxmlformats.org/presentationml/2006/ole">
            <mc:AlternateContent xmlns:mc="http://schemas.openxmlformats.org/markup-compatibility/2006">
              <mc:Choice xmlns:v="urn:schemas-microsoft-com:vml" Requires="v">
                <p:oleObj spid="_x0000_s78890" name="Equation" r:id="rId3" imgW="2971800" imgH="863280" progId="Equation.DSMT4">
                  <p:embed/>
                </p:oleObj>
              </mc:Choice>
              <mc:Fallback>
                <p:oleObj name="Equation" r:id="rId3" imgW="2971800" imgH="863280" progId="Equation.DSMT4">
                  <p:embed/>
                  <p:pic>
                    <p:nvPicPr>
                      <p:cNvPr id="0" name=""/>
                      <p:cNvPicPr/>
                      <p:nvPr/>
                    </p:nvPicPr>
                    <p:blipFill>
                      <a:blip r:embed="rId4"/>
                      <a:stretch>
                        <a:fillRect/>
                      </a:stretch>
                    </p:blipFill>
                    <p:spPr>
                      <a:xfrm>
                        <a:off x="1270000" y="2013227"/>
                        <a:ext cx="6604000" cy="1917700"/>
                      </a:xfrm>
                      <a:prstGeom prst="rect">
                        <a:avLst/>
                      </a:prstGeom>
                    </p:spPr>
                  </p:pic>
                </p:oleObj>
              </mc:Fallback>
            </mc:AlternateContent>
          </a:graphicData>
        </a:graphic>
      </p:graphicFrame>
    </p:spTree>
    <p:extLst>
      <p:ext uri="{BB962C8B-B14F-4D97-AF65-F5344CB8AC3E}">
        <p14:creationId xmlns:p14="http://schemas.microsoft.com/office/powerpoint/2010/main" val="272873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19</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t>图像的二维离散傅里叶变换</a:t>
            </a:r>
            <a:r>
              <a:rPr lang="zh-CN" altLang="en-US" dirty="0" smtClean="0"/>
              <a:t>的计算</a:t>
            </a:r>
            <a:endParaRPr lang="en-US" altLang="zh-CN" dirty="0" smtClean="0"/>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4045809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关于课程助教的说明</a:t>
            </a:r>
            <a:endParaRPr lang="zh-CN" altLang="en-US" b="1" dirty="0"/>
          </a:p>
        </p:txBody>
      </p:sp>
      <p:sp>
        <p:nvSpPr>
          <p:cNvPr id="3" name="内容占位符 2"/>
          <p:cNvSpPr>
            <a:spLocks noGrp="1"/>
          </p:cNvSpPr>
          <p:nvPr>
            <p:ph idx="1"/>
          </p:nvPr>
        </p:nvSpPr>
        <p:spPr>
          <a:xfrm>
            <a:off x="202131" y="1322796"/>
            <a:ext cx="8849402" cy="4525963"/>
          </a:xfrm>
        </p:spPr>
        <p:txBody>
          <a:bodyPr/>
          <a:lstStyle/>
          <a:p>
            <a:r>
              <a:rPr lang="zh-CN" altLang="en-US" dirty="0" smtClean="0"/>
              <a:t>本课程共有</a:t>
            </a:r>
            <a:r>
              <a:rPr lang="en-US" altLang="zh-CN" dirty="0" smtClean="0"/>
              <a:t>7</a:t>
            </a:r>
            <a:r>
              <a:rPr lang="zh-CN" altLang="en-US" dirty="0" smtClean="0"/>
              <a:t>位助教</a:t>
            </a:r>
            <a:endParaRPr lang="en-US" altLang="zh-CN" dirty="0" smtClean="0"/>
          </a:p>
          <a:p>
            <a:pPr marL="0" indent="0">
              <a:buNone/>
            </a:pPr>
            <a:r>
              <a:rPr lang="en-US" altLang="zh-CN" dirty="0" smtClean="0"/>
              <a:t/>
            </a:r>
            <a:br>
              <a:rPr lang="en-US" altLang="zh-CN" dirty="0" smtClean="0"/>
            </a:br>
            <a:r>
              <a:rPr lang="en-US" altLang="zh-CN" dirty="0" smtClean="0"/>
              <a:t>	</a:t>
            </a:r>
            <a:r>
              <a:rPr lang="en-US" altLang="zh-CN" dirty="0" smtClean="0">
                <a:solidFill>
                  <a:srgbClr val="009900"/>
                </a:solidFill>
              </a:rPr>
              <a:t>- </a:t>
            </a:r>
            <a:r>
              <a:rPr lang="zh-CN" altLang="en-US" dirty="0" smtClean="0">
                <a:solidFill>
                  <a:srgbClr val="009900"/>
                </a:solidFill>
              </a:rPr>
              <a:t>窦昊，王晓莲，陈典浩，朱志华 </a:t>
            </a:r>
            <a:r>
              <a:rPr lang="en-US" altLang="zh-CN" dirty="0" smtClean="0">
                <a:solidFill>
                  <a:srgbClr val="009900"/>
                </a:solidFill>
              </a:rPr>
              <a:t>(</a:t>
            </a:r>
            <a:r>
              <a:rPr lang="zh-CN" altLang="en-US" dirty="0" smtClean="0">
                <a:solidFill>
                  <a:srgbClr val="009900"/>
                </a:solidFill>
              </a:rPr>
              <a:t>彭老师胡老师课题组</a:t>
            </a:r>
            <a:r>
              <a:rPr lang="en-US" altLang="zh-CN" dirty="0" smtClean="0">
                <a:solidFill>
                  <a:srgbClr val="009900"/>
                </a:solidFill>
              </a:rPr>
              <a:t>)</a:t>
            </a:r>
            <a:br>
              <a:rPr lang="en-US" altLang="zh-CN" dirty="0" smtClean="0">
                <a:solidFill>
                  <a:srgbClr val="009900"/>
                </a:solidFill>
              </a:rPr>
            </a:br>
            <a:r>
              <a:rPr lang="en-US" altLang="zh-CN" dirty="0" smtClean="0">
                <a:solidFill>
                  <a:srgbClr val="009900"/>
                </a:solidFill>
              </a:rPr>
              <a:t>	- </a:t>
            </a:r>
            <a:r>
              <a:rPr lang="zh-CN" altLang="en-US" dirty="0" smtClean="0">
                <a:solidFill>
                  <a:srgbClr val="009900"/>
                </a:solidFill>
              </a:rPr>
              <a:t>钟</a:t>
            </a:r>
            <a:r>
              <a:rPr lang="zh-CN" altLang="en-US" dirty="0">
                <a:solidFill>
                  <a:srgbClr val="009900"/>
                </a:solidFill>
              </a:rPr>
              <a:t>丽群，罗曜儒，游博 </a:t>
            </a:r>
            <a:r>
              <a:rPr lang="en-US" altLang="zh-CN" dirty="0">
                <a:solidFill>
                  <a:srgbClr val="009900"/>
                </a:solidFill>
              </a:rPr>
              <a:t>(</a:t>
            </a:r>
            <a:r>
              <a:rPr lang="zh-CN" altLang="en-US" dirty="0">
                <a:solidFill>
                  <a:srgbClr val="009900"/>
                </a:solidFill>
              </a:rPr>
              <a:t>杨老师课题组</a:t>
            </a:r>
            <a:r>
              <a:rPr lang="en-US" altLang="zh-CN" dirty="0">
                <a:solidFill>
                  <a:srgbClr val="009900"/>
                </a:solidFill>
              </a:rPr>
              <a:t>)</a:t>
            </a:r>
            <a:br>
              <a:rPr lang="en-US" altLang="zh-CN" dirty="0">
                <a:solidFill>
                  <a:srgbClr val="009900"/>
                </a:solidFill>
              </a:rPr>
            </a:br>
            <a:r>
              <a:rPr lang="en-US" altLang="zh-CN" dirty="0">
                <a:solidFill>
                  <a:srgbClr val="009900"/>
                </a:solidFill>
              </a:rPr>
              <a:t/>
            </a:r>
            <a:br>
              <a:rPr lang="en-US" altLang="zh-CN" dirty="0">
                <a:solidFill>
                  <a:srgbClr val="009900"/>
                </a:solidFill>
              </a:rPr>
            </a:br>
            <a:endParaRPr lang="en-US" altLang="zh-CN" dirty="0" smtClean="0">
              <a:solidFill>
                <a:srgbClr val="009900"/>
              </a:solidFill>
            </a:endParaRPr>
          </a:p>
          <a:p>
            <a:r>
              <a:rPr lang="zh-CN" altLang="en-US" dirty="0" smtClean="0"/>
              <a:t>助教承担的工作包括：</a:t>
            </a:r>
            <a:r>
              <a:rPr lang="en-US" altLang="zh-CN" dirty="0" smtClean="0"/>
              <a:t/>
            </a:r>
            <a:br>
              <a:rPr lang="en-US" altLang="zh-CN" dirty="0" smtClean="0"/>
            </a:br>
            <a:r>
              <a:rPr lang="en-US" altLang="zh-CN" dirty="0" smtClean="0"/>
              <a:t>	</a:t>
            </a:r>
            <a:r>
              <a:rPr lang="en-US" altLang="zh-CN" dirty="0" smtClean="0">
                <a:solidFill>
                  <a:srgbClr val="009900"/>
                </a:solidFill>
              </a:rPr>
              <a:t>- </a:t>
            </a:r>
            <a:r>
              <a:rPr lang="zh-CN" altLang="en-US" dirty="0" smtClean="0">
                <a:solidFill>
                  <a:srgbClr val="009900"/>
                </a:solidFill>
              </a:rPr>
              <a:t>作业批改，成绩录入</a:t>
            </a:r>
            <a:r>
              <a:rPr lang="en-US" altLang="zh-CN" dirty="0" smtClean="0">
                <a:solidFill>
                  <a:srgbClr val="009900"/>
                </a:solidFill>
              </a:rPr>
              <a:t/>
            </a:r>
            <a:br>
              <a:rPr lang="en-US" altLang="zh-CN" dirty="0" smtClean="0">
                <a:solidFill>
                  <a:srgbClr val="009900"/>
                </a:solidFill>
              </a:rPr>
            </a:br>
            <a:r>
              <a:rPr lang="en-US" altLang="zh-CN" dirty="0" smtClean="0">
                <a:solidFill>
                  <a:srgbClr val="009900"/>
                </a:solidFill>
              </a:rPr>
              <a:t>	- </a:t>
            </a:r>
            <a:r>
              <a:rPr lang="zh-CN" altLang="en-US" dirty="0" smtClean="0">
                <a:solidFill>
                  <a:srgbClr val="009900"/>
                </a:solidFill>
              </a:rPr>
              <a:t>答疑</a:t>
            </a:r>
            <a:r>
              <a:rPr lang="en-US" altLang="zh-CN" dirty="0" smtClean="0">
                <a:solidFill>
                  <a:srgbClr val="009900"/>
                </a:solidFill>
              </a:rPr>
              <a:t/>
            </a:r>
            <a:br>
              <a:rPr lang="en-US" altLang="zh-CN" dirty="0" smtClean="0">
                <a:solidFill>
                  <a:srgbClr val="009900"/>
                </a:solidFill>
              </a:rPr>
            </a:br>
            <a:r>
              <a:rPr lang="en-US" altLang="zh-CN" dirty="0" smtClean="0">
                <a:solidFill>
                  <a:srgbClr val="009900"/>
                </a:solidFill>
              </a:rPr>
              <a:t>	- </a:t>
            </a:r>
            <a:r>
              <a:rPr lang="zh-CN" altLang="en-US" dirty="0" smtClean="0">
                <a:solidFill>
                  <a:srgbClr val="009900"/>
                </a:solidFill>
              </a:rPr>
              <a:t>准备参考答案</a:t>
            </a:r>
            <a:r>
              <a:rPr lang="en-US" altLang="zh-CN" dirty="0" smtClean="0">
                <a:solidFill>
                  <a:srgbClr val="009900"/>
                </a:solidFill>
              </a:rPr>
              <a:t/>
            </a:r>
            <a:br>
              <a:rPr lang="en-US" altLang="zh-CN" dirty="0" smtClean="0">
                <a:solidFill>
                  <a:srgbClr val="009900"/>
                </a:solidFill>
              </a:rPr>
            </a:br>
            <a:r>
              <a:rPr lang="en-US" altLang="zh-CN" dirty="0" smtClean="0">
                <a:solidFill>
                  <a:srgbClr val="009900"/>
                </a:solidFill>
              </a:rPr>
              <a:t>	- </a:t>
            </a:r>
            <a:r>
              <a:rPr lang="zh-CN" altLang="en-US" dirty="0" smtClean="0">
                <a:solidFill>
                  <a:srgbClr val="009900"/>
                </a:solidFill>
              </a:rPr>
              <a:t>教学辅助</a:t>
            </a:r>
            <a:endParaRPr lang="en-US" altLang="zh-CN" dirty="0" smtClean="0">
              <a:solidFill>
                <a:srgbClr val="009900"/>
              </a:solidFill>
            </a:endParaRPr>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a:t>
            </a:fld>
            <a:endParaRPr lang="en-US"/>
          </a:p>
        </p:txBody>
      </p:sp>
    </p:spTree>
    <p:extLst>
      <p:ext uri="{BB962C8B-B14F-4D97-AF65-F5344CB8AC3E}">
        <p14:creationId xmlns:p14="http://schemas.microsoft.com/office/powerpoint/2010/main" val="4086933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20</a:t>
            </a:fld>
            <a:endParaRPr lang="en-US"/>
          </a:p>
        </p:txBody>
      </p:sp>
      <p:graphicFrame>
        <p:nvGraphicFramePr>
          <p:cNvPr id="5" name="对象 4"/>
          <p:cNvGraphicFramePr>
            <a:graphicFrameLocks noChangeAspect="1"/>
          </p:cNvGraphicFramePr>
          <p:nvPr/>
        </p:nvGraphicFramePr>
        <p:xfrm>
          <a:off x="1521538" y="2785575"/>
          <a:ext cx="6100923" cy="2453281"/>
        </p:xfrm>
        <a:graphic>
          <a:graphicData uri="http://schemas.openxmlformats.org/presentationml/2006/ole">
            <mc:AlternateContent xmlns:mc="http://schemas.openxmlformats.org/markup-compatibility/2006">
              <mc:Choice xmlns:v="urn:schemas-microsoft-com:vml" Requires="v">
                <p:oleObj spid="_x0000_s71747" name="Equation" r:id="rId3" imgW="2400120" imgH="965160" progId="Equation.DSMT4">
                  <p:embed/>
                </p:oleObj>
              </mc:Choice>
              <mc:Fallback>
                <p:oleObj name="Equation" r:id="rId3" imgW="2400120" imgH="965160" progId="Equation.DSMT4">
                  <p:embed/>
                  <p:pic>
                    <p:nvPicPr>
                      <p:cNvPr id="0" name=""/>
                      <p:cNvPicPr/>
                      <p:nvPr/>
                    </p:nvPicPr>
                    <p:blipFill>
                      <a:blip r:embed="rId4"/>
                      <a:stretch>
                        <a:fillRect/>
                      </a:stretch>
                    </p:blipFill>
                    <p:spPr>
                      <a:xfrm>
                        <a:off x="1521538" y="2785575"/>
                        <a:ext cx="6100923" cy="2453281"/>
                      </a:xfrm>
                      <a:prstGeom prst="rect">
                        <a:avLst/>
                      </a:prstGeom>
                    </p:spPr>
                  </p:pic>
                </p:oleObj>
              </mc:Fallback>
            </mc:AlternateContent>
          </a:graphicData>
        </a:graphic>
      </p:graphicFrame>
      <p:sp>
        <p:nvSpPr>
          <p:cNvPr id="6" name="Rectangle 5"/>
          <p:cNvSpPr>
            <a:spLocks noChangeArrowheads="1"/>
          </p:cNvSpPr>
          <p:nvPr/>
        </p:nvSpPr>
        <p:spPr bwMode="auto">
          <a:xfrm>
            <a:off x="2345183" y="1713317"/>
            <a:ext cx="4199456"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定义</a:t>
            </a:r>
            <a:endParaRPr lang="zh-CN" altLang="en-US" sz="32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1629297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21</a:t>
            </a:fld>
            <a:endParaRPr lang="en-US"/>
          </a:p>
        </p:txBody>
      </p:sp>
      <p:graphicFrame>
        <p:nvGraphicFramePr>
          <p:cNvPr id="5" name="对象 4"/>
          <p:cNvGraphicFramePr>
            <a:graphicFrameLocks noChangeAspect="1"/>
          </p:cNvGraphicFramePr>
          <p:nvPr/>
        </p:nvGraphicFramePr>
        <p:xfrm>
          <a:off x="1650109" y="1903377"/>
          <a:ext cx="5907087" cy="2325687"/>
        </p:xfrm>
        <a:graphic>
          <a:graphicData uri="http://schemas.openxmlformats.org/presentationml/2006/ole">
            <mc:AlternateContent xmlns:mc="http://schemas.openxmlformats.org/markup-compatibility/2006">
              <mc:Choice xmlns:v="urn:schemas-microsoft-com:vml" Requires="v">
                <p:oleObj spid="_x0000_s72836" name="Equation" r:id="rId3" imgW="2323800" imgH="914400" progId="Equation.DSMT4">
                  <p:embed/>
                </p:oleObj>
              </mc:Choice>
              <mc:Fallback>
                <p:oleObj name="Equation" r:id="rId3" imgW="2323800" imgH="914400" progId="Equation.DSMT4">
                  <p:embed/>
                  <p:pic>
                    <p:nvPicPr>
                      <p:cNvPr id="0" name=""/>
                      <p:cNvPicPr/>
                      <p:nvPr/>
                    </p:nvPicPr>
                    <p:blipFill>
                      <a:blip r:embed="rId4"/>
                      <a:stretch>
                        <a:fillRect/>
                      </a:stretch>
                    </p:blipFill>
                    <p:spPr>
                      <a:xfrm>
                        <a:off x="1650109" y="1903377"/>
                        <a:ext cx="5907087" cy="2325687"/>
                      </a:xfrm>
                      <a:prstGeom prst="rect">
                        <a:avLst/>
                      </a:prstGeom>
                    </p:spPr>
                  </p:pic>
                </p:oleObj>
              </mc:Fallback>
            </mc:AlternateContent>
          </a:graphicData>
        </a:graphic>
      </p:graphicFrame>
      <p:sp>
        <p:nvSpPr>
          <p:cNvPr id="3" name="文本框 2"/>
          <p:cNvSpPr txBox="1"/>
          <p:nvPr/>
        </p:nvSpPr>
        <p:spPr>
          <a:xfrm>
            <a:off x="1752297" y="5181903"/>
            <a:ext cx="5804899" cy="1569660"/>
          </a:xfrm>
          <a:prstGeom prst="rect">
            <a:avLst/>
          </a:prstGeom>
          <a:noFill/>
        </p:spPr>
        <p:txBody>
          <a:bodyPr wrap="square" rtlCol="0">
            <a:spAutoFit/>
          </a:bodyPr>
          <a:lstStyle/>
          <a:p>
            <a:pPr marL="342900" indent="-342900">
              <a:buFontTx/>
              <a:buChar char="-"/>
            </a:pPr>
            <a:r>
              <a:rPr lang="en-US" altLang="zh-CN" sz="2400" b="1" i="1" dirty="0" smtClean="0">
                <a:solidFill>
                  <a:srgbClr val="FF0000"/>
                </a:solidFill>
                <a:latin typeface="Times New Roman" panose="02020603050405020304" pitchFamily="18" charset="0"/>
                <a:cs typeface="Times New Roman" panose="02020603050405020304" pitchFamily="18" charset="0"/>
              </a:rPr>
              <a:t>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x,v</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是</a:t>
            </a:r>
            <a:r>
              <a:rPr lang="en-US" altLang="zh-CN" sz="2400" b="1" i="1" dirty="0">
                <a:solidFill>
                  <a:srgbClr val="FF0000"/>
                </a:solidFill>
                <a:latin typeface="Times New Roman" panose="02020603050405020304" pitchFamily="18" charset="0"/>
                <a:cs typeface="Times New Roman" panose="02020603050405020304" pitchFamily="18" charset="0"/>
              </a:rPr>
              <a:t>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x,y</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中一行</a:t>
            </a:r>
            <a:r>
              <a:rPr lang="zh-CN" altLang="en-US" sz="2400" b="1" dirty="0" smtClean="0">
                <a:solidFill>
                  <a:srgbClr val="FF0000"/>
                </a:solidFill>
                <a:latin typeface="Times New Roman" panose="02020603050405020304" pitchFamily="18" charset="0"/>
                <a:cs typeface="Times New Roman" panose="02020603050405020304" pitchFamily="18" charset="0"/>
              </a:rPr>
              <a:t>的一维</a:t>
            </a:r>
            <a:r>
              <a:rPr lang="en-US" altLang="zh-CN" sz="2400" b="1" dirty="0" smtClean="0">
                <a:solidFill>
                  <a:srgbClr val="FF0000"/>
                </a:solidFill>
                <a:latin typeface="Times New Roman" panose="02020603050405020304" pitchFamily="18" charset="0"/>
                <a:cs typeface="Times New Roman" panose="02020603050405020304" pitchFamily="18" charset="0"/>
              </a:rPr>
              <a:t>DFT</a:t>
            </a:r>
            <a:br>
              <a:rPr lang="en-US" altLang="zh-CN" sz="2400" b="1" dirty="0" smtClean="0">
                <a:solidFill>
                  <a:srgbClr val="FF0000"/>
                </a:solidFill>
                <a:latin typeface="Times New Roman" panose="02020603050405020304" pitchFamily="18" charset="0"/>
                <a:cs typeface="Times New Roman" panose="02020603050405020304" pitchFamily="18" charset="0"/>
              </a:rPr>
            </a:b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marL="342900" indent="-342900">
              <a:buFontTx/>
              <a:buChar char="-"/>
            </a:pPr>
            <a:r>
              <a:rPr lang="en-US" altLang="zh-CN" sz="2400" b="1" i="1" dirty="0" smtClean="0">
                <a:solidFill>
                  <a:srgbClr val="FF0000"/>
                </a:solidFill>
                <a:latin typeface="Times New Roman" panose="02020603050405020304" pitchFamily="18" charset="0"/>
                <a:cs typeface="Times New Roman" panose="02020603050405020304" pitchFamily="18" charset="0"/>
              </a:rPr>
              <a:t>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u,v</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smtClean="0">
                <a:solidFill>
                  <a:srgbClr val="FF0000"/>
                </a:solidFill>
                <a:latin typeface="Times New Roman" panose="02020603050405020304" pitchFamily="18" charset="0"/>
                <a:cs typeface="Times New Roman" panose="02020603050405020304" pitchFamily="18" charset="0"/>
              </a:rPr>
              <a:t>是</a:t>
            </a:r>
            <a:r>
              <a:rPr lang="en-US" altLang="zh-CN" sz="2400" b="1" i="1" dirty="0" smtClean="0">
                <a:solidFill>
                  <a:srgbClr val="FF0000"/>
                </a:solidFill>
                <a:latin typeface="Times New Roman" panose="02020603050405020304" pitchFamily="18" charset="0"/>
                <a:cs typeface="Times New Roman" panose="02020603050405020304" pitchFamily="18" charset="0"/>
              </a:rPr>
              <a:t>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x,v</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中</a:t>
            </a:r>
            <a:r>
              <a:rPr lang="zh-CN" altLang="en-US" sz="2400" b="1" dirty="0" smtClean="0">
                <a:solidFill>
                  <a:srgbClr val="FF0000"/>
                </a:solidFill>
                <a:latin typeface="Times New Roman" panose="02020603050405020304" pitchFamily="18" charset="0"/>
                <a:cs typeface="Times New Roman" panose="02020603050405020304" pitchFamily="18" charset="0"/>
              </a:rPr>
              <a:t>一</a:t>
            </a:r>
            <a:r>
              <a:rPr lang="zh-CN" altLang="en-US" sz="2400" b="1" dirty="0">
                <a:solidFill>
                  <a:srgbClr val="FF0000"/>
                </a:solidFill>
                <a:latin typeface="Times New Roman" panose="02020603050405020304" pitchFamily="18" charset="0"/>
                <a:cs typeface="Times New Roman" panose="02020603050405020304" pitchFamily="18" charset="0"/>
              </a:rPr>
              <a:t>列</a:t>
            </a:r>
            <a:r>
              <a:rPr lang="zh-CN" altLang="en-US" sz="2400" b="1" dirty="0" smtClean="0">
                <a:solidFill>
                  <a:srgbClr val="FF0000"/>
                </a:solidFill>
                <a:latin typeface="Times New Roman" panose="02020603050405020304" pitchFamily="18" charset="0"/>
                <a:cs typeface="Times New Roman" panose="02020603050405020304" pitchFamily="18" charset="0"/>
              </a:rPr>
              <a:t>的一维</a:t>
            </a:r>
            <a:r>
              <a:rPr lang="en-US" altLang="zh-CN" sz="2400" b="1" dirty="0" smtClean="0">
                <a:solidFill>
                  <a:srgbClr val="FF0000"/>
                </a:solidFill>
                <a:latin typeface="Times New Roman" panose="02020603050405020304" pitchFamily="18" charset="0"/>
                <a:cs typeface="Times New Roman" panose="02020603050405020304" pitchFamily="18" charset="0"/>
              </a:rPr>
              <a:t>DFT</a:t>
            </a:r>
            <a:endParaRPr lang="zh-CN" altLang="en-US" sz="2400" b="1" dirty="0">
              <a:solidFill>
                <a:srgbClr val="FF0000"/>
              </a:solidFill>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nvGraphicFramePr>
        <p:xfrm>
          <a:off x="1650109" y="4229064"/>
          <a:ext cx="4357687" cy="1162050"/>
        </p:xfrm>
        <a:graphic>
          <a:graphicData uri="http://schemas.openxmlformats.org/presentationml/2006/ole">
            <mc:AlternateContent xmlns:mc="http://schemas.openxmlformats.org/markup-compatibility/2006">
              <mc:Choice xmlns:v="urn:schemas-microsoft-com:vml" Requires="v">
                <p:oleObj spid="_x0000_s72837" name="Equation" r:id="rId5" imgW="1714320" imgH="457200" progId="Equation.DSMT4">
                  <p:embed/>
                </p:oleObj>
              </mc:Choice>
              <mc:Fallback>
                <p:oleObj name="Equation" r:id="rId5" imgW="1714320" imgH="457200" progId="Equation.DSMT4">
                  <p:embed/>
                  <p:pic>
                    <p:nvPicPr>
                      <p:cNvPr id="0" name=""/>
                      <p:cNvPicPr/>
                      <p:nvPr/>
                    </p:nvPicPr>
                    <p:blipFill>
                      <a:blip r:embed="rId6"/>
                      <a:stretch>
                        <a:fillRect/>
                      </a:stretch>
                    </p:blipFill>
                    <p:spPr>
                      <a:xfrm>
                        <a:off x="1650109" y="4229064"/>
                        <a:ext cx="4357687" cy="1162050"/>
                      </a:xfrm>
                      <a:prstGeom prst="rect">
                        <a:avLst/>
                      </a:prstGeom>
                    </p:spPr>
                  </p:pic>
                </p:oleObj>
              </mc:Fallback>
            </mc:AlternateContent>
          </a:graphicData>
        </a:graphic>
      </p:graphicFrame>
      <p:sp>
        <p:nvSpPr>
          <p:cNvPr id="7" name="Rectangle 5"/>
          <p:cNvSpPr>
            <a:spLocks noChangeArrowheads="1"/>
          </p:cNvSpPr>
          <p:nvPr/>
        </p:nvSpPr>
        <p:spPr bwMode="auto">
          <a:xfrm>
            <a:off x="2503924" y="1238973"/>
            <a:ext cx="4199456"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计算正向变换</a:t>
            </a:r>
            <a:endParaRPr lang="zh-CN" altLang="en-US" sz="32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2859623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关于复数的简要复习 </a:t>
            </a:r>
            <a:r>
              <a:rPr lang="en-US" altLang="zh-CN" b="1" dirty="0" smtClean="0"/>
              <a:t>(II)</a:t>
            </a:r>
            <a:endParaRPr lang="zh-CN" altLang="en-US" b="1" dirty="0"/>
          </a:p>
        </p:txBody>
      </p:sp>
      <p:sp>
        <p:nvSpPr>
          <p:cNvPr id="3" name="内容占位符 2"/>
          <p:cNvSpPr>
            <a:spLocks noGrp="1"/>
          </p:cNvSpPr>
          <p:nvPr>
            <p:ph idx="1"/>
          </p:nvPr>
        </p:nvSpPr>
        <p:spPr>
          <a:xfrm>
            <a:off x="532459" y="1369457"/>
            <a:ext cx="8229600" cy="1574515"/>
          </a:xfrm>
        </p:spPr>
        <p:txBody>
          <a:bodyPr/>
          <a:lstStyle/>
          <a:p>
            <a:r>
              <a:rPr lang="zh-CN" altLang="en-US" dirty="0" smtClean="0"/>
              <a:t>共轭复数的指数形式</a:t>
            </a:r>
            <a:endParaRPr lang="en-US" altLang="zh-CN" dirty="0" smtClean="0"/>
          </a:p>
          <a:p>
            <a:endParaRPr lang="en-US" altLang="zh-CN" dirty="0"/>
          </a:p>
          <a:p>
            <a:endParaRPr lang="en-US" altLang="zh-CN" dirty="0" smtClean="0"/>
          </a:p>
          <a:p>
            <a:endParaRPr lang="en-US" altLang="zh-CN" dirty="0"/>
          </a:p>
          <a:p>
            <a:r>
              <a:rPr lang="zh-CN" altLang="en-US" dirty="0" smtClean="0"/>
              <a:t>共轭运算的乘法和加法分配律</a:t>
            </a:r>
            <a:endParaRPr lang="en-US" altLang="zh-CN" dirty="0" smtClean="0"/>
          </a:p>
          <a:p>
            <a:pPr marL="0" indent="0">
              <a:buNone/>
            </a:pPr>
            <a:r>
              <a:rPr lang="en-US" altLang="zh-CN" dirty="0"/>
              <a:t>	</a:t>
            </a:r>
            <a:r>
              <a:rPr lang="en-US" altLang="zh-CN" dirty="0" smtClean="0"/>
              <a:t/>
            </a:r>
            <a:br>
              <a:rPr lang="en-US" altLang="zh-CN" dirty="0" smtClean="0"/>
            </a:b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22</a:t>
            </a:fld>
            <a:endParaRPr lang="en-US"/>
          </a:p>
        </p:txBody>
      </p:sp>
      <p:graphicFrame>
        <p:nvGraphicFramePr>
          <p:cNvPr id="8" name="对象 7"/>
          <p:cNvGraphicFramePr>
            <a:graphicFrameLocks noChangeAspect="1"/>
          </p:cNvGraphicFramePr>
          <p:nvPr>
            <p:extLst/>
          </p:nvPr>
        </p:nvGraphicFramePr>
        <p:xfrm>
          <a:off x="1273821" y="2196092"/>
          <a:ext cx="7288231" cy="693154"/>
        </p:xfrm>
        <a:graphic>
          <a:graphicData uri="http://schemas.openxmlformats.org/presentationml/2006/ole">
            <mc:AlternateContent xmlns:mc="http://schemas.openxmlformats.org/markup-compatibility/2006">
              <mc:Choice xmlns:v="urn:schemas-microsoft-com:vml" Requires="v">
                <p:oleObj spid="_x0000_s79988" name="Equation" r:id="rId3" imgW="2247840" imgH="253800" progId="Equation.DSMT4">
                  <p:embed/>
                </p:oleObj>
              </mc:Choice>
              <mc:Fallback>
                <p:oleObj name="Equation" r:id="rId3" imgW="2247840" imgH="253800" progId="Equation.DSMT4">
                  <p:embed/>
                  <p:pic>
                    <p:nvPicPr>
                      <p:cNvPr id="0" name=""/>
                      <p:cNvPicPr/>
                      <p:nvPr/>
                    </p:nvPicPr>
                    <p:blipFill>
                      <a:blip r:embed="rId4"/>
                      <a:stretch>
                        <a:fillRect/>
                      </a:stretch>
                    </p:blipFill>
                    <p:spPr>
                      <a:xfrm>
                        <a:off x="1273821" y="2196092"/>
                        <a:ext cx="7288231" cy="693154"/>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1273821" y="3770607"/>
          <a:ext cx="2548061" cy="789540"/>
        </p:xfrm>
        <a:graphic>
          <a:graphicData uri="http://schemas.openxmlformats.org/presentationml/2006/ole">
            <mc:AlternateContent xmlns:mc="http://schemas.openxmlformats.org/markup-compatibility/2006">
              <mc:Choice xmlns:v="urn:schemas-microsoft-com:vml" Requires="v">
                <p:oleObj spid="_x0000_s79989" name="Equation" r:id="rId5" imgW="901440" imgH="279360" progId="Equation.DSMT4">
                  <p:embed/>
                </p:oleObj>
              </mc:Choice>
              <mc:Fallback>
                <p:oleObj name="Equation" r:id="rId5" imgW="901440" imgH="279360" progId="Equation.DSMT4">
                  <p:embed/>
                  <p:pic>
                    <p:nvPicPr>
                      <p:cNvPr id="0" name=""/>
                      <p:cNvPicPr/>
                      <p:nvPr/>
                    </p:nvPicPr>
                    <p:blipFill>
                      <a:blip r:embed="rId6"/>
                      <a:stretch>
                        <a:fillRect/>
                      </a:stretch>
                    </p:blipFill>
                    <p:spPr>
                      <a:xfrm>
                        <a:off x="1273821" y="3770607"/>
                        <a:ext cx="2548061" cy="789540"/>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1273821" y="4596207"/>
          <a:ext cx="3373438" cy="790575"/>
        </p:xfrm>
        <a:graphic>
          <a:graphicData uri="http://schemas.openxmlformats.org/presentationml/2006/ole">
            <mc:AlternateContent xmlns:mc="http://schemas.openxmlformats.org/markup-compatibility/2006">
              <mc:Choice xmlns:v="urn:schemas-microsoft-com:vml" Requires="v">
                <p:oleObj spid="_x0000_s79990" name="Equation" r:id="rId7" imgW="1193760" imgH="279360" progId="Equation.DSMT4">
                  <p:embed/>
                </p:oleObj>
              </mc:Choice>
              <mc:Fallback>
                <p:oleObj name="Equation" r:id="rId7" imgW="1193760" imgH="279360" progId="Equation.DSMT4">
                  <p:embed/>
                  <p:pic>
                    <p:nvPicPr>
                      <p:cNvPr id="0" name=""/>
                      <p:cNvPicPr/>
                      <p:nvPr/>
                    </p:nvPicPr>
                    <p:blipFill>
                      <a:blip r:embed="rId8"/>
                      <a:stretch>
                        <a:fillRect/>
                      </a:stretch>
                    </p:blipFill>
                    <p:spPr>
                      <a:xfrm>
                        <a:off x="1273821" y="4596207"/>
                        <a:ext cx="3373438" cy="790575"/>
                      </a:xfrm>
                      <a:prstGeom prst="rect">
                        <a:avLst/>
                      </a:prstGeom>
                    </p:spPr>
                  </p:pic>
                </p:oleObj>
              </mc:Fallback>
            </mc:AlternateContent>
          </a:graphicData>
        </a:graphic>
      </p:graphicFrame>
    </p:spTree>
    <p:extLst>
      <p:ext uri="{BB962C8B-B14F-4D97-AF65-F5344CB8AC3E}">
        <p14:creationId xmlns:p14="http://schemas.microsoft.com/office/powerpoint/2010/main" val="94954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(III)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23</a:t>
            </a:fld>
            <a:endParaRPr lang="en-US"/>
          </a:p>
        </p:txBody>
      </p:sp>
      <p:graphicFrame>
        <p:nvGraphicFramePr>
          <p:cNvPr id="8" name="对象 7"/>
          <p:cNvGraphicFramePr>
            <a:graphicFrameLocks noChangeAspect="1"/>
          </p:cNvGraphicFramePr>
          <p:nvPr/>
        </p:nvGraphicFramePr>
        <p:xfrm>
          <a:off x="1457227" y="4904805"/>
          <a:ext cx="6292850" cy="1193800"/>
        </p:xfrm>
        <a:graphic>
          <a:graphicData uri="http://schemas.openxmlformats.org/presentationml/2006/ole">
            <mc:AlternateContent xmlns:mc="http://schemas.openxmlformats.org/markup-compatibility/2006">
              <mc:Choice xmlns:v="urn:schemas-microsoft-com:vml" Requires="v">
                <p:oleObj spid="_x0000_s73860" name="Equation" r:id="rId3" imgW="2476440" imgH="469800" progId="Equation.DSMT4">
                  <p:embed/>
                </p:oleObj>
              </mc:Choice>
              <mc:Fallback>
                <p:oleObj name="Equation" r:id="rId3" imgW="2476440" imgH="469800" progId="Equation.DSMT4">
                  <p:embed/>
                  <p:pic>
                    <p:nvPicPr>
                      <p:cNvPr id="0" name=""/>
                      <p:cNvPicPr/>
                      <p:nvPr/>
                    </p:nvPicPr>
                    <p:blipFill>
                      <a:blip r:embed="rId4"/>
                      <a:stretch>
                        <a:fillRect/>
                      </a:stretch>
                    </p:blipFill>
                    <p:spPr>
                      <a:xfrm>
                        <a:off x="1457227" y="4904805"/>
                        <a:ext cx="6292850" cy="11938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358669" y="2407159"/>
          <a:ext cx="6100762" cy="1195387"/>
        </p:xfrm>
        <a:graphic>
          <a:graphicData uri="http://schemas.openxmlformats.org/presentationml/2006/ole">
            <mc:AlternateContent xmlns:mc="http://schemas.openxmlformats.org/markup-compatibility/2006">
              <mc:Choice xmlns:v="urn:schemas-microsoft-com:vml" Requires="v">
                <p:oleObj spid="_x0000_s73861" name="Equation" r:id="rId5" imgW="2400120" imgH="469800" progId="Equation.DSMT4">
                  <p:embed/>
                </p:oleObj>
              </mc:Choice>
              <mc:Fallback>
                <p:oleObj name="Equation" r:id="rId5" imgW="2400120" imgH="469800" progId="Equation.DSMT4">
                  <p:embed/>
                  <p:pic>
                    <p:nvPicPr>
                      <p:cNvPr id="0" name=""/>
                      <p:cNvPicPr/>
                      <p:nvPr/>
                    </p:nvPicPr>
                    <p:blipFill>
                      <a:blip r:embed="rId6"/>
                      <a:stretch>
                        <a:fillRect/>
                      </a:stretch>
                    </p:blipFill>
                    <p:spPr>
                      <a:xfrm>
                        <a:off x="1358669" y="2407159"/>
                        <a:ext cx="6100762" cy="1195387"/>
                      </a:xfrm>
                      <a:prstGeom prst="rect">
                        <a:avLst/>
                      </a:prstGeom>
                    </p:spPr>
                  </p:pic>
                </p:oleObj>
              </mc:Fallback>
            </mc:AlternateContent>
          </a:graphicData>
        </a:graphic>
      </p:graphicFrame>
      <p:sp>
        <p:nvSpPr>
          <p:cNvPr id="10" name="下箭头 9"/>
          <p:cNvSpPr/>
          <p:nvPr/>
        </p:nvSpPr>
        <p:spPr>
          <a:xfrm>
            <a:off x="4336524" y="3852418"/>
            <a:ext cx="534256" cy="67070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5"/>
          <p:cNvSpPr>
            <a:spLocks noChangeArrowheads="1"/>
          </p:cNvSpPr>
          <p:nvPr/>
        </p:nvSpPr>
        <p:spPr bwMode="auto">
          <a:xfrm>
            <a:off x="2503924" y="1238973"/>
            <a:ext cx="4199456"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计算逆向变换</a:t>
            </a:r>
            <a:endParaRPr lang="zh-CN" altLang="en-US" sz="32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28932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(IV)</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24</a:t>
            </a:fld>
            <a:endParaRPr lang="en-US"/>
          </a:p>
        </p:txBody>
      </p:sp>
      <p:graphicFrame>
        <p:nvGraphicFramePr>
          <p:cNvPr id="8" name="对象 7"/>
          <p:cNvGraphicFramePr>
            <a:graphicFrameLocks noChangeAspect="1"/>
          </p:cNvGraphicFramePr>
          <p:nvPr/>
        </p:nvGraphicFramePr>
        <p:xfrm>
          <a:off x="1797050" y="2611438"/>
          <a:ext cx="5551488" cy="644525"/>
        </p:xfrm>
        <a:graphic>
          <a:graphicData uri="http://schemas.openxmlformats.org/presentationml/2006/ole">
            <mc:AlternateContent xmlns:mc="http://schemas.openxmlformats.org/markup-compatibility/2006">
              <mc:Choice xmlns:v="urn:schemas-microsoft-com:vml" Requires="v">
                <p:oleObj spid="_x0000_s74952" name="Equation" r:id="rId3" imgW="2184120" imgH="253800" progId="Equation.DSMT4">
                  <p:embed/>
                </p:oleObj>
              </mc:Choice>
              <mc:Fallback>
                <p:oleObj name="Equation" r:id="rId3" imgW="2184120" imgH="253800" progId="Equation.DSMT4">
                  <p:embed/>
                  <p:pic>
                    <p:nvPicPr>
                      <p:cNvPr id="0" name=""/>
                      <p:cNvPicPr/>
                      <p:nvPr/>
                    </p:nvPicPr>
                    <p:blipFill>
                      <a:blip r:embed="rId4"/>
                      <a:stretch>
                        <a:fillRect/>
                      </a:stretch>
                    </p:blipFill>
                    <p:spPr>
                      <a:xfrm>
                        <a:off x="1797050" y="2611438"/>
                        <a:ext cx="5551488" cy="644525"/>
                      </a:xfrm>
                      <a:prstGeom prst="rect">
                        <a:avLst/>
                      </a:prstGeom>
                    </p:spPr>
                  </p:pic>
                </p:oleObj>
              </mc:Fallback>
            </mc:AlternateContent>
          </a:graphicData>
        </a:graphic>
      </p:graphicFrame>
      <p:sp>
        <p:nvSpPr>
          <p:cNvPr id="11" name="Rectangle 5"/>
          <p:cNvSpPr>
            <a:spLocks noChangeArrowheads="1"/>
          </p:cNvSpPr>
          <p:nvPr/>
        </p:nvSpPr>
        <p:spPr bwMode="auto">
          <a:xfrm>
            <a:off x="2137025" y="1238973"/>
            <a:ext cx="4884488"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计算逆向变换</a:t>
            </a:r>
            <a:r>
              <a:rPr lang="zh-CN" altLang="en-US" sz="3200" dirty="0">
                <a:solidFill>
                  <a:srgbClr val="FF3300"/>
                </a:solidFill>
                <a:ea typeface="宋体" pitchFamily="2" charset="-122"/>
                <a:cs typeface="Arial" charset="0"/>
              </a:rPr>
              <a:t>步骤</a:t>
            </a:r>
            <a:r>
              <a:rPr lang="zh-CN" altLang="en-US" sz="3200" b="1" dirty="0" smtClean="0">
                <a:solidFill>
                  <a:srgbClr val="FF3300"/>
                </a:solidFill>
                <a:ea typeface="宋体" pitchFamily="2" charset="-122"/>
                <a:cs typeface="Arial" charset="0"/>
              </a:rPr>
              <a:t>总结</a:t>
            </a:r>
            <a:endParaRPr lang="zh-CN" altLang="en-US" sz="3200" b="1" dirty="0">
              <a:solidFill>
                <a:srgbClr val="FF3300"/>
              </a:solidFill>
              <a:ea typeface="宋体" pitchFamily="2" charset="-122"/>
              <a:cs typeface="Arial" charset="0"/>
            </a:endParaRPr>
          </a:p>
        </p:txBody>
      </p:sp>
      <p:graphicFrame>
        <p:nvGraphicFramePr>
          <p:cNvPr id="12" name="对象 11"/>
          <p:cNvGraphicFramePr>
            <a:graphicFrameLocks noChangeAspect="1"/>
          </p:cNvGraphicFramePr>
          <p:nvPr/>
        </p:nvGraphicFramePr>
        <p:xfrm>
          <a:off x="2439988" y="3730625"/>
          <a:ext cx="4581525" cy="644525"/>
        </p:xfrm>
        <a:graphic>
          <a:graphicData uri="http://schemas.openxmlformats.org/presentationml/2006/ole">
            <mc:AlternateContent xmlns:mc="http://schemas.openxmlformats.org/markup-compatibility/2006">
              <mc:Choice xmlns:v="urn:schemas-microsoft-com:vml" Requires="v">
                <p:oleObj spid="_x0000_s74953" name="Equation" r:id="rId5" imgW="1803240" imgH="253800" progId="Equation.DSMT4">
                  <p:embed/>
                </p:oleObj>
              </mc:Choice>
              <mc:Fallback>
                <p:oleObj name="Equation" r:id="rId5" imgW="1803240" imgH="253800" progId="Equation.DSMT4">
                  <p:embed/>
                  <p:pic>
                    <p:nvPicPr>
                      <p:cNvPr id="0" name=""/>
                      <p:cNvPicPr/>
                      <p:nvPr/>
                    </p:nvPicPr>
                    <p:blipFill>
                      <a:blip r:embed="rId6"/>
                      <a:stretch>
                        <a:fillRect/>
                      </a:stretch>
                    </p:blipFill>
                    <p:spPr>
                      <a:xfrm>
                        <a:off x="2439988" y="3730625"/>
                        <a:ext cx="4581525" cy="6445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1204758"/>
              </p:ext>
            </p:extLst>
          </p:nvPr>
        </p:nvGraphicFramePr>
        <p:xfrm>
          <a:off x="1069618" y="4762501"/>
          <a:ext cx="7486650" cy="644525"/>
        </p:xfrm>
        <a:graphic>
          <a:graphicData uri="http://schemas.openxmlformats.org/presentationml/2006/ole">
            <mc:AlternateContent xmlns:mc="http://schemas.openxmlformats.org/markup-compatibility/2006">
              <mc:Choice xmlns:v="urn:schemas-microsoft-com:vml" Requires="v">
                <p:oleObj spid="_x0000_s74954" name="Equation" r:id="rId7" imgW="2946240" imgH="253800" progId="Equation.DSMT4">
                  <p:embed/>
                </p:oleObj>
              </mc:Choice>
              <mc:Fallback>
                <p:oleObj name="Equation" r:id="rId7" imgW="2946240" imgH="253800" progId="Equation.DSMT4">
                  <p:embed/>
                  <p:pic>
                    <p:nvPicPr>
                      <p:cNvPr id="0" name=""/>
                      <p:cNvPicPr/>
                      <p:nvPr/>
                    </p:nvPicPr>
                    <p:blipFill>
                      <a:blip r:embed="rId8"/>
                      <a:stretch>
                        <a:fillRect/>
                      </a:stretch>
                    </p:blipFill>
                    <p:spPr>
                      <a:xfrm>
                        <a:off x="1069618" y="4762501"/>
                        <a:ext cx="7486650" cy="644525"/>
                      </a:xfrm>
                      <a:prstGeom prst="rect">
                        <a:avLst/>
                      </a:prstGeom>
                    </p:spPr>
                  </p:pic>
                </p:oleObj>
              </mc:Fallback>
            </mc:AlternateContent>
          </a:graphicData>
        </a:graphic>
      </p:graphicFrame>
    </p:spTree>
    <p:extLst>
      <p:ext uri="{BB962C8B-B14F-4D97-AF65-F5344CB8AC3E}">
        <p14:creationId xmlns:p14="http://schemas.microsoft.com/office/powerpoint/2010/main" val="1297371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(V)</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25</a:t>
            </a:fld>
            <a:endParaRPr lang="en-US"/>
          </a:p>
        </p:txBody>
      </p:sp>
      <p:sp>
        <p:nvSpPr>
          <p:cNvPr id="11" name="Rectangle 5"/>
          <p:cNvSpPr>
            <a:spLocks noChangeArrowheads="1"/>
          </p:cNvSpPr>
          <p:nvPr/>
        </p:nvSpPr>
        <p:spPr bwMode="auto">
          <a:xfrm>
            <a:off x="4288134" y="1418909"/>
            <a:ext cx="4199456"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中心化傅里叶变换</a:t>
            </a:r>
            <a:endParaRPr lang="zh-CN" altLang="en-US" sz="3200" b="1" dirty="0">
              <a:solidFill>
                <a:srgbClr val="FF3300"/>
              </a:solidFill>
              <a:ea typeface="宋体" pitchFamily="2" charset="-122"/>
              <a:cs typeface="Arial" charset="0"/>
            </a:endParaRPr>
          </a:p>
        </p:txBody>
      </p:sp>
      <p:pic>
        <p:nvPicPr>
          <p:cNvPr id="9" name="Picture 3" descr="Part ay: The graph plots F of u versus u. The graph is periodic, with minima on the u-axis. On the interval from u = negative M over 2 to M over 2, the amplitude of one cycle increases to a maximum on the F of u axis before decreasing. Adjacent periods meet on an interval of length 1. Part b: The graph from part ay is shifted rightward  by distance M over 2, so that the absolute maximum of one cycle is at u = M over 2. Part c: In the u v plane, the M by N data array computed by the D F T with f of x and y as input is a 2 by 2 array with center (M over 2, N over 2). The top-left vertex of the array is at (negative M over 2, negative N over 2). four adjacent quarter periods meet at the center of the array. On the other hand, the M by N data array computed by the D F T with f of x and y times negative 1 to the x + y as input is centered on (0, 0), with a top-left vertex at (negative M over 2, negative N over 2). The center of the larger array is also the center of a dashed rectangle with the following vertices (0, 0), (M minus 1, 0), (M minus 1, N minus 1), (0, N minus 1). Part d: The dashed rectangle from part c is centered on (M over 2, N over 2). The periods of the D F T lie along the bottom and right sides of the reg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74" y="1571175"/>
            <a:ext cx="3447779" cy="4563511"/>
          </a:xfrm>
          <a:prstGeom prst="rect">
            <a:avLst/>
          </a:prstGeom>
        </p:spPr>
      </p:pic>
      <p:graphicFrame>
        <p:nvGraphicFramePr>
          <p:cNvPr id="3" name="对象 2"/>
          <p:cNvGraphicFramePr>
            <a:graphicFrameLocks noChangeAspect="1"/>
          </p:cNvGraphicFramePr>
          <p:nvPr/>
        </p:nvGraphicFramePr>
        <p:xfrm>
          <a:off x="4722544" y="2426270"/>
          <a:ext cx="3765046" cy="604606"/>
        </p:xfrm>
        <a:graphic>
          <a:graphicData uri="http://schemas.openxmlformats.org/presentationml/2006/ole">
            <mc:AlternateContent xmlns:mc="http://schemas.openxmlformats.org/markup-compatibility/2006">
              <mc:Choice xmlns:v="urn:schemas-microsoft-com:vml" Requires="v">
                <p:oleObj spid="_x0000_s75908" name="Equation" r:id="rId4" imgW="1739880" imgH="279360" progId="Equation.DSMT4">
                  <p:embed/>
                </p:oleObj>
              </mc:Choice>
              <mc:Fallback>
                <p:oleObj name="Equation" r:id="rId4" imgW="1739880" imgH="279360" progId="Equation.DSMT4">
                  <p:embed/>
                  <p:pic>
                    <p:nvPicPr>
                      <p:cNvPr id="0" name=""/>
                      <p:cNvPicPr/>
                      <p:nvPr/>
                    </p:nvPicPr>
                    <p:blipFill>
                      <a:blip r:embed="rId5"/>
                      <a:stretch>
                        <a:fillRect/>
                      </a:stretch>
                    </p:blipFill>
                    <p:spPr>
                      <a:xfrm>
                        <a:off x="4722544" y="2426270"/>
                        <a:ext cx="3765046" cy="604606"/>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481387" y="3551305"/>
          <a:ext cx="5662613" cy="603250"/>
        </p:xfrm>
        <a:graphic>
          <a:graphicData uri="http://schemas.openxmlformats.org/presentationml/2006/ole">
            <mc:AlternateContent xmlns:mc="http://schemas.openxmlformats.org/markup-compatibility/2006">
              <mc:Choice xmlns:v="urn:schemas-microsoft-com:vml" Requires="v">
                <p:oleObj spid="_x0000_s75909" name="Equation" r:id="rId6" imgW="2616120" imgH="279360" progId="Equation.DSMT4">
                  <p:embed/>
                </p:oleObj>
              </mc:Choice>
              <mc:Fallback>
                <p:oleObj name="Equation" r:id="rId6" imgW="2616120" imgH="279360" progId="Equation.DSMT4">
                  <p:embed/>
                  <p:pic>
                    <p:nvPicPr>
                      <p:cNvPr id="0" name=""/>
                      <p:cNvPicPr/>
                      <p:nvPr/>
                    </p:nvPicPr>
                    <p:blipFill>
                      <a:blip r:embed="rId7"/>
                      <a:stretch>
                        <a:fillRect/>
                      </a:stretch>
                    </p:blipFill>
                    <p:spPr>
                      <a:xfrm>
                        <a:off x="3481387" y="3551305"/>
                        <a:ext cx="5662613" cy="603250"/>
                      </a:xfrm>
                      <a:prstGeom prst="rect">
                        <a:avLst/>
                      </a:prstGeom>
                    </p:spPr>
                  </p:pic>
                </p:oleObj>
              </mc:Fallback>
            </mc:AlternateContent>
          </a:graphicData>
        </a:graphic>
      </p:graphicFrame>
    </p:spTree>
    <p:extLst>
      <p:ext uri="{BB962C8B-B14F-4D97-AF65-F5344CB8AC3E}">
        <p14:creationId xmlns:p14="http://schemas.microsoft.com/office/powerpoint/2010/main" val="3052853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1671638"/>
            <a:ext cx="5026025"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450" y="1698625"/>
            <a:ext cx="1231900"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457200" y="556578"/>
            <a:ext cx="8229600" cy="548322"/>
          </a:xfrm>
          <a:prstGeom prst="rect">
            <a:avLst/>
          </a:prstGeom>
        </p:spPr>
        <p:txBody>
          <a:bodyPr/>
          <a:lst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b="1" kern="0" dirty="0" smtClean="0"/>
              <a:t>图像</a:t>
            </a:r>
            <a:r>
              <a:rPr lang="en-US" altLang="zh-CN" sz="2600" b="1" kern="0" dirty="0" smtClean="0"/>
              <a:t>2D-DFT</a:t>
            </a:r>
            <a:r>
              <a:rPr lang="zh-CN" altLang="en-US" sz="2600" b="1" kern="0" dirty="0" smtClean="0"/>
              <a:t>示例 </a:t>
            </a:r>
            <a:r>
              <a:rPr lang="en-US" altLang="zh-CN" sz="2600" b="1" kern="0" dirty="0" smtClean="0"/>
              <a:t>(I)</a:t>
            </a:r>
            <a:endParaRPr lang="zh-CN" altLang="en-US" sz="2600" b="1" kern="0" dirty="0"/>
          </a:p>
        </p:txBody>
      </p:sp>
    </p:spTree>
    <p:extLst>
      <p:ext uri="{BB962C8B-B14F-4D97-AF65-F5344CB8AC3E}">
        <p14:creationId xmlns:p14="http://schemas.microsoft.com/office/powerpoint/2010/main" val="3972108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27</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t>快速傅里叶变换的基本概念</a:t>
            </a:r>
            <a:endParaRPr lang="en-US" altLang="zh-CN" dirty="0" smtClean="0"/>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2959668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图像二维快速傅里叶变换</a:t>
            </a:r>
            <a:r>
              <a:rPr lang="en-US" altLang="zh-CN" b="1" dirty="0" smtClean="0"/>
              <a:t>(DFT</a:t>
            </a:r>
            <a:r>
              <a:rPr lang="en-US" altLang="zh-CN" b="1" dirty="0"/>
              <a:t>)</a:t>
            </a:r>
            <a:r>
              <a:rPr lang="zh-CN" altLang="en-US" b="1" dirty="0" smtClean="0"/>
              <a:t>的计算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28</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810458548"/>
              </p:ext>
            </p:extLst>
          </p:nvPr>
        </p:nvGraphicFramePr>
        <p:xfrm>
          <a:off x="1521538" y="2220496"/>
          <a:ext cx="6100923" cy="2453281"/>
        </p:xfrm>
        <a:graphic>
          <a:graphicData uri="http://schemas.openxmlformats.org/presentationml/2006/ole">
            <mc:AlternateContent xmlns:mc="http://schemas.openxmlformats.org/markup-compatibility/2006">
              <mc:Choice xmlns:v="urn:schemas-microsoft-com:vml" Requires="v">
                <p:oleObj spid="_x0000_s80928" name="Equation" r:id="rId3" imgW="2400120" imgH="965160" progId="Equation.DSMT4">
                  <p:embed/>
                </p:oleObj>
              </mc:Choice>
              <mc:Fallback>
                <p:oleObj name="Equation" r:id="rId3" imgW="2400120" imgH="965160" progId="Equation.DSMT4">
                  <p:embed/>
                  <p:pic>
                    <p:nvPicPr>
                      <p:cNvPr id="0" name=""/>
                      <p:cNvPicPr/>
                      <p:nvPr/>
                    </p:nvPicPr>
                    <p:blipFill>
                      <a:blip r:embed="rId4"/>
                      <a:stretch>
                        <a:fillRect/>
                      </a:stretch>
                    </p:blipFill>
                    <p:spPr>
                      <a:xfrm>
                        <a:off x="1521538" y="2220496"/>
                        <a:ext cx="6100923" cy="2453281"/>
                      </a:xfrm>
                      <a:prstGeom prst="rect">
                        <a:avLst/>
                      </a:prstGeom>
                    </p:spPr>
                  </p:pic>
                </p:oleObj>
              </mc:Fallback>
            </mc:AlternateContent>
          </a:graphicData>
        </a:graphic>
      </p:graphicFrame>
      <p:sp>
        <p:nvSpPr>
          <p:cNvPr id="6" name="Rectangle 5"/>
          <p:cNvSpPr>
            <a:spLocks noChangeArrowheads="1"/>
          </p:cNvSpPr>
          <p:nvPr/>
        </p:nvSpPr>
        <p:spPr bwMode="auto">
          <a:xfrm>
            <a:off x="2345183" y="1415367"/>
            <a:ext cx="4199456"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定义</a:t>
            </a:r>
            <a:endParaRPr lang="zh-CN" altLang="en-US" sz="32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1044503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快速傅里叶变换的基本概念 </a:t>
            </a:r>
            <a:r>
              <a:rPr lang="en-US" altLang="zh-CN" b="1" dirty="0" smtClean="0"/>
              <a:t>(I)</a:t>
            </a:r>
            <a:endParaRPr lang="zh-CN" altLang="en-US" b="1" dirty="0"/>
          </a:p>
        </p:txBody>
      </p:sp>
      <p:sp>
        <p:nvSpPr>
          <p:cNvPr id="3" name="内容占位符 2"/>
          <p:cNvSpPr>
            <a:spLocks noGrp="1"/>
          </p:cNvSpPr>
          <p:nvPr>
            <p:ph idx="1"/>
          </p:nvPr>
        </p:nvSpPr>
        <p:spPr>
          <a:xfrm>
            <a:off x="97605" y="1398933"/>
            <a:ext cx="8229600" cy="721760"/>
          </a:xfrm>
        </p:spPr>
        <p:txBody>
          <a:bodyPr/>
          <a:lstStyle/>
          <a:p>
            <a:r>
              <a:rPr lang="zh-CN" altLang="en-US" dirty="0" smtClean="0"/>
              <a:t>直接计算</a:t>
            </a:r>
            <a:r>
              <a:rPr lang="en-US" altLang="zh-CN" dirty="0" smtClean="0"/>
              <a:t/>
            </a:r>
            <a:br>
              <a:rPr lang="en-US" altLang="zh-CN" dirty="0" smtClean="0"/>
            </a:br>
            <a:r>
              <a:rPr lang="en-US" altLang="zh-CN" dirty="0" smtClean="0"/>
              <a:t/>
            </a:r>
            <a:br>
              <a:rPr lang="en-US" altLang="zh-CN" dirty="0" smtClean="0"/>
            </a:br>
            <a:r>
              <a:rPr lang="zh-CN" altLang="en-US" dirty="0" smtClean="0"/>
              <a:t>如果</a:t>
            </a:r>
            <a:r>
              <a:rPr lang="en-US" altLang="zh-CN" dirty="0" smtClean="0"/>
              <a:t>M=N=2048, (MN)</a:t>
            </a:r>
            <a:r>
              <a:rPr lang="en-US" altLang="zh-CN" baseline="30000" dirty="0" smtClean="0"/>
              <a:t>2</a:t>
            </a:r>
            <a:r>
              <a:rPr lang="en-US" altLang="zh-CN" dirty="0" smtClean="0"/>
              <a:t>=1.76×10</a:t>
            </a:r>
            <a:r>
              <a:rPr lang="en-US" altLang="zh-CN" baseline="30000" dirty="0" smtClean="0"/>
              <a:t>13</a:t>
            </a:r>
          </a:p>
          <a:p>
            <a:endParaRPr lang="en-US" altLang="zh-CN" dirty="0"/>
          </a:p>
          <a:p>
            <a:r>
              <a:rPr lang="zh-CN" altLang="en-US" dirty="0" smtClean="0"/>
              <a:t>采用快速傅里叶变换的计算成本</a:t>
            </a:r>
            <a:r>
              <a:rPr lang="en-US" altLang="zh-CN" dirty="0" smtClean="0"/>
              <a:t>(</a:t>
            </a:r>
            <a:r>
              <a:rPr lang="zh-CN" altLang="en-US" dirty="0" smtClean="0"/>
              <a:t>一维</a:t>
            </a:r>
            <a:r>
              <a:rPr lang="en-US" altLang="zh-CN" dirty="0" smtClean="0"/>
              <a:t>)</a:t>
            </a:r>
            <a:br>
              <a:rPr lang="en-US" altLang="zh-CN" dirty="0" smtClean="0"/>
            </a:br>
            <a:r>
              <a:rPr lang="en-US" altLang="zh-CN" dirty="0" smtClean="0"/>
              <a:t/>
            </a:r>
            <a:br>
              <a:rPr lang="en-US" altLang="zh-CN" dirty="0" smtClean="0"/>
            </a:b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29</a:t>
            </a:fld>
            <a:endParaRPr lang="en-US"/>
          </a:p>
        </p:txBody>
      </p:sp>
      <p:sp>
        <p:nvSpPr>
          <p:cNvPr id="5" name="Rectangle 5"/>
          <p:cNvSpPr>
            <a:spLocks noChangeArrowheads="1"/>
          </p:cNvSpPr>
          <p:nvPr/>
        </p:nvSpPr>
        <p:spPr bwMode="auto">
          <a:xfrm>
            <a:off x="3066345" y="1398933"/>
            <a:ext cx="3161765" cy="664404"/>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3200" b="1" dirty="0" smtClean="0">
                <a:solidFill>
                  <a:srgbClr val="FF3300"/>
                </a:solidFill>
                <a:ea typeface="宋体" pitchFamily="2" charset="-122"/>
                <a:cs typeface="Arial" charset="0"/>
              </a:rPr>
              <a:t>计算成本</a:t>
            </a:r>
            <a:r>
              <a:rPr lang="en-US" altLang="zh-CN" sz="3200" dirty="0" smtClean="0">
                <a:solidFill>
                  <a:srgbClr val="FF3300"/>
                </a:solidFill>
                <a:ea typeface="宋体" pitchFamily="2" charset="-122"/>
                <a:cs typeface="Arial" charset="0"/>
              </a:rPr>
              <a:t>~(MN)</a:t>
            </a:r>
            <a:r>
              <a:rPr lang="en-US" altLang="zh-CN" sz="3200" baseline="30000" dirty="0" smtClean="0">
                <a:solidFill>
                  <a:srgbClr val="FF3300"/>
                </a:solidFill>
                <a:ea typeface="宋体" pitchFamily="2" charset="-122"/>
                <a:cs typeface="Arial" charset="0"/>
              </a:rPr>
              <a:t>2</a:t>
            </a:r>
            <a:endParaRPr lang="zh-CN" altLang="en-US" sz="3200" baseline="30000" dirty="0">
              <a:solidFill>
                <a:srgbClr val="FF3300"/>
              </a:solidFill>
              <a:ea typeface="宋体" pitchFamily="2" charset="-122"/>
              <a:cs typeface="Arial"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23421553"/>
              </p:ext>
            </p:extLst>
          </p:nvPr>
        </p:nvGraphicFramePr>
        <p:xfrm>
          <a:off x="1679915" y="3602162"/>
          <a:ext cx="5584825" cy="1174750"/>
        </p:xfrm>
        <a:graphic>
          <a:graphicData uri="http://schemas.openxmlformats.org/presentationml/2006/ole">
            <mc:AlternateContent xmlns:mc="http://schemas.openxmlformats.org/markup-compatibility/2006">
              <mc:Choice xmlns:v="urn:schemas-microsoft-com:vml" Requires="v">
                <p:oleObj spid="_x0000_s81953" name="Equation" r:id="rId3" imgW="2171520" imgH="457200" progId="Equation.DSMT4">
                  <p:embed/>
                </p:oleObj>
              </mc:Choice>
              <mc:Fallback>
                <p:oleObj name="Equation" r:id="rId3" imgW="2171520" imgH="457200" progId="Equation.DSMT4">
                  <p:embed/>
                  <p:pic>
                    <p:nvPicPr>
                      <p:cNvPr id="0" name=""/>
                      <p:cNvPicPr/>
                      <p:nvPr/>
                    </p:nvPicPr>
                    <p:blipFill>
                      <a:blip r:embed="rId4"/>
                      <a:stretch>
                        <a:fillRect/>
                      </a:stretch>
                    </p:blipFill>
                    <p:spPr>
                      <a:xfrm>
                        <a:off x="1679915" y="3602162"/>
                        <a:ext cx="5584825" cy="1174750"/>
                      </a:xfrm>
                      <a:prstGeom prst="rect">
                        <a:avLst/>
                      </a:prstGeom>
                    </p:spPr>
                  </p:pic>
                </p:oleObj>
              </mc:Fallback>
            </mc:AlternateContent>
          </a:graphicData>
        </a:graphic>
      </p:graphicFrame>
    </p:spTree>
    <p:extLst>
      <p:ext uri="{BB962C8B-B14F-4D97-AF65-F5344CB8AC3E}">
        <p14:creationId xmlns:p14="http://schemas.microsoft.com/office/powerpoint/2010/main" val="31740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关于第一次作业的反馈 </a:t>
            </a:r>
            <a:r>
              <a:rPr lang="en-US" altLang="zh-CN" b="1" dirty="0" smtClean="0"/>
              <a:t>(I)</a:t>
            </a:r>
            <a:endParaRPr lang="zh-CN" altLang="en-US" b="1" dirty="0"/>
          </a:p>
        </p:txBody>
      </p:sp>
      <p:sp>
        <p:nvSpPr>
          <p:cNvPr id="3" name="内容占位符 2"/>
          <p:cNvSpPr>
            <a:spLocks noGrp="1"/>
          </p:cNvSpPr>
          <p:nvPr>
            <p:ph idx="1"/>
          </p:nvPr>
        </p:nvSpPr>
        <p:spPr>
          <a:xfrm>
            <a:off x="457200" y="1343346"/>
            <a:ext cx="8229600" cy="4525963"/>
          </a:xfrm>
        </p:spPr>
        <p:txBody>
          <a:bodyPr/>
          <a:lstStyle/>
          <a:p>
            <a:pPr lvl="0"/>
            <a:r>
              <a:rPr lang="zh-CN" altLang="zh-CN" b="1" dirty="0"/>
              <a:t>代码问题</a:t>
            </a:r>
            <a:endParaRPr lang="zh-CN" altLang="zh-CN" sz="1800" dirty="0"/>
          </a:p>
          <a:p>
            <a:pPr lvl="1"/>
            <a:r>
              <a:rPr lang="zh-CN" altLang="zh-CN" sz="1800" dirty="0"/>
              <a:t>问题一</a:t>
            </a:r>
          </a:p>
          <a:p>
            <a:pPr lvl="2"/>
            <a:r>
              <a:rPr lang="zh-CN" altLang="zh-CN" sz="1800" dirty="0"/>
              <a:t>最终结果展示有的用</a:t>
            </a:r>
            <a:r>
              <a:rPr lang="en-US" altLang="zh-CN" sz="1800" dirty="0"/>
              <a:t>plot</a:t>
            </a:r>
            <a:r>
              <a:rPr lang="zh-CN" altLang="zh-CN" sz="1800" dirty="0"/>
              <a:t>，有的用</a:t>
            </a:r>
            <a:r>
              <a:rPr lang="en-US" altLang="zh-CN" sz="1800" dirty="0" err="1"/>
              <a:t>imshow</a:t>
            </a:r>
            <a:r>
              <a:rPr lang="zh-CN" altLang="zh-CN" sz="1800" dirty="0"/>
              <a:t>。</a:t>
            </a:r>
          </a:p>
          <a:p>
            <a:pPr lvl="2"/>
            <a:r>
              <a:rPr lang="zh-CN" altLang="zh-CN" sz="1800" dirty="0"/>
              <a:t>直接给出中心位置，未使用</a:t>
            </a:r>
            <a:r>
              <a:rPr lang="en-US" altLang="zh-CN" sz="1800" dirty="0"/>
              <a:t>size</a:t>
            </a:r>
            <a:r>
              <a:rPr lang="zh-CN" altLang="zh-CN" sz="1800" dirty="0"/>
              <a:t>求图片尺寸。</a:t>
            </a:r>
          </a:p>
          <a:p>
            <a:pPr lvl="1"/>
            <a:r>
              <a:rPr lang="zh-CN" altLang="zh-CN" sz="1800" dirty="0"/>
              <a:t>问题二</a:t>
            </a:r>
          </a:p>
          <a:p>
            <a:pPr lvl="2"/>
            <a:r>
              <a:rPr lang="en-US" altLang="zh-CN" sz="1800" dirty="0"/>
              <a:t>average</a:t>
            </a:r>
            <a:r>
              <a:rPr lang="zh-CN" altLang="zh-CN" sz="1800" dirty="0"/>
              <a:t>方法中未对数据作处理导致数据值超过</a:t>
            </a:r>
            <a:r>
              <a:rPr lang="en-US" altLang="zh-CN" sz="1800" dirty="0"/>
              <a:t>255</a:t>
            </a:r>
            <a:r>
              <a:rPr lang="zh-CN" altLang="zh-CN" sz="1800" dirty="0"/>
              <a:t>溢出。</a:t>
            </a:r>
          </a:p>
          <a:p>
            <a:pPr lvl="2"/>
            <a:r>
              <a:rPr lang="en-US" altLang="zh-CN" sz="1800" dirty="0"/>
              <a:t>method</a:t>
            </a:r>
            <a:r>
              <a:rPr lang="zh-CN" altLang="zh-CN" sz="1800" dirty="0"/>
              <a:t>方法未写缺省代码。</a:t>
            </a:r>
          </a:p>
          <a:p>
            <a:pPr lvl="1"/>
            <a:r>
              <a:rPr lang="zh-CN" altLang="zh-CN" sz="1800" dirty="0"/>
              <a:t>其他</a:t>
            </a:r>
          </a:p>
          <a:p>
            <a:pPr lvl="2"/>
            <a:r>
              <a:rPr lang="zh-CN" altLang="zh-CN" sz="1800" dirty="0"/>
              <a:t>未提交代码或代码以</a:t>
            </a:r>
            <a:r>
              <a:rPr lang="en-US" altLang="zh-CN" sz="1800" dirty="0"/>
              <a:t>TXT</a:t>
            </a:r>
            <a:r>
              <a:rPr lang="zh-CN" altLang="zh-CN" sz="1800" dirty="0"/>
              <a:t>，</a:t>
            </a:r>
            <a:r>
              <a:rPr lang="en-US" altLang="zh-CN" sz="1800" dirty="0"/>
              <a:t>WORD</a:t>
            </a:r>
            <a:r>
              <a:rPr lang="zh-CN" altLang="zh-CN" sz="1800" dirty="0"/>
              <a:t>文档存储。</a:t>
            </a:r>
          </a:p>
          <a:p>
            <a:pPr lvl="2"/>
            <a:r>
              <a:rPr lang="zh-CN" altLang="zh-CN" sz="1800" dirty="0"/>
              <a:t>缺少主函数，缺少读取图像。</a:t>
            </a:r>
          </a:p>
          <a:p>
            <a:pPr lvl="2"/>
            <a:r>
              <a:rPr lang="zh-CN" altLang="zh-CN" sz="1800" dirty="0"/>
              <a:t>提交作业应包含图片，读取图片最好使用相对路径，以便验证。</a:t>
            </a:r>
          </a:p>
          <a:p>
            <a:pPr lvl="2"/>
            <a:r>
              <a:rPr lang="zh-CN" altLang="zh-CN" sz="1800" dirty="0"/>
              <a:t>作图无横纵坐标标题、图标题。</a:t>
            </a:r>
          </a:p>
          <a:p>
            <a:pPr lvl="2"/>
            <a:r>
              <a:rPr lang="zh-CN" altLang="zh-CN" sz="1800" dirty="0"/>
              <a:t>读图代码包含在函数中，只适合特定图片。</a:t>
            </a:r>
          </a:p>
          <a:p>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a:t>
            </a:fld>
            <a:endParaRPr lang="en-US"/>
          </a:p>
        </p:txBody>
      </p:sp>
    </p:spTree>
    <p:extLst>
      <p:ext uri="{BB962C8B-B14F-4D97-AF65-F5344CB8AC3E}">
        <p14:creationId xmlns:p14="http://schemas.microsoft.com/office/powerpoint/2010/main" val="227391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52409" y="4609448"/>
            <a:ext cx="8229600" cy="685800"/>
          </a:xfrm>
        </p:spPr>
        <p:txBody>
          <a:bodyPr/>
          <a:lstStyle/>
          <a:p>
            <a:pPr marL="0" indent="0">
              <a:buNone/>
            </a:pPr>
            <a:r>
              <a:rPr lang="en-IN" sz="2000" dirty="0" smtClean="0"/>
              <a:t>Computational advantage </a:t>
            </a:r>
            <a:r>
              <a:rPr lang="en-IN" sz="2000" dirty="0"/>
              <a:t>of </a:t>
            </a:r>
            <a:r>
              <a:rPr lang="en-IN" sz="2000" dirty="0" smtClean="0"/>
              <a:t>the FFT </a:t>
            </a:r>
            <a:r>
              <a:rPr lang="en-IN" sz="2000" dirty="0"/>
              <a:t>over a </a:t>
            </a:r>
            <a:r>
              <a:rPr lang="en-IN" sz="2000" dirty="0" smtClean="0"/>
              <a:t>direct implementation of </a:t>
            </a:r>
            <a:r>
              <a:rPr lang="en-IN" sz="2000" dirty="0"/>
              <a:t>the 1-D DFT</a:t>
            </a:r>
            <a:r>
              <a:rPr lang="en-IN" sz="2000" dirty="0" smtClean="0"/>
              <a:t>. The </a:t>
            </a:r>
            <a:r>
              <a:rPr lang="en-IN" sz="2000" dirty="0"/>
              <a:t>number </a:t>
            </a:r>
            <a:r>
              <a:rPr lang="en-IN" sz="2000" dirty="0" smtClean="0"/>
              <a:t>of samples </a:t>
            </a:r>
            <a:r>
              <a:rPr lang="en-IN" sz="2000" dirty="0"/>
              <a:t>is </a:t>
            </a:r>
            <a:r>
              <a:rPr lang="en-IN" sz="2000" i="1" dirty="0"/>
              <a:t>M </a:t>
            </a:r>
            <a:r>
              <a:rPr lang="en-IN" sz="2000" dirty="0" smtClean="0"/>
              <a:t>= </a:t>
            </a:r>
            <a:r>
              <a:rPr lang="en-US" altLang="zh-CN" sz="2000" dirty="0" smtClean="0"/>
              <a:t>2</a:t>
            </a:r>
            <a:r>
              <a:rPr lang="en-US" altLang="zh-CN" sz="2000" baseline="30000" dirty="0" smtClean="0"/>
              <a:t>p</a:t>
            </a:r>
            <a:r>
              <a:rPr lang="en-US" altLang="zh-CN" sz="2000" dirty="0" smtClean="0"/>
              <a:t>. The computational </a:t>
            </a:r>
            <a:endParaRPr lang="en-IN" sz="2000" dirty="0"/>
          </a:p>
        </p:txBody>
      </p:sp>
      <p:sp>
        <p:nvSpPr>
          <p:cNvPr id="5" name="Content Placeholder 4"/>
          <p:cNvSpPr>
            <a:spLocks noGrp="1"/>
          </p:cNvSpPr>
          <p:nvPr>
            <p:ph sz="quarter" idx="15"/>
          </p:nvPr>
        </p:nvSpPr>
        <p:spPr>
          <a:xfrm>
            <a:off x="652409" y="5295248"/>
            <a:ext cx="8229600" cy="371936"/>
          </a:xfrm>
        </p:spPr>
        <p:txBody>
          <a:bodyPr/>
          <a:lstStyle/>
          <a:p>
            <a:pPr marL="0" indent="0">
              <a:buNone/>
            </a:pPr>
            <a:r>
              <a:rPr lang="en-IN" sz="2000" dirty="0"/>
              <a:t>advantage increases rapidly as a function of </a:t>
            </a:r>
            <a:r>
              <a:rPr lang="en-IN" sz="2000" i="1" dirty="0"/>
              <a:t>p</a:t>
            </a:r>
            <a:r>
              <a:rPr lang="en-IN" sz="2000" dirty="0" smtClean="0"/>
              <a:t>.</a:t>
            </a:r>
            <a:endParaRPr lang="en-IN" sz="2000" dirty="0"/>
          </a:p>
        </p:txBody>
      </p:sp>
      <p:pic>
        <p:nvPicPr>
          <p:cNvPr id="3" name="Picture 2" descr="The graph of C of p = 2 to the p over p is concave upward as it rises from (0, 0) through (12.6, 600) to (15, 2200). All values estimated.&#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90" y="1231584"/>
            <a:ext cx="4625212" cy="3377864"/>
          </a:xfrm>
          <a:prstGeom prst="rect">
            <a:avLst/>
          </a:prstGeom>
        </p:spPr>
      </p:pic>
      <p:sp>
        <p:nvSpPr>
          <p:cNvPr id="10" name="标题 1"/>
          <p:cNvSpPr txBox="1">
            <a:spLocks/>
          </p:cNvSpPr>
          <p:nvPr/>
        </p:nvSpPr>
        <p:spPr>
          <a:xfrm>
            <a:off x="457200" y="556578"/>
            <a:ext cx="8229600" cy="548322"/>
          </a:xfrm>
          <a:prstGeom prst="rect">
            <a:avLst/>
          </a:prstGeom>
        </p:spPr>
        <p:txBody>
          <a:bodyPr/>
          <a:lstStyle>
            <a:lvl1pPr algn="ctr" rtl="0" eaLnBrk="0" fontAlgn="base" hangingPunct="0">
              <a:spcBef>
                <a:spcPct val="0"/>
              </a:spcBef>
              <a:spcAft>
                <a:spcPct val="0"/>
              </a:spcAft>
              <a:defRPr sz="3400" b="1" baseline="0">
                <a:solidFill>
                  <a:srgbClr val="CC3300"/>
                </a:solidFill>
                <a:latin typeface="Times New Roman" panose="02020603050405020304" pitchFamily="18" charset="0"/>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a:lstStyle>
          <a:p>
            <a:r>
              <a:rPr lang="zh-CN" altLang="en-US" sz="2600" kern="0" dirty="0" smtClean="0">
                <a:latin typeface="+mj-lt"/>
              </a:rPr>
              <a:t>快速傅里叶变换的基本概念 </a:t>
            </a:r>
            <a:r>
              <a:rPr lang="en-US" altLang="zh-CN" sz="2600" kern="0" dirty="0" smtClean="0">
                <a:latin typeface="+mj-lt"/>
              </a:rPr>
              <a:t>(II)</a:t>
            </a:r>
            <a:endParaRPr lang="zh-CN" altLang="en-US" sz="2600" kern="0" dirty="0">
              <a:latin typeface="+mj-lt"/>
            </a:endParaRPr>
          </a:p>
        </p:txBody>
      </p:sp>
    </p:spTree>
    <p:extLst>
      <p:ext uri="{BB962C8B-B14F-4D97-AF65-F5344CB8AC3E}">
        <p14:creationId xmlns:p14="http://schemas.microsoft.com/office/powerpoint/2010/main" val="238923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快速傅里叶变换的基本概念 </a:t>
            </a:r>
            <a:r>
              <a:rPr lang="en-US" altLang="zh-CN" b="1" dirty="0" smtClean="0"/>
              <a:t>(III)</a:t>
            </a:r>
            <a:endParaRPr lang="zh-CN" altLang="en-US" b="1" dirty="0"/>
          </a:p>
        </p:txBody>
      </p:sp>
      <p:sp>
        <p:nvSpPr>
          <p:cNvPr id="3" name="内容占位符 2"/>
          <p:cNvSpPr>
            <a:spLocks noGrp="1"/>
          </p:cNvSpPr>
          <p:nvPr>
            <p:ph idx="1"/>
          </p:nvPr>
        </p:nvSpPr>
        <p:spPr>
          <a:xfrm>
            <a:off x="724328" y="1450303"/>
            <a:ext cx="8229600" cy="721760"/>
          </a:xfrm>
        </p:spPr>
        <p:txBody>
          <a:bodyPr/>
          <a:lstStyle/>
          <a:p>
            <a:r>
              <a:rPr lang="zh-CN" altLang="en-US" dirty="0" smtClean="0"/>
              <a:t>卷积计算 图像大小 </a:t>
            </a:r>
            <a:r>
              <a:rPr lang="en-US" altLang="zh-CN" dirty="0" smtClean="0"/>
              <a:t>M×M, </a:t>
            </a:r>
            <a:r>
              <a:rPr lang="zh-CN" altLang="en-US" dirty="0" smtClean="0"/>
              <a:t>卷积核大小 </a:t>
            </a:r>
            <a:r>
              <a:rPr lang="en-US" altLang="zh-CN" dirty="0" err="1" smtClean="0"/>
              <a:t>m×m</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31</a:t>
            </a:fld>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3421292150"/>
              </p:ext>
            </p:extLst>
          </p:nvPr>
        </p:nvGraphicFramePr>
        <p:xfrm>
          <a:off x="1789113" y="2373313"/>
          <a:ext cx="5387975" cy="1174750"/>
        </p:xfrm>
        <a:graphic>
          <a:graphicData uri="http://schemas.openxmlformats.org/presentationml/2006/ole">
            <mc:AlternateContent xmlns:mc="http://schemas.openxmlformats.org/markup-compatibility/2006">
              <mc:Choice xmlns:v="urn:schemas-microsoft-com:vml" Requires="v">
                <p:oleObj spid="_x0000_s83004" name="Equation" r:id="rId3" imgW="2095200" imgH="457200" progId="Equation.DSMT4">
                  <p:embed/>
                </p:oleObj>
              </mc:Choice>
              <mc:Fallback>
                <p:oleObj name="Equation" r:id="rId3" imgW="2095200" imgH="457200" progId="Equation.DSMT4">
                  <p:embed/>
                  <p:pic>
                    <p:nvPicPr>
                      <p:cNvPr id="0" name=""/>
                      <p:cNvPicPr/>
                      <p:nvPr/>
                    </p:nvPicPr>
                    <p:blipFill>
                      <a:blip r:embed="rId4"/>
                      <a:stretch>
                        <a:fillRect/>
                      </a:stretch>
                    </p:blipFill>
                    <p:spPr>
                      <a:xfrm>
                        <a:off x="1789113" y="2373313"/>
                        <a:ext cx="5387975" cy="11747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67264585"/>
              </p:ext>
            </p:extLst>
          </p:nvPr>
        </p:nvGraphicFramePr>
        <p:xfrm>
          <a:off x="1789113" y="3813175"/>
          <a:ext cx="5387975" cy="1174750"/>
        </p:xfrm>
        <a:graphic>
          <a:graphicData uri="http://schemas.openxmlformats.org/presentationml/2006/ole">
            <mc:AlternateContent xmlns:mc="http://schemas.openxmlformats.org/markup-compatibility/2006">
              <mc:Choice xmlns:v="urn:schemas-microsoft-com:vml" Requires="v">
                <p:oleObj spid="_x0000_s83005" name="Equation" r:id="rId5" imgW="2095200" imgH="457200" progId="Equation.DSMT4">
                  <p:embed/>
                </p:oleObj>
              </mc:Choice>
              <mc:Fallback>
                <p:oleObj name="Equation" r:id="rId5" imgW="2095200" imgH="457200" progId="Equation.DSMT4">
                  <p:embed/>
                  <p:pic>
                    <p:nvPicPr>
                      <p:cNvPr id="0" name=""/>
                      <p:cNvPicPr/>
                      <p:nvPr/>
                    </p:nvPicPr>
                    <p:blipFill>
                      <a:blip r:embed="rId6"/>
                      <a:stretch>
                        <a:fillRect/>
                      </a:stretch>
                    </p:blipFill>
                    <p:spPr>
                      <a:xfrm>
                        <a:off x="1789113" y="3813175"/>
                        <a:ext cx="5387975" cy="1174750"/>
                      </a:xfrm>
                      <a:prstGeom prst="rect">
                        <a:avLst/>
                      </a:prstGeom>
                    </p:spPr>
                  </p:pic>
                </p:oleObj>
              </mc:Fallback>
            </mc:AlternateContent>
          </a:graphicData>
        </a:graphic>
      </p:graphicFrame>
    </p:spTree>
    <p:extLst>
      <p:ext uri="{BB962C8B-B14F-4D97-AF65-F5344CB8AC3E}">
        <p14:creationId xmlns:p14="http://schemas.microsoft.com/office/powerpoint/2010/main" val="316831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快速傅里叶变换的基本概念 </a:t>
            </a:r>
            <a:r>
              <a:rPr lang="en-US" altLang="zh-CN" b="1" dirty="0" smtClean="0"/>
              <a:t>(IV)</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32</a:t>
            </a:fld>
            <a:endParaRPr lang="en-US"/>
          </a:p>
        </p:txBody>
      </p:sp>
      <p:sp>
        <p:nvSpPr>
          <p:cNvPr id="5" name="Content Placeholder 3"/>
          <p:cNvSpPr>
            <a:spLocks noGrp="1"/>
          </p:cNvSpPr>
          <p:nvPr>
            <p:ph idx="1"/>
          </p:nvPr>
        </p:nvSpPr>
        <p:spPr>
          <a:xfrm>
            <a:off x="621588" y="4784227"/>
            <a:ext cx="8229600" cy="1371600"/>
          </a:xfrm>
        </p:spPr>
        <p:txBody>
          <a:bodyPr/>
          <a:lstStyle/>
          <a:p>
            <a:pPr marL="0" indent="0">
              <a:buNone/>
            </a:pPr>
            <a:r>
              <a:rPr lang="en-IN" sz="2200" dirty="0">
                <a:solidFill>
                  <a:schemeClr val="tx1"/>
                </a:solidFill>
              </a:rPr>
              <a:t>(a) Computational advantage of the FFT over nonseparable spatial kernels. (b) Advantage over separable kernels. The numbers for C(m) in the inset tables are not to be multiplied by the factors of 10 shown for the curves.</a:t>
            </a:r>
          </a:p>
        </p:txBody>
      </p:sp>
      <p:pic>
        <p:nvPicPr>
          <p:cNvPr id="6" name="Picture 2" descr="Part ay: The graph plots C sub n of m in thousands of units for upper M = 2048. The graph is a rising concave upward curve. For each m value, the following list provides the corresponding value of C sub n of m: 3, 0.2; 7, 1.1; 11, 2.8; 15, 5.1; 21, 10.0; 27, 16.6; 101, 232; 201, 918. Part b: The graph plots C sub s of m in tens of units versus m for upper M = 2048. The plot is rising and diagonal. For each m value, the following list provides the corresponding value of C sub s of m: 3, 0.1; 7, 0.3; 11, 0.5; 15, 0.7; 21, 0.9; 27, 1.2; 101, 4.6; 201,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58" y="1778654"/>
            <a:ext cx="6616077" cy="2835461"/>
          </a:xfrm>
          <a:prstGeom prst="rect">
            <a:avLst/>
          </a:prstGeom>
        </p:spPr>
      </p:pic>
    </p:spTree>
    <p:extLst>
      <p:ext uri="{BB962C8B-B14F-4D97-AF65-F5344CB8AC3E}">
        <p14:creationId xmlns:p14="http://schemas.microsoft.com/office/powerpoint/2010/main" val="3427884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33</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t>一些常用的图像滤波算子</a:t>
            </a:r>
            <a:endParaRPr lang="en-US" altLang="zh-CN" dirty="0" smtClean="0"/>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2509211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常用的滤波器算子</a:t>
            </a:r>
            <a:r>
              <a:rPr lang="zh-CN" altLang="en-US" b="1" dirty="0" smtClean="0"/>
              <a:t>：</a:t>
            </a:r>
            <a:r>
              <a:rPr lang="en-US" altLang="zh-CN" b="1" dirty="0" smtClean="0"/>
              <a:t>Laplacian</a:t>
            </a:r>
            <a:r>
              <a:rPr lang="zh-CN" altLang="en-US" b="1" dirty="0" smtClean="0"/>
              <a:t>算子</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34</a:t>
            </a:fld>
            <a:endParaRPr lang="en-US"/>
          </a:p>
        </p:txBody>
      </p:sp>
      <p:pic>
        <p:nvPicPr>
          <p:cNvPr id="6" name="Picture 4" descr="Part ay. Row 1, 0 1 0. Row 2, 1 negative 4 1. Row 3, 0 1 0. part b. Row 1, 1 1 1. Row 2, 1 negative 8 1. Row 3, 1 1 1. part c. Row 1, 0 negative 1 0. Row 2, negative 1 4 negative 1. Row 3, 0 negative 1 0. part d. Row 1, negative 1 negative 1 negative 1. Row 2, negative 1 8 negative 1. Row 3, negative 1 negative 1 negativ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064268"/>
            <a:ext cx="8064500" cy="2286000"/>
          </a:xfrm>
          <a:prstGeom prst="rect">
            <a:avLst/>
          </a:prstGeom>
        </p:spPr>
      </p:pic>
      <p:sp>
        <p:nvSpPr>
          <p:cNvPr id="7" name="Content Placeholder 2"/>
          <p:cNvSpPr>
            <a:spLocks noGrp="1"/>
          </p:cNvSpPr>
          <p:nvPr>
            <p:ph idx="1"/>
          </p:nvPr>
        </p:nvSpPr>
        <p:spPr>
          <a:xfrm>
            <a:off x="765425" y="5350268"/>
            <a:ext cx="8229600" cy="916968"/>
          </a:xfrm>
        </p:spPr>
        <p:txBody>
          <a:bodyPr/>
          <a:lstStyle/>
          <a:p>
            <a:pPr marL="0" indent="0">
              <a:buNone/>
            </a:pPr>
            <a:r>
              <a:rPr lang="en-IN" sz="1800" dirty="0">
                <a:solidFill>
                  <a:schemeClr val="tx1"/>
                </a:solidFill>
              </a:rPr>
              <a:t>(a) Laplacian kernel used to implement Eq. (3-62). (b) Kernel used to implement an extension of this equation that includes the diagonal terms. (c) and (d) Two other Laplacian kernels.</a:t>
            </a:r>
          </a:p>
        </p:txBody>
      </p:sp>
      <p:graphicFrame>
        <p:nvGraphicFramePr>
          <p:cNvPr id="8" name="对象 7"/>
          <p:cNvGraphicFramePr>
            <a:graphicFrameLocks noChangeAspect="1"/>
          </p:cNvGraphicFramePr>
          <p:nvPr>
            <p:extLst>
              <p:ext uri="{D42A27DB-BD31-4B8C-83A1-F6EECF244321}">
                <p14:modId xmlns:p14="http://schemas.microsoft.com/office/powerpoint/2010/main" val="2453290814"/>
              </p:ext>
            </p:extLst>
          </p:nvPr>
        </p:nvGraphicFramePr>
        <p:xfrm>
          <a:off x="3143821" y="1201006"/>
          <a:ext cx="2246810" cy="883577"/>
        </p:xfrm>
        <a:graphic>
          <a:graphicData uri="http://schemas.openxmlformats.org/presentationml/2006/ole">
            <mc:AlternateContent xmlns:mc="http://schemas.openxmlformats.org/markup-compatibility/2006">
              <mc:Choice xmlns:v="urn:schemas-microsoft-com:vml" Requires="v">
                <p:oleObj spid="_x0000_s83992" name="Equation" r:id="rId4" imgW="1130040" imgH="444240" progId="Equation.DSMT4">
                  <p:embed/>
                </p:oleObj>
              </mc:Choice>
              <mc:Fallback>
                <p:oleObj name="Equation" r:id="rId4" imgW="1130040" imgH="444240" progId="Equation.DSMT4">
                  <p:embed/>
                  <p:pic>
                    <p:nvPicPr>
                      <p:cNvPr id="0" name=""/>
                      <p:cNvPicPr/>
                      <p:nvPr/>
                    </p:nvPicPr>
                    <p:blipFill>
                      <a:blip r:embed="rId5"/>
                      <a:stretch>
                        <a:fillRect/>
                      </a:stretch>
                    </p:blipFill>
                    <p:spPr>
                      <a:xfrm>
                        <a:off x="3143821" y="1201006"/>
                        <a:ext cx="2246810" cy="88357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10329483"/>
              </p:ext>
            </p:extLst>
          </p:nvPr>
        </p:nvGraphicFramePr>
        <p:xfrm>
          <a:off x="103981" y="2289860"/>
          <a:ext cx="8936038" cy="506413"/>
        </p:xfrm>
        <a:graphic>
          <a:graphicData uri="http://schemas.openxmlformats.org/presentationml/2006/ole">
            <mc:AlternateContent xmlns:mc="http://schemas.openxmlformats.org/markup-compatibility/2006">
              <mc:Choice xmlns:v="urn:schemas-microsoft-com:vml" Requires="v">
                <p:oleObj spid="_x0000_s83993" name="Equation" r:id="rId6" imgW="4495680" imgH="253800" progId="Equation.DSMT4">
                  <p:embed/>
                </p:oleObj>
              </mc:Choice>
              <mc:Fallback>
                <p:oleObj name="Equation" r:id="rId6" imgW="4495680" imgH="253800" progId="Equation.DSMT4">
                  <p:embed/>
                  <p:pic>
                    <p:nvPicPr>
                      <p:cNvPr id="0" name=""/>
                      <p:cNvPicPr/>
                      <p:nvPr/>
                    </p:nvPicPr>
                    <p:blipFill>
                      <a:blip r:embed="rId7"/>
                      <a:stretch>
                        <a:fillRect/>
                      </a:stretch>
                    </p:blipFill>
                    <p:spPr>
                      <a:xfrm>
                        <a:off x="103981" y="2289860"/>
                        <a:ext cx="8936038" cy="506413"/>
                      </a:xfrm>
                      <a:prstGeom prst="rect">
                        <a:avLst/>
                      </a:prstGeom>
                    </p:spPr>
                  </p:pic>
                </p:oleObj>
              </mc:Fallback>
            </mc:AlternateContent>
          </a:graphicData>
        </a:graphic>
      </p:graphicFrame>
    </p:spTree>
    <p:extLst>
      <p:ext uri="{BB962C8B-B14F-4D97-AF65-F5344CB8AC3E}">
        <p14:creationId xmlns:p14="http://schemas.microsoft.com/office/powerpoint/2010/main" val="640730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常用的滤波器算子</a:t>
            </a:r>
            <a:r>
              <a:rPr lang="zh-CN" altLang="en-US" b="1" dirty="0" smtClean="0"/>
              <a:t>：</a:t>
            </a:r>
            <a:r>
              <a:rPr lang="en-US" altLang="zh-CN" b="1" dirty="0" smtClean="0"/>
              <a:t>Roberts</a:t>
            </a:r>
            <a:r>
              <a:rPr lang="zh-CN" altLang="en-US" b="1" dirty="0" smtClean="0"/>
              <a:t>算子和</a:t>
            </a:r>
            <a:r>
              <a:rPr lang="en-US" altLang="zh-CN" b="1" dirty="0" smtClean="0"/>
              <a:t>Sobel</a:t>
            </a:r>
            <a:r>
              <a:rPr lang="zh-CN" altLang="en-US" b="1" dirty="0" smtClean="0"/>
              <a:t>算子</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35</a:t>
            </a:fld>
            <a:endParaRPr lang="en-US"/>
          </a:p>
        </p:txBody>
      </p:sp>
      <p:pic>
        <p:nvPicPr>
          <p:cNvPr id="10" name="Picture 4" descr="Part ay: 3 by 3 matrix. From left to right and top to bottom, the elements are labeled z sub 1 to z sub 9. Part b: a 2 by 2 matrix. Row 1, negative  1 0. Row 2, 0 1. Part c: a 2 by 2 matrix. Row 1, 0 negative 1. Row 2, 1 0. Part d: a 3 by 3 matrix. Row 1, negative 1 negative 2 negative 1. Row 2, 0 0 0. Row 3, 1 2 1. Part e: a 3 by 3 matrix. Row 1, negative 1 0 1. Row 2: negative 2 0 2. Row 3, negative 1 0 1."/>
          <p:cNvPicPr>
            <a:picLocks noChangeAspect="1"/>
          </p:cNvPicPr>
          <p:nvPr/>
        </p:nvPicPr>
        <p:blipFill rotWithShape="1">
          <a:blip r:embed="rId3">
            <a:extLst>
              <a:ext uri="{28A0092B-C50C-407E-A947-70E740481C1C}">
                <a14:useLocalDpi xmlns:a14="http://schemas.microsoft.com/office/drawing/2010/main" val="0"/>
              </a:ext>
            </a:extLst>
          </a:blip>
          <a:srcRect t="36298"/>
          <a:stretch/>
        </p:blipFill>
        <p:spPr>
          <a:xfrm>
            <a:off x="2261172" y="1345914"/>
            <a:ext cx="3728663" cy="2670476"/>
          </a:xfrm>
          <a:prstGeom prst="rect">
            <a:avLst/>
          </a:prstGeom>
        </p:spPr>
      </p:pic>
      <p:sp>
        <p:nvSpPr>
          <p:cNvPr id="5" name="文本框 4"/>
          <p:cNvSpPr txBox="1"/>
          <p:nvPr/>
        </p:nvSpPr>
        <p:spPr>
          <a:xfrm>
            <a:off x="6092575" y="1489753"/>
            <a:ext cx="2363056" cy="400110"/>
          </a:xfrm>
          <a:prstGeom prst="rect">
            <a:avLst/>
          </a:prstGeom>
          <a:noFill/>
        </p:spPr>
        <p:txBody>
          <a:bodyPr wrap="square" rtlCol="0">
            <a:spAutoFit/>
          </a:bodyPr>
          <a:lstStyle/>
          <a:p>
            <a:r>
              <a:rPr lang="en-US" altLang="zh-CN" dirty="0" smtClean="0"/>
              <a:t>Roberts </a:t>
            </a:r>
            <a:r>
              <a:rPr lang="zh-CN" altLang="en-US" dirty="0" smtClean="0"/>
              <a:t>算子</a:t>
            </a:r>
            <a:endParaRPr lang="zh-CN" altLang="en-US" dirty="0"/>
          </a:p>
        </p:txBody>
      </p:sp>
      <p:sp>
        <p:nvSpPr>
          <p:cNvPr id="11" name="文本框 10"/>
          <p:cNvSpPr txBox="1"/>
          <p:nvPr/>
        </p:nvSpPr>
        <p:spPr>
          <a:xfrm>
            <a:off x="6481280" y="3007883"/>
            <a:ext cx="2363056" cy="400110"/>
          </a:xfrm>
          <a:prstGeom prst="rect">
            <a:avLst/>
          </a:prstGeom>
          <a:noFill/>
        </p:spPr>
        <p:txBody>
          <a:bodyPr wrap="square" rtlCol="0">
            <a:spAutoFit/>
          </a:bodyPr>
          <a:lstStyle/>
          <a:p>
            <a:r>
              <a:rPr lang="en-US" altLang="zh-CN" dirty="0" smtClean="0"/>
              <a:t>Sobel </a:t>
            </a:r>
            <a:r>
              <a:rPr lang="zh-CN" altLang="en-US" dirty="0" smtClean="0"/>
              <a:t>算子</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3353105468"/>
              </p:ext>
            </p:extLst>
          </p:nvPr>
        </p:nvGraphicFramePr>
        <p:xfrm>
          <a:off x="218333" y="4016390"/>
          <a:ext cx="2257457" cy="1395519"/>
        </p:xfrm>
        <a:graphic>
          <a:graphicData uri="http://schemas.openxmlformats.org/presentationml/2006/ole">
            <mc:AlternateContent xmlns:mc="http://schemas.openxmlformats.org/markup-compatibility/2006">
              <mc:Choice xmlns:v="urn:schemas-microsoft-com:vml" Requires="v">
                <p:oleObj spid="_x0000_s85012" name="Equation" r:id="rId4" imgW="1396800" imgH="863280" progId="Equation.DSMT4">
                  <p:embed/>
                </p:oleObj>
              </mc:Choice>
              <mc:Fallback>
                <p:oleObj name="Equation" r:id="rId4" imgW="1396800" imgH="863280" progId="Equation.DSMT4">
                  <p:embed/>
                  <p:pic>
                    <p:nvPicPr>
                      <p:cNvPr id="0" name=""/>
                      <p:cNvPicPr/>
                      <p:nvPr/>
                    </p:nvPicPr>
                    <p:blipFill>
                      <a:blip r:embed="rId5"/>
                      <a:stretch>
                        <a:fillRect/>
                      </a:stretch>
                    </p:blipFill>
                    <p:spPr>
                      <a:xfrm>
                        <a:off x="218333" y="4016390"/>
                        <a:ext cx="2257457" cy="139551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07264865"/>
              </p:ext>
            </p:extLst>
          </p:nvPr>
        </p:nvGraphicFramePr>
        <p:xfrm>
          <a:off x="303088" y="5454464"/>
          <a:ext cx="7512044" cy="1041586"/>
        </p:xfrm>
        <a:graphic>
          <a:graphicData uri="http://schemas.openxmlformats.org/presentationml/2006/ole">
            <mc:AlternateContent xmlns:mc="http://schemas.openxmlformats.org/markup-compatibility/2006">
              <mc:Choice xmlns:v="urn:schemas-microsoft-com:vml" Requires="v">
                <p:oleObj spid="_x0000_s85013" name="Equation" r:id="rId6" imgW="6045120" imgH="838080" progId="Equation.DSMT4">
                  <p:embed/>
                </p:oleObj>
              </mc:Choice>
              <mc:Fallback>
                <p:oleObj name="Equation" r:id="rId6" imgW="6045120" imgH="838080" progId="Equation.DSMT4">
                  <p:embed/>
                  <p:pic>
                    <p:nvPicPr>
                      <p:cNvPr id="0" name=""/>
                      <p:cNvPicPr/>
                      <p:nvPr/>
                    </p:nvPicPr>
                    <p:blipFill>
                      <a:blip r:embed="rId7"/>
                      <a:stretch>
                        <a:fillRect/>
                      </a:stretch>
                    </p:blipFill>
                    <p:spPr>
                      <a:xfrm>
                        <a:off x="303088" y="5454464"/>
                        <a:ext cx="7512044" cy="1041586"/>
                      </a:xfrm>
                      <a:prstGeom prst="rect">
                        <a:avLst/>
                      </a:prstGeom>
                    </p:spPr>
                  </p:pic>
                </p:oleObj>
              </mc:Fallback>
            </mc:AlternateContent>
          </a:graphicData>
        </a:graphic>
      </p:graphicFrame>
      <p:sp>
        <p:nvSpPr>
          <p:cNvPr id="14" name="文本框 13"/>
          <p:cNvSpPr txBox="1"/>
          <p:nvPr/>
        </p:nvSpPr>
        <p:spPr>
          <a:xfrm>
            <a:off x="7815132" y="5775202"/>
            <a:ext cx="2363056" cy="400110"/>
          </a:xfrm>
          <a:prstGeom prst="rect">
            <a:avLst/>
          </a:prstGeom>
          <a:noFill/>
        </p:spPr>
        <p:txBody>
          <a:bodyPr wrap="square" rtlCol="0">
            <a:spAutoFit/>
          </a:bodyPr>
          <a:lstStyle/>
          <a:p>
            <a:r>
              <a:rPr lang="en-US" altLang="zh-CN" dirty="0" smtClean="0"/>
              <a:t>Sobel </a:t>
            </a:r>
            <a:r>
              <a:rPr lang="zh-CN" altLang="en-US" dirty="0" smtClean="0"/>
              <a:t>算子</a:t>
            </a:r>
            <a:endParaRPr lang="zh-CN" altLang="en-US" dirty="0"/>
          </a:p>
        </p:txBody>
      </p:sp>
    </p:spTree>
    <p:extLst>
      <p:ext uri="{BB962C8B-B14F-4D97-AF65-F5344CB8AC3E}">
        <p14:creationId xmlns:p14="http://schemas.microsoft.com/office/powerpoint/2010/main" val="2248506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常用的滤波器算子</a:t>
            </a:r>
            <a:r>
              <a:rPr lang="zh-CN" altLang="en-US" b="1" dirty="0" smtClean="0"/>
              <a:t>：</a:t>
            </a:r>
            <a:r>
              <a:rPr lang="en-US" altLang="zh-CN" b="1" dirty="0" smtClean="0"/>
              <a:t>Prewitt</a:t>
            </a:r>
            <a:r>
              <a:rPr lang="zh-CN" altLang="en-US" b="1" dirty="0" smtClean="0"/>
              <a:t>算子和</a:t>
            </a:r>
            <a:r>
              <a:rPr lang="en-US" altLang="zh-CN" b="1" dirty="0" err="1" smtClean="0"/>
              <a:t>Scharr</a:t>
            </a:r>
            <a:r>
              <a:rPr lang="zh-CN" altLang="en-US" b="1" dirty="0" smtClean="0"/>
              <a:t>算子</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36</a:t>
            </a:fld>
            <a:endParaRPr lang="en-US"/>
          </a:p>
        </p:txBody>
      </p:sp>
      <p:sp>
        <p:nvSpPr>
          <p:cNvPr id="5" name="文本框 4"/>
          <p:cNvSpPr txBox="1"/>
          <p:nvPr/>
        </p:nvSpPr>
        <p:spPr>
          <a:xfrm>
            <a:off x="6092575" y="2576369"/>
            <a:ext cx="2363056" cy="400110"/>
          </a:xfrm>
          <a:prstGeom prst="rect">
            <a:avLst/>
          </a:prstGeom>
          <a:noFill/>
        </p:spPr>
        <p:txBody>
          <a:bodyPr wrap="square" rtlCol="0">
            <a:spAutoFit/>
          </a:bodyPr>
          <a:lstStyle/>
          <a:p>
            <a:r>
              <a:rPr lang="en-US" altLang="zh-CN" dirty="0" smtClean="0"/>
              <a:t>Prewitt </a:t>
            </a:r>
            <a:r>
              <a:rPr lang="zh-CN" altLang="en-US" dirty="0" smtClean="0"/>
              <a:t>算子</a:t>
            </a:r>
            <a:endParaRPr lang="zh-CN" altLang="en-US" dirty="0"/>
          </a:p>
        </p:txBody>
      </p:sp>
      <p:sp>
        <p:nvSpPr>
          <p:cNvPr id="11" name="文本框 10"/>
          <p:cNvSpPr txBox="1"/>
          <p:nvPr/>
        </p:nvSpPr>
        <p:spPr>
          <a:xfrm>
            <a:off x="6092575" y="5310977"/>
            <a:ext cx="2363056" cy="400110"/>
          </a:xfrm>
          <a:prstGeom prst="rect">
            <a:avLst/>
          </a:prstGeom>
          <a:noFill/>
        </p:spPr>
        <p:txBody>
          <a:bodyPr wrap="square" rtlCol="0">
            <a:spAutoFit/>
          </a:bodyPr>
          <a:lstStyle/>
          <a:p>
            <a:r>
              <a:rPr lang="en-US" altLang="zh-CN" dirty="0" smtClean="0"/>
              <a:t>Sobel </a:t>
            </a:r>
            <a:r>
              <a:rPr lang="zh-CN" altLang="en-US" dirty="0" smtClean="0"/>
              <a:t>算子</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711135863"/>
              </p:ext>
            </p:extLst>
          </p:nvPr>
        </p:nvGraphicFramePr>
        <p:xfrm>
          <a:off x="631860" y="1875443"/>
          <a:ext cx="1946953" cy="1651960"/>
        </p:xfrm>
        <a:graphic>
          <a:graphicData uri="http://schemas.openxmlformats.org/presentationml/2006/ole">
            <mc:AlternateContent xmlns:mc="http://schemas.openxmlformats.org/markup-compatibility/2006">
              <mc:Choice xmlns:v="urn:schemas-microsoft-com:vml" Requires="v">
                <p:oleObj spid="_x0000_s87072" name="Equation" r:id="rId3" imgW="838080" imgH="711000" progId="Equation.DSMT4">
                  <p:embed/>
                </p:oleObj>
              </mc:Choice>
              <mc:Fallback>
                <p:oleObj name="Equation" r:id="rId3" imgW="838080" imgH="711000" progId="Equation.DSMT4">
                  <p:embed/>
                  <p:pic>
                    <p:nvPicPr>
                      <p:cNvPr id="0" name=""/>
                      <p:cNvPicPr/>
                      <p:nvPr/>
                    </p:nvPicPr>
                    <p:blipFill>
                      <a:blip r:embed="rId4"/>
                      <a:stretch>
                        <a:fillRect/>
                      </a:stretch>
                    </p:blipFill>
                    <p:spPr>
                      <a:xfrm>
                        <a:off x="631860" y="1875443"/>
                        <a:ext cx="1946953" cy="165196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04008011"/>
              </p:ext>
            </p:extLst>
          </p:nvPr>
        </p:nvGraphicFramePr>
        <p:xfrm>
          <a:off x="2689225" y="1874838"/>
          <a:ext cx="2124075" cy="1652587"/>
        </p:xfrm>
        <a:graphic>
          <a:graphicData uri="http://schemas.openxmlformats.org/presentationml/2006/ole">
            <mc:AlternateContent xmlns:mc="http://schemas.openxmlformats.org/markup-compatibility/2006">
              <mc:Choice xmlns:v="urn:schemas-microsoft-com:vml" Requires="v">
                <p:oleObj spid="_x0000_s87073" name="Equation" r:id="rId5" imgW="914400" imgH="711000" progId="Equation.DSMT4">
                  <p:embed/>
                </p:oleObj>
              </mc:Choice>
              <mc:Fallback>
                <p:oleObj name="Equation" r:id="rId5" imgW="914400" imgH="711000" progId="Equation.DSMT4">
                  <p:embed/>
                  <p:pic>
                    <p:nvPicPr>
                      <p:cNvPr id="0" name=""/>
                      <p:cNvPicPr/>
                      <p:nvPr/>
                    </p:nvPicPr>
                    <p:blipFill>
                      <a:blip r:embed="rId6"/>
                      <a:stretch>
                        <a:fillRect/>
                      </a:stretch>
                    </p:blipFill>
                    <p:spPr>
                      <a:xfrm>
                        <a:off x="2689225" y="1874838"/>
                        <a:ext cx="2124075" cy="165258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479153444"/>
              </p:ext>
            </p:extLst>
          </p:nvPr>
        </p:nvGraphicFramePr>
        <p:xfrm>
          <a:off x="425450" y="4251325"/>
          <a:ext cx="2359025" cy="1652588"/>
        </p:xfrm>
        <a:graphic>
          <a:graphicData uri="http://schemas.openxmlformats.org/presentationml/2006/ole">
            <mc:AlternateContent xmlns:mc="http://schemas.openxmlformats.org/markup-compatibility/2006">
              <mc:Choice xmlns:v="urn:schemas-microsoft-com:vml" Requires="v">
                <p:oleObj spid="_x0000_s87074" name="Equation" r:id="rId7" imgW="1015920" imgH="711000" progId="Equation.DSMT4">
                  <p:embed/>
                </p:oleObj>
              </mc:Choice>
              <mc:Fallback>
                <p:oleObj name="Equation" r:id="rId7" imgW="1015920" imgH="711000" progId="Equation.DSMT4">
                  <p:embed/>
                  <p:pic>
                    <p:nvPicPr>
                      <p:cNvPr id="0" name=""/>
                      <p:cNvPicPr/>
                      <p:nvPr/>
                    </p:nvPicPr>
                    <p:blipFill>
                      <a:blip r:embed="rId8"/>
                      <a:stretch>
                        <a:fillRect/>
                      </a:stretch>
                    </p:blipFill>
                    <p:spPr>
                      <a:xfrm>
                        <a:off x="425450" y="4251325"/>
                        <a:ext cx="2359025" cy="16525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94904644"/>
              </p:ext>
            </p:extLst>
          </p:nvPr>
        </p:nvGraphicFramePr>
        <p:xfrm>
          <a:off x="2825750" y="4276725"/>
          <a:ext cx="2360613" cy="1652588"/>
        </p:xfrm>
        <a:graphic>
          <a:graphicData uri="http://schemas.openxmlformats.org/presentationml/2006/ole">
            <mc:AlternateContent xmlns:mc="http://schemas.openxmlformats.org/markup-compatibility/2006">
              <mc:Choice xmlns:v="urn:schemas-microsoft-com:vml" Requires="v">
                <p:oleObj spid="_x0000_s87075" name="Equation" r:id="rId9" imgW="1015920" imgH="711000" progId="Equation.DSMT4">
                  <p:embed/>
                </p:oleObj>
              </mc:Choice>
              <mc:Fallback>
                <p:oleObj name="Equation" r:id="rId9" imgW="1015920" imgH="711000" progId="Equation.DSMT4">
                  <p:embed/>
                  <p:pic>
                    <p:nvPicPr>
                      <p:cNvPr id="0" name=""/>
                      <p:cNvPicPr/>
                      <p:nvPr/>
                    </p:nvPicPr>
                    <p:blipFill>
                      <a:blip r:embed="rId10"/>
                      <a:stretch>
                        <a:fillRect/>
                      </a:stretch>
                    </p:blipFill>
                    <p:spPr>
                      <a:xfrm>
                        <a:off x="2825750" y="4276725"/>
                        <a:ext cx="2360613" cy="1652588"/>
                      </a:xfrm>
                      <a:prstGeom prst="rect">
                        <a:avLst/>
                      </a:prstGeom>
                    </p:spPr>
                  </p:pic>
                </p:oleObj>
              </mc:Fallback>
            </mc:AlternateContent>
          </a:graphicData>
        </a:graphic>
      </p:graphicFrame>
    </p:spTree>
    <p:extLst>
      <p:ext uri="{BB962C8B-B14F-4D97-AF65-F5344CB8AC3E}">
        <p14:creationId xmlns:p14="http://schemas.microsoft.com/office/powerpoint/2010/main" val="1861824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不同算子的比较</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37</a:t>
            </a:fld>
            <a:endParaRPr lang="en-US"/>
          </a:p>
        </p:txBody>
      </p:sp>
      <p:pic>
        <p:nvPicPr>
          <p:cNvPr id="86018" name="Picture 2" descr="https://upload.wikimedia.org/wikipedia/commons/3/3f/Bikesgr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9" y="1206139"/>
            <a:ext cx="2925233" cy="2193925"/>
          </a:xfrm>
          <a:prstGeom prst="rect">
            <a:avLst/>
          </a:prstGeom>
          <a:noFill/>
          <a:extLst>
            <a:ext uri="{909E8E84-426E-40DD-AFC4-6F175D3DCCD1}">
              <a14:hiddenFill xmlns:a14="http://schemas.microsoft.com/office/drawing/2010/main">
                <a:solidFill>
                  <a:srgbClr val="FFFFFF"/>
                </a:solidFill>
              </a14:hiddenFill>
            </a:ext>
          </a:extLst>
        </p:spPr>
      </p:pic>
      <p:pic>
        <p:nvPicPr>
          <p:cNvPr id="86020" name="Picture 4" descr="https://upload.wikimedia.org/wikipedia/commons/6/62/Bikesgray_rober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852" y="1206138"/>
            <a:ext cx="2928293" cy="2193925"/>
          </a:xfrm>
          <a:prstGeom prst="rect">
            <a:avLst/>
          </a:prstGeom>
          <a:noFill/>
          <a:extLst>
            <a:ext uri="{909E8E84-426E-40DD-AFC4-6F175D3DCCD1}">
              <a14:hiddenFill xmlns:a14="http://schemas.microsoft.com/office/drawing/2010/main">
                <a:solidFill>
                  <a:srgbClr val="FFFFFF"/>
                </a:solidFill>
              </a14:hiddenFill>
            </a:ext>
          </a:extLst>
        </p:spPr>
      </p:pic>
      <p:pic>
        <p:nvPicPr>
          <p:cNvPr id="86022" name="Picture 6" descr="https://upload.wikimedia.org/wikipedia/commons/2/24/Bikesgray_sob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175" y="1206138"/>
            <a:ext cx="2931379" cy="2193925"/>
          </a:xfrm>
          <a:prstGeom prst="rect">
            <a:avLst/>
          </a:prstGeom>
          <a:noFill/>
          <a:extLst>
            <a:ext uri="{909E8E84-426E-40DD-AFC4-6F175D3DCCD1}">
              <a14:hiddenFill xmlns:a14="http://schemas.microsoft.com/office/drawing/2010/main">
                <a:solidFill>
                  <a:srgbClr val="FFFFFF"/>
                </a:solidFill>
              </a14:hiddenFill>
            </a:ext>
          </a:extLst>
        </p:spPr>
      </p:pic>
      <p:pic>
        <p:nvPicPr>
          <p:cNvPr id="86024" name="Picture 8" descr="https://upload.wikimedia.org/wikipedia/commons/5/55/Bikesgray-schar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0237" y="3833539"/>
            <a:ext cx="2928293" cy="2193925"/>
          </a:xfrm>
          <a:prstGeom prst="rect">
            <a:avLst/>
          </a:prstGeom>
          <a:noFill/>
          <a:extLst>
            <a:ext uri="{909E8E84-426E-40DD-AFC4-6F175D3DCCD1}">
              <a14:hiddenFill xmlns:a14="http://schemas.microsoft.com/office/drawing/2010/main">
                <a:solidFill>
                  <a:srgbClr val="FFFFFF"/>
                </a:solidFill>
              </a14:hiddenFill>
            </a:ext>
          </a:extLst>
        </p:spPr>
      </p:pic>
      <p:pic>
        <p:nvPicPr>
          <p:cNvPr id="86026" name="Picture 10" descr="https://upload.wikimedia.org/wikipedia/commons/3/3e/Bikesgray_prewit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998" y="3806164"/>
            <a:ext cx="2928293"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35775" y="3406054"/>
            <a:ext cx="1869440" cy="400110"/>
          </a:xfrm>
          <a:prstGeom prst="rect">
            <a:avLst/>
          </a:prstGeom>
          <a:noFill/>
        </p:spPr>
        <p:txBody>
          <a:bodyPr wrap="square" rtlCol="0">
            <a:spAutoFit/>
          </a:bodyPr>
          <a:lstStyle/>
          <a:p>
            <a:pPr algn="ctr"/>
            <a:r>
              <a:rPr lang="en-US" altLang="zh-CN" dirty="0" smtClean="0"/>
              <a:t>Source</a:t>
            </a:r>
            <a:endParaRPr lang="zh-CN" altLang="en-US" dirty="0"/>
          </a:p>
        </p:txBody>
      </p:sp>
      <p:sp>
        <p:nvSpPr>
          <p:cNvPr id="6" name="矩形 5"/>
          <p:cNvSpPr/>
          <p:nvPr/>
        </p:nvSpPr>
        <p:spPr>
          <a:xfrm>
            <a:off x="0" y="6433565"/>
            <a:ext cx="6760657" cy="400110"/>
          </a:xfrm>
          <a:prstGeom prst="rect">
            <a:avLst/>
          </a:prstGeom>
        </p:spPr>
        <p:txBody>
          <a:bodyPr wrap="square">
            <a:spAutoFit/>
          </a:bodyPr>
          <a:lstStyle/>
          <a:p>
            <a:r>
              <a:rPr lang="en-US" altLang="zh-CN" dirty="0">
                <a:hlinkClick r:id="rId7"/>
              </a:rPr>
              <a:t>https://en.wikipedia.org/wiki/Roberts_cross</a:t>
            </a:r>
            <a:endParaRPr lang="zh-CN" altLang="en-US" dirty="0"/>
          </a:p>
        </p:txBody>
      </p:sp>
      <p:sp>
        <p:nvSpPr>
          <p:cNvPr id="12" name="文本框 11"/>
          <p:cNvSpPr txBox="1"/>
          <p:nvPr/>
        </p:nvSpPr>
        <p:spPr>
          <a:xfrm>
            <a:off x="1939663" y="6000089"/>
            <a:ext cx="1869440" cy="400110"/>
          </a:xfrm>
          <a:prstGeom prst="rect">
            <a:avLst/>
          </a:prstGeom>
          <a:noFill/>
        </p:spPr>
        <p:txBody>
          <a:bodyPr wrap="square" rtlCol="0">
            <a:spAutoFit/>
          </a:bodyPr>
          <a:lstStyle/>
          <a:p>
            <a:pPr algn="ctr"/>
            <a:r>
              <a:rPr lang="en-US" altLang="zh-CN" dirty="0" err="1" smtClean="0"/>
              <a:t>Scharr</a:t>
            </a:r>
            <a:endParaRPr lang="zh-CN" altLang="en-US" dirty="0"/>
          </a:p>
        </p:txBody>
      </p:sp>
      <p:sp>
        <p:nvSpPr>
          <p:cNvPr id="13" name="文本框 12"/>
          <p:cNvSpPr txBox="1"/>
          <p:nvPr/>
        </p:nvSpPr>
        <p:spPr>
          <a:xfrm>
            <a:off x="6760657" y="3382300"/>
            <a:ext cx="1869440" cy="400110"/>
          </a:xfrm>
          <a:prstGeom prst="rect">
            <a:avLst/>
          </a:prstGeom>
          <a:noFill/>
        </p:spPr>
        <p:txBody>
          <a:bodyPr wrap="square" rtlCol="0">
            <a:spAutoFit/>
          </a:bodyPr>
          <a:lstStyle/>
          <a:p>
            <a:pPr algn="ctr"/>
            <a:r>
              <a:rPr lang="en-US" altLang="zh-CN" dirty="0" smtClean="0"/>
              <a:t>Sobel</a:t>
            </a:r>
            <a:endParaRPr lang="zh-CN" altLang="en-US" dirty="0"/>
          </a:p>
        </p:txBody>
      </p:sp>
      <p:sp>
        <p:nvSpPr>
          <p:cNvPr id="14" name="文本框 13"/>
          <p:cNvSpPr txBox="1"/>
          <p:nvPr/>
        </p:nvSpPr>
        <p:spPr>
          <a:xfrm>
            <a:off x="3698216" y="3409758"/>
            <a:ext cx="1869440" cy="400110"/>
          </a:xfrm>
          <a:prstGeom prst="rect">
            <a:avLst/>
          </a:prstGeom>
          <a:noFill/>
        </p:spPr>
        <p:txBody>
          <a:bodyPr wrap="square" rtlCol="0">
            <a:spAutoFit/>
          </a:bodyPr>
          <a:lstStyle/>
          <a:p>
            <a:pPr algn="ctr"/>
            <a:r>
              <a:rPr lang="en-US" altLang="zh-CN" dirty="0" smtClean="0"/>
              <a:t>Roberts</a:t>
            </a:r>
            <a:endParaRPr lang="zh-CN" altLang="en-US" dirty="0"/>
          </a:p>
        </p:txBody>
      </p:sp>
      <p:sp>
        <p:nvSpPr>
          <p:cNvPr id="15" name="文本框 14"/>
          <p:cNvSpPr txBox="1"/>
          <p:nvPr/>
        </p:nvSpPr>
        <p:spPr>
          <a:xfrm>
            <a:off x="5168455" y="5981991"/>
            <a:ext cx="1869440" cy="400110"/>
          </a:xfrm>
          <a:prstGeom prst="rect">
            <a:avLst/>
          </a:prstGeom>
          <a:noFill/>
        </p:spPr>
        <p:txBody>
          <a:bodyPr wrap="square" rtlCol="0">
            <a:spAutoFit/>
          </a:bodyPr>
          <a:lstStyle/>
          <a:p>
            <a:pPr algn="ctr"/>
            <a:r>
              <a:rPr lang="en-US" altLang="zh-CN" dirty="0" smtClean="0"/>
              <a:t>Prewitt</a:t>
            </a:r>
            <a:endParaRPr lang="zh-CN" altLang="en-US" dirty="0"/>
          </a:p>
        </p:txBody>
      </p:sp>
    </p:spTree>
    <p:extLst>
      <p:ext uri="{BB962C8B-B14F-4D97-AF65-F5344CB8AC3E}">
        <p14:creationId xmlns:p14="http://schemas.microsoft.com/office/powerpoint/2010/main" val="1658930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38</a:t>
            </a:fld>
            <a:endParaRPr lang="en-US"/>
          </a:p>
        </p:txBody>
      </p:sp>
      <p:sp>
        <p:nvSpPr>
          <p:cNvPr id="5" name="Rectangle 5"/>
          <p:cNvSpPr>
            <a:spLocks noChangeArrowheads="1"/>
          </p:cNvSpPr>
          <p:nvPr/>
        </p:nvSpPr>
        <p:spPr bwMode="auto">
          <a:xfrm>
            <a:off x="685800" y="2819400"/>
            <a:ext cx="7905750" cy="11430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4000" b="1" dirty="0" smtClean="0">
                <a:solidFill>
                  <a:srgbClr val="FF3300"/>
                </a:solidFill>
                <a:ea typeface="宋体" pitchFamily="2" charset="-122"/>
                <a:cs typeface="Arial" charset="0"/>
              </a:rPr>
              <a:t>线性系统</a:t>
            </a:r>
            <a:r>
              <a:rPr lang="zh-CN" altLang="en-US" sz="4000" b="1" dirty="0">
                <a:solidFill>
                  <a:srgbClr val="FF3300"/>
                </a:solidFill>
                <a:ea typeface="宋体" pitchFamily="2" charset="-122"/>
                <a:cs typeface="Arial" charset="0"/>
              </a:rPr>
              <a:t>复习</a:t>
            </a:r>
          </a:p>
        </p:txBody>
      </p:sp>
    </p:spTree>
    <p:extLst>
      <p:ext uri="{BB962C8B-B14F-4D97-AF65-F5344CB8AC3E}">
        <p14:creationId xmlns:p14="http://schemas.microsoft.com/office/powerpoint/2010/main" val="2792236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39</a:t>
            </a:fld>
            <a:endParaRPr lang="en-US"/>
          </a:p>
        </p:txBody>
      </p:sp>
      <p:sp>
        <p:nvSpPr>
          <p:cNvPr id="5" name="Rectangle 5"/>
          <p:cNvSpPr>
            <a:spLocks noChangeArrowheads="1"/>
          </p:cNvSpPr>
          <p:nvPr/>
        </p:nvSpPr>
        <p:spPr bwMode="auto">
          <a:xfrm>
            <a:off x="685800" y="2819400"/>
            <a:ext cx="7905750" cy="11430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zh-CN" altLang="en-US" sz="4000" b="1" dirty="0" smtClean="0">
                <a:solidFill>
                  <a:srgbClr val="FF3300"/>
                </a:solidFill>
                <a:ea typeface="宋体" pitchFamily="2" charset="-122"/>
                <a:cs typeface="Arial" charset="0"/>
              </a:rPr>
              <a:t>线性代数复习</a:t>
            </a:r>
            <a:endParaRPr lang="zh-CN" altLang="en-US" sz="4000" b="1" dirty="0">
              <a:solidFill>
                <a:srgbClr val="FF3300"/>
              </a:solidFill>
              <a:ea typeface="宋体" pitchFamily="2" charset="-122"/>
              <a:cs typeface="Arial" charset="0"/>
            </a:endParaRPr>
          </a:p>
        </p:txBody>
      </p:sp>
    </p:spTree>
    <p:extLst>
      <p:ext uri="{BB962C8B-B14F-4D97-AF65-F5344CB8AC3E}">
        <p14:creationId xmlns:p14="http://schemas.microsoft.com/office/powerpoint/2010/main" val="91865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关于第一次作业的反馈 </a:t>
            </a:r>
            <a:r>
              <a:rPr lang="en-US" altLang="zh-CN" b="1" dirty="0" smtClean="0"/>
              <a:t>(II)</a:t>
            </a:r>
            <a:endParaRPr lang="zh-CN" altLang="en-US" b="1" dirty="0"/>
          </a:p>
        </p:txBody>
      </p:sp>
      <p:sp>
        <p:nvSpPr>
          <p:cNvPr id="3" name="内容占位符 2"/>
          <p:cNvSpPr>
            <a:spLocks noGrp="1"/>
          </p:cNvSpPr>
          <p:nvPr>
            <p:ph idx="1"/>
          </p:nvPr>
        </p:nvSpPr>
        <p:spPr>
          <a:xfrm>
            <a:off x="457200" y="1291976"/>
            <a:ext cx="8229600" cy="4525963"/>
          </a:xfrm>
        </p:spPr>
        <p:txBody>
          <a:bodyPr/>
          <a:lstStyle/>
          <a:p>
            <a:pPr lvl="0"/>
            <a:r>
              <a:rPr lang="zh-CN" altLang="zh-CN" b="1" dirty="0" smtClean="0"/>
              <a:t>报告</a:t>
            </a:r>
            <a:r>
              <a:rPr lang="zh-CN" altLang="zh-CN" b="1" dirty="0"/>
              <a:t>问题</a:t>
            </a:r>
            <a:endParaRPr lang="zh-CN" altLang="zh-CN" sz="1800" dirty="0"/>
          </a:p>
          <a:p>
            <a:pPr marL="0" lvl="0" indent="0">
              <a:buNone/>
            </a:pPr>
            <a:r>
              <a:rPr lang="en-US" altLang="zh-CN" dirty="0" smtClean="0"/>
              <a:t>	</a:t>
            </a:r>
            <a:r>
              <a:rPr lang="en-US" altLang="zh-CN" dirty="0" smtClean="0">
                <a:solidFill>
                  <a:schemeClr val="tx1"/>
                </a:solidFill>
              </a:rPr>
              <a:t>-   </a:t>
            </a:r>
            <a:r>
              <a:rPr lang="zh-CN" altLang="zh-CN" dirty="0" smtClean="0">
                <a:solidFill>
                  <a:schemeClr val="tx1"/>
                </a:solidFill>
              </a:rPr>
              <a:t>报告</a:t>
            </a:r>
            <a:r>
              <a:rPr lang="zh-CN" altLang="zh-CN" dirty="0">
                <a:solidFill>
                  <a:schemeClr val="tx1"/>
                </a:solidFill>
              </a:rPr>
              <a:t>写成一份即可，无需一个问题一个报告。</a:t>
            </a:r>
            <a:endParaRPr lang="zh-CN" altLang="zh-CN" sz="1800" dirty="0">
              <a:solidFill>
                <a:schemeClr val="tx1"/>
              </a:solidFill>
            </a:endParaRPr>
          </a:p>
          <a:p>
            <a:pPr marL="0" lvl="0" indent="0">
              <a:buNone/>
            </a:pPr>
            <a:endParaRPr lang="en-US" altLang="zh-CN" dirty="0" smtClean="0">
              <a:solidFill>
                <a:schemeClr val="tx1"/>
              </a:solidFill>
            </a:endParaRPr>
          </a:p>
          <a:p>
            <a:pPr marL="1236663" lvl="0">
              <a:buFontTx/>
              <a:buChar char="-"/>
            </a:pPr>
            <a:r>
              <a:rPr lang="zh-CN" altLang="zh-CN" dirty="0" smtClean="0">
                <a:solidFill>
                  <a:schemeClr val="tx1"/>
                </a:solidFill>
              </a:rPr>
              <a:t>部分</a:t>
            </a:r>
            <a:r>
              <a:rPr lang="zh-CN" altLang="zh-CN" dirty="0">
                <a:solidFill>
                  <a:schemeClr val="tx1"/>
                </a:solidFill>
              </a:rPr>
              <a:t>同学未提交报告或者只提供了</a:t>
            </a:r>
            <a:r>
              <a:rPr lang="en-US" altLang="zh-CN" dirty="0">
                <a:solidFill>
                  <a:schemeClr val="tx1"/>
                </a:solidFill>
              </a:rPr>
              <a:t>txt</a:t>
            </a:r>
            <a:r>
              <a:rPr lang="zh-CN" altLang="zh-CN" dirty="0">
                <a:solidFill>
                  <a:schemeClr val="tx1"/>
                </a:solidFill>
              </a:rPr>
              <a:t>文档，没有必要的代码运行说明和对结果的讨论和比较</a:t>
            </a:r>
            <a:r>
              <a:rPr lang="zh-CN" altLang="zh-CN" dirty="0" smtClean="0">
                <a:solidFill>
                  <a:schemeClr val="tx1"/>
                </a:solidFill>
              </a:rPr>
              <a:t>。</a:t>
            </a:r>
            <a:r>
              <a:rPr lang="en-US" altLang="zh-CN" dirty="0" smtClean="0">
                <a:solidFill>
                  <a:schemeClr val="tx1"/>
                </a:solidFill>
              </a:rPr>
              <a:t/>
            </a:r>
            <a:br>
              <a:rPr lang="en-US" altLang="zh-CN" dirty="0" smtClean="0">
                <a:solidFill>
                  <a:schemeClr val="tx1"/>
                </a:solidFill>
              </a:rPr>
            </a:br>
            <a:r>
              <a:rPr lang="zh-CN" altLang="en-US" b="1" u="sng" dirty="0" smtClean="0">
                <a:solidFill>
                  <a:srgbClr val="FF0000"/>
                </a:solidFill>
              </a:rPr>
              <a:t>要求提供可执行代码和简要说明</a:t>
            </a:r>
            <a:endParaRPr lang="en-US" altLang="zh-CN" b="1" u="sng" dirty="0" smtClean="0">
              <a:solidFill>
                <a:srgbClr val="FF0000"/>
              </a:solidFill>
            </a:endParaRPr>
          </a:p>
          <a:p>
            <a:pPr marL="893763" lvl="0" indent="0">
              <a:buNone/>
            </a:pPr>
            <a:endParaRPr lang="zh-CN" altLang="zh-CN" sz="1800" dirty="0">
              <a:solidFill>
                <a:schemeClr val="tx1"/>
              </a:solidFill>
            </a:endParaRPr>
          </a:p>
          <a:p>
            <a:pPr lvl="0"/>
            <a:r>
              <a:rPr lang="zh-CN" altLang="zh-CN" b="1" dirty="0"/>
              <a:t>其他</a:t>
            </a:r>
            <a:endParaRPr lang="zh-CN" altLang="zh-CN" sz="1800" dirty="0"/>
          </a:p>
          <a:p>
            <a:pPr marL="893763" indent="0">
              <a:buNone/>
            </a:pPr>
            <a:r>
              <a:rPr lang="zh-CN" altLang="zh-CN" dirty="0">
                <a:solidFill>
                  <a:schemeClr val="tx1"/>
                </a:solidFill>
              </a:rPr>
              <a:t>本次作业大部分同学使用</a:t>
            </a:r>
            <a:r>
              <a:rPr lang="en-US" altLang="zh-CN" dirty="0" err="1">
                <a:solidFill>
                  <a:schemeClr val="tx1"/>
                </a:solidFill>
              </a:rPr>
              <a:t>matlab</a:t>
            </a:r>
            <a:r>
              <a:rPr lang="zh-CN" altLang="zh-CN" dirty="0">
                <a:solidFill>
                  <a:schemeClr val="tx1"/>
                </a:solidFill>
              </a:rPr>
              <a:t>和</a:t>
            </a:r>
            <a:r>
              <a:rPr lang="en-US" altLang="zh-CN" dirty="0">
                <a:solidFill>
                  <a:schemeClr val="tx1"/>
                </a:solidFill>
              </a:rPr>
              <a:t>python</a:t>
            </a:r>
            <a:r>
              <a:rPr lang="zh-CN" altLang="zh-CN" dirty="0">
                <a:solidFill>
                  <a:schemeClr val="tx1"/>
                </a:solidFill>
              </a:rPr>
              <a:t>语言，极少数同学使用</a:t>
            </a:r>
            <a:r>
              <a:rPr lang="en-US" altLang="zh-CN" dirty="0">
                <a:solidFill>
                  <a:schemeClr val="tx1"/>
                </a:solidFill>
              </a:rPr>
              <a:t>C++</a:t>
            </a:r>
            <a:r>
              <a:rPr lang="zh-CN" altLang="zh-CN" dirty="0">
                <a:solidFill>
                  <a:schemeClr val="tx1"/>
                </a:solidFill>
              </a:rPr>
              <a:t>。是否应对编程语言有所限制？</a:t>
            </a:r>
            <a:endParaRPr lang="zh-CN" altLang="zh-CN" sz="1800" dirty="0">
              <a:solidFill>
                <a:schemeClr val="tx1"/>
              </a:solidFill>
            </a:endParaRPr>
          </a:p>
          <a:p>
            <a:pPr marL="0" indent="0">
              <a:buNone/>
            </a:pPr>
            <a:r>
              <a:rPr lang="en-US" altLang="zh-CN" dirty="0" smtClean="0"/>
              <a:t>	   </a:t>
            </a:r>
            <a:r>
              <a:rPr lang="zh-CN" altLang="en-US" b="1" u="sng" dirty="0" smtClean="0">
                <a:solidFill>
                  <a:srgbClr val="FF0000"/>
                </a:solidFill>
              </a:rPr>
              <a:t>要求使用</a:t>
            </a:r>
            <a:r>
              <a:rPr lang="en-US" altLang="zh-CN" b="1" u="sng" dirty="0" smtClean="0">
                <a:solidFill>
                  <a:srgbClr val="FF0000"/>
                </a:solidFill>
              </a:rPr>
              <a:t>MATLAB</a:t>
            </a:r>
            <a:r>
              <a:rPr lang="zh-CN" altLang="en-US" b="1" u="sng" dirty="0" smtClean="0">
                <a:solidFill>
                  <a:srgbClr val="FF0000"/>
                </a:solidFill>
              </a:rPr>
              <a:t>或者</a:t>
            </a:r>
            <a:r>
              <a:rPr lang="en-US" altLang="zh-CN" b="1" u="sng" dirty="0" smtClean="0">
                <a:solidFill>
                  <a:srgbClr val="FF0000"/>
                </a:solidFill>
              </a:rPr>
              <a:t>Python</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a:t>
            </a:fld>
            <a:endParaRPr lang="en-US"/>
          </a:p>
        </p:txBody>
      </p:sp>
    </p:spTree>
    <p:extLst>
      <p:ext uri="{BB962C8B-B14F-4D97-AF65-F5344CB8AC3E}">
        <p14:creationId xmlns:p14="http://schemas.microsoft.com/office/powerpoint/2010/main" val="23025696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40</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t>图像</a:t>
            </a:r>
            <a:r>
              <a:rPr lang="zh-CN" altLang="en-US" dirty="0"/>
              <a:t>的</a:t>
            </a:r>
            <a:r>
              <a:rPr lang="zh-CN" altLang="en-US" dirty="0" smtClean="0"/>
              <a:t>正交变换</a:t>
            </a:r>
            <a:endParaRPr lang="en-US" altLang="zh-CN" dirty="0" smtClean="0"/>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3243978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584" y="1536192"/>
            <a:ext cx="8229600" cy="4525963"/>
          </a:xfrm>
        </p:spPr>
        <p:txBody>
          <a:bodyPr/>
          <a:lstStyle/>
          <a:p>
            <a:r>
              <a:rPr lang="zh-CN" altLang="en-US" dirty="0" smtClean="0"/>
              <a:t>如果矢量空间</a:t>
            </a:r>
            <a:r>
              <a:rPr lang="en-US" altLang="zh-CN" i="1" dirty="0" smtClean="0"/>
              <a:t>V</a:t>
            </a:r>
            <a:r>
              <a:rPr lang="zh-CN" altLang="en-US" dirty="0" smtClean="0"/>
              <a:t>满足如下条件则是一个内积空间</a:t>
            </a:r>
            <a:endParaRPr lang="en-US" altLang="zh-CN" dirty="0" smtClean="0"/>
          </a:p>
          <a:p>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41</a:t>
            </a:fld>
            <a:endParaRPr lang="en-US"/>
          </a:p>
        </p:txBody>
      </p:sp>
      <p:sp>
        <p:nvSpPr>
          <p:cNvPr id="5" name="Title 1"/>
          <p:cNvSpPr>
            <a:spLocks noGrp="1"/>
          </p:cNvSpPr>
          <p:nvPr>
            <p:ph type="title"/>
          </p:nvPr>
        </p:nvSpPr>
        <p:spPr>
          <a:xfrm>
            <a:off x="457200" y="556578"/>
            <a:ext cx="8229600" cy="548322"/>
          </a:xfrm>
        </p:spPr>
        <p:txBody>
          <a:bodyPr/>
          <a:lstStyle/>
          <a:p>
            <a:r>
              <a:rPr lang="zh-CN" altLang="en-US" b="1" dirty="0" smtClean="0"/>
              <a:t>内积空间的基本概念</a:t>
            </a:r>
            <a:endParaRPr lang="en-US" b="1" dirty="0"/>
          </a:p>
        </p:txBody>
      </p:sp>
      <p:graphicFrame>
        <p:nvGraphicFramePr>
          <p:cNvPr id="6" name="对象 5"/>
          <p:cNvGraphicFramePr>
            <a:graphicFrameLocks noChangeAspect="1"/>
          </p:cNvGraphicFramePr>
          <p:nvPr>
            <p:extLst>
              <p:ext uri="{D42A27DB-BD31-4B8C-83A1-F6EECF244321}">
                <p14:modId xmlns:p14="http://schemas.microsoft.com/office/powerpoint/2010/main" val="1263755892"/>
              </p:ext>
            </p:extLst>
          </p:nvPr>
        </p:nvGraphicFramePr>
        <p:xfrm>
          <a:off x="730822" y="2327878"/>
          <a:ext cx="6744406" cy="3039650"/>
        </p:xfrm>
        <a:graphic>
          <a:graphicData uri="http://schemas.openxmlformats.org/presentationml/2006/ole">
            <mc:AlternateContent xmlns:mc="http://schemas.openxmlformats.org/markup-compatibility/2006">
              <mc:Choice xmlns:v="urn:schemas-microsoft-com:vml" Requires="v">
                <p:oleObj spid="_x0000_s54362" name="Equation" r:id="rId3" imgW="2311200" imgH="1041120" progId="Equation.DSMT4">
                  <p:embed/>
                </p:oleObj>
              </mc:Choice>
              <mc:Fallback>
                <p:oleObj name="Equation" r:id="rId3" imgW="2311200" imgH="1041120" progId="Equation.DSMT4">
                  <p:embed/>
                  <p:pic>
                    <p:nvPicPr>
                      <p:cNvPr id="0" name=""/>
                      <p:cNvPicPr/>
                      <p:nvPr/>
                    </p:nvPicPr>
                    <p:blipFill>
                      <a:blip r:embed="rId4"/>
                      <a:stretch>
                        <a:fillRect/>
                      </a:stretch>
                    </p:blipFill>
                    <p:spPr>
                      <a:xfrm>
                        <a:off x="730822" y="2327878"/>
                        <a:ext cx="6744406" cy="3039650"/>
                      </a:xfrm>
                      <a:prstGeom prst="rect">
                        <a:avLst/>
                      </a:prstGeom>
                    </p:spPr>
                  </p:pic>
                </p:oleObj>
              </mc:Fallback>
            </mc:AlternateContent>
          </a:graphicData>
        </a:graphic>
      </p:graphicFrame>
    </p:spTree>
    <p:extLst>
      <p:ext uri="{BB962C8B-B14F-4D97-AF65-F5344CB8AC3E}">
        <p14:creationId xmlns:p14="http://schemas.microsoft.com/office/powerpoint/2010/main" val="2891399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内积空间的单位正交基</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42</a:t>
            </a:fld>
            <a:endParaRPr 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1273458569"/>
              </p:ext>
            </p:extLst>
          </p:nvPr>
        </p:nvGraphicFramePr>
        <p:xfrm>
          <a:off x="2057400" y="1299020"/>
          <a:ext cx="4626864" cy="856827"/>
        </p:xfrm>
        <a:graphic>
          <a:graphicData uri="http://schemas.openxmlformats.org/presentationml/2006/ole">
            <mc:AlternateContent xmlns:mc="http://schemas.openxmlformats.org/markup-compatibility/2006">
              <mc:Choice xmlns:v="urn:schemas-microsoft-com:vml" Requires="v">
                <p:oleObj spid="_x0000_s55474" name="Equation" r:id="rId3" imgW="1371600" imgH="253800" progId="Equation.DSMT4">
                  <p:embed/>
                </p:oleObj>
              </mc:Choice>
              <mc:Fallback>
                <p:oleObj name="Equation" r:id="rId3" imgW="1371600" imgH="253800" progId="Equation.DSMT4">
                  <p:embed/>
                  <p:pic>
                    <p:nvPicPr>
                      <p:cNvPr id="0" name=""/>
                      <p:cNvPicPr/>
                      <p:nvPr/>
                    </p:nvPicPr>
                    <p:blipFill>
                      <a:blip r:embed="rId4"/>
                      <a:stretch>
                        <a:fillRect/>
                      </a:stretch>
                    </p:blipFill>
                    <p:spPr>
                      <a:xfrm>
                        <a:off x="2057400" y="1299020"/>
                        <a:ext cx="4626864" cy="856827"/>
                      </a:xfrm>
                      <a:prstGeom prst="rect">
                        <a:avLst/>
                      </a:prstGeom>
                    </p:spPr>
                  </p:pic>
                </p:oleObj>
              </mc:Fallback>
            </mc:AlternateContent>
          </a:graphicData>
        </a:graphic>
      </p:graphicFrame>
      <p:graphicFrame>
        <p:nvGraphicFramePr>
          <p:cNvPr id="6" name="内容占位符 4"/>
          <p:cNvGraphicFramePr>
            <a:graphicFrameLocks noChangeAspect="1"/>
          </p:cNvGraphicFramePr>
          <p:nvPr>
            <p:extLst>
              <p:ext uri="{D42A27DB-BD31-4B8C-83A1-F6EECF244321}">
                <p14:modId xmlns:p14="http://schemas.microsoft.com/office/powerpoint/2010/main" val="1615762764"/>
              </p:ext>
            </p:extLst>
          </p:nvPr>
        </p:nvGraphicFramePr>
        <p:xfrm>
          <a:off x="1965071" y="2720340"/>
          <a:ext cx="4811522" cy="1283425"/>
        </p:xfrm>
        <a:graphic>
          <a:graphicData uri="http://schemas.openxmlformats.org/presentationml/2006/ole">
            <mc:AlternateContent xmlns:mc="http://schemas.openxmlformats.org/markup-compatibility/2006">
              <mc:Choice xmlns:v="urn:schemas-microsoft-com:vml" Requires="v">
                <p:oleObj spid="_x0000_s55475" name="Equation" r:id="rId5" imgW="1714320" imgH="457200" progId="Equation.DSMT4">
                  <p:embed/>
                </p:oleObj>
              </mc:Choice>
              <mc:Fallback>
                <p:oleObj name="Equation" r:id="rId5" imgW="1714320" imgH="457200" progId="Equation.DSMT4">
                  <p:embed/>
                  <p:pic>
                    <p:nvPicPr>
                      <p:cNvPr id="0" name=""/>
                      <p:cNvPicPr/>
                      <p:nvPr/>
                    </p:nvPicPr>
                    <p:blipFill>
                      <a:blip r:embed="rId6"/>
                      <a:stretch>
                        <a:fillRect/>
                      </a:stretch>
                    </p:blipFill>
                    <p:spPr>
                      <a:xfrm>
                        <a:off x="1965071" y="2720340"/>
                        <a:ext cx="4811522" cy="1283425"/>
                      </a:xfrm>
                      <a:prstGeom prst="rect">
                        <a:avLst/>
                      </a:prstGeom>
                    </p:spPr>
                  </p:pic>
                </p:oleObj>
              </mc:Fallback>
            </mc:AlternateContent>
          </a:graphicData>
        </a:graphic>
      </p:graphicFrame>
    </p:spTree>
    <p:extLst>
      <p:ext uri="{BB962C8B-B14F-4D97-AF65-F5344CB8AC3E}">
        <p14:creationId xmlns:p14="http://schemas.microsoft.com/office/powerpoint/2010/main" val="1930217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一维信号的正交变换</a:t>
            </a:r>
            <a:endParaRPr lang="zh-CN" altLang="en-US" b="1"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marL="0" indent="0">
              <a:buNone/>
            </a:pPr>
            <a:endParaRPr lang="en-US" altLang="zh-CN" dirty="0"/>
          </a:p>
          <a:p>
            <a:pPr marL="0" indent="0">
              <a:buNone/>
            </a:pP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43</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915267693"/>
              </p:ext>
            </p:extLst>
          </p:nvPr>
        </p:nvGraphicFramePr>
        <p:xfrm>
          <a:off x="2200275" y="1600200"/>
          <a:ext cx="5086350" cy="3692525"/>
        </p:xfrm>
        <a:graphic>
          <a:graphicData uri="http://schemas.openxmlformats.org/presentationml/2006/ole">
            <mc:AlternateContent xmlns:mc="http://schemas.openxmlformats.org/markup-compatibility/2006">
              <mc:Choice xmlns:v="urn:schemas-microsoft-com:vml" Requires="v">
                <p:oleObj spid="_x0000_s56411" name="Equation" r:id="rId3" imgW="2552400" imgH="1854000" progId="Equation.DSMT4">
                  <p:embed/>
                </p:oleObj>
              </mc:Choice>
              <mc:Fallback>
                <p:oleObj name="Equation" r:id="rId3" imgW="2552400" imgH="1854000" progId="Equation.DSMT4">
                  <p:embed/>
                  <p:pic>
                    <p:nvPicPr>
                      <p:cNvPr id="0" name=""/>
                      <p:cNvPicPr/>
                      <p:nvPr/>
                    </p:nvPicPr>
                    <p:blipFill>
                      <a:blip r:embed="rId4"/>
                      <a:stretch>
                        <a:fillRect/>
                      </a:stretch>
                    </p:blipFill>
                    <p:spPr>
                      <a:xfrm>
                        <a:off x="2200275" y="1600200"/>
                        <a:ext cx="5086350" cy="3692525"/>
                      </a:xfrm>
                      <a:prstGeom prst="rect">
                        <a:avLst/>
                      </a:prstGeom>
                    </p:spPr>
                  </p:pic>
                </p:oleObj>
              </mc:Fallback>
            </mc:AlternateContent>
          </a:graphicData>
        </a:graphic>
      </p:graphicFrame>
    </p:spTree>
    <p:extLst>
      <p:ext uri="{BB962C8B-B14F-4D97-AF65-F5344CB8AC3E}">
        <p14:creationId xmlns:p14="http://schemas.microsoft.com/office/powerpoint/2010/main" val="2412295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一维信号的正交变换的矩阵形式</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44</a:t>
            </a:fld>
            <a:endParaRPr lang="en-US"/>
          </a:p>
        </p:txBody>
      </p:sp>
      <p:graphicFrame>
        <p:nvGraphicFramePr>
          <p:cNvPr id="7" name="对象 6"/>
          <p:cNvGraphicFramePr>
            <a:graphicFrameLocks noChangeAspect="1"/>
          </p:cNvGraphicFramePr>
          <p:nvPr>
            <p:extLst>
              <p:ext uri="{D42A27DB-BD31-4B8C-83A1-F6EECF244321}">
                <p14:modId xmlns:p14="http://schemas.microsoft.com/office/powerpoint/2010/main" val="3372085319"/>
              </p:ext>
            </p:extLst>
          </p:nvPr>
        </p:nvGraphicFramePr>
        <p:xfrm>
          <a:off x="566166" y="1643380"/>
          <a:ext cx="1573530" cy="1972158"/>
        </p:xfrm>
        <a:graphic>
          <a:graphicData uri="http://schemas.openxmlformats.org/presentationml/2006/ole">
            <mc:AlternateContent xmlns:mc="http://schemas.openxmlformats.org/markup-compatibility/2006">
              <mc:Choice xmlns:v="urn:schemas-microsoft-com:vml" Requires="v">
                <p:oleObj spid="_x0000_s57785" name="Equation" r:id="rId3" imgW="952200" imgH="1193760" progId="Equation.DSMT4">
                  <p:embed/>
                </p:oleObj>
              </mc:Choice>
              <mc:Fallback>
                <p:oleObj name="Equation" r:id="rId3" imgW="952200" imgH="1193760" progId="Equation.DSMT4">
                  <p:embed/>
                  <p:pic>
                    <p:nvPicPr>
                      <p:cNvPr id="0" name=""/>
                      <p:cNvPicPr/>
                      <p:nvPr/>
                    </p:nvPicPr>
                    <p:blipFill>
                      <a:blip r:embed="rId4"/>
                      <a:stretch>
                        <a:fillRect/>
                      </a:stretch>
                    </p:blipFill>
                    <p:spPr>
                      <a:xfrm>
                        <a:off x="566166" y="1643380"/>
                        <a:ext cx="1573530" cy="197215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83099031"/>
              </p:ext>
            </p:extLst>
          </p:nvPr>
        </p:nvGraphicFramePr>
        <p:xfrm>
          <a:off x="2330450" y="1643063"/>
          <a:ext cx="1698625" cy="1973262"/>
        </p:xfrm>
        <a:graphic>
          <a:graphicData uri="http://schemas.openxmlformats.org/presentationml/2006/ole">
            <mc:AlternateContent xmlns:mc="http://schemas.openxmlformats.org/markup-compatibility/2006">
              <mc:Choice xmlns:v="urn:schemas-microsoft-com:vml" Requires="v">
                <p:oleObj spid="_x0000_s57786" name="Equation" r:id="rId5" imgW="1028520" imgH="1193760" progId="Equation.DSMT4">
                  <p:embed/>
                </p:oleObj>
              </mc:Choice>
              <mc:Fallback>
                <p:oleObj name="Equation" r:id="rId5" imgW="1028520" imgH="1193760" progId="Equation.DSMT4">
                  <p:embed/>
                  <p:pic>
                    <p:nvPicPr>
                      <p:cNvPr id="0" name=""/>
                      <p:cNvPicPr/>
                      <p:nvPr/>
                    </p:nvPicPr>
                    <p:blipFill>
                      <a:blip r:embed="rId6"/>
                      <a:stretch>
                        <a:fillRect/>
                      </a:stretch>
                    </p:blipFill>
                    <p:spPr>
                      <a:xfrm>
                        <a:off x="2330450" y="1643063"/>
                        <a:ext cx="1698625" cy="19732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42371949"/>
              </p:ext>
            </p:extLst>
          </p:nvPr>
        </p:nvGraphicFramePr>
        <p:xfrm>
          <a:off x="6584188" y="1483487"/>
          <a:ext cx="1659465" cy="2316988"/>
        </p:xfrm>
        <a:graphic>
          <a:graphicData uri="http://schemas.openxmlformats.org/presentationml/2006/ole">
            <mc:AlternateContent xmlns:mc="http://schemas.openxmlformats.org/markup-compatibility/2006">
              <mc:Choice xmlns:v="urn:schemas-microsoft-com:vml" Requires="v">
                <p:oleObj spid="_x0000_s57787" name="Equation" r:id="rId7" imgW="672840" imgH="939600" progId="Equation.DSMT4">
                  <p:embed/>
                </p:oleObj>
              </mc:Choice>
              <mc:Fallback>
                <p:oleObj name="Equation" r:id="rId7" imgW="672840" imgH="939600" progId="Equation.DSMT4">
                  <p:embed/>
                  <p:pic>
                    <p:nvPicPr>
                      <p:cNvPr id="0" name=""/>
                      <p:cNvPicPr/>
                      <p:nvPr/>
                    </p:nvPicPr>
                    <p:blipFill>
                      <a:blip r:embed="rId8"/>
                      <a:stretch>
                        <a:fillRect/>
                      </a:stretch>
                    </p:blipFill>
                    <p:spPr>
                      <a:xfrm>
                        <a:off x="6584188" y="1483487"/>
                        <a:ext cx="1659465" cy="23169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60674297"/>
              </p:ext>
            </p:extLst>
          </p:nvPr>
        </p:nvGraphicFramePr>
        <p:xfrm>
          <a:off x="4508500" y="1831975"/>
          <a:ext cx="1825625" cy="1595438"/>
        </p:xfrm>
        <a:graphic>
          <a:graphicData uri="http://schemas.openxmlformats.org/presentationml/2006/ole">
            <mc:AlternateContent xmlns:mc="http://schemas.openxmlformats.org/markup-compatibility/2006">
              <mc:Choice xmlns:v="urn:schemas-microsoft-com:vml" Requires="v">
                <p:oleObj spid="_x0000_s57788" name="Equation" r:id="rId9" imgW="1104840" imgH="965160" progId="Equation.DSMT4">
                  <p:embed/>
                </p:oleObj>
              </mc:Choice>
              <mc:Fallback>
                <p:oleObj name="Equation" r:id="rId9" imgW="1104840" imgH="965160" progId="Equation.DSMT4">
                  <p:embed/>
                  <p:pic>
                    <p:nvPicPr>
                      <p:cNvPr id="0" name=""/>
                      <p:cNvPicPr/>
                      <p:nvPr/>
                    </p:nvPicPr>
                    <p:blipFill>
                      <a:blip r:embed="rId10"/>
                      <a:stretch>
                        <a:fillRect/>
                      </a:stretch>
                    </p:blipFill>
                    <p:spPr>
                      <a:xfrm>
                        <a:off x="4508500" y="1831975"/>
                        <a:ext cx="1825625" cy="15954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68403415"/>
              </p:ext>
            </p:extLst>
          </p:nvPr>
        </p:nvGraphicFramePr>
        <p:xfrm>
          <a:off x="3768724" y="4154487"/>
          <a:ext cx="2101723" cy="1845415"/>
        </p:xfrm>
        <a:graphic>
          <a:graphicData uri="http://schemas.openxmlformats.org/presentationml/2006/ole">
            <mc:AlternateContent xmlns:mc="http://schemas.openxmlformats.org/markup-compatibility/2006">
              <mc:Choice xmlns:v="urn:schemas-microsoft-com:vml" Requires="v">
                <p:oleObj spid="_x0000_s57789" name="Equation" r:id="rId11" imgW="520560" imgH="457200" progId="Equation.DSMT4">
                  <p:embed/>
                </p:oleObj>
              </mc:Choice>
              <mc:Fallback>
                <p:oleObj name="Equation" r:id="rId11" imgW="520560" imgH="457200" progId="Equation.DSMT4">
                  <p:embed/>
                  <p:pic>
                    <p:nvPicPr>
                      <p:cNvPr id="0" name=""/>
                      <p:cNvPicPr/>
                      <p:nvPr/>
                    </p:nvPicPr>
                    <p:blipFill>
                      <a:blip r:embed="rId12"/>
                      <a:stretch>
                        <a:fillRect/>
                      </a:stretch>
                    </p:blipFill>
                    <p:spPr>
                      <a:xfrm>
                        <a:off x="3768724" y="4154487"/>
                        <a:ext cx="2101723" cy="1845415"/>
                      </a:xfrm>
                      <a:prstGeom prst="rect">
                        <a:avLst/>
                      </a:prstGeom>
                    </p:spPr>
                  </p:pic>
                </p:oleObj>
              </mc:Fallback>
            </mc:AlternateContent>
          </a:graphicData>
        </a:graphic>
      </p:graphicFrame>
    </p:spTree>
    <p:extLst>
      <p:ext uri="{BB962C8B-B14F-4D97-AF65-F5344CB8AC3E}">
        <p14:creationId xmlns:p14="http://schemas.microsoft.com/office/powerpoint/2010/main" val="3648427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a:t>
            </a:r>
            <a:r>
              <a:rPr lang="zh-CN" altLang="en-US" b="1" dirty="0" smtClean="0"/>
              <a:t>维信号的正交变换的矩阵形式</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45</a:t>
            </a:fld>
            <a:endParaRPr lang="en-US"/>
          </a:p>
        </p:txBody>
      </p:sp>
      <p:graphicFrame>
        <p:nvGraphicFramePr>
          <p:cNvPr id="11" name="对象 10"/>
          <p:cNvGraphicFramePr>
            <a:graphicFrameLocks noChangeAspect="1"/>
          </p:cNvGraphicFramePr>
          <p:nvPr>
            <p:extLst>
              <p:ext uri="{D42A27DB-BD31-4B8C-83A1-F6EECF244321}">
                <p14:modId xmlns:p14="http://schemas.microsoft.com/office/powerpoint/2010/main" val="3627292717"/>
              </p:ext>
            </p:extLst>
          </p:nvPr>
        </p:nvGraphicFramePr>
        <p:xfrm>
          <a:off x="3073718" y="2125282"/>
          <a:ext cx="2614612" cy="1844675"/>
        </p:xfrm>
        <a:graphic>
          <a:graphicData uri="http://schemas.openxmlformats.org/presentationml/2006/ole">
            <mc:AlternateContent xmlns:mc="http://schemas.openxmlformats.org/markup-compatibility/2006">
              <mc:Choice xmlns:v="urn:schemas-microsoft-com:vml" Requires="v">
                <p:oleObj spid="_x0000_s58457" name="Equation" r:id="rId3" imgW="647640" imgH="457200" progId="Equation.DSMT4">
                  <p:embed/>
                </p:oleObj>
              </mc:Choice>
              <mc:Fallback>
                <p:oleObj name="Equation" r:id="rId3" imgW="647640" imgH="457200" progId="Equation.DSMT4">
                  <p:embed/>
                  <p:pic>
                    <p:nvPicPr>
                      <p:cNvPr id="0" name=""/>
                      <p:cNvPicPr/>
                      <p:nvPr/>
                    </p:nvPicPr>
                    <p:blipFill>
                      <a:blip r:embed="rId4"/>
                      <a:stretch>
                        <a:fillRect/>
                      </a:stretch>
                    </p:blipFill>
                    <p:spPr>
                      <a:xfrm>
                        <a:off x="3073718" y="2125282"/>
                        <a:ext cx="2614612" cy="1844675"/>
                      </a:xfrm>
                      <a:prstGeom prst="rect">
                        <a:avLst/>
                      </a:prstGeom>
                    </p:spPr>
                  </p:pic>
                </p:oleObj>
              </mc:Fallback>
            </mc:AlternateContent>
          </a:graphicData>
        </a:graphic>
      </p:graphicFrame>
    </p:spTree>
    <p:extLst>
      <p:ext uri="{BB962C8B-B14F-4D97-AF65-F5344CB8AC3E}">
        <p14:creationId xmlns:p14="http://schemas.microsoft.com/office/powerpoint/2010/main" val="4207903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46</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t>图像的距离变换</a:t>
            </a:r>
            <a:endParaRPr lang="en-US" altLang="zh-CN" dirty="0" smtClean="0"/>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44084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图像的距离变换 </a:t>
            </a:r>
            <a:r>
              <a:rPr lang="en-US" altLang="zh-CN" b="1" dirty="0" smtClean="0"/>
              <a:t>(I)</a:t>
            </a:r>
            <a:endParaRPr lang="zh-CN" altLang="en-US" b="1"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47</a:t>
            </a:fld>
            <a:endParaRPr lang="en-US"/>
          </a:p>
        </p:txBody>
      </p:sp>
      <p:pic>
        <p:nvPicPr>
          <p:cNvPr id="88066" name="Picture 2" descr="https://www.mathworks.com/help/images/dist_xform_eucl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717" y="1306333"/>
            <a:ext cx="297180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88068" name="Picture 4" descr="https://www.mathworks.com/help/images/dist_xform_c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717" y="2755541"/>
            <a:ext cx="2971800"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458984" y="1623317"/>
            <a:ext cx="3123344" cy="400110"/>
          </a:xfrm>
          <a:prstGeom prst="rect">
            <a:avLst/>
          </a:prstGeom>
          <a:noFill/>
        </p:spPr>
        <p:txBody>
          <a:bodyPr wrap="square" rtlCol="0">
            <a:spAutoFit/>
          </a:bodyPr>
          <a:lstStyle/>
          <a:p>
            <a:r>
              <a:rPr lang="en-US" altLang="zh-CN" dirty="0" smtClean="0"/>
              <a:t>Euclidean</a:t>
            </a:r>
            <a:endParaRPr lang="zh-CN" altLang="en-US" dirty="0"/>
          </a:p>
        </p:txBody>
      </p:sp>
      <p:sp>
        <p:nvSpPr>
          <p:cNvPr id="10" name="文本框 9"/>
          <p:cNvSpPr txBox="1"/>
          <p:nvPr/>
        </p:nvSpPr>
        <p:spPr>
          <a:xfrm>
            <a:off x="4458984" y="2979318"/>
            <a:ext cx="3123344" cy="400110"/>
          </a:xfrm>
          <a:prstGeom prst="rect">
            <a:avLst/>
          </a:prstGeom>
          <a:noFill/>
        </p:spPr>
        <p:txBody>
          <a:bodyPr wrap="square" rtlCol="0">
            <a:spAutoFit/>
          </a:bodyPr>
          <a:lstStyle/>
          <a:p>
            <a:r>
              <a:rPr lang="en-US" altLang="zh-CN" dirty="0" smtClean="0"/>
              <a:t>Citi block</a:t>
            </a:r>
            <a:endParaRPr lang="zh-CN" altLang="en-US" dirty="0"/>
          </a:p>
        </p:txBody>
      </p:sp>
      <p:pic>
        <p:nvPicPr>
          <p:cNvPr id="88074" name="Picture 10" descr="https://www.mathworks.com/help/images/dis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92" y="4372276"/>
            <a:ext cx="1786240" cy="1786243"/>
          </a:xfrm>
          <a:prstGeom prst="rect">
            <a:avLst/>
          </a:prstGeom>
          <a:noFill/>
          <a:extLst>
            <a:ext uri="{909E8E84-426E-40DD-AFC4-6F175D3DCCD1}">
              <a14:hiddenFill xmlns:a14="http://schemas.microsoft.com/office/drawing/2010/main">
                <a:solidFill>
                  <a:srgbClr val="FFFFFF"/>
                </a:solidFill>
              </a14:hiddenFill>
            </a:ext>
          </a:extLst>
        </p:spPr>
      </p:pic>
      <p:pic>
        <p:nvPicPr>
          <p:cNvPr id="88076" name="Picture 12" descr="https://www.mathworks.com/help/images/dist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63" y="4372277"/>
            <a:ext cx="1786240" cy="178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79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48</a:t>
            </a:fld>
            <a:endParaRPr lang="en-US"/>
          </a:p>
        </p:txBody>
      </p:sp>
      <p:sp>
        <p:nvSpPr>
          <p:cNvPr id="5" name="标题 1"/>
          <p:cNvSpPr>
            <a:spLocks noGrp="1"/>
          </p:cNvSpPr>
          <p:nvPr>
            <p:ph type="title"/>
          </p:nvPr>
        </p:nvSpPr>
        <p:spPr>
          <a:xfrm>
            <a:off x="457200" y="556578"/>
            <a:ext cx="8229600" cy="548322"/>
          </a:xfrm>
        </p:spPr>
        <p:txBody>
          <a:bodyPr/>
          <a:lstStyle/>
          <a:p>
            <a:r>
              <a:rPr lang="zh-CN" altLang="en-US" b="1" dirty="0" smtClean="0"/>
              <a:t>图像的距离变换 </a:t>
            </a:r>
            <a:r>
              <a:rPr lang="en-US" altLang="zh-CN" b="1" dirty="0" smtClean="0"/>
              <a:t>(II)</a:t>
            </a:r>
            <a:endParaRPr lang="zh-CN" altLang="en-US" b="1" dirty="0"/>
          </a:p>
        </p:txBody>
      </p:sp>
      <p:pic>
        <p:nvPicPr>
          <p:cNvPr id="6" name="Picture 6" descr="https://www.mathworks.com/help/images/dist_xform_ch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38" y="1697413"/>
            <a:ext cx="2971800" cy="12477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756934" y="2121245"/>
            <a:ext cx="3123344" cy="400110"/>
          </a:xfrm>
          <a:prstGeom prst="rect">
            <a:avLst/>
          </a:prstGeom>
          <a:noFill/>
        </p:spPr>
        <p:txBody>
          <a:bodyPr wrap="square" rtlCol="0">
            <a:spAutoFit/>
          </a:bodyPr>
          <a:lstStyle/>
          <a:p>
            <a:r>
              <a:rPr lang="en-US" altLang="zh-CN" dirty="0" smtClean="0"/>
              <a:t>Chessboard</a:t>
            </a:r>
            <a:endParaRPr lang="zh-CN" altLang="en-US" dirty="0"/>
          </a:p>
        </p:txBody>
      </p:sp>
      <p:pic>
        <p:nvPicPr>
          <p:cNvPr id="89090" name="Picture 2" descr="https://www.mathworks.com/help/images/dist_xform_qu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038" y="3283717"/>
            <a:ext cx="4048125" cy="194310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751815" y="3926417"/>
            <a:ext cx="3123344" cy="400110"/>
          </a:xfrm>
          <a:prstGeom prst="rect">
            <a:avLst/>
          </a:prstGeom>
          <a:noFill/>
        </p:spPr>
        <p:txBody>
          <a:bodyPr wrap="square" rtlCol="0">
            <a:spAutoFit/>
          </a:bodyPr>
          <a:lstStyle/>
          <a:p>
            <a:r>
              <a:rPr lang="en-US" altLang="zh-CN" dirty="0" smtClean="0"/>
              <a:t>Quasi-</a:t>
            </a:r>
            <a:r>
              <a:rPr lang="en-US" altLang="zh-CN" dirty="0" err="1" smtClean="0"/>
              <a:t>enclidean</a:t>
            </a:r>
            <a:endParaRPr lang="zh-CN" altLang="en-US" dirty="0"/>
          </a:p>
        </p:txBody>
      </p:sp>
      <p:sp>
        <p:nvSpPr>
          <p:cNvPr id="8" name="矩形 7"/>
          <p:cNvSpPr/>
          <p:nvPr/>
        </p:nvSpPr>
        <p:spPr>
          <a:xfrm>
            <a:off x="491447" y="5911469"/>
            <a:ext cx="7053209" cy="400110"/>
          </a:xfrm>
          <a:prstGeom prst="rect">
            <a:avLst/>
          </a:prstGeom>
        </p:spPr>
        <p:txBody>
          <a:bodyPr wrap="square">
            <a:spAutoFit/>
          </a:bodyPr>
          <a:lstStyle/>
          <a:p>
            <a:r>
              <a:rPr lang="en-US" altLang="zh-CN" dirty="0">
                <a:hlinkClick r:id="rId4"/>
              </a:rPr>
              <a:t>http://homepages.inf.ed.ac.uk/rbf/HIPR2/distance.htm</a:t>
            </a:r>
            <a:endParaRPr lang="zh-CN" altLang="en-US" dirty="0"/>
          </a:p>
        </p:txBody>
      </p:sp>
    </p:spTree>
    <p:extLst>
      <p:ext uri="{BB962C8B-B14F-4D97-AF65-F5344CB8AC3E}">
        <p14:creationId xmlns:p14="http://schemas.microsoft.com/office/powerpoint/2010/main" val="4288212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49</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solidFill>
                  <a:schemeClr val="bg1">
                    <a:lumMod val="85000"/>
                  </a:schemeClr>
                </a:solidFill>
              </a:rPr>
              <a:t>图像的二维离散傅里叶变换的详细介绍</a:t>
            </a:r>
            <a:endParaRPr lang="en-US" altLang="zh-CN" dirty="0" smtClean="0">
              <a:solidFill>
                <a:schemeClr val="bg1">
                  <a:lumMod val="85000"/>
                </a:schemeClr>
              </a:solidFill>
            </a:endParaRPr>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t>点扩散函数的基本概念</a:t>
            </a:r>
            <a:endParaRPr lang="en-US" altLang="zh-CN" dirty="0"/>
          </a:p>
          <a:p>
            <a:pPr algn="just" eaLnBrk="1" hangingPunct="1">
              <a:lnSpc>
                <a:spcPts val="4500"/>
              </a:lnSpc>
            </a:pPr>
            <a:endParaRPr lang="en-US" dirty="0"/>
          </a:p>
        </p:txBody>
      </p:sp>
    </p:spTree>
    <p:extLst>
      <p:ext uri="{BB962C8B-B14F-4D97-AF65-F5344CB8AC3E}">
        <p14:creationId xmlns:p14="http://schemas.microsoft.com/office/powerpoint/2010/main" val="767112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关于第一次作业的反馈 </a:t>
            </a:r>
            <a:r>
              <a:rPr lang="en-US" altLang="zh-CN" b="1" dirty="0" smtClean="0"/>
              <a:t>(III)</a:t>
            </a:r>
            <a:endParaRPr lang="zh-CN" altLang="en-US" b="1" dirty="0"/>
          </a:p>
        </p:txBody>
      </p:sp>
      <p:sp>
        <p:nvSpPr>
          <p:cNvPr id="3" name="内容占位符 2"/>
          <p:cNvSpPr>
            <a:spLocks noGrp="1"/>
          </p:cNvSpPr>
          <p:nvPr>
            <p:ph idx="1"/>
          </p:nvPr>
        </p:nvSpPr>
        <p:spPr/>
        <p:txBody>
          <a:bodyPr/>
          <a:lstStyle/>
          <a:p>
            <a:pPr lvl="0"/>
            <a:r>
              <a:rPr lang="zh-CN" altLang="en-US" dirty="0" smtClean="0"/>
              <a:t>关于评分标准的说明</a:t>
            </a:r>
            <a:r>
              <a:rPr lang="en-US" altLang="zh-CN" dirty="0" smtClean="0"/>
              <a:t/>
            </a:r>
            <a:br>
              <a:rPr lang="en-US" altLang="zh-CN" dirty="0" smtClean="0"/>
            </a:br>
            <a:r>
              <a:rPr lang="en-US" altLang="zh-CN" dirty="0" smtClean="0"/>
              <a:t>	</a:t>
            </a:r>
            <a:r>
              <a:rPr lang="en-US" altLang="zh-CN" dirty="0" smtClean="0">
                <a:solidFill>
                  <a:schemeClr val="tx1"/>
                </a:solidFill>
              </a:rPr>
              <a:t>- </a:t>
            </a:r>
            <a:r>
              <a:rPr lang="zh-CN" altLang="en-US" dirty="0" smtClean="0">
                <a:solidFill>
                  <a:schemeClr val="tx1"/>
                </a:solidFill>
              </a:rPr>
              <a:t>评分标准</a:t>
            </a:r>
            <a:r>
              <a:rPr lang="en-US" altLang="zh-CN" dirty="0" smtClean="0">
                <a:solidFill>
                  <a:schemeClr val="tx1"/>
                </a:solidFill>
              </a:rPr>
              <a:t/>
            </a:r>
            <a:br>
              <a:rPr lang="en-US" altLang="zh-CN" dirty="0" smtClean="0">
                <a:solidFill>
                  <a:schemeClr val="tx1"/>
                </a:solidFill>
              </a:rPr>
            </a:br>
            <a:r>
              <a:rPr lang="en-US" altLang="zh-CN" dirty="0" smtClean="0"/>
              <a:t>	</a:t>
            </a:r>
            <a:r>
              <a:rPr lang="en-US" altLang="zh-CN" dirty="0" smtClean="0">
                <a:solidFill>
                  <a:schemeClr val="tx1"/>
                </a:solidFill>
              </a:rPr>
              <a:t>- </a:t>
            </a:r>
            <a:r>
              <a:rPr lang="zh-CN" altLang="en-US" dirty="0" smtClean="0">
                <a:solidFill>
                  <a:schemeClr val="tx1"/>
                </a:solidFill>
              </a:rPr>
              <a:t>迟交报告</a:t>
            </a:r>
            <a:r>
              <a:rPr lang="zh-CN" altLang="en-US" dirty="0">
                <a:solidFill>
                  <a:schemeClr val="tx1"/>
                </a:solidFill>
              </a:rPr>
              <a:t>处理</a:t>
            </a:r>
            <a:r>
              <a:rPr lang="en-US" altLang="zh-CN" dirty="0" smtClean="0">
                <a:solidFill>
                  <a:schemeClr val="tx1"/>
                </a:solidFill>
              </a:rPr>
              <a:t/>
            </a:r>
            <a:br>
              <a:rPr lang="en-US" altLang="zh-CN" dirty="0" smtClean="0">
                <a:solidFill>
                  <a:schemeClr val="tx1"/>
                </a:solidFill>
              </a:rPr>
            </a:br>
            <a:r>
              <a:rPr lang="en-US" altLang="zh-CN" dirty="0" smtClean="0">
                <a:solidFill>
                  <a:schemeClr val="tx1"/>
                </a:solidFill>
              </a:rPr>
              <a:t>	- </a:t>
            </a:r>
            <a:r>
              <a:rPr lang="zh-CN" altLang="en-US" dirty="0" smtClean="0">
                <a:solidFill>
                  <a:schemeClr val="tx1"/>
                </a:solidFill>
              </a:rPr>
              <a:t>抄袭情况处理</a:t>
            </a:r>
            <a:endParaRPr lang="en-US" altLang="zh-CN" dirty="0" smtClean="0">
              <a:solidFill>
                <a:schemeClr val="tx1"/>
              </a:solidFill>
            </a:endParaRPr>
          </a:p>
          <a:p>
            <a:pPr lvl="0"/>
            <a:endParaRPr lang="en-US" altLang="zh-CN" sz="1800" b="1" dirty="0">
              <a:solidFill>
                <a:schemeClr val="tx1"/>
              </a:solidFill>
            </a:endParaRPr>
          </a:p>
          <a:p>
            <a:pPr lvl="0"/>
            <a:endParaRPr lang="en-US" altLang="zh-CN" sz="1800" b="1" dirty="0" smtClean="0">
              <a:solidFill>
                <a:schemeClr val="tx1"/>
              </a:solidFill>
            </a:endParaRPr>
          </a:p>
          <a:p>
            <a:r>
              <a:rPr lang="zh-CN" altLang="en-US" dirty="0"/>
              <a:t>作业批改由各位助教分担</a:t>
            </a:r>
            <a:r>
              <a:rPr lang="zh-CN" altLang="en-US" dirty="0" smtClean="0"/>
              <a:t>，个别相关</a:t>
            </a:r>
            <a:r>
              <a:rPr lang="zh-CN" altLang="en-US" dirty="0"/>
              <a:t>问题可电子邮件联系</a:t>
            </a:r>
            <a:r>
              <a:rPr lang="en-US" altLang="zh-CN" dirty="0"/>
              <a:t/>
            </a:r>
            <a:br>
              <a:rPr lang="en-US" altLang="zh-CN" dirty="0"/>
            </a:br>
            <a:r>
              <a:rPr lang="en-US" altLang="zh-CN" dirty="0"/>
              <a:t>	</a:t>
            </a:r>
            <a:br>
              <a:rPr lang="en-US" altLang="zh-CN" dirty="0"/>
            </a:br>
            <a:r>
              <a:rPr lang="en-US" altLang="zh-CN" dirty="0"/>
              <a:t>	</a:t>
            </a:r>
            <a:r>
              <a:rPr lang="en-US" altLang="zh-CN" dirty="0">
                <a:solidFill>
                  <a:srgbClr val="FF0000"/>
                </a:solidFill>
              </a:rPr>
              <a:t>yangge@ucas.ac.cn</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5</a:t>
            </a:fld>
            <a:endParaRPr lang="en-US"/>
          </a:p>
        </p:txBody>
      </p:sp>
    </p:spTree>
    <p:extLst>
      <p:ext uri="{BB962C8B-B14F-4D97-AF65-F5344CB8AC3E}">
        <p14:creationId xmlns:p14="http://schemas.microsoft.com/office/powerpoint/2010/main" val="1134771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Microscope as a Linear System</a:t>
            </a:r>
            <a:endParaRPr lang="en-US" dirty="0"/>
          </a:p>
        </p:txBody>
      </p:sp>
      <p:sp>
        <p:nvSpPr>
          <p:cNvPr id="3" name="Content Placeholder 2"/>
          <p:cNvSpPr>
            <a:spLocks noGrp="1"/>
          </p:cNvSpPr>
          <p:nvPr>
            <p:ph idx="1"/>
          </p:nvPr>
        </p:nvSpPr>
        <p:spPr>
          <a:xfrm>
            <a:off x="426720" y="1280161"/>
            <a:ext cx="8229600" cy="624839"/>
          </a:xfrm>
        </p:spPr>
        <p:txBody>
          <a:bodyPr/>
          <a:lstStyle/>
          <a:p>
            <a:r>
              <a:rPr lang="en-US" sz="2400" dirty="0"/>
              <a:t>A light microscope can be considered as a linear system</a:t>
            </a:r>
            <a:r>
              <a:rPr lang="en-US" sz="2400" dirty="0" smtClean="0"/>
              <a:t>.</a:t>
            </a:r>
          </a:p>
          <a:p>
            <a:endParaRPr lang="en-US" sz="2400" dirty="0"/>
          </a:p>
          <a:p>
            <a:r>
              <a:rPr lang="en-US" sz="2400" dirty="0" smtClean="0"/>
              <a:t>A linear system satisfies the following two conditions</a:t>
            </a:r>
          </a:p>
          <a:p>
            <a:pPr marL="0" indent="0">
              <a:buNone/>
            </a:pPr>
            <a:r>
              <a:rPr lang="en-US" sz="2400" dirty="0"/>
              <a:t>	</a:t>
            </a:r>
            <a:r>
              <a:rPr lang="en-US" sz="2400" dirty="0">
                <a:solidFill>
                  <a:srgbClr val="33CC33"/>
                </a:solidFill>
              </a:rPr>
              <a:t>- Homogeneity</a:t>
            </a:r>
          </a:p>
          <a:p>
            <a:pPr marL="0" indent="0">
              <a:buNone/>
            </a:pPr>
            <a:r>
              <a:rPr lang="en-US" sz="2400" dirty="0" smtClean="0">
                <a:solidFill>
                  <a:srgbClr val="33CC33"/>
                </a:solidFill>
              </a:rPr>
              <a:t>	- Additivity</a:t>
            </a:r>
          </a:p>
          <a:p>
            <a:pPr marL="0" indent="0">
              <a:buNone/>
            </a:pPr>
            <a:endParaRPr lang="en-US" sz="2400" dirty="0">
              <a:solidFill>
                <a:srgbClr val="33CC33"/>
              </a:solidFill>
            </a:endParaRPr>
          </a:p>
          <a:p>
            <a:r>
              <a:rPr lang="en-US" sz="2400" dirty="0" smtClean="0"/>
              <a:t>Homogeneity</a:t>
            </a:r>
            <a:endParaRPr lang="en-US" sz="2400" dirty="0"/>
          </a:p>
          <a:p>
            <a:endParaRPr lang="en-US" dirty="0" smtClean="0"/>
          </a:p>
          <a:p>
            <a:endParaRPr lang="en-US" dirty="0"/>
          </a:p>
          <a:p>
            <a:r>
              <a:rPr lang="en-US" dirty="0" smtClean="0"/>
              <a:t>Additivity</a:t>
            </a:r>
            <a:endParaRPr lang="en-US" dirty="0"/>
          </a:p>
        </p:txBody>
      </p:sp>
      <p:sp>
        <p:nvSpPr>
          <p:cNvPr id="4" name="Slide Number Placeholder 3"/>
          <p:cNvSpPr>
            <a:spLocks noGrp="1"/>
          </p:cNvSpPr>
          <p:nvPr>
            <p:ph type="sldNum" sz="quarter" idx="10"/>
          </p:nvPr>
        </p:nvSpPr>
        <p:spPr/>
        <p:txBody>
          <a:bodyPr/>
          <a:lstStyle/>
          <a:p>
            <a:pPr>
              <a:defRPr/>
            </a:pPr>
            <a:fld id="{3A5AF907-7185-42E0-8068-70682D5E8984}" type="slidenum">
              <a:rPr lang="en-US" smtClean="0"/>
              <a:pPr>
                <a:defRPr/>
              </a:pPr>
              <a:t>50</a:t>
            </a:fld>
            <a:endParaRPr lang="en-US" dirty="0"/>
          </a:p>
        </p:txBody>
      </p:sp>
      <p:graphicFrame>
        <p:nvGraphicFramePr>
          <p:cNvPr id="5" name="Object 4"/>
          <p:cNvGraphicFramePr>
            <a:graphicFrameLocks noChangeAspect="1"/>
          </p:cNvGraphicFramePr>
          <p:nvPr>
            <p:extLst/>
          </p:nvPr>
        </p:nvGraphicFramePr>
        <p:xfrm>
          <a:off x="3022599" y="3144520"/>
          <a:ext cx="2212077" cy="1457960"/>
        </p:xfrm>
        <a:graphic>
          <a:graphicData uri="http://schemas.openxmlformats.org/presentationml/2006/ole">
            <mc:AlternateContent xmlns:mc="http://schemas.openxmlformats.org/markup-compatibility/2006">
              <mc:Choice xmlns:v="urn:schemas-microsoft-com:vml" Requires="v">
                <p:oleObj spid="_x0000_s28082" name="Equation" r:id="rId3" imgW="1117440" imgH="736560" progId="Equation.DSMT4">
                  <p:embed/>
                </p:oleObj>
              </mc:Choice>
              <mc:Fallback>
                <p:oleObj name="Equation" r:id="rId3" imgW="1117440" imgH="736560" progId="Equation.DSMT4">
                  <p:embed/>
                  <p:pic>
                    <p:nvPicPr>
                      <p:cNvPr id="0" name=""/>
                      <p:cNvPicPr/>
                      <p:nvPr/>
                    </p:nvPicPr>
                    <p:blipFill>
                      <a:blip r:embed="rId4"/>
                      <a:stretch>
                        <a:fillRect/>
                      </a:stretch>
                    </p:blipFill>
                    <p:spPr>
                      <a:xfrm>
                        <a:off x="3022599" y="3144520"/>
                        <a:ext cx="2212077" cy="1457960"/>
                      </a:xfrm>
                      <a:prstGeom prst="rect">
                        <a:avLst/>
                      </a:prstGeom>
                      <a:ln>
                        <a:solidFill>
                          <a:schemeClr val="tx1"/>
                        </a:solidFill>
                      </a:ln>
                    </p:spPr>
                  </p:pic>
                </p:oleObj>
              </mc:Fallback>
            </mc:AlternateContent>
          </a:graphicData>
        </a:graphic>
      </p:graphicFrame>
      <p:graphicFrame>
        <p:nvGraphicFramePr>
          <p:cNvPr id="6" name="Object 5"/>
          <p:cNvGraphicFramePr>
            <a:graphicFrameLocks noChangeAspect="1"/>
          </p:cNvGraphicFramePr>
          <p:nvPr>
            <p:extLst/>
          </p:nvPr>
        </p:nvGraphicFramePr>
        <p:xfrm>
          <a:off x="2697798" y="4696084"/>
          <a:ext cx="3592512" cy="2011362"/>
        </p:xfrm>
        <a:graphic>
          <a:graphicData uri="http://schemas.openxmlformats.org/presentationml/2006/ole">
            <mc:AlternateContent xmlns:mc="http://schemas.openxmlformats.org/markup-compatibility/2006">
              <mc:Choice xmlns:v="urn:schemas-microsoft-com:vml" Requires="v">
                <p:oleObj spid="_x0000_s28083" name="Equation" r:id="rId5" imgW="1815840" imgH="1015920" progId="Equation.DSMT4">
                  <p:embed/>
                </p:oleObj>
              </mc:Choice>
              <mc:Fallback>
                <p:oleObj name="Equation" r:id="rId5" imgW="1815840" imgH="1015920" progId="Equation.DSMT4">
                  <p:embed/>
                  <p:pic>
                    <p:nvPicPr>
                      <p:cNvPr id="0" name=""/>
                      <p:cNvPicPr>
                        <a:picLocks noChangeAspect="1" noChangeArrowheads="1"/>
                      </p:cNvPicPr>
                      <p:nvPr/>
                    </p:nvPicPr>
                    <p:blipFill>
                      <a:blip r:embed="rId6"/>
                      <a:srcRect/>
                      <a:stretch>
                        <a:fillRect/>
                      </a:stretch>
                    </p:blipFill>
                    <p:spPr bwMode="auto">
                      <a:xfrm>
                        <a:off x="2697798" y="4696084"/>
                        <a:ext cx="3592512" cy="2011362"/>
                      </a:xfrm>
                      <a:prstGeom prst="rect">
                        <a:avLst/>
                      </a:prstGeom>
                      <a:noFill/>
                      <a:ln>
                        <a:solidFill>
                          <a:schemeClr val="tx1"/>
                        </a:solidFill>
                      </a:ln>
                    </p:spPr>
                  </p:pic>
                </p:oleObj>
              </mc:Fallback>
            </mc:AlternateContent>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46070" y="5387340"/>
            <a:ext cx="857250" cy="85344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53633" y="5387340"/>
            <a:ext cx="886793" cy="85344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4085" y="2872740"/>
            <a:ext cx="857250" cy="85344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7560" y="2669173"/>
            <a:ext cx="1266201" cy="1260574"/>
          </a:xfrm>
          <a:prstGeom prst="rect">
            <a:avLst/>
          </a:prstGeom>
        </p:spPr>
      </p:pic>
    </p:spTree>
    <p:extLst>
      <p:ext uri="{BB962C8B-B14F-4D97-AF65-F5344CB8AC3E}">
        <p14:creationId xmlns:p14="http://schemas.microsoft.com/office/powerpoint/2010/main" val="25004900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Characterize a Linear System</a:t>
            </a:r>
          </a:p>
        </p:txBody>
      </p:sp>
      <p:sp>
        <p:nvSpPr>
          <p:cNvPr id="3" name="Content Placeholder 2"/>
          <p:cNvSpPr>
            <a:spLocks noGrp="1"/>
          </p:cNvSpPr>
          <p:nvPr>
            <p:ph idx="1"/>
          </p:nvPr>
        </p:nvSpPr>
        <p:spPr>
          <a:xfrm>
            <a:off x="473242" y="1311442"/>
            <a:ext cx="8229600" cy="4525963"/>
          </a:xfrm>
        </p:spPr>
        <p:txBody>
          <a:bodyPr/>
          <a:lstStyle/>
          <a:p>
            <a:r>
              <a:rPr lang="en-US" sz="2400" dirty="0"/>
              <a:t>A linear system can be characterized by </a:t>
            </a:r>
          </a:p>
          <a:p>
            <a:pPr marL="0" indent="0">
              <a:buNone/>
            </a:pPr>
            <a:r>
              <a:rPr lang="en-US" sz="2400" dirty="0"/>
              <a:t>	- Impulse response</a:t>
            </a:r>
          </a:p>
          <a:p>
            <a:pPr marL="0" indent="0">
              <a:buNone/>
            </a:pPr>
            <a:r>
              <a:rPr lang="en-US" sz="2400" dirty="0"/>
              <a:t>	- Frequency response</a:t>
            </a:r>
          </a:p>
          <a:p>
            <a:pPr marL="0" indent="0">
              <a:buNone/>
            </a:pPr>
            <a:endParaRPr lang="en-US" sz="2400" dirty="0"/>
          </a:p>
          <a:p>
            <a:r>
              <a:rPr lang="en-US" sz="2400" dirty="0"/>
              <a:t>Impulse response of a microscope: point spread function</a:t>
            </a:r>
          </a:p>
          <a:p>
            <a:endParaRPr lang="en-US" sz="2400" dirty="0"/>
          </a:p>
          <a:p>
            <a:endParaRPr lang="en-US" sz="2400" dirty="0"/>
          </a:p>
          <a:p>
            <a:r>
              <a:rPr lang="en-US" sz="2400" dirty="0"/>
              <a:t>Frequency response of a microscope: optical transfer function </a:t>
            </a:r>
          </a:p>
        </p:txBody>
      </p:sp>
      <p:sp>
        <p:nvSpPr>
          <p:cNvPr id="4" name="Slide Number Placeholder 3"/>
          <p:cNvSpPr>
            <a:spLocks noGrp="1"/>
          </p:cNvSpPr>
          <p:nvPr>
            <p:ph type="sldNum" sz="quarter" idx="10"/>
          </p:nvPr>
        </p:nvSpPr>
        <p:spPr/>
        <p:txBody>
          <a:bodyPr/>
          <a:lstStyle/>
          <a:p>
            <a:pPr>
              <a:defRPr/>
            </a:pPr>
            <a:fld id="{3A5AF907-7185-42E0-8068-70682D5E8984}" type="slidenum">
              <a:rPr lang="en-US" smtClean="0"/>
              <a:pPr>
                <a:defRPr/>
              </a:pPr>
              <a:t>51</a:t>
            </a:fld>
            <a:endParaRPr lang="en-US" dirty="0"/>
          </a:p>
        </p:txBody>
      </p:sp>
      <p:graphicFrame>
        <p:nvGraphicFramePr>
          <p:cNvPr id="5" name="Object 4"/>
          <p:cNvGraphicFramePr>
            <a:graphicFrameLocks noChangeAspect="1"/>
          </p:cNvGraphicFramePr>
          <p:nvPr>
            <p:extLst/>
          </p:nvPr>
        </p:nvGraphicFramePr>
        <p:xfrm>
          <a:off x="1044273" y="3427529"/>
          <a:ext cx="7630895" cy="881380"/>
        </p:xfrm>
        <a:graphic>
          <a:graphicData uri="http://schemas.openxmlformats.org/presentationml/2006/ole">
            <mc:AlternateContent xmlns:mc="http://schemas.openxmlformats.org/markup-compatibility/2006">
              <mc:Choice xmlns:v="urn:schemas-microsoft-com:vml" Requires="v">
                <p:oleObj spid="_x0000_s29106" name="Equation" r:id="rId3" imgW="4178160" imgH="482400" progId="Equation.DSMT4">
                  <p:embed/>
                </p:oleObj>
              </mc:Choice>
              <mc:Fallback>
                <p:oleObj name="Equation" r:id="rId3" imgW="4178160" imgH="482400" progId="Equation.DSMT4">
                  <p:embed/>
                  <p:pic>
                    <p:nvPicPr>
                      <p:cNvPr id="0" name=""/>
                      <p:cNvPicPr/>
                      <p:nvPr/>
                    </p:nvPicPr>
                    <p:blipFill>
                      <a:blip r:embed="rId4"/>
                      <a:stretch>
                        <a:fillRect/>
                      </a:stretch>
                    </p:blipFill>
                    <p:spPr>
                      <a:xfrm>
                        <a:off x="1044273" y="3427529"/>
                        <a:ext cx="7630895" cy="88138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025692" y="5188686"/>
          <a:ext cx="6671310" cy="474980"/>
        </p:xfrm>
        <a:graphic>
          <a:graphicData uri="http://schemas.openxmlformats.org/presentationml/2006/ole">
            <mc:AlternateContent xmlns:mc="http://schemas.openxmlformats.org/markup-compatibility/2006">
              <mc:Choice xmlns:v="urn:schemas-microsoft-com:vml" Requires="v">
                <p:oleObj spid="_x0000_s29107" name="Equation" r:id="rId5" imgW="3924000" imgH="279360" progId="Equation.DSMT4">
                  <p:embed/>
                </p:oleObj>
              </mc:Choice>
              <mc:Fallback>
                <p:oleObj name="Equation" r:id="rId5" imgW="3924000" imgH="279360" progId="Equation.DSMT4">
                  <p:embed/>
                  <p:pic>
                    <p:nvPicPr>
                      <p:cNvPr id="0" name=""/>
                      <p:cNvPicPr/>
                      <p:nvPr/>
                    </p:nvPicPr>
                    <p:blipFill>
                      <a:blip r:embed="rId6"/>
                      <a:stretch>
                        <a:fillRect/>
                      </a:stretch>
                    </p:blipFill>
                    <p:spPr>
                      <a:xfrm>
                        <a:off x="1025692" y="5188686"/>
                        <a:ext cx="6671310" cy="474980"/>
                      </a:xfrm>
                      <a:prstGeom prst="rect">
                        <a:avLst/>
                      </a:prstGeom>
                    </p:spPr>
                  </p:pic>
                </p:oleObj>
              </mc:Fallback>
            </mc:AlternateContent>
          </a:graphicData>
        </a:graphic>
      </p:graphicFrame>
    </p:spTree>
    <p:extLst>
      <p:ext uri="{BB962C8B-B14F-4D97-AF65-F5344CB8AC3E}">
        <p14:creationId xmlns:p14="http://schemas.microsoft.com/office/powerpoint/2010/main" val="3412023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3E1D9E8-EA91-40F6-AA55-205875A59868}" type="slidenum">
              <a:rPr lang="en-US"/>
              <a:pPr/>
              <a:t>52</a:t>
            </a:fld>
            <a:endParaRPr lang="en-US"/>
          </a:p>
        </p:txBody>
      </p:sp>
      <p:sp>
        <p:nvSpPr>
          <p:cNvPr id="501762" name="Rectangle 2"/>
          <p:cNvSpPr>
            <a:spLocks noGrp="1" noChangeArrowheads="1"/>
          </p:cNvSpPr>
          <p:nvPr>
            <p:ph type="title"/>
          </p:nvPr>
        </p:nvSpPr>
        <p:spPr>
          <a:noFill/>
          <a:ln/>
        </p:spPr>
        <p:txBody>
          <a:bodyPr/>
          <a:lstStyle/>
          <a:p>
            <a:r>
              <a:rPr lang="en-US"/>
              <a:t>Airy Disk</a:t>
            </a:r>
          </a:p>
        </p:txBody>
      </p:sp>
      <p:sp>
        <p:nvSpPr>
          <p:cNvPr id="501763" name="Rectangle 3"/>
          <p:cNvSpPr>
            <a:spLocks noGrp="1" noChangeArrowheads="1"/>
          </p:cNvSpPr>
          <p:nvPr>
            <p:ph type="body" idx="1"/>
          </p:nvPr>
        </p:nvSpPr>
        <p:spPr>
          <a:xfrm>
            <a:off x="457200" y="1247775"/>
            <a:ext cx="8229600" cy="4525963"/>
          </a:xfrm>
          <a:noFill/>
          <a:ln/>
        </p:spPr>
        <p:txBody>
          <a:bodyPr/>
          <a:lstStyle/>
          <a:p>
            <a:r>
              <a:rPr lang="en-US" sz="2400"/>
              <a:t>Airy (after George Biddell Airy) disk is the diffraction pattern of a point feature under a circular aperture. </a:t>
            </a:r>
          </a:p>
          <a:p>
            <a:endParaRPr lang="en-US" sz="2400"/>
          </a:p>
          <a:p>
            <a:r>
              <a:rPr lang="en-US" sz="2400"/>
              <a:t>It has the following form</a:t>
            </a:r>
            <a:br>
              <a:rPr lang="en-US" sz="2400"/>
            </a:br>
            <a:endParaRPr lang="en-US" sz="2400"/>
          </a:p>
          <a:p>
            <a:endParaRPr lang="en-US" sz="2400"/>
          </a:p>
          <a:p>
            <a:endParaRPr lang="en-US" sz="2400"/>
          </a:p>
          <a:p>
            <a:endParaRPr lang="en-US" sz="2400"/>
          </a:p>
          <a:p>
            <a:endParaRPr lang="en-US" sz="2400"/>
          </a:p>
          <a:p>
            <a:endParaRPr lang="en-US" sz="2400"/>
          </a:p>
          <a:p>
            <a:r>
              <a:rPr lang="en-US" sz="2400"/>
              <a:t>Detailed derivation is given in </a:t>
            </a:r>
            <a:br>
              <a:rPr lang="en-US" sz="2400"/>
            </a:br>
            <a:r>
              <a:rPr lang="en-US" sz="2400"/>
              <a:t>	</a:t>
            </a:r>
            <a:r>
              <a:rPr lang="en-US" sz="2000">
                <a:solidFill>
                  <a:srgbClr val="009900"/>
                </a:solidFill>
              </a:rPr>
              <a:t>Born &amp; Wolf,  Principles of Optics, 7th ed., pp. 439-441.</a:t>
            </a:r>
            <a:r>
              <a:rPr lang="en-US" sz="2400"/>
              <a:t>  </a:t>
            </a:r>
            <a:br>
              <a:rPr lang="en-US" sz="2400"/>
            </a:br>
            <a:r>
              <a:rPr lang="en-US" sz="2400"/>
              <a:t>	</a:t>
            </a:r>
          </a:p>
        </p:txBody>
      </p:sp>
      <p:graphicFrame>
        <p:nvGraphicFramePr>
          <p:cNvPr id="501764" name="Object 4"/>
          <p:cNvGraphicFramePr>
            <a:graphicFrameLocks noChangeAspect="1"/>
          </p:cNvGraphicFramePr>
          <p:nvPr/>
        </p:nvGraphicFramePr>
        <p:xfrm>
          <a:off x="1831975" y="3155950"/>
          <a:ext cx="2144713" cy="1174750"/>
        </p:xfrm>
        <a:graphic>
          <a:graphicData uri="http://schemas.openxmlformats.org/presentationml/2006/ole">
            <mc:AlternateContent xmlns:mc="http://schemas.openxmlformats.org/markup-compatibility/2006">
              <mc:Choice xmlns:v="urn:schemas-microsoft-com:vml" Requires="v">
                <p:oleObj spid="_x0000_s29914" name="Equation" r:id="rId4" imgW="927000" imgH="507960" progId="Equation.DSMT4">
                  <p:embed/>
                </p:oleObj>
              </mc:Choice>
              <mc:Fallback>
                <p:oleObj name="Equation" r:id="rId4" imgW="92700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3155950"/>
                        <a:ext cx="214471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765" name="Picture 5"/>
          <p:cNvPicPr>
            <a:picLocks noChangeAspect="1" noChangeArrowheads="1"/>
          </p:cNvPicPr>
          <p:nvPr/>
        </p:nvPicPr>
        <p:blipFill>
          <a:blip r:embed="rId6">
            <a:extLst>
              <a:ext uri="{28A0092B-C50C-407E-A947-70E740481C1C}">
                <a14:useLocalDpi xmlns:a14="http://schemas.microsoft.com/office/drawing/2010/main" val="0"/>
              </a:ext>
            </a:extLst>
          </a:blip>
          <a:srcRect l="39120" t="7442" r="978"/>
          <a:stretch>
            <a:fillRect/>
          </a:stretch>
        </p:blipFill>
        <p:spPr bwMode="auto">
          <a:xfrm>
            <a:off x="4529138" y="2247900"/>
            <a:ext cx="2786062"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66" name="Rectangle 6"/>
          <p:cNvSpPr>
            <a:spLocks noChangeArrowheads="1"/>
          </p:cNvSpPr>
          <p:nvPr/>
        </p:nvSpPr>
        <p:spPr bwMode="auto">
          <a:xfrm>
            <a:off x="952500" y="4324350"/>
            <a:ext cx="64008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J</a:t>
            </a:r>
            <a:r>
              <a:rPr lang="en-US" i="1" baseline="-25000"/>
              <a:t>1</a:t>
            </a:r>
            <a:r>
              <a:rPr lang="en-US"/>
              <a:t>(</a:t>
            </a:r>
            <a:r>
              <a:rPr lang="en-US" i="1"/>
              <a:t>x</a:t>
            </a:r>
            <a:r>
              <a:rPr lang="en-US"/>
              <a:t>)</a:t>
            </a:r>
            <a:r>
              <a:rPr lang="en-US" i="1"/>
              <a:t> is a Bessel function of the first kind. </a:t>
            </a:r>
            <a:endParaRPr lang="en-US">
              <a:sym typeface="Symbol" pitchFamily="18" charset="2"/>
            </a:endParaRPr>
          </a:p>
        </p:txBody>
      </p:sp>
    </p:spTree>
    <p:extLst>
      <p:ext uri="{BB962C8B-B14F-4D97-AF65-F5344CB8AC3E}">
        <p14:creationId xmlns:p14="http://schemas.microsoft.com/office/powerpoint/2010/main" val="57856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73BA3312-AFF2-4766-8B9F-01D32711C870}" type="slidenum">
              <a:rPr lang="en-US"/>
              <a:pPr/>
              <a:t>53</a:t>
            </a:fld>
            <a:endParaRPr lang="en-US"/>
          </a:p>
        </p:txBody>
      </p:sp>
      <p:sp>
        <p:nvSpPr>
          <p:cNvPr id="499714" name="Rectangle 2"/>
          <p:cNvSpPr>
            <a:spLocks noGrp="1" noChangeArrowheads="1"/>
          </p:cNvSpPr>
          <p:nvPr>
            <p:ph type="title"/>
          </p:nvPr>
        </p:nvSpPr>
        <p:spPr>
          <a:xfrm>
            <a:off x="448733" y="550863"/>
            <a:ext cx="8229600" cy="592137"/>
          </a:xfrm>
        </p:spPr>
        <p:txBody>
          <a:bodyPr/>
          <a:lstStyle/>
          <a:p>
            <a:r>
              <a:rPr lang="en-US" dirty="0"/>
              <a:t>Microscope Image Formation (I)</a:t>
            </a:r>
          </a:p>
        </p:txBody>
      </p:sp>
      <p:sp>
        <p:nvSpPr>
          <p:cNvPr id="499715" name="Rectangle 3"/>
          <p:cNvSpPr>
            <a:spLocks noGrp="1" noChangeArrowheads="1"/>
          </p:cNvSpPr>
          <p:nvPr>
            <p:ph type="body" idx="1"/>
          </p:nvPr>
        </p:nvSpPr>
        <p:spPr>
          <a:xfrm>
            <a:off x="457200" y="1295400"/>
            <a:ext cx="8229600" cy="1239838"/>
          </a:xfrm>
        </p:spPr>
        <p:txBody>
          <a:bodyPr/>
          <a:lstStyle/>
          <a:p>
            <a:r>
              <a:rPr lang="en-US" sz="2800" dirty="0"/>
              <a:t>Microscope image formation can be modeled as a convolution with the PSF. </a:t>
            </a:r>
          </a:p>
        </p:txBody>
      </p:sp>
      <p:graphicFrame>
        <p:nvGraphicFramePr>
          <p:cNvPr id="499716" name="Object 4"/>
          <p:cNvGraphicFramePr>
            <a:graphicFrameLocks noChangeAspect="1"/>
          </p:cNvGraphicFramePr>
          <p:nvPr/>
        </p:nvGraphicFramePr>
        <p:xfrm>
          <a:off x="2333625" y="2397125"/>
          <a:ext cx="4402138" cy="1044575"/>
        </p:xfrm>
        <a:graphic>
          <a:graphicData uri="http://schemas.openxmlformats.org/presentationml/2006/ole">
            <mc:AlternateContent xmlns:mc="http://schemas.openxmlformats.org/markup-compatibility/2006">
              <mc:Choice xmlns:v="urn:schemas-microsoft-com:vml" Requires="v">
                <p:oleObj spid="_x0000_s30938" name="Equation" r:id="rId4" imgW="2514600" imgH="596880" progId="Equation.DSMT4">
                  <p:embed/>
                </p:oleObj>
              </mc:Choice>
              <mc:Fallback>
                <p:oleObj name="Equation" r:id="rId4" imgW="2514600" imgH="596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397125"/>
                        <a:ext cx="4402138"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97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38" y="3852863"/>
            <a:ext cx="3895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9718" name="Rectangle 6"/>
          <p:cNvSpPr>
            <a:spLocks noChangeArrowheads="1"/>
          </p:cNvSpPr>
          <p:nvPr/>
        </p:nvSpPr>
        <p:spPr bwMode="auto">
          <a:xfrm>
            <a:off x="1719263" y="5945188"/>
            <a:ext cx="5827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http://micro.magnet.fsu.edu/primer/java/mtf/airydisksize/index.html</a:t>
            </a:r>
          </a:p>
        </p:txBody>
      </p:sp>
      <p:pic>
        <p:nvPicPr>
          <p:cNvPr id="6157" name="Picture 13" descr="See the source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3438" y="2801937"/>
            <a:ext cx="14287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070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AE24C45-3976-4C5D-B1EC-47D692AEED87}" type="slidenum">
              <a:rPr lang="en-US"/>
              <a:pPr/>
              <a:t>54</a:t>
            </a:fld>
            <a:endParaRPr lang="en-US"/>
          </a:p>
        </p:txBody>
      </p:sp>
      <p:sp>
        <p:nvSpPr>
          <p:cNvPr id="497666" name="Rectangle 2"/>
          <p:cNvSpPr>
            <a:spLocks noGrp="1" noChangeArrowheads="1"/>
          </p:cNvSpPr>
          <p:nvPr>
            <p:ph type="title"/>
          </p:nvPr>
        </p:nvSpPr>
        <p:spPr>
          <a:xfrm>
            <a:off x="440266" y="559330"/>
            <a:ext cx="8229600" cy="575204"/>
          </a:xfrm>
        </p:spPr>
        <p:txBody>
          <a:bodyPr/>
          <a:lstStyle/>
          <a:p>
            <a:r>
              <a:rPr lang="en-US" dirty="0"/>
              <a:t>Microscope Image Formation (II)</a:t>
            </a:r>
          </a:p>
        </p:txBody>
      </p:sp>
      <p:sp>
        <p:nvSpPr>
          <p:cNvPr id="497667" name="Rectangle 3"/>
          <p:cNvSpPr>
            <a:spLocks noGrp="1" noChangeArrowheads="1"/>
          </p:cNvSpPr>
          <p:nvPr>
            <p:ph type="body" idx="1"/>
          </p:nvPr>
        </p:nvSpPr>
        <p:spPr>
          <a:xfrm>
            <a:off x="352425" y="1247775"/>
            <a:ext cx="8229600" cy="2163763"/>
          </a:xfrm>
        </p:spPr>
        <p:txBody>
          <a:bodyPr/>
          <a:lstStyle/>
          <a:p>
            <a:r>
              <a:rPr lang="en-US" sz="2400"/>
              <a:t>The impulse response of the microscope is called its point spread function (PSF).</a:t>
            </a:r>
          </a:p>
          <a:p>
            <a:endParaRPr lang="en-US" sz="2400"/>
          </a:p>
          <a:p>
            <a:r>
              <a:rPr lang="en-US" sz="2400"/>
              <a:t>The transfer function of a microscope is called its optical transfer function (OTF).  </a:t>
            </a:r>
          </a:p>
          <a:p>
            <a:endParaRPr lang="en-US" sz="2400"/>
          </a:p>
          <a:p>
            <a:r>
              <a:rPr lang="en-US" sz="2400"/>
              <a:t>The PSF has the shape of an Airy Disk.</a:t>
            </a:r>
          </a:p>
          <a:p>
            <a:endParaRPr lang="en-US" sz="2400"/>
          </a:p>
        </p:txBody>
      </p:sp>
      <p:pic>
        <p:nvPicPr>
          <p:cNvPr id="497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4348163"/>
            <a:ext cx="3895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10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0DABBDD6-8E1C-40A3-A284-8C9DF3F98525}" type="slidenum">
              <a:rPr lang="en-US"/>
              <a:pPr/>
              <a:t>55</a:t>
            </a:fld>
            <a:endParaRPr lang="en-US"/>
          </a:p>
        </p:txBody>
      </p:sp>
      <p:sp>
        <p:nvSpPr>
          <p:cNvPr id="503810" name="Rectangle 2"/>
          <p:cNvSpPr>
            <a:spLocks noGrp="1" noChangeArrowheads="1"/>
          </p:cNvSpPr>
          <p:nvPr>
            <p:ph type="title"/>
          </p:nvPr>
        </p:nvSpPr>
        <p:spPr>
          <a:xfrm>
            <a:off x="390525" y="606975"/>
            <a:ext cx="8229600" cy="527559"/>
          </a:xfrm>
          <a:noFill/>
          <a:ln/>
        </p:spPr>
        <p:txBody>
          <a:bodyPr/>
          <a:lstStyle/>
          <a:p>
            <a:r>
              <a:rPr lang="en-US" dirty="0"/>
              <a:t>Numerical Aperture</a:t>
            </a:r>
          </a:p>
        </p:txBody>
      </p:sp>
      <p:sp>
        <p:nvSpPr>
          <p:cNvPr id="503811" name="Rectangle 3"/>
          <p:cNvSpPr>
            <a:spLocks noGrp="1" noChangeArrowheads="1"/>
          </p:cNvSpPr>
          <p:nvPr>
            <p:ph type="body" idx="1"/>
          </p:nvPr>
        </p:nvSpPr>
        <p:spPr>
          <a:xfrm>
            <a:off x="381000" y="1285875"/>
            <a:ext cx="4410075" cy="4525963"/>
          </a:xfrm>
          <a:noFill/>
          <a:ln/>
        </p:spPr>
        <p:txBody>
          <a:bodyPr/>
          <a:lstStyle/>
          <a:p>
            <a:r>
              <a:rPr lang="en-US" sz="2400" dirty="0"/>
              <a:t>Numerical aperture (NA) determines microscope resolution and light collection power. </a:t>
            </a:r>
            <a:br>
              <a:rPr lang="en-US" sz="2400" dirty="0"/>
            </a:br>
            <a:r>
              <a:rPr lang="en-US" dirty="0"/>
              <a:t>	</a:t>
            </a:r>
          </a:p>
        </p:txBody>
      </p:sp>
      <p:pic>
        <p:nvPicPr>
          <p:cNvPr id="503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1476375"/>
            <a:ext cx="3581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03813" name="Object 5"/>
          <p:cNvGraphicFramePr>
            <a:graphicFrameLocks noChangeAspect="1"/>
          </p:cNvGraphicFramePr>
          <p:nvPr/>
        </p:nvGraphicFramePr>
        <p:xfrm>
          <a:off x="2517775" y="3603625"/>
          <a:ext cx="2479675" cy="620713"/>
        </p:xfrm>
        <a:graphic>
          <a:graphicData uri="http://schemas.openxmlformats.org/presentationml/2006/ole">
            <mc:AlternateContent xmlns:mc="http://schemas.openxmlformats.org/markup-compatibility/2006">
              <mc:Choice xmlns:v="urn:schemas-microsoft-com:vml" Requires="v">
                <p:oleObj spid="_x0000_s31962" name="Equation" r:id="rId5" imgW="812520" imgH="203040" progId="Equation.DSMT4">
                  <p:embed/>
                </p:oleObj>
              </mc:Choice>
              <mc:Fallback>
                <p:oleObj name="Equation" r:id="rId5" imgW="81252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3603625"/>
                        <a:ext cx="247967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3814" name="Rectangle 6"/>
          <p:cNvSpPr>
            <a:spLocks noChangeArrowheads="1"/>
          </p:cNvSpPr>
          <p:nvPr/>
        </p:nvSpPr>
        <p:spPr bwMode="auto">
          <a:xfrm>
            <a:off x="2247900" y="4457700"/>
            <a:ext cx="45148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i="1"/>
              <a:t>n</a:t>
            </a:r>
            <a:r>
              <a:rPr lang="en-US"/>
              <a:t>: refractive index of the medium between </a:t>
            </a:r>
            <a:br>
              <a:rPr lang="en-US"/>
            </a:br>
            <a:r>
              <a:rPr lang="en-US"/>
              <a:t>    the lens and the specimen</a:t>
            </a:r>
          </a:p>
          <a:p>
            <a:endParaRPr lang="en-US"/>
          </a:p>
          <a:p>
            <a:r>
              <a:rPr lang="en-US" i="1">
                <a:sym typeface="Symbol" pitchFamily="18" charset="2"/>
              </a:rPr>
              <a:t></a:t>
            </a:r>
            <a:r>
              <a:rPr lang="en-US">
                <a:sym typeface="Symbol" pitchFamily="18" charset="2"/>
              </a:rPr>
              <a:t>: half of the angular aperture</a:t>
            </a:r>
          </a:p>
        </p:txBody>
      </p:sp>
    </p:spTree>
    <p:extLst>
      <p:ext uri="{BB962C8B-B14F-4D97-AF65-F5344CB8AC3E}">
        <p14:creationId xmlns:p14="http://schemas.microsoft.com/office/powerpoint/2010/main" val="4088655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3D73C90F-9347-4EB1-8BF9-5F70AC9BFFAA}" type="slidenum">
              <a:rPr lang="en-US"/>
              <a:pPr/>
              <a:t>56</a:t>
            </a:fld>
            <a:endParaRPr lang="en-US"/>
          </a:p>
        </p:txBody>
      </p:sp>
      <p:sp>
        <p:nvSpPr>
          <p:cNvPr id="485378" name="Rectangle 2"/>
          <p:cNvSpPr>
            <a:spLocks noGrp="1" noChangeArrowheads="1"/>
          </p:cNvSpPr>
          <p:nvPr>
            <p:ph type="title"/>
          </p:nvPr>
        </p:nvSpPr>
        <p:spPr>
          <a:xfrm>
            <a:off x="466725" y="383059"/>
            <a:ext cx="8229600" cy="772413"/>
          </a:xfrm>
          <a:noFill/>
          <a:ln/>
        </p:spPr>
        <p:txBody>
          <a:bodyPr/>
          <a:lstStyle/>
          <a:p>
            <a:r>
              <a:rPr lang="en-US" sz="2400" dirty="0"/>
              <a:t>Different Definition of Light Microscopy Resolution Limit (Demo)</a:t>
            </a:r>
          </a:p>
        </p:txBody>
      </p:sp>
      <p:sp>
        <p:nvSpPr>
          <p:cNvPr id="485379" name="Rectangle 3"/>
          <p:cNvSpPr>
            <a:spLocks noGrp="1" noChangeArrowheads="1"/>
          </p:cNvSpPr>
          <p:nvPr>
            <p:ph type="body" idx="1"/>
          </p:nvPr>
        </p:nvSpPr>
        <p:spPr>
          <a:noFill/>
          <a:ln/>
        </p:spPr>
        <p:txBody>
          <a:bodyPr/>
          <a:lstStyle/>
          <a:p>
            <a:r>
              <a:rPr lang="en-US" sz="2400" dirty="0"/>
              <a:t>Rayleigh limit</a:t>
            </a:r>
          </a:p>
          <a:p>
            <a:endParaRPr lang="en-US" sz="2400" dirty="0"/>
          </a:p>
          <a:p>
            <a:endParaRPr lang="en-US" sz="2400" dirty="0"/>
          </a:p>
          <a:p>
            <a:r>
              <a:rPr lang="en-US" sz="2400" dirty="0"/>
              <a:t>Sparrow limit</a:t>
            </a:r>
          </a:p>
        </p:txBody>
      </p:sp>
      <p:sp>
        <p:nvSpPr>
          <p:cNvPr id="485384" name="Rectangle 8"/>
          <p:cNvSpPr>
            <a:spLocks noChangeArrowheads="1"/>
          </p:cNvSpPr>
          <p:nvPr/>
        </p:nvSpPr>
        <p:spPr bwMode="auto">
          <a:xfrm>
            <a:off x="1247775" y="5049838"/>
            <a:ext cx="6716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http://www.microscopy.fsu.edu/primer/java/imageformation/rayleighdisks/index.html</a:t>
            </a:r>
          </a:p>
        </p:txBody>
      </p:sp>
      <p:graphicFrame>
        <p:nvGraphicFramePr>
          <p:cNvPr id="485386" name="Object 10"/>
          <p:cNvGraphicFramePr>
            <a:graphicFrameLocks noChangeAspect="1"/>
          </p:cNvGraphicFramePr>
          <p:nvPr/>
        </p:nvGraphicFramePr>
        <p:xfrm>
          <a:off x="3819525" y="1489075"/>
          <a:ext cx="1698625" cy="974725"/>
        </p:xfrm>
        <a:graphic>
          <a:graphicData uri="http://schemas.openxmlformats.org/presentationml/2006/ole">
            <mc:AlternateContent xmlns:mc="http://schemas.openxmlformats.org/markup-compatibility/2006">
              <mc:Choice xmlns:v="urn:schemas-microsoft-com:vml" Requires="v">
                <p:oleObj spid="_x0000_s33202" name="Equation" r:id="rId4" imgW="685800" imgH="393480" progId="Equation.DSMT4">
                  <p:embed/>
                </p:oleObj>
              </mc:Choice>
              <mc:Fallback>
                <p:oleObj name="Equation" r:id="rId4" imgW="685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1489075"/>
                        <a:ext cx="16986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538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425" y="1328738"/>
            <a:ext cx="2024063"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85388" name="Object 12"/>
          <p:cNvGraphicFramePr>
            <a:graphicFrameLocks noChangeAspect="1"/>
          </p:cNvGraphicFramePr>
          <p:nvPr/>
        </p:nvGraphicFramePr>
        <p:xfrm>
          <a:off x="3910013" y="3690938"/>
          <a:ext cx="1730375" cy="974725"/>
        </p:xfrm>
        <a:graphic>
          <a:graphicData uri="http://schemas.openxmlformats.org/presentationml/2006/ole">
            <mc:AlternateContent xmlns:mc="http://schemas.openxmlformats.org/markup-compatibility/2006">
              <mc:Choice xmlns:v="urn:schemas-microsoft-com:vml" Requires="v">
                <p:oleObj spid="_x0000_s33203" name="Equation" r:id="rId7" imgW="698400" imgH="393480" progId="Equation.DSMT4">
                  <p:embed/>
                </p:oleObj>
              </mc:Choice>
              <mc:Fallback>
                <p:oleObj name="Equation" r:id="rId7" imgW="6984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0013" y="3690938"/>
                        <a:ext cx="17303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3373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F4BB456-54FE-42EE-AFBF-B1642B72179E}" type="slidenum">
              <a:rPr lang="en-US"/>
              <a:pPr/>
              <a:t>57</a:t>
            </a:fld>
            <a:endParaRPr lang="en-US"/>
          </a:p>
        </p:txBody>
      </p:sp>
      <p:sp>
        <p:nvSpPr>
          <p:cNvPr id="479234" name="Rectangle 2"/>
          <p:cNvSpPr>
            <a:spLocks noGrp="1" noChangeArrowheads="1"/>
          </p:cNvSpPr>
          <p:nvPr>
            <p:ph type="title"/>
          </p:nvPr>
        </p:nvSpPr>
        <p:spPr/>
        <p:txBody>
          <a:bodyPr/>
          <a:lstStyle/>
          <a:p>
            <a:r>
              <a:rPr lang="en-US" dirty="0"/>
              <a:t>Summary: High Resolution Microscopy</a:t>
            </a:r>
          </a:p>
        </p:txBody>
      </p:sp>
      <p:sp>
        <p:nvSpPr>
          <p:cNvPr id="479235" name="Rectangle 3"/>
          <p:cNvSpPr>
            <a:spLocks noGrp="1" noChangeArrowheads="1"/>
          </p:cNvSpPr>
          <p:nvPr>
            <p:ph type="body" idx="1"/>
          </p:nvPr>
        </p:nvSpPr>
        <p:spPr>
          <a:xfrm>
            <a:off x="457200" y="1501346"/>
            <a:ext cx="8229600" cy="4291442"/>
          </a:xfrm>
        </p:spPr>
        <p:txBody>
          <a:bodyPr/>
          <a:lstStyle/>
          <a:p>
            <a:r>
              <a:rPr lang="en-US" sz="2400" dirty="0"/>
              <a:t>Size of cellular features are typically on the scale of a micron or smaller. </a:t>
            </a:r>
          </a:p>
          <a:p>
            <a:endParaRPr lang="en-US" sz="2400" dirty="0"/>
          </a:p>
          <a:p>
            <a:r>
              <a:rPr lang="en-US" sz="2400" dirty="0"/>
              <a:t>To resolve such features require</a:t>
            </a:r>
          </a:p>
          <a:p>
            <a:pPr>
              <a:buFontTx/>
              <a:buNone/>
            </a:pPr>
            <a:r>
              <a:rPr lang="en-US" dirty="0"/>
              <a:t>	</a:t>
            </a:r>
            <a:r>
              <a:rPr lang="en-US" sz="2000" dirty="0"/>
              <a:t>	</a:t>
            </a:r>
            <a:r>
              <a:rPr lang="en-US" sz="2000" dirty="0">
                <a:solidFill>
                  <a:srgbClr val="009900"/>
                </a:solidFill>
              </a:rPr>
              <a:t>- Shorter wavelength (electron microscopy)</a:t>
            </a:r>
            <a:br>
              <a:rPr lang="en-US" sz="2000" dirty="0">
                <a:solidFill>
                  <a:srgbClr val="009900"/>
                </a:solidFill>
              </a:rPr>
            </a:br>
            <a:r>
              <a:rPr lang="en-US" sz="2000" dirty="0">
                <a:solidFill>
                  <a:srgbClr val="009900"/>
                </a:solidFill>
              </a:rPr>
              <a:t>	- High numerical aperture (resolution)</a:t>
            </a:r>
            <a:br>
              <a:rPr lang="en-US" sz="2000" dirty="0">
                <a:solidFill>
                  <a:srgbClr val="009900"/>
                </a:solidFill>
              </a:rPr>
            </a:br>
            <a:r>
              <a:rPr lang="en-US" sz="2000" dirty="0">
                <a:solidFill>
                  <a:srgbClr val="009900"/>
                </a:solidFill>
              </a:rPr>
              <a:t> 	- High magnification (spatial sampling)</a:t>
            </a:r>
          </a:p>
          <a:p>
            <a:pPr>
              <a:buFontTx/>
              <a:buNone/>
            </a:pPr>
            <a:endParaRPr lang="en-US" sz="2000" dirty="0">
              <a:solidFill>
                <a:srgbClr val="009900"/>
              </a:solidFill>
            </a:endParaRPr>
          </a:p>
          <a:p>
            <a:pPr>
              <a:buFontTx/>
              <a:buNone/>
            </a:pPr>
            <a:r>
              <a:rPr lang="en-US" sz="2400" dirty="0">
                <a:solidFill>
                  <a:srgbClr val="009900"/>
                </a:solidFill>
              </a:rPr>
              <a:t/>
            </a:r>
            <a:br>
              <a:rPr lang="en-US" sz="2400" dirty="0">
                <a:solidFill>
                  <a:srgbClr val="009900"/>
                </a:solidFill>
              </a:rPr>
            </a:br>
            <a:r>
              <a:rPr lang="en-US" sz="2400" dirty="0">
                <a:solidFill>
                  <a:srgbClr val="009900"/>
                </a:solidFill>
              </a:rPr>
              <a:t>	</a:t>
            </a:r>
          </a:p>
        </p:txBody>
      </p:sp>
      <p:graphicFrame>
        <p:nvGraphicFramePr>
          <p:cNvPr id="479236" name="Object 4"/>
          <p:cNvGraphicFramePr>
            <a:graphicFrameLocks noChangeAspect="1"/>
          </p:cNvGraphicFramePr>
          <p:nvPr/>
        </p:nvGraphicFramePr>
        <p:xfrm>
          <a:off x="6496050" y="3070225"/>
          <a:ext cx="1698625" cy="974725"/>
        </p:xfrm>
        <a:graphic>
          <a:graphicData uri="http://schemas.openxmlformats.org/presentationml/2006/ole">
            <mc:AlternateContent xmlns:mc="http://schemas.openxmlformats.org/markup-compatibility/2006">
              <mc:Choice xmlns:v="urn:schemas-microsoft-com:vml" Requires="v">
                <p:oleObj spid="_x0000_s34010" name="Equation" r:id="rId4" imgW="685800" imgH="393480" progId="Equation.DSMT4">
                  <p:embed/>
                </p:oleObj>
              </mc:Choice>
              <mc:Fallback>
                <p:oleObj name="Equation" r:id="rId4" imgW="685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070225"/>
                        <a:ext cx="16986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72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9B89EB30-6DF5-4EC2-920F-4F4CDF5128AF}" type="slidenum">
              <a:rPr lang="en-US" smtClean="0"/>
              <a:pPr/>
              <a:t>58</a:t>
            </a:fld>
            <a:endParaRPr lang="en-US"/>
          </a:p>
        </p:txBody>
      </p:sp>
      <p:sp>
        <p:nvSpPr>
          <p:cNvPr id="136197" name="Rectangle 5"/>
          <p:cNvSpPr>
            <a:spLocks noChangeArrowheads="1"/>
          </p:cNvSpPr>
          <p:nvPr/>
        </p:nvSpPr>
        <p:spPr bwMode="auto">
          <a:xfrm>
            <a:off x="685800" y="2819400"/>
            <a:ext cx="7905750" cy="11430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lang="en-US" altLang="zh-CN" sz="4000" b="1">
                <a:solidFill>
                  <a:srgbClr val="FF3300"/>
                </a:solidFill>
                <a:ea typeface="宋体" pitchFamily="2" charset="-122"/>
                <a:cs typeface="Arial" charset="0"/>
              </a:rPr>
              <a:t>Questions?</a:t>
            </a:r>
            <a:endParaRPr lang="zh-CN" altLang="en-US" sz="4000" b="1">
              <a:solidFill>
                <a:srgbClr val="FF3300"/>
              </a:solidFill>
              <a:ea typeface="宋体" pitchFamily="2" charset="-122"/>
              <a:cs typeface="Arial" charset="0"/>
            </a:endParaRPr>
          </a:p>
        </p:txBody>
      </p:sp>
    </p:spTree>
    <p:extLst>
      <p:ext uri="{BB962C8B-B14F-4D97-AF65-F5344CB8AC3E}">
        <p14:creationId xmlns:p14="http://schemas.microsoft.com/office/powerpoint/2010/main" val="26634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zh-CN" altLang="en-US" b="1" dirty="0"/>
              <a:t>三</a:t>
            </a:r>
            <a:r>
              <a:rPr lang="zh-CN" altLang="en-US" b="1" dirty="0" smtClean="0"/>
              <a:t>次编程小作业</a:t>
            </a:r>
            <a:endParaRPr lang="zh-CN" altLang="en-US" b="1" dirty="0"/>
          </a:p>
        </p:txBody>
      </p:sp>
      <p:sp>
        <p:nvSpPr>
          <p:cNvPr id="3" name="内容占位符 2"/>
          <p:cNvSpPr>
            <a:spLocks noGrp="1"/>
          </p:cNvSpPr>
          <p:nvPr>
            <p:ph idx="1"/>
          </p:nvPr>
        </p:nvSpPr>
        <p:spPr>
          <a:xfrm>
            <a:off x="457200" y="1520575"/>
            <a:ext cx="8686800" cy="4235717"/>
          </a:xfrm>
        </p:spPr>
        <p:txBody>
          <a:bodyPr/>
          <a:lstStyle/>
          <a:p>
            <a:pPr>
              <a:lnSpc>
                <a:spcPct val="150000"/>
              </a:lnSpc>
            </a:pPr>
            <a:r>
              <a:rPr lang="zh-CN" altLang="en-US" dirty="0" smtClean="0"/>
              <a:t>第三次编程小作业已布置，</a:t>
            </a:r>
            <a:r>
              <a:rPr lang="zh-CN" altLang="en-US" dirty="0"/>
              <a:t>发布</a:t>
            </a:r>
            <a:r>
              <a:rPr lang="zh-CN" altLang="en-US" dirty="0" smtClean="0"/>
              <a:t>时间是</a:t>
            </a:r>
            <a:r>
              <a:rPr lang="en-US" altLang="zh-CN" dirty="0" smtClean="0"/>
              <a:t>10</a:t>
            </a:r>
            <a:r>
              <a:rPr lang="zh-CN" altLang="en-US" dirty="0" smtClean="0"/>
              <a:t>月</a:t>
            </a:r>
            <a:r>
              <a:rPr lang="en-US" altLang="zh-CN" dirty="0" smtClean="0"/>
              <a:t>10</a:t>
            </a:r>
            <a:r>
              <a:rPr lang="zh-CN" altLang="en-US" dirty="0" smtClean="0"/>
              <a:t>日早上</a:t>
            </a:r>
            <a:r>
              <a:rPr lang="en-US" altLang="zh-CN" dirty="0" smtClean="0"/>
              <a:t>6:00</a:t>
            </a:r>
            <a:r>
              <a:rPr lang="zh-CN" altLang="en-US" dirty="0" smtClean="0"/>
              <a:t>。提交的截止时间是</a:t>
            </a:r>
            <a:r>
              <a:rPr lang="en-US" altLang="zh-CN" dirty="0" smtClean="0"/>
              <a:t>10</a:t>
            </a:r>
            <a:r>
              <a:rPr lang="zh-CN" altLang="en-US" dirty="0" smtClean="0"/>
              <a:t>月</a:t>
            </a:r>
            <a:r>
              <a:rPr lang="en-US" altLang="zh-CN" dirty="0" smtClean="0"/>
              <a:t>25</a:t>
            </a:r>
            <a:r>
              <a:rPr lang="zh-CN" altLang="en-US" dirty="0" smtClean="0"/>
              <a:t>日晚上</a:t>
            </a:r>
            <a:r>
              <a:rPr lang="en-US" altLang="zh-CN" dirty="0" smtClean="0"/>
              <a:t>11:00</a:t>
            </a:r>
            <a:r>
              <a:rPr lang="zh-CN" altLang="en-US" dirty="0" smtClean="0"/>
              <a:t>。</a:t>
            </a:r>
            <a:endParaRPr lang="en-US" altLang="zh-CN" dirty="0" smtClean="0"/>
          </a:p>
          <a:p>
            <a:pPr>
              <a:lnSpc>
                <a:spcPct val="150000"/>
              </a:lnSpc>
            </a:pPr>
            <a:endParaRPr lang="en-US" altLang="zh-CN" dirty="0" smtClean="0">
              <a:solidFill>
                <a:srgbClr val="009900"/>
              </a:solidFill>
            </a:endParaRPr>
          </a:p>
          <a:p>
            <a:endParaRPr lang="en-US" altLang="zh-CN" dirty="0">
              <a:solidFill>
                <a:srgbClr val="009900"/>
              </a:solidFill>
            </a:endParaRPr>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6</a:t>
            </a:fld>
            <a:endParaRPr lang="en-US"/>
          </a:p>
        </p:txBody>
      </p:sp>
    </p:spTree>
    <p:extLst>
      <p:ext uri="{BB962C8B-B14F-4D97-AF65-F5344CB8AC3E}">
        <p14:creationId xmlns:p14="http://schemas.microsoft.com/office/powerpoint/2010/main" val="2964049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7</a:t>
            </a:fld>
            <a:endParaRPr lang="en-US" dirty="0"/>
          </a:p>
        </p:txBody>
      </p:sp>
      <p:sp>
        <p:nvSpPr>
          <p:cNvPr id="3075" name="Rectangle 2"/>
          <p:cNvSpPr>
            <a:spLocks noGrp="1" noChangeArrowheads="1"/>
          </p:cNvSpPr>
          <p:nvPr>
            <p:ph type="title"/>
          </p:nvPr>
        </p:nvSpPr>
        <p:spPr bwMode="auto">
          <a:xfrm>
            <a:off x="381000" y="571500"/>
            <a:ext cx="8229600" cy="54864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600" b="1" dirty="0"/>
              <a:t>内容</a:t>
            </a:r>
            <a:r>
              <a:rPr lang="zh-CN" altLang="en-US" sz="2600" b="1" dirty="0" smtClean="0"/>
              <a:t>提要</a:t>
            </a:r>
            <a:endParaRPr lang="en-US" sz="2600" b="1"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t>图像的二维离散傅里叶变换的详细介绍</a:t>
            </a:r>
            <a:endParaRPr lang="en-US" altLang="zh-CN" dirty="0" smtClean="0"/>
          </a:p>
          <a:p>
            <a:pPr algn="just" eaLnBrk="1" hangingPunct="1">
              <a:lnSpc>
                <a:spcPct val="150000"/>
              </a:lnSpc>
            </a:pPr>
            <a:r>
              <a:rPr lang="zh-CN" altLang="en-US" dirty="0"/>
              <a:t>图像的二维离散傅里叶变换</a:t>
            </a:r>
            <a:r>
              <a:rPr lang="zh-CN" altLang="en-US" dirty="0" smtClean="0"/>
              <a:t>的计算</a:t>
            </a:r>
            <a:endParaRPr lang="en-US" altLang="zh-CN" dirty="0" smtClean="0"/>
          </a:p>
          <a:p>
            <a:pPr algn="just" eaLnBrk="1" hangingPunct="1">
              <a:lnSpc>
                <a:spcPct val="150000"/>
              </a:lnSpc>
            </a:pPr>
            <a:r>
              <a:rPr lang="zh-CN" altLang="en-US" dirty="0" smtClean="0"/>
              <a:t>快速傅里叶变换的基本概念</a:t>
            </a:r>
            <a:endParaRPr lang="en-US" altLang="zh-CN" dirty="0" smtClean="0"/>
          </a:p>
          <a:p>
            <a:pPr algn="just" eaLnBrk="1" hangingPunct="1">
              <a:lnSpc>
                <a:spcPct val="150000"/>
              </a:lnSpc>
            </a:pPr>
            <a:r>
              <a:rPr lang="zh-CN" altLang="en-US" dirty="0" smtClean="0"/>
              <a:t>一些常用的图像滤波算子</a:t>
            </a:r>
            <a:endParaRPr lang="en-US" altLang="zh-CN" dirty="0" smtClean="0"/>
          </a:p>
          <a:p>
            <a:pPr algn="just" eaLnBrk="1" hangingPunct="1">
              <a:lnSpc>
                <a:spcPct val="150000"/>
              </a:lnSpc>
            </a:pPr>
            <a:r>
              <a:rPr lang="zh-CN" altLang="en-US" dirty="0" smtClean="0"/>
              <a:t>图像</a:t>
            </a:r>
            <a:r>
              <a:rPr lang="zh-CN" altLang="en-US" dirty="0"/>
              <a:t>的</a:t>
            </a:r>
            <a:r>
              <a:rPr lang="zh-CN" altLang="en-US" dirty="0" smtClean="0"/>
              <a:t>正交变换</a:t>
            </a:r>
            <a:endParaRPr lang="en-US" altLang="zh-CN" dirty="0" smtClean="0"/>
          </a:p>
          <a:p>
            <a:pPr algn="just" eaLnBrk="1" hangingPunct="1">
              <a:lnSpc>
                <a:spcPct val="150000"/>
              </a:lnSpc>
            </a:pPr>
            <a:r>
              <a:rPr lang="zh-CN" altLang="en-US" dirty="0" smtClean="0"/>
              <a:t>图像的距离变换</a:t>
            </a:r>
            <a:endParaRPr lang="en-US" altLang="zh-CN" dirty="0" smtClean="0"/>
          </a:p>
          <a:p>
            <a:pPr algn="just" eaLnBrk="1" hangingPunct="1">
              <a:lnSpc>
                <a:spcPts val="4500"/>
              </a:lnSpc>
            </a:pPr>
            <a:r>
              <a:rPr lang="zh-CN" altLang="en-US" dirty="0" smtClean="0"/>
              <a:t>点扩散函数的基本概念</a:t>
            </a:r>
            <a:endParaRPr lang="en-US" altLang="zh-CN" dirty="0"/>
          </a:p>
          <a:p>
            <a:pPr algn="just" eaLnBrk="1" hangingPunct="1">
              <a:lnSpc>
                <a:spcPts val="4500"/>
              </a:lnSpc>
            </a:pPr>
            <a:endParaRPr lang="en-US" dirty="0"/>
          </a:p>
        </p:txBody>
      </p:sp>
    </p:spTree>
    <p:extLst>
      <p:ext uri="{BB962C8B-B14F-4D97-AF65-F5344CB8AC3E}">
        <p14:creationId xmlns:p14="http://schemas.microsoft.com/office/powerpoint/2010/main" val="642951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9608B97C-D8CF-4567-8C21-60B4BAEF22BF}" type="slidenum">
              <a:rPr lang="en-US" smtClean="0"/>
              <a:pPr/>
              <a:t>8</a:t>
            </a:fld>
            <a:endParaRPr lang="en-US" dirty="0"/>
          </a:p>
        </p:txBody>
      </p:sp>
      <p:sp>
        <p:nvSpPr>
          <p:cNvPr id="3076" name="Rectangle 3"/>
          <p:cNvSpPr>
            <a:spLocks noGrp="1" noChangeArrowheads="1"/>
          </p:cNvSpPr>
          <p:nvPr>
            <p:ph type="body" idx="1"/>
          </p:nvPr>
        </p:nvSpPr>
        <p:spPr bwMode="auto">
          <a:xfrm>
            <a:off x="1633326" y="1366719"/>
            <a:ext cx="6443874" cy="360452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50000"/>
              </a:lnSpc>
            </a:pPr>
            <a:r>
              <a:rPr lang="zh-CN" altLang="en-US" dirty="0" smtClean="0"/>
              <a:t>图像的二维离散傅里叶变换的详细介绍</a:t>
            </a:r>
            <a:endParaRPr lang="en-US" altLang="zh-CN" dirty="0" smtClean="0"/>
          </a:p>
          <a:p>
            <a:pPr algn="just" eaLnBrk="1" hangingPunct="1">
              <a:lnSpc>
                <a:spcPct val="150000"/>
              </a:lnSpc>
            </a:pPr>
            <a:r>
              <a:rPr lang="zh-CN" altLang="en-US" dirty="0">
                <a:solidFill>
                  <a:schemeClr val="bg1">
                    <a:lumMod val="85000"/>
                  </a:schemeClr>
                </a:solidFill>
              </a:rPr>
              <a:t>图像的二维离散傅里叶变换</a:t>
            </a:r>
            <a:r>
              <a:rPr lang="zh-CN" altLang="en-US" dirty="0" smtClean="0">
                <a:solidFill>
                  <a:schemeClr val="bg1">
                    <a:lumMod val="85000"/>
                  </a:schemeClr>
                </a:solidFill>
              </a:rPr>
              <a:t>的计算</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快速傅里叶变换的基本概念</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一些常用的图像滤波算子</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a:t>
            </a:r>
            <a:r>
              <a:rPr lang="zh-CN" altLang="en-US" dirty="0">
                <a:solidFill>
                  <a:schemeClr val="bg1">
                    <a:lumMod val="85000"/>
                  </a:schemeClr>
                </a:solidFill>
              </a:rPr>
              <a:t>的</a:t>
            </a:r>
            <a:r>
              <a:rPr lang="zh-CN" altLang="en-US" dirty="0" smtClean="0">
                <a:solidFill>
                  <a:schemeClr val="bg1">
                    <a:lumMod val="85000"/>
                  </a:schemeClr>
                </a:solidFill>
              </a:rPr>
              <a:t>正交变换</a:t>
            </a:r>
            <a:endParaRPr lang="en-US" altLang="zh-CN" dirty="0" smtClean="0">
              <a:solidFill>
                <a:schemeClr val="bg1">
                  <a:lumMod val="85000"/>
                </a:schemeClr>
              </a:solidFill>
            </a:endParaRPr>
          </a:p>
          <a:p>
            <a:pPr algn="just" eaLnBrk="1" hangingPunct="1">
              <a:lnSpc>
                <a:spcPct val="150000"/>
              </a:lnSpc>
            </a:pPr>
            <a:r>
              <a:rPr lang="zh-CN" altLang="en-US" dirty="0" smtClean="0">
                <a:solidFill>
                  <a:schemeClr val="bg1">
                    <a:lumMod val="85000"/>
                  </a:schemeClr>
                </a:solidFill>
              </a:rPr>
              <a:t>图像的距离变换</a:t>
            </a:r>
            <a:endParaRPr lang="en-US" altLang="zh-CN" dirty="0" smtClean="0">
              <a:solidFill>
                <a:schemeClr val="bg1">
                  <a:lumMod val="85000"/>
                </a:schemeClr>
              </a:solidFill>
            </a:endParaRPr>
          </a:p>
          <a:p>
            <a:pPr algn="just" eaLnBrk="1" hangingPunct="1">
              <a:lnSpc>
                <a:spcPts val="4500"/>
              </a:lnSpc>
            </a:pPr>
            <a:r>
              <a:rPr lang="zh-CN" altLang="en-US" dirty="0" smtClean="0">
                <a:solidFill>
                  <a:schemeClr val="bg1">
                    <a:lumMod val="85000"/>
                  </a:schemeClr>
                </a:solidFill>
              </a:rPr>
              <a:t>点扩散函数的基本概念</a:t>
            </a:r>
            <a:endParaRPr lang="en-US" altLang="zh-CN" dirty="0">
              <a:solidFill>
                <a:schemeClr val="bg1">
                  <a:lumMod val="85000"/>
                </a:schemeClr>
              </a:solidFill>
            </a:endParaRPr>
          </a:p>
          <a:p>
            <a:pPr algn="just" eaLnBrk="1" hangingPunct="1">
              <a:lnSpc>
                <a:spcPts val="4500"/>
              </a:lnSpc>
            </a:pPr>
            <a:endParaRPr lang="en-US" dirty="0"/>
          </a:p>
        </p:txBody>
      </p:sp>
    </p:spTree>
    <p:extLst>
      <p:ext uri="{BB962C8B-B14F-4D97-AF65-F5344CB8AC3E}">
        <p14:creationId xmlns:p14="http://schemas.microsoft.com/office/powerpoint/2010/main" val="1951553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关于复数的简要复习 </a:t>
            </a:r>
            <a:r>
              <a:rPr lang="en-US" altLang="zh-CN" b="1" dirty="0" smtClean="0"/>
              <a:t>(I)</a:t>
            </a:r>
            <a:endParaRPr lang="zh-CN" altLang="en-US" b="1" dirty="0"/>
          </a:p>
        </p:txBody>
      </p:sp>
      <p:sp>
        <p:nvSpPr>
          <p:cNvPr id="3" name="内容占位符 2"/>
          <p:cNvSpPr>
            <a:spLocks noGrp="1"/>
          </p:cNvSpPr>
          <p:nvPr>
            <p:ph idx="1"/>
          </p:nvPr>
        </p:nvSpPr>
        <p:spPr>
          <a:xfrm>
            <a:off x="457200" y="1277657"/>
            <a:ext cx="8229600" cy="1574515"/>
          </a:xfrm>
        </p:spPr>
        <p:txBody>
          <a:bodyPr/>
          <a:lstStyle/>
          <a:p>
            <a:r>
              <a:rPr lang="zh-CN" altLang="en-US" dirty="0" smtClean="0"/>
              <a:t>复数的定义：</a:t>
            </a:r>
            <a:r>
              <a:rPr lang="en-US" altLang="zh-CN" i="1" dirty="0" smtClean="0"/>
              <a:t>R</a:t>
            </a:r>
            <a:r>
              <a:rPr lang="en-US" altLang="zh-CN" dirty="0" smtClean="0"/>
              <a:t>: </a:t>
            </a:r>
            <a:r>
              <a:rPr lang="zh-CN" altLang="en-US" dirty="0" smtClean="0"/>
              <a:t>实部，</a:t>
            </a:r>
            <a:r>
              <a:rPr lang="en-US" altLang="zh-CN" i="1" dirty="0" smtClean="0"/>
              <a:t>I</a:t>
            </a:r>
            <a:r>
              <a:rPr lang="en-US" altLang="zh-CN" dirty="0" smtClean="0"/>
              <a:t>: </a:t>
            </a:r>
            <a:r>
              <a:rPr lang="zh-CN" altLang="en-US" dirty="0" smtClean="0"/>
              <a:t>虚部</a:t>
            </a:r>
            <a:endParaRPr lang="en-US" altLang="zh-CN" dirty="0" smtClean="0"/>
          </a:p>
          <a:p>
            <a:endParaRPr lang="en-US" altLang="zh-CN" dirty="0"/>
          </a:p>
          <a:p>
            <a:endParaRPr lang="en-US" altLang="zh-CN" dirty="0" smtClean="0"/>
          </a:p>
          <a:p>
            <a:r>
              <a:rPr lang="zh-CN" altLang="en-US" dirty="0" smtClean="0"/>
              <a:t>共轭复数</a:t>
            </a:r>
            <a:endParaRPr lang="en-US" altLang="zh-CN" dirty="0" smtClean="0"/>
          </a:p>
          <a:p>
            <a:endParaRPr lang="en-US" altLang="zh-CN" dirty="0"/>
          </a:p>
          <a:p>
            <a:endParaRPr lang="en-US" altLang="zh-CN" dirty="0" smtClean="0"/>
          </a:p>
          <a:p>
            <a:r>
              <a:rPr lang="zh-CN" altLang="en-US" dirty="0" smtClean="0"/>
              <a:t>复数的极坐标和指数形式</a:t>
            </a:r>
            <a:r>
              <a:rPr lang="en-US" altLang="zh-CN" dirty="0" smtClean="0"/>
              <a:t/>
            </a:r>
            <a:br>
              <a:rPr lang="en-US" altLang="zh-CN" dirty="0" smtClean="0"/>
            </a:b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3A5AF907-7185-42E0-8068-70682D5E8984}" type="slidenum">
              <a:rPr lang="en-US" smtClean="0"/>
              <a:pPr>
                <a:defRPr/>
              </a:pPr>
              <a:t>9</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239794853"/>
              </p:ext>
            </p:extLst>
          </p:nvPr>
        </p:nvGraphicFramePr>
        <p:xfrm>
          <a:off x="2702686" y="1869947"/>
          <a:ext cx="2551844" cy="636104"/>
        </p:xfrm>
        <a:graphic>
          <a:graphicData uri="http://schemas.openxmlformats.org/presentationml/2006/ole">
            <mc:AlternateContent xmlns:mc="http://schemas.openxmlformats.org/markup-compatibility/2006">
              <mc:Choice xmlns:v="urn:schemas-microsoft-com:vml" Requires="v">
                <p:oleObj spid="_x0000_s66823" name="Equation" r:id="rId3" imgW="685800" imgH="203040" progId="Equation.DSMT4">
                  <p:embed/>
                </p:oleObj>
              </mc:Choice>
              <mc:Fallback>
                <p:oleObj name="Equation" r:id="rId3" imgW="685800" imgH="203040" progId="Equation.DSMT4">
                  <p:embed/>
                  <p:pic>
                    <p:nvPicPr>
                      <p:cNvPr id="0" name=""/>
                      <p:cNvPicPr/>
                      <p:nvPr/>
                    </p:nvPicPr>
                    <p:blipFill>
                      <a:blip r:embed="rId4"/>
                      <a:stretch>
                        <a:fillRect/>
                      </a:stretch>
                    </p:blipFill>
                    <p:spPr>
                      <a:xfrm>
                        <a:off x="2702686" y="1869947"/>
                        <a:ext cx="2551844" cy="6361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00859322"/>
              </p:ext>
            </p:extLst>
          </p:nvPr>
        </p:nvGraphicFramePr>
        <p:xfrm>
          <a:off x="2702686" y="2840461"/>
          <a:ext cx="2513704" cy="656293"/>
        </p:xfrm>
        <a:graphic>
          <a:graphicData uri="http://schemas.openxmlformats.org/presentationml/2006/ole">
            <mc:AlternateContent xmlns:mc="http://schemas.openxmlformats.org/markup-compatibility/2006">
              <mc:Choice xmlns:v="urn:schemas-microsoft-com:vml" Requires="v">
                <p:oleObj spid="_x0000_s66824" name="Equation" r:id="rId5" imgW="736560" imgH="228600" progId="Equation.DSMT4">
                  <p:embed/>
                </p:oleObj>
              </mc:Choice>
              <mc:Fallback>
                <p:oleObj name="Equation" r:id="rId5" imgW="736560" imgH="228600" progId="Equation.DSMT4">
                  <p:embed/>
                  <p:pic>
                    <p:nvPicPr>
                      <p:cNvPr id="0" name=""/>
                      <p:cNvPicPr/>
                      <p:nvPr/>
                    </p:nvPicPr>
                    <p:blipFill>
                      <a:blip r:embed="rId6"/>
                      <a:stretch>
                        <a:fillRect/>
                      </a:stretch>
                    </p:blipFill>
                    <p:spPr>
                      <a:xfrm>
                        <a:off x="2702686" y="2840461"/>
                        <a:ext cx="2513704" cy="65629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33892691"/>
              </p:ext>
            </p:extLst>
          </p:nvPr>
        </p:nvGraphicFramePr>
        <p:xfrm>
          <a:off x="1313942" y="4476045"/>
          <a:ext cx="7028674" cy="1548773"/>
        </p:xfrm>
        <a:graphic>
          <a:graphicData uri="http://schemas.openxmlformats.org/presentationml/2006/ole">
            <mc:AlternateContent xmlns:mc="http://schemas.openxmlformats.org/markup-compatibility/2006">
              <mc:Choice xmlns:v="urn:schemas-microsoft-com:vml" Requires="v">
                <p:oleObj spid="_x0000_s66825" name="Equation" r:id="rId7" imgW="2133360" imgH="558720" progId="Equation.DSMT4">
                  <p:embed/>
                </p:oleObj>
              </mc:Choice>
              <mc:Fallback>
                <p:oleObj name="Equation" r:id="rId7" imgW="2133360" imgH="558720" progId="Equation.DSMT4">
                  <p:embed/>
                  <p:pic>
                    <p:nvPicPr>
                      <p:cNvPr id="0" name=""/>
                      <p:cNvPicPr/>
                      <p:nvPr/>
                    </p:nvPicPr>
                    <p:blipFill>
                      <a:blip r:embed="rId8"/>
                      <a:stretch>
                        <a:fillRect/>
                      </a:stretch>
                    </p:blipFill>
                    <p:spPr>
                      <a:xfrm>
                        <a:off x="1313942" y="4476045"/>
                        <a:ext cx="7028674" cy="154877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98792527"/>
              </p:ext>
            </p:extLst>
          </p:nvPr>
        </p:nvGraphicFramePr>
        <p:xfrm>
          <a:off x="5881169" y="1709689"/>
          <a:ext cx="1802293" cy="796362"/>
        </p:xfrm>
        <a:graphic>
          <a:graphicData uri="http://schemas.openxmlformats.org/presentationml/2006/ole">
            <mc:AlternateContent xmlns:mc="http://schemas.openxmlformats.org/markup-compatibility/2006">
              <mc:Choice xmlns:v="urn:schemas-microsoft-com:vml" Requires="v">
                <p:oleObj spid="_x0000_s66826" name="Equation" r:id="rId9" imgW="545760" imgH="241200" progId="Equation.DSMT4">
                  <p:embed/>
                </p:oleObj>
              </mc:Choice>
              <mc:Fallback>
                <p:oleObj name="Equation" r:id="rId9" imgW="545760" imgH="241200" progId="Equation.DSMT4">
                  <p:embed/>
                  <p:pic>
                    <p:nvPicPr>
                      <p:cNvPr id="0" name=""/>
                      <p:cNvPicPr/>
                      <p:nvPr/>
                    </p:nvPicPr>
                    <p:blipFill>
                      <a:blip r:embed="rId10"/>
                      <a:stretch>
                        <a:fillRect/>
                      </a:stretch>
                    </p:blipFill>
                    <p:spPr>
                      <a:xfrm>
                        <a:off x="5881169" y="1709689"/>
                        <a:ext cx="1802293" cy="796362"/>
                      </a:xfrm>
                      <a:prstGeom prst="rect">
                        <a:avLst/>
                      </a:prstGeom>
                    </p:spPr>
                  </p:pic>
                </p:oleObj>
              </mc:Fallback>
            </mc:AlternateContent>
          </a:graphicData>
        </a:graphic>
      </p:graphicFrame>
    </p:spTree>
    <p:extLst>
      <p:ext uri="{BB962C8B-B14F-4D97-AF65-F5344CB8AC3E}">
        <p14:creationId xmlns:p14="http://schemas.microsoft.com/office/powerpoint/2010/main" val="392896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11465</TotalTime>
  <Words>2644</Words>
  <Application>Microsoft Office PowerPoint</Application>
  <PresentationFormat>全屏显示(4:3)</PresentationFormat>
  <Paragraphs>388</Paragraphs>
  <Slides>58</Slides>
  <Notes>16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6" baseType="lpstr">
      <vt:lpstr>宋体</vt:lpstr>
      <vt:lpstr>Arial</vt:lpstr>
      <vt:lpstr>Symbol</vt:lpstr>
      <vt:lpstr>Tahoma</vt:lpstr>
      <vt:lpstr>Times New Roman</vt:lpstr>
      <vt:lpstr>Default Design</vt:lpstr>
      <vt:lpstr>Equation</vt:lpstr>
      <vt:lpstr>MathType 6.0 Equation</vt:lpstr>
      <vt:lpstr>081100M01002H   图像处理与分析   第五讲: 图像变换 (III)   图像的离散傅里叶变换，正交变换，距离变换</vt:lpstr>
      <vt:lpstr>关于课程助教的说明</vt:lpstr>
      <vt:lpstr>关于第一次作业的反馈 (I)</vt:lpstr>
      <vt:lpstr>关于第一次作业的反馈 (II)</vt:lpstr>
      <vt:lpstr>关于第一次作业的反馈 (III)</vt:lpstr>
      <vt:lpstr>第三次编程小作业</vt:lpstr>
      <vt:lpstr>内容提要</vt:lpstr>
      <vt:lpstr>PowerPoint 演示文稿</vt:lpstr>
      <vt:lpstr>关于复数的简要复习 (I)</vt:lpstr>
      <vt:lpstr>关于复数的简要复习 (II)</vt:lpstr>
      <vt:lpstr>关于复数的简要复习 (III)</vt:lpstr>
      <vt:lpstr>傅里叶级数与傅里叶变换 (I)</vt:lpstr>
      <vt:lpstr>傅里叶级数与傅里叶变换 (II)</vt:lpstr>
      <vt:lpstr>连续信号采样的数学表示</vt:lpstr>
      <vt:lpstr>卷积定理</vt:lpstr>
      <vt:lpstr>采样定理</vt:lpstr>
      <vt:lpstr>一维离散傅里叶变换</vt:lpstr>
      <vt:lpstr>一维离散傅里叶变换(1D-DFT)的定义</vt:lpstr>
      <vt:lpstr>PowerPoint 演示文稿</vt:lpstr>
      <vt:lpstr>图像二维快速傅里叶变换(DFT)的计算 (I)</vt:lpstr>
      <vt:lpstr>图像二维快速傅里叶变换(DFT)的计算 (II)</vt:lpstr>
      <vt:lpstr>关于复数的简要复习 (II)</vt:lpstr>
      <vt:lpstr>图像二维快速傅里叶变换(DFT)的计算 (III)</vt:lpstr>
      <vt:lpstr>图像二维快速傅里叶变换(DFT)的计算 (IV)</vt:lpstr>
      <vt:lpstr>图像二维快速傅里叶变换(DFT)的计算 (V)</vt:lpstr>
      <vt:lpstr>PowerPoint 演示文稿</vt:lpstr>
      <vt:lpstr>PowerPoint 演示文稿</vt:lpstr>
      <vt:lpstr>图像二维快速傅里叶变换(DFT)的计算 (I)</vt:lpstr>
      <vt:lpstr>快速傅里叶变换的基本概念 (I)</vt:lpstr>
      <vt:lpstr>PowerPoint 演示文稿</vt:lpstr>
      <vt:lpstr>快速傅里叶变换的基本概念 (III)</vt:lpstr>
      <vt:lpstr>快速傅里叶变换的基本概念 (IV)</vt:lpstr>
      <vt:lpstr>PowerPoint 演示文稿</vt:lpstr>
      <vt:lpstr>常用的滤波器算子：Laplacian算子</vt:lpstr>
      <vt:lpstr>常用的滤波器算子：Roberts算子和Sobel算子</vt:lpstr>
      <vt:lpstr>常用的滤波器算子：Prewitt算子和Scharr算子</vt:lpstr>
      <vt:lpstr>不同算子的比较</vt:lpstr>
      <vt:lpstr>PowerPoint 演示文稿</vt:lpstr>
      <vt:lpstr>PowerPoint 演示文稿</vt:lpstr>
      <vt:lpstr>PowerPoint 演示文稿</vt:lpstr>
      <vt:lpstr>内积空间的基本概念</vt:lpstr>
      <vt:lpstr>内积空间的单位正交基</vt:lpstr>
      <vt:lpstr>一维信号的正交变换</vt:lpstr>
      <vt:lpstr>一维信号的正交变换的矩阵形式</vt:lpstr>
      <vt:lpstr>二维信号的正交变换的矩阵形式</vt:lpstr>
      <vt:lpstr>PowerPoint 演示文稿</vt:lpstr>
      <vt:lpstr>图像的距离变换 (I)</vt:lpstr>
      <vt:lpstr>图像的距离变换 (II)</vt:lpstr>
      <vt:lpstr>PowerPoint 演示文稿</vt:lpstr>
      <vt:lpstr>A Microscope as a Linear System</vt:lpstr>
      <vt:lpstr>How to Characterize a Linear System</vt:lpstr>
      <vt:lpstr>Airy Disk</vt:lpstr>
      <vt:lpstr>Microscope Image Formation (I)</vt:lpstr>
      <vt:lpstr>Microscope Image Formation (II)</vt:lpstr>
      <vt:lpstr>Numerical Aperture</vt:lpstr>
      <vt:lpstr>Different Definition of Light Microscopy Resolution Limit (Demo)</vt:lpstr>
      <vt:lpstr>Summary: High Resolution Microscopy</vt:lpstr>
      <vt:lpstr>PowerPoint 演示文稿</vt:lpstr>
    </vt:vector>
  </TitlesOfParts>
  <Company>Personal Computer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Topics in Computational Biology</dc:title>
  <dc:creator>geyang</dc:creator>
  <cp:lastModifiedBy>GeYANG</cp:lastModifiedBy>
  <cp:revision>1377</cp:revision>
  <cp:lastPrinted>2017-01-23T14:59:55Z</cp:lastPrinted>
  <dcterms:created xsi:type="dcterms:W3CDTF">2009-01-10T16:37:29Z</dcterms:created>
  <dcterms:modified xsi:type="dcterms:W3CDTF">2019-10-10T08:43:00Z</dcterms:modified>
</cp:coreProperties>
</file>