
<file path=[Content_Types].xml><?xml version="1.0" encoding="utf-8"?>
<Types xmlns="http://schemas.openxmlformats.org/package/2006/content-types">
  <Default Extension="png" ContentType="image/png"/>
  <Default Extension="bin" ContentType="application/vnd.openxmlformats-officedocument.oleObject"/>
  <Default Extension="2" ContentType="image/jpeg"/>
  <Default Extension="wmf" ContentType="image/x-wmf"/>
  <Default Extension="jpeg" ContentType="image/jpeg"/>
  <Default Extension="emf" ContentType="image/x-emf"/>
  <Default Extension="rels" ContentType="application/vnd.openxmlformats-package.relationships+xml"/>
  <Default Extension="xml" ContentType="application/xml"/>
  <Default Extension="1" ContentType="image/jpeg"/>
  <Default Extension="vml" ContentType="application/vnd.openxmlformats-officedocument.vmlDrawing"/>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256" r:id="rId2"/>
    <p:sldId id="473" r:id="rId3"/>
    <p:sldId id="949" r:id="rId4"/>
    <p:sldId id="911" r:id="rId5"/>
    <p:sldId id="953" r:id="rId6"/>
    <p:sldId id="951" r:id="rId7"/>
    <p:sldId id="952" r:id="rId8"/>
    <p:sldId id="950" r:id="rId9"/>
    <p:sldId id="963" r:id="rId10"/>
    <p:sldId id="957" r:id="rId11"/>
    <p:sldId id="958" r:id="rId12"/>
    <p:sldId id="955" r:id="rId13"/>
    <p:sldId id="959" r:id="rId14"/>
    <p:sldId id="974" r:id="rId15"/>
    <p:sldId id="956" r:id="rId16"/>
    <p:sldId id="991" r:id="rId17"/>
    <p:sldId id="960" r:id="rId18"/>
    <p:sldId id="961" r:id="rId19"/>
    <p:sldId id="962" r:id="rId20"/>
    <p:sldId id="964" r:id="rId21"/>
    <p:sldId id="966" r:id="rId22"/>
    <p:sldId id="968" r:id="rId23"/>
    <p:sldId id="945" r:id="rId24"/>
    <p:sldId id="975" r:id="rId25"/>
    <p:sldId id="976" r:id="rId26"/>
    <p:sldId id="967" r:id="rId27"/>
    <p:sldId id="936" r:id="rId28"/>
    <p:sldId id="969" r:id="rId29"/>
    <p:sldId id="977" r:id="rId30"/>
    <p:sldId id="935" r:id="rId31"/>
    <p:sldId id="937" r:id="rId32"/>
    <p:sldId id="938" r:id="rId33"/>
    <p:sldId id="939" r:id="rId34"/>
    <p:sldId id="940" r:id="rId35"/>
    <p:sldId id="941" r:id="rId36"/>
    <p:sldId id="947" r:id="rId37"/>
    <p:sldId id="942" r:id="rId38"/>
    <p:sldId id="948" r:id="rId39"/>
    <p:sldId id="943" r:id="rId40"/>
    <p:sldId id="946" r:id="rId41"/>
    <p:sldId id="944" r:id="rId42"/>
    <p:sldId id="972" r:id="rId43"/>
    <p:sldId id="989" r:id="rId44"/>
    <p:sldId id="990" r:id="rId45"/>
    <p:sldId id="932" r:id="rId46"/>
    <p:sldId id="988" r:id="rId47"/>
    <p:sldId id="985" r:id="rId48"/>
    <p:sldId id="981" r:id="rId49"/>
    <p:sldId id="983" r:id="rId50"/>
    <p:sldId id="984" r:id="rId51"/>
    <p:sldId id="982" r:id="rId52"/>
    <p:sldId id="978" r:id="rId53"/>
    <p:sldId id="765" r:id="rId54"/>
    <p:sldId id="766" r:id="rId55"/>
    <p:sldId id="767" r:id="rId56"/>
    <p:sldId id="768" r:id="rId57"/>
    <p:sldId id="769" r:id="rId58"/>
    <p:sldId id="770" r:id="rId59"/>
    <p:sldId id="771" r:id="rId60"/>
    <p:sldId id="772" r:id="rId61"/>
    <p:sldId id="980" r:id="rId62"/>
    <p:sldId id="979" r:id="rId63"/>
    <p:sldId id="973" r:id="rId64"/>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9900"/>
    <a:srgbClr val="FFFF66"/>
    <a:srgbClr val="CCECFF"/>
    <a:srgbClr val="CC3300"/>
    <a:srgbClr val="CC9900"/>
    <a:srgbClr val="33CC33"/>
    <a:srgbClr val="6699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3188" autoAdjust="0"/>
  </p:normalViewPr>
  <p:slideViewPr>
    <p:cSldViewPr snapToGrid="0">
      <p:cViewPr varScale="1">
        <p:scale>
          <a:sx n="62" d="100"/>
          <a:sy n="62" d="100"/>
        </p:scale>
        <p:origin x="1252"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18592"/>
    </p:cViewPr>
  </p:sorterViewPr>
  <p:notesViewPr>
    <p:cSldViewPr snapToGrid="0">
      <p:cViewPr varScale="1">
        <p:scale>
          <a:sx n="51" d="100"/>
          <a:sy n="51" d="100"/>
        </p:scale>
        <p:origin x="2620" y="3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5C755C14-65A9-46FC-A8A1-0AEDD1684D93}" type="datetimeFigureOut">
              <a:rPr lang="zh-CN" altLang="en-US" smtClean="0"/>
              <a:t>2019/10/17</a:t>
            </a:fld>
            <a:endParaRPr lang="zh-CN" altLang="en-US"/>
          </a:p>
        </p:txBody>
      </p:sp>
      <p:sp>
        <p:nvSpPr>
          <p:cNvPr id="4" name="页脚占位符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018A129C-6562-4A90-A059-3D7C8135FACA}" type="slidenum">
              <a:rPr lang="zh-CN" altLang="en-US" smtClean="0"/>
              <a:t>‹#›</a:t>
            </a:fld>
            <a:endParaRPr lang="zh-CN" altLang="en-US"/>
          </a:p>
        </p:txBody>
      </p:sp>
    </p:spTree>
    <p:extLst>
      <p:ext uri="{BB962C8B-B14F-4D97-AF65-F5344CB8AC3E}">
        <p14:creationId xmlns:p14="http://schemas.microsoft.com/office/powerpoint/2010/main" val="3647327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10243"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317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10247"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A63B750C-3F9F-4757-B454-F7959CB3DAF9}" type="slidenum">
              <a:rPr lang="en-US"/>
              <a:pPr>
                <a:defRPr/>
              </a:pPr>
              <a:t>‹#›</a:t>
            </a:fld>
            <a:endParaRPr lang="en-US"/>
          </a:p>
        </p:txBody>
      </p:sp>
    </p:spTree>
    <p:extLst>
      <p:ext uri="{BB962C8B-B14F-4D97-AF65-F5344CB8AC3E}">
        <p14:creationId xmlns:p14="http://schemas.microsoft.com/office/powerpoint/2010/main" val="35603399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D7C7D78-5137-423D-AEE4-D98EFC7B6300}" type="slidenum">
              <a:rPr lang="en-US" smtClean="0"/>
              <a:pPr/>
              <a:t>1</a:t>
            </a:fld>
            <a:endParaRPr lang="en-US"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defTabSz="966612" eaLnBrk="1" hangingPunct="1">
              <a:defRPr/>
            </a:pPr>
            <a:endParaRPr lang="en-US" dirty="0"/>
          </a:p>
        </p:txBody>
      </p:sp>
    </p:spTree>
    <p:extLst>
      <p:ext uri="{BB962C8B-B14F-4D97-AF65-F5344CB8AC3E}">
        <p14:creationId xmlns:p14="http://schemas.microsoft.com/office/powerpoint/2010/main" val="146762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BC0AF8-4BE5-456E-87B1-9DE36E2208C4}" type="slidenum">
              <a:rPr lang="en-US"/>
              <a:pPr/>
              <a:t>59</a:t>
            </a:fld>
            <a:endParaRPr lang="en-US"/>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56291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5A770-56C3-4296-8DFC-D242E7D12E59}" type="slidenum">
              <a:rPr lang="en-US"/>
              <a:pPr/>
              <a:t>60</a:t>
            </a:fld>
            <a:endParaRPr 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3741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93F5154-7B8A-4E24-8E38-61021E0C9837}" type="slidenum">
              <a:rPr lang="en-US" smtClean="0"/>
              <a:pPr/>
              <a:t>62</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a:p>
          <a:p>
            <a:pPr eaLnBrk="1" hangingPunct="1"/>
            <a:endParaRPr lang="en-US" dirty="0"/>
          </a:p>
          <a:p>
            <a:pPr eaLnBrk="1" hangingPunct="1"/>
            <a:endParaRPr lang="en-US" dirty="0"/>
          </a:p>
          <a:p>
            <a:pPr eaLnBrk="1" hangingPunct="1"/>
            <a:r>
              <a:rPr lang="en-US" dirty="0"/>
              <a:t>As you will see again and again in the class, to understand </a:t>
            </a:r>
            <a:r>
              <a:rPr lang="en-US" dirty="0" err="1"/>
              <a:t>bioimage</a:t>
            </a:r>
            <a:r>
              <a:rPr lang="en-US" dirty="0"/>
              <a:t> informatics depends critically on understanding the biological background of bioimage informatics. This is because </a:t>
            </a:r>
            <a:r>
              <a:rPr lang="en-US" dirty="0" err="1"/>
              <a:t>bioimage</a:t>
            </a:r>
            <a:r>
              <a:rPr lang="en-US" dirty="0"/>
              <a:t> informatics is created to answer biological questions rather than for technological curiosity. If we do not understand the biological questions, we will not be able to understand </a:t>
            </a:r>
            <a:r>
              <a:rPr lang="en-US" dirty="0" err="1"/>
              <a:t>bioimage</a:t>
            </a:r>
            <a:r>
              <a:rPr lang="en-US" dirty="0"/>
              <a:t> informatics. So for this reason we need to build some background knowledge about biology, and specifically for this lecture about cell biology. </a:t>
            </a:r>
          </a:p>
          <a:p>
            <a:pPr eaLnBrk="1" hangingPunct="1"/>
            <a:endParaRPr lang="en-US" dirty="0"/>
          </a:p>
          <a:p>
            <a:pPr eaLnBrk="1" hangingPunct="1"/>
            <a:r>
              <a:rPr lang="en-US" dirty="0"/>
              <a:t>For the most part of this course, our discussion on biology will be on a level that will be quite comfortable for you. </a:t>
            </a:r>
          </a:p>
          <a:p>
            <a:pPr eaLnBrk="1" hangingPunct="1"/>
            <a:endParaRPr lang="en-US" dirty="0"/>
          </a:p>
          <a:p>
            <a:pPr eaLnBrk="1" hangingPunct="1"/>
            <a:r>
              <a:rPr lang="en-US" dirty="0"/>
              <a:t>After that I will give you some historical perspectives and talk about where does it come from. Then I will discuss the learning objectives that we plan to achieve in this class. And finally I will go through the course syllabus together with you and discuss some details. </a:t>
            </a:r>
          </a:p>
        </p:txBody>
      </p:sp>
    </p:spTree>
    <p:extLst>
      <p:ext uri="{BB962C8B-B14F-4D97-AF65-F5344CB8AC3E}">
        <p14:creationId xmlns:p14="http://schemas.microsoft.com/office/powerpoint/2010/main" val="192646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93F5154-7B8A-4E24-8E38-61021E0C9837}" type="slidenum">
              <a:rPr lang="en-US" smtClean="0"/>
              <a:pPr/>
              <a:t>2</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a:p>
          <a:p>
            <a:pPr eaLnBrk="1" hangingPunct="1"/>
            <a:endParaRPr lang="en-US" dirty="0"/>
          </a:p>
          <a:p>
            <a:pPr eaLnBrk="1" hangingPunct="1"/>
            <a:endParaRPr lang="en-US" dirty="0"/>
          </a:p>
          <a:p>
            <a:pPr eaLnBrk="1" hangingPunct="1"/>
            <a:r>
              <a:rPr lang="en-US" dirty="0"/>
              <a:t>As you will see again and again in the class, to understand </a:t>
            </a:r>
            <a:r>
              <a:rPr lang="en-US" dirty="0" err="1"/>
              <a:t>bioimage</a:t>
            </a:r>
            <a:r>
              <a:rPr lang="en-US" dirty="0"/>
              <a:t> informatics depends critically on understanding the biological background of bioimage informatics. This is because </a:t>
            </a:r>
            <a:r>
              <a:rPr lang="en-US" dirty="0" err="1"/>
              <a:t>bioimage</a:t>
            </a:r>
            <a:r>
              <a:rPr lang="en-US" dirty="0"/>
              <a:t> informatics is created to answer biological questions rather than for technological curiosity. If we do not understand the biological questions, we will not be able to understand </a:t>
            </a:r>
            <a:r>
              <a:rPr lang="en-US" dirty="0" err="1"/>
              <a:t>bioimage</a:t>
            </a:r>
            <a:r>
              <a:rPr lang="en-US" dirty="0"/>
              <a:t> informatics. So for this reason we need to build some background knowledge about biology, and specifically for this lecture about cell biology. </a:t>
            </a:r>
          </a:p>
          <a:p>
            <a:pPr eaLnBrk="1" hangingPunct="1"/>
            <a:endParaRPr lang="en-US" dirty="0"/>
          </a:p>
          <a:p>
            <a:pPr eaLnBrk="1" hangingPunct="1"/>
            <a:r>
              <a:rPr lang="en-US" dirty="0"/>
              <a:t>For the most part of this course, our discussion on biology will be on a level that will be quite comfortable for you. </a:t>
            </a:r>
          </a:p>
          <a:p>
            <a:pPr eaLnBrk="1" hangingPunct="1"/>
            <a:endParaRPr lang="en-US" dirty="0"/>
          </a:p>
          <a:p>
            <a:pPr eaLnBrk="1" hangingPunct="1"/>
            <a:r>
              <a:rPr lang="en-US" dirty="0"/>
              <a:t>After that I will give you some historical perspectives and talk about where does it come from. Then I will discuss the learning objectives that we plan to achieve in this class. And finally I will go through the course syllabus together with you and discuss some details. </a:t>
            </a:r>
          </a:p>
        </p:txBody>
      </p:sp>
    </p:spTree>
    <p:extLst>
      <p:ext uri="{BB962C8B-B14F-4D97-AF65-F5344CB8AC3E}">
        <p14:creationId xmlns:p14="http://schemas.microsoft.com/office/powerpoint/2010/main" val="325498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93F5154-7B8A-4E24-8E38-61021E0C9837}" type="slidenum">
              <a:rPr lang="en-US" smtClean="0"/>
              <a:pPr/>
              <a:t>3</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a:p>
          <a:p>
            <a:pPr eaLnBrk="1" hangingPunct="1"/>
            <a:endParaRPr lang="en-US" dirty="0"/>
          </a:p>
          <a:p>
            <a:pPr eaLnBrk="1" hangingPunct="1"/>
            <a:endParaRPr lang="en-US" dirty="0"/>
          </a:p>
          <a:p>
            <a:pPr eaLnBrk="1" hangingPunct="1"/>
            <a:r>
              <a:rPr lang="en-US" dirty="0"/>
              <a:t>As you will see again and again in the class, to understand </a:t>
            </a:r>
            <a:r>
              <a:rPr lang="en-US" dirty="0" err="1"/>
              <a:t>bioimage</a:t>
            </a:r>
            <a:r>
              <a:rPr lang="en-US" dirty="0"/>
              <a:t> informatics depends critically on understanding the biological background of bioimage informatics. This is because </a:t>
            </a:r>
            <a:r>
              <a:rPr lang="en-US" dirty="0" err="1"/>
              <a:t>bioimage</a:t>
            </a:r>
            <a:r>
              <a:rPr lang="en-US" dirty="0"/>
              <a:t> informatics is created to answer biological questions rather than for technological curiosity. If we do not understand the biological questions, we will not be able to understand </a:t>
            </a:r>
            <a:r>
              <a:rPr lang="en-US" dirty="0" err="1"/>
              <a:t>bioimage</a:t>
            </a:r>
            <a:r>
              <a:rPr lang="en-US" dirty="0"/>
              <a:t> informatics. So for this reason we need to build some background knowledge about biology, and specifically for this lecture about cell biology. </a:t>
            </a:r>
          </a:p>
          <a:p>
            <a:pPr eaLnBrk="1" hangingPunct="1"/>
            <a:endParaRPr lang="en-US" dirty="0"/>
          </a:p>
          <a:p>
            <a:pPr eaLnBrk="1" hangingPunct="1"/>
            <a:r>
              <a:rPr lang="en-US" dirty="0"/>
              <a:t>For the most part of this course, our discussion on biology will be on a level that will be quite comfortable for you. </a:t>
            </a:r>
          </a:p>
          <a:p>
            <a:pPr eaLnBrk="1" hangingPunct="1"/>
            <a:endParaRPr lang="en-US" dirty="0"/>
          </a:p>
          <a:p>
            <a:pPr eaLnBrk="1" hangingPunct="1"/>
            <a:r>
              <a:rPr lang="en-US" dirty="0"/>
              <a:t>After that I will give you some historical perspectives and talk about where does it come from. Then I will discuss the learning objectives that we plan to achieve in this class. And finally I will go through the course syllabus together with you and discuss some details. </a:t>
            </a:r>
          </a:p>
        </p:txBody>
      </p:sp>
    </p:spTree>
    <p:extLst>
      <p:ext uri="{BB962C8B-B14F-4D97-AF65-F5344CB8AC3E}">
        <p14:creationId xmlns:p14="http://schemas.microsoft.com/office/powerpoint/2010/main" val="2076364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93F5154-7B8A-4E24-8E38-61021E0C9837}" type="slidenum">
              <a:rPr lang="en-US" smtClean="0"/>
              <a:pPr/>
              <a:t>42</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a:p>
          <a:p>
            <a:pPr eaLnBrk="1" hangingPunct="1"/>
            <a:endParaRPr lang="en-US" dirty="0"/>
          </a:p>
          <a:p>
            <a:pPr eaLnBrk="1" hangingPunct="1"/>
            <a:endParaRPr lang="en-US" dirty="0"/>
          </a:p>
          <a:p>
            <a:pPr eaLnBrk="1" hangingPunct="1"/>
            <a:r>
              <a:rPr lang="en-US" dirty="0"/>
              <a:t>As you will see again and again in the class, to understand </a:t>
            </a:r>
            <a:r>
              <a:rPr lang="en-US" dirty="0" err="1"/>
              <a:t>bioimage</a:t>
            </a:r>
            <a:r>
              <a:rPr lang="en-US" dirty="0"/>
              <a:t> informatics depends critically on understanding the biological background of bioimage informatics. This is because </a:t>
            </a:r>
            <a:r>
              <a:rPr lang="en-US" dirty="0" err="1"/>
              <a:t>bioimage</a:t>
            </a:r>
            <a:r>
              <a:rPr lang="en-US" dirty="0"/>
              <a:t> informatics is created to answer biological questions rather than for technological curiosity. If we do not understand the biological questions, we will not be able to understand </a:t>
            </a:r>
            <a:r>
              <a:rPr lang="en-US" dirty="0" err="1"/>
              <a:t>bioimage</a:t>
            </a:r>
            <a:r>
              <a:rPr lang="en-US" dirty="0"/>
              <a:t> informatics. So for this reason we need to build some background knowledge about biology, and specifically for this lecture about cell biology. </a:t>
            </a:r>
          </a:p>
          <a:p>
            <a:pPr eaLnBrk="1" hangingPunct="1"/>
            <a:endParaRPr lang="en-US" dirty="0"/>
          </a:p>
          <a:p>
            <a:pPr eaLnBrk="1" hangingPunct="1"/>
            <a:r>
              <a:rPr lang="en-US" dirty="0"/>
              <a:t>For the most part of this course, our discussion on biology will be on a level that will be quite comfortable for you. </a:t>
            </a:r>
          </a:p>
          <a:p>
            <a:pPr eaLnBrk="1" hangingPunct="1"/>
            <a:endParaRPr lang="en-US" dirty="0"/>
          </a:p>
          <a:p>
            <a:pPr eaLnBrk="1" hangingPunct="1"/>
            <a:r>
              <a:rPr lang="en-US" dirty="0"/>
              <a:t>After that I will give you some historical perspectives and talk about where does it come from. Then I will discuss the learning objectives that we plan to achieve in this class. And finally I will go through the course syllabus together with you and discuss some details. </a:t>
            </a:r>
          </a:p>
        </p:txBody>
      </p:sp>
    </p:spTree>
    <p:extLst>
      <p:ext uri="{BB962C8B-B14F-4D97-AF65-F5344CB8AC3E}">
        <p14:creationId xmlns:p14="http://schemas.microsoft.com/office/powerpoint/2010/main" val="3166192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93F5154-7B8A-4E24-8E38-61021E0C9837}" type="slidenum">
              <a:rPr lang="en-US" smtClean="0"/>
              <a:pPr/>
              <a:t>52</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a:p>
          <a:p>
            <a:pPr eaLnBrk="1" hangingPunct="1"/>
            <a:endParaRPr lang="en-US" dirty="0"/>
          </a:p>
          <a:p>
            <a:pPr eaLnBrk="1" hangingPunct="1"/>
            <a:endParaRPr lang="en-US" dirty="0"/>
          </a:p>
          <a:p>
            <a:pPr eaLnBrk="1" hangingPunct="1"/>
            <a:r>
              <a:rPr lang="en-US" dirty="0"/>
              <a:t>As you will see again and again in the class, to understand </a:t>
            </a:r>
            <a:r>
              <a:rPr lang="en-US" dirty="0" err="1"/>
              <a:t>bioimage</a:t>
            </a:r>
            <a:r>
              <a:rPr lang="en-US" dirty="0"/>
              <a:t> informatics depends critically on understanding the biological background of bioimage informatics. This is because </a:t>
            </a:r>
            <a:r>
              <a:rPr lang="en-US" dirty="0" err="1"/>
              <a:t>bioimage</a:t>
            </a:r>
            <a:r>
              <a:rPr lang="en-US" dirty="0"/>
              <a:t> informatics is created to answer biological questions rather than for technological curiosity. If we do not understand the biological questions, we will not be able to understand </a:t>
            </a:r>
            <a:r>
              <a:rPr lang="en-US" dirty="0" err="1"/>
              <a:t>bioimage</a:t>
            </a:r>
            <a:r>
              <a:rPr lang="en-US" dirty="0"/>
              <a:t> informatics. So for this reason we need to build some background knowledge about biology, and specifically for this lecture about cell biology. </a:t>
            </a:r>
          </a:p>
          <a:p>
            <a:pPr eaLnBrk="1" hangingPunct="1"/>
            <a:endParaRPr lang="en-US" dirty="0"/>
          </a:p>
          <a:p>
            <a:pPr eaLnBrk="1" hangingPunct="1"/>
            <a:r>
              <a:rPr lang="en-US" dirty="0"/>
              <a:t>For the most part of this course, our discussion on biology will be on a level that will be quite comfortable for you. </a:t>
            </a:r>
          </a:p>
          <a:p>
            <a:pPr eaLnBrk="1" hangingPunct="1"/>
            <a:endParaRPr lang="en-US" dirty="0"/>
          </a:p>
          <a:p>
            <a:pPr eaLnBrk="1" hangingPunct="1"/>
            <a:r>
              <a:rPr lang="en-US" dirty="0"/>
              <a:t>After that I will give you some historical perspectives and talk about where does it come from. Then I will discuss the learning objectives that we plan to achieve in this class. And finally I will go through the course syllabus together with you and discuss some details. </a:t>
            </a:r>
          </a:p>
        </p:txBody>
      </p:sp>
    </p:spTree>
    <p:extLst>
      <p:ext uri="{BB962C8B-B14F-4D97-AF65-F5344CB8AC3E}">
        <p14:creationId xmlns:p14="http://schemas.microsoft.com/office/powerpoint/2010/main" val="2876323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BE552-3B54-42FF-B926-8EBB27C369CC}" type="slidenum">
              <a:rPr lang="en-US"/>
              <a:pPr/>
              <a:t>55</a:t>
            </a:fld>
            <a:endParaRPr lang="en-US"/>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20311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84E59E-9C73-4FA2-86FB-7180D61B6E20}" type="slidenum">
              <a:rPr lang="en-US"/>
              <a:pPr/>
              <a:t>56</a:t>
            </a:fld>
            <a:endParaRPr lang="en-US"/>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80059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AA2286-19AE-4444-B5D3-B46E57DE924D}" type="slidenum">
              <a:rPr lang="en-US"/>
              <a:pPr/>
              <a:t>57</a:t>
            </a:fld>
            <a:endParaRPr lang="en-US"/>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9391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BD4572-86FA-4BD6-90CB-F7D8865A0F66}" type="slidenum">
              <a:rPr lang="en-US"/>
              <a:pPr/>
              <a:t>58</a:t>
            </a:fld>
            <a:endParaRPr lang="en-US"/>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3438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7"/>
          <p:cNvSpPr>
            <a:spLocks noGrp="1" noChangeArrowheads="1"/>
          </p:cNvSpPr>
          <p:nvPr>
            <p:ph type="sldNum" sz="quarter" idx="10"/>
          </p:nvPr>
        </p:nvSpPr>
        <p:spPr>
          <a:ln/>
        </p:spPr>
        <p:txBody>
          <a:bodyPr/>
          <a:lstStyle>
            <a:lvl1pPr>
              <a:defRPr/>
            </a:lvl1pPr>
          </a:lstStyle>
          <a:p>
            <a:pPr>
              <a:defRPr/>
            </a:pPr>
            <a:fld id="{2B6DE880-269C-4531-AD66-CC3D957BEB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sldNum" sz="quarter" idx="10"/>
          </p:nvPr>
        </p:nvSpPr>
        <p:spPr>
          <a:ln/>
        </p:spPr>
        <p:txBody>
          <a:bodyPr/>
          <a:lstStyle>
            <a:lvl1pPr>
              <a:defRPr/>
            </a:lvl1pPr>
          </a:lstStyle>
          <a:p>
            <a:pPr>
              <a:defRPr/>
            </a:pPr>
            <a:fld id="{402891B4-CA34-4372-8BD0-1C23EBE7832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sldNum" sz="quarter" idx="10"/>
          </p:nvPr>
        </p:nvSpPr>
        <p:spPr>
          <a:ln/>
        </p:spPr>
        <p:txBody>
          <a:bodyPr/>
          <a:lstStyle>
            <a:lvl1pPr>
              <a:defRPr/>
            </a:lvl1pPr>
          </a:lstStyle>
          <a:p>
            <a:pPr>
              <a:defRPr/>
            </a:pPr>
            <a:fld id="{A10FDBDC-32F1-46E5-BCCE-3EC8D7F1466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7"/>
          <p:cNvSpPr>
            <a:spLocks noGrp="1" noChangeArrowheads="1"/>
          </p:cNvSpPr>
          <p:nvPr>
            <p:ph type="sldNum" sz="quarter" idx="10"/>
          </p:nvPr>
        </p:nvSpPr>
        <p:spPr>
          <a:ln/>
        </p:spPr>
        <p:txBody>
          <a:bodyPr/>
          <a:lstStyle>
            <a:lvl1pPr>
              <a:defRPr/>
            </a:lvl1pPr>
          </a:lstStyle>
          <a:p>
            <a:pPr>
              <a:defRPr/>
            </a:pPr>
            <a:fld id="{E265B495-A1C5-490B-945D-DABEFB3ADB6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425935"/>
      </p:ext>
    </p:extLst>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56578"/>
            <a:ext cx="8229600" cy="548322"/>
          </a:xfrm>
          <a:prstGeom prst="rect">
            <a:avLst/>
          </a:prstGeom>
        </p:spPr>
        <p:txBody>
          <a:bodyPr/>
          <a:lstStyle>
            <a:lvl1pPr>
              <a:defRPr sz="2600"/>
            </a:lvl1p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a:defRPr sz="2400">
                <a:solidFill>
                  <a:srgbClr val="000099"/>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7"/>
          <p:cNvSpPr>
            <a:spLocks noGrp="1" noChangeArrowheads="1"/>
          </p:cNvSpPr>
          <p:nvPr>
            <p:ph type="sldNum" sz="quarter" idx="10"/>
          </p:nvPr>
        </p:nvSpPr>
        <p:spPr>
          <a:ln/>
        </p:spPr>
        <p:txBody>
          <a:bodyPr/>
          <a:lstStyle>
            <a:lvl1pPr>
              <a:defRPr/>
            </a:lvl1pPr>
          </a:lstStyle>
          <a:p>
            <a:pPr>
              <a:defRPr/>
            </a:pPr>
            <a:fld id="{3A5AF907-7185-42E0-8068-70682D5E898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p:cNvSpPr>
            <a:spLocks noGrp="1" noChangeArrowheads="1"/>
          </p:cNvSpPr>
          <p:nvPr>
            <p:ph type="sldNum" sz="quarter" idx="10"/>
          </p:nvPr>
        </p:nvSpPr>
        <p:spPr>
          <a:ln/>
        </p:spPr>
        <p:txBody>
          <a:bodyPr/>
          <a:lstStyle>
            <a:lvl1pPr>
              <a:defRPr/>
            </a:lvl1pPr>
          </a:lstStyle>
          <a:p>
            <a:pPr>
              <a:defRPr/>
            </a:pPr>
            <a:fld id="{3423CDB2-B7F5-497A-A11A-1943480802B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sldNum" sz="quarter" idx="10"/>
          </p:nvPr>
        </p:nvSpPr>
        <p:spPr>
          <a:ln/>
        </p:spPr>
        <p:txBody>
          <a:bodyPr/>
          <a:lstStyle>
            <a:lvl1pPr>
              <a:defRPr/>
            </a:lvl1pPr>
          </a:lstStyle>
          <a:p>
            <a:pPr>
              <a:defRPr/>
            </a:pPr>
            <a:fld id="{BCF7A3AD-4295-4355-B826-6DFE92312DD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7"/>
          <p:cNvSpPr>
            <a:spLocks noGrp="1" noChangeArrowheads="1"/>
          </p:cNvSpPr>
          <p:nvPr>
            <p:ph type="sldNum" sz="quarter" idx="10"/>
          </p:nvPr>
        </p:nvSpPr>
        <p:spPr>
          <a:ln/>
        </p:spPr>
        <p:txBody>
          <a:bodyPr/>
          <a:lstStyle>
            <a:lvl1pPr>
              <a:defRPr/>
            </a:lvl1pPr>
          </a:lstStyle>
          <a:p>
            <a:pPr>
              <a:defRPr/>
            </a:pPr>
            <a:fld id="{1F2B8E7C-8307-4D26-8DEA-D2690E67D15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7"/>
          <p:cNvSpPr>
            <a:spLocks noGrp="1" noChangeArrowheads="1"/>
          </p:cNvSpPr>
          <p:nvPr>
            <p:ph type="sldNum" sz="quarter" idx="10"/>
          </p:nvPr>
        </p:nvSpPr>
        <p:spPr>
          <a:ln/>
        </p:spPr>
        <p:txBody>
          <a:bodyPr/>
          <a:lstStyle>
            <a:lvl1pPr>
              <a:defRPr/>
            </a:lvl1pPr>
          </a:lstStyle>
          <a:p>
            <a:pPr>
              <a:defRPr/>
            </a:pPr>
            <a:fld id="{EF64F9D7-6F78-4C99-BBAB-7F4CEB60ACB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sldNum" sz="quarter" idx="10"/>
          </p:nvPr>
        </p:nvSpPr>
        <p:spPr>
          <a:ln/>
        </p:spPr>
        <p:txBody>
          <a:bodyPr/>
          <a:lstStyle>
            <a:lvl1pPr>
              <a:defRPr/>
            </a:lvl1pPr>
          </a:lstStyle>
          <a:p>
            <a:pPr>
              <a:defRPr/>
            </a:pPr>
            <a:fld id="{3E1F7373-823E-4CA1-A405-CD177EA3096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sldNum" sz="quarter" idx="10"/>
          </p:nvPr>
        </p:nvSpPr>
        <p:spPr>
          <a:ln/>
        </p:spPr>
        <p:txBody>
          <a:bodyPr/>
          <a:lstStyle>
            <a:lvl1pPr>
              <a:defRPr/>
            </a:lvl1pPr>
          </a:lstStyle>
          <a:p>
            <a:pPr>
              <a:defRPr/>
            </a:pPr>
            <a:fld id="{CD7DF150-2608-457F-B3F9-C69B9ECEE31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sldNum" sz="quarter" idx="10"/>
          </p:nvPr>
        </p:nvSpPr>
        <p:spPr>
          <a:ln/>
        </p:spPr>
        <p:txBody>
          <a:bodyPr/>
          <a:lstStyle>
            <a:lvl1pPr>
              <a:defRPr/>
            </a:lvl1pPr>
          </a:lstStyle>
          <a:p>
            <a:pPr>
              <a:defRPr/>
            </a:pPr>
            <a:fld id="{6D40C7BD-1919-499B-8BBE-211A45E2E1E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Line 13"/>
          <p:cNvSpPr>
            <a:spLocks noChangeShapeType="1"/>
          </p:cNvSpPr>
          <p:nvPr userDrawn="1"/>
        </p:nvSpPr>
        <p:spPr bwMode="auto">
          <a:xfrm>
            <a:off x="0" y="6391275"/>
            <a:ext cx="9144000" cy="0"/>
          </a:xfrm>
          <a:prstGeom prst="line">
            <a:avLst/>
          </a:prstGeom>
          <a:noFill/>
          <a:ln w="19050">
            <a:solidFill>
              <a:srgbClr val="DDDDDD"/>
            </a:solidFill>
            <a:round/>
            <a:headEnd/>
            <a:tailEnd/>
          </a:ln>
          <a:effectLst/>
        </p:spPr>
        <p:txBody>
          <a:bodyPr/>
          <a:lstStyle/>
          <a:p>
            <a:pPr>
              <a:defRPr/>
            </a:pPr>
            <a:endParaRPr lang="en-US"/>
          </a:p>
        </p:txBody>
      </p:sp>
      <p:sp>
        <p:nvSpPr>
          <p:cNvPr id="1038" name="Line 14"/>
          <p:cNvSpPr>
            <a:spLocks noChangeShapeType="1"/>
          </p:cNvSpPr>
          <p:nvPr userDrawn="1"/>
        </p:nvSpPr>
        <p:spPr bwMode="auto">
          <a:xfrm>
            <a:off x="0" y="1143000"/>
            <a:ext cx="9144000" cy="0"/>
          </a:xfrm>
          <a:prstGeom prst="line">
            <a:avLst/>
          </a:prstGeom>
          <a:noFill/>
          <a:ln w="19050">
            <a:solidFill>
              <a:srgbClr val="DDDDDD"/>
            </a:solidFill>
            <a:round/>
            <a:headEnd/>
            <a:tailEnd/>
          </a:ln>
          <a:effectLst/>
        </p:spPr>
        <p:txBody>
          <a:bodyPr/>
          <a:lstStyle/>
          <a:p>
            <a:pPr>
              <a:defRPr/>
            </a:pPr>
            <a:endParaRPr lang="en-US"/>
          </a:p>
        </p:txBody>
      </p:sp>
      <p:sp>
        <p:nvSpPr>
          <p:cNvPr id="1041" name="Rectangle 17"/>
          <p:cNvSpPr>
            <a:spLocks noGrp="1" noChangeArrowheads="1"/>
          </p:cNvSpPr>
          <p:nvPr>
            <p:ph type="sldNum" sz="quarter" idx="4"/>
          </p:nvPr>
        </p:nvSpPr>
        <p:spPr bwMode="auto">
          <a:xfrm>
            <a:off x="7010400" y="649605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CC3300"/>
                </a:solidFill>
              </a:defRPr>
            </a:lvl1pPr>
          </a:lstStyle>
          <a:p>
            <a:pPr>
              <a:defRPr/>
            </a:pPr>
            <a:fld id="{DBEDBF6F-B081-4C68-8076-6D007452CAF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rgbClr val="CC3300"/>
          </a:solidFill>
          <a:latin typeface="+mj-lt"/>
          <a:ea typeface="+mj-ea"/>
          <a:cs typeface="+mj-cs"/>
        </a:defRPr>
      </a:lvl1pPr>
      <a:lvl2pPr algn="ctr" rtl="0" eaLnBrk="0" fontAlgn="base" hangingPunct="0">
        <a:spcBef>
          <a:spcPct val="0"/>
        </a:spcBef>
        <a:spcAft>
          <a:spcPct val="0"/>
        </a:spcAft>
        <a:defRPr sz="4400">
          <a:solidFill>
            <a:srgbClr val="CC3300"/>
          </a:solidFill>
          <a:latin typeface="Arial" charset="0"/>
        </a:defRPr>
      </a:lvl2pPr>
      <a:lvl3pPr algn="ctr" rtl="0" eaLnBrk="0" fontAlgn="base" hangingPunct="0">
        <a:spcBef>
          <a:spcPct val="0"/>
        </a:spcBef>
        <a:spcAft>
          <a:spcPct val="0"/>
        </a:spcAft>
        <a:defRPr sz="4400">
          <a:solidFill>
            <a:srgbClr val="CC3300"/>
          </a:solidFill>
          <a:latin typeface="Arial" charset="0"/>
        </a:defRPr>
      </a:lvl3pPr>
      <a:lvl4pPr algn="ctr" rtl="0" eaLnBrk="0" fontAlgn="base" hangingPunct="0">
        <a:spcBef>
          <a:spcPct val="0"/>
        </a:spcBef>
        <a:spcAft>
          <a:spcPct val="0"/>
        </a:spcAft>
        <a:defRPr sz="4400">
          <a:solidFill>
            <a:srgbClr val="CC3300"/>
          </a:solidFill>
          <a:latin typeface="Arial" charset="0"/>
        </a:defRPr>
      </a:lvl4pPr>
      <a:lvl5pPr algn="ctr" rtl="0" eaLnBrk="0" fontAlgn="base" hangingPunct="0">
        <a:spcBef>
          <a:spcPct val="0"/>
        </a:spcBef>
        <a:spcAft>
          <a:spcPct val="0"/>
        </a:spcAft>
        <a:defRPr sz="4400">
          <a:solidFill>
            <a:srgbClr val="CC3300"/>
          </a:solidFill>
          <a:latin typeface="Arial" charset="0"/>
        </a:defRPr>
      </a:lvl5pPr>
      <a:lvl6pPr marL="457200" algn="ctr" rtl="0" fontAlgn="base">
        <a:spcBef>
          <a:spcPct val="0"/>
        </a:spcBef>
        <a:spcAft>
          <a:spcPct val="0"/>
        </a:spcAft>
        <a:defRPr sz="4400">
          <a:solidFill>
            <a:srgbClr val="CC3300"/>
          </a:solidFill>
          <a:latin typeface="Arial" charset="0"/>
        </a:defRPr>
      </a:lvl6pPr>
      <a:lvl7pPr marL="914400" algn="ctr" rtl="0" fontAlgn="base">
        <a:spcBef>
          <a:spcPct val="0"/>
        </a:spcBef>
        <a:spcAft>
          <a:spcPct val="0"/>
        </a:spcAft>
        <a:defRPr sz="4400">
          <a:solidFill>
            <a:srgbClr val="CC3300"/>
          </a:solidFill>
          <a:latin typeface="Arial" charset="0"/>
        </a:defRPr>
      </a:lvl7pPr>
      <a:lvl8pPr marL="1371600" algn="ctr" rtl="0" fontAlgn="base">
        <a:spcBef>
          <a:spcPct val="0"/>
        </a:spcBef>
        <a:spcAft>
          <a:spcPct val="0"/>
        </a:spcAft>
        <a:defRPr sz="4400">
          <a:solidFill>
            <a:srgbClr val="CC3300"/>
          </a:solidFill>
          <a:latin typeface="Arial" charset="0"/>
        </a:defRPr>
      </a:lvl8pPr>
      <a:lvl9pPr marL="1828800" algn="ctr" rtl="0" fontAlgn="base">
        <a:spcBef>
          <a:spcPct val="0"/>
        </a:spcBef>
        <a:spcAft>
          <a:spcPct val="0"/>
        </a:spcAft>
        <a:defRPr sz="4400">
          <a:solidFill>
            <a:srgbClr val="CC33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6.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3.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17.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9.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2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7.2"/><Relationship Id="rId4" Type="http://schemas.openxmlformats.org/officeDocument/2006/relationships/image" Target="../media/image26.wmf"/></Relationships>
</file>

<file path=ppt/slides/_rels/slide1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4.bin"/><Relationship Id="rId4" Type="http://schemas.openxmlformats.org/officeDocument/2006/relationships/image" Target="../media/image2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2.wmf"/><Relationship Id="rId5" Type="http://schemas.openxmlformats.org/officeDocument/2006/relationships/oleObject" Target="../embeddings/oleObject27.bin"/><Relationship Id="rId4" Type="http://schemas.openxmlformats.org/officeDocument/2006/relationships/image" Target="../media/image3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3.wmf"/></Relationships>
</file>

<file path=ppt/slides/_rels/slide22.xml.rels><?xml version="1.0" encoding="UTF-8" standalone="yes"?>
<Relationships xmlns="http://schemas.openxmlformats.org/package/2006/relationships"><Relationship Id="rId3" Type="http://schemas.openxmlformats.org/officeDocument/2006/relationships/image" Target="../media/image35.1"/><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4.wmf"/><Relationship Id="rId4" Type="http://schemas.openxmlformats.org/officeDocument/2006/relationships/oleObject" Target="../embeddings/oleObject29.bin"/></Relationships>
</file>

<file path=ppt/slides/_rels/slide23.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7.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3.bin"/><Relationship Id="rId14" Type="http://schemas.openxmlformats.org/officeDocument/2006/relationships/image" Target="../media/image41.wmf"/></Relationships>
</file>

<file path=ppt/slides/_rels/slide24.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3.wmf"/><Relationship Id="rId5" Type="http://schemas.openxmlformats.org/officeDocument/2006/relationships/oleObject" Target="../embeddings/oleObject37.bin"/><Relationship Id="rId4" Type="http://schemas.openxmlformats.org/officeDocument/2006/relationships/image" Target="../media/image4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5.wmf"/></Relationships>
</file>

<file path=ppt/slides/_rels/slide26.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7.wmf"/><Relationship Id="rId5" Type="http://schemas.openxmlformats.org/officeDocument/2006/relationships/oleObject" Target="../embeddings/oleObject41.bin"/><Relationship Id="rId4" Type="http://schemas.openxmlformats.org/officeDocument/2006/relationships/image" Target="../media/image46.wmf"/></Relationships>
</file>

<file path=ppt/slides/_rels/slide2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4.wmf"/><Relationship Id="rId5" Type="http://schemas.openxmlformats.org/officeDocument/2006/relationships/oleObject" Target="../embeddings/oleObject44.bin"/><Relationship Id="rId4" Type="http://schemas.openxmlformats.org/officeDocument/2006/relationships/image" Target="../media/image4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52.wmf"/><Relationship Id="rId4" Type="http://schemas.openxmlformats.org/officeDocument/2006/relationships/oleObject" Target="../embeddings/oleObject46.bin"/></Relationships>
</file>

<file path=ppt/slides/_rels/slide33.xml.rels><?xml version="1.0" encoding="UTF-8" standalone="yes"?>
<Relationships xmlns="http://schemas.openxmlformats.org/package/2006/relationships"><Relationship Id="rId3" Type="http://schemas.openxmlformats.org/officeDocument/2006/relationships/image" Target="../media/image56.jpg"/><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8.bin"/><Relationship Id="rId5" Type="http://schemas.openxmlformats.org/officeDocument/2006/relationships/image" Target="../media/image54.wmf"/><Relationship Id="rId4" Type="http://schemas.openxmlformats.org/officeDocument/2006/relationships/oleObject" Target="../embeddings/oleObject47.bin"/></Relationships>
</file>

<file path=ppt/slides/_rels/slide34.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57.wmf"/><Relationship Id="rId4" Type="http://schemas.openxmlformats.org/officeDocument/2006/relationships/oleObject" Target="../embeddings/oleObject49.bin"/></Relationships>
</file>

<file path=ppt/slides/_rels/slide35.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9.wmf"/><Relationship Id="rId4" Type="http://schemas.openxmlformats.org/officeDocument/2006/relationships/oleObject" Target="../embeddings/oleObject50.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61.wmf"/></Relationships>
</file>

<file path=ppt/slides/_rels/slide37.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4.wmf"/><Relationship Id="rId5" Type="http://schemas.openxmlformats.org/officeDocument/2006/relationships/oleObject" Target="../embeddings/oleObject53.bin"/><Relationship Id="rId4" Type="http://schemas.openxmlformats.org/officeDocument/2006/relationships/image" Target="../media/image63.wmf"/></Relationships>
</file>

<file path=ppt/slides/_rels/slide39.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67.jpg"/><Relationship Id="rId4" Type="http://schemas.openxmlformats.org/officeDocument/2006/relationships/image" Target="../media/image66.wmf"/></Relationships>
</file>

<file path=ppt/slides/_rels/slide41.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68.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image" Target="../media/image72.png"/><Relationship Id="rId7"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9.wmf"/><Relationship Id="rId11" Type="http://schemas.openxmlformats.org/officeDocument/2006/relationships/image" Target="../media/image71.wmf"/><Relationship Id="rId5" Type="http://schemas.openxmlformats.org/officeDocument/2006/relationships/oleObject" Target="../embeddings/oleObject56.bin"/><Relationship Id="rId10" Type="http://schemas.openxmlformats.org/officeDocument/2006/relationships/oleObject" Target="../embeddings/oleObject58.bin"/><Relationship Id="rId4" Type="http://schemas.openxmlformats.org/officeDocument/2006/relationships/image" Target="../media/image73.png"/><Relationship Id="rId9" Type="http://schemas.openxmlformats.org/officeDocument/2006/relationships/image" Target="../media/image70.wmf"/></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75.wmf"/><Relationship Id="rId4" Type="http://schemas.openxmlformats.org/officeDocument/2006/relationships/oleObject" Target="../embeddings/oleObject59.bin"/></Relationships>
</file>

<file path=ppt/slides/_rels/slide47.xml.rels><?xml version="1.0" encoding="UTF-8" standalone="yes"?>
<Relationships xmlns="http://schemas.openxmlformats.org/package/2006/relationships"><Relationship Id="rId3" Type="http://schemas.openxmlformats.org/officeDocument/2006/relationships/hyperlink" Target="https://www.cs.cornell.edu/courses/cs664/2008sp/handouts/cs664-7-dtrans.pdf" TargetMode="External"/><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homepages.inf.ed.ac.uk/rbf/HIPR2/distance.htm" TargetMode="External"/><Relationship Id="rId2" Type="http://schemas.openxmlformats.org/officeDocument/2006/relationships/image" Target="../media/image78.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9.gif"/><Relationship Id="rId2" Type="http://schemas.openxmlformats.org/officeDocument/2006/relationships/hyperlink" Target="https://homepages.inf.ed.ac.uk/rbf/HIPR2/distance.htm" TargetMode="External"/><Relationship Id="rId1" Type="http://schemas.openxmlformats.org/officeDocument/2006/relationships/slideLayout" Target="../slideLayouts/slideLayout2.xml"/><Relationship Id="rId6" Type="http://schemas.openxmlformats.org/officeDocument/2006/relationships/image" Target="../media/image82.gif"/><Relationship Id="rId5" Type="http://schemas.openxmlformats.org/officeDocument/2006/relationships/image" Target="../media/image81.gif"/><Relationship Id="rId4" Type="http://schemas.openxmlformats.org/officeDocument/2006/relationships/image" Target="../media/image80.gi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3" Type="http://schemas.openxmlformats.org/officeDocument/2006/relationships/image" Target="../media/image83.gif"/><Relationship Id="rId2" Type="http://schemas.openxmlformats.org/officeDocument/2006/relationships/hyperlink" Target="https://homepages.inf.ed.ac.uk/rbf/HIPR2/distance.htm" TargetMode="External"/><Relationship Id="rId1" Type="http://schemas.openxmlformats.org/officeDocument/2006/relationships/slideLayout" Target="../slideLayouts/slideLayout2.xml"/><Relationship Id="rId4" Type="http://schemas.openxmlformats.org/officeDocument/2006/relationships/image" Target="../media/image84.gif"/></Relationships>
</file>

<file path=ppt/slides/_rels/slide51.xml.rels><?xml version="1.0" encoding="UTF-8" standalone="yes"?>
<Relationships xmlns="http://schemas.openxmlformats.org/package/2006/relationships"><Relationship Id="rId3" Type="http://schemas.openxmlformats.org/officeDocument/2006/relationships/image" Target="../media/image86.gif"/><Relationship Id="rId2" Type="http://schemas.openxmlformats.org/officeDocument/2006/relationships/image" Target="../media/image85.gif"/><Relationship Id="rId1" Type="http://schemas.openxmlformats.org/officeDocument/2006/relationships/slideLayout" Target="../slideLayouts/slideLayout2.xml"/><Relationship Id="rId5" Type="http://schemas.openxmlformats.org/officeDocument/2006/relationships/image" Target="../media/image88.gif"/><Relationship Id="rId4" Type="http://schemas.openxmlformats.org/officeDocument/2006/relationships/image" Target="../media/image87.gi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92.jpeg"/><Relationship Id="rId3" Type="http://schemas.openxmlformats.org/officeDocument/2006/relationships/oleObject" Target="../embeddings/oleObject60.bin"/><Relationship Id="rId7" Type="http://schemas.openxmlformats.org/officeDocument/2006/relationships/image" Target="../media/image91.jpg"/><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90.wmf"/><Relationship Id="rId5" Type="http://schemas.openxmlformats.org/officeDocument/2006/relationships/oleObject" Target="../embeddings/oleObject61.bin"/><Relationship Id="rId4" Type="http://schemas.openxmlformats.org/officeDocument/2006/relationships/image" Target="../media/image89.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94.wmf"/><Relationship Id="rId5" Type="http://schemas.openxmlformats.org/officeDocument/2006/relationships/oleObject" Target="../embeddings/oleObject63.bin"/><Relationship Id="rId4" Type="http://schemas.openxmlformats.org/officeDocument/2006/relationships/image" Target="../media/image93.w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96.png"/><Relationship Id="rId5" Type="http://schemas.openxmlformats.org/officeDocument/2006/relationships/image" Target="../media/image95.wmf"/><Relationship Id="rId4" Type="http://schemas.openxmlformats.org/officeDocument/2006/relationships/oleObject" Target="../embeddings/oleObject64.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98.jpeg"/><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96.png"/><Relationship Id="rId5" Type="http://schemas.openxmlformats.org/officeDocument/2006/relationships/image" Target="../media/image97.wmf"/><Relationship Id="rId4" Type="http://schemas.openxmlformats.org/officeDocument/2006/relationships/oleObject" Target="../embeddings/oleObject65.bin"/></Relationships>
</file>

<file path=ppt/slides/_rels/slide5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99.wmf"/><Relationship Id="rId5" Type="http://schemas.openxmlformats.org/officeDocument/2006/relationships/oleObject" Target="../embeddings/oleObject66.bin"/><Relationship Id="rId4" Type="http://schemas.openxmlformats.org/officeDocument/2006/relationships/image" Target="../media/image100.png"/></Relationships>
</file>

<file path=ppt/slides/_rels/slide59.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notesSlide" Target="../notesSlides/notesSlide10.xml"/><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03.png"/><Relationship Id="rId5" Type="http://schemas.openxmlformats.org/officeDocument/2006/relationships/image" Target="../media/image101.wmf"/><Relationship Id="rId4" Type="http://schemas.openxmlformats.org/officeDocument/2006/relationships/oleObject" Target="../embeddings/oleObject67.bin"/></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101.wmf"/><Relationship Id="rId4" Type="http://schemas.openxmlformats.org/officeDocument/2006/relationships/oleObject" Target="../embeddings/oleObject69.bin"/></Relationships>
</file>

<file path=ppt/slides/_rels/slide61.xml.rels><?xml version="1.0" encoding="UTF-8" standalone="yes"?>
<Relationships xmlns="http://schemas.openxmlformats.org/package/2006/relationships"><Relationship Id="rId3" Type="http://schemas.openxmlformats.org/officeDocument/2006/relationships/image" Target="../media/image105.tiff"/><Relationship Id="rId2" Type="http://schemas.openxmlformats.org/officeDocument/2006/relationships/image" Target="../media/image104.jpeg"/><Relationship Id="rId1" Type="http://schemas.openxmlformats.org/officeDocument/2006/relationships/slideLayout" Target="../slideLayouts/slideLayout13.xml"/><Relationship Id="rId6" Type="http://schemas.openxmlformats.org/officeDocument/2006/relationships/image" Target="../media/image108.jpeg"/><Relationship Id="rId5" Type="http://schemas.openxmlformats.org/officeDocument/2006/relationships/image" Target="../media/image107.jpeg"/><Relationship Id="rId4" Type="http://schemas.openxmlformats.org/officeDocument/2006/relationships/image" Target="../media/image106.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3"/>
          <p:cNvSpPr>
            <a:spLocks noGrp="1"/>
          </p:cNvSpPr>
          <p:nvPr>
            <p:ph type="sldNum" sz="quarter" idx="10"/>
          </p:nvPr>
        </p:nvSpPr>
        <p:spPr>
          <a:noFill/>
        </p:spPr>
        <p:txBody>
          <a:bodyPr/>
          <a:lstStyle/>
          <a:p>
            <a:fld id="{9533593C-9BCA-4DFF-87D6-31B886C13226}" type="slidenum">
              <a:rPr lang="en-US" smtClean="0"/>
              <a:pPr/>
              <a:t>1</a:t>
            </a:fld>
            <a:endParaRPr lang="en-US" dirty="0"/>
          </a:p>
        </p:txBody>
      </p:sp>
      <p:sp>
        <p:nvSpPr>
          <p:cNvPr id="2051" name="Rectangle 2"/>
          <p:cNvSpPr>
            <a:spLocks noGrp="1" noChangeArrowheads="1"/>
          </p:cNvSpPr>
          <p:nvPr>
            <p:ph type="ctrTitle"/>
          </p:nvPr>
        </p:nvSpPr>
        <p:spPr bwMode="auto">
          <a:xfrm>
            <a:off x="0" y="1371600"/>
            <a:ext cx="9144000" cy="12072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70000"/>
              </a:lnSpc>
            </a:pPr>
            <a:r>
              <a:rPr lang="en-US" sz="2400" dirty="0"/>
              <a:t>081100M01002H</a:t>
            </a:r>
            <a:br>
              <a:rPr lang="en-US" sz="2400" dirty="0"/>
            </a:br>
            <a:r>
              <a:rPr lang="en-US" sz="2400" dirty="0"/>
              <a:t/>
            </a:r>
            <a:br>
              <a:rPr lang="en-US" sz="2400" dirty="0"/>
            </a:br>
            <a:r>
              <a:rPr lang="en-US" sz="2400" dirty="0"/>
              <a:t/>
            </a:r>
            <a:br>
              <a:rPr lang="en-US" sz="2400" dirty="0"/>
            </a:br>
            <a:r>
              <a:rPr lang="zh-CN" altLang="en-US" sz="2400" dirty="0"/>
              <a:t>图像处理与分析</a:t>
            </a:r>
            <a:r>
              <a:rPr lang="en-US" altLang="zh-CN" sz="2400" dirty="0"/>
              <a:t/>
            </a:r>
            <a:br>
              <a:rPr lang="en-US" altLang="zh-CN" sz="2400" dirty="0"/>
            </a:br>
            <a:r>
              <a:rPr lang="en-US" altLang="zh-CN" sz="2400" dirty="0"/>
              <a:t/>
            </a:r>
            <a:br>
              <a:rPr lang="en-US" altLang="zh-CN" sz="2400" dirty="0"/>
            </a:br>
            <a:r>
              <a:rPr lang="en-US" altLang="zh-CN" sz="2400" dirty="0"/>
              <a:t/>
            </a:r>
            <a:br>
              <a:rPr lang="en-US" altLang="zh-CN" sz="2400" dirty="0"/>
            </a:br>
            <a:r>
              <a:rPr lang="zh-CN" altLang="en-US" sz="2400" b="1" dirty="0" smtClean="0"/>
              <a:t>第</a:t>
            </a:r>
            <a:r>
              <a:rPr lang="zh-CN" altLang="en-US" sz="2400" b="1" dirty="0"/>
              <a:t>六</a:t>
            </a:r>
            <a:r>
              <a:rPr lang="zh-CN" altLang="en-US" sz="2400" b="1" dirty="0" smtClean="0"/>
              <a:t>讲</a:t>
            </a:r>
            <a:r>
              <a:rPr lang="en-US" sz="2400" b="1" dirty="0"/>
              <a:t>: </a:t>
            </a:r>
            <a:r>
              <a:rPr lang="zh-CN" altLang="en-US" sz="2400" b="1" dirty="0" smtClean="0"/>
              <a:t>图像变换 </a:t>
            </a:r>
            <a:r>
              <a:rPr lang="en-US" altLang="zh-CN" sz="2400" b="1" dirty="0" smtClean="0"/>
              <a:t>(IV)</a:t>
            </a:r>
            <a:r>
              <a:rPr lang="en-US" altLang="zh-CN" sz="2400" dirty="0"/>
              <a:t/>
            </a:r>
            <a:br>
              <a:rPr lang="en-US" altLang="zh-CN" sz="2400" dirty="0"/>
            </a:br>
            <a:r>
              <a:rPr lang="en-US" altLang="zh-CN" sz="2400" dirty="0" smtClean="0"/>
              <a:t/>
            </a:r>
            <a:br>
              <a:rPr lang="en-US" altLang="zh-CN" sz="2400" dirty="0" smtClean="0"/>
            </a:br>
            <a:r>
              <a:rPr lang="en-US" sz="2400" dirty="0"/>
              <a:t/>
            </a:r>
            <a:br>
              <a:rPr lang="en-US" sz="2400" dirty="0"/>
            </a:br>
            <a:r>
              <a:rPr lang="zh-CN" altLang="en-US" sz="2400" dirty="0" smtClean="0"/>
              <a:t>图像的正交变换，距离变换</a:t>
            </a:r>
            <a:endParaRPr lang="en-US" sz="2400" dirty="0"/>
          </a:p>
        </p:txBody>
      </p:sp>
      <p:sp>
        <p:nvSpPr>
          <p:cNvPr id="2053" name="Rectangle 11"/>
          <p:cNvSpPr>
            <a:spLocks noChangeArrowheads="1"/>
          </p:cNvSpPr>
          <p:nvPr/>
        </p:nvSpPr>
        <p:spPr bwMode="auto">
          <a:xfrm>
            <a:off x="0" y="914400"/>
            <a:ext cx="9144000" cy="381000"/>
          </a:xfrm>
          <a:prstGeom prst="rect">
            <a:avLst/>
          </a:prstGeom>
          <a:solidFill>
            <a:schemeClr val="bg1"/>
          </a:solidFill>
          <a:ln w="9525">
            <a:noFill/>
            <a:miter lim="800000"/>
            <a:headEnd/>
            <a:tailEnd/>
          </a:ln>
        </p:spPr>
        <p:txBody>
          <a:bodyPr wrap="none" anchor="ctr"/>
          <a:lstStyle/>
          <a:p>
            <a:endParaRPr lang="en-US" dirty="0"/>
          </a:p>
        </p:txBody>
      </p:sp>
      <p:sp>
        <p:nvSpPr>
          <p:cNvPr id="2054" name="Text Box 9"/>
          <p:cNvSpPr txBox="1">
            <a:spLocks noChangeArrowheads="1"/>
          </p:cNvSpPr>
          <p:nvPr/>
        </p:nvSpPr>
        <p:spPr bwMode="auto">
          <a:xfrm>
            <a:off x="6069219" y="6468017"/>
            <a:ext cx="2943225" cy="153888"/>
          </a:xfrm>
          <a:prstGeom prst="rect">
            <a:avLst/>
          </a:prstGeom>
          <a:noFill/>
          <a:ln w="9525">
            <a:noFill/>
            <a:miter lim="800000"/>
            <a:headEnd/>
            <a:tailEnd/>
          </a:ln>
        </p:spPr>
        <p:txBody>
          <a:bodyPr wrap="square" lIns="0" tIns="0" rIns="0" bIns="0">
            <a:spAutoFit/>
          </a:bodyPr>
          <a:lstStyle/>
          <a:p>
            <a:pPr algn="ctr">
              <a:spcBef>
                <a:spcPct val="50000"/>
              </a:spcBef>
            </a:pPr>
            <a:r>
              <a:rPr lang="en-US" sz="1000" b="1" dirty="0">
                <a:solidFill>
                  <a:srgbClr val="CC3300"/>
                </a:solidFill>
                <a:latin typeface="Tahoma" charset="0"/>
              </a:rPr>
              <a:t>Lecture </a:t>
            </a:r>
            <a:r>
              <a:rPr lang="en-US" altLang="zh-CN" sz="1000" b="1" dirty="0">
                <a:solidFill>
                  <a:srgbClr val="CC3300"/>
                </a:solidFill>
                <a:latin typeface="Tahoma" charset="0"/>
              </a:rPr>
              <a:t>6</a:t>
            </a:r>
            <a:r>
              <a:rPr lang="en-US" sz="1000" b="1" dirty="0" smtClean="0">
                <a:solidFill>
                  <a:srgbClr val="CC3300"/>
                </a:solidFill>
                <a:latin typeface="Tahoma" charset="0"/>
              </a:rPr>
              <a:t>        October 1</a:t>
            </a:r>
            <a:r>
              <a:rPr lang="en-US" altLang="zh-CN" sz="1000" b="1" dirty="0" smtClean="0">
                <a:solidFill>
                  <a:srgbClr val="CC3300"/>
                </a:solidFill>
                <a:latin typeface="Tahoma" charset="0"/>
              </a:rPr>
              <a:t>7</a:t>
            </a:r>
            <a:r>
              <a:rPr lang="en-US" sz="1000" b="1" dirty="0" smtClean="0">
                <a:solidFill>
                  <a:srgbClr val="CC3300"/>
                </a:solidFill>
                <a:latin typeface="Tahoma" charset="0"/>
              </a:rPr>
              <a:t>, </a:t>
            </a:r>
            <a:r>
              <a:rPr lang="en-US" sz="1000" b="1" dirty="0">
                <a:solidFill>
                  <a:srgbClr val="CC3300"/>
                </a:solidFill>
                <a:latin typeface="Tahoma" charset="0"/>
              </a:rPr>
              <a:t>2019</a:t>
            </a:r>
          </a:p>
        </p:txBody>
      </p:sp>
      <p:pic>
        <p:nvPicPr>
          <p:cNvPr id="7" name="Picture 4" descr="http://www.ia.cas.cn/images/logo_ia_20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9" y="6428943"/>
            <a:ext cx="2257475" cy="3473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mage result for university of chinese academy of scienc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0938" y="6470983"/>
            <a:ext cx="1439421" cy="3018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7" name="Text Box 9"/>
          <p:cNvSpPr txBox="1">
            <a:spLocks noChangeArrowheads="1"/>
          </p:cNvSpPr>
          <p:nvPr/>
        </p:nvSpPr>
        <p:spPr bwMode="auto">
          <a:xfrm>
            <a:off x="-46038" y="1296987"/>
            <a:ext cx="91900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defRPr sz="2400">
                <a:solidFill>
                  <a:schemeClr val="tx1"/>
                </a:solidFill>
                <a:latin typeface="Times New Roman" panose="02020603050405020304" pitchFamily="18" charset="0"/>
              </a:defRPr>
            </a:lvl1pPr>
            <a:lvl2pPr marL="50958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dirty="0">
                <a:ea typeface="宋体" panose="02010600030101010101" pitchFamily="2" charset="-122"/>
              </a:rPr>
              <a:t>	A </a:t>
            </a:r>
            <a:r>
              <a:rPr lang="en-US" altLang="zh-CN" b="1" i="1" dirty="0">
                <a:solidFill>
                  <a:srgbClr val="009900"/>
                </a:solidFill>
                <a:ea typeface="宋体" panose="02010600030101010101" pitchFamily="2" charset="-122"/>
              </a:rPr>
              <a:t>vector space</a:t>
            </a:r>
            <a:r>
              <a:rPr lang="en-US" altLang="zh-CN" dirty="0">
                <a:ea typeface="宋体" panose="02010600030101010101" pitchFamily="2" charset="-122"/>
              </a:rPr>
              <a:t> is defined as a nonempty set </a:t>
            </a:r>
            <a:r>
              <a:rPr lang="en-US" altLang="zh-CN" i="1" dirty="0">
                <a:ea typeface="宋体" panose="02010600030101010101" pitchFamily="2" charset="-122"/>
              </a:rPr>
              <a:t>V</a:t>
            </a:r>
            <a:r>
              <a:rPr lang="en-US" altLang="zh-CN" dirty="0">
                <a:ea typeface="宋体" panose="02010600030101010101" pitchFamily="2" charset="-122"/>
              </a:rPr>
              <a:t> of entities called </a:t>
            </a:r>
            <a:r>
              <a:rPr lang="en-US" altLang="zh-CN" i="1" dirty="0">
                <a:ea typeface="宋体" panose="02010600030101010101" pitchFamily="2" charset="-122"/>
              </a:rPr>
              <a:t>vectors</a:t>
            </a:r>
            <a:r>
              <a:rPr lang="en-US" altLang="zh-CN" dirty="0">
                <a:ea typeface="宋体" panose="02010600030101010101" pitchFamily="2" charset="-122"/>
              </a:rPr>
              <a:t> and associated scalars that satisfy the conditions outlined in A through C below.  A vector space is </a:t>
            </a:r>
            <a:r>
              <a:rPr lang="en-US" altLang="zh-CN" i="1" dirty="0">
                <a:ea typeface="宋体" panose="02010600030101010101" pitchFamily="2" charset="-122"/>
              </a:rPr>
              <a:t>real</a:t>
            </a:r>
            <a:r>
              <a:rPr lang="en-US" altLang="zh-CN" dirty="0">
                <a:ea typeface="宋体" panose="02010600030101010101" pitchFamily="2" charset="-122"/>
              </a:rPr>
              <a:t> if the scalars are real numbers; it is </a:t>
            </a:r>
            <a:r>
              <a:rPr lang="en-US" altLang="zh-CN" i="1" dirty="0">
                <a:ea typeface="宋体" panose="02010600030101010101" pitchFamily="2" charset="-122"/>
              </a:rPr>
              <a:t>complex</a:t>
            </a:r>
            <a:r>
              <a:rPr lang="en-US" altLang="zh-CN" dirty="0">
                <a:ea typeface="宋体" panose="02010600030101010101" pitchFamily="2" charset="-122"/>
              </a:rPr>
              <a:t> if the scalars are complex numbers.</a:t>
            </a:r>
          </a:p>
        </p:txBody>
      </p:sp>
      <p:sp>
        <p:nvSpPr>
          <p:cNvPr id="22538" name="Text Box 10"/>
          <p:cNvSpPr txBox="1">
            <a:spLocks noChangeArrowheads="1"/>
          </p:cNvSpPr>
          <p:nvPr/>
        </p:nvSpPr>
        <p:spPr bwMode="auto">
          <a:xfrm>
            <a:off x="180181" y="2849562"/>
            <a:ext cx="87836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8925" indent="-2889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zh-CN" dirty="0">
                <a:solidFill>
                  <a:srgbClr val="009900"/>
                </a:solidFill>
                <a:ea typeface="宋体" panose="02010600030101010101" pitchFamily="2" charset="-122"/>
              </a:rPr>
              <a:t>Condition A</a:t>
            </a:r>
            <a:r>
              <a:rPr lang="en-US" altLang="zh-CN" dirty="0">
                <a:ea typeface="宋体" panose="02010600030101010101" pitchFamily="2" charset="-122"/>
              </a:rPr>
              <a:t>:  There is in </a:t>
            </a:r>
            <a:r>
              <a:rPr lang="en-US" altLang="zh-CN" i="1" dirty="0">
                <a:ea typeface="宋体" panose="02010600030101010101" pitchFamily="2" charset="-122"/>
              </a:rPr>
              <a:t>V</a:t>
            </a:r>
            <a:r>
              <a:rPr lang="en-US" altLang="zh-CN" dirty="0">
                <a:ea typeface="宋体" panose="02010600030101010101" pitchFamily="2" charset="-122"/>
              </a:rPr>
              <a:t> an operation called </a:t>
            </a:r>
            <a:r>
              <a:rPr lang="en-US" altLang="zh-CN" i="1" dirty="0">
                <a:ea typeface="宋体" panose="02010600030101010101" pitchFamily="2" charset="-122"/>
              </a:rPr>
              <a:t>vector addition</a:t>
            </a:r>
            <a:r>
              <a:rPr lang="en-US" altLang="zh-CN" dirty="0">
                <a:ea typeface="宋体" panose="02010600030101010101" pitchFamily="2" charset="-122"/>
              </a:rPr>
              <a:t>, denoted </a:t>
            </a:r>
            <a:r>
              <a:rPr lang="en-US" altLang="zh-CN" b="1" dirty="0">
                <a:ea typeface="宋体" panose="02010600030101010101" pitchFamily="2" charset="-122"/>
              </a:rPr>
              <a:t>x</a:t>
            </a:r>
            <a:r>
              <a:rPr lang="en-US" altLang="zh-CN" dirty="0">
                <a:ea typeface="宋体" panose="02010600030101010101" pitchFamily="2" charset="-122"/>
              </a:rPr>
              <a:t> + </a:t>
            </a:r>
            <a:r>
              <a:rPr lang="en-US" altLang="zh-CN" b="1" dirty="0">
                <a:ea typeface="宋体" panose="02010600030101010101" pitchFamily="2" charset="-122"/>
              </a:rPr>
              <a:t>y</a:t>
            </a:r>
            <a:r>
              <a:rPr lang="en-US" altLang="zh-CN" dirty="0">
                <a:ea typeface="宋体" panose="02010600030101010101" pitchFamily="2" charset="-122"/>
              </a:rPr>
              <a:t>, that satisfies:</a:t>
            </a:r>
          </a:p>
        </p:txBody>
      </p:sp>
      <p:sp>
        <p:nvSpPr>
          <p:cNvPr id="22539" name="Text Box 11"/>
          <p:cNvSpPr txBox="1">
            <a:spLocks noChangeArrowheads="1"/>
          </p:cNvSpPr>
          <p:nvPr/>
        </p:nvSpPr>
        <p:spPr bwMode="auto">
          <a:xfrm>
            <a:off x="530224" y="3671887"/>
            <a:ext cx="80835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defRPr sz="2400">
                <a:solidFill>
                  <a:schemeClr val="tx1"/>
                </a:solidFill>
                <a:latin typeface="Times New Roman" panose="02020603050405020304" pitchFamily="18" charset="0"/>
              </a:defRPr>
            </a:lvl1pPr>
            <a:lvl2pPr marL="50958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dirty="0">
                <a:ea typeface="宋体" panose="02010600030101010101" pitchFamily="2" charset="-122"/>
              </a:rPr>
              <a:t>1. 	</a:t>
            </a:r>
            <a:r>
              <a:rPr lang="en-US" altLang="zh-CN" b="1" dirty="0">
                <a:ea typeface="宋体" panose="02010600030101010101" pitchFamily="2" charset="-122"/>
              </a:rPr>
              <a:t>x </a:t>
            </a:r>
            <a:r>
              <a:rPr lang="en-US" altLang="zh-CN" dirty="0">
                <a:ea typeface="宋体" panose="02010600030101010101" pitchFamily="2" charset="-122"/>
              </a:rPr>
              <a:t>+ </a:t>
            </a:r>
            <a:r>
              <a:rPr lang="en-US" altLang="zh-CN" b="1" dirty="0">
                <a:ea typeface="宋体" panose="02010600030101010101" pitchFamily="2" charset="-122"/>
              </a:rPr>
              <a:t>y</a:t>
            </a:r>
            <a:r>
              <a:rPr lang="en-US" altLang="zh-CN" dirty="0">
                <a:ea typeface="宋体" panose="02010600030101010101" pitchFamily="2" charset="-122"/>
              </a:rPr>
              <a:t> = </a:t>
            </a:r>
            <a:r>
              <a:rPr lang="en-US" altLang="zh-CN" b="1" dirty="0">
                <a:ea typeface="宋体" panose="02010600030101010101" pitchFamily="2" charset="-122"/>
              </a:rPr>
              <a:t>y</a:t>
            </a:r>
            <a:r>
              <a:rPr lang="en-US" altLang="zh-CN" dirty="0">
                <a:ea typeface="宋体" panose="02010600030101010101" pitchFamily="2" charset="-122"/>
              </a:rPr>
              <a:t> +</a:t>
            </a:r>
            <a:r>
              <a:rPr lang="en-US" altLang="zh-CN" b="1" dirty="0">
                <a:ea typeface="宋体" panose="02010600030101010101" pitchFamily="2" charset="-122"/>
              </a:rPr>
              <a:t> x</a:t>
            </a:r>
            <a:r>
              <a:rPr lang="en-US" altLang="zh-CN" dirty="0">
                <a:ea typeface="宋体" panose="02010600030101010101" pitchFamily="2" charset="-122"/>
              </a:rPr>
              <a:t> for all vectors </a:t>
            </a:r>
            <a:r>
              <a:rPr lang="en-US" altLang="zh-CN" b="1" dirty="0">
                <a:ea typeface="宋体" panose="02010600030101010101" pitchFamily="2" charset="-122"/>
              </a:rPr>
              <a:t>x</a:t>
            </a:r>
            <a:r>
              <a:rPr lang="en-US" altLang="zh-CN" dirty="0">
                <a:ea typeface="宋体" panose="02010600030101010101" pitchFamily="2" charset="-122"/>
              </a:rPr>
              <a:t> and </a:t>
            </a:r>
            <a:r>
              <a:rPr lang="en-US" altLang="zh-CN" b="1" dirty="0">
                <a:ea typeface="宋体" panose="02010600030101010101" pitchFamily="2" charset="-122"/>
              </a:rPr>
              <a:t>y</a:t>
            </a:r>
            <a:r>
              <a:rPr lang="en-US" altLang="zh-CN" dirty="0">
                <a:ea typeface="宋体" panose="02010600030101010101" pitchFamily="2" charset="-122"/>
              </a:rPr>
              <a:t> in the space. </a:t>
            </a:r>
          </a:p>
          <a:p>
            <a:r>
              <a:rPr lang="en-US" altLang="zh-CN" dirty="0">
                <a:ea typeface="宋体" panose="02010600030101010101" pitchFamily="2" charset="-122"/>
              </a:rPr>
              <a:t>2. 	</a:t>
            </a:r>
            <a:r>
              <a:rPr lang="en-US" altLang="zh-CN" b="1" dirty="0">
                <a:ea typeface="宋体" panose="02010600030101010101" pitchFamily="2" charset="-122"/>
              </a:rPr>
              <a:t>x</a:t>
            </a:r>
            <a:r>
              <a:rPr lang="en-US" altLang="zh-CN" dirty="0">
                <a:ea typeface="宋体" panose="02010600030101010101" pitchFamily="2" charset="-122"/>
              </a:rPr>
              <a:t> + (</a:t>
            </a:r>
            <a:r>
              <a:rPr lang="en-US" altLang="zh-CN" b="1" dirty="0">
                <a:ea typeface="宋体" panose="02010600030101010101" pitchFamily="2" charset="-122"/>
              </a:rPr>
              <a:t>y</a:t>
            </a:r>
            <a:r>
              <a:rPr lang="en-US" altLang="zh-CN" dirty="0">
                <a:ea typeface="宋体" panose="02010600030101010101" pitchFamily="2" charset="-122"/>
              </a:rPr>
              <a:t> + </a:t>
            </a:r>
            <a:r>
              <a:rPr lang="en-US" altLang="zh-CN" b="1" dirty="0">
                <a:ea typeface="宋体" panose="02010600030101010101" pitchFamily="2" charset="-122"/>
              </a:rPr>
              <a:t>z</a:t>
            </a:r>
            <a:r>
              <a:rPr lang="en-US" altLang="zh-CN" dirty="0">
                <a:ea typeface="宋体" panose="02010600030101010101" pitchFamily="2" charset="-122"/>
              </a:rPr>
              <a:t>) = (</a:t>
            </a:r>
            <a:r>
              <a:rPr lang="en-US" altLang="zh-CN" b="1" dirty="0">
                <a:ea typeface="宋体" panose="02010600030101010101" pitchFamily="2" charset="-122"/>
              </a:rPr>
              <a:t>x</a:t>
            </a:r>
            <a:r>
              <a:rPr lang="en-US" altLang="zh-CN" dirty="0">
                <a:ea typeface="宋体" panose="02010600030101010101" pitchFamily="2" charset="-122"/>
              </a:rPr>
              <a:t> + </a:t>
            </a:r>
            <a:r>
              <a:rPr lang="en-US" altLang="zh-CN" b="1" dirty="0">
                <a:ea typeface="宋体" panose="02010600030101010101" pitchFamily="2" charset="-122"/>
              </a:rPr>
              <a:t>y</a:t>
            </a:r>
            <a:r>
              <a:rPr lang="en-US" altLang="zh-CN" dirty="0">
                <a:ea typeface="宋体" panose="02010600030101010101" pitchFamily="2" charset="-122"/>
              </a:rPr>
              <a:t>) +</a:t>
            </a:r>
            <a:r>
              <a:rPr lang="en-US" altLang="zh-CN" b="1" dirty="0">
                <a:ea typeface="宋体" panose="02010600030101010101" pitchFamily="2" charset="-122"/>
              </a:rPr>
              <a:t> z</a:t>
            </a:r>
            <a:r>
              <a:rPr lang="en-US" altLang="zh-CN" dirty="0">
                <a:ea typeface="宋体" panose="02010600030101010101" pitchFamily="2" charset="-122"/>
              </a:rPr>
              <a:t> for all </a:t>
            </a:r>
            <a:r>
              <a:rPr lang="en-US" altLang="zh-CN" b="1" dirty="0">
                <a:ea typeface="宋体" panose="02010600030101010101" pitchFamily="2" charset="-122"/>
              </a:rPr>
              <a:t>x</a:t>
            </a:r>
            <a:r>
              <a:rPr lang="en-US" altLang="zh-CN" dirty="0">
                <a:ea typeface="宋体" panose="02010600030101010101" pitchFamily="2" charset="-122"/>
              </a:rPr>
              <a:t>, </a:t>
            </a:r>
            <a:r>
              <a:rPr lang="en-US" altLang="zh-CN" b="1" dirty="0">
                <a:ea typeface="宋体" panose="02010600030101010101" pitchFamily="2" charset="-122"/>
              </a:rPr>
              <a:t>y</a:t>
            </a:r>
            <a:r>
              <a:rPr lang="en-US" altLang="zh-CN" dirty="0">
                <a:ea typeface="宋体" panose="02010600030101010101" pitchFamily="2" charset="-122"/>
              </a:rPr>
              <a:t>, and </a:t>
            </a:r>
            <a:r>
              <a:rPr lang="en-US" altLang="zh-CN" b="1" dirty="0">
                <a:ea typeface="宋体" panose="02010600030101010101" pitchFamily="2" charset="-122"/>
              </a:rPr>
              <a:t>z</a:t>
            </a:r>
            <a:r>
              <a:rPr lang="en-US" altLang="zh-CN" dirty="0">
                <a:ea typeface="宋体" panose="02010600030101010101" pitchFamily="2" charset="-122"/>
              </a:rPr>
              <a:t>.</a:t>
            </a:r>
          </a:p>
          <a:p>
            <a:r>
              <a:rPr lang="en-US" altLang="zh-CN" dirty="0">
                <a:ea typeface="宋体" panose="02010600030101010101" pitchFamily="2" charset="-122"/>
              </a:rPr>
              <a:t>3. 	There exists in </a:t>
            </a:r>
            <a:r>
              <a:rPr lang="en-US" altLang="zh-CN" i="1" dirty="0">
                <a:ea typeface="宋体" panose="02010600030101010101" pitchFamily="2" charset="-122"/>
              </a:rPr>
              <a:t>V</a:t>
            </a:r>
            <a:r>
              <a:rPr lang="en-US" altLang="zh-CN" dirty="0">
                <a:ea typeface="宋体" panose="02010600030101010101" pitchFamily="2" charset="-122"/>
              </a:rPr>
              <a:t> a unique vector, called the </a:t>
            </a:r>
            <a:r>
              <a:rPr lang="en-US" altLang="zh-CN" i="1" dirty="0">
                <a:ea typeface="宋体" panose="02010600030101010101" pitchFamily="2" charset="-122"/>
              </a:rPr>
              <a:t>zero vector</a:t>
            </a:r>
            <a:r>
              <a:rPr lang="en-US" altLang="zh-CN" dirty="0">
                <a:ea typeface="宋体" panose="02010600030101010101" pitchFamily="2" charset="-122"/>
              </a:rPr>
              <a:t>, and denoted </a:t>
            </a:r>
            <a:r>
              <a:rPr lang="en-US" altLang="zh-CN" b="1" dirty="0">
                <a:ea typeface="宋体" panose="02010600030101010101" pitchFamily="2" charset="-122"/>
              </a:rPr>
              <a:t>0</a:t>
            </a:r>
            <a:r>
              <a:rPr lang="en-US" altLang="zh-CN" dirty="0">
                <a:ea typeface="宋体" panose="02010600030101010101" pitchFamily="2" charset="-122"/>
              </a:rPr>
              <a:t>, such that </a:t>
            </a:r>
            <a:r>
              <a:rPr lang="en-US" altLang="zh-CN" b="1" dirty="0">
                <a:ea typeface="宋体" panose="02010600030101010101" pitchFamily="2" charset="-122"/>
              </a:rPr>
              <a:t>x</a:t>
            </a:r>
            <a:r>
              <a:rPr lang="en-US" altLang="zh-CN" dirty="0">
                <a:ea typeface="宋体" panose="02010600030101010101" pitchFamily="2" charset="-122"/>
              </a:rPr>
              <a:t> + </a:t>
            </a:r>
            <a:r>
              <a:rPr lang="en-US" altLang="zh-CN" b="1" dirty="0">
                <a:ea typeface="宋体" panose="02010600030101010101" pitchFamily="2" charset="-122"/>
              </a:rPr>
              <a:t>0 </a:t>
            </a:r>
            <a:r>
              <a:rPr lang="en-US" altLang="zh-CN" dirty="0">
                <a:ea typeface="宋体" panose="02010600030101010101" pitchFamily="2" charset="-122"/>
              </a:rPr>
              <a:t>= </a:t>
            </a:r>
            <a:r>
              <a:rPr lang="en-US" altLang="zh-CN" b="1" dirty="0">
                <a:ea typeface="宋体" panose="02010600030101010101" pitchFamily="2" charset="-122"/>
              </a:rPr>
              <a:t>x</a:t>
            </a:r>
            <a:r>
              <a:rPr lang="en-US" altLang="zh-CN" dirty="0">
                <a:ea typeface="宋体" panose="02010600030101010101" pitchFamily="2" charset="-122"/>
              </a:rPr>
              <a:t> and </a:t>
            </a:r>
            <a:r>
              <a:rPr lang="en-US" altLang="zh-CN" b="1" dirty="0">
                <a:ea typeface="宋体" panose="02010600030101010101" pitchFamily="2" charset="-122"/>
              </a:rPr>
              <a:t>0</a:t>
            </a:r>
            <a:r>
              <a:rPr lang="en-US" altLang="zh-CN" dirty="0">
                <a:ea typeface="宋体" panose="02010600030101010101" pitchFamily="2" charset="-122"/>
              </a:rPr>
              <a:t> + </a:t>
            </a:r>
            <a:r>
              <a:rPr lang="en-US" altLang="zh-CN" b="1" dirty="0">
                <a:ea typeface="宋体" panose="02010600030101010101" pitchFamily="2" charset="-122"/>
              </a:rPr>
              <a:t>x</a:t>
            </a:r>
            <a:r>
              <a:rPr lang="en-US" altLang="zh-CN" dirty="0">
                <a:ea typeface="宋体" panose="02010600030101010101" pitchFamily="2" charset="-122"/>
              </a:rPr>
              <a:t> = </a:t>
            </a:r>
            <a:r>
              <a:rPr lang="en-US" altLang="zh-CN" b="1" dirty="0">
                <a:ea typeface="宋体" panose="02010600030101010101" pitchFamily="2" charset="-122"/>
              </a:rPr>
              <a:t>x</a:t>
            </a:r>
            <a:r>
              <a:rPr lang="en-US" altLang="zh-CN" dirty="0">
                <a:ea typeface="宋体" panose="02010600030101010101" pitchFamily="2" charset="-122"/>
              </a:rPr>
              <a:t>  for all vectors </a:t>
            </a:r>
            <a:r>
              <a:rPr lang="en-US" altLang="zh-CN" b="1" dirty="0">
                <a:ea typeface="宋体" panose="02010600030101010101" pitchFamily="2" charset="-122"/>
              </a:rPr>
              <a:t>x</a:t>
            </a:r>
            <a:r>
              <a:rPr lang="en-US" altLang="zh-CN" dirty="0">
                <a:ea typeface="宋体" panose="02010600030101010101" pitchFamily="2" charset="-122"/>
              </a:rPr>
              <a:t>.</a:t>
            </a:r>
          </a:p>
          <a:p>
            <a:r>
              <a:rPr lang="en-US" altLang="zh-CN" dirty="0">
                <a:ea typeface="宋体" panose="02010600030101010101" pitchFamily="2" charset="-122"/>
              </a:rPr>
              <a:t>4.	For each vector </a:t>
            </a:r>
            <a:r>
              <a:rPr lang="en-US" altLang="zh-CN" b="1" dirty="0">
                <a:ea typeface="宋体" panose="02010600030101010101" pitchFamily="2" charset="-122"/>
              </a:rPr>
              <a:t>x</a:t>
            </a:r>
            <a:r>
              <a:rPr lang="en-US" altLang="zh-CN" dirty="0">
                <a:ea typeface="宋体" panose="02010600030101010101" pitchFamily="2" charset="-122"/>
              </a:rPr>
              <a:t> in </a:t>
            </a:r>
            <a:r>
              <a:rPr lang="en-US" altLang="zh-CN" i="1" dirty="0">
                <a:ea typeface="宋体" panose="02010600030101010101" pitchFamily="2" charset="-122"/>
              </a:rPr>
              <a:t>V</a:t>
            </a:r>
            <a:r>
              <a:rPr lang="en-US" altLang="zh-CN" dirty="0">
                <a:ea typeface="宋体" panose="02010600030101010101" pitchFamily="2" charset="-122"/>
              </a:rPr>
              <a:t>, there is a unique vector in </a:t>
            </a:r>
            <a:r>
              <a:rPr lang="en-US" altLang="zh-CN" i="1" dirty="0">
                <a:ea typeface="宋体" panose="02010600030101010101" pitchFamily="2" charset="-122"/>
              </a:rPr>
              <a:t>V</a:t>
            </a:r>
            <a:r>
              <a:rPr lang="en-US" altLang="zh-CN" dirty="0">
                <a:ea typeface="宋体" panose="02010600030101010101" pitchFamily="2" charset="-122"/>
              </a:rPr>
              <a:t>, called the </a:t>
            </a:r>
            <a:r>
              <a:rPr lang="en-US" altLang="zh-CN" i="1" dirty="0">
                <a:ea typeface="宋体" panose="02010600030101010101" pitchFamily="2" charset="-122"/>
              </a:rPr>
              <a:t>negation</a:t>
            </a:r>
            <a:r>
              <a:rPr lang="en-US" altLang="zh-CN" dirty="0">
                <a:ea typeface="宋体" panose="02010600030101010101" pitchFamily="2" charset="-122"/>
              </a:rPr>
              <a:t> of </a:t>
            </a:r>
            <a:r>
              <a:rPr lang="en-US" altLang="zh-CN" b="1" dirty="0">
                <a:ea typeface="宋体" panose="02010600030101010101" pitchFamily="2" charset="-122"/>
              </a:rPr>
              <a:t>x</a:t>
            </a:r>
            <a:r>
              <a:rPr lang="en-US" altLang="zh-CN" dirty="0">
                <a:ea typeface="宋体" panose="02010600030101010101" pitchFamily="2" charset="-122"/>
              </a:rPr>
              <a:t>, and denoted </a:t>
            </a:r>
            <a:r>
              <a:rPr lang="en-US" altLang="zh-CN" dirty="0">
                <a:ea typeface="宋体" panose="02010600030101010101" pitchFamily="2" charset="-122"/>
                <a:sym typeface="Symbol" panose="05050102010706020507" pitchFamily="18" charset="2"/>
              </a:rPr>
              <a:t></a:t>
            </a:r>
            <a:r>
              <a:rPr lang="en-US" altLang="zh-CN" b="1" dirty="0">
                <a:ea typeface="宋体" panose="02010600030101010101" pitchFamily="2" charset="-122"/>
              </a:rPr>
              <a:t>x</a:t>
            </a:r>
            <a:r>
              <a:rPr lang="en-US" altLang="zh-CN" dirty="0">
                <a:ea typeface="宋体" panose="02010600030101010101" pitchFamily="2" charset="-122"/>
              </a:rPr>
              <a:t>, such that </a:t>
            </a:r>
            <a:r>
              <a:rPr lang="en-US" altLang="zh-CN" b="1" dirty="0">
                <a:ea typeface="宋体" panose="02010600030101010101" pitchFamily="2" charset="-122"/>
              </a:rPr>
              <a:t>x </a:t>
            </a:r>
            <a:r>
              <a:rPr lang="en-US" altLang="zh-CN" dirty="0">
                <a:ea typeface="宋体" panose="02010600030101010101" pitchFamily="2" charset="-122"/>
              </a:rPr>
              <a:t>+ (</a:t>
            </a:r>
            <a:r>
              <a:rPr lang="en-US" altLang="zh-CN" dirty="0">
                <a:ea typeface="宋体" panose="02010600030101010101" pitchFamily="2" charset="-122"/>
                <a:sym typeface="Symbol" panose="05050102010706020507" pitchFamily="18" charset="2"/>
              </a:rPr>
              <a:t></a:t>
            </a:r>
            <a:r>
              <a:rPr lang="en-US" altLang="zh-CN" b="1" dirty="0">
                <a:ea typeface="宋体" panose="02010600030101010101" pitchFamily="2" charset="-122"/>
              </a:rPr>
              <a:t> x</a:t>
            </a:r>
            <a:r>
              <a:rPr lang="en-US" altLang="zh-CN" dirty="0">
                <a:ea typeface="宋体" panose="02010600030101010101" pitchFamily="2" charset="-122"/>
              </a:rPr>
              <a:t>) = </a:t>
            </a:r>
            <a:r>
              <a:rPr lang="en-US" altLang="zh-CN" b="1" dirty="0">
                <a:ea typeface="宋体" panose="02010600030101010101" pitchFamily="2" charset="-122"/>
              </a:rPr>
              <a:t>0</a:t>
            </a:r>
            <a:r>
              <a:rPr lang="en-US" altLang="zh-CN" dirty="0">
                <a:ea typeface="宋体" panose="02010600030101010101" pitchFamily="2" charset="-122"/>
              </a:rPr>
              <a:t> and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a:t>
            </a:r>
            <a:r>
              <a:rPr lang="en-US" altLang="zh-CN" b="1" dirty="0">
                <a:ea typeface="宋体" panose="02010600030101010101" pitchFamily="2" charset="-122"/>
              </a:rPr>
              <a:t>x</a:t>
            </a:r>
            <a:r>
              <a:rPr lang="en-US" altLang="zh-CN" dirty="0">
                <a:ea typeface="宋体" panose="02010600030101010101" pitchFamily="2" charset="-122"/>
              </a:rPr>
              <a:t>) + </a:t>
            </a:r>
            <a:r>
              <a:rPr lang="en-US" altLang="zh-CN" b="1" dirty="0">
                <a:ea typeface="宋体" panose="02010600030101010101" pitchFamily="2" charset="-122"/>
              </a:rPr>
              <a:t>x </a:t>
            </a:r>
            <a:r>
              <a:rPr lang="en-US" altLang="zh-CN" dirty="0">
                <a:ea typeface="宋体" panose="02010600030101010101" pitchFamily="2" charset="-122"/>
              </a:rPr>
              <a:t>= </a:t>
            </a:r>
            <a:r>
              <a:rPr lang="en-US" altLang="zh-CN" b="1" dirty="0">
                <a:ea typeface="宋体" panose="02010600030101010101" pitchFamily="2" charset="-122"/>
              </a:rPr>
              <a:t>0</a:t>
            </a:r>
            <a:r>
              <a:rPr lang="en-US" altLang="zh-CN" dirty="0">
                <a:ea typeface="宋体" panose="02010600030101010101" pitchFamily="2" charset="-122"/>
              </a:rPr>
              <a:t>.</a:t>
            </a:r>
          </a:p>
        </p:txBody>
      </p:sp>
      <p:sp>
        <p:nvSpPr>
          <p:cNvPr id="6" name="Title 1"/>
          <p:cNvSpPr txBox="1">
            <a:spLocks/>
          </p:cNvSpPr>
          <p:nvPr/>
        </p:nvSpPr>
        <p:spPr>
          <a:xfrm>
            <a:off x="457200" y="556578"/>
            <a:ext cx="8229600" cy="548322"/>
          </a:xfrm>
          <a:prstGeom prst="rect">
            <a:avLst/>
          </a:prstGeom>
        </p:spPr>
        <p:txBody>
          <a:bodyPr/>
          <a:lstStyle>
            <a:lvl1pPr algn="ctr" rtl="0" eaLnBrk="0" fontAlgn="base" hangingPunct="0">
              <a:spcBef>
                <a:spcPct val="0"/>
              </a:spcBef>
              <a:spcAft>
                <a:spcPct val="0"/>
              </a:spcAft>
              <a:defRPr sz="4400">
                <a:solidFill>
                  <a:srgbClr val="CC3300"/>
                </a:solidFill>
                <a:latin typeface="+mj-lt"/>
                <a:ea typeface="+mj-ea"/>
                <a:cs typeface="+mj-cs"/>
              </a:defRPr>
            </a:lvl1pPr>
            <a:lvl2pPr algn="ctr" rtl="0" eaLnBrk="0" fontAlgn="base" hangingPunct="0">
              <a:spcBef>
                <a:spcPct val="0"/>
              </a:spcBef>
              <a:spcAft>
                <a:spcPct val="0"/>
              </a:spcAft>
              <a:defRPr sz="4400">
                <a:solidFill>
                  <a:srgbClr val="CC3300"/>
                </a:solidFill>
                <a:latin typeface="Arial" charset="0"/>
              </a:defRPr>
            </a:lvl2pPr>
            <a:lvl3pPr algn="ctr" rtl="0" eaLnBrk="0" fontAlgn="base" hangingPunct="0">
              <a:spcBef>
                <a:spcPct val="0"/>
              </a:spcBef>
              <a:spcAft>
                <a:spcPct val="0"/>
              </a:spcAft>
              <a:defRPr sz="4400">
                <a:solidFill>
                  <a:srgbClr val="CC3300"/>
                </a:solidFill>
                <a:latin typeface="Arial" charset="0"/>
              </a:defRPr>
            </a:lvl3pPr>
            <a:lvl4pPr algn="ctr" rtl="0" eaLnBrk="0" fontAlgn="base" hangingPunct="0">
              <a:spcBef>
                <a:spcPct val="0"/>
              </a:spcBef>
              <a:spcAft>
                <a:spcPct val="0"/>
              </a:spcAft>
              <a:defRPr sz="4400">
                <a:solidFill>
                  <a:srgbClr val="CC3300"/>
                </a:solidFill>
                <a:latin typeface="Arial" charset="0"/>
              </a:defRPr>
            </a:lvl4pPr>
            <a:lvl5pPr algn="ctr" rtl="0" eaLnBrk="0" fontAlgn="base" hangingPunct="0">
              <a:spcBef>
                <a:spcPct val="0"/>
              </a:spcBef>
              <a:spcAft>
                <a:spcPct val="0"/>
              </a:spcAft>
              <a:defRPr sz="4400">
                <a:solidFill>
                  <a:srgbClr val="CC3300"/>
                </a:solidFill>
                <a:latin typeface="Arial" charset="0"/>
              </a:defRPr>
            </a:lvl5pPr>
            <a:lvl6pPr marL="457200" algn="ctr" rtl="0" fontAlgn="base">
              <a:spcBef>
                <a:spcPct val="0"/>
              </a:spcBef>
              <a:spcAft>
                <a:spcPct val="0"/>
              </a:spcAft>
              <a:defRPr sz="4400">
                <a:solidFill>
                  <a:srgbClr val="CC3300"/>
                </a:solidFill>
                <a:latin typeface="Arial" charset="0"/>
              </a:defRPr>
            </a:lvl6pPr>
            <a:lvl7pPr marL="914400" algn="ctr" rtl="0" fontAlgn="base">
              <a:spcBef>
                <a:spcPct val="0"/>
              </a:spcBef>
              <a:spcAft>
                <a:spcPct val="0"/>
              </a:spcAft>
              <a:defRPr sz="4400">
                <a:solidFill>
                  <a:srgbClr val="CC3300"/>
                </a:solidFill>
                <a:latin typeface="Arial" charset="0"/>
              </a:defRPr>
            </a:lvl7pPr>
            <a:lvl8pPr marL="1371600" algn="ctr" rtl="0" fontAlgn="base">
              <a:spcBef>
                <a:spcPct val="0"/>
              </a:spcBef>
              <a:spcAft>
                <a:spcPct val="0"/>
              </a:spcAft>
              <a:defRPr sz="4400">
                <a:solidFill>
                  <a:srgbClr val="CC3300"/>
                </a:solidFill>
                <a:latin typeface="Arial" charset="0"/>
              </a:defRPr>
            </a:lvl8pPr>
            <a:lvl9pPr marL="1828800" algn="ctr" rtl="0" fontAlgn="base">
              <a:spcBef>
                <a:spcPct val="0"/>
              </a:spcBef>
              <a:spcAft>
                <a:spcPct val="0"/>
              </a:spcAft>
              <a:defRPr sz="4400">
                <a:solidFill>
                  <a:srgbClr val="CC3300"/>
                </a:solidFill>
                <a:latin typeface="Arial" charset="0"/>
              </a:defRPr>
            </a:lvl9pPr>
          </a:lstStyle>
          <a:p>
            <a:r>
              <a:rPr lang="zh-CN" altLang="en-US" sz="2600" b="1" kern="0" dirty="0" smtClean="0"/>
              <a:t>矢量空间的基本概念 </a:t>
            </a:r>
            <a:r>
              <a:rPr lang="en-US" altLang="zh-CN" sz="2600" b="1" kern="0" dirty="0" smtClean="0"/>
              <a:t>(I)</a:t>
            </a:r>
            <a:endParaRPr lang="en-US" sz="2600" b="1" kern="0" dirty="0"/>
          </a:p>
        </p:txBody>
      </p:sp>
    </p:spTree>
    <p:extLst>
      <p:ext uri="{BB962C8B-B14F-4D97-AF65-F5344CB8AC3E}">
        <p14:creationId xmlns:p14="http://schemas.microsoft.com/office/powerpoint/2010/main" val="141365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227013" y="1609725"/>
            <a:ext cx="86550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zh-CN">
                <a:solidFill>
                  <a:srgbClr val="009900"/>
                </a:solidFill>
                <a:ea typeface="宋体" panose="02010600030101010101" pitchFamily="2" charset="-122"/>
              </a:rPr>
              <a:t>Condition B:</a:t>
            </a:r>
            <a:r>
              <a:rPr lang="en-US" altLang="zh-CN">
                <a:ea typeface="宋体" panose="02010600030101010101" pitchFamily="2" charset="-122"/>
              </a:rPr>
              <a:t>  There is in </a:t>
            </a:r>
            <a:r>
              <a:rPr lang="en-US" altLang="zh-CN" i="1">
                <a:ea typeface="宋体" panose="02010600030101010101" pitchFamily="2" charset="-122"/>
              </a:rPr>
              <a:t>V</a:t>
            </a:r>
            <a:r>
              <a:rPr lang="en-US" altLang="zh-CN">
                <a:ea typeface="宋体" panose="02010600030101010101" pitchFamily="2" charset="-122"/>
              </a:rPr>
              <a:t> an operation called </a:t>
            </a:r>
            <a:r>
              <a:rPr lang="en-US" altLang="zh-CN" i="1">
                <a:ea typeface="宋体" panose="02010600030101010101" pitchFamily="2" charset="-122"/>
              </a:rPr>
              <a:t>multiplication by a scalar</a:t>
            </a:r>
            <a:r>
              <a:rPr lang="en-US" altLang="zh-CN">
                <a:ea typeface="宋体" panose="02010600030101010101" pitchFamily="2" charset="-122"/>
              </a:rPr>
              <a:t> that associates with each scalar </a:t>
            </a:r>
            <a:r>
              <a:rPr lang="en-US" altLang="zh-CN" i="1">
                <a:ea typeface="宋体" panose="02010600030101010101" pitchFamily="2" charset="-122"/>
              </a:rPr>
              <a:t>c</a:t>
            </a:r>
            <a:r>
              <a:rPr lang="en-US" altLang="zh-CN">
                <a:ea typeface="宋体" panose="02010600030101010101" pitchFamily="2" charset="-122"/>
              </a:rPr>
              <a:t> and each vector </a:t>
            </a:r>
            <a:r>
              <a:rPr lang="en-US" altLang="zh-CN" b="1">
                <a:ea typeface="宋体" panose="02010600030101010101" pitchFamily="2" charset="-122"/>
              </a:rPr>
              <a:t>x</a:t>
            </a:r>
            <a:r>
              <a:rPr lang="en-US" altLang="zh-CN">
                <a:ea typeface="宋体" panose="02010600030101010101" pitchFamily="2" charset="-122"/>
              </a:rPr>
              <a:t> in </a:t>
            </a:r>
            <a:r>
              <a:rPr lang="en-US" altLang="zh-CN" i="1">
                <a:ea typeface="宋体" panose="02010600030101010101" pitchFamily="2" charset="-122"/>
              </a:rPr>
              <a:t>V</a:t>
            </a:r>
            <a:r>
              <a:rPr lang="en-US" altLang="zh-CN">
                <a:ea typeface="宋体" panose="02010600030101010101" pitchFamily="2" charset="-122"/>
              </a:rPr>
              <a:t> a unique vector called the </a:t>
            </a:r>
            <a:r>
              <a:rPr lang="en-US" altLang="zh-CN" i="1">
                <a:ea typeface="宋体" panose="02010600030101010101" pitchFamily="2" charset="-122"/>
              </a:rPr>
              <a:t>product</a:t>
            </a:r>
            <a:r>
              <a:rPr lang="en-US" altLang="zh-CN">
                <a:ea typeface="宋体" panose="02010600030101010101" pitchFamily="2" charset="-122"/>
              </a:rPr>
              <a:t> of </a:t>
            </a:r>
            <a:r>
              <a:rPr lang="en-US" altLang="zh-CN" i="1">
                <a:ea typeface="宋体" panose="02010600030101010101" pitchFamily="2" charset="-122"/>
              </a:rPr>
              <a:t>c</a:t>
            </a:r>
            <a:r>
              <a:rPr lang="en-US" altLang="zh-CN">
                <a:ea typeface="宋体" panose="02010600030101010101" pitchFamily="2" charset="-122"/>
              </a:rPr>
              <a:t> and </a:t>
            </a:r>
            <a:r>
              <a:rPr lang="en-US" altLang="zh-CN" b="1">
                <a:ea typeface="宋体" panose="02010600030101010101" pitchFamily="2" charset="-122"/>
              </a:rPr>
              <a:t>x</a:t>
            </a:r>
            <a:r>
              <a:rPr lang="en-US" altLang="zh-CN">
                <a:ea typeface="宋体" panose="02010600030101010101" pitchFamily="2" charset="-122"/>
              </a:rPr>
              <a:t>, denoted by </a:t>
            </a:r>
            <a:r>
              <a:rPr lang="en-US" altLang="zh-CN" i="1">
                <a:ea typeface="宋体" panose="02010600030101010101" pitchFamily="2" charset="-122"/>
              </a:rPr>
              <a:t>c</a:t>
            </a:r>
            <a:r>
              <a:rPr lang="en-US" altLang="zh-CN" b="1">
                <a:ea typeface="宋体" panose="02010600030101010101" pitchFamily="2" charset="-122"/>
              </a:rPr>
              <a:t>x</a:t>
            </a:r>
            <a:r>
              <a:rPr lang="en-US" altLang="zh-CN">
                <a:ea typeface="宋体" panose="02010600030101010101" pitchFamily="2" charset="-122"/>
              </a:rPr>
              <a:t> and </a:t>
            </a:r>
            <a:r>
              <a:rPr lang="en-US" altLang="zh-CN" b="1">
                <a:ea typeface="宋体" panose="02010600030101010101" pitchFamily="2" charset="-122"/>
              </a:rPr>
              <a:t>x</a:t>
            </a:r>
            <a:r>
              <a:rPr lang="en-US" altLang="zh-CN" i="1">
                <a:ea typeface="宋体" panose="02010600030101010101" pitchFamily="2" charset="-122"/>
              </a:rPr>
              <a:t>c</a:t>
            </a:r>
            <a:r>
              <a:rPr lang="en-US" altLang="zh-CN">
                <a:ea typeface="宋体" panose="02010600030101010101" pitchFamily="2" charset="-122"/>
              </a:rPr>
              <a:t>, and which satisfies:</a:t>
            </a:r>
          </a:p>
        </p:txBody>
      </p:sp>
      <p:sp>
        <p:nvSpPr>
          <p:cNvPr id="26629" name="Rectangle 5"/>
          <p:cNvSpPr>
            <a:spLocks noChangeArrowheads="1"/>
          </p:cNvSpPr>
          <p:nvPr/>
        </p:nvSpPr>
        <p:spPr bwMode="auto">
          <a:xfrm>
            <a:off x="763588" y="3103563"/>
            <a:ext cx="80041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ea typeface="宋体" panose="02010600030101010101" pitchFamily="2" charset="-122"/>
              </a:rPr>
              <a:t>1. </a:t>
            </a:r>
            <a:r>
              <a:rPr lang="en-US" altLang="zh-CN" i="1">
                <a:ea typeface="宋体" panose="02010600030101010101" pitchFamily="2" charset="-122"/>
              </a:rPr>
              <a:t>c</a:t>
            </a:r>
            <a:r>
              <a:rPr lang="en-US" altLang="zh-CN">
                <a:ea typeface="宋体" panose="02010600030101010101" pitchFamily="2" charset="-122"/>
              </a:rPr>
              <a:t>(</a:t>
            </a:r>
            <a:r>
              <a:rPr lang="en-US" altLang="zh-CN" i="1">
                <a:ea typeface="宋体" panose="02010600030101010101" pitchFamily="2" charset="-122"/>
              </a:rPr>
              <a:t>d</a:t>
            </a:r>
            <a:r>
              <a:rPr lang="en-US" altLang="zh-CN" b="1">
                <a:ea typeface="宋体" panose="02010600030101010101" pitchFamily="2" charset="-122"/>
              </a:rPr>
              <a:t>x</a:t>
            </a:r>
            <a:r>
              <a:rPr lang="en-US" altLang="zh-CN">
                <a:ea typeface="宋体" panose="02010600030101010101" pitchFamily="2" charset="-122"/>
              </a:rPr>
              <a:t>) = (</a:t>
            </a:r>
            <a:r>
              <a:rPr lang="en-US" altLang="zh-CN" i="1">
                <a:ea typeface="宋体" panose="02010600030101010101" pitchFamily="2" charset="-122"/>
              </a:rPr>
              <a:t>cd</a:t>
            </a:r>
            <a:r>
              <a:rPr lang="en-US" altLang="zh-CN">
                <a:ea typeface="宋体" panose="02010600030101010101" pitchFamily="2" charset="-122"/>
              </a:rPr>
              <a:t>)</a:t>
            </a:r>
            <a:r>
              <a:rPr lang="en-US" altLang="zh-CN" b="1">
                <a:ea typeface="宋体" panose="02010600030101010101" pitchFamily="2" charset="-122"/>
              </a:rPr>
              <a:t>x</a:t>
            </a:r>
            <a:r>
              <a:rPr lang="en-US" altLang="zh-CN">
                <a:ea typeface="宋体" panose="02010600030101010101" pitchFamily="2" charset="-122"/>
              </a:rPr>
              <a:t> for all scalars </a:t>
            </a:r>
            <a:r>
              <a:rPr lang="en-US" altLang="zh-CN" i="1">
                <a:ea typeface="宋体" panose="02010600030101010101" pitchFamily="2" charset="-122"/>
              </a:rPr>
              <a:t>c</a:t>
            </a:r>
            <a:r>
              <a:rPr lang="en-US" altLang="zh-CN">
                <a:ea typeface="宋体" panose="02010600030101010101" pitchFamily="2" charset="-122"/>
              </a:rPr>
              <a:t> and </a:t>
            </a:r>
            <a:r>
              <a:rPr lang="en-US" altLang="zh-CN" i="1">
                <a:ea typeface="宋体" panose="02010600030101010101" pitchFamily="2" charset="-122"/>
              </a:rPr>
              <a:t>d</a:t>
            </a:r>
            <a:r>
              <a:rPr lang="en-US" altLang="zh-CN">
                <a:ea typeface="宋体" panose="02010600030101010101" pitchFamily="2" charset="-122"/>
              </a:rPr>
              <a:t>, and all vectors </a:t>
            </a:r>
            <a:r>
              <a:rPr lang="en-US" altLang="zh-CN" b="1">
                <a:ea typeface="宋体" panose="02010600030101010101" pitchFamily="2" charset="-122"/>
              </a:rPr>
              <a:t>x</a:t>
            </a:r>
            <a:r>
              <a:rPr lang="en-US" altLang="zh-CN">
                <a:ea typeface="宋体" panose="02010600030101010101" pitchFamily="2" charset="-122"/>
              </a:rPr>
              <a:t>. </a:t>
            </a:r>
          </a:p>
          <a:p>
            <a:r>
              <a:rPr lang="en-US" altLang="zh-CN">
                <a:ea typeface="宋体" panose="02010600030101010101" pitchFamily="2" charset="-122"/>
              </a:rPr>
              <a:t>2. (</a:t>
            </a:r>
            <a:r>
              <a:rPr lang="en-US" altLang="zh-CN" i="1">
                <a:ea typeface="宋体" panose="02010600030101010101" pitchFamily="2" charset="-122"/>
              </a:rPr>
              <a:t>c</a:t>
            </a:r>
            <a:r>
              <a:rPr lang="en-US" altLang="zh-CN">
                <a:ea typeface="宋体" panose="02010600030101010101" pitchFamily="2" charset="-122"/>
              </a:rPr>
              <a:t> + </a:t>
            </a:r>
            <a:r>
              <a:rPr lang="en-US" altLang="zh-CN" i="1">
                <a:ea typeface="宋体" panose="02010600030101010101" pitchFamily="2" charset="-122"/>
              </a:rPr>
              <a:t>d</a:t>
            </a:r>
            <a:r>
              <a:rPr lang="en-US" altLang="zh-CN">
                <a:ea typeface="宋体" panose="02010600030101010101" pitchFamily="2" charset="-122"/>
              </a:rPr>
              <a:t>)</a:t>
            </a:r>
            <a:r>
              <a:rPr lang="en-US" altLang="zh-CN" b="1">
                <a:ea typeface="宋体" panose="02010600030101010101" pitchFamily="2" charset="-122"/>
              </a:rPr>
              <a:t>x</a:t>
            </a:r>
            <a:r>
              <a:rPr lang="en-US" altLang="zh-CN">
                <a:ea typeface="宋体" panose="02010600030101010101" pitchFamily="2" charset="-122"/>
              </a:rPr>
              <a:t> = c</a:t>
            </a:r>
            <a:r>
              <a:rPr lang="en-US" altLang="zh-CN" b="1">
                <a:ea typeface="宋体" panose="02010600030101010101" pitchFamily="2" charset="-122"/>
              </a:rPr>
              <a:t>x</a:t>
            </a:r>
            <a:r>
              <a:rPr lang="en-US" altLang="zh-CN">
                <a:ea typeface="宋体" panose="02010600030101010101" pitchFamily="2" charset="-122"/>
              </a:rPr>
              <a:t> + d</a:t>
            </a:r>
            <a:r>
              <a:rPr lang="en-US" altLang="zh-CN" b="1">
                <a:ea typeface="宋体" panose="02010600030101010101" pitchFamily="2" charset="-122"/>
              </a:rPr>
              <a:t>x</a:t>
            </a:r>
            <a:r>
              <a:rPr lang="en-US" altLang="zh-CN">
                <a:ea typeface="宋体" panose="02010600030101010101" pitchFamily="2" charset="-122"/>
              </a:rPr>
              <a:t> for all scalars </a:t>
            </a:r>
            <a:r>
              <a:rPr lang="en-US" altLang="zh-CN" i="1">
                <a:ea typeface="宋体" panose="02010600030101010101" pitchFamily="2" charset="-122"/>
              </a:rPr>
              <a:t>c</a:t>
            </a:r>
            <a:r>
              <a:rPr lang="en-US" altLang="zh-CN">
                <a:ea typeface="宋体" panose="02010600030101010101" pitchFamily="2" charset="-122"/>
              </a:rPr>
              <a:t> and </a:t>
            </a:r>
            <a:r>
              <a:rPr lang="en-US" altLang="zh-CN" i="1">
                <a:ea typeface="宋体" panose="02010600030101010101" pitchFamily="2" charset="-122"/>
              </a:rPr>
              <a:t>d</a:t>
            </a:r>
            <a:r>
              <a:rPr lang="en-US" altLang="zh-CN">
                <a:ea typeface="宋体" panose="02010600030101010101" pitchFamily="2" charset="-122"/>
              </a:rPr>
              <a:t>, and all vectors </a:t>
            </a:r>
            <a:r>
              <a:rPr lang="en-US" altLang="zh-CN" b="1">
                <a:ea typeface="宋体" panose="02010600030101010101" pitchFamily="2" charset="-122"/>
              </a:rPr>
              <a:t>x</a:t>
            </a:r>
            <a:r>
              <a:rPr lang="en-US" altLang="zh-CN">
                <a:ea typeface="宋体" panose="02010600030101010101" pitchFamily="2" charset="-122"/>
              </a:rPr>
              <a:t>. </a:t>
            </a:r>
          </a:p>
          <a:p>
            <a:r>
              <a:rPr lang="en-US" altLang="zh-CN">
                <a:ea typeface="宋体" panose="02010600030101010101" pitchFamily="2" charset="-122"/>
              </a:rPr>
              <a:t>3. c(</a:t>
            </a:r>
            <a:r>
              <a:rPr lang="en-US" altLang="zh-CN" b="1">
                <a:ea typeface="宋体" panose="02010600030101010101" pitchFamily="2" charset="-122"/>
              </a:rPr>
              <a:t>x</a:t>
            </a:r>
            <a:r>
              <a:rPr lang="en-US" altLang="zh-CN">
                <a:ea typeface="宋体" panose="02010600030101010101" pitchFamily="2" charset="-122"/>
              </a:rPr>
              <a:t> + </a:t>
            </a:r>
            <a:r>
              <a:rPr lang="en-US" altLang="zh-CN" b="1">
                <a:ea typeface="宋体" panose="02010600030101010101" pitchFamily="2" charset="-122"/>
              </a:rPr>
              <a:t>y</a:t>
            </a:r>
            <a:r>
              <a:rPr lang="en-US" altLang="zh-CN">
                <a:ea typeface="宋体" panose="02010600030101010101" pitchFamily="2" charset="-122"/>
              </a:rPr>
              <a:t>) = c</a:t>
            </a:r>
            <a:r>
              <a:rPr lang="en-US" altLang="zh-CN" b="1">
                <a:ea typeface="宋体" panose="02010600030101010101" pitchFamily="2" charset="-122"/>
              </a:rPr>
              <a:t>x</a:t>
            </a:r>
            <a:r>
              <a:rPr lang="en-US" altLang="zh-CN">
                <a:ea typeface="宋体" panose="02010600030101010101" pitchFamily="2" charset="-122"/>
              </a:rPr>
              <a:t> + c</a:t>
            </a:r>
            <a:r>
              <a:rPr lang="en-US" altLang="zh-CN" b="1">
                <a:ea typeface="宋体" panose="02010600030101010101" pitchFamily="2" charset="-122"/>
              </a:rPr>
              <a:t>y</a:t>
            </a:r>
            <a:r>
              <a:rPr lang="en-US" altLang="zh-CN">
                <a:ea typeface="宋体" panose="02010600030101010101" pitchFamily="2" charset="-122"/>
              </a:rPr>
              <a:t> for all scalars </a:t>
            </a:r>
            <a:r>
              <a:rPr lang="en-US" altLang="zh-CN" i="1">
                <a:ea typeface="宋体" panose="02010600030101010101" pitchFamily="2" charset="-122"/>
              </a:rPr>
              <a:t>c</a:t>
            </a:r>
            <a:r>
              <a:rPr lang="en-US" altLang="zh-CN">
                <a:ea typeface="宋体" panose="02010600030101010101" pitchFamily="2" charset="-122"/>
              </a:rPr>
              <a:t> and all vectors </a:t>
            </a:r>
            <a:r>
              <a:rPr lang="en-US" altLang="zh-CN" b="1">
                <a:ea typeface="宋体" panose="02010600030101010101" pitchFamily="2" charset="-122"/>
              </a:rPr>
              <a:t>x</a:t>
            </a:r>
            <a:r>
              <a:rPr lang="en-US" altLang="zh-CN">
                <a:ea typeface="宋体" panose="02010600030101010101" pitchFamily="2" charset="-122"/>
              </a:rPr>
              <a:t> and </a:t>
            </a:r>
            <a:r>
              <a:rPr lang="en-US" altLang="zh-CN" b="1">
                <a:ea typeface="宋体" panose="02010600030101010101" pitchFamily="2" charset="-122"/>
              </a:rPr>
              <a:t>y</a:t>
            </a:r>
            <a:r>
              <a:rPr lang="en-US" altLang="zh-CN">
                <a:ea typeface="宋体" panose="02010600030101010101" pitchFamily="2" charset="-122"/>
              </a:rPr>
              <a:t>.</a:t>
            </a:r>
          </a:p>
        </p:txBody>
      </p:sp>
      <p:sp>
        <p:nvSpPr>
          <p:cNvPr id="26630" name="Rectangle 6"/>
          <p:cNvSpPr>
            <a:spLocks noChangeArrowheads="1"/>
          </p:cNvSpPr>
          <p:nvPr/>
        </p:nvSpPr>
        <p:spPr bwMode="auto">
          <a:xfrm>
            <a:off x="246063" y="4356100"/>
            <a:ext cx="572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zh-CN">
                <a:solidFill>
                  <a:srgbClr val="009900"/>
                </a:solidFill>
                <a:ea typeface="宋体" panose="02010600030101010101" pitchFamily="2" charset="-122"/>
              </a:rPr>
              <a:t>Condition C</a:t>
            </a:r>
            <a:r>
              <a:rPr lang="en-US" altLang="zh-CN">
                <a:ea typeface="宋体" panose="02010600030101010101" pitchFamily="2" charset="-122"/>
              </a:rPr>
              <a:t>:  1</a:t>
            </a:r>
            <a:r>
              <a:rPr lang="en-US" altLang="zh-CN" b="1">
                <a:ea typeface="宋体" panose="02010600030101010101" pitchFamily="2" charset="-122"/>
              </a:rPr>
              <a:t>x </a:t>
            </a:r>
            <a:r>
              <a:rPr lang="en-US" altLang="zh-CN">
                <a:ea typeface="宋体" panose="02010600030101010101" pitchFamily="2" charset="-122"/>
              </a:rPr>
              <a:t>= </a:t>
            </a:r>
            <a:r>
              <a:rPr lang="en-US" altLang="zh-CN" b="1">
                <a:ea typeface="宋体" panose="02010600030101010101" pitchFamily="2" charset="-122"/>
              </a:rPr>
              <a:t>x</a:t>
            </a:r>
            <a:r>
              <a:rPr lang="en-US" altLang="zh-CN">
                <a:ea typeface="宋体" panose="02010600030101010101" pitchFamily="2" charset="-122"/>
              </a:rPr>
              <a:t> for all vectors </a:t>
            </a:r>
            <a:r>
              <a:rPr lang="en-US" altLang="zh-CN" b="1">
                <a:ea typeface="宋体" panose="02010600030101010101" pitchFamily="2" charset="-122"/>
              </a:rPr>
              <a:t>x</a:t>
            </a:r>
            <a:r>
              <a:rPr lang="en-US" altLang="zh-CN">
                <a:ea typeface="宋体" panose="02010600030101010101" pitchFamily="2" charset="-122"/>
              </a:rPr>
              <a:t>.</a:t>
            </a:r>
          </a:p>
        </p:txBody>
      </p:sp>
      <p:sp>
        <p:nvSpPr>
          <p:cNvPr id="6" name="Title 1"/>
          <p:cNvSpPr txBox="1">
            <a:spLocks/>
          </p:cNvSpPr>
          <p:nvPr/>
        </p:nvSpPr>
        <p:spPr>
          <a:xfrm>
            <a:off x="457200" y="556578"/>
            <a:ext cx="8229600" cy="548322"/>
          </a:xfrm>
          <a:prstGeom prst="rect">
            <a:avLst/>
          </a:prstGeom>
        </p:spPr>
        <p:txBody>
          <a:bodyPr/>
          <a:lstStyle>
            <a:lvl1pPr algn="ctr" rtl="0" eaLnBrk="0" fontAlgn="base" hangingPunct="0">
              <a:spcBef>
                <a:spcPct val="0"/>
              </a:spcBef>
              <a:spcAft>
                <a:spcPct val="0"/>
              </a:spcAft>
              <a:defRPr sz="4400">
                <a:solidFill>
                  <a:srgbClr val="CC3300"/>
                </a:solidFill>
                <a:latin typeface="+mj-lt"/>
                <a:ea typeface="+mj-ea"/>
                <a:cs typeface="+mj-cs"/>
              </a:defRPr>
            </a:lvl1pPr>
            <a:lvl2pPr algn="ctr" rtl="0" eaLnBrk="0" fontAlgn="base" hangingPunct="0">
              <a:spcBef>
                <a:spcPct val="0"/>
              </a:spcBef>
              <a:spcAft>
                <a:spcPct val="0"/>
              </a:spcAft>
              <a:defRPr sz="4400">
                <a:solidFill>
                  <a:srgbClr val="CC3300"/>
                </a:solidFill>
                <a:latin typeface="Arial" charset="0"/>
              </a:defRPr>
            </a:lvl2pPr>
            <a:lvl3pPr algn="ctr" rtl="0" eaLnBrk="0" fontAlgn="base" hangingPunct="0">
              <a:spcBef>
                <a:spcPct val="0"/>
              </a:spcBef>
              <a:spcAft>
                <a:spcPct val="0"/>
              </a:spcAft>
              <a:defRPr sz="4400">
                <a:solidFill>
                  <a:srgbClr val="CC3300"/>
                </a:solidFill>
                <a:latin typeface="Arial" charset="0"/>
              </a:defRPr>
            </a:lvl3pPr>
            <a:lvl4pPr algn="ctr" rtl="0" eaLnBrk="0" fontAlgn="base" hangingPunct="0">
              <a:spcBef>
                <a:spcPct val="0"/>
              </a:spcBef>
              <a:spcAft>
                <a:spcPct val="0"/>
              </a:spcAft>
              <a:defRPr sz="4400">
                <a:solidFill>
                  <a:srgbClr val="CC3300"/>
                </a:solidFill>
                <a:latin typeface="Arial" charset="0"/>
              </a:defRPr>
            </a:lvl4pPr>
            <a:lvl5pPr algn="ctr" rtl="0" eaLnBrk="0" fontAlgn="base" hangingPunct="0">
              <a:spcBef>
                <a:spcPct val="0"/>
              </a:spcBef>
              <a:spcAft>
                <a:spcPct val="0"/>
              </a:spcAft>
              <a:defRPr sz="4400">
                <a:solidFill>
                  <a:srgbClr val="CC3300"/>
                </a:solidFill>
                <a:latin typeface="Arial" charset="0"/>
              </a:defRPr>
            </a:lvl5pPr>
            <a:lvl6pPr marL="457200" algn="ctr" rtl="0" fontAlgn="base">
              <a:spcBef>
                <a:spcPct val="0"/>
              </a:spcBef>
              <a:spcAft>
                <a:spcPct val="0"/>
              </a:spcAft>
              <a:defRPr sz="4400">
                <a:solidFill>
                  <a:srgbClr val="CC3300"/>
                </a:solidFill>
                <a:latin typeface="Arial" charset="0"/>
              </a:defRPr>
            </a:lvl6pPr>
            <a:lvl7pPr marL="914400" algn="ctr" rtl="0" fontAlgn="base">
              <a:spcBef>
                <a:spcPct val="0"/>
              </a:spcBef>
              <a:spcAft>
                <a:spcPct val="0"/>
              </a:spcAft>
              <a:defRPr sz="4400">
                <a:solidFill>
                  <a:srgbClr val="CC3300"/>
                </a:solidFill>
                <a:latin typeface="Arial" charset="0"/>
              </a:defRPr>
            </a:lvl7pPr>
            <a:lvl8pPr marL="1371600" algn="ctr" rtl="0" fontAlgn="base">
              <a:spcBef>
                <a:spcPct val="0"/>
              </a:spcBef>
              <a:spcAft>
                <a:spcPct val="0"/>
              </a:spcAft>
              <a:defRPr sz="4400">
                <a:solidFill>
                  <a:srgbClr val="CC3300"/>
                </a:solidFill>
                <a:latin typeface="Arial" charset="0"/>
              </a:defRPr>
            </a:lvl8pPr>
            <a:lvl9pPr marL="1828800" algn="ctr" rtl="0" fontAlgn="base">
              <a:spcBef>
                <a:spcPct val="0"/>
              </a:spcBef>
              <a:spcAft>
                <a:spcPct val="0"/>
              </a:spcAft>
              <a:defRPr sz="4400">
                <a:solidFill>
                  <a:srgbClr val="CC3300"/>
                </a:solidFill>
                <a:latin typeface="Arial" charset="0"/>
              </a:defRPr>
            </a:lvl9pPr>
          </a:lstStyle>
          <a:p>
            <a:r>
              <a:rPr lang="zh-CN" altLang="en-US" sz="2600" b="1" kern="0" dirty="0" smtClean="0"/>
              <a:t>矢量空间的基本概念 </a:t>
            </a:r>
            <a:r>
              <a:rPr lang="en-US" altLang="zh-CN" sz="2600" b="1" kern="0" dirty="0" smtClean="0"/>
              <a:t>(II)</a:t>
            </a:r>
            <a:endParaRPr lang="en-US" sz="2600" b="1" kern="0" dirty="0"/>
          </a:p>
        </p:txBody>
      </p:sp>
    </p:spTree>
    <p:extLst>
      <p:ext uri="{BB962C8B-B14F-4D97-AF65-F5344CB8AC3E}">
        <p14:creationId xmlns:p14="http://schemas.microsoft.com/office/powerpoint/2010/main" val="656870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584" y="1536192"/>
            <a:ext cx="8229600" cy="4525963"/>
          </a:xfrm>
        </p:spPr>
        <p:txBody>
          <a:bodyPr/>
          <a:lstStyle/>
          <a:p>
            <a:r>
              <a:rPr lang="zh-CN" altLang="en-US" dirty="0" smtClean="0"/>
              <a:t>如果矢量空间</a:t>
            </a:r>
            <a:r>
              <a:rPr lang="en-US" altLang="zh-CN" i="1" dirty="0" smtClean="0"/>
              <a:t>V</a:t>
            </a:r>
            <a:r>
              <a:rPr lang="zh-CN" altLang="en-US" dirty="0" smtClean="0"/>
              <a:t>满足如下条件则是一个内积空间</a:t>
            </a:r>
            <a:endParaRPr lang="en-US" altLang="zh-CN" dirty="0" smtClean="0"/>
          </a:p>
          <a:p>
            <a:endParaRPr lang="en-US" altLang="zh-CN"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12</a:t>
            </a:fld>
            <a:endParaRPr lang="en-US"/>
          </a:p>
        </p:txBody>
      </p:sp>
      <p:sp>
        <p:nvSpPr>
          <p:cNvPr id="5" name="Title 1"/>
          <p:cNvSpPr>
            <a:spLocks noGrp="1"/>
          </p:cNvSpPr>
          <p:nvPr>
            <p:ph type="title"/>
          </p:nvPr>
        </p:nvSpPr>
        <p:spPr>
          <a:xfrm>
            <a:off x="457200" y="556578"/>
            <a:ext cx="8229600" cy="548322"/>
          </a:xfrm>
        </p:spPr>
        <p:txBody>
          <a:bodyPr/>
          <a:lstStyle/>
          <a:p>
            <a:r>
              <a:rPr lang="zh-CN" altLang="en-US" b="1" dirty="0" smtClean="0"/>
              <a:t>内积空间的基本概念</a:t>
            </a:r>
            <a:endParaRPr lang="en-US" b="1" dirty="0"/>
          </a:p>
        </p:txBody>
      </p:sp>
      <p:graphicFrame>
        <p:nvGraphicFramePr>
          <p:cNvPr id="6" name="对象 5"/>
          <p:cNvGraphicFramePr>
            <a:graphicFrameLocks noChangeAspect="1"/>
          </p:cNvGraphicFramePr>
          <p:nvPr>
            <p:extLst>
              <p:ext uri="{D42A27DB-BD31-4B8C-83A1-F6EECF244321}">
                <p14:modId xmlns:p14="http://schemas.microsoft.com/office/powerpoint/2010/main" val="1985328193"/>
              </p:ext>
            </p:extLst>
          </p:nvPr>
        </p:nvGraphicFramePr>
        <p:xfrm>
          <a:off x="1822450" y="2192338"/>
          <a:ext cx="4524375" cy="2768600"/>
        </p:xfrm>
        <a:graphic>
          <a:graphicData uri="http://schemas.openxmlformats.org/presentationml/2006/ole">
            <mc:AlternateContent xmlns:mc="http://schemas.openxmlformats.org/markup-compatibility/2006">
              <mc:Choice xmlns:v="urn:schemas-microsoft-com:vml" Requires="v">
                <p:oleObj spid="_x0000_s93220" name="Equation" r:id="rId3" imgW="2057400" imgH="1257120" progId="Equation.DSMT4">
                  <p:embed/>
                </p:oleObj>
              </mc:Choice>
              <mc:Fallback>
                <p:oleObj name="Equation" r:id="rId3" imgW="2057400" imgH="1257120" progId="Equation.DSMT4">
                  <p:embed/>
                  <p:pic>
                    <p:nvPicPr>
                      <p:cNvPr id="0" name=""/>
                      <p:cNvPicPr/>
                      <p:nvPr/>
                    </p:nvPicPr>
                    <p:blipFill>
                      <a:blip r:embed="rId4"/>
                      <a:stretch>
                        <a:fillRect/>
                      </a:stretch>
                    </p:blipFill>
                    <p:spPr>
                      <a:xfrm>
                        <a:off x="1822450" y="2192338"/>
                        <a:ext cx="4524375" cy="2768600"/>
                      </a:xfrm>
                      <a:prstGeom prst="rect">
                        <a:avLst/>
                      </a:prstGeom>
                    </p:spPr>
                  </p:pic>
                </p:oleObj>
              </mc:Fallback>
            </mc:AlternateContent>
          </a:graphicData>
        </a:graphic>
      </p:graphicFrame>
    </p:spTree>
    <p:extLst>
      <p:ext uri="{BB962C8B-B14F-4D97-AF65-F5344CB8AC3E}">
        <p14:creationId xmlns:p14="http://schemas.microsoft.com/office/powerpoint/2010/main" val="1667415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内积空间的示例 </a:t>
            </a:r>
            <a:r>
              <a:rPr lang="en-US" altLang="zh-CN" b="1" dirty="0" smtClean="0"/>
              <a:t>I</a:t>
            </a:r>
            <a:r>
              <a:rPr lang="zh-CN" altLang="en-US" b="1" dirty="0" smtClean="0"/>
              <a:t>：欧几里得空间</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13</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1866128664"/>
              </p:ext>
            </p:extLst>
          </p:nvPr>
        </p:nvGraphicFramePr>
        <p:xfrm>
          <a:off x="1673225" y="1692275"/>
          <a:ext cx="5843588" cy="835025"/>
        </p:xfrm>
        <a:graphic>
          <a:graphicData uri="http://schemas.openxmlformats.org/presentationml/2006/ole">
            <mc:AlternateContent xmlns:mc="http://schemas.openxmlformats.org/markup-compatibility/2006">
              <mc:Choice xmlns:v="urn:schemas-microsoft-com:vml" Requires="v">
                <p:oleObj spid="_x0000_s95352" name="Equation" r:id="rId3" imgW="3022560" imgH="431640" progId="Equation.DSMT4">
                  <p:embed/>
                </p:oleObj>
              </mc:Choice>
              <mc:Fallback>
                <p:oleObj name="Equation" r:id="rId3" imgW="3022560" imgH="431640" progId="Equation.DSMT4">
                  <p:embed/>
                  <p:pic>
                    <p:nvPicPr>
                      <p:cNvPr id="0" name=""/>
                      <p:cNvPicPr/>
                      <p:nvPr/>
                    </p:nvPicPr>
                    <p:blipFill>
                      <a:blip r:embed="rId4"/>
                      <a:stretch>
                        <a:fillRect/>
                      </a:stretch>
                    </p:blipFill>
                    <p:spPr>
                      <a:xfrm>
                        <a:off x="1673225" y="1692275"/>
                        <a:ext cx="5843588" cy="8350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3666142"/>
              </p:ext>
            </p:extLst>
          </p:nvPr>
        </p:nvGraphicFramePr>
        <p:xfrm>
          <a:off x="2444968" y="2829335"/>
          <a:ext cx="4565432" cy="570679"/>
        </p:xfrm>
        <a:graphic>
          <a:graphicData uri="http://schemas.openxmlformats.org/presentationml/2006/ole">
            <mc:AlternateContent xmlns:mc="http://schemas.openxmlformats.org/markup-compatibility/2006">
              <mc:Choice xmlns:v="urn:schemas-microsoft-com:vml" Requires="v">
                <p:oleObj spid="_x0000_s95353" name="Equation" r:id="rId5" imgW="1930320" imgH="241200" progId="Equation.DSMT4">
                  <p:embed/>
                </p:oleObj>
              </mc:Choice>
              <mc:Fallback>
                <p:oleObj name="Equation" r:id="rId5" imgW="1930320" imgH="241200" progId="Equation.DSMT4">
                  <p:embed/>
                  <p:pic>
                    <p:nvPicPr>
                      <p:cNvPr id="0" name=""/>
                      <p:cNvPicPr/>
                      <p:nvPr/>
                    </p:nvPicPr>
                    <p:blipFill>
                      <a:blip r:embed="rId6"/>
                      <a:stretch>
                        <a:fillRect/>
                      </a:stretch>
                    </p:blipFill>
                    <p:spPr>
                      <a:xfrm>
                        <a:off x="2444968" y="2829335"/>
                        <a:ext cx="4565432" cy="57067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08333003"/>
              </p:ext>
            </p:extLst>
          </p:nvPr>
        </p:nvGraphicFramePr>
        <p:xfrm>
          <a:off x="3198019" y="3702048"/>
          <a:ext cx="2815690" cy="972693"/>
        </p:xfrm>
        <a:graphic>
          <a:graphicData uri="http://schemas.openxmlformats.org/presentationml/2006/ole">
            <mc:AlternateContent xmlns:mc="http://schemas.openxmlformats.org/markup-compatibility/2006">
              <mc:Choice xmlns:v="urn:schemas-microsoft-com:vml" Requires="v">
                <p:oleObj spid="_x0000_s95354" name="Equation" r:id="rId7" imgW="1396800" imgH="482400" progId="Equation.DSMT4">
                  <p:embed/>
                </p:oleObj>
              </mc:Choice>
              <mc:Fallback>
                <p:oleObj name="Equation" r:id="rId7" imgW="1396800" imgH="482400" progId="Equation.DSMT4">
                  <p:embed/>
                  <p:pic>
                    <p:nvPicPr>
                      <p:cNvPr id="0" name=""/>
                      <p:cNvPicPr/>
                      <p:nvPr/>
                    </p:nvPicPr>
                    <p:blipFill>
                      <a:blip r:embed="rId8"/>
                      <a:stretch>
                        <a:fillRect/>
                      </a:stretch>
                    </p:blipFill>
                    <p:spPr>
                      <a:xfrm>
                        <a:off x="3198019" y="3702048"/>
                        <a:ext cx="2815690" cy="97269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24791710"/>
              </p:ext>
            </p:extLst>
          </p:nvPr>
        </p:nvGraphicFramePr>
        <p:xfrm>
          <a:off x="3555144" y="4895937"/>
          <a:ext cx="2099196" cy="1021977"/>
        </p:xfrm>
        <a:graphic>
          <a:graphicData uri="http://schemas.openxmlformats.org/presentationml/2006/ole">
            <mc:AlternateContent xmlns:mc="http://schemas.openxmlformats.org/markup-compatibility/2006">
              <mc:Choice xmlns:v="urn:schemas-microsoft-com:vml" Requires="v">
                <p:oleObj spid="_x0000_s95355" name="Equation" r:id="rId9" imgW="965160" imgH="469800" progId="Equation.DSMT4">
                  <p:embed/>
                </p:oleObj>
              </mc:Choice>
              <mc:Fallback>
                <p:oleObj name="Equation" r:id="rId9" imgW="965160" imgH="469800" progId="Equation.DSMT4">
                  <p:embed/>
                  <p:pic>
                    <p:nvPicPr>
                      <p:cNvPr id="0" name=""/>
                      <p:cNvPicPr/>
                      <p:nvPr/>
                    </p:nvPicPr>
                    <p:blipFill>
                      <a:blip r:embed="rId10"/>
                      <a:stretch>
                        <a:fillRect/>
                      </a:stretch>
                    </p:blipFill>
                    <p:spPr>
                      <a:xfrm>
                        <a:off x="3555144" y="4895937"/>
                        <a:ext cx="2099196" cy="1021977"/>
                      </a:xfrm>
                      <a:prstGeom prst="rect">
                        <a:avLst/>
                      </a:prstGeom>
                    </p:spPr>
                  </p:pic>
                </p:oleObj>
              </mc:Fallback>
            </mc:AlternateContent>
          </a:graphicData>
        </a:graphic>
      </p:graphicFrame>
    </p:spTree>
    <p:extLst>
      <p:ext uri="{BB962C8B-B14F-4D97-AF65-F5344CB8AC3E}">
        <p14:creationId xmlns:p14="http://schemas.microsoft.com/office/powerpoint/2010/main" val="3987857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7129" y="1600200"/>
            <a:ext cx="8691936" cy="4525963"/>
          </a:xfrm>
        </p:spPr>
        <p:txBody>
          <a:bodyPr/>
          <a:lstStyle/>
          <a:p>
            <a:r>
              <a:rPr lang="zh-CN" altLang="en-US" dirty="0" smtClean="0"/>
              <a:t>矢量空间                其中矢量是定义在          上的连续函数。 </a:t>
            </a:r>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14</a:t>
            </a:fld>
            <a:endParaRPr lang="en-US"/>
          </a:p>
        </p:txBody>
      </p:sp>
      <p:sp>
        <p:nvSpPr>
          <p:cNvPr id="5" name="标题 1"/>
          <p:cNvSpPr>
            <a:spLocks noGrp="1"/>
          </p:cNvSpPr>
          <p:nvPr>
            <p:ph type="title"/>
          </p:nvPr>
        </p:nvSpPr>
        <p:spPr>
          <a:xfrm>
            <a:off x="457200" y="556578"/>
            <a:ext cx="8229600" cy="548322"/>
          </a:xfrm>
        </p:spPr>
        <p:txBody>
          <a:bodyPr/>
          <a:lstStyle/>
          <a:p>
            <a:r>
              <a:rPr lang="zh-CN" altLang="en-US" b="1" dirty="0" smtClean="0"/>
              <a:t>内积空间示例</a:t>
            </a:r>
            <a:r>
              <a:rPr lang="en-US" altLang="zh-CN" b="1" dirty="0" smtClean="0"/>
              <a:t>II</a:t>
            </a:r>
            <a:r>
              <a:rPr lang="zh-CN" altLang="en-US" b="1" dirty="0" smtClean="0"/>
              <a:t>：积分内积空间</a:t>
            </a:r>
            <a:endParaRPr lang="zh-CN" altLang="en-US" b="1" dirty="0"/>
          </a:p>
        </p:txBody>
      </p:sp>
      <p:graphicFrame>
        <p:nvGraphicFramePr>
          <p:cNvPr id="6" name="对象 5"/>
          <p:cNvGraphicFramePr>
            <a:graphicFrameLocks noChangeAspect="1"/>
          </p:cNvGraphicFramePr>
          <p:nvPr>
            <p:extLst>
              <p:ext uri="{D42A27DB-BD31-4B8C-83A1-F6EECF244321}">
                <p14:modId xmlns:p14="http://schemas.microsoft.com/office/powerpoint/2010/main" val="3451846190"/>
              </p:ext>
            </p:extLst>
          </p:nvPr>
        </p:nvGraphicFramePr>
        <p:xfrm>
          <a:off x="2002960" y="1557648"/>
          <a:ext cx="1212700" cy="567647"/>
        </p:xfrm>
        <a:graphic>
          <a:graphicData uri="http://schemas.openxmlformats.org/presentationml/2006/ole">
            <mc:AlternateContent xmlns:mc="http://schemas.openxmlformats.org/markup-compatibility/2006">
              <mc:Choice xmlns:v="urn:schemas-microsoft-com:vml" Requires="v">
                <p:oleObj spid="_x0000_s105516" name="Equation" r:id="rId3" imgW="596880" imgH="279360" progId="Equation.DSMT4">
                  <p:embed/>
                </p:oleObj>
              </mc:Choice>
              <mc:Fallback>
                <p:oleObj name="Equation" r:id="rId3" imgW="596880" imgH="279360" progId="Equation.DSMT4">
                  <p:embed/>
                  <p:pic>
                    <p:nvPicPr>
                      <p:cNvPr id="0" name=""/>
                      <p:cNvPicPr/>
                      <p:nvPr/>
                    </p:nvPicPr>
                    <p:blipFill>
                      <a:blip r:embed="rId4"/>
                      <a:stretch>
                        <a:fillRect/>
                      </a:stretch>
                    </p:blipFill>
                    <p:spPr>
                      <a:xfrm>
                        <a:off x="2002960" y="1557648"/>
                        <a:ext cx="1212700" cy="56764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662635003"/>
              </p:ext>
            </p:extLst>
          </p:nvPr>
        </p:nvGraphicFramePr>
        <p:xfrm>
          <a:off x="5799994" y="1583502"/>
          <a:ext cx="723900" cy="515937"/>
        </p:xfrm>
        <a:graphic>
          <a:graphicData uri="http://schemas.openxmlformats.org/presentationml/2006/ole">
            <mc:AlternateContent xmlns:mc="http://schemas.openxmlformats.org/markup-compatibility/2006">
              <mc:Choice xmlns:v="urn:schemas-microsoft-com:vml" Requires="v">
                <p:oleObj spid="_x0000_s105517" name="Equation" r:id="rId5" imgW="355320" imgH="253800" progId="Equation.DSMT4">
                  <p:embed/>
                </p:oleObj>
              </mc:Choice>
              <mc:Fallback>
                <p:oleObj name="Equation" r:id="rId5" imgW="355320" imgH="253800" progId="Equation.DSMT4">
                  <p:embed/>
                  <p:pic>
                    <p:nvPicPr>
                      <p:cNvPr id="0" name=""/>
                      <p:cNvPicPr/>
                      <p:nvPr/>
                    </p:nvPicPr>
                    <p:blipFill>
                      <a:blip r:embed="rId6"/>
                      <a:stretch>
                        <a:fillRect/>
                      </a:stretch>
                    </p:blipFill>
                    <p:spPr>
                      <a:xfrm>
                        <a:off x="5799994" y="1583502"/>
                        <a:ext cx="723900" cy="51593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543279247"/>
              </p:ext>
            </p:extLst>
          </p:nvPr>
        </p:nvGraphicFramePr>
        <p:xfrm>
          <a:off x="1777102" y="2277337"/>
          <a:ext cx="5427381" cy="1010393"/>
        </p:xfrm>
        <a:graphic>
          <a:graphicData uri="http://schemas.openxmlformats.org/presentationml/2006/ole">
            <mc:AlternateContent xmlns:mc="http://schemas.openxmlformats.org/markup-compatibility/2006">
              <mc:Choice xmlns:v="urn:schemas-microsoft-com:vml" Requires="v">
                <p:oleObj spid="_x0000_s105518" name="Equation" r:id="rId7" imgW="2031840" imgH="330120" progId="Equation.DSMT4">
                  <p:embed/>
                </p:oleObj>
              </mc:Choice>
              <mc:Fallback>
                <p:oleObj name="Equation" r:id="rId7" imgW="2031840" imgH="330120" progId="Equation.DSMT4">
                  <p:embed/>
                  <p:pic>
                    <p:nvPicPr>
                      <p:cNvPr id="0" name=""/>
                      <p:cNvPicPr/>
                      <p:nvPr/>
                    </p:nvPicPr>
                    <p:blipFill>
                      <a:blip r:embed="rId8"/>
                      <a:stretch>
                        <a:fillRect/>
                      </a:stretch>
                    </p:blipFill>
                    <p:spPr>
                      <a:xfrm>
                        <a:off x="1777102" y="2277337"/>
                        <a:ext cx="5427381" cy="1010393"/>
                      </a:xfrm>
                      <a:prstGeom prst="rect">
                        <a:avLst/>
                      </a:prstGeom>
                    </p:spPr>
                  </p:pic>
                </p:oleObj>
              </mc:Fallback>
            </mc:AlternateContent>
          </a:graphicData>
        </a:graphic>
      </p:graphicFrame>
    </p:spTree>
    <p:extLst>
      <p:ext uri="{BB962C8B-B14F-4D97-AF65-F5344CB8AC3E}">
        <p14:creationId xmlns:p14="http://schemas.microsoft.com/office/powerpoint/2010/main" val="262884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内积空间的基和单位正交基</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15</a:t>
            </a:fld>
            <a:endParaRPr lang="en-US"/>
          </a:p>
        </p:txBody>
      </p:sp>
      <p:graphicFrame>
        <p:nvGraphicFramePr>
          <p:cNvPr id="5" name="内容占位符 4"/>
          <p:cNvGraphicFramePr>
            <a:graphicFrameLocks noGrp="1" noChangeAspect="1"/>
          </p:cNvGraphicFramePr>
          <p:nvPr>
            <p:ph idx="1"/>
            <p:extLst>
              <p:ext uri="{D42A27DB-BD31-4B8C-83A1-F6EECF244321}">
                <p14:modId xmlns:p14="http://schemas.microsoft.com/office/powerpoint/2010/main" val="178880339"/>
              </p:ext>
            </p:extLst>
          </p:nvPr>
        </p:nvGraphicFramePr>
        <p:xfrm>
          <a:off x="2422954" y="1583960"/>
          <a:ext cx="4162780" cy="770885"/>
        </p:xfrm>
        <a:graphic>
          <a:graphicData uri="http://schemas.openxmlformats.org/presentationml/2006/ole">
            <mc:AlternateContent xmlns:mc="http://schemas.openxmlformats.org/markup-compatibility/2006">
              <mc:Choice xmlns:v="urn:schemas-microsoft-com:vml" Requires="v">
                <p:oleObj spid="_x0000_s94334" name="Equation" r:id="rId3" imgW="1371600" imgH="253800" progId="Equation.DSMT4">
                  <p:embed/>
                </p:oleObj>
              </mc:Choice>
              <mc:Fallback>
                <p:oleObj name="Equation" r:id="rId3" imgW="1371600" imgH="253800" progId="Equation.DSMT4">
                  <p:embed/>
                  <p:pic>
                    <p:nvPicPr>
                      <p:cNvPr id="0" name=""/>
                      <p:cNvPicPr/>
                      <p:nvPr/>
                    </p:nvPicPr>
                    <p:blipFill>
                      <a:blip r:embed="rId4"/>
                      <a:stretch>
                        <a:fillRect/>
                      </a:stretch>
                    </p:blipFill>
                    <p:spPr>
                      <a:xfrm>
                        <a:off x="2422954" y="1583960"/>
                        <a:ext cx="4162780" cy="770885"/>
                      </a:xfrm>
                      <a:prstGeom prst="rect">
                        <a:avLst/>
                      </a:prstGeom>
                    </p:spPr>
                  </p:pic>
                </p:oleObj>
              </mc:Fallback>
            </mc:AlternateContent>
          </a:graphicData>
        </a:graphic>
      </p:graphicFrame>
      <p:graphicFrame>
        <p:nvGraphicFramePr>
          <p:cNvPr id="10" name="内容占位符 4"/>
          <p:cNvGraphicFramePr>
            <a:graphicFrameLocks noChangeAspect="1"/>
          </p:cNvGraphicFramePr>
          <p:nvPr>
            <p:extLst>
              <p:ext uri="{D42A27DB-BD31-4B8C-83A1-F6EECF244321}">
                <p14:modId xmlns:p14="http://schemas.microsoft.com/office/powerpoint/2010/main" val="226823103"/>
              </p:ext>
            </p:extLst>
          </p:nvPr>
        </p:nvGraphicFramePr>
        <p:xfrm>
          <a:off x="2032562" y="2733358"/>
          <a:ext cx="5162773" cy="678504"/>
        </p:xfrm>
        <a:graphic>
          <a:graphicData uri="http://schemas.openxmlformats.org/presentationml/2006/ole">
            <mc:AlternateContent xmlns:mc="http://schemas.openxmlformats.org/markup-compatibility/2006">
              <mc:Choice xmlns:v="urn:schemas-microsoft-com:vml" Requires="v">
                <p:oleObj spid="_x0000_s94335" name="Equation" r:id="rId5" imgW="1739880" imgH="228600" progId="Equation.DSMT4">
                  <p:embed/>
                </p:oleObj>
              </mc:Choice>
              <mc:Fallback>
                <p:oleObj name="Equation" r:id="rId5" imgW="1739880" imgH="228600" progId="Equation.DSMT4">
                  <p:embed/>
                  <p:pic>
                    <p:nvPicPr>
                      <p:cNvPr id="0" name=""/>
                      <p:cNvPicPr/>
                      <p:nvPr/>
                    </p:nvPicPr>
                    <p:blipFill>
                      <a:blip r:embed="rId6"/>
                      <a:stretch>
                        <a:fillRect/>
                      </a:stretch>
                    </p:blipFill>
                    <p:spPr>
                      <a:xfrm>
                        <a:off x="2032562" y="2733358"/>
                        <a:ext cx="5162773" cy="678504"/>
                      </a:xfrm>
                      <a:prstGeom prst="rect">
                        <a:avLst/>
                      </a:prstGeom>
                    </p:spPr>
                  </p:pic>
                </p:oleObj>
              </mc:Fallback>
            </mc:AlternateContent>
          </a:graphicData>
        </a:graphic>
      </p:graphicFrame>
      <p:graphicFrame>
        <p:nvGraphicFramePr>
          <p:cNvPr id="11" name="内容占位符 4"/>
          <p:cNvGraphicFramePr>
            <a:graphicFrameLocks noChangeAspect="1"/>
          </p:cNvGraphicFramePr>
          <p:nvPr>
            <p:extLst>
              <p:ext uri="{D42A27DB-BD31-4B8C-83A1-F6EECF244321}">
                <p14:modId xmlns:p14="http://schemas.microsoft.com/office/powerpoint/2010/main" val="868606276"/>
              </p:ext>
            </p:extLst>
          </p:nvPr>
        </p:nvGraphicFramePr>
        <p:xfrm>
          <a:off x="439738" y="3813175"/>
          <a:ext cx="8513762" cy="714375"/>
        </p:xfrm>
        <a:graphic>
          <a:graphicData uri="http://schemas.openxmlformats.org/presentationml/2006/ole">
            <mc:AlternateContent xmlns:mc="http://schemas.openxmlformats.org/markup-compatibility/2006">
              <mc:Choice xmlns:v="urn:schemas-microsoft-com:vml" Requires="v">
                <p:oleObj spid="_x0000_s94336" name="Equation" r:id="rId7" imgW="3022560" imgH="253800" progId="Equation.DSMT4">
                  <p:embed/>
                </p:oleObj>
              </mc:Choice>
              <mc:Fallback>
                <p:oleObj name="Equation" r:id="rId7" imgW="3022560" imgH="253800" progId="Equation.DSMT4">
                  <p:embed/>
                  <p:pic>
                    <p:nvPicPr>
                      <p:cNvPr id="0" name=""/>
                      <p:cNvPicPr/>
                      <p:nvPr/>
                    </p:nvPicPr>
                    <p:blipFill>
                      <a:blip r:embed="rId8"/>
                      <a:stretch>
                        <a:fillRect/>
                      </a:stretch>
                    </p:blipFill>
                    <p:spPr>
                      <a:xfrm>
                        <a:off x="439738" y="3813175"/>
                        <a:ext cx="8513762" cy="714375"/>
                      </a:xfrm>
                      <a:prstGeom prst="rect">
                        <a:avLst/>
                      </a:prstGeom>
                    </p:spPr>
                  </p:pic>
                </p:oleObj>
              </mc:Fallback>
            </mc:AlternateContent>
          </a:graphicData>
        </a:graphic>
      </p:graphicFrame>
      <p:graphicFrame>
        <p:nvGraphicFramePr>
          <p:cNvPr id="12" name="内容占位符 4"/>
          <p:cNvGraphicFramePr>
            <a:graphicFrameLocks noChangeAspect="1"/>
          </p:cNvGraphicFramePr>
          <p:nvPr>
            <p:extLst>
              <p:ext uri="{D42A27DB-BD31-4B8C-83A1-F6EECF244321}">
                <p14:modId xmlns:p14="http://schemas.microsoft.com/office/powerpoint/2010/main" val="2413725822"/>
              </p:ext>
            </p:extLst>
          </p:nvPr>
        </p:nvGraphicFramePr>
        <p:xfrm>
          <a:off x="3298825" y="4658385"/>
          <a:ext cx="2146300" cy="1323975"/>
        </p:xfrm>
        <a:graphic>
          <a:graphicData uri="http://schemas.openxmlformats.org/presentationml/2006/ole">
            <mc:AlternateContent xmlns:mc="http://schemas.openxmlformats.org/markup-compatibility/2006">
              <mc:Choice xmlns:v="urn:schemas-microsoft-com:vml" Requires="v">
                <p:oleObj spid="_x0000_s94337" name="Equation" r:id="rId9" imgW="761760" imgH="469800" progId="Equation.DSMT4">
                  <p:embed/>
                </p:oleObj>
              </mc:Choice>
              <mc:Fallback>
                <p:oleObj name="Equation" r:id="rId9" imgW="761760" imgH="469800" progId="Equation.DSMT4">
                  <p:embed/>
                  <p:pic>
                    <p:nvPicPr>
                      <p:cNvPr id="0" name=""/>
                      <p:cNvPicPr/>
                      <p:nvPr/>
                    </p:nvPicPr>
                    <p:blipFill>
                      <a:blip r:embed="rId10"/>
                      <a:stretch>
                        <a:fillRect/>
                      </a:stretch>
                    </p:blipFill>
                    <p:spPr>
                      <a:xfrm>
                        <a:off x="3298825" y="4658385"/>
                        <a:ext cx="2146300" cy="1323975"/>
                      </a:xfrm>
                      <a:prstGeom prst="rect">
                        <a:avLst/>
                      </a:prstGeom>
                    </p:spPr>
                  </p:pic>
                </p:oleObj>
              </mc:Fallback>
            </mc:AlternateContent>
          </a:graphicData>
        </a:graphic>
      </p:graphicFrame>
    </p:spTree>
    <p:extLst>
      <p:ext uri="{BB962C8B-B14F-4D97-AF65-F5344CB8AC3E}">
        <p14:creationId xmlns:p14="http://schemas.microsoft.com/office/powerpoint/2010/main" val="864934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双正交基和单位双正交基</a:t>
            </a:r>
            <a:endParaRPr lang="zh-CN" altLang="en-US" b="1" dirty="0"/>
          </a:p>
        </p:txBody>
      </p:sp>
      <p:sp>
        <p:nvSpPr>
          <p:cNvPr id="3" name="内容占位符 2"/>
          <p:cNvSpPr>
            <a:spLocks noGrp="1"/>
          </p:cNvSpPr>
          <p:nvPr>
            <p:ph idx="1"/>
          </p:nvPr>
        </p:nvSpPr>
        <p:spPr/>
        <p:txBody>
          <a:bodyPr/>
          <a:lstStyle/>
          <a:p>
            <a:r>
              <a:rPr lang="zh-CN" altLang="en-US" dirty="0" smtClean="0"/>
              <a:t>一组矢量                   和一种对偶矢量                     称为双正交基</a:t>
            </a:r>
            <a:r>
              <a:rPr lang="en-US" altLang="zh-CN" dirty="0" smtClean="0"/>
              <a:t>/</a:t>
            </a:r>
            <a:r>
              <a:rPr lang="zh-CN" altLang="en-US" dirty="0" smtClean="0"/>
              <a:t>单位双正交基如果它们满足如下条件</a:t>
            </a:r>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16</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2910509755"/>
              </p:ext>
            </p:extLst>
          </p:nvPr>
        </p:nvGraphicFramePr>
        <p:xfrm>
          <a:off x="2147940" y="1600199"/>
          <a:ext cx="1591209" cy="454631"/>
        </p:xfrm>
        <a:graphic>
          <a:graphicData uri="http://schemas.openxmlformats.org/presentationml/2006/ole">
            <mc:AlternateContent xmlns:mc="http://schemas.openxmlformats.org/markup-compatibility/2006">
              <mc:Choice xmlns:v="urn:schemas-microsoft-com:vml" Requires="v">
                <p:oleObj spid="_x0000_s123926" name="Equation" r:id="rId3" imgW="799920" imgH="228600" progId="Equation.DSMT4">
                  <p:embed/>
                </p:oleObj>
              </mc:Choice>
              <mc:Fallback>
                <p:oleObj name="Equation" r:id="rId3" imgW="799920" imgH="228600" progId="Equation.DSMT4">
                  <p:embed/>
                  <p:pic>
                    <p:nvPicPr>
                      <p:cNvPr id="0" name=""/>
                      <p:cNvPicPr/>
                      <p:nvPr/>
                    </p:nvPicPr>
                    <p:blipFill>
                      <a:blip r:embed="rId4"/>
                      <a:stretch>
                        <a:fillRect/>
                      </a:stretch>
                    </p:blipFill>
                    <p:spPr>
                      <a:xfrm>
                        <a:off x="2147940" y="1600199"/>
                        <a:ext cx="1591209" cy="4546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8009419"/>
              </p:ext>
            </p:extLst>
          </p:nvPr>
        </p:nvGraphicFramePr>
        <p:xfrm>
          <a:off x="6019585" y="1600199"/>
          <a:ext cx="1591209" cy="454631"/>
        </p:xfrm>
        <a:graphic>
          <a:graphicData uri="http://schemas.openxmlformats.org/presentationml/2006/ole">
            <mc:AlternateContent xmlns:mc="http://schemas.openxmlformats.org/markup-compatibility/2006">
              <mc:Choice xmlns:v="urn:schemas-microsoft-com:vml" Requires="v">
                <p:oleObj spid="_x0000_s123927" name="Equation" r:id="rId5" imgW="799920" imgH="228600" progId="Equation.DSMT4">
                  <p:embed/>
                </p:oleObj>
              </mc:Choice>
              <mc:Fallback>
                <p:oleObj name="Equation" r:id="rId5" imgW="799920" imgH="228600" progId="Equation.DSMT4">
                  <p:embed/>
                  <p:pic>
                    <p:nvPicPr>
                      <p:cNvPr id="0" name=""/>
                      <p:cNvPicPr/>
                      <p:nvPr/>
                    </p:nvPicPr>
                    <p:blipFill>
                      <a:blip r:embed="rId6"/>
                      <a:stretch>
                        <a:fillRect/>
                      </a:stretch>
                    </p:blipFill>
                    <p:spPr>
                      <a:xfrm>
                        <a:off x="6019585" y="1600199"/>
                        <a:ext cx="1591209" cy="454631"/>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55015166"/>
              </p:ext>
            </p:extLst>
          </p:nvPr>
        </p:nvGraphicFramePr>
        <p:xfrm>
          <a:off x="2578053" y="2623904"/>
          <a:ext cx="3441532" cy="643277"/>
        </p:xfrm>
        <a:graphic>
          <a:graphicData uri="http://schemas.openxmlformats.org/presentationml/2006/ole">
            <mc:AlternateContent xmlns:mc="http://schemas.openxmlformats.org/markup-compatibility/2006">
              <mc:Choice xmlns:v="urn:schemas-microsoft-com:vml" Requires="v">
                <p:oleObj spid="_x0000_s123928" name="Equation" r:id="rId7" imgW="1358640" imgH="253800" progId="Equation.DSMT4">
                  <p:embed/>
                </p:oleObj>
              </mc:Choice>
              <mc:Fallback>
                <p:oleObj name="Equation" r:id="rId7" imgW="1358640" imgH="253800" progId="Equation.DSMT4">
                  <p:embed/>
                  <p:pic>
                    <p:nvPicPr>
                      <p:cNvPr id="0" name=""/>
                      <p:cNvPicPr/>
                      <p:nvPr/>
                    </p:nvPicPr>
                    <p:blipFill>
                      <a:blip r:embed="rId8"/>
                      <a:stretch>
                        <a:fillRect/>
                      </a:stretch>
                    </p:blipFill>
                    <p:spPr>
                      <a:xfrm>
                        <a:off x="2578053" y="2623904"/>
                        <a:ext cx="3441532" cy="64327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19403925"/>
              </p:ext>
            </p:extLst>
          </p:nvPr>
        </p:nvGraphicFramePr>
        <p:xfrm>
          <a:off x="2128838" y="3563938"/>
          <a:ext cx="4502150" cy="1157287"/>
        </p:xfrm>
        <a:graphic>
          <a:graphicData uri="http://schemas.openxmlformats.org/presentationml/2006/ole">
            <mc:AlternateContent xmlns:mc="http://schemas.openxmlformats.org/markup-compatibility/2006">
              <mc:Choice xmlns:v="urn:schemas-microsoft-com:vml" Requires="v">
                <p:oleObj spid="_x0000_s123929" name="Equation" r:id="rId9" imgW="1777680" imgH="457200" progId="Equation.DSMT4">
                  <p:embed/>
                </p:oleObj>
              </mc:Choice>
              <mc:Fallback>
                <p:oleObj name="Equation" r:id="rId9" imgW="1777680" imgH="457200" progId="Equation.DSMT4">
                  <p:embed/>
                  <p:pic>
                    <p:nvPicPr>
                      <p:cNvPr id="0" name=""/>
                      <p:cNvPicPr/>
                      <p:nvPr/>
                    </p:nvPicPr>
                    <p:blipFill>
                      <a:blip r:embed="rId10"/>
                      <a:stretch>
                        <a:fillRect/>
                      </a:stretch>
                    </p:blipFill>
                    <p:spPr>
                      <a:xfrm>
                        <a:off x="2128838" y="3563938"/>
                        <a:ext cx="4502150" cy="1157287"/>
                      </a:xfrm>
                      <a:prstGeom prst="rect">
                        <a:avLst/>
                      </a:prstGeom>
                    </p:spPr>
                  </p:pic>
                </p:oleObj>
              </mc:Fallback>
            </mc:AlternateContent>
          </a:graphicData>
        </a:graphic>
      </p:graphicFrame>
    </p:spTree>
    <p:extLst>
      <p:ext uri="{BB962C8B-B14F-4D97-AF65-F5344CB8AC3E}">
        <p14:creationId xmlns:p14="http://schemas.microsoft.com/office/powerpoint/2010/main" val="33954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一维傅里叶变换的内积与矩阵表示 </a:t>
            </a:r>
            <a:r>
              <a:rPr lang="en-US" altLang="zh-CN" b="1" dirty="0" smtClean="0"/>
              <a:t>(I)</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17</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2748039401"/>
              </p:ext>
            </p:extLst>
          </p:nvPr>
        </p:nvGraphicFramePr>
        <p:xfrm>
          <a:off x="1463675" y="1222375"/>
          <a:ext cx="6380163" cy="1917700"/>
        </p:xfrm>
        <a:graphic>
          <a:graphicData uri="http://schemas.openxmlformats.org/presentationml/2006/ole">
            <mc:AlternateContent xmlns:mc="http://schemas.openxmlformats.org/markup-compatibility/2006">
              <mc:Choice xmlns:v="urn:schemas-microsoft-com:vml" Requires="v">
                <p:oleObj spid="_x0000_s96314" name="Equation" r:id="rId3" imgW="2869920" imgH="863280" progId="Equation.DSMT4">
                  <p:embed/>
                </p:oleObj>
              </mc:Choice>
              <mc:Fallback>
                <p:oleObj name="Equation" r:id="rId3" imgW="2869920" imgH="863280" progId="Equation.DSMT4">
                  <p:embed/>
                  <p:pic>
                    <p:nvPicPr>
                      <p:cNvPr id="0" name=""/>
                      <p:cNvPicPr/>
                      <p:nvPr/>
                    </p:nvPicPr>
                    <p:blipFill>
                      <a:blip r:embed="rId4"/>
                      <a:stretch>
                        <a:fillRect/>
                      </a:stretch>
                    </p:blipFill>
                    <p:spPr>
                      <a:xfrm>
                        <a:off x="1463675" y="1222375"/>
                        <a:ext cx="6380163" cy="19177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849132001"/>
              </p:ext>
            </p:extLst>
          </p:nvPr>
        </p:nvGraphicFramePr>
        <p:xfrm>
          <a:off x="2911475" y="3502025"/>
          <a:ext cx="3725863" cy="1917700"/>
        </p:xfrm>
        <a:graphic>
          <a:graphicData uri="http://schemas.openxmlformats.org/presentationml/2006/ole">
            <mc:AlternateContent xmlns:mc="http://schemas.openxmlformats.org/markup-compatibility/2006">
              <mc:Choice xmlns:v="urn:schemas-microsoft-com:vml" Requires="v">
                <p:oleObj spid="_x0000_s96315" name="Equation" r:id="rId5" imgW="1676160" imgH="863280" progId="Equation.DSMT4">
                  <p:embed/>
                </p:oleObj>
              </mc:Choice>
              <mc:Fallback>
                <p:oleObj name="Equation" r:id="rId5" imgW="1676160" imgH="863280" progId="Equation.DSMT4">
                  <p:embed/>
                  <p:pic>
                    <p:nvPicPr>
                      <p:cNvPr id="0" name=""/>
                      <p:cNvPicPr/>
                      <p:nvPr/>
                    </p:nvPicPr>
                    <p:blipFill>
                      <a:blip r:embed="rId6"/>
                      <a:stretch>
                        <a:fillRect/>
                      </a:stretch>
                    </p:blipFill>
                    <p:spPr>
                      <a:xfrm>
                        <a:off x="2911475" y="3502025"/>
                        <a:ext cx="3725863" cy="1917700"/>
                      </a:xfrm>
                      <a:prstGeom prst="rect">
                        <a:avLst/>
                      </a:prstGeom>
                    </p:spPr>
                  </p:pic>
                </p:oleObj>
              </mc:Fallback>
            </mc:AlternateContent>
          </a:graphicData>
        </a:graphic>
      </p:graphicFrame>
      <p:sp>
        <p:nvSpPr>
          <p:cNvPr id="7" name="矩形 6"/>
          <p:cNvSpPr/>
          <p:nvPr/>
        </p:nvSpPr>
        <p:spPr>
          <a:xfrm>
            <a:off x="5147353" y="3616212"/>
            <a:ext cx="1202076" cy="708917"/>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47353" y="4594913"/>
            <a:ext cx="1202076" cy="708917"/>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349429" y="3770616"/>
            <a:ext cx="2178122" cy="400110"/>
          </a:xfrm>
          <a:prstGeom prst="rect">
            <a:avLst/>
          </a:prstGeom>
          <a:noFill/>
        </p:spPr>
        <p:txBody>
          <a:bodyPr wrap="square" rtlCol="0">
            <a:spAutoFit/>
          </a:bodyPr>
          <a:lstStyle/>
          <a:p>
            <a:r>
              <a:rPr lang="zh-CN" altLang="en-US" b="1" dirty="0" smtClean="0"/>
              <a:t>正向变换核</a:t>
            </a:r>
            <a:endParaRPr lang="zh-CN" altLang="en-US" b="1" dirty="0"/>
          </a:p>
        </p:txBody>
      </p:sp>
      <p:sp>
        <p:nvSpPr>
          <p:cNvPr id="10" name="文本框 9"/>
          <p:cNvSpPr txBox="1"/>
          <p:nvPr/>
        </p:nvSpPr>
        <p:spPr>
          <a:xfrm>
            <a:off x="6349429" y="4648326"/>
            <a:ext cx="2178122" cy="400110"/>
          </a:xfrm>
          <a:prstGeom prst="rect">
            <a:avLst/>
          </a:prstGeom>
          <a:noFill/>
        </p:spPr>
        <p:txBody>
          <a:bodyPr wrap="square" rtlCol="0">
            <a:spAutoFit/>
          </a:bodyPr>
          <a:lstStyle/>
          <a:p>
            <a:r>
              <a:rPr lang="zh-CN" altLang="en-US" b="1" dirty="0"/>
              <a:t>逆</a:t>
            </a:r>
            <a:r>
              <a:rPr lang="zh-CN" altLang="en-US" b="1" dirty="0" smtClean="0"/>
              <a:t>向变换核</a:t>
            </a:r>
            <a:endParaRPr lang="zh-CN" altLang="en-US" b="1" dirty="0"/>
          </a:p>
        </p:txBody>
      </p:sp>
    </p:spTree>
    <p:extLst>
      <p:ext uri="{BB962C8B-B14F-4D97-AF65-F5344CB8AC3E}">
        <p14:creationId xmlns:p14="http://schemas.microsoft.com/office/powerpoint/2010/main" val="1388735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一维傅里叶变换的内积与矩阵表示 </a:t>
            </a:r>
            <a:r>
              <a:rPr lang="en-US" altLang="zh-CN" b="1" dirty="0" smtClean="0"/>
              <a:t>(II)</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18</a:t>
            </a:fld>
            <a:endParaRPr lang="en-US"/>
          </a:p>
        </p:txBody>
      </p:sp>
      <p:graphicFrame>
        <p:nvGraphicFramePr>
          <p:cNvPr id="6" name="对象 5"/>
          <p:cNvGraphicFramePr>
            <a:graphicFrameLocks noChangeAspect="1"/>
          </p:cNvGraphicFramePr>
          <p:nvPr>
            <p:extLst>
              <p:ext uri="{D42A27DB-BD31-4B8C-83A1-F6EECF244321}">
                <p14:modId xmlns:p14="http://schemas.microsoft.com/office/powerpoint/2010/main" val="440996412"/>
              </p:ext>
            </p:extLst>
          </p:nvPr>
        </p:nvGraphicFramePr>
        <p:xfrm>
          <a:off x="531117" y="1338263"/>
          <a:ext cx="7253288" cy="1522412"/>
        </p:xfrm>
        <a:graphic>
          <a:graphicData uri="http://schemas.openxmlformats.org/presentationml/2006/ole">
            <mc:AlternateContent xmlns:mc="http://schemas.openxmlformats.org/markup-compatibility/2006">
              <mc:Choice xmlns:v="urn:schemas-microsoft-com:vml" Requires="v">
                <p:oleObj spid="_x0000_s97310" name="Equation" r:id="rId3" imgW="3263760" imgH="685800" progId="Equation.DSMT4">
                  <p:embed/>
                </p:oleObj>
              </mc:Choice>
              <mc:Fallback>
                <p:oleObj name="Equation" r:id="rId3" imgW="3263760" imgH="685800" progId="Equation.DSMT4">
                  <p:embed/>
                  <p:pic>
                    <p:nvPicPr>
                      <p:cNvPr id="0" name=""/>
                      <p:cNvPicPr/>
                      <p:nvPr/>
                    </p:nvPicPr>
                    <p:blipFill>
                      <a:blip r:embed="rId4"/>
                      <a:stretch>
                        <a:fillRect/>
                      </a:stretch>
                    </p:blipFill>
                    <p:spPr>
                      <a:xfrm>
                        <a:off x="531117" y="1338263"/>
                        <a:ext cx="7253288" cy="1522412"/>
                      </a:xfrm>
                      <a:prstGeom prst="rect">
                        <a:avLst/>
                      </a:prstGeom>
                    </p:spPr>
                  </p:pic>
                </p:oleObj>
              </mc:Fallback>
            </mc:AlternateContent>
          </a:graphicData>
        </a:graphic>
      </p:graphicFrame>
      <p:pic>
        <p:nvPicPr>
          <p:cNvPr id="11" name="Picture 2" descr="The graph of f of x versus x is approximated by a sinusoidal curve from x = 0 to N minus 1. f of x = T of 0 times s of x and 0 + T of 1 times s of x and 1, and so on, to plus T of N minus 1 times s of x and N minus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3909" y="3094038"/>
            <a:ext cx="5564323" cy="3168475"/>
          </a:xfrm>
          <a:prstGeom prst="rect">
            <a:avLst/>
          </a:prstGeom>
        </p:spPr>
      </p:pic>
    </p:spTree>
    <p:extLst>
      <p:ext uri="{BB962C8B-B14F-4D97-AF65-F5344CB8AC3E}">
        <p14:creationId xmlns:p14="http://schemas.microsoft.com/office/powerpoint/2010/main" val="2975030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19</a:t>
            </a:fld>
            <a:endParaRPr lang="en-US"/>
          </a:p>
        </p:txBody>
      </p:sp>
      <p:sp>
        <p:nvSpPr>
          <p:cNvPr id="5" name="标题 1"/>
          <p:cNvSpPr>
            <a:spLocks noGrp="1"/>
          </p:cNvSpPr>
          <p:nvPr>
            <p:ph type="title"/>
          </p:nvPr>
        </p:nvSpPr>
        <p:spPr>
          <a:xfrm>
            <a:off x="457200" y="556578"/>
            <a:ext cx="8229600" cy="548322"/>
          </a:xfrm>
        </p:spPr>
        <p:txBody>
          <a:bodyPr/>
          <a:lstStyle/>
          <a:p>
            <a:r>
              <a:rPr lang="zh-CN" altLang="en-US" b="1" dirty="0" smtClean="0"/>
              <a:t>一维傅里叶变换的内积与矩阵表示 </a:t>
            </a:r>
            <a:r>
              <a:rPr lang="en-US" altLang="zh-CN" b="1" dirty="0" smtClean="0"/>
              <a:t>(III)</a:t>
            </a:r>
            <a:endParaRPr lang="zh-CN" altLang="en-US" b="1" dirty="0"/>
          </a:p>
        </p:txBody>
      </p:sp>
      <p:graphicFrame>
        <p:nvGraphicFramePr>
          <p:cNvPr id="6" name="对象 5"/>
          <p:cNvGraphicFramePr>
            <a:graphicFrameLocks noChangeAspect="1"/>
          </p:cNvGraphicFramePr>
          <p:nvPr>
            <p:extLst>
              <p:ext uri="{D42A27DB-BD31-4B8C-83A1-F6EECF244321}">
                <p14:modId xmlns:p14="http://schemas.microsoft.com/office/powerpoint/2010/main" val="3132562659"/>
              </p:ext>
            </p:extLst>
          </p:nvPr>
        </p:nvGraphicFramePr>
        <p:xfrm>
          <a:off x="1065355" y="1223225"/>
          <a:ext cx="3250576" cy="2023410"/>
        </p:xfrm>
        <a:graphic>
          <a:graphicData uri="http://schemas.openxmlformats.org/presentationml/2006/ole">
            <mc:AlternateContent xmlns:mc="http://schemas.openxmlformats.org/markup-compatibility/2006">
              <mc:Choice xmlns:v="urn:schemas-microsoft-com:vml" Requires="v">
                <p:oleObj spid="_x0000_s98369" name="Equation" r:id="rId3" imgW="1549080" imgH="965160" progId="Equation.DSMT4">
                  <p:embed/>
                </p:oleObj>
              </mc:Choice>
              <mc:Fallback>
                <p:oleObj name="Equation" r:id="rId3" imgW="1549080" imgH="965160" progId="Equation.DSMT4">
                  <p:embed/>
                  <p:pic>
                    <p:nvPicPr>
                      <p:cNvPr id="0" name=""/>
                      <p:cNvPicPr/>
                      <p:nvPr/>
                    </p:nvPicPr>
                    <p:blipFill>
                      <a:blip r:embed="rId4"/>
                      <a:stretch>
                        <a:fillRect/>
                      </a:stretch>
                    </p:blipFill>
                    <p:spPr>
                      <a:xfrm>
                        <a:off x="1065355" y="1223225"/>
                        <a:ext cx="3250576" cy="202341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18694377"/>
              </p:ext>
            </p:extLst>
          </p:nvPr>
        </p:nvGraphicFramePr>
        <p:xfrm>
          <a:off x="5256427" y="1323423"/>
          <a:ext cx="3123661" cy="2046501"/>
        </p:xfrm>
        <a:graphic>
          <a:graphicData uri="http://schemas.openxmlformats.org/presentationml/2006/ole">
            <mc:AlternateContent xmlns:mc="http://schemas.openxmlformats.org/markup-compatibility/2006">
              <mc:Choice xmlns:v="urn:schemas-microsoft-com:vml" Requires="v">
                <p:oleObj spid="_x0000_s98370" name="Equation" r:id="rId5" imgW="1473120" imgH="965160" progId="Equation.DSMT4">
                  <p:embed/>
                </p:oleObj>
              </mc:Choice>
              <mc:Fallback>
                <p:oleObj name="Equation" r:id="rId5" imgW="1473120" imgH="965160" progId="Equation.DSMT4">
                  <p:embed/>
                  <p:pic>
                    <p:nvPicPr>
                      <p:cNvPr id="0" name=""/>
                      <p:cNvPicPr/>
                      <p:nvPr/>
                    </p:nvPicPr>
                    <p:blipFill>
                      <a:blip r:embed="rId6"/>
                      <a:stretch>
                        <a:fillRect/>
                      </a:stretch>
                    </p:blipFill>
                    <p:spPr>
                      <a:xfrm>
                        <a:off x="5256427" y="1323423"/>
                        <a:ext cx="3123661" cy="2046501"/>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29716806"/>
              </p:ext>
            </p:extLst>
          </p:nvPr>
        </p:nvGraphicFramePr>
        <p:xfrm>
          <a:off x="1065355" y="3465158"/>
          <a:ext cx="6262688" cy="2024062"/>
        </p:xfrm>
        <a:graphic>
          <a:graphicData uri="http://schemas.openxmlformats.org/presentationml/2006/ole">
            <mc:AlternateContent xmlns:mc="http://schemas.openxmlformats.org/markup-compatibility/2006">
              <mc:Choice xmlns:v="urn:schemas-microsoft-com:vml" Requires="v">
                <p:oleObj spid="_x0000_s98371" name="Equation" r:id="rId7" imgW="2984400" imgH="965160" progId="Equation.DSMT4">
                  <p:embed/>
                </p:oleObj>
              </mc:Choice>
              <mc:Fallback>
                <p:oleObj name="Equation" r:id="rId7" imgW="2984400" imgH="965160" progId="Equation.DSMT4">
                  <p:embed/>
                  <p:pic>
                    <p:nvPicPr>
                      <p:cNvPr id="0" name=""/>
                      <p:cNvPicPr/>
                      <p:nvPr/>
                    </p:nvPicPr>
                    <p:blipFill>
                      <a:blip r:embed="rId8"/>
                      <a:stretch>
                        <a:fillRect/>
                      </a:stretch>
                    </p:blipFill>
                    <p:spPr>
                      <a:xfrm>
                        <a:off x="1065355" y="3465158"/>
                        <a:ext cx="6262688" cy="2024062"/>
                      </a:xfrm>
                      <a:prstGeom prst="rect">
                        <a:avLst/>
                      </a:prstGeom>
                    </p:spPr>
                  </p:pic>
                </p:oleObj>
              </mc:Fallback>
            </mc:AlternateContent>
          </a:graphicData>
        </a:graphic>
      </p:graphicFrame>
    </p:spTree>
    <p:extLst>
      <p:ext uri="{BB962C8B-B14F-4D97-AF65-F5344CB8AC3E}">
        <p14:creationId xmlns:p14="http://schemas.microsoft.com/office/powerpoint/2010/main" val="1440234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9608B97C-D8CF-4567-8C21-60B4BAEF22BF}" type="slidenum">
              <a:rPr lang="en-US" smtClean="0"/>
              <a:pPr/>
              <a:t>2</a:t>
            </a:fld>
            <a:endParaRPr lang="en-US" dirty="0"/>
          </a:p>
        </p:txBody>
      </p:sp>
      <p:sp>
        <p:nvSpPr>
          <p:cNvPr id="3075" name="Rectangle 2"/>
          <p:cNvSpPr>
            <a:spLocks noGrp="1" noChangeArrowheads="1"/>
          </p:cNvSpPr>
          <p:nvPr>
            <p:ph type="title"/>
          </p:nvPr>
        </p:nvSpPr>
        <p:spPr bwMode="auto">
          <a:xfrm>
            <a:off x="381000" y="571500"/>
            <a:ext cx="8229600" cy="54864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600" b="1" dirty="0"/>
              <a:t>内容</a:t>
            </a:r>
            <a:r>
              <a:rPr lang="zh-CN" altLang="en-US" sz="2600" b="1" dirty="0" smtClean="0"/>
              <a:t>提要</a:t>
            </a:r>
            <a:endParaRPr lang="en-US" sz="2600" b="1" dirty="0"/>
          </a:p>
        </p:txBody>
      </p:sp>
      <p:sp>
        <p:nvSpPr>
          <p:cNvPr id="3076" name="Rectangle 3"/>
          <p:cNvSpPr>
            <a:spLocks noGrp="1" noChangeArrowheads="1"/>
          </p:cNvSpPr>
          <p:nvPr>
            <p:ph type="body" idx="1"/>
          </p:nvPr>
        </p:nvSpPr>
        <p:spPr bwMode="auto">
          <a:xfrm>
            <a:off x="2599098" y="1418088"/>
            <a:ext cx="4983231" cy="360452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250000"/>
              </a:lnSpc>
            </a:pPr>
            <a:r>
              <a:rPr lang="zh-CN" altLang="en-US" dirty="0" smtClean="0"/>
              <a:t>图像</a:t>
            </a:r>
            <a:r>
              <a:rPr lang="zh-CN" altLang="en-US" dirty="0"/>
              <a:t>的</a:t>
            </a:r>
            <a:r>
              <a:rPr lang="zh-CN" altLang="en-US" dirty="0" smtClean="0"/>
              <a:t>正交变换</a:t>
            </a:r>
            <a:endParaRPr lang="en-US" altLang="zh-CN" dirty="0" smtClean="0"/>
          </a:p>
          <a:p>
            <a:pPr algn="just" eaLnBrk="1" hangingPunct="1">
              <a:lnSpc>
                <a:spcPct val="250000"/>
              </a:lnSpc>
            </a:pPr>
            <a:r>
              <a:rPr lang="zh-CN" altLang="en-US" dirty="0" smtClean="0"/>
              <a:t>图像的距离变换</a:t>
            </a:r>
            <a:endParaRPr lang="en-US" altLang="zh-CN" dirty="0" smtClean="0"/>
          </a:p>
          <a:p>
            <a:pPr algn="just" eaLnBrk="1" hangingPunct="1">
              <a:lnSpc>
                <a:spcPct val="250000"/>
              </a:lnSpc>
            </a:pPr>
            <a:r>
              <a:rPr lang="zh-CN" altLang="en-US" dirty="0" smtClean="0"/>
              <a:t>点扩散函数的基本概念</a:t>
            </a:r>
            <a:endParaRPr lang="en-US" altLang="zh-CN" dirty="0" smtClean="0"/>
          </a:p>
          <a:p>
            <a:pPr algn="just" eaLnBrk="1" hangingPunct="1">
              <a:lnSpc>
                <a:spcPct val="250000"/>
              </a:lnSpc>
            </a:pPr>
            <a:r>
              <a:rPr lang="zh-CN" altLang="en-US" dirty="0" smtClean="0"/>
              <a:t>概率</a:t>
            </a:r>
            <a:r>
              <a:rPr lang="zh-CN" altLang="en-US" dirty="0"/>
              <a:t>论</a:t>
            </a:r>
            <a:r>
              <a:rPr lang="zh-CN" altLang="en-US" dirty="0" smtClean="0"/>
              <a:t>基础 </a:t>
            </a:r>
            <a:r>
              <a:rPr lang="en-US" altLang="zh-CN" dirty="0" smtClean="0"/>
              <a:t>(</a:t>
            </a:r>
            <a:r>
              <a:rPr lang="zh-CN" altLang="en-US" dirty="0" smtClean="0"/>
              <a:t>复习</a:t>
            </a:r>
            <a:r>
              <a:rPr lang="en-US" altLang="zh-CN" dirty="0" smtClean="0"/>
              <a:t>)</a:t>
            </a:r>
            <a:endParaRPr lang="en-US" altLang="zh-CN" dirty="0"/>
          </a:p>
          <a:p>
            <a:pPr algn="just" eaLnBrk="1" hangingPunct="1">
              <a:lnSpc>
                <a:spcPct val="250000"/>
              </a:lnSpc>
            </a:pPr>
            <a:endParaRPr lang="en-US" dirty="0"/>
          </a:p>
        </p:txBody>
      </p:sp>
    </p:spTree>
    <p:extLst>
      <p:ext uri="{BB962C8B-B14F-4D97-AF65-F5344CB8AC3E}">
        <p14:creationId xmlns:p14="http://schemas.microsoft.com/office/powerpoint/2010/main" val="6429511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20</a:t>
            </a:fld>
            <a:endParaRPr lang="en-US"/>
          </a:p>
        </p:txBody>
      </p:sp>
      <p:sp>
        <p:nvSpPr>
          <p:cNvPr id="5" name="标题 1"/>
          <p:cNvSpPr>
            <a:spLocks noGrp="1"/>
          </p:cNvSpPr>
          <p:nvPr>
            <p:ph type="title"/>
          </p:nvPr>
        </p:nvSpPr>
        <p:spPr>
          <a:xfrm>
            <a:off x="457200" y="556578"/>
            <a:ext cx="8229600" cy="548322"/>
          </a:xfrm>
        </p:spPr>
        <p:txBody>
          <a:bodyPr/>
          <a:lstStyle/>
          <a:p>
            <a:r>
              <a:rPr lang="zh-CN" altLang="en-US" b="1" dirty="0" smtClean="0"/>
              <a:t>一维傅里叶变换的内积与矩阵表示 </a:t>
            </a:r>
            <a:r>
              <a:rPr lang="en-US" altLang="zh-CN" b="1" dirty="0" smtClean="0"/>
              <a:t>(IV)</a:t>
            </a:r>
            <a:endParaRPr lang="zh-CN" altLang="en-US" b="1" dirty="0"/>
          </a:p>
        </p:txBody>
      </p:sp>
      <p:graphicFrame>
        <p:nvGraphicFramePr>
          <p:cNvPr id="2" name="对象 1"/>
          <p:cNvGraphicFramePr>
            <a:graphicFrameLocks noChangeAspect="1"/>
          </p:cNvGraphicFramePr>
          <p:nvPr>
            <p:extLst>
              <p:ext uri="{D42A27DB-BD31-4B8C-83A1-F6EECF244321}">
                <p14:modId xmlns:p14="http://schemas.microsoft.com/office/powerpoint/2010/main" val="3690734865"/>
              </p:ext>
            </p:extLst>
          </p:nvPr>
        </p:nvGraphicFramePr>
        <p:xfrm>
          <a:off x="2243138" y="1671638"/>
          <a:ext cx="4002087" cy="1962150"/>
        </p:xfrm>
        <a:graphic>
          <a:graphicData uri="http://schemas.openxmlformats.org/presentationml/2006/ole">
            <mc:AlternateContent xmlns:mc="http://schemas.openxmlformats.org/markup-compatibility/2006">
              <mc:Choice xmlns:v="urn:schemas-microsoft-com:vml" Requires="v">
                <p:oleObj spid="_x0000_s100391" name="Equation" r:id="rId3" imgW="1968480" imgH="965160" progId="Equation.DSMT4">
                  <p:embed/>
                </p:oleObj>
              </mc:Choice>
              <mc:Fallback>
                <p:oleObj name="Equation" r:id="rId3" imgW="1968480" imgH="965160" progId="Equation.DSMT4">
                  <p:embed/>
                  <p:pic>
                    <p:nvPicPr>
                      <p:cNvPr id="0" name=""/>
                      <p:cNvPicPr/>
                      <p:nvPr/>
                    </p:nvPicPr>
                    <p:blipFill>
                      <a:blip r:embed="rId4"/>
                      <a:stretch>
                        <a:fillRect/>
                      </a:stretch>
                    </p:blipFill>
                    <p:spPr>
                      <a:xfrm>
                        <a:off x="2243138" y="1671638"/>
                        <a:ext cx="4002087" cy="19621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48619374"/>
              </p:ext>
            </p:extLst>
          </p:nvPr>
        </p:nvGraphicFramePr>
        <p:xfrm>
          <a:off x="2216150" y="3987800"/>
          <a:ext cx="4054475" cy="1911350"/>
        </p:xfrm>
        <a:graphic>
          <a:graphicData uri="http://schemas.openxmlformats.org/presentationml/2006/ole">
            <mc:AlternateContent xmlns:mc="http://schemas.openxmlformats.org/markup-compatibility/2006">
              <mc:Choice xmlns:v="urn:schemas-microsoft-com:vml" Requires="v">
                <p:oleObj spid="_x0000_s100392" name="Equation" r:id="rId5" imgW="1993680" imgH="939600" progId="Equation.DSMT4">
                  <p:embed/>
                </p:oleObj>
              </mc:Choice>
              <mc:Fallback>
                <p:oleObj name="Equation" r:id="rId5" imgW="1993680" imgH="939600" progId="Equation.DSMT4">
                  <p:embed/>
                  <p:pic>
                    <p:nvPicPr>
                      <p:cNvPr id="0" name=""/>
                      <p:cNvPicPr/>
                      <p:nvPr/>
                    </p:nvPicPr>
                    <p:blipFill>
                      <a:blip r:embed="rId6"/>
                      <a:stretch>
                        <a:fillRect/>
                      </a:stretch>
                    </p:blipFill>
                    <p:spPr>
                      <a:xfrm>
                        <a:off x="2216150" y="3987800"/>
                        <a:ext cx="4054475" cy="1911350"/>
                      </a:xfrm>
                      <a:prstGeom prst="rect">
                        <a:avLst/>
                      </a:prstGeom>
                    </p:spPr>
                  </p:pic>
                </p:oleObj>
              </mc:Fallback>
            </mc:AlternateContent>
          </a:graphicData>
        </a:graphic>
      </p:graphicFrame>
    </p:spTree>
    <p:extLst>
      <p:ext uri="{BB962C8B-B14F-4D97-AF65-F5344CB8AC3E}">
        <p14:creationId xmlns:p14="http://schemas.microsoft.com/office/powerpoint/2010/main" val="1787635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21</a:t>
            </a:fld>
            <a:endParaRPr lang="en-US"/>
          </a:p>
        </p:txBody>
      </p:sp>
      <p:sp>
        <p:nvSpPr>
          <p:cNvPr id="5" name="标题 1"/>
          <p:cNvSpPr>
            <a:spLocks noGrp="1"/>
          </p:cNvSpPr>
          <p:nvPr>
            <p:ph type="title"/>
          </p:nvPr>
        </p:nvSpPr>
        <p:spPr>
          <a:xfrm>
            <a:off x="457200" y="556578"/>
            <a:ext cx="8229600" cy="548322"/>
          </a:xfrm>
        </p:spPr>
        <p:txBody>
          <a:bodyPr/>
          <a:lstStyle/>
          <a:p>
            <a:r>
              <a:rPr lang="zh-CN" altLang="en-US" b="1" dirty="0" smtClean="0"/>
              <a:t>一维傅里叶变换的内积与矩阵表示 </a:t>
            </a:r>
            <a:r>
              <a:rPr lang="en-US" altLang="zh-CN" b="1" dirty="0" smtClean="0"/>
              <a:t>(V)</a:t>
            </a:r>
            <a:endParaRPr lang="zh-CN" altLang="en-US" b="1" dirty="0"/>
          </a:p>
        </p:txBody>
      </p:sp>
      <p:graphicFrame>
        <p:nvGraphicFramePr>
          <p:cNvPr id="2" name="对象 1"/>
          <p:cNvGraphicFramePr>
            <a:graphicFrameLocks noChangeAspect="1"/>
          </p:cNvGraphicFramePr>
          <p:nvPr>
            <p:extLst>
              <p:ext uri="{D42A27DB-BD31-4B8C-83A1-F6EECF244321}">
                <p14:modId xmlns:p14="http://schemas.microsoft.com/office/powerpoint/2010/main" val="4240825720"/>
              </p:ext>
            </p:extLst>
          </p:nvPr>
        </p:nvGraphicFramePr>
        <p:xfrm>
          <a:off x="3602260" y="2449579"/>
          <a:ext cx="1939480" cy="1350896"/>
        </p:xfrm>
        <a:graphic>
          <a:graphicData uri="http://schemas.openxmlformats.org/presentationml/2006/ole">
            <mc:AlternateContent xmlns:mc="http://schemas.openxmlformats.org/markup-compatibility/2006">
              <mc:Choice xmlns:v="urn:schemas-microsoft-com:vml" Requires="v">
                <p:oleObj spid="_x0000_s101398" name="Equation" r:id="rId3" imgW="583920" imgH="406080" progId="Equation.DSMT4">
                  <p:embed/>
                </p:oleObj>
              </mc:Choice>
              <mc:Fallback>
                <p:oleObj name="Equation" r:id="rId3" imgW="583920" imgH="406080" progId="Equation.DSMT4">
                  <p:embed/>
                  <p:pic>
                    <p:nvPicPr>
                      <p:cNvPr id="0" name=""/>
                      <p:cNvPicPr/>
                      <p:nvPr/>
                    </p:nvPicPr>
                    <p:blipFill>
                      <a:blip r:embed="rId4"/>
                      <a:stretch>
                        <a:fillRect/>
                      </a:stretch>
                    </p:blipFill>
                    <p:spPr>
                      <a:xfrm>
                        <a:off x="3602260" y="2449579"/>
                        <a:ext cx="1939480" cy="1350896"/>
                      </a:xfrm>
                      <a:prstGeom prst="rect">
                        <a:avLst/>
                      </a:prstGeom>
                    </p:spPr>
                  </p:pic>
                </p:oleObj>
              </mc:Fallback>
            </mc:AlternateContent>
          </a:graphicData>
        </a:graphic>
      </p:graphicFrame>
    </p:spTree>
    <p:extLst>
      <p:ext uri="{BB962C8B-B14F-4D97-AF65-F5344CB8AC3E}">
        <p14:creationId xmlns:p14="http://schemas.microsoft.com/office/powerpoint/2010/main" val="716281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22</a:t>
            </a:fld>
            <a:endParaRPr lang="en-US"/>
          </a:p>
        </p:txBody>
      </p:sp>
      <p:sp>
        <p:nvSpPr>
          <p:cNvPr id="5" name="标题 1"/>
          <p:cNvSpPr>
            <a:spLocks noGrp="1"/>
          </p:cNvSpPr>
          <p:nvPr>
            <p:ph type="title"/>
          </p:nvPr>
        </p:nvSpPr>
        <p:spPr>
          <a:xfrm>
            <a:off x="457200" y="556578"/>
            <a:ext cx="8229600" cy="548322"/>
          </a:xfrm>
        </p:spPr>
        <p:txBody>
          <a:bodyPr/>
          <a:lstStyle/>
          <a:p>
            <a:r>
              <a:rPr lang="zh-CN" altLang="en-US" b="1" dirty="0" smtClean="0"/>
              <a:t>一维傅里叶变换的内积与矩阵表示 </a:t>
            </a:r>
            <a:r>
              <a:rPr lang="en-US" altLang="zh-CN" b="1" dirty="0" smtClean="0"/>
              <a:t>(VI)</a:t>
            </a:r>
            <a:endParaRPr lang="zh-CN" altLang="en-US" b="1" dirty="0"/>
          </a:p>
        </p:txBody>
      </p:sp>
      <p:pic>
        <p:nvPicPr>
          <p:cNvPr id="6" name="Picture 3" descr="The product for alpha sub u materially equivalent to upper T of u or t is an 8 by 1 matrix, with elements for the following u values from row 1 to row 8: 0, 1, 2, 3, 4, 5, negative 3 or 5, negative 2 or 6, negative 1 or 7. The entries for u = 1 and u = negative 1 or 7 are complex, and all other entries are real. This matrix has two factors. The first factor is an 8 by 8 matrix for s sub u of x materially equivalent to s of x and u or Ay = vector s sub 0 s sub 1 and so on to s sub 7, super T. The matrix has rows for u = 0 to 7 from top to bottom, and columns for x = 0 to 7 from left to right. For u greater than 0, the entries have real and imaginary parts represented as points on solid sine waves extending across rows. For u greater than 4, the entries include discrete values on dashed sine waves extending across rows. The second factor is an 8 by 1matrix for f of x materially equivalent to f of x or vector f. This matrix has entries for x = 0 to 7 from top to bottom, and all entries are rea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506" y="1273016"/>
            <a:ext cx="7574536" cy="3566112"/>
          </a:xfrm>
          <a:prstGeom prst="rect">
            <a:avLst/>
          </a:prstGeom>
        </p:spPr>
      </p:pic>
      <p:sp>
        <p:nvSpPr>
          <p:cNvPr id="7" name="Content Placeholder 2"/>
          <p:cNvSpPr>
            <a:spLocks noGrp="1"/>
          </p:cNvSpPr>
          <p:nvPr>
            <p:ph idx="1"/>
          </p:nvPr>
        </p:nvSpPr>
        <p:spPr>
          <a:xfrm>
            <a:off x="313361" y="5007244"/>
            <a:ext cx="8255285" cy="1095605"/>
          </a:xfrm>
        </p:spPr>
        <p:txBody>
          <a:bodyPr/>
          <a:lstStyle/>
          <a:p>
            <a:pPr marL="0" indent="0">
              <a:buNone/>
            </a:pPr>
            <a:r>
              <a:rPr lang="en-IN" sz="1600" dirty="0"/>
              <a:t>Depicting the continuous Fourier series and 8-point DFT of f(x) = </a:t>
            </a:r>
            <a:r>
              <a:rPr lang="en-IN" sz="1600" dirty="0" smtClean="0"/>
              <a:t>sin(2</a:t>
            </a:r>
            <a:r>
              <a:rPr lang="el-GR" sz="1600" dirty="0" smtClean="0"/>
              <a:t>π</a:t>
            </a:r>
            <a:r>
              <a:rPr lang="en-IN" sz="1600" dirty="0" smtClean="0"/>
              <a:t>x</a:t>
            </a:r>
            <a:r>
              <a:rPr lang="en-IN" sz="1600" dirty="0"/>
              <a:t>) as “matrix multiplications.” The real and imaginary parts of all complex quantities are shown in blue and black, respectively. Continuous and discrete functions are represented using lines and dots, respectively. Dashed lines are included to show </a:t>
            </a:r>
            <a:r>
              <a:rPr lang="en-IN" sz="1600" dirty="0" smtClean="0"/>
              <a:t>that </a:t>
            </a:r>
            <a:endParaRPr lang="en-IN" sz="1600" dirty="0"/>
          </a:p>
        </p:txBody>
      </p:sp>
      <p:sp>
        <p:nvSpPr>
          <p:cNvPr id="8" name="Content Placeholder 5"/>
          <p:cNvSpPr txBox="1">
            <a:spLocks/>
          </p:cNvSpPr>
          <p:nvPr/>
        </p:nvSpPr>
        <p:spPr>
          <a:xfrm>
            <a:off x="313361" y="6000751"/>
            <a:ext cx="8229600" cy="609599"/>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IN" sz="1600" kern="0" dirty="0" smtClean="0">
                <a:solidFill>
                  <a:srgbClr val="000099"/>
                </a:solidFill>
              </a:rPr>
              <a:t>effectively cutting the maximum frequency of the DFT in half. The negative indices to the left of t are for the Fourier series computation alone.</a:t>
            </a:r>
            <a:endParaRPr lang="en-IN" sz="1600" kern="0" dirty="0">
              <a:solidFill>
                <a:srgbClr val="000099"/>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756351197"/>
              </p:ext>
            </p:extLst>
          </p:nvPr>
        </p:nvGraphicFramePr>
        <p:xfrm>
          <a:off x="6022577" y="5714752"/>
          <a:ext cx="1897726" cy="343398"/>
        </p:xfrm>
        <a:graphic>
          <a:graphicData uri="http://schemas.openxmlformats.org/presentationml/2006/ole">
            <mc:AlternateContent xmlns:mc="http://schemas.openxmlformats.org/markup-compatibility/2006">
              <mc:Choice xmlns:v="urn:schemas-microsoft-com:vml" Requires="v">
                <p:oleObj spid="_x0000_s103445" name="Equation" r:id="rId4" imgW="1333440" imgH="241200" progId="Equation.DSMT4">
                  <p:embed/>
                </p:oleObj>
              </mc:Choice>
              <mc:Fallback>
                <p:oleObj name="Equation" r:id="rId4" imgW="1333440" imgH="241200" progId="Equation.DSMT4">
                  <p:embed/>
                  <p:pic>
                    <p:nvPicPr>
                      <p:cNvPr id="0" name=""/>
                      <p:cNvPicPr/>
                      <p:nvPr/>
                    </p:nvPicPr>
                    <p:blipFill>
                      <a:blip r:embed="rId5"/>
                      <a:stretch>
                        <a:fillRect/>
                      </a:stretch>
                    </p:blipFill>
                    <p:spPr>
                      <a:xfrm>
                        <a:off x="6022577" y="5714752"/>
                        <a:ext cx="1897726" cy="343398"/>
                      </a:xfrm>
                      <a:prstGeom prst="rect">
                        <a:avLst/>
                      </a:prstGeom>
                    </p:spPr>
                  </p:pic>
                </p:oleObj>
              </mc:Fallback>
            </mc:AlternateContent>
          </a:graphicData>
        </a:graphic>
      </p:graphicFrame>
    </p:spTree>
    <p:extLst>
      <p:ext uri="{BB962C8B-B14F-4D97-AF65-F5344CB8AC3E}">
        <p14:creationId xmlns:p14="http://schemas.microsoft.com/office/powerpoint/2010/main" val="2514822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变换的直观解释</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23</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1162772562"/>
              </p:ext>
            </p:extLst>
          </p:nvPr>
        </p:nvGraphicFramePr>
        <p:xfrm>
          <a:off x="320987" y="1860479"/>
          <a:ext cx="3501399" cy="1098478"/>
        </p:xfrm>
        <a:graphic>
          <a:graphicData uri="http://schemas.openxmlformats.org/presentationml/2006/ole">
            <mc:AlternateContent xmlns:mc="http://schemas.openxmlformats.org/markup-compatibility/2006">
              <mc:Choice xmlns:v="urn:schemas-microsoft-com:vml" Requires="v">
                <p:oleObj spid="_x0000_s104559" name="Equation" r:id="rId3" imgW="1942920" imgH="609480" progId="Equation.DSMT4">
                  <p:embed/>
                </p:oleObj>
              </mc:Choice>
              <mc:Fallback>
                <p:oleObj name="Equation" r:id="rId3" imgW="1942920" imgH="609480" progId="Equation.DSMT4">
                  <p:embed/>
                  <p:pic>
                    <p:nvPicPr>
                      <p:cNvPr id="0" name=""/>
                      <p:cNvPicPr/>
                      <p:nvPr/>
                    </p:nvPicPr>
                    <p:blipFill>
                      <a:blip r:embed="rId4"/>
                      <a:stretch>
                        <a:fillRect/>
                      </a:stretch>
                    </p:blipFill>
                    <p:spPr>
                      <a:xfrm>
                        <a:off x="320987" y="1860479"/>
                        <a:ext cx="3501399" cy="109847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3773249"/>
              </p:ext>
            </p:extLst>
          </p:nvPr>
        </p:nvGraphicFramePr>
        <p:xfrm>
          <a:off x="480219" y="3251200"/>
          <a:ext cx="3182937" cy="1098550"/>
        </p:xfrm>
        <a:graphic>
          <a:graphicData uri="http://schemas.openxmlformats.org/presentationml/2006/ole">
            <mc:AlternateContent xmlns:mc="http://schemas.openxmlformats.org/markup-compatibility/2006">
              <mc:Choice xmlns:v="urn:schemas-microsoft-com:vml" Requires="v">
                <p:oleObj spid="_x0000_s104560" name="Equation" r:id="rId5" imgW="1765080" imgH="609480" progId="Equation.DSMT4">
                  <p:embed/>
                </p:oleObj>
              </mc:Choice>
              <mc:Fallback>
                <p:oleObj name="Equation" r:id="rId5" imgW="1765080" imgH="609480" progId="Equation.DSMT4">
                  <p:embed/>
                  <p:pic>
                    <p:nvPicPr>
                      <p:cNvPr id="0" name=""/>
                      <p:cNvPicPr/>
                      <p:nvPr/>
                    </p:nvPicPr>
                    <p:blipFill>
                      <a:blip r:embed="rId6"/>
                      <a:stretch>
                        <a:fillRect/>
                      </a:stretch>
                    </p:blipFill>
                    <p:spPr>
                      <a:xfrm>
                        <a:off x="480219" y="3251200"/>
                        <a:ext cx="3182937" cy="109855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19821306"/>
              </p:ext>
            </p:extLst>
          </p:nvPr>
        </p:nvGraphicFramePr>
        <p:xfrm>
          <a:off x="766763" y="4716463"/>
          <a:ext cx="2609850" cy="458787"/>
        </p:xfrm>
        <a:graphic>
          <a:graphicData uri="http://schemas.openxmlformats.org/presentationml/2006/ole">
            <mc:AlternateContent xmlns:mc="http://schemas.openxmlformats.org/markup-compatibility/2006">
              <mc:Choice xmlns:v="urn:schemas-microsoft-com:vml" Requires="v">
                <p:oleObj spid="_x0000_s104561" name="Equation" r:id="rId7" imgW="1447560" imgH="253800" progId="Equation.DSMT4">
                  <p:embed/>
                </p:oleObj>
              </mc:Choice>
              <mc:Fallback>
                <p:oleObj name="Equation" r:id="rId7" imgW="1447560" imgH="253800" progId="Equation.DSMT4">
                  <p:embed/>
                  <p:pic>
                    <p:nvPicPr>
                      <p:cNvPr id="0" name=""/>
                      <p:cNvPicPr/>
                      <p:nvPr/>
                    </p:nvPicPr>
                    <p:blipFill>
                      <a:blip r:embed="rId8"/>
                      <a:stretch>
                        <a:fillRect/>
                      </a:stretch>
                    </p:blipFill>
                    <p:spPr>
                      <a:xfrm>
                        <a:off x="766763" y="4716463"/>
                        <a:ext cx="2609850" cy="458787"/>
                      </a:xfrm>
                      <a:prstGeom prst="rect">
                        <a:avLst/>
                      </a:prstGeom>
                    </p:spPr>
                  </p:pic>
                </p:oleObj>
              </mc:Fallback>
            </mc:AlternateContent>
          </a:graphicData>
        </a:graphic>
      </p:graphicFrame>
      <p:cxnSp>
        <p:nvCxnSpPr>
          <p:cNvPr id="9" name="直接连接符 8"/>
          <p:cNvCxnSpPr/>
          <p:nvPr/>
        </p:nvCxnSpPr>
        <p:spPr>
          <a:xfrm>
            <a:off x="4572000" y="1376737"/>
            <a:ext cx="0" cy="4685016"/>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06175" y="1284270"/>
            <a:ext cx="2979506" cy="400110"/>
          </a:xfrm>
          <a:prstGeom prst="rect">
            <a:avLst/>
          </a:prstGeom>
          <a:noFill/>
        </p:spPr>
        <p:txBody>
          <a:bodyPr wrap="square" rtlCol="0">
            <a:spAutoFit/>
          </a:bodyPr>
          <a:lstStyle/>
          <a:p>
            <a:pPr algn="ctr"/>
            <a:r>
              <a:rPr lang="zh-CN" altLang="en-US" dirty="0" smtClean="0"/>
              <a:t>连续函数的相关函数</a:t>
            </a:r>
            <a:endParaRPr lang="zh-CN" altLang="en-US" dirty="0"/>
          </a:p>
        </p:txBody>
      </p:sp>
      <p:graphicFrame>
        <p:nvGraphicFramePr>
          <p:cNvPr id="11" name="对象 10"/>
          <p:cNvGraphicFramePr>
            <a:graphicFrameLocks noChangeAspect="1"/>
          </p:cNvGraphicFramePr>
          <p:nvPr>
            <p:extLst>
              <p:ext uri="{D42A27DB-BD31-4B8C-83A1-F6EECF244321}">
                <p14:modId xmlns:p14="http://schemas.microsoft.com/office/powerpoint/2010/main" val="4215927838"/>
              </p:ext>
            </p:extLst>
          </p:nvPr>
        </p:nvGraphicFramePr>
        <p:xfrm>
          <a:off x="5641975" y="2020780"/>
          <a:ext cx="2586038" cy="777875"/>
        </p:xfrm>
        <a:graphic>
          <a:graphicData uri="http://schemas.openxmlformats.org/presentationml/2006/ole">
            <mc:AlternateContent xmlns:mc="http://schemas.openxmlformats.org/markup-compatibility/2006">
              <mc:Choice xmlns:v="urn:schemas-microsoft-com:vml" Requires="v">
                <p:oleObj spid="_x0000_s104562" name="Equation" r:id="rId9" imgW="1434960" imgH="431640" progId="Equation.DSMT4">
                  <p:embed/>
                </p:oleObj>
              </mc:Choice>
              <mc:Fallback>
                <p:oleObj name="Equation" r:id="rId9" imgW="1434960" imgH="431640" progId="Equation.DSMT4">
                  <p:embed/>
                  <p:pic>
                    <p:nvPicPr>
                      <p:cNvPr id="0" name=""/>
                      <p:cNvPicPr/>
                      <p:nvPr/>
                    </p:nvPicPr>
                    <p:blipFill>
                      <a:blip r:embed="rId10"/>
                      <a:stretch>
                        <a:fillRect/>
                      </a:stretch>
                    </p:blipFill>
                    <p:spPr>
                      <a:xfrm>
                        <a:off x="5641975" y="2020780"/>
                        <a:ext cx="2586038" cy="77787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26517544"/>
              </p:ext>
            </p:extLst>
          </p:nvPr>
        </p:nvGraphicFramePr>
        <p:xfrm>
          <a:off x="5854700" y="3411538"/>
          <a:ext cx="1992313" cy="457200"/>
        </p:xfrm>
        <a:graphic>
          <a:graphicData uri="http://schemas.openxmlformats.org/presentationml/2006/ole">
            <mc:AlternateContent xmlns:mc="http://schemas.openxmlformats.org/markup-compatibility/2006">
              <mc:Choice xmlns:v="urn:schemas-microsoft-com:vml" Requires="v">
                <p:oleObj spid="_x0000_s104563" name="Equation" r:id="rId11" imgW="1104840" imgH="253800" progId="Equation.DSMT4">
                  <p:embed/>
                </p:oleObj>
              </mc:Choice>
              <mc:Fallback>
                <p:oleObj name="Equation" r:id="rId11" imgW="1104840" imgH="253800" progId="Equation.DSMT4">
                  <p:embed/>
                  <p:pic>
                    <p:nvPicPr>
                      <p:cNvPr id="0" name=""/>
                      <p:cNvPicPr/>
                      <p:nvPr/>
                    </p:nvPicPr>
                    <p:blipFill>
                      <a:blip r:embed="rId12"/>
                      <a:stretch>
                        <a:fillRect/>
                      </a:stretch>
                    </p:blipFill>
                    <p:spPr>
                      <a:xfrm>
                        <a:off x="5854700" y="3411538"/>
                        <a:ext cx="1992313" cy="45720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068300306"/>
              </p:ext>
            </p:extLst>
          </p:nvPr>
        </p:nvGraphicFramePr>
        <p:xfrm>
          <a:off x="5397500" y="4683125"/>
          <a:ext cx="2930525" cy="458788"/>
        </p:xfrm>
        <a:graphic>
          <a:graphicData uri="http://schemas.openxmlformats.org/presentationml/2006/ole">
            <mc:AlternateContent xmlns:mc="http://schemas.openxmlformats.org/markup-compatibility/2006">
              <mc:Choice xmlns:v="urn:schemas-microsoft-com:vml" Requires="v">
                <p:oleObj spid="_x0000_s104564" name="Equation" r:id="rId13" imgW="1625400" imgH="253800" progId="Equation.DSMT4">
                  <p:embed/>
                </p:oleObj>
              </mc:Choice>
              <mc:Fallback>
                <p:oleObj name="Equation" r:id="rId13" imgW="1625400" imgH="253800" progId="Equation.DSMT4">
                  <p:embed/>
                  <p:pic>
                    <p:nvPicPr>
                      <p:cNvPr id="0" name=""/>
                      <p:cNvPicPr/>
                      <p:nvPr/>
                    </p:nvPicPr>
                    <p:blipFill>
                      <a:blip r:embed="rId14"/>
                      <a:stretch>
                        <a:fillRect/>
                      </a:stretch>
                    </p:blipFill>
                    <p:spPr>
                      <a:xfrm>
                        <a:off x="5397500" y="4683125"/>
                        <a:ext cx="2930525" cy="458788"/>
                      </a:xfrm>
                      <a:prstGeom prst="rect">
                        <a:avLst/>
                      </a:prstGeom>
                    </p:spPr>
                  </p:pic>
                </p:oleObj>
              </mc:Fallback>
            </mc:AlternateContent>
          </a:graphicData>
        </a:graphic>
      </p:graphicFrame>
    </p:spTree>
    <p:extLst>
      <p:ext uri="{BB962C8B-B14F-4D97-AF65-F5344CB8AC3E}">
        <p14:creationId xmlns:p14="http://schemas.microsoft.com/office/powerpoint/2010/main" val="918611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24</a:t>
            </a:fld>
            <a:endParaRPr lang="en-US"/>
          </a:p>
        </p:txBody>
      </p:sp>
      <p:sp>
        <p:nvSpPr>
          <p:cNvPr id="5" name="标题 1"/>
          <p:cNvSpPr>
            <a:spLocks noGrp="1"/>
          </p:cNvSpPr>
          <p:nvPr>
            <p:ph type="title"/>
          </p:nvPr>
        </p:nvSpPr>
        <p:spPr>
          <a:xfrm>
            <a:off x="457200" y="556578"/>
            <a:ext cx="8229600" cy="548322"/>
          </a:xfrm>
        </p:spPr>
        <p:txBody>
          <a:bodyPr/>
          <a:lstStyle/>
          <a:p>
            <a:r>
              <a:rPr lang="zh-CN" altLang="en-US" b="1" dirty="0"/>
              <a:t>二</a:t>
            </a:r>
            <a:r>
              <a:rPr lang="zh-CN" altLang="en-US" b="1" dirty="0" smtClean="0"/>
              <a:t>维傅里叶变换的内积与矩阵表示 </a:t>
            </a:r>
            <a:r>
              <a:rPr lang="en-US" altLang="zh-CN" b="1" dirty="0" smtClean="0"/>
              <a:t>(I)</a:t>
            </a:r>
            <a:endParaRPr lang="zh-CN" altLang="en-US" b="1" dirty="0"/>
          </a:p>
        </p:txBody>
      </p:sp>
      <p:graphicFrame>
        <p:nvGraphicFramePr>
          <p:cNvPr id="2" name="对象 1"/>
          <p:cNvGraphicFramePr>
            <a:graphicFrameLocks noChangeAspect="1"/>
          </p:cNvGraphicFramePr>
          <p:nvPr>
            <p:extLst>
              <p:ext uri="{D42A27DB-BD31-4B8C-83A1-F6EECF244321}">
                <p14:modId xmlns:p14="http://schemas.microsoft.com/office/powerpoint/2010/main" val="673379448"/>
              </p:ext>
            </p:extLst>
          </p:nvPr>
        </p:nvGraphicFramePr>
        <p:xfrm>
          <a:off x="1890320" y="1372188"/>
          <a:ext cx="4472423" cy="1843623"/>
        </p:xfrm>
        <a:graphic>
          <a:graphicData uri="http://schemas.openxmlformats.org/presentationml/2006/ole">
            <mc:AlternateContent xmlns:mc="http://schemas.openxmlformats.org/markup-compatibility/2006">
              <mc:Choice xmlns:v="urn:schemas-microsoft-com:vml" Requires="v">
                <p:oleObj spid="_x0000_s106542" name="Equation" r:id="rId3" imgW="2158920" imgH="888840" progId="Equation.DSMT4">
                  <p:embed/>
                </p:oleObj>
              </mc:Choice>
              <mc:Fallback>
                <p:oleObj name="Equation" r:id="rId3" imgW="2158920" imgH="888840" progId="Equation.DSMT4">
                  <p:embed/>
                  <p:pic>
                    <p:nvPicPr>
                      <p:cNvPr id="0" name=""/>
                      <p:cNvPicPr/>
                      <p:nvPr/>
                    </p:nvPicPr>
                    <p:blipFill>
                      <a:blip r:embed="rId4"/>
                      <a:stretch>
                        <a:fillRect/>
                      </a:stretch>
                    </p:blipFill>
                    <p:spPr>
                      <a:xfrm>
                        <a:off x="1890320" y="1372188"/>
                        <a:ext cx="4472423" cy="184362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549723212"/>
              </p:ext>
            </p:extLst>
          </p:nvPr>
        </p:nvGraphicFramePr>
        <p:xfrm>
          <a:off x="2717371" y="3483099"/>
          <a:ext cx="3463263" cy="1110858"/>
        </p:xfrm>
        <a:graphic>
          <a:graphicData uri="http://schemas.openxmlformats.org/presentationml/2006/ole">
            <mc:AlternateContent xmlns:mc="http://schemas.openxmlformats.org/markup-compatibility/2006">
              <mc:Choice xmlns:v="urn:schemas-microsoft-com:vml" Requires="v">
                <p:oleObj spid="_x0000_s106543" name="Equation" r:id="rId5" imgW="1346040" imgH="431640" progId="Equation.DSMT4">
                  <p:embed/>
                </p:oleObj>
              </mc:Choice>
              <mc:Fallback>
                <p:oleObj name="Equation" r:id="rId5" imgW="1346040" imgH="431640" progId="Equation.DSMT4">
                  <p:embed/>
                  <p:pic>
                    <p:nvPicPr>
                      <p:cNvPr id="0" name=""/>
                      <p:cNvPicPr/>
                      <p:nvPr/>
                    </p:nvPicPr>
                    <p:blipFill>
                      <a:blip r:embed="rId6"/>
                      <a:stretch>
                        <a:fillRect/>
                      </a:stretch>
                    </p:blipFill>
                    <p:spPr>
                      <a:xfrm>
                        <a:off x="2717371" y="3483099"/>
                        <a:ext cx="3463263" cy="111085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081600677"/>
              </p:ext>
            </p:extLst>
          </p:nvPr>
        </p:nvGraphicFramePr>
        <p:xfrm>
          <a:off x="1662129" y="4676150"/>
          <a:ext cx="5601701" cy="1663005"/>
        </p:xfrm>
        <a:graphic>
          <a:graphicData uri="http://schemas.openxmlformats.org/presentationml/2006/ole">
            <mc:AlternateContent xmlns:mc="http://schemas.openxmlformats.org/markup-compatibility/2006">
              <mc:Choice xmlns:v="urn:schemas-microsoft-com:vml" Requires="v">
                <p:oleObj spid="_x0000_s106544" name="Equation" r:id="rId7" imgW="3251160" imgH="965160" progId="Equation.DSMT4">
                  <p:embed/>
                </p:oleObj>
              </mc:Choice>
              <mc:Fallback>
                <p:oleObj name="Equation" r:id="rId7" imgW="3251160" imgH="965160" progId="Equation.DSMT4">
                  <p:embed/>
                  <p:pic>
                    <p:nvPicPr>
                      <p:cNvPr id="0" name=""/>
                      <p:cNvPicPr/>
                      <p:nvPr/>
                    </p:nvPicPr>
                    <p:blipFill>
                      <a:blip r:embed="rId8"/>
                      <a:stretch>
                        <a:fillRect/>
                      </a:stretch>
                    </p:blipFill>
                    <p:spPr>
                      <a:xfrm>
                        <a:off x="1662129" y="4676150"/>
                        <a:ext cx="5601701" cy="1663005"/>
                      </a:xfrm>
                      <a:prstGeom prst="rect">
                        <a:avLst/>
                      </a:prstGeom>
                    </p:spPr>
                  </p:pic>
                </p:oleObj>
              </mc:Fallback>
            </mc:AlternateContent>
          </a:graphicData>
        </a:graphic>
      </p:graphicFrame>
    </p:spTree>
    <p:extLst>
      <p:ext uri="{BB962C8B-B14F-4D97-AF65-F5344CB8AC3E}">
        <p14:creationId xmlns:p14="http://schemas.microsoft.com/office/powerpoint/2010/main" val="221640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25</a:t>
            </a:fld>
            <a:endParaRPr lang="en-US"/>
          </a:p>
        </p:txBody>
      </p:sp>
      <p:sp>
        <p:nvSpPr>
          <p:cNvPr id="5" name="标题 1"/>
          <p:cNvSpPr>
            <a:spLocks noGrp="1"/>
          </p:cNvSpPr>
          <p:nvPr>
            <p:ph type="title"/>
          </p:nvPr>
        </p:nvSpPr>
        <p:spPr>
          <a:xfrm>
            <a:off x="457200" y="556578"/>
            <a:ext cx="8229600" cy="548322"/>
          </a:xfrm>
        </p:spPr>
        <p:txBody>
          <a:bodyPr/>
          <a:lstStyle/>
          <a:p>
            <a:r>
              <a:rPr lang="zh-CN" altLang="en-US" b="1" dirty="0"/>
              <a:t>二</a:t>
            </a:r>
            <a:r>
              <a:rPr lang="zh-CN" altLang="en-US" b="1" dirty="0" smtClean="0"/>
              <a:t>维傅里叶变换的内积与矩阵表示 </a:t>
            </a:r>
            <a:r>
              <a:rPr lang="en-US" altLang="zh-CN" b="1" dirty="0" smtClean="0"/>
              <a:t>(II)</a:t>
            </a:r>
            <a:endParaRPr lang="zh-CN" altLang="en-US" b="1" dirty="0"/>
          </a:p>
        </p:txBody>
      </p:sp>
      <p:graphicFrame>
        <p:nvGraphicFramePr>
          <p:cNvPr id="7" name="对象 6"/>
          <p:cNvGraphicFramePr>
            <a:graphicFrameLocks noChangeAspect="1"/>
          </p:cNvGraphicFramePr>
          <p:nvPr>
            <p:extLst>
              <p:ext uri="{D42A27DB-BD31-4B8C-83A1-F6EECF244321}">
                <p14:modId xmlns:p14="http://schemas.microsoft.com/office/powerpoint/2010/main" val="1974414170"/>
              </p:ext>
            </p:extLst>
          </p:nvPr>
        </p:nvGraphicFramePr>
        <p:xfrm>
          <a:off x="203183" y="1836790"/>
          <a:ext cx="8483617" cy="2046841"/>
        </p:xfrm>
        <a:graphic>
          <a:graphicData uri="http://schemas.openxmlformats.org/presentationml/2006/ole">
            <mc:AlternateContent xmlns:mc="http://schemas.openxmlformats.org/markup-compatibility/2006">
              <mc:Choice xmlns:v="urn:schemas-microsoft-com:vml" Requires="v">
                <p:oleObj spid="_x0000_s107536" name="Equation" r:id="rId3" imgW="4000320" imgH="965160" progId="Equation.DSMT4">
                  <p:embed/>
                </p:oleObj>
              </mc:Choice>
              <mc:Fallback>
                <p:oleObj name="Equation" r:id="rId3" imgW="4000320" imgH="965160" progId="Equation.DSMT4">
                  <p:embed/>
                  <p:pic>
                    <p:nvPicPr>
                      <p:cNvPr id="0" name=""/>
                      <p:cNvPicPr/>
                      <p:nvPr/>
                    </p:nvPicPr>
                    <p:blipFill>
                      <a:blip r:embed="rId4"/>
                      <a:stretch>
                        <a:fillRect/>
                      </a:stretch>
                    </p:blipFill>
                    <p:spPr>
                      <a:xfrm>
                        <a:off x="203183" y="1836790"/>
                        <a:ext cx="8483617" cy="2046841"/>
                      </a:xfrm>
                      <a:prstGeom prst="rect">
                        <a:avLst/>
                      </a:prstGeom>
                    </p:spPr>
                  </p:pic>
                </p:oleObj>
              </mc:Fallback>
            </mc:AlternateContent>
          </a:graphicData>
        </a:graphic>
      </p:graphicFrame>
    </p:spTree>
    <p:extLst>
      <p:ext uri="{BB962C8B-B14F-4D97-AF65-F5344CB8AC3E}">
        <p14:creationId xmlns:p14="http://schemas.microsoft.com/office/powerpoint/2010/main" val="28299721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26</a:t>
            </a:fld>
            <a:endParaRPr lang="en-US"/>
          </a:p>
        </p:txBody>
      </p:sp>
      <p:sp>
        <p:nvSpPr>
          <p:cNvPr id="5" name="标题 1"/>
          <p:cNvSpPr>
            <a:spLocks noGrp="1"/>
          </p:cNvSpPr>
          <p:nvPr>
            <p:ph type="title"/>
          </p:nvPr>
        </p:nvSpPr>
        <p:spPr>
          <a:xfrm>
            <a:off x="457200" y="556578"/>
            <a:ext cx="8229600" cy="548322"/>
          </a:xfrm>
        </p:spPr>
        <p:txBody>
          <a:bodyPr/>
          <a:lstStyle/>
          <a:p>
            <a:r>
              <a:rPr lang="zh-CN" altLang="en-US" b="1" dirty="0"/>
              <a:t>二</a:t>
            </a:r>
            <a:r>
              <a:rPr lang="zh-CN" altLang="en-US" b="1" dirty="0" smtClean="0"/>
              <a:t>维傅里叶变换的内积与矩阵表示 </a:t>
            </a:r>
            <a:r>
              <a:rPr lang="en-US" altLang="zh-CN" b="1" dirty="0" smtClean="0"/>
              <a:t>(III)</a:t>
            </a:r>
            <a:endParaRPr lang="zh-CN" altLang="en-US" b="1" dirty="0"/>
          </a:p>
        </p:txBody>
      </p:sp>
      <p:graphicFrame>
        <p:nvGraphicFramePr>
          <p:cNvPr id="2" name="对象 1"/>
          <p:cNvGraphicFramePr>
            <a:graphicFrameLocks noChangeAspect="1"/>
          </p:cNvGraphicFramePr>
          <p:nvPr>
            <p:extLst>
              <p:ext uri="{D42A27DB-BD31-4B8C-83A1-F6EECF244321}">
                <p14:modId xmlns:p14="http://schemas.microsoft.com/office/powerpoint/2010/main" val="1194843811"/>
              </p:ext>
            </p:extLst>
          </p:nvPr>
        </p:nvGraphicFramePr>
        <p:xfrm>
          <a:off x="3245191" y="2660998"/>
          <a:ext cx="2092621" cy="1479122"/>
        </p:xfrm>
        <a:graphic>
          <a:graphicData uri="http://schemas.openxmlformats.org/presentationml/2006/ole">
            <mc:AlternateContent xmlns:mc="http://schemas.openxmlformats.org/markup-compatibility/2006">
              <mc:Choice xmlns:v="urn:schemas-microsoft-com:vml" Requires="v">
                <p:oleObj spid="_x0000_s102457" name="Equation" r:id="rId3" imgW="647640" imgH="457200" progId="Equation.DSMT4">
                  <p:embed/>
                </p:oleObj>
              </mc:Choice>
              <mc:Fallback>
                <p:oleObj name="Equation" r:id="rId3" imgW="647640" imgH="457200" progId="Equation.DSMT4">
                  <p:embed/>
                  <p:pic>
                    <p:nvPicPr>
                      <p:cNvPr id="0" name=""/>
                      <p:cNvPicPr/>
                      <p:nvPr/>
                    </p:nvPicPr>
                    <p:blipFill>
                      <a:blip r:embed="rId4"/>
                      <a:stretch>
                        <a:fillRect/>
                      </a:stretch>
                    </p:blipFill>
                    <p:spPr>
                      <a:xfrm>
                        <a:off x="3245191" y="2660998"/>
                        <a:ext cx="2092621" cy="147912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67744222"/>
              </p:ext>
            </p:extLst>
          </p:nvPr>
        </p:nvGraphicFramePr>
        <p:xfrm>
          <a:off x="3317553" y="4376060"/>
          <a:ext cx="2219831" cy="1456379"/>
        </p:xfrm>
        <a:graphic>
          <a:graphicData uri="http://schemas.openxmlformats.org/presentationml/2006/ole">
            <mc:AlternateContent xmlns:mc="http://schemas.openxmlformats.org/markup-compatibility/2006">
              <mc:Choice xmlns:v="urn:schemas-microsoft-com:vml" Requires="v">
                <p:oleObj spid="_x0000_s102458" name="Equation" r:id="rId5" imgW="736560" imgH="482400" progId="Equation.DSMT4">
                  <p:embed/>
                </p:oleObj>
              </mc:Choice>
              <mc:Fallback>
                <p:oleObj name="Equation" r:id="rId5" imgW="736560" imgH="482400" progId="Equation.DSMT4">
                  <p:embed/>
                  <p:pic>
                    <p:nvPicPr>
                      <p:cNvPr id="0" name=""/>
                      <p:cNvPicPr/>
                      <p:nvPr/>
                    </p:nvPicPr>
                    <p:blipFill>
                      <a:blip r:embed="rId6"/>
                      <a:stretch>
                        <a:fillRect/>
                      </a:stretch>
                    </p:blipFill>
                    <p:spPr>
                      <a:xfrm>
                        <a:off x="3317553" y="4376060"/>
                        <a:ext cx="2219831" cy="1456379"/>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793639134"/>
              </p:ext>
            </p:extLst>
          </p:nvPr>
        </p:nvGraphicFramePr>
        <p:xfrm>
          <a:off x="1432317" y="1340840"/>
          <a:ext cx="5990304" cy="1084218"/>
        </p:xfrm>
        <a:graphic>
          <a:graphicData uri="http://schemas.openxmlformats.org/presentationml/2006/ole">
            <mc:AlternateContent xmlns:mc="http://schemas.openxmlformats.org/markup-compatibility/2006">
              <mc:Choice xmlns:v="urn:schemas-microsoft-com:vml" Requires="v">
                <p:oleObj spid="_x0000_s102459" name="Equation" r:id="rId7" imgW="2806560" imgH="507960" progId="Equation.DSMT4">
                  <p:embed/>
                </p:oleObj>
              </mc:Choice>
              <mc:Fallback>
                <p:oleObj name="Equation" r:id="rId7" imgW="2806560" imgH="507960" progId="Equation.DSMT4">
                  <p:embed/>
                  <p:pic>
                    <p:nvPicPr>
                      <p:cNvPr id="0" name=""/>
                      <p:cNvPicPr/>
                      <p:nvPr/>
                    </p:nvPicPr>
                    <p:blipFill>
                      <a:blip r:embed="rId8"/>
                      <a:stretch>
                        <a:fillRect/>
                      </a:stretch>
                    </p:blipFill>
                    <p:spPr>
                      <a:xfrm>
                        <a:off x="1432317" y="1340840"/>
                        <a:ext cx="5990304" cy="1084218"/>
                      </a:xfrm>
                      <a:prstGeom prst="rect">
                        <a:avLst/>
                      </a:prstGeom>
                    </p:spPr>
                  </p:pic>
                </p:oleObj>
              </mc:Fallback>
            </mc:AlternateContent>
          </a:graphicData>
        </a:graphic>
      </p:graphicFrame>
    </p:spTree>
    <p:extLst>
      <p:ext uri="{BB962C8B-B14F-4D97-AF65-F5344CB8AC3E}">
        <p14:creationId xmlns:p14="http://schemas.microsoft.com/office/powerpoint/2010/main" val="13028531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各种变换基总览</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27</a:t>
            </a:fld>
            <a:endParaRPr lang="en-US"/>
          </a:p>
        </p:txBody>
      </p:sp>
      <p:pic>
        <p:nvPicPr>
          <p:cNvPr id="5" name="Picture 4" descr="Parts ay to h show sets of discrete graphs for u = 0 to 15 for the following basis vectors: D F T first type, D F T second type, D C T, W H T, S L T, H Ay Ay R, D B 4, B I O R 3.1 first type, B I O R 3.1 second type, S T D."/>
          <p:cNvPicPr>
            <a:picLocks noChangeAspect="1"/>
          </p:cNvPicPr>
          <p:nvPr/>
        </p:nvPicPr>
        <p:blipFill rotWithShape="1">
          <a:blip r:embed="rId2" cstate="print">
            <a:extLst>
              <a:ext uri="{28A0092B-C50C-407E-A947-70E740481C1C}">
                <a14:useLocalDpi xmlns:a14="http://schemas.microsoft.com/office/drawing/2010/main" val="0"/>
              </a:ext>
            </a:extLst>
          </a:blip>
          <a:srcRect b="50109"/>
          <a:stretch/>
        </p:blipFill>
        <p:spPr>
          <a:xfrm>
            <a:off x="749905" y="1193232"/>
            <a:ext cx="7037906" cy="4651424"/>
          </a:xfrm>
          <a:prstGeom prst="rect">
            <a:avLst/>
          </a:prstGeom>
        </p:spPr>
      </p:pic>
      <p:sp>
        <p:nvSpPr>
          <p:cNvPr id="7" name="Content Placeholder 2"/>
          <p:cNvSpPr>
            <a:spLocks noGrp="1"/>
          </p:cNvSpPr>
          <p:nvPr>
            <p:ph idx="1"/>
          </p:nvPr>
        </p:nvSpPr>
        <p:spPr>
          <a:xfrm>
            <a:off x="0" y="5638801"/>
            <a:ext cx="8871735" cy="1219199"/>
          </a:xfrm>
        </p:spPr>
        <p:txBody>
          <a:bodyPr/>
          <a:lstStyle/>
          <a:p>
            <a:pPr marL="0" indent="0">
              <a:buNone/>
            </a:pPr>
            <a:r>
              <a:rPr lang="en-IN" sz="1600" dirty="0"/>
              <a:t>Basis vectors (for N = 16) of some commonly encountered transforms: (a) Fourier basis (real and imaginary parts), (b) discrete Cosine basis, (c) Walsh-Hadamard basis, (d) Slant basis, (e) Haar basis, (f) Daubechies basis, (g) Biorthogonal B-spline basis and its dual, and (h) the standard basis, which is included for reference only (i.e., not used as the basis of a transform).</a:t>
            </a:r>
          </a:p>
        </p:txBody>
      </p:sp>
    </p:spTree>
    <p:extLst>
      <p:ext uri="{BB962C8B-B14F-4D97-AF65-F5344CB8AC3E}">
        <p14:creationId xmlns:p14="http://schemas.microsoft.com/office/powerpoint/2010/main" val="9584421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各种变换基总览</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28</a:t>
            </a:fld>
            <a:endParaRPr lang="en-US"/>
          </a:p>
        </p:txBody>
      </p:sp>
      <p:pic>
        <p:nvPicPr>
          <p:cNvPr id="6" name="Picture 4" descr="Parts ay to h show sets of discrete graphs for u = 0 to 15 for the following basis vectors: D F T first type, D F T second type, D C T, W H T, S L T, H Ay Ay R, D B 4, B I O R 3.1 first type, B I O R 3.1 second type, S T D."/>
          <p:cNvPicPr>
            <a:picLocks noChangeAspect="1"/>
          </p:cNvPicPr>
          <p:nvPr/>
        </p:nvPicPr>
        <p:blipFill rotWithShape="1">
          <a:blip r:embed="rId2" cstate="print">
            <a:extLst>
              <a:ext uri="{28A0092B-C50C-407E-A947-70E740481C1C}">
                <a14:useLocalDpi xmlns:a14="http://schemas.microsoft.com/office/drawing/2010/main" val="0"/>
              </a:ext>
            </a:extLst>
          </a:blip>
          <a:srcRect t="49689"/>
          <a:stretch/>
        </p:blipFill>
        <p:spPr>
          <a:xfrm>
            <a:off x="457200" y="1167936"/>
            <a:ext cx="7899819" cy="5265078"/>
          </a:xfrm>
          <a:prstGeom prst="rect">
            <a:avLst/>
          </a:prstGeom>
        </p:spPr>
      </p:pic>
    </p:spTree>
    <p:extLst>
      <p:ext uri="{BB962C8B-B14F-4D97-AF65-F5344CB8AC3E}">
        <p14:creationId xmlns:p14="http://schemas.microsoft.com/office/powerpoint/2010/main" val="386344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29</a:t>
            </a:fld>
            <a:endParaRPr lang="en-US"/>
          </a:p>
        </p:txBody>
      </p:sp>
      <p:sp>
        <p:nvSpPr>
          <p:cNvPr id="5" name="标题 1"/>
          <p:cNvSpPr>
            <a:spLocks noGrp="1"/>
          </p:cNvSpPr>
          <p:nvPr>
            <p:ph type="title"/>
          </p:nvPr>
        </p:nvSpPr>
        <p:spPr>
          <a:xfrm>
            <a:off x="457200" y="556578"/>
            <a:ext cx="8229600" cy="548322"/>
          </a:xfrm>
        </p:spPr>
        <p:txBody>
          <a:bodyPr/>
          <a:lstStyle/>
          <a:p>
            <a:r>
              <a:rPr lang="zh-CN" altLang="en-US" b="1" dirty="0" smtClean="0"/>
              <a:t>基图像的基本概念</a:t>
            </a:r>
            <a:endParaRPr lang="zh-CN" altLang="en-US" b="1" dirty="0"/>
          </a:p>
        </p:txBody>
      </p:sp>
      <p:graphicFrame>
        <p:nvGraphicFramePr>
          <p:cNvPr id="3" name="对象 2"/>
          <p:cNvGraphicFramePr>
            <a:graphicFrameLocks noChangeAspect="1"/>
          </p:cNvGraphicFramePr>
          <p:nvPr>
            <p:extLst>
              <p:ext uri="{D42A27DB-BD31-4B8C-83A1-F6EECF244321}">
                <p14:modId xmlns:p14="http://schemas.microsoft.com/office/powerpoint/2010/main" val="863966720"/>
              </p:ext>
            </p:extLst>
          </p:nvPr>
        </p:nvGraphicFramePr>
        <p:xfrm>
          <a:off x="3015322" y="1224238"/>
          <a:ext cx="3463263" cy="1110858"/>
        </p:xfrm>
        <a:graphic>
          <a:graphicData uri="http://schemas.openxmlformats.org/presentationml/2006/ole">
            <mc:AlternateContent xmlns:mc="http://schemas.openxmlformats.org/markup-compatibility/2006">
              <mc:Choice xmlns:v="urn:schemas-microsoft-com:vml" Requires="v">
                <p:oleObj spid="_x0000_s108590" name="Equation" r:id="rId3" imgW="1346040" imgH="431640" progId="Equation.DSMT4">
                  <p:embed/>
                </p:oleObj>
              </mc:Choice>
              <mc:Fallback>
                <p:oleObj name="Equation" r:id="rId3" imgW="1346040" imgH="431640" progId="Equation.DSMT4">
                  <p:embed/>
                  <p:pic>
                    <p:nvPicPr>
                      <p:cNvPr id="0" name=""/>
                      <p:cNvPicPr/>
                      <p:nvPr/>
                    </p:nvPicPr>
                    <p:blipFill>
                      <a:blip r:embed="rId4"/>
                      <a:stretch>
                        <a:fillRect/>
                      </a:stretch>
                    </p:blipFill>
                    <p:spPr>
                      <a:xfrm>
                        <a:off x="3015322" y="1224238"/>
                        <a:ext cx="3463263" cy="111085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532309855"/>
              </p:ext>
            </p:extLst>
          </p:nvPr>
        </p:nvGraphicFramePr>
        <p:xfrm>
          <a:off x="1641581" y="2454434"/>
          <a:ext cx="5601701" cy="1663005"/>
        </p:xfrm>
        <a:graphic>
          <a:graphicData uri="http://schemas.openxmlformats.org/presentationml/2006/ole">
            <mc:AlternateContent xmlns:mc="http://schemas.openxmlformats.org/markup-compatibility/2006">
              <mc:Choice xmlns:v="urn:schemas-microsoft-com:vml" Requires="v">
                <p:oleObj spid="_x0000_s108591" name="Equation" r:id="rId5" imgW="3251160" imgH="965160" progId="Equation.DSMT4">
                  <p:embed/>
                </p:oleObj>
              </mc:Choice>
              <mc:Fallback>
                <p:oleObj name="Equation" r:id="rId5" imgW="3251160" imgH="965160" progId="Equation.DSMT4">
                  <p:embed/>
                  <p:pic>
                    <p:nvPicPr>
                      <p:cNvPr id="0" name=""/>
                      <p:cNvPicPr/>
                      <p:nvPr/>
                    </p:nvPicPr>
                    <p:blipFill>
                      <a:blip r:embed="rId6"/>
                      <a:stretch>
                        <a:fillRect/>
                      </a:stretch>
                    </p:blipFill>
                    <p:spPr>
                      <a:xfrm>
                        <a:off x="1641581" y="2454434"/>
                        <a:ext cx="5601701" cy="166300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65209491"/>
              </p:ext>
            </p:extLst>
          </p:nvPr>
        </p:nvGraphicFramePr>
        <p:xfrm>
          <a:off x="330191" y="4236777"/>
          <a:ext cx="8483617" cy="2046841"/>
        </p:xfrm>
        <a:graphic>
          <a:graphicData uri="http://schemas.openxmlformats.org/presentationml/2006/ole">
            <mc:AlternateContent xmlns:mc="http://schemas.openxmlformats.org/markup-compatibility/2006">
              <mc:Choice xmlns:v="urn:schemas-microsoft-com:vml" Requires="v">
                <p:oleObj spid="_x0000_s108592" name="Equation" r:id="rId7" imgW="4000320" imgH="965160" progId="Equation.DSMT4">
                  <p:embed/>
                </p:oleObj>
              </mc:Choice>
              <mc:Fallback>
                <p:oleObj name="Equation" r:id="rId7" imgW="4000320" imgH="965160" progId="Equation.DSMT4">
                  <p:embed/>
                  <p:pic>
                    <p:nvPicPr>
                      <p:cNvPr id="0" name=""/>
                      <p:cNvPicPr/>
                      <p:nvPr/>
                    </p:nvPicPr>
                    <p:blipFill>
                      <a:blip r:embed="rId8"/>
                      <a:stretch>
                        <a:fillRect/>
                      </a:stretch>
                    </p:blipFill>
                    <p:spPr>
                      <a:xfrm>
                        <a:off x="330191" y="4236777"/>
                        <a:ext cx="8483617" cy="2046841"/>
                      </a:xfrm>
                      <a:prstGeom prst="rect">
                        <a:avLst/>
                      </a:prstGeom>
                    </p:spPr>
                  </p:pic>
                </p:oleObj>
              </mc:Fallback>
            </mc:AlternateContent>
          </a:graphicData>
        </a:graphic>
      </p:graphicFrame>
    </p:spTree>
    <p:extLst>
      <p:ext uri="{BB962C8B-B14F-4D97-AF65-F5344CB8AC3E}">
        <p14:creationId xmlns:p14="http://schemas.microsoft.com/office/powerpoint/2010/main" val="1931667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9608B97C-D8CF-4567-8C21-60B4BAEF22BF}" type="slidenum">
              <a:rPr lang="en-US" smtClean="0"/>
              <a:pPr/>
              <a:t>3</a:t>
            </a:fld>
            <a:endParaRPr lang="en-US" dirty="0"/>
          </a:p>
        </p:txBody>
      </p:sp>
      <p:sp>
        <p:nvSpPr>
          <p:cNvPr id="3076" name="Rectangle 3"/>
          <p:cNvSpPr>
            <a:spLocks noGrp="1" noChangeArrowheads="1"/>
          </p:cNvSpPr>
          <p:nvPr>
            <p:ph type="body" idx="1"/>
          </p:nvPr>
        </p:nvSpPr>
        <p:spPr bwMode="auto">
          <a:xfrm>
            <a:off x="2599098" y="1418088"/>
            <a:ext cx="4983231" cy="360452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250000"/>
              </a:lnSpc>
            </a:pPr>
            <a:r>
              <a:rPr lang="zh-CN" altLang="en-US" dirty="0" smtClean="0"/>
              <a:t>图像</a:t>
            </a:r>
            <a:r>
              <a:rPr lang="zh-CN" altLang="en-US" dirty="0"/>
              <a:t>的</a:t>
            </a:r>
            <a:r>
              <a:rPr lang="zh-CN" altLang="en-US" dirty="0" smtClean="0"/>
              <a:t>正交变换</a:t>
            </a:r>
            <a:endParaRPr lang="en-US" altLang="zh-CN" dirty="0" smtClean="0"/>
          </a:p>
          <a:p>
            <a:pPr algn="just" eaLnBrk="1" hangingPunct="1">
              <a:lnSpc>
                <a:spcPct val="250000"/>
              </a:lnSpc>
            </a:pPr>
            <a:r>
              <a:rPr lang="zh-CN" altLang="en-US" dirty="0" smtClean="0">
                <a:solidFill>
                  <a:schemeClr val="bg1">
                    <a:lumMod val="85000"/>
                  </a:schemeClr>
                </a:solidFill>
              </a:rPr>
              <a:t>图像的距离变换</a:t>
            </a:r>
            <a:endParaRPr lang="en-US" altLang="zh-CN" dirty="0" smtClean="0">
              <a:solidFill>
                <a:schemeClr val="bg1">
                  <a:lumMod val="85000"/>
                </a:schemeClr>
              </a:solidFill>
            </a:endParaRPr>
          </a:p>
          <a:p>
            <a:pPr algn="just" eaLnBrk="1" hangingPunct="1">
              <a:lnSpc>
                <a:spcPct val="250000"/>
              </a:lnSpc>
            </a:pPr>
            <a:r>
              <a:rPr lang="zh-CN" altLang="en-US" dirty="0" smtClean="0">
                <a:solidFill>
                  <a:schemeClr val="bg1">
                    <a:lumMod val="85000"/>
                  </a:schemeClr>
                </a:solidFill>
              </a:rPr>
              <a:t>点扩散函数的基本概念</a:t>
            </a:r>
            <a:endParaRPr lang="en-US" altLang="zh-CN" dirty="0" smtClean="0">
              <a:solidFill>
                <a:schemeClr val="bg1">
                  <a:lumMod val="85000"/>
                </a:schemeClr>
              </a:solidFill>
            </a:endParaRPr>
          </a:p>
          <a:p>
            <a:pPr algn="just" eaLnBrk="1" hangingPunct="1">
              <a:lnSpc>
                <a:spcPct val="250000"/>
              </a:lnSpc>
            </a:pPr>
            <a:r>
              <a:rPr lang="zh-CN" altLang="en-US" dirty="0" smtClean="0">
                <a:solidFill>
                  <a:schemeClr val="bg1">
                    <a:lumMod val="85000"/>
                  </a:schemeClr>
                </a:solidFill>
              </a:rPr>
              <a:t>概率</a:t>
            </a:r>
            <a:r>
              <a:rPr lang="zh-CN" altLang="en-US" dirty="0">
                <a:solidFill>
                  <a:schemeClr val="bg1">
                    <a:lumMod val="85000"/>
                  </a:schemeClr>
                </a:solidFill>
              </a:rPr>
              <a:t>论</a:t>
            </a:r>
            <a:r>
              <a:rPr lang="zh-CN" altLang="en-US" dirty="0" smtClean="0">
                <a:solidFill>
                  <a:schemeClr val="bg1">
                    <a:lumMod val="85000"/>
                  </a:schemeClr>
                </a:solidFill>
              </a:rPr>
              <a:t>基础 </a:t>
            </a:r>
            <a:r>
              <a:rPr lang="en-US" altLang="zh-CN" dirty="0" smtClean="0">
                <a:solidFill>
                  <a:schemeClr val="bg1">
                    <a:lumMod val="85000"/>
                  </a:schemeClr>
                </a:solidFill>
              </a:rPr>
              <a:t>(</a:t>
            </a:r>
            <a:r>
              <a:rPr lang="zh-CN" altLang="en-US" dirty="0" smtClean="0">
                <a:solidFill>
                  <a:schemeClr val="bg1">
                    <a:lumMod val="85000"/>
                  </a:schemeClr>
                </a:solidFill>
              </a:rPr>
              <a:t>复习</a:t>
            </a:r>
            <a:r>
              <a:rPr lang="en-US" altLang="zh-CN" dirty="0" smtClean="0">
                <a:solidFill>
                  <a:schemeClr val="bg1">
                    <a:lumMod val="85000"/>
                  </a:schemeClr>
                </a:solidFill>
              </a:rPr>
              <a:t>)</a:t>
            </a:r>
            <a:endParaRPr lang="en-US" altLang="zh-CN" dirty="0">
              <a:solidFill>
                <a:schemeClr val="bg1">
                  <a:lumMod val="85000"/>
                </a:schemeClr>
              </a:solidFill>
            </a:endParaRPr>
          </a:p>
          <a:p>
            <a:pPr algn="just" eaLnBrk="1" hangingPunct="1">
              <a:lnSpc>
                <a:spcPct val="250000"/>
              </a:lnSpc>
            </a:pPr>
            <a:endParaRPr lang="en-US" dirty="0"/>
          </a:p>
        </p:txBody>
      </p:sp>
    </p:spTree>
    <p:extLst>
      <p:ext uri="{BB962C8B-B14F-4D97-AF65-F5344CB8AC3E}">
        <p14:creationId xmlns:p14="http://schemas.microsoft.com/office/powerpoint/2010/main" val="16868322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标准基变换</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30</a:t>
            </a:fld>
            <a:endParaRPr lang="en-US"/>
          </a:p>
        </p:txBody>
      </p:sp>
      <p:sp>
        <p:nvSpPr>
          <p:cNvPr id="5" name="Content Placeholder 2"/>
          <p:cNvSpPr>
            <a:spLocks noGrp="1"/>
          </p:cNvSpPr>
          <p:nvPr>
            <p:ph idx="1"/>
          </p:nvPr>
        </p:nvSpPr>
        <p:spPr>
          <a:xfrm>
            <a:off x="664186" y="4834916"/>
            <a:ext cx="7811994" cy="351144"/>
          </a:xfrm>
        </p:spPr>
        <p:txBody>
          <a:bodyPr/>
          <a:lstStyle/>
          <a:p>
            <a:pPr marL="0" indent="0">
              <a:buNone/>
            </a:pPr>
            <a:r>
              <a:rPr lang="en-IN" sz="2000" dirty="0">
                <a:solidFill>
                  <a:schemeClr val="tx1"/>
                </a:solidFill>
              </a:rPr>
              <a:t>(a) Basis image organization and (b) a standard basis of </a:t>
            </a:r>
            <a:r>
              <a:rPr lang="en-IN" sz="2000" dirty="0" smtClean="0">
                <a:solidFill>
                  <a:schemeClr val="tx1"/>
                </a:solidFill>
              </a:rPr>
              <a:t>size </a:t>
            </a:r>
            <a:r>
              <a:rPr lang="en-US" altLang="zh-CN" sz="2000" dirty="0" smtClean="0">
                <a:solidFill>
                  <a:schemeClr val="tx1"/>
                </a:solidFill>
              </a:rPr>
              <a:t>8×8</a:t>
            </a:r>
            <a:endParaRPr lang="en-IN" sz="2000" dirty="0">
              <a:solidFill>
                <a:schemeClr val="tx1"/>
              </a:solidFill>
            </a:endParaRPr>
          </a:p>
        </p:txBody>
      </p:sp>
      <p:sp>
        <p:nvSpPr>
          <p:cNvPr id="6" name="Content Placeholder 3"/>
          <p:cNvSpPr txBox="1">
            <a:spLocks/>
          </p:cNvSpPr>
          <p:nvPr/>
        </p:nvSpPr>
        <p:spPr>
          <a:xfrm>
            <a:off x="664186" y="5237430"/>
            <a:ext cx="8229600" cy="6096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IN" sz="2000" kern="0" dirty="0" smtClean="0"/>
              <a:t> For clarity, a </a:t>
            </a:r>
            <a:r>
              <a:rPr lang="en-IN" sz="2000" kern="0" dirty="0" err="1" smtClean="0"/>
              <a:t>gray</a:t>
            </a:r>
            <a:r>
              <a:rPr lang="en-IN" sz="2000" kern="0" dirty="0" smtClean="0"/>
              <a:t> border has been added around each basis image. The origin of each basis image (i.e., x = y = 0) is at its top left.</a:t>
            </a:r>
            <a:endParaRPr lang="en-IN" sz="2000" kern="0" dirty="0"/>
          </a:p>
        </p:txBody>
      </p:sp>
      <p:pic>
        <p:nvPicPr>
          <p:cNvPr id="7" name="Picture 4" descr="Part ay: S is an N by N matrix with rows 0 to N minus 1 and columns 0 to N minus 1. Each element is identified by the letter S followed by the subscripted row and column numbers. Part b: An 8 by 8 matrix has rows for u-values 0 to 7 from top to bottom and columns for v-values 0 to 7 from left to right. Each element consists of a white dot on a black background. The elements u- and v-values determine the vertical and horizontal displacement of the dot from the top-left corner of the black fiel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031" y="1423065"/>
            <a:ext cx="6777938" cy="2904831"/>
          </a:xfrm>
          <a:prstGeom prst="rect">
            <a:avLst/>
          </a:prstGeom>
        </p:spPr>
      </p:pic>
    </p:spTree>
    <p:extLst>
      <p:ext uri="{BB962C8B-B14F-4D97-AF65-F5344CB8AC3E}">
        <p14:creationId xmlns:p14="http://schemas.microsoft.com/office/powerpoint/2010/main" val="22519100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二维傅里叶变换的基图像</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31</a:t>
            </a:fld>
            <a:endParaRPr lang="en-US"/>
          </a:p>
        </p:txBody>
      </p:sp>
      <p:pic>
        <p:nvPicPr>
          <p:cNvPr id="5" name="Picture 20" descr="Part ay: The scalar 1 over radical 8 is multiplied by the following 8 by 8 matrix. Row 1, 1 1 1 1 1 1 1 1. Row 2, 1, omega, negative j, negative j omega, negative 1, negative omega, j, j omega. Row 3, 1, negative j, negative 1, j, 1, negative j, negative 1, j. Row 4, 1, negative j omega, j, omega, negative 1, j omega, negative j, negative omega. Row 5,1 negative 1, 1, negative 1 1, negative 1, 1, negative 1. Row 6, 1, negative omega, negative j, j omega, negative 1, omega, j, negative j omega. Row 7, 1, j, negative 1, negative j, 1, j, negative 1, negative j. Row 8, 1, j omega, j, negative omega, negative 1, negative j omega, negative j, omega. Parts b and c show additional 8 by 8 matrices. In these matrices, each element is a basis image, which consists of parallel and or intersecting bands of varied width, shading, and orient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17004"/>
            <a:ext cx="8769790" cy="2914591"/>
          </a:xfrm>
          <a:prstGeom prst="rect">
            <a:avLst/>
          </a:prstGeom>
        </p:spPr>
      </p:pic>
      <p:sp>
        <p:nvSpPr>
          <p:cNvPr id="3" name="文本框 2"/>
          <p:cNvSpPr txBox="1"/>
          <p:nvPr/>
        </p:nvSpPr>
        <p:spPr>
          <a:xfrm>
            <a:off x="3678148" y="4828854"/>
            <a:ext cx="1993187" cy="400110"/>
          </a:xfrm>
          <a:prstGeom prst="rect">
            <a:avLst/>
          </a:prstGeom>
          <a:noFill/>
        </p:spPr>
        <p:txBody>
          <a:bodyPr wrap="square" rtlCol="0">
            <a:spAutoFit/>
          </a:bodyPr>
          <a:lstStyle/>
          <a:p>
            <a:pPr algn="ctr"/>
            <a:r>
              <a:rPr lang="zh-CN" altLang="en-US" dirty="0" smtClean="0"/>
              <a:t>实部基图像</a:t>
            </a:r>
            <a:endParaRPr lang="zh-CN" altLang="en-US" dirty="0"/>
          </a:p>
        </p:txBody>
      </p:sp>
      <p:sp>
        <p:nvSpPr>
          <p:cNvPr id="6" name="文本框 5"/>
          <p:cNvSpPr txBox="1"/>
          <p:nvPr/>
        </p:nvSpPr>
        <p:spPr>
          <a:xfrm>
            <a:off x="6481281" y="4798031"/>
            <a:ext cx="1993187" cy="400110"/>
          </a:xfrm>
          <a:prstGeom prst="rect">
            <a:avLst/>
          </a:prstGeom>
          <a:noFill/>
        </p:spPr>
        <p:txBody>
          <a:bodyPr wrap="square" rtlCol="0">
            <a:spAutoFit/>
          </a:bodyPr>
          <a:lstStyle/>
          <a:p>
            <a:pPr algn="ctr"/>
            <a:r>
              <a:rPr lang="zh-CN" altLang="en-US" dirty="0"/>
              <a:t>虚</a:t>
            </a:r>
            <a:r>
              <a:rPr lang="zh-CN" altLang="en-US" dirty="0" smtClean="0"/>
              <a:t>部基图像</a:t>
            </a:r>
            <a:endParaRPr lang="zh-CN" altLang="en-US" dirty="0"/>
          </a:p>
        </p:txBody>
      </p:sp>
    </p:spTree>
    <p:extLst>
      <p:ext uri="{BB962C8B-B14F-4D97-AF65-F5344CB8AC3E}">
        <p14:creationId xmlns:p14="http://schemas.microsoft.com/office/powerpoint/2010/main" val="3104999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二维</a:t>
            </a:r>
            <a:r>
              <a:rPr lang="en-US" altLang="zh-CN" b="1" dirty="0" smtClean="0"/>
              <a:t>Hartley</a:t>
            </a:r>
            <a:r>
              <a:rPr lang="zh-CN" altLang="en-US" b="1" dirty="0" smtClean="0"/>
              <a:t>变换的基图像</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32</a:t>
            </a:fld>
            <a:endParaRPr lang="en-US"/>
          </a:p>
        </p:txBody>
      </p:sp>
      <p:pic>
        <p:nvPicPr>
          <p:cNvPr id="5" name="Picture 15" descr="The 8 by 8 matrices in parts ay and c provide graphical and basis image representations associated with the following 8 by 8 matrix in part b. Row 1, 0.35 0.35 0.35 0.35 0.35 0.35 0.35 0.35. Row 2, 0.35 0.50 0.35 0 negative 0.35 negative 0.50 negative 0.35 0. Row 3, 0.35 0.35 negative 0.35 negative 0.35 0.35 0.35 negative 0.35 negative 0.35. Row 4, 0.35 0 negative 0.35 0.50 negative 0.35 0 0.35 negative 0.50. Row 5, 0.35 negative 0.35 0.35 negative 0.35 0.35 negative 0.35 0.35 negative 0.35. Row 6, 0.35 negative 0.50 0.35 0 negative 0.35 0.50 negative 0.35 0. Row 7, 0.35 negative 0.35 negative 0.35 0.35 0.35 negative 0.35 negative 0.35 0.35. Row 8, 0.35 0 negative 0.35 negative 0.50 negative 0.35 0 0.35 0.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32" y="3487688"/>
            <a:ext cx="7207535" cy="2452267"/>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114822355"/>
              </p:ext>
            </p:extLst>
          </p:nvPr>
        </p:nvGraphicFramePr>
        <p:xfrm>
          <a:off x="1100762" y="1572088"/>
          <a:ext cx="7385552" cy="1438239"/>
        </p:xfrm>
        <a:graphic>
          <a:graphicData uri="http://schemas.openxmlformats.org/presentationml/2006/ole">
            <mc:AlternateContent xmlns:mc="http://schemas.openxmlformats.org/markup-compatibility/2006">
              <mc:Choice xmlns:v="urn:schemas-microsoft-com:vml" Requires="v">
                <p:oleObj spid="_x0000_s110608" name="Equation" r:id="rId4" imgW="4825800" imgH="939600" progId="Equation.DSMT4">
                  <p:embed/>
                </p:oleObj>
              </mc:Choice>
              <mc:Fallback>
                <p:oleObj name="Equation" r:id="rId4" imgW="4825800" imgH="939600" progId="Equation.DSMT4">
                  <p:embed/>
                  <p:pic>
                    <p:nvPicPr>
                      <p:cNvPr id="0" name=""/>
                      <p:cNvPicPr/>
                      <p:nvPr/>
                    </p:nvPicPr>
                    <p:blipFill>
                      <a:blip r:embed="rId5"/>
                      <a:stretch>
                        <a:fillRect/>
                      </a:stretch>
                    </p:blipFill>
                    <p:spPr>
                      <a:xfrm>
                        <a:off x="1100762" y="1572088"/>
                        <a:ext cx="7385552" cy="1438239"/>
                      </a:xfrm>
                      <a:prstGeom prst="rect">
                        <a:avLst/>
                      </a:prstGeom>
                    </p:spPr>
                  </p:pic>
                </p:oleObj>
              </mc:Fallback>
            </mc:AlternateContent>
          </a:graphicData>
        </a:graphic>
      </p:graphicFrame>
    </p:spTree>
    <p:extLst>
      <p:ext uri="{BB962C8B-B14F-4D97-AF65-F5344CB8AC3E}">
        <p14:creationId xmlns:p14="http://schemas.microsoft.com/office/powerpoint/2010/main" val="28552135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离散余弦变换</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33</a:t>
            </a:fld>
            <a:endParaRPr lang="en-US"/>
          </a:p>
        </p:txBody>
      </p:sp>
      <p:pic>
        <p:nvPicPr>
          <p:cNvPr id="5" name="Picture 4" descr="For the graphs of both transforms, the following points are indicated: (0, 1), (1, 1), (2, 0), (3, 0), (4, 0), (5, 0), (6, 0), and (7, 0). For both transforms, the graphs oscillate in the vertical direction, and as components are added the number of turning points increases on the interval from x = 0 to 8. In the absence of axis labels, the horizontal and vertical measures are referred to as x and y for the purposes of this description. Part ay: D H T. When all components are added, the graph has the following key points, listed from left to right: (0, 1), maximum, minimum, maximum at (1, 1), minimum at (2, 0), maximum, minimum at (3, 0), maximum, (4, 0), minimum, maximum, (5, 0), minimum, maximum, (6, 0), minimum, (7, 0). In general, as x increases from 2, the maxima decrease from 0.3, and  the minima decrease to negative 0.6. Part b: D F T. When all components are added, the final graph has the following key points, listed from left to right: maximum at (0, 1), minimum, maximum at (1, 1), minimum, (2, 0), maximum, minimum at (3, 0), maximum, minimum at (4, 0), maximum, minimum at (5, 0), maximum, minimum at (6, 0), maximum, (7, 0), minimum. For x greater than 2, the maxima are around y = 0.2 to 0.3. All values estim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27886"/>
            <a:ext cx="4819910" cy="3969825"/>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3163463658"/>
              </p:ext>
            </p:extLst>
          </p:nvPr>
        </p:nvGraphicFramePr>
        <p:xfrm>
          <a:off x="5550114" y="1527886"/>
          <a:ext cx="3322800" cy="814622"/>
        </p:xfrm>
        <a:graphic>
          <a:graphicData uri="http://schemas.openxmlformats.org/presentationml/2006/ole">
            <mc:AlternateContent xmlns:mc="http://schemas.openxmlformats.org/markup-compatibility/2006">
              <mc:Choice xmlns:v="urn:schemas-microsoft-com:vml" Requires="v">
                <p:oleObj spid="_x0000_s111644" name="Equation" r:id="rId4" imgW="1968480" imgH="482400" progId="Equation.DSMT4">
                  <p:embed/>
                </p:oleObj>
              </mc:Choice>
              <mc:Fallback>
                <p:oleObj name="Equation" r:id="rId4" imgW="1968480" imgH="482400" progId="Equation.DSMT4">
                  <p:embed/>
                  <p:pic>
                    <p:nvPicPr>
                      <p:cNvPr id="0" name=""/>
                      <p:cNvPicPr/>
                      <p:nvPr/>
                    </p:nvPicPr>
                    <p:blipFill>
                      <a:blip r:embed="rId5"/>
                      <a:stretch>
                        <a:fillRect/>
                      </a:stretch>
                    </p:blipFill>
                    <p:spPr>
                      <a:xfrm>
                        <a:off x="5550114" y="1527886"/>
                        <a:ext cx="3322800" cy="81462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73608702"/>
              </p:ext>
            </p:extLst>
          </p:nvPr>
        </p:nvGraphicFramePr>
        <p:xfrm>
          <a:off x="5550113" y="2879332"/>
          <a:ext cx="3282629" cy="1415265"/>
        </p:xfrm>
        <a:graphic>
          <a:graphicData uri="http://schemas.openxmlformats.org/presentationml/2006/ole">
            <mc:AlternateContent xmlns:mc="http://schemas.openxmlformats.org/markup-compatibility/2006">
              <mc:Choice xmlns:v="urn:schemas-microsoft-com:vml" Requires="v">
                <p:oleObj spid="_x0000_s111645" name="Equation" r:id="rId6" imgW="2120760" imgH="914400" progId="Equation.DSMT4">
                  <p:embed/>
                </p:oleObj>
              </mc:Choice>
              <mc:Fallback>
                <p:oleObj name="Equation" r:id="rId6" imgW="2120760" imgH="914400" progId="Equation.DSMT4">
                  <p:embed/>
                  <p:pic>
                    <p:nvPicPr>
                      <p:cNvPr id="0" name=""/>
                      <p:cNvPicPr/>
                      <p:nvPr/>
                    </p:nvPicPr>
                    <p:blipFill>
                      <a:blip r:embed="rId7"/>
                      <a:stretch>
                        <a:fillRect/>
                      </a:stretch>
                    </p:blipFill>
                    <p:spPr>
                      <a:xfrm>
                        <a:off x="5550113" y="2879332"/>
                        <a:ext cx="3282629" cy="1415265"/>
                      </a:xfrm>
                      <a:prstGeom prst="rect">
                        <a:avLst/>
                      </a:prstGeom>
                    </p:spPr>
                  </p:pic>
                </p:oleObj>
              </mc:Fallback>
            </mc:AlternateContent>
          </a:graphicData>
        </a:graphic>
      </p:graphicFrame>
    </p:spTree>
    <p:extLst>
      <p:ext uri="{BB962C8B-B14F-4D97-AF65-F5344CB8AC3E}">
        <p14:creationId xmlns:p14="http://schemas.microsoft.com/office/powerpoint/2010/main" val="3446896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离散余弦变换</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34</a:t>
            </a:fld>
            <a:endParaRPr lang="en-US"/>
          </a:p>
        </p:txBody>
      </p:sp>
      <p:pic>
        <p:nvPicPr>
          <p:cNvPr id="5" name="Picture 15" descr="The matrices in parts ay and c provide graphical and basis image representations of the following 8 by 8 matrix in part b. Row 1, 0.35 0.35 0.35 0.35 0.35 0.35 0.35 0.35. Row 2, 0.49 0.422 0.28 0.10 negative 0.10 negative 0.28 negative 0.42 negative 0.49. Row 3, 0.46 0.19 negative 0.19 negative 0.46 negative 0.46 negative 0.19 0.19 0.46. Row 4, 0.42 negative 0.10 negative 0.49 negative 0.28 0.38 0.49 0.10 negative 0.42. Row 5, 0.35 negative 0.35 negative 0.35 0.35 0.35 negative 0.35 negative 0.35 0.35. Row 6, 0.28 negative 0.49 0.10 0.42 negative 0.42 negative 0.10 0.49 negative 0.28. Row 7, 0.19 negative 0.46 0.46 negative 0.19 negative 0.19 0.46 negative 0.46 0.19. Row 8, 0.10 negative 0.28 0.42 negative 0.49 0.49 negative 0.42 0.28 negative 0.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374" y="3156323"/>
            <a:ext cx="7352406" cy="2501558"/>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2798033937"/>
              </p:ext>
            </p:extLst>
          </p:nvPr>
        </p:nvGraphicFramePr>
        <p:xfrm>
          <a:off x="819374" y="1934253"/>
          <a:ext cx="7428829" cy="983608"/>
        </p:xfrm>
        <a:graphic>
          <a:graphicData uri="http://schemas.openxmlformats.org/presentationml/2006/ole">
            <mc:AlternateContent xmlns:mc="http://schemas.openxmlformats.org/markup-compatibility/2006">
              <mc:Choice xmlns:v="urn:schemas-microsoft-com:vml" Requires="v">
                <p:oleObj spid="_x0000_s112655" name="Equation" r:id="rId4" imgW="3644640" imgH="482400" progId="Equation.DSMT4">
                  <p:embed/>
                </p:oleObj>
              </mc:Choice>
              <mc:Fallback>
                <p:oleObj name="Equation" r:id="rId4" imgW="3644640" imgH="482400" progId="Equation.DSMT4">
                  <p:embed/>
                  <p:pic>
                    <p:nvPicPr>
                      <p:cNvPr id="0" name=""/>
                      <p:cNvPicPr/>
                      <p:nvPr/>
                    </p:nvPicPr>
                    <p:blipFill>
                      <a:blip r:embed="rId5"/>
                      <a:stretch>
                        <a:fillRect/>
                      </a:stretch>
                    </p:blipFill>
                    <p:spPr>
                      <a:xfrm>
                        <a:off x="819374" y="1934253"/>
                        <a:ext cx="7428829" cy="983608"/>
                      </a:xfrm>
                      <a:prstGeom prst="rect">
                        <a:avLst/>
                      </a:prstGeom>
                    </p:spPr>
                  </p:pic>
                </p:oleObj>
              </mc:Fallback>
            </mc:AlternateContent>
          </a:graphicData>
        </a:graphic>
      </p:graphicFrame>
    </p:spTree>
    <p:extLst>
      <p:ext uri="{BB962C8B-B14F-4D97-AF65-F5344CB8AC3E}">
        <p14:creationId xmlns:p14="http://schemas.microsoft.com/office/powerpoint/2010/main" val="30873580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离散正弦变换</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35</a:t>
            </a:fld>
            <a:endParaRPr lang="en-US"/>
          </a:p>
        </p:txBody>
      </p:sp>
      <p:pic>
        <p:nvPicPr>
          <p:cNvPr id="5" name="Picture 15" descr="The matrices in parts ay and c provide graphical and basis image representations of the following 8 by 8 matrix. Row 1, 0.16 0.30 0.41 0.46 0.46 0.41 0.30 0.16. Row 2, 0.30 0.46 0.41 0.16 negative 0.16 negative 0.41 negative 0.46 negative 0.30. Row 3, 0.41 0.41 0.00 negative 0.41 negative 0.41 0.00 0.41 0.41. Row 4, 0.46 0.16 negative 0.41 negative 0.30 0.30 0.41 negative 0.16 negative 0.46. Row 5, 0.46 negative 0.16 negative 0.41 0.30 0.30 negative 0.41 negative 0.16 0.46. Row 6, 0.41 negative 0.41 0.00 0.41 negative 0.41 negative 0.00 0.41 negative 0.41. Row 7, 0.30 negative 0.46 0.41 negative 0.16 negative 0.16 0.41 negative 0.46 0.30. Row 8, 0.16 negative 0.30 0.41 negative 0.46 0.46 negative 0.41 0.30 negative 0.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991" y="3659346"/>
            <a:ext cx="6955402" cy="2356194"/>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193654788"/>
              </p:ext>
            </p:extLst>
          </p:nvPr>
        </p:nvGraphicFramePr>
        <p:xfrm>
          <a:off x="1303891" y="1585410"/>
          <a:ext cx="6771632" cy="1802687"/>
        </p:xfrm>
        <a:graphic>
          <a:graphicData uri="http://schemas.openxmlformats.org/presentationml/2006/ole">
            <mc:AlternateContent xmlns:mc="http://schemas.openxmlformats.org/markup-compatibility/2006">
              <mc:Choice xmlns:v="urn:schemas-microsoft-com:vml" Requires="v">
                <p:oleObj spid="_x0000_s113680" name="Equation" r:id="rId4" imgW="3720960" imgH="990360" progId="Equation.DSMT4">
                  <p:embed/>
                </p:oleObj>
              </mc:Choice>
              <mc:Fallback>
                <p:oleObj name="Equation" r:id="rId4" imgW="3720960" imgH="990360" progId="Equation.DSMT4">
                  <p:embed/>
                  <p:pic>
                    <p:nvPicPr>
                      <p:cNvPr id="0" name=""/>
                      <p:cNvPicPr/>
                      <p:nvPr/>
                    </p:nvPicPr>
                    <p:blipFill>
                      <a:blip r:embed="rId5"/>
                      <a:stretch>
                        <a:fillRect/>
                      </a:stretch>
                    </p:blipFill>
                    <p:spPr>
                      <a:xfrm>
                        <a:off x="1303891" y="1585410"/>
                        <a:ext cx="6771632" cy="1802687"/>
                      </a:xfrm>
                      <a:prstGeom prst="rect">
                        <a:avLst/>
                      </a:prstGeom>
                    </p:spPr>
                  </p:pic>
                </p:oleObj>
              </mc:Fallback>
            </mc:AlternateContent>
          </a:graphicData>
        </a:graphic>
      </p:graphicFrame>
    </p:spTree>
    <p:extLst>
      <p:ext uri="{BB962C8B-B14F-4D97-AF65-F5344CB8AC3E}">
        <p14:creationId xmlns:p14="http://schemas.microsoft.com/office/powerpoint/2010/main" val="28977295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Walsh-</a:t>
            </a:r>
            <a:r>
              <a:rPr lang="en-US" altLang="zh-CN" b="1" dirty="0" err="1" smtClean="0"/>
              <a:t>Hadamard</a:t>
            </a:r>
            <a:r>
              <a:rPr lang="zh-CN" altLang="en-US" b="1" dirty="0" smtClean="0"/>
              <a:t>变换</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36</a:t>
            </a:fld>
            <a:endParaRPr lang="en-US"/>
          </a:p>
        </p:txBody>
      </p:sp>
      <p:graphicFrame>
        <p:nvGraphicFramePr>
          <p:cNvPr id="3" name="对象 2"/>
          <p:cNvGraphicFramePr>
            <a:graphicFrameLocks noChangeAspect="1"/>
          </p:cNvGraphicFramePr>
          <p:nvPr>
            <p:extLst>
              <p:ext uri="{D42A27DB-BD31-4B8C-83A1-F6EECF244321}">
                <p14:modId xmlns:p14="http://schemas.microsoft.com/office/powerpoint/2010/main" val="3949535943"/>
              </p:ext>
            </p:extLst>
          </p:nvPr>
        </p:nvGraphicFramePr>
        <p:xfrm>
          <a:off x="1633947" y="1454079"/>
          <a:ext cx="4992883" cy="4647920"/>
        </p:xfrm>
        <a:graphic>
          <a:graphicData uri="http://schemas.openxmlformats.org/presentationml/2006/ole">
            <mc:AlternateContent xmlns:mc="http://schemas.openxmlformats.org/markup-compatibility/2006">
              <mc:Choice xmlns:v="urn:schemas-microsoft-com:vml" Requires="v">
                <p:oleObj spid="_x0000_s90150" name="Equation" r:id="rId3" imgW="3492360" imgH="3251160" progId="Equation.DSMT4">
                  <p:embed/>
                </p:oleObj>
              </mc:Choice>
              <mc:Fallback>
                <p:oleObj name="Equation" r:id="rId3" imgW="3492360" imgH="3251160" progId="Equation.DSMT4">
                  <p:embed/>
                  <p:pic>
                    <p:nvPicPr>
                      <p:cNvPr id="0" name=""/>
                      <p:cNvPicPr/>
                      <p:nvPr/>
                    </p:nvPicPr>
                    <p:blipFill>
                      <a:blip r:embed="rId4"/>
                      <a:stretch>
                        <a:fillRect/>
                      </a:stretch>
                    </p:blipFill>
                    <p:spPr>
                      <a:xfrm>
                        <a:off x="1633947" y="1454079"/>
                        <a:ext cx="4992883" cy="4647920"/>
                      </a:xfrm>
                      <a:prstGeom prst="rect">
                        <a:avLst/>
                      </a:prstGeom>
                    </p:spPr>
                  </p:pic>
                </p:oleObj>
              </mc:Fallback>
            </mc:AlternateContent>
          </a:graphicData>
        </a:graphic>
      </p:graphicFrame>
    </p:spTree>
    <p:extLst>
      <p:ext uri="{BB962C8B-B14F-4D97-AF65-F5344CB8AC3E}">
        <p14:creationId xmlns:p14="http://schemas.microsoft.com/office/powerpoint/2010/main" val="251193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Walsh-</a:t>
            </a:r>
            <a:r>
              <a:rPr lang="en-US" altLang="zh-CN" b="1" dirty="0" err="1" smtClean="0"/>
              <a:t>Hadamard</a:t>
            </a:r>
            <a:r>
              <a:rPr lang="zh-CN" altLang="en-US" b="1" dirty="0" smtClean="0"/>
              <a:t>变换</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37</a:t>
            </a:fld>
            <a:endParaRPr lang="en-US"/>
          </a:p>
        </p:txBody>
      </p:sp>
      <p:pic>
        <p:nvPicPr>
          <p:cNvPr id="5" name="Picture 4" descr="The matrices in parts ay and c provide graphical and basis image representations of the following 8 by 8 matrix in part b. Row 1, 0.35 0.35 0.35 0.35 0.35 0.35 0.35 0.35. Row 2, 0.35 0.35 0.35 0.35 negative 0.35 negative 0.35 negative 0.35 negative 0.35. Row 3, 0.35 0.35 negative 0.35 negative 0.35 negative 0.35 negative 0.35 0.35 0.35. Row 4, 0.35 0.35 negative 0.35 negative 0.35 0.35 0.35 negative 0.35 negative 0.35. Row 5, 0.35 negative 0.35 negative 0.35 0.35 0.35 negative 0.35 negative 0.35 0.35. Row 6, 0.35 negative 0.35 negative 0.35 0.35 negative 0.35 0.35 0.35 negative 0.35. Row 7, 0.35 negative 0.35 0.35 negative 0.35 negative 0.35 0.35 negative 0.35 0.35. Row 8, 0.35 negative 0.35 0.35 negative 0.35 0.35 negative 0.35 0.35 negative 0.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814" y="2466975"/>
            <a:ext cx="7804727" cy="2667000"/>
          </a:xfrm>
          <a:prstGeom prst="rect">
            <a:avLst/>
          </a:prstGeom>
        </p:spPr>
      </p:pic>
    </p:spTree>
    <p:extLst>
      <p:ext uri="{BB962C8B-B14F-4D97-AF65-F5344CB8AC3E}">
        <p14:creationId xmlns:p14="http://schemas.microsoft.com/office/powerpoint/2010/main" val="25689892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Slant</a:t>
            </a:r>
            <a:r>
              <a:rPr lang="zh-CN" altLang="en-US" b="1" dirty="0" smtClean="0"/>
              <a:t>斜变换 </a:t>
            </a:r>
            <a:r>
              <a:rPr lang="en-US" altLang="zh-CN" b="1" dirty="0" smtClean="0"/>
              <a:t>(I)</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38</a:t>
            </a:fld>
            <a:endParaRPr lang="en-US"/>
          </a:p>
        </p:txBody>
      </p:sp>
      <p:graphicFrame>
        <p:nvGraphicFramePr>
          <p:cNvPr id="3" name="对象 2"/>
          <p:cNvGraphicFramePr>
            <a:graphicFrameLocks noChangeAspect="1"/>
          </p:cNvGraphicFramePr>
          <p:nvPr>
            <p:extLst>
              <p:ext uri="{D42A27DB-BD31-4B8C-83A1-F6EECF244321}">
                <p14:modId xmlns:p14="http://schemas.microsoft.com/office/powerpoint/2010/main" val="1917286735"/>
              </p:ext>
            </p:extLst>
          </p:nvPr>
        </p:nvGraphicFramePr>
        <p:xfrm>
          <a:off x="220216" y="1104900"/>
          <a:ext cx="6164816" cy="2424131"/>
        </p:xfrm>
        <a:graphic>
          <a:graphicData uri="http://schemas.openxmlformats.org/presentationml/2006/ole">
            <mc:AlternateContent xmlns:mc="http://schemas.openxmlformats.org/markup-compatibility/2006">
              <mc:Choice xmlns:v="urn:schemas-microsoft-com:vml" Requires="v">
                <p:oleObj spid="_x0000_s91204" name="Equation" r:id="rId3" imgW="3746160" imgH="1473120" progId="Equation.DSMT4">
                  <p:embed/>
                </p:oleObj>
              </mc:Choice>
              <mc:Fallback>
                <p:oleObj name="Equation" r:id="rId3" imgW="3746160" imgH="1473120" progId="Equation.DSMT4">
                  <p:embed/>
                  <p:pic>
                    <p:nvPicPr>
                      <p:cNvPr id="0" name=""/>
                      <p:cNvPicPr/>
                      <p:nvPr/>
                    </p:nvPicPr>
                    <p:blipFill>
                      <a:blip r:embed="rId4"/>
                      <a:stretch>
                        <a:fillRect/>
                      </a:stretch>
                    </p:blipFill>
                    <p:spPr>
                      <a:xfrm>
                        <a:off x="220216" y="1104900"/>
                        <a:ext cx="6164816" cy="24241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3747443"/>
              </p:ext>
            </p:extLst>
          </p:nvPr>
        </p:nvGraphicFramePr>
        <p:xfrm>
          <a:off x="5142573" y="3360407"/>
          <a:ext cx="3472308" cy="3249943"/>
        </p:xfrm>
        <a:graphic>
          <a:graphicData uri="http://schemas.openxmlformats.org/presentationml/2006/ole">
            <mc:AlternateContent xmlns:mc="http://schemas.openxmlformats.org/markup-compatibility/2006">
              <mc:Choice xmlns:v="urn:schemas-microsoft-com:vml" Requires="v">
                <p:oleObj spid="_x0000_s91205" name="Equation" r:id="rId5" imgW="2577960" imgH="2412720" progId="Equation.DSMT4">
                  <p:embed/>
                </p:oleObj>
              </mc:Choice>
              <mc:Fallback>
                <p:oleObj name="Equation" r:id="rId5" imgW="2577960" imgH="2412720" progId="Equation.DSMT4">
                  <p:embed/>
                  <p:pic>
                    <p:nvPicPr>
                      <p:cNvPr id="0" name=""/>
                      <p:cNvPicPr/>
                      <p:nvPr/>
                    </p:nvPicPr>
                    <p:blipFill>
                      <a:blip r:embed="rId6"/>
                      <a:stretch>
                        <a:fillRect/>
                      </a:stretch>
                    </p:blipFill>
                    <p:spPr>
                      <a:xfrm>
                        <a:off x="5142573" y="3360407"/>
                        <a:ext cx="3472308" cy="3249943"/>
                      </a:xfrm>
                      <a:prstGeom prst="rect">
                        <a:avLst/>
                      </a:prstGeom>
                    </p:spPr>
                  </p:pic>
                </p:oleObj>
              </mc:Fallback>
            </mc:AlternateContent>
          </a:graphicData>
        </a:graphic>
      </p:graphicFrame>
    </p:spTree>
    <p:extLst>
      <p:ext uri="{BB962C8B-B14F-4D97-AF65-F5344CB8AC3E}">
        <p14:creationId xmlns:p14="http://schemas.microsoft.com/office/powerpoint/2010/main" val="17424037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Slant</a:t>
            </a:r>
            <a:r>
              <a:rPr lang="zh-CN" altLang="en-US" b="1" dirty="0" smtClean="0"/>
              <a:t>变换 </a:t>
            </a:r>
            <a:r>
              <a:rPr lang="en-US" altLang="zh-CN" b="1" dirty="0" smtClean="0"/>
              <a:t>(II)</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39</a:t>
            </a:fld>
            <a:endParaRPr lang="en-US"/>
          </a:p>
        </p:txBody>
      </p:sp>
      <p:pic>
        <p:nvPicPr>
          <p:cNvPr id="5" name="Picture 10" descr="The matrices in parts ay and c provide graphical and basis image representations of the following 8 by 8 matrix in part b. Row 1, 0.35 0.35 0.35 0.35 0.35 0.35 0.35 0.35. ROW 2, 0.54 0.39 0.23 0.08 negative 0.08 negative 0.23 negative 0.39 negative 0.54. Row 3, 0.47 0.16 negative 0.16 negative 0.47 negative 0.47 negative 0.16 0.16 0.47. Row 4, 0.24 negative 0.04 negative 0.31 negative 0.59 0.59 0.31 0.04 negative 0.24. Row 5, 0.35 negative 0.35 negative 0.35 0.35 0.35 negative 0.35 negative 0.35 0.35. Row 6, 0.35 negative 0.35 negative 0.35 0.335 negative 0.35 0.35 0.35 negative 0.35. Row 7, 0.16 negative 0.47 0.47 negative 0.16 negative 0.16 0.47 negative 0.47 0.16. Row 8, 0.16 negative 0.47 0.47 negative 0.16 0.16 negative 0.47 0.47 negative 0.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36" y="2586519"/>
            <a:ext cx="7804727" cy="2643909"/>
          </a:xfrm>
          <a:prstGeom prst="rect">
            <a:avLst/>
          </a:prstGeom>
        </p:spPr>
      </p:pic>
    </p:spTree>
    <p:extLst>
      <p:ext uri="{BB962C8B-B14F-4D97-AF65-F5344CB8AC3E}">
        <p14:creationId xmlns:p14="http://schemas.microsoft.com/office/powerpoint/2010/main" val="3867674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一维离散傅里叶变换</a:t>
            </a:r>
            <a:r>
              <a:rPr lang="en-US" altLang="zh-CN" b="1" dirty="0" smtClean="0"/>
              <a:t>(1D-DFT)</a:t>
            </a:r>
            <a:r>
              <a:rPr lang="zh-CN" altLang="en-US" b="1" dirty="0" smtClean="0"/>
              <a:t>的定义</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a:t>
            </a:fld>
            <a:endParaRPr lang="en-US"/>
          </a:p>
        </p:txBody>
      </p:sp>
      <p:graphicFrame>
        <p:nvGraphicFramePr>
          <p:cNvPr id="6" name="对象 5"/>
          <p:cNvGraphicFramePr>
            <a:graphicFrameLocks noChangeAspect="1"/>
          </p:cNvGraphicFramePr>
          <p:nvPr>
            <p:extLst>
              <p:ext uri="{D42A27DB-BD31-4B8C-83A1-F6EECF244321}">
                <p14:modId xmlns:p14="http://schemas.microsoft.com/office/powerpoint/2010/main" val="3042837389"/>
              </p:ext>
            </p:extLst>
          </p:nvPr>
        </p:nvGraphicFramePr>
        <p:xfrm>
          <a:off x="1270000" y="2013227"/>
          <a:ext cx="6604000" cy="1917700"/>
        </p:xfrm>
        <a:graphic>
          <a:graphicData uri="http://schemas.openxmlformats.org/presentationml/2006/ole">
            <mc:AlternateContent xmlns:mc="http://schemas.openxmlformats.org/markup-compatibility/2006">
              <mc:Choice xmlns:v="urn:schemas-microsoft-com:vml" Requires="v">
                <p:oleObj spid="_x0000_s78931" name="Equation" r:id="rId3" imgW="2971800" imgH="863280" progId="Equation.DSMT4">
                  <p:embed/>
                </p:oleObj>
              </mc:Choice>
              <mc:Fallback>
                <p:oleObj name="Equation" r:id="rId3" imgW="2971800" imgH="863280" progId="Equation.DSMT4">
                  <p:embed/>
                  <p:pic>
                    <p:nvPicPr>
                      <p:cNvPr id="0" name=""/>
                      <p:cNvPicPr/>
                      <p:nvPr/>
                    </p:nvPicPr>
                    <p:blipFill>
                      <a:blip r:embed="rId4"/>
                      <a:stretch>
                        <a:fillRect/>
                      </a:stretch>
                    </p:blipFill>
                    <p:spPr>
                      <a:xfrm>
                        <a:off x="1270000" y="2013227"/>
                        <a:ext cx="6604000" cy="1917700"/>
                      </a:xfrm>
                      <a:prstGeom prst="rect">
                        <a:avLst/>
                      </a:prstGeom>
                    </p:spPr>
                  </p:pic>
                </p:oleObj>
              </mc:Fallback>
            </mc:AlternateContent>
          </a:graphicData>
        </a:graphic>
      </p:graphicFrame>
    </p:spTree>
    <p:extLst>
      <p:ext uri="{BB962C8B-B14F-4D97-AF65-F5344CB8AC3E}">
        <p14:creationId xmlns:p14="http://schemas.microsoft.com/office/powerpoint/2010/main" val="27287389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Haar</a:t>
            </a:r>
            <a:r>
              <a:rPr lang="zh-CN" altLang="en-US" b="1" dirty="0" smtClean="0"/>
              <a:t>变换的定义</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40</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1289559128"/>
              </p:ext>
            </p:extLst>
          </p:nvPr>
        </p:nvGraphicFramePr>
        <p:xfrm>
          <a:off x="2077973" y="3696196"/>
          <a:ext cx="5442708" cy="2201095"/>
        </p:xfrm>
        <a:graphic>
          <a:graphicData uri="http://schemas.openxmlformats.org/presentationml/2006/ole">
            <mc:AlternateContent xmlns:mc="http://schemas.openxmlformats.org/markup-compatibility/2006">
              <mc:Choice xmlns:v="urn:schemas-microsoft-com:vml" Requires="v">
                <p:oleObj spid="_x0000_s89129" name="Equation" r:id="rId3" imgW="3454200" imgH="1396800" progId="Equation.DSMT4">
                  <p:embed/>
                </p:oleObj>
              </mc:Choice>
              <mc:Fallback>
                <p:oleObj name="Equation" r:id="rId3" imgW="3454200" imgH="1396800" progId="Equation.DSMT4">
                  <p:embed/>
                  <p:pic>
                    <p:nvPicPr>
                      <p:cNvPr id="0" name=""/>
                      <p:cNvPicPr/>
                      <p:nvPr/>
                    </p:nvPicPr>
                    <p:blipFill>
                      <a:blip r:embed="rId4"/>
                      <a:stretch>
                        <a:fillRect/>
                      </a:stretch>
                    </p:blipFill>
                    <p:spPr>
                      <a:xfrm>
                        <a:off x="2077973" y="3696196"/>
                        <a:ext cx="5442708" cy="2201095"/>
                      </a:xfrm>
                      <a:prstGeom prst="rect">
                        <a:avLst/>
                      </a:prstGeom>
                    </p:spPr>
                  </p:pic>
                </p:oleObj>
              </mc:Fallback>
            </mc:AlternateContent>
          </a:graphicData>
        </a:graphic>
      </p:graphicFrame>
      <p:sp>
        <p:nvSpPr>
          <p:cNvPr id="6" name="文本框 5"/>
          <p:cNvSpPr txBox="1"/>
          <p:nvPr/>
        </p:nvSpPr>
        <p:spPr>
          <a:xfrm>
            <a:off x="255711" y="5984975"/>
            <a:ext cx="6010382" cy="400110"/>
          </a:xfrm>
          <a:prstGeom prst="rect">
            <a:avLst/>
          </a:prstGeom>
          <a:noFill/>
        </p:spPr>
        <p:txBody>
          <a:bodyPr wrap="square" rtlCol="0">
            <a:spAutoFit/>
          </a:bodyPr>
          <a:lstStyle/>
          <a:p>
            <a:r>
              <a:rPr lang="zh-CN" altLang="en-US" dirty="0" smtClean="0"/>
              <a:t>已知的最早最简单的单位正交基</a:t>
            </a:r>
            <a:endParaRPr lang="zh-CN" altLang="en-US" dirty="0"/>
          </a:p>
        </p:txBody>
      </p:sp>
      <p:pic>
        <p:nvPicPr>
          <p:cNvPr id="7" name="Picture 4" descr="The matrices in parts ay and c provide graphical and basis image representations of the following 8 by 8 matrix in part b. Row 1, 0.35 0.35 0.35 0.35 0.35 0.35 0.35 0.35. Row 22, 0.35 0.35 0.35 0.35 negative 0.35 negative 0.35 negative 0.35 negative 0.35. Row 3, 0.50 0.50 negative 0.50 negative 0.50 0 0 0 0. Row 4, 0 0 0 0 0.50 0.50 negative 0.50 negative 0.50. Row 5, 0.71 negative 0.71 0 0 0 0 0 0. Row 6, 0 0 0.71 negative 0.71 0 0 0 0. Row 7, 0 0 0 0 0.71 negative 0.71 0 0. Row 8, 0 0 0 0 0 0 0.71 negative 0.71."/>
          <p:cNvPicPr>
            <a:picLocks noChangeAspect="1"/>
          </p:cNvPicPr>
          <p:nvPr/>
        </p:nvPicPr>
        <p:blipFill rotWithShape="1">
          <a:blip r:embed="rId5">
            <a:extLst>
              <a:ext uri="{28A0092B-C50C-407E-A947-70E740481C1C}">
                <a14:useLocalDpi xmlns:a14="http://schemas.microsoft.com/office/drawing/2010/main" val="0"/>
              </a:ext>
            </a:extLst>
          </a:blip>
          <a:srcRect r="30605"/>
          <a:stretch/>
        </p:blipFill>
        <p:spPr>
          <a:xfrm>
            <a:off x="1784494" y="1343943"/>
            <a:ext cx="5838929" cy="2775643"/>
          </a:xfrm>
          <a:prstGeom prst="rect">
            <a:avLst/>
          </a:prstGeom>
        </p:spPr>
      </p:pic>
    </p:spTree>
    <p:extLst>
      <p:ext uri="{BB962C8B-B14F-4D97-AF65-F5344CB8AC3E}">
        <p14:creationId xmlns:p14="http://schemas.microsoft.com/office/powerpoint/2010/main" val="5930196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Haar</a:t>
            </a:r>
            <a:r>
              <a:rPr lang="zh-CN" altLang="en-US" b="1" dirty="0" smtClean="0"/>
              <a:t>变换</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41</a:t>
            </a:fld>
            <a:endParaRPr lang="en-US"/>
          </a:p>
        </p:txBody>
      </p:sp>
      <p:pic>
        <p:nvPicPr>
          <p:cNvPr id="5" name="Picture 4" descr="The matrices in parts ay and c provide graphical and basis image representations of the following 8 by 8 matrix in part b. Row 1, 0.35 0.35 0.35 0.35 0.35 0.35 0.35 0.35. Row 22, 0.35 0.35 0.35 0.35 negative 0.35 negative 0.35 negative 0.35 negative 0.35. Row 3, 0.50 0.50 negative 0.50 negative 0.50 0 0 0 0. Row 4, 0 0 0 0 0.50 0.50 negative 0.50 negative 0.50. Row 5, 0.71 negative 0.71 0 0 0 0 0 0. Row 6, 0 0 0.71 negative 0.71 0 0 0 0. Row 7, 0 0 0 0 0.71 negative 0.71 0 0. Row 8, 0 0 0 0 0 0 0.71 negative 0.71."/>
          <p:cNvPicPr>
            <a:picLocks noChangeAspect="1"/>
          </p:cNvPicPr>
          <p:nvPr/>
        </p:nvPicPr>
        <p:blipFill rotWithShape="1">
          <a:blip r:embed="rId2">
            <a:extLst>
              <a:ext uri="{28A0092B-C50C-407E-A947-70E740481C1C}">
                <a14:useLocalDpi xmlns:a14="http://schemas.microsoft.com/office/drawing/2010/main" val="0"/>
              </a:ext>
            </a:extLst>
          </a:blip>
          <a:srcRect l="69259"/>
          <a:stretch/>
        </p:blipFill>
        <p:spPr>
          <a:xfrm>
            <a:off x="2208943" y="1424404"/>
            <a:ext cx="4726113" cy="5071646"/>
          </a:xfrm>
          <a:prstGeom prst="rect">
            <a:avLst/>
          </a:prstGeom>
        </p:spPr>
      </p:pic>
    </p:spTree>
    <p:extLst>
      <p:ext uri="{BB962C8B-B14F-4D97-AF65-F5344CB8AC3E}">
        <p14:creationId xmlns:p14="http://schemas.microsoft.com/office/powerpoint/2010/main" val="24611595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9608B97C-D8CF-4567-8C21-60B4BAEF22BF}" type="slidenum">
              <a:rPr lang="en-US" smtClean="0"/>
              <a:pPr/>
              <a:t>42</a:t>
            </a:fld>
            <a:endParaRPr lang="en-US" dirty="0"/>
          </a:p>
        </p:txBody>
      </p:sp>
      <p:sp>
        <p:nvSpPr>
          <p:cNvPr id="3076" name="Rectangle 3"/>
          <p:cNvSpPr>
            <a:spLocks noGrp="1" noChangeArrowheads="1"/>
          </p:cNvSpPr>
          <p:nvPr>
            <p:ph type="body" idx="1"/>
          </p:nvPr>
        </p:nvSpPr>
        <p:spPr bwMode="auto">
          <a:xfrm>
            <a:off x="2599098" y="1418088"/>
            <a:ext cx="4983231" cy="360452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250000"/>
              </a:lnSpc>
            </a:pPr>
            <a:r>
              <a:rPr lang="zh-CN" altLang="en-US" dirty="0" smtClean="0">
                <a:solidFill>
                  <a:schemeClr val="bg1">
                    <a:lumMod val="85000"/>
                  </a:schemeClr>
                </a:solidFill>
              </a:rPr>
              <a:t>图像</a:t>
            </a:r>
            <a:r>
              <a:rPr lang="zh-CN" altLang="en-US" dirty="0">
                <a:solidFill>
                  <a:schemeClr val="bg1">
                    <a:lumMod val="85000"/>
                  </a:schemeClr>
                </a:solidFill>
              </a:rPr>
              <a:t>的</a:t>
            </a:r>
            <a:r>
              <a:rPr lang="zh-CN" altLang="en-US" dirty="0" smtClean="0">
                <a:solidFill>
                  <a:schemeClr val="bg1">
                    <a:lumMod val="85000"/>
                  </a:schemeClr>
                </a:solidFill>
              </a:rPr>
              <a:t>正交变换</a:t>
            </a:r>
            <a:endParaRPr lang="en-US" altLang="zh-CN" dirty="0" smtClean="0">
              <a:solidFill>
                <a:schemeClr val="bg1">
                  <a:lumMod val="85000"/>
                </a:schemeClr>
              </a:solidFill>
            </a:endParaRPr>
          </a:p>
          <a:p>
            <a:pPr algn="just" eaLnBrk="1" hangingPunct="1">
              <a:lnSpc>
                <a:spcPct val="250000"/>
              </a:lnSpc>
            </a:pPr>
            <a:r>
              <a:rPr lang="zh-CN" altLang="en-US" dirty="0" smtClean="0"/>
              <a:t>图像的距离变换</a:t>
            </a:r>
            <a:endParaRPr lang="en-US" altLang="zh-CN" dirty="0" smtClean="0"/>
          </a:p>
          <a:p>
            <a:pPr algn="just" eaLnBrk="1" hangingPunct="1">
              <a:lnSpc>
                <a:spcPct val="250000"/>
              </a:lnSpc>
            </a:pPr>
            <a:r>
              <a:rPr lang="zh-CN" altLang="en-US" dirty="0" smtClean="0">
                <a:solidFill>
                  <a:schemeClr val="bg1">
                    <a:lumMod val="85000"/>
                  </a:schemeClr>
                </a:solidFill>
              </a:rPr>
              <a:t>点扩散函数的基本概念</a:t>
            </a:r>
            <a:endParaRPr lang="en-US" altLang="zh-CN" dirty="0" smtClean="0">
              <a:solidFill>
                <a:schemeClr val="bg1">
                  <a:lumMod val="85000"/>
                </a:schemeClr>
              </a:solidFill>
            </a:endParaRPr>
          </a:p>
          <a:p>
            <a:pPr algn="just" eaLnBrk="1" hangingPunct="1">
              <a:lnSpc>
                <a:spcPct val="250000"/>
              </a:lnSpc>
            </a:pPr>
            <a:r>
              <a:rPr lang="zh-CN" altLang="en-US" dirty="0" smtClean="0">
                <a:solidFill>
                  <a:schemeClr val="bg1">
                    <a:lumMod val="85000"/>
                  </a:schemeClr>
                </a:solidFill>
              </a:rPr>
              <a:t>概率</a:t>
            </a:r>
            <a:r>
              <a:rPr lang="zh-CN" altLang="en-US" dirty="0">
                <a:solidFill>
                  <a:schemeClr val="bg1">
                    <a:lumMod val="85000"/>
                  </a:schemeClr>
                </a:solidFill>
              </a:rPr>
              <a:t>论</a:t>
            </a:r>
            <a:r>
              <a:rPr lang="zh-CN" altLang="en-US" dirty="0" smtClean="0">
                <a:solidFill>
                  <a:schemeClr val="bg1">
                    <a:lumMod val="85000"/>
                  </a:schemeClr>
                </a:solidFill>
              </a:rPr>
              <a:t>基础 </a:t>
            </a:r>
            <a:r>
              <a:rPr lang="en-US" altLang="zh-CN" dirty="0" smtClean="0">
                <a:solidFill>
                  <a:schemeClr val="bg1">
                    <a:lumMod val="85000"/>
                  </a:schemeClr>
                </a:solidFill>
              </a:rPr>
              <a:t>(</a:t>
            </a:r>
            <a:r>
              <a:rPr lang="zh-CN" altLang="en-US" dirty="0" smtClean="0">
                <a:solidFill>
                  <a:schemeClr val="bg1">
                    <a:lumMod val="85000"/>
                  </a:schemeClr>
                </a:solidFill>
              </a:rPr>
              <a:t>复习</a:t>
            </a:r>
            <a:r>
              <a:rPr lang="en-US" altLang="zh-CN" dirty="0" smtClean="0">
                <a:solidFill>
                  <a:schemeClr val="bg1">
                    <a:lumMod val="85000"/>
                  </a:schemeClr>
                </a:solidFill>
              </a:rPr>
              <a:t>)</a:t>
            </a:r>
            <a:endParaRPr lang="en-US" altLang="zh-CN" dirty="0">
              <a:solidFill>
                <a:schemeClr val="bg1">
                  <a:lumMod val="85000"/>
                </a:schemeClr>
              </a:solidFill>
            </a:endParaRPr>
          </a:p>
          <a:p>
            <a:pPr algn="just" eaLnBrk="1" hangingPunct="1">
              <a:lnSpc>
                <a:spcPct val="250000"/>
              </a:lnSpc>
            </a:pPr>
            <a:endParaRPr lang="en-US" dirty="0"/>
          </a:p>
        </p:txBody>
      </p:sp>
    </p:spTree>
    <p:extLst>
      <p:ext uri="{BB962C8B-B14F-4D97-AF65-F5344CB8AC3E}">
        <p14:creationId xmlns:p14="http://schemas.microsoft.com/office/powerpoint/2010/main" val="12848002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为什么要使用图像距离变换？</a:t>
            </a:r>
            <a:endParaRPr lang="zh-CN" altLang="en-US" b="1" dirty="0"/>
          </a:p>
        </p:txBody>
      </p:sp>
      <p:sp>
        <p:nvSpPr>
          <p:cNvPr id="3" name="内容占位符 2"/>
          <p:cNvSpPr>
            <a:spLocks noGrp="1"/>
          </p:cNvSpPr>
          <p:nvPr>
            <p:ph idx="1"/>
          </p:nvPr>
        </p:nvSpPr>
        <p:spPr/>
        <p:txBody>
          <a:bodyPr/>
          <a:lstStyle/>
          <a:p>
            <a:r>
              <a:rPr lang="zh-CN" altLang="en-US" dirty="0" smtClean="0"/>
              <a:t>在比较二进制图像时，即使很局部的差别也会造成大的区别。</a:t>
            </a:r>
            <a:endParaRPr lang="en-US" altLang="zh-CN" dirty="0" smtClean="0"/>
          </a:p>
          <a:p>
            <a:endParaRPr lang="en-US" altLang="zh-CN" dirty="0"/>
          </a:p>
          <a:p>
            <a:r>
              <a:rPr lang="zh-CN" altLang="en-US" dirty="0" smtClean="0"/>
              <a:t>距离变换可以减缓图像特征的变化。</a:t>
            </a:r>
            <a:endParaRPr lang="en-US" altLang="zh-CN" dirty="0" smtClean="0"/>
          </a:p>
          <a:p>
            <a:endParaRPr lang="en-US" altLang="zh-CN" dirty="0"/>
          </a:p>
          <a:p>
            <a:r>
              <a:rPr lang="zh-CN" altLang="en-US" dirty="0" smtClean="0"/>
              <a:t>在计算机视觉中有广泛应用。</a:t>
            </a:r>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43</a:t>
            </a:fld>
            <a:endParaRPr lang="en-US"/>
          </a:p>
        </p:txBody>
      </p:sp>
    </p:spTree>
    <p:extLst>
      <p:ext uri="{BB962C8B-B14F-4D97-AF65-F5344CB8AC3E}">
        <p14:creationId xmlns:p14="http://schemas.microsoft.com/office/powerpoint/2010/main" val="35101403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如何计算图像距离变换？</a:t>
            </a:r>
            <a:endParaRPr lang="zh-CN" altLang="en-US" b="1" dirty="0"/>
          </a:p>
        </p:txBody>
      </p:sp>
      <p:sp>
        <p:nvSpPr>
          <p:cNvPr id="3" name="内容占位符 2"/>
          <p:cNvSpPr>
            <a:spLocks noGrp="1"/>
          </p:cNvSpPr>
          <p:nvPr>
            <p:ph idx="1"/>
          </p:nvPr>
        </p:nvSpPr>
        <p:spPr/>
        <p:txBody>
          <a:bodyPr/>
          <a:lstStyle/>
          <a:p>
            <a:r>
              <a:rPr lang="zh-CN" altLang="en-US" dirty="0" smtClean="0"/>
              <a:t>定义</a:t>
            </a:r>
            <a:endParaRPr lang="en-US" altLang="zh-CN" dirty="0"/>
          </a:p>
          <a:p>
            <a:endParaRPr lang="en-US" altLang="zh-CN" dirty="0" smtClean="0"/>
          </a:p>
          <a:p>
            <a:r>
              <a:rPr lang="zh-CN" altLang="en-US" dirty="0" smtClean="0"/>
              <a:t>在计算机图形学，机器人学与人工智能的应用中经常使用相距边界的最短距离。</a:t>
            </a:r>
            <a:endParaRPr lang="en-US" altLang="zh-CN" dirty="0" smtClean="0"/>
          </a:p>
          <a:p>
            <a:endParaRPr lang="en-US" altLang="zh-CN" dirty="0"/>
          </a:p>
          <a:p>
            <a:r>
              <a:rPr lang="zh-CN" altLang="en-US" dirty="0" smtClean="0"/>
              <a:t>在计算机视觉中，有时距离定义为相距某个特征的最短距离。</a:t>
            </a:r>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44</a:t>
            </a:fld>
            <a:endParaRPr lang="en-US"/>
          </a:p>
        </p:txBody>
      </p:sp>
      <p:graphicFrame>
        <p:nvGraphicFramePr>
          <p:cNvPr id="5" name="对象 4"/>
          <p:cNvGraphicFramePr>
            <a:graphicFrameLocks noChangeAspect="1"/>
          </p:cNvGraphicFramePr>
          <p:nvPr/>
        </p:nvGraphicFramePr>
        <p:xfrm>
          <a:off x="2617294" y="1600200"/>
          <a:ext cx="4888513" cy="638503"/>
        </p:xfrm>
        <a:graphic>
          <a:graphicData uri="http://schemas.openxmlformats.org/presentationml/2006/ole">
            <mc:AlternateContent xmlns:mc="http://schemas.openxmlformats.org/markup-compatibility/2006">
              <mc:Choice xmlns:v="urn:schemas-microsoft-com:vml" Requires="v">
                <p:oleObj spid="_x0000_s122888" name="Equation" r:id="rId3" imgW="1765080" imgH="266400" progId="Equation.DSMT4">
                  <p:embed/>
                </p:oleObj>
              </mc:Choice>
              <mc:Fallback>
                <p:oleObj name="Equation" r:id="rId3" imgW="1765080" imgH="266400" progId="Equation.DSMT4">
                  <p:embed/>
                  <p:pic>
                    <p:nvPicPr>
                      <p:cNvPr id="0" name=""/>
                      <p:cNvPicPr/>
                      <p:nvPr/>
                    </p:nvPicPr>
                    <p:blipFill>
                      <a:blip r:embed="rId4"/>
                      <a:stretch>
                        <a:fillRect/>
                      </a:stretch>
                    </p:blipFill>
                    <p:spPr>
                      <a:xfrm>
                        <a:off x="2617294" y="1600200"/>
                        <a:ext cx="4888513" cy="638503"/>
                      </a:xfrm>
                      <a:prstGeom prst="rect">
                        <a:avLst/>
                      </a:prstGeom>
                    </p:spPr>
                  </p:pic>
                </p:oleObj>
              </mc:Fallback>
            </mc:AlternateContent>
          </a:graphicData>
        </a:graphic>
      </p:graphicFrame>
    </p:spTree>
    <p:extLst>
      <p:ext uri="{BB962C8B-B14F-4D97-AF65-F5344CB8AC3E}">
        <p14:creationId xmlns:p14="http://schemas.microsoft.com/office/powerpoint/2010/main" val="19320187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不同的距离定义 </a:t>
            </a:r>
            <a:r>
              <a:rPr lang="en-US" altLang="zh-CN" b="1" dirty="0" smtClean="0"/>
              <a:t>(I)</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45</a:t>
            </a:fld>
            <a:endParaRPr lang="en-US"/>
          </a:p>
        </p:txBody>
      </p:sp>
      <p:pic>
        <p:nvPicPr>
          <p:cNvPr id="88066" name="Picture 2" descr="https://www.mathworks.com/help/images/dist_xform_euc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589" y="1306333"/>
            <a:ext cx="2971800" cy="1247775"/>
          </a:xfrm>
          <a:prstGeom prst="rect">
            <a:avLst/>
          </a:prstGeom>
          <a:noFill/>
          <a:extLst>
            <a:ext uri="{909E8E84-426E-40DD-AFC4-6F175D3DCCD1}">
              <a14:hiddenFill xmlns:a14="http://schemas.microsoft.com/office/drawing/2010/main">
                <a:solidFill>
                  <a:srgbClr val="FFFFFF"/>
                </a:solidFill>
              </a14:hiddenFill>
            </a:ext>
          </a:extLst>
        </p:spPr>
      </p:pic>
      <p:pic>
        <p:nvPicPr>
          <p:cNvPr id="88068" name="Picture 4" descr="https://www.mathworks.com/help/images/dist_xform_cit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589" y="2755541"/>
            <a:ext cx="2971800" cy="12477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037743" y="1641999"/>
            <a:ext cx="3123344" cy="400110"/>
          </a:xfrm>
          <a:prstGeom prst="rect">
            <a:avLst/>
          </a:prstGeom>
          <a:noFill/>
        </p:spPr>
        <p:txBody>
          <a:bodyPr wrap="square" rtlCol="0">
            <a:spAutoFit/>
          </a:bodyPr>
          <a:lstStyle/>
          <a:p>
            <a:r>
              <a:rPr lang="en-US" altLang="zh-CN" dirty="0" smtClean="0"/>
              <a:t>Euclidean</a:t>
            </a:r>
            <a:endParaRPr lang="zh-CN" altLang="en-US" dirty="0"/>
          </a:p>
        </p:txBody>
      </p:sp>
      <p:sp>
        <p:nvSpPr>
          <p:cNvPr id="10" name="文本框 9"/>
          <p:cNvSpPr txBox="1"/>
          <p:nvPr/>
        </p:nvSpPr>
        <p:spPr>
          <a:xfrm>
            <a:off x="4037743" y="3084050"/>
            <a:ext cx="3123344" cy="400110"/>
          </a:xfrm>
          <a:prstGeom prst="rect">
            <a:avLst/>
          </a:prstGeom>
          <a:noFill/>
        </p:spPr>
        <p:txBody>
          <a:bodyPr wrap="square" rtlCol="0">
            <a:spAutoFit/>
          </a:bodyPr>
          <a:lstStyle/>
          <a:p>
            <a:r>
              <a:rPr lang="en-US" altLang="zh-CN" dirty="0" smtClean="0"/>
              <a:t>Citi block</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298372047"/>
              </p:ext>
            </p:extLst>
          </p:nvPr>
        </p:nvGraphicFramePr>
        <p:xfrm>
          <a:off x="5362853" y="1549694"/>
          <a:ext cx="3295094" cy="532127"/>
        </p:xfrm>
        <a:graphic>
          <a:graphicData uri="http://schemas.openxmlformats.org/presentationml/2006/ole">
            <mc:AlternateContent xmlns:mc="http://schemas.openxmlformats.org/markup-compatibility/2006">
              <mc:Choice xmlns:v="urn:schemas-microsoft-com:vml" Requires="v">
                <p:oleObj spid="_x0000_s115744" name="Equation" r:id="rId5" imgW="2044440" imgH="330120" progId="Equation.DSMT4">
                  <p:embed/>
                </p:oleObj>
              </mc:Choice>
              <mc:Fallback>
                <p:oleObj name="Equation" r:id="rId5" imgW="2044440" imgH="330120" progId="Equation.DSMT4">
                  <p:embed/>
                  <p:pic>
                    <p:nvPicPr>
                      <p:cNvPr id="0" name=""/>
                      <p:cNvPicPr/>
                      <p:nvPr/>
                    </p:nvPicPr>
                    <p:blipFill>
                      <a:blip r:embed="rId6"/>
                      <a:stretch>
                        <a:fillRect/>
                      </a:stretch>
                    </p:blipFill>
                    <p:spPr>
                      <a:xfrm>
                        <a:off x="5362853" y="1549694"/>
                        <a:ext cx="3295094" cy="532127"/>
                      </a:xfrm>
                      <a:prstGeom prst="rect">
                        <a:avLst/>
                      </a:prstGeom>
                    </p:spPr>
                  </p:pic>
                </p:oleObj>
              </mc:Fallback>
            </mc:AlternateContent>
          </a:graphicData>
        </a:graphic>
      </p:graphicFrame>
      <p:pic>
        <p:nvPicPr>
          <p:cNvPr id="11" name="Picture 6" descr="https://www.mathworks.com/help/images/dist_xform_ches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589" y="4422955"/>
            <a:ext cx="2971800"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3928153" y="4730698"/>
            <a:ext cx="3123344" cy="400110"/>
          </a:xfrm>
          <a:prstGeom prst="rect">
            <a:avLst/>
          </a:prstGeom>
          <a:noFill/>
        </p:spPr>
        <p:txBody>
          <a:bodyPr wrap="square" rtlCol="0">
            <a:spAutoFit/>
          </a:bodyPr>
          <a:lstStyle/>
          <a:p>
            <a:r>
              <a:rPr lang="en-US" altLang="zh-CN" dirty="0" smtClean="0"/>
              <a:t>Chessboard</a:t>
            </a:r>
            <a:endParaRPr lang="zh-CN" altLang="en-US" dirty="0"/>
          </a:p>
        </p:txBody>
      </p:sp>
      <p:graphicFrame>
        <p:nvGraphicFramePr>
          <p:cNvPr id="13" name="对象 12"/>
          <p:cNvGraphicFramePr>
            <a:graphicFrameLocks noChangeAspect="1"/>
          </p:cNvGraphicFramePr>
          <p:nvPr>
            <p:extLst>
              <p:ext uri="{D42A27DB-BD31-4B8C-83A1-F6EECF244321}">
                <p14:modId xmlns:p14="http://schemas.microsoft.com/office/powerpoint/2010/main" val="3079704363"/>
              </p:ext>
            </p:extLst>
          </p:nvPr>
        </p:nvGraphicFramePr>
        <p:xfrm>
          <a:off x="5489825" y="3123762"/>
          <a:ext cx="2414587" cy="409575"/>
        </p:xfrm>
        <a:graphic>
          <a:graphicData uri="http://schemas.openxmlformats.org/presentationml/2006/ole">
            <mc:AlternateContent xmlns:mc="http://schemas.openxmlformats.org/markup-compatibility/2006">
              <mc:Choice xmlns:v="urn:schemas-microsoft-com:vml" Requires="v">
                <p:oleObj spid="_x0000_s115745" name="Equation" r:id="rId8" imgW="1498320" imgH="253800" progId="Equation.DSMT4">
                  <p:embed/>
                </p:oleObj>
              </mc:Choice>
              <mc:Fallback>
                <p:oleObj name="Equation" r:id="rId8" imgW="1498320" imgH="253800" progId="Equation.DSMT4">
                  <p:embed/>
                  <p:pic>
                    <p:nvPicPr>
                      <p:cNvPr id="0" name=""/>
                      <p:cNvPicPr/>
                      <p:nvPr/>
                    </p:nvPicPr>
                    <p:blipFill>
                      <a:blip r:embed="rId9"/>
                      <a:stretch>
                        <a:fillRect/>
                      </a:stretch>
                    </p:blipFill>
                    <p:spPr>
                      <a:xfrm>
                        <a:off x="5489825" y="3123762"/>
                        <a:ext cx="2414587" cy="409575"/>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784385236"/>
              </p:ext>
            </p:extLst>
          </p:nvPr>
        </p:nvGraphicFramePr>
        <p:xfrm>
          <a:off x="5489825" y="4709220"/>
          <a:ext cx="3070225" cy="449262"/>
        </p:xfrm>
        <a:graphic>
          <a:graphicData uri="http://schemas.openxmlformats.org/presentationml/2006/ole">
            <mc:AlternateContent xmlns:mc="http://schemas.openxmlformats.org/markup-compatibility/2006">
              <mc:Choice xmlns:v="urn:schemas-microsoft-com:vml" Requires="v">
                <p:oleObj spid="_x0000_s115746" name="Equation" r:id="rId10" imgW="1904760" imgH="279360" progId="Equation.DSMT4">
                  <p:embed/>
                </p:oleObj>
              </mc:Choice>
              <mc:Fallback>
                <p:oleObj name="Equation" r:id="rId10" imgW="1904760" imgH="279360" progId="Equation.DSMT4">
                  <p:embed/>
                  <p:pic>
                    <p:nvPicPr>
                      <p:cNvPr id="0" name=""/>
                      <p:cNvPicPr/>
                      <p:nvPr/>
                    </p:nvPicPr>
                    <p:blipFill>
                      <a:blip r:embed="rId11"/>
                      <a:stretch>
                        <a:fillRect/>
                      </a:stretch>
                    </p:blipFill>
                    <p:spPr>
                      <a:xfrm>
                        <a:off x="5489825" y="4709220"/>
                        <a:ext cx="3070225" cy="449262"/>
                      </a:xfrm>
                      <a:prstGeom prst="rect">
                        <a:avLst/>
                      </a:prstGeom>
                    </p:spPr>
                  </p:pic>
                </p:oleObj>
              </mc:Fallback>
            </mc:AlternateContent>
          </a:graphicData>
        </a:graphic>
      </p:graphicFrame>
    </p:spTree>
    <p:extLst>
      <p:ext uri="{BB962C8B-B14F-4D97-AF65-F5344CB8AC3E}">
        <p14:creationId xmlns:p14="http://schemas.microsoft.com/office/powerpoint/2010/main" val="26245799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46</a:t>
            </a:fld>
            <a:endParaRPr 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627" y="2788328"/>
            <a:ext cx="3426373" cy="3426373"/>
          </a:xfrm>
          <a:prstGeom prst="rect">
            <a:avLst/>
          </a:prstGeom>
        </p:spPr>
      </p:pic>
      <p:sp>
        <p:nvSpPr>
          <p:cNvPr id="6" name="标题 1"/>
          <p:cNvSpPr>
            <a:spLocks noGrp="1"/>
          </p:cNvSpPr>
          <p:nvPr>
            <p:ph type="title"/>
          </p:nvPr>
        </p:nvSpPr>
        <p:spPr>
          <a:xfrm>
            <a:off x="457200" y="556578"/>
            <a:ext cx="8229600" cy="548322"/>
          </a:xfrm>
        </p:spPr>
        <p:txBody>
          <a:bodyPr/>
          <a:lstStyle/>
          <a:p>
            <a:r>
              <a:rPr lang="zh-CN" altLang="en-US" b="1" dirty="0" smtClean="0"/>
              <a:t>不同的距离定义 </a:t>
            </a:r>
            <a:r>
              <a:rPr lang="en-US" altLang="zh-CN" b="1" dirty="0" smtClean="0"/>
              <a:t>(II)</a:t>
            </a:r>
            <a:endParaRPr lang="zh-CN" altLang="en-US" b="1" dirty="0"/>
          </a:p>
        </p:txBody>
      </p:sp>
      <p:graphicFrame>
        <p:nvGraphicFramePr>
          <p:cNvPr id="8" name="对象 7"/>
          <p:cNvGraphicFramePr>
            <a:graphicFrameLocks noChangeAspect="1"/>
          </p:cNvGraphicFramePr>
          <p:nvPr>
            <p:extLst>
              <p:ext uri="{D42A27DB-BD31-4B8C-83A1-F6EECF244321}">
                <p14:modId xmlns:p14="http://schemas.microsoft.com/office/powerpoint/2010/main" val="1110788855"/>
              </p:ext>
            </p:extLst>
          </p:nvPr>
        </p:nvGraphicFramePr>
        <p:xfrm>
          <a:off x="251460" y="2788328"/>
          <a:ext cx="5813360" cy="813392"/>
        </p:xfrm>
        <a:graphic>
          <a:graphicData uri="http://schemas.openxmlformats.org/presentationml/2006/ole">
            <mc:AlternateContent xmlns:mc="http://schemas.openxmlformats.org/markup-compatibility/2006">
              <mc:Choice xmlns:v="urn:schemas-microsoft-com:vml" Requires="v">
                <p:oleObj spid="_x0000_s120842" name="Equation" r:id="rId4" imgW="3085920" imgH="431640" progId="Equation.DSMT4">
                  <p:embed/>
                </p:oleObj>
              </mc:Choice>
              <mc:Fallback>
                <p:oleObj name="Equation" r:id="rId4" imgW="3085920" imgH="431640" progId="Equation.DSMT4">
                  <p:embed/>
                  <p:pic>
                    <p:nvPicPr>
                      <p:cNvPr id="0" name=""/>
                      <p:cNvPicPr/>
                      <p:nvPr/>
                    </p:nvPicPr>
                    <p:blipFill>
                      <a:blip r:embed="rId5"/>
                      <a:stretch>
                        <a:fillRect/>
                      </a:stretch>
                    </p:blipFill>
                    <p:spPr>
                      <a:xfrm>
                        <a:off x="251460" y="2788328"/>
                        <a:ext cx="5813360" cy="813392"/>
                      </a:xfrm>
                      <a:prstGeom prst="rect">
                        <a:avLst/>
                      </a:prstGeom>
                    </p:spPr>
                  </p:pic>
                </p:oleObj>
              </mc:Fallback>
            </mc:AlternateContent>
          </a:graphicData>
        </a:graphic>
      </p:graphicFrame>
      <p:sp>
        <p:nvSpPr>
          <p:cNvPr id="9" name="文本框 8"/>
          <p:cNvSpPr txBox="1"/>
          <p:nvPr/>
        </p:nvSpPr>
        <p:spPr>
          <a:xfrm>
            <a:off x="1904143" y="3601720"/>
            <a:ext cx="3123344" cy="400110"/>
          </a:xfrm>
          <a:prstGeom prst="rect">
            <a:avLst/>
          </a:prstGeom>
          <a:noFill/>
        </p:spPr>
        <p:txBody>
          <a:bodyPr wrap="square" rtlCol="0">
            <a:spAutoFit/>
          </a:bodyPr>
          <a:lstStyle/>
          <a:p>
            <a:r>
              <a:rPr lang="en-US" altLang="zh-CN" dirty="0" err="1" smtClean="0"/>
              <a:t>Hausdorff</a:t>
            </a:r>
            <a:endParaRPr lang="zh-CN" altLang="en-US" dirty="0"/>
          </a:p>
        </p:txBody>
      </p:sp>
    </p:spTree>
    <p:extLst>
      <p:ext uri="{BB962C8B-B14F-4D97-AF65-F5344CB8AC3E}">
        <p14:creationId xmlns:p14="http://schemas.microsoft.com/office/powerpoint/2010/main" val="1705302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47</a:t>
            </a:fld>
            <a:endParaRPr lang="en-US"/>
          </a:p>
        </p:txBody>
      </p:sp>
      <p:pic>
        <p:nvPicPr>
          <p:cNvPr id="5" name="图片 4"/>
          <p:cNvPicPr>
            <a:picLocks noChangeAspect="1"/>
          </p:cNvPicPr>
          <p:nvPr/>
        </p:nvPicPr>
        <p:blipFill>
          <a:blip r:embed="rId2"/>
          <a:stretch>
            <a:fillRect/>
          </a:stretch>
        </p:blipFill>
        <p:spPr>
          <a:xfrm>
            <a:off x="392175" y="2546647"/>
            <a:ext cx="7948683" cy="1879267"/>
          </a:xfrm>
          <a:prstGeom prst="rect">
            <a:avLst/>
          </a:prstGeom>
        </p:spPr>
      </p:pic>
      <p:sp>
        <p:nvSpPr>
          <p:cNvPr id="6" name="标题 1"/>
          <p:cNvSpPr>
            <a:spLocks noGrp="1"/>
          </p:cNvSpPr>
          <p:nvPr>
            <p:ph type="title"/>
          </p:nvPr>
        </p:nvSpPr>
        <p:spPr>
          <a:xfrm>
            <a:off x="457200" y="556578"/>
            <a:ext cx="8229600" cy="548322"/>
          </a:xfrm>
        </p:spPr>
        <p:txBody>
          <a:bodyPr/>
          <a:lstStyle/>
          <a:p>
            <a:r>
              <a:rPr lang="zh-CN" altLang="en-US" b="1" dirty="0" smtClean="0"/>
              <a:t>图像的距离变换 </a:t>
            </a:r>
            <a:r>
              <a:rPr lang="en-US" altLang="zh-CN" b="1" dirty="0" smtClean="0"/>
              <a:t>(II)</a:t>
            </a:r>
            <a:endParaRPr lang="zh-CN" altLang="en-US" b="1" dirty="0"/>
          </a:p>
        </p:txBody>
      </p:sp>
      <p:sp>
        <p:nvSpPr>
          <p:cNvPr id="3" name="文本框 2"/>
          <p:cNvSpPr txBox="1"/>
          <p:nvPr/>
        </p:nvSpPr>
        <p:spPr>
          <a:xfrm>
            <a:off x="2958957" y="4654193"/>
            <a:ext cx="1407560" cy="400110"/>
          </a:xfrm>
          <a:prstGeom prst="rect">
            <a:avLst/>
          </a:prstGeom>
          <a:noFill/>
        </p:spPr>
        <p:txBody>
          <a:bodyPr wrap="square" rtlCol="0">
            <a:spAutoFit/>
          </a:bodyPr>
          <a:lstStyle/>
          <a:p>
            <a:r>
              <a:rPr lang="en-US" altLang="zh-CN" dirty="0" smtClean="0"/>
              <a:t>Euclidean</a:t>
            </a:r>
            <a:endParaRPr lang="zh-CN" altLang="en-US" dirty="0"/>
          </a:p>
        </p:txBody>
      </p:sp>
      <p:sp>
        <p:nvSpPr>
          <p:cNvPr id="7" name="文本框 6"/>
          <p:cNvSpPr txBox="1"/>
          <p:nvPr/>
        </p:nvSpPr>
        <p:spPr>
          <a:xfrm>
            <a:off x="4970979" y="4654193"/>
            <a:ext cx="1407560" cy="400110"/>
          </a:xfrm>
          <a:prstGeom prst="rect">
            <a:avLst/>
          </a:prstGeom>
          <a:noFill/>
        </p:spPr>
        <p:txBody>
          <a:bodyPr wrap="square" rtlCol="0">
            <a:spAutoFit/>
          </a:bodyPr>
          <a:lstStyle/>
          <a:p>
            <a:pPr algn="ctr"/>
            <a:r>
              <a:rPr lang="en-US" altLang="zh-CN" dirty="0" smtClean="0"/>
              <a:t>City</a:t>
            </a:r>
            <a:endParaRPr lang="zh-CN" altLang="en-US" dirty="0"/>
          </a:p>
        </p:txBody>
      </p:sp>
      <p:sp>
        <p:nvSpPr>
          <p:cNvPr id="8" name="文本框 7"/>
          <p:cNvSpPr txBox="1"/>
          <p:nvPr/>
        </p:nvSpPr>
        <p:spPr>
          <a:xfrm>
            <a:off x="6779231" y="4654193"/>
            <a:ext cx="1583932" cy="400110"/>
          </a:xfrm>
          <a:prstGeom prst="rect">
            <a:avLst/>
          </a:prstGeom>
          <a:noFill/>
        </p:spPr>
        <p:txBody>
          <a:bodyPr wrap="square" rtlCol="0">
            <a:spAutoFit/>
          </a:bodyPr>
          <a:lstStyle/>
          <a:p>
            <a:r>
              <a:rPr lang="en-US" altLang="zh-CN" dirty="0" smtClean="0"/>
              <a:t>Chessboard</a:t>
            </a:r>
            <a:endParaRPr lang="zh-CN" altLang="en-US" dirty="0"/>
          </a:p>
        </p:txBody>
      </p:sp>
      <p:sp>
        <p:nvSpPr>
          <p:cNvPr id="9" name="矩形 8"/>
          <p:cNvSpPr/>
          <p:nvPr/>
        </p:nvSpPr>
        <p:spPr>
          <a:xfrm>
            <a:off x="457200" y="5359829"/>
            <a:ext cx="8229600" cy="707886"/>
          </a:xfrm>
          <a:prstGeom prst="rect">
            <a:avLst/>
          </a:prstGeom>
        </p:spPr>
        <p:txBody>
          <a:bodyPr wrap="square">
            <a:spAutoFit/>
          </a:bodyPr>
          <a:lstStyle/>
          <a:p>
            <a:r>
              <a:rPr lang="en-US" altLang="zh-CN" dirty="0">
                <a:hlinkClick r:id="rId3"/>
              </a:rPr>
              <a:t>https://www.cs.cornell.edu/courses/cs664/2008sp/handouts/cs664-7-dtrans.pdf</a:t>
            </a:r>
            <a:endParaRPr lang="zh-CN" altLang="en-US" dirty="0"/>
          </a:p>
        </p:txBody>
      </p:sp>
    </p:spTree>
    <p:extLst>
      <p:ext uri="{BB962C8B-B14F-4D97-AF65-F5344CB8AC3E}">
        <p14:creationId xmlns:p14="http://schemas.microsoft.com/office/powerpoint/2010/main" val="7261402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图像的距离变换 </a:t>
            </a:r>
            <a:r>
              <a:rPr lang="en-US" altLang="zh-CN" b="1" dirty="0" smtClean="0"/>
              <a:t>(II)</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48</a:t>
            </a:fld>
            <a:endParaRPr lang="en-US"/>
          </a:p>
        </p:txBody>
      </p:sp>
      <p:pic>
        <p:nvPicPr>
          <p:cNvPr id="114690" name="Picture 2" descr="https://homepages.inf.ed.ac.uk/rbf/HIPR2/figs/distanc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81" y="1876513"/>
            <a:ext cx="7339094" cy="278795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2743201" y="4900773"/>
            <a:ext cx="4376791" cy="400110"/>
          </a:xfrm>
          <a:prstGeom prst="rect">
            <a:avLst/>
          </a:prstGeom>
          <a:noFill/>
        </p:spPr>
        <p:txBody>
          <a:bodyPr wrap="square" rtlCol="0">
            <a:spAutoFit/>
          </a:bodyPr>
          <a:lstStyle/>
          <a:p>
            <a:r>
              <a:rPr lang="zh-CN" altLang="en-US" dirty="0" smtClean="0"/>
              <a:t>定义  距离为与最近边界的距离</a:t>
            </a:r>
            <a:endParaRPr lang="zh-CN" altLang="en-US" dirty="0"/>
          </a:p>
        </p:txBody>
      </p:sp>
      <p:sp>
        <p:nvSpPr>
          <p:cNvPr id="7" name="矩形 6"/>
          <p:cNvSpPr/>
          <p:nvPr/>
        </p:nvSpPr>
        <p:spPr>
          <a:xfrm>
            <a:off x="767137" y="5859633"/>
            <a:ext cx="7310063" cy="400110"/>
          </a:xfrm>
          <a:prstGeom prst="rect">
            <a:avLst/>
          </a:prstGeom>
        </p:spPr>
        <p:txBody>
          <a:bodyPr wrap="square">
            <a:spAutoFit/>
          </a:bodyPr>
          <a:lstStyle/>
          <a:p>
            <a:r>
              <a:rPr lang="en-US" altLang="zh-CN" dirty="0">
                <a:hlinkClick r:id="rId3"/>
              </a:rPr>
              <a:t>https://homepages.inf.ed.ac.uk/rbf/HIPR2/distance.htm</a:t>
            </a:r>
            <a:endParaRPr lang="zh-CN" altLang="en-US" dirty="0"/>
          </a:p>
        </p:txBody>
      </p:sp>
    </p:spTree>
    <p:extLst>
      <p:ext uri="{BB962C8B-B14F-4D97-AF65-F5344CB8AC3E}">
        <p14:creationId xmlns:p14="http://schemas.microsoft.com/office/powerpoint/2010/main" val="38418135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距离变换结果示例 </a:t>
            </a:r>
            <a:r>
              <a:rPr lang="en-US" altLang="zh-CN" dirty="0" smtClean="0"/>
              <a:t>(I)</a:t>
            </a:r>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49</a:t>
            </a:fld>
            <a:endParaRPr lang="en-US"/>
          </a:p>
        </p:txBody>
      </p:sp>
      <p:sp>
        <p:nvSpPr>
          <p:cNvPr id="5" name="矩形 4"/>
          <p:cNvSpPr/>
          <p:nvPr/>
        </p:nvSpPr>
        <p:spPr>
          <a:xfrm>
            <a:off x="376719" y="6410295"/>
            <a:ext cx="7310063" cy="400110"/>
          </a:xfrm>
          <a:prstGeom prst="rect">
            <a:avLst/>
          </a:prstGeom>
        </p:spPr>
        <p:txBody>
          <a:bodyPr wrap="square">
            <a:spAutoFit/>
          </a:bodyPr>
          <a:lstStyle/>
          <a:p>
            <a:r>
              <a:rPr lang="en-US" altLang="zh-CN" dirty="0">
                <a:hlinkClick r:id="rId2"/>
              </a:rPr>
              <a:t>https://homepages.inf.ed.ac.uk/rbf/HIPR2/distance.htm</a:t>
            </a:r>
            <a:endParaRPr lang="zh-CN" altLang="en-US" dirty="0"/>
          </a:p>
        </p:txBody>
      </p:sp>
      <p:pic>
        <p:nvPicPr>
          <p:cNvPr id="116738" name="Picture 2" descr="https://homepages.inf.ed.ac.uk/rbf/HIPR2/images/art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908" y="1447785"/>
            <a:ext cx="2094465" cy="2094465"/>
          </a:xfrm>
          <a:prstGeom prst="rect">
            <a:avLst/>
          </a:prstGeom>
          <a:noFill/>
          <a:extLst>
            <a:ext uri="{909E8E84-426E-40DD-AFC4-6F175D3DCCD1}">
              <a14:hiddenFill xmlns:a14="http://schemas.microsoft.com/office/drawing/2010/main">
                <a:solidFill>
                  <a:srgbClr val="FFFFFF"/>
                </a:solidFill>
              </a14:hiddenFill>
            </a:ext>
          </a:extLst>
        </p:spPr>
      </p:pic>
      <p:pic>
        <p:nvPicPr>
          <p:cNvPr id="116740" name="Picture 4" descr="https://homepages.inf.ed.ac.uk/rbf/HIPR2/images/art5dst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204" y="1447785"/>
            <a:ext cx="2104740" cy="2104740"/>
          </a:xfrm>
          <a:prstGeom prst="rect">
            <a:avLst/>
          </a:prstGeom>
          <a:noFill/>
          <a:extLst>
            <a:ext uri="{909E8E84-426E-40DD-AFC4-6F175D3DCCD1}">
              <a14:hiddenFill xmlns:a14="http://schemas.microsoft.com/office/drawing/2010/main">
                <a:solidFill>
                  <a:srgbClr val="FFFFFF"/>
                </a:solidFill>
              </a14:hiddenFill>
            </a:ext>
          </a:extLst>
        </p:spPr>
      </p:pic>
      <p:pic>
        <p:nvPicPr>
          <p:cNvPr id="116742" name="Picture 6" descr="https://homepages.inf.ed.ac.uk/rbf/HIPR2/images/art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1908" y="3757072"/>
            <a:ext cx="2109472" cy="2109472"/>
          </a:xfrm>
          <a:prstGeom prst="rect">
            <a:avLst/>
          </a:prstGeom>
          <a:noFill/>
          <a:extLst>
            <a:ext uri="{909E8E84-426E-40DD-AFC4-6F175D3DCCD1}">
              <a14:hiddenFill xmlns:a14="http://schemas.microsoft.com/office/drawing/2010/main">
                <a:solidFill>
                  <a:srgbClr val="FFFFFF"/>
                </a:solidFill>
              </a14:hiddenFill>
            </a:ext>
          </a:extLst>
        </p:spPr>
      </p:pic>
      <p:pic>
        <p:nvPicPr>
          <p:cNvPr id="116744" name="Picture 8" descr="https://homepages.inf.ed.ac.uk/rbf/HIPR2/images/art6dst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6204" y="3757072"/>
            <a:ext cx="2104740" cy="2104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933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二维离散傅里叶变换</a:t>
            </a:r>
            <a:r>
              <a:rPr lang="en-US" altLang="zh-CN" b="1" dirty="0" smtClean="0"/>
              <a:t>(2D-DFT</a:t>
            </a:r>
            <a:r>
              <a:rPr lang="en-US" altLang="zh-CN" b="1" dirty="0"/>
              <a:t>)</a:t>
            </a:r>
            <a:r>
              <a:rPr lang="zh-CN" altLang="en-US" b="1" dirty="0" smtClean="0"/>
              <a:t>的定义</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5</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2985606312"/>
              </p:ext>
            </p:extLst>
          </p:nvPr>
        </p:nvGraphicFramePr>
        <p:xfrm>
          <a:off x="1634554" y="1922546"/>
          <a:ext cx="6100923" cy="2453281"/>
        </p:xfrm>
        <a:graphic>
          <a:graphicData uri="http://schemas.openxmlformats.org/presentationml/2006/ole">
            <mc:AlternateContent xmlns:mc="http://schemas.openxmlformats.org/markup-compatibility/2006">
              <mc:Choice xmlns:v="urn:schemas-microsoft-com:vml" Requires="v">
                <p:oleObj spid="_x0000_s92190" name="Equation" r:id="rId3" imgW="2400120" imgH="965160" progId="Equation.DSMT4">
                  <p:embed/>
                </p:oleObj>
              </mc:Choice>
              <mc:Fallback>
                <p:oleObj name="Equation" r:id="rId3" imgW="2400120" imgH="965160" progId="Equation.DSMT4">
                  <p:embed/>
                  <p:pic>
                    <p:nvPicPr>
                      <p:cNvPr id="0" name=""/>
                      <p:cNvPicPr/>
                      <p:nvPr/>
                    </p:nvPicPr>
                    <p:blipFill>
                      <a:blip r:embed="rId4"/>
                      <a:stretch>
                        <a:fillRect/>
                      </a:stretch>
                    </p:blipFill>
                    <p:spPr>
                      <a:xfrm>
                        <a:off x="1634554" y="1922546"/>
                        <a:ext cx="6100923" cy="2453281"/>
                      </a:xfrm>
                      <a:prstGeom prst="rect">
                        <a:avLst/>
                      </a:prstGeom>
                    </p:spPr>
                  </p:pic>
                </p:oleObj>
              </mc:Fallback>
            </mc:AlternateContent>
          </a:graphicData>
        </a:graphic>
      </p:graphicFrame>
    </p:spTree>
    <p:extLst>
      <p:ext uri="{BB962C8B-B14F-4D97-AF65-F5344CB8AC3E}">
        <p14:creationId xmlns:p14="http://schemas.microsoft.com/office/powerpoint/2010/main" val="3442126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距离变换结果示例  </a:t>
            </a:r>
            <a:r>
              <a:rPr lang="en-US" altLang="zh-CN" dirty="0" smtClean="0"/>
              <a:t>(II)</a:t>
            </a:r>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50</a:t>
            </a:fld>
            <a:endParaRPr lang="en-US"/>
          </a:p>
        </p:txBody>
      </p:sp>
      <p:sp>
        <p:nvSpPr>
          <p:cNvPr id="5" name="矩形 4"/>
          <p:cNvSpPr/>
          <p:nvPr/>
        </p:nvSpPr>
        <p:spPr>
          <a:xfrm>
            <a:off x="376719" y="6410295"/>
            <a:ext cx="7310063" cy="400110"/>
          </a:xfrm>
          <a:prstGeom prst="rect">
            <a:avLst/>
          </a:prstGeom>
        </p:spPr>
        <p:txBody>
          <a:bodyPr wrap="square">
            <a:spAutoFit/>
          </a:bodyPr>
          <a:lstStyle/>
          <a:p>
            <a:r>
              <a:rPr lang="en-US" altLang="zh-CN" dirty="0">
                <a:hlinkClick r:id="rId2"/>
              </a:rPr>
              <a:t>https://homepages.inf.ed.ac.uk/rbf/HIPR2/distance.htm</a:t>
            </a:r>
            <a:endParaRPr lang="zh-CN" altLang="en-US" dirty="0"/>
          </a:p>
        </p:txBody>
      </p:sp>
      <p:pic>
        <p:nvPicPr>
          <p:cNvPr id="117762" name="Picture 2" descr="https://homepages.inf.ed.ac.uk/rbf/HIPR2/images/art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247" y="197866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17764" name="Picture 4" descr="https://homepages.inf.ed.ac.uk/rbf/HIPR2/images/art7dst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1961" y="197866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5859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距离变换的局限性</a:t>
            </a:r>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51</a:t>
            </a:fld>
            <a:endParaRPr lang="en-US"/>
          </a:p>
        </p:txBody>
      </p:sp>
      <p:pic>
        <p:nvPicPr>
          <p:cNvPr id="118786" name="Picture 2" descr="https://homepages.inf.ed.ac.uk/rbf/HIPR2/images/art5cha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505" y="125933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18788" name="Picture 4" descr="https://homepages.inf.ed.ac.uk/rbf/HIPR2/images/art5dst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5933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18790" name="Picture 6" descr="https://homepages.inf.ed.ac.uk/rbf/HIPR2/images/art5noi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4505" y="385216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18792" name="Picture 8" descr="https://homepages.inf.ed.ac.uk/rbf/HIPR2/images/art5dst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877691"/>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3146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9608B97C-D8CF-4567-8C21-60B4BAEF22BF}" type="slidenum">
              <a:rPr lang="en-US" smtClean="0"/>
              <a:pPr/>
              <a:t>52</a:t>
            </a:fld>
            <a:endParaRPr lang="en-US" dirty="0"/>
          </a:p>
        </p:txBody>
      </p:sp>
      <p:sp>
        <p:nvSpPr>
          <p:cNvPr id="3076" name="Rectangle 3"/>
          <p:cNvSpPr>
            <a:spLocks noGrp="1" noChangeArrowheads="1"/>
          </p:cNvSpPr>
          <p:nvPr>
            <p:ph type="body" idx="1"/>
          </p:nvPr>
        </p:nvSpPr>
        <p:spPr bwMode="auto">
          <a:xfrm>
            <a:off x="2599098" y="1418088"/>
            <a:ext cx="4983231" cy="360452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250000"/>
              </a:lnSpc>
            </a:pPr>
            <a:r>
              <a:rPr lang="zh-CN" altLang="en-US" dirty="0" smtClean="0">
                <a:solidFill>
                  <a:schemeClr val="bg1">
                    <a:lumMod val="85000"/>
                  </a:schemeClr>
                </a:solidFill>
              </a:rPr>
              <a:t>图像</a:t>
            </a:r>
            <a:r>
              <a:rPr lang="zh-CN" altLang="en-US" dirty="0">
                <a:solidFill>
                  <a:schemeClr val="bg1">
                    <a:lumMod val="85000"/>
                  </a:schemeClr>
                </a:solidFill>
              </a:rPr>
              <a:t>的</a:t>
            </a:r>
            <a:r>
              <a:rPr lang="zh-CN" altLang="en-US" dirty="0" smtClean="0">
                <a:solidFill>
                  <a:schemeClr val="bg1">
                    <a:lumMod val="85000"/>
                  </a:schemeClr>
                </a:solidFill>
              </a:rPr>
              <a:t>正交变换</a:t>
            </a:r>
            <a:endParaRPr lang="en-US" altLang="zh-CN" dirty="0" smtClean="0">
              <a:solidFill>
                <a:schemeClr val="bg1">
                  <a:lumMod val="85000"/>
                </a:schemeClr>
              </a:solidFill>
            </a:endParaRPr>
          </a:p>
          <a:p>
            <a:pPr algn="just" eaLnBrk="1" hangingPunct="1">
              <a:lnSpc>
                <a:spcPct val="250000"/>
              </a:lnSpc>
            </a:pPr>
            <a:r>
              <a:rPr lang="zh-CN" altLang="en-US" dirty="0" smtClean="0">
                <a:solidFill>
                  <a:schemeClr val="bg1">
                    <a:lumMod val="85000"/>
                  </a:schemeClr>
                </a:solidFill>
              </a:rPr>
              <a:t>图像的距离变换</a:t>
            </a:r>
            <a:endParaRPr lang="en-US" altLang="zh-CN" dirty="0" smtClean="0">
              <a:solidFill>
                <a:schemeClr val="bg1">
                  <a:lumMod val="85000"/>
                </a:schemeClr>
              </a:solidFill>
            </a:endParaRPr>
          </a:p>
          <a:p>
            <a:pPr algn="just" eaLnBrk="1" hangingPunct="1">
              <a:lnSpc>
                <a:spcPct val="250000"/>
              </a:lnSpc>
            </a:pPr>
            <a:r>
              <a:rPr lang="zh-CN" altLang="en-US" dirty="0" smtClean="0"/>
              <a:t>点扩散函数的基本概念</a:t>
            </a:r>
            <a:endParaRPr lang="en-US" altLang="zh-CN" dirty="0" smtClean="0"/>
          </a:p>
          <a:p>
            <a:pPr algn="just" eaLnBrk="1" hangingPunct="1">
              <a:lnSpc>
                <a:spcPct val="250000"/>
              </a:lnSpc>
            </a:pPr>
            <a:r>
              <a:rPr lang="zh-CN" altLang="en-US" dirty="0" smtClean="0">
                <a:solidFill>
                  <a:schemeClr val="bg1">
                    <a:lumMod val="85000"/>
                  </a:schemeClr>
                </a:solidFill>
              </a:rPr>
              <a:t>概率</a:t>
            </a:r>
            <a:r>
              <a:rPr lang="zh-CN" altLang="en-US" dirty="0">
                <a:solidFill>
                  <a:schemeClr val="bg1">
                    <a:lumMod val="85000"/>
                  </a:schemeClr>
                </a:solidFill>
              </a:rPr>
              <a:t>论</a:t>
            </a:r>
            <a:r>
              <a:rPr lang="zh-CN" altLang="en-US" dirty="0" smtClean="0">
                <a:solidFill>
                  <a:schemeClr val="bg1">
                    <a:lumMod val="85000"/>
                  </a:schemeClr>
                </a:solidFill>
              </a:rPr>
              <a:t>基础 </a:t>
            </a:r>
            <a:r>
              <a:rPr lang="en-US" altLang="zh-CN" dirty="0" smtClean="0">
                <a:solidFill>
                  <a:schemeClr val="bg1">
                    <a:lumMod val="85000"/>
                  </a:schemeClr>
                </a:solidFill>
              </a:rPr>
              <a:t>(</a:t>
            </a:r>
            <a:r>
              <a:rPr lang="zh-CN" altLang="en-US" dirty="0" smtClean="0">
                <a:solidFill>
                  <a:schemeClr val="bg1">
                    <a:lumMod val="85000"/>
                  </a:schemeClr>
                </a:solidFill>
              </a:rPr>
              <a:t>复习</a:t>
            </a:r>
            <a:r>
              <a:rPr lang="en-US" altLang="zh-CN" dirty="0" smtClean="0">
                <a:solidFill>
                  <a:schemeClr val="bg1">
                    <a:lumMod val="85000"/>
                  </a:schemeClr>
                </a:solidFill>
              </a:rPr>
              <a:t>)</a:t>
            </a:r>
            <a:endParaRPr lang="en-US" altLang="zh-CN" dirty="0">
              <a:solidFill>
                <a:schemeClr val="bg1">
                  <a:lumMod val="85000"/>
                </a:schemeClr>
              </a:solidFill>
            </a:endParaRPr>
          </a:p>
          <a:p>
            <a:pPr algn="just" eaLnBrk="1" hangingPunct="1">
              <a:lnSpc>
                <a:spcPct val="250000"/>
              </a:lnSpc>
            </a:pPr>
            <a:endParaRPr lang="en-US" dirty="0"/>
          </a:p>
        </p:txBody>
      </p:sp>
    </p:spTree>
    <p:extLst>
      <p:ext uri="{BB962C8B-B14F-4D97-AF65-F5344CB8AC3E}">
        <p14:creationId xmlns:p14="http://schemas.microsoft.com/office/powerpoint/2010/main" val="6882469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Microscope as a Linear System</a:t>
            </a:r>
            <a:endParaRPr lang="en-US" dirty="0"/>
          </a:p>
        </p:txBody>
      </p:sp>
      <p:sp>
        <p:nvSpPr>
          <p:cNvPr id="3" name="Content Placeholder 2"/>
          <p:cNvSpPr>
            <a:spLocks noGrp="1"/>
          </p:cNvSpPr>
          <p:nvPr>
            <p:ph idx="1"/>
          </p:nvPr>
        </p:nvSpPr>
        <p:spPr>
          <a:xfrm>
            <a:off x="426720" y="1280161"/>
            <a:ext cx="8229600" cy="624839"/>
          </a:xfrm>
        </p:spPr>
        <p:txBody>
          <a:bodyPr/>
          <a:lstStyle/>
          <a:p>
            <a:r>
              <a:rPr lang="en-US" sz="2400" dirty="0"/>
              <a:t>A light microscope can be considered as a linear system</a:t>
            </a:r>
            <a:r>
              <a:rPr lang="en-US" sz="2400" dirty="0" smtClean="0"/>
              <a:t>.</a:t>
            </a:r>
          </a:p>
          <a:p>
            <a:endParaRPr lang="en-US" sz="2400" dirty="0"/>
          </a:p>
          <a:p>
            <a:r>
              <a:rPr lang="en-US" sz="2400" dirty="0" smtClean="0"/>
              <a:t>A linear system satisfies the following two conditions</a:t>
            </a:r>
          </a:p>
          <a:p>
            <a:pPr marL="0" indent="0">
              <a:buNone/>
            </a:pPr>
            <a:r>
              <a:rPr lang="en-US" sz="2400" dirty="0"/>
              <a:t>	</a:t>
            </a:r>
            <a:r>
              <a:rPr lang="en-US" sz="2400" dirty="0">
                <a:solidFill>
                  <a:srgbClr val="33CC33"/>
                </a:solidFill>
              </a:rPr>
              <a:t>- Homogeneity</a:t>
            </a:r>
          </a:p>
          <a:p>
            <a:pPr marL="0" indent="0">
              <a:buNone/>
            </a:pPr>
            <a:r>
              <a:rPr lang="en-US" sz="2400" dirty="0" smtClean="0">
                <a:solidFill>
                  <a:srgbClr val="33CC33"/>
                </a:solidFill>
              </a:rPr>
              <a:t>	- Additivity</a:t>
            </a:r>
          </a:p>
          <a:p>
            <a:pPr marL="0" indent="0">
              <a:buNone/>
            </a:pPr>
            <a:endParaRPr lang="en-US" sz="2400" dirty="0">
              <a:solidFill>
                <a:srgbClr val="33CC33"/>
              </a:solidFill>
            </a:endParaRPr>
          </a:p>
          <a:p>
            <a:r>
              <a:rPr lang="en-US" sz="2400" dirty="0" smtClean="0"/>
              <a:t>Homogeneity</a:t>
            </a:r>
            <a:endParaRPr lang="en-US" sz="2400" dirty="0"/>
          </a:p>
          <a:p>
            <a:endParaRPr lang="en-US" dirty="0" smtClean="0"/>
          </a:p>
          <a:p>
            <a:endParaRPr lang="en-US" dirty="0"/>
          </a:p>
          <a:p>
            <a:r>
              <a:rPr lang="en-US" dirty="0" smtClean="0"/>
              <a:t>Additivity</a:t>
            </a:r>
            <a:endParaRPr lang="en-US" dirty="0"/>
          </a:p>
        </p:txBody>
      </p:sp>
      <p:sp>
        <p:nvSpPr>
          <p:cNvPr id="4" name="Slide Number Placeholder 3"/>
          <p:cNvSpPr>
            <a:spLocks noGrp="1"/>
          </p:cNvSpPr>
          <p:nvPr>
            <p:ph type="sldNum" sz="quarter" idx="10"/>
          </p:nvPr>
        </p:nvSpPr>
        <p:spPr/>
        <p:txBody>
          <a:bodyPr/>
          <a:lstStyle/>
          <a:p>
            <a:pPr>
              <a:defRPr/>
            </a:pPr>
            <a:fld id="{3A5AF907-7185-42E0-8068-70682D5E8984}" type="slidenum">
              <a:rPr lang="en-US" smtClean="0"/>
              <a:pPr>
                <a:defRPr/>
              </a:pPr>
              <a:t>53</a:t>
            </a:fld>
            <a:endParaRPr lang="en-US" dirty="0"/>
          </a:p>
        </p:txBody>
      </p:sp>
      <p:graphicFrame>
        <p:nvGraphicFramePr>
          <p:cNvPr id="5" name="Object 4"/>
          <p:cNvGraphicFramePr>
            <a:graphicFrameLocks noChangeAspect="1"/>
          </p:cNvGraphicFramePr>
          <p:nvPr>
            <p:extLst/>
          </p:nvPr>
        </p:nvGraphicFramePr>
        <p:xfrm>
          <a:off x="3022599" y="3144520"/>
          <a:ext cx="2212077" cy="1457960"/>
        </p:xfrm>
        <a:graphic>
          <a:graphicData uri="http://schemas.openxmlformats.org/presentationml/2006/ole">
            <mc:AlternateContent xmlns:mc="http://schemas.openxmlformats.org/markup-compatibility/2006">
              <mc:Choice xmlns:v="urn:schemas-microsoft-com:vml" Requires="v">
                <p:oleObj spid="_x0000_s28162" name="Equation" r:id="rId3" imgW="1117440" imgH="736560" progId="Equation.DSMT4">
                  <p:embed/>
                </p:oleObj>
              </mc:Choice>
              <mc:Fallback>
                <p:oleObj name="Equation" r:id="rId3" imgW="1117440" imgH="736560" progId="Equation.DSMT4">
                  <p:embed/>
                  <p:pic>
                    <p:nvPicPr>
                      <p:cNvPr id="0" name=""/>
                      <p:cNvPicPr/>
                      <p:nvPr/>
                    </p:nvPicPr>
                    <p:blipFill>
                      <a:blip r:embed="rId4"/>
                      <a:stretch>
                        <a:fillRect/>
                      </a:stretch>
                    </p:blipFill>
                    <p:spPr>
                      <a:xfrm>
                        <a:off x="3022599" y="3144520"/>
                        <a:ext cx="2212077" cy="1457960"/>
                      </a:xfrm>
                      <a:prstGeom prst="rect">
                        <a:avLst/>
                      </a:prstGeom>
                      <a:ln>
                        <a:solidFill>
                          <a:schemeClr val="tx1"/>
                        </a:solidFill>
                      </a:ln>
                    </p:spPr>
                  </p:pic>
                </p:oleObj>
              </mc:Fallback>
            </mc:AlternateContent>
          </a:graphicData>
        </a:graphic>
      </p:graphicFrame>
      <p:graphicFrame>
        <p:nvGraphicFramePr>
          <p:cNvPr id="6" name="Object 5"/>
          <p:cNvGraphicFramePr>
            <a:graphicFrameLocks noChangeAspect="1"/>
          </p:cNvGraphicFramePr>
          <p:nvPr>
            <p:extLst/>
          </p:nvPr>
        </p:nvGraphicFramePr>
        <p:xfrm>
          <a:off x="2697798" y="4696084"/>
          <a:ext cx="3592512" cy="2011362"/>
        </p:xfrm>
        <a:graphic>
          <a:graphicData uri="http://schemas.openxmlformats.org/presentationml/2006/ole">
            <mc:AlternateContent xmlns:mc="http://schemas.openxmlformats.org/markup-compatibility/2006">
              <mc:Choice xmlns:v="urn:schemas-microsoft-com:vml" Requires="v">
                <p:oleObj spid="_x0000_s28163" name="Equation" r:id="rId5" imgW="1815840" imgH="1015920" progId="Equation.DSMT4">
                  <p:embed/>
                </p:oleObj>
              </mc:Choice>
              <mc:Fallback>
                <p:oleObj name="Equation" r:id="rId5" imgW="1815840" imgH="1015920" progId="Equation.DSMT4">
                  <p:embed/>
                  <p:pic>
                    <p:nvPicPr>
                      <p:cNvPr id="0" name=""/>
                      <p:cNvPicPr>
                        <a:picLocks noChangeAspect="1" noChangeArrowheads="1"/>
                      </p:cNvPicPr>
                      <p:nvPr/>
                    </p:nvPicPr>
                    <p:blipFill>
                      <a:blip r:embed="rId6"/>
                      <a:srcRect/>
                      <a:stretch>
                        <a:fillRect/>
                      </a:stretch>
                    </p:blipFill>
                    <p:spPr bwMode="auto">
                      <a:xfrm>
                        <a:off x="2697798" y="4696084"/>
                        <a:ext cx="3592512" cy="2011362"/>
                      </a:xfrm>
                      <a:prstGeom prst="rect">
                        <a:avLst/>
                      </a:prstGeom>
                      <a:noFill/>
                      <a:ln>
                        <a:solidFill>
                          <a:schemeClr val="tx1"/>
                        </a:solidFill>
                      </a:ln>
                    </p:spPr>
                  </p:pic>
                </p:oleObj>
              </mc:Fallback>
            </mc:AlternateContent>
          </a:graphicData>
        </a:graphic>
      </p:graphicFrame>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46070" y="5387340"/>
            <a:ext cx="857250" cy="853440"/>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53633" y="5387340"/>
            <a:ext cx="886793" cy="85344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14085" y="2872740"/>
            <a:ext cx="857250" cy="85344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47560" y="2669173"/>
            <a:ext cx="1266201" cy="1260574"/>
          </a:xfrm>
          <a:prstGeom prst="rect">
            <a:avLst/>
          </a:prstGeom>
        </p:spPr>
      </p:pic>
    </p:spTree>
    <p:extLst>
      <p:ext uri="{BB962C8B-B14F-4D97-AF65-F5344CB8AC3E}">
        <p14:creationId xmlns:p14="http://schemas.microsoft.com/office/powerpoint/2010/main" val="25004900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Characterize a Linear System</a:t>
            </a:r>
          </a:p>
        </p:txBody>
      </p:sp>
      <p:sp>
        <p:nvSpPr>
          <p:cNvPr id="3" name="Content Placeholder 2"/>
          <p:cNvSpPr>
            <a:spLocks noGrp="1"/>
          </p:cNvSpPr>
          <p:nvPr>
            <p:ph idx="1"/>
          </p:nvPr>
        </p:nvSpPr>
        <p:spPr>
          <a:xfrm>
            <a:off x="473242" y="1311442"/>
            <a:ext cx="8229600" cy="4525963"/>
          </a:xfrm>
        </p:spPr>
        <p:txBody>
          <a:bodyPr/>
          <a:lstStyle/>
          <a:p>
            <a:r>
              <a:rPr lang="en-US" sz="2400" dirty="0"/>
              <a:t>A linear system can be characterized by </a:t>
            </a:r>
          </a:p>
          <a:p>
            <a:pPr marL="0" indent="0">
              <a:buNone/>
            </a:pPr>
            <a:r>
              <a:rPr lang="en-US" sz="2400" dirty="0"/>
              <a:t>	- Impulse response</a:t>
            </a:r>
          </a:p>
          <a:p>
            <a:pPr marL="0" indent="0">
              <a:buNone/>
            </a:pPr>
            <a:r>
              <a:rPr lang="en-US" sz="2400" dirty="0"/>
              <a:t>	- Frequency response</a:t>
            </a:r>
          </a:p>
          <a:p>
            <a:pPr marL="0" indent="0">
              <a:buNone/>
            </a:pPr>
            <a:endParaRPr lang="en-US" sz="2400" dirty="0"/>
          </a:p>
          <a:p>
            <a:r>
              <a:rPr lang="en-US" sz="2400" dirty="0"/>
              <a:t>Impulse response of a microscope: point spread function</a:t>
            </a:r>
          </a:p>
          <a:p>
            <a:endParaRPr lang="en-US" sz="2400" dirty="0"/>
          </a:p>
          <a:p>
            <a:endParaRPr lang="en-US" sz="2400" dirty="0"/>
          </a:p>
          <a:p>
            <a:r>
              <a:rPr lang="en-US" sz="2400" dirty="0"/>
              <a:t>Frequency response of a microscope: optical transfer function </a:t>
            </a:r>
          </a:p>
        </p:txBody>
      </p:sp>
      <p:sp>
        <p:nvSpPr>
          <p:cNvPr id="4" name="Slide Number Placeholder 3"/>
          <p:cNvSpPr>
            <a:spLocks noGrp="1"/>
          </p:cNvSpPr>
          <p:nvPr>
            <p:ph type="sldNum" sz="quarter" idx="10"/>
          </p:nvPr>
        </p:nvSpPr>
        <p:spPr/>
        <p:txBody>
          <a:bodyPr/>
          <a:lstStyle/>
          <a:p>
            <a:pPr>
              <a:defRPr/>
            </a:pPr>
            <a:fld id="{3A5AF907-7185-42E0-8068-70682D5E8984}" type="slidenum">
              <a:rPr lang="en-US" smtClean="0"/>
              <a:pPr>
                <a:defRPr/>
              </a:pPr>
              <a:t>54</a:t>
            </a:fld>
            <a:endParaRPr lang="en-US" dirty="0"/>
          </a:p>
        </p:txBody>
      </p:sp>
      <p:graphicFrame>
        <p:nvGraphicFramePr>
          <p:cNvPr id="5" name="Object 4"/>
          <p:cNvGraphicFramePr>
            <a:graphicFrameLocks noChangeAspect="1"/>
          </p:cNvGraphicFramePr>
          <p:nvPr>
            <p:extLst/>
          </p:nvPr>
        </p:nvGraphicFramePr>
        <p:xfrm>
          <a:off x="1044273" y="3427529"/>
          <a:ext cx="7630895" cy="881380"/>
        </p:xfrm>
        <a:graphic>
          <a:graphicData uri="http://schemas.openxmlformats.org/presentationml/2006/ole">
            <mc:AlternateContent xmlns:mc="http://schemas.openxmlformats.org/markup-compatibility/2006">
              <mc:Choice xmlns:v="urn:schemas-microsoft-com:vml" Requires="v">
                <p:oleObj spid="_x0000_s29186" name="Equation" r:id="rId3" imgW="4178160" imgH="482400" progId="Equation.DSMT4">
                  <p:embed/>
                </p:oleObj>
              </mc:Choice>
              <mc:Fallback>
                <p:oleObj name="Equation" r:id="rId3" imgW="4178160" imgH="482400" progId="Equation.DSMT4">
                  <p:embed/>
                  <p:pic>
                    <p:nvPicPr>
                      <p:cNvPr id="0" name=""/>
                      <p:cNvPicPr/>
                      <p:nvPr/>
                    </p:nvPicPr>
                    <p:blipFill>
                      <a:blip r:embed="rId4"/>
                      <a:stretch>
                        <a:fillRect/>
                      </a:stretch>
                    </p:blipFill>
                    <p:spPr>
                      <a:xfrm>
                        <a:off x="1044273" y="3427529"/>
                        <a:ext cx="7630895" cy="881380"/>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1025692" y="5188686"/>
          <a:ext cx="6671310" cy="474980"/>
        </p:xfrm>
        <a:graphic>
          <a:graphicData uri="http://schemas.openxmlformats.org/presentationml/2006/ole">
            <mc:AlternateContent xmlns:mc="http://schemas.openxmlformats.org/markup-compatibility/2006">
              <mc:Choice xmlns:v="urn:schemas-microsoft-com:vml" Requires="v">
                <p:oleObj spid="_x0000_s29187" name="Equation" r:id="rId5" imgW="3924000" imgH="279360" progId="Equation.DSMT4">
                  <p:embed/>
                </p:oleObj>
              </mc:Choice>
              <mc:Fallback>
                <p:oleObj name="Equation" r:id="rId5" imgW="3924000" imgH="279360" progId="Equation.DSMT4">
                  <p:embed/>
                  <p:pic>
                    <p:nvPicPr>
                      <p:cNvPr id="0" name=""/>
                      <p:cNvPicPr/>
                      <p:nvPr/>
                    </p:nvPicPr>
                    <p:blipFill>
                      <a:blip r:embed="rId6"/>
                      <a:stretch>
                        <a:fillRect/>
                      </a:stretch>
                    </p:blipFill>
                    <p:spPr>
                      <a:xfrm>
                        <a:off x="1025692" y="5188686"/>
                        <a:ext cx="6671310" cy="474980"/>
                      </a:xfrm>
                      <a:prstGeom prst="rect">
                        <a:avLst/>
                      </a:prstGeom>
                    </p:spPr>
                  </p:pic>
                </p:oleObj>
              </mc:Fallback>
            </mc:AlternateContent>
          </a:graphicData>
        </a:graphic>
      </p:graphicFrame>
    </p:spTree>
    <p:extLst>
      <p:ext uri="{BB962C8B-B14F-4D97-AF65-F5344CB8AC3E}">
        <p14:creationId xmlns:p14="http://schemas.microsoft.com/office/powerpoint/2010/main" val="34120237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C3E1D9E8-EA91-40F6-AA55-205875A59868}" type="slidenum">
              <a:rPr lang="en-US"/>
              <a:pPr/>
              <a:t>55</a:t>
            </a:fld>
            <a:endParaRPr lang="en-US"/>
          </a:p>
        </p:txBody>
      </p:sp>
      <p:sp>
        <p:nvSpPr>
          <p:cNvPr id="501762" name="Rectangle 2"/>
          <p:cNvSpPr>
            <a:spLocks noGrp="1" noChangeArrowheads="1"/>
          </p:cNvSpPr>
          <p:nvPr>
            <p:ph type="title"/>
          </p:nvPr>
        </p:nvSpPr>
        <p:spPr>
          <a:noFill/>
          <a:ln/>
        </p:spPr>
        <p:txBody>
          <a:bodyPr/>
          <a:lstStyle/>
          <a:p>
            <a:r>
              <a:rPr lang="en-US"/>
              <a:t>Airy Disk</a:t>
            </a:r>
          </a:p>
        </p:txBody>
      </p:sp>
      <p:sp>
        <p:nvSpPr>
          <p:cNvPr id="501763" name="Rectangle 3"/>
          <p:cNvSpPr>
            <a:spLocks noGrp="1" noChangeArrowheads="1"/>
          </p:cNvSpPr>
          <p:nvPr>
            <p:ph type="body" idx="1"/>
          </p:nvPr>
        </p:nvSpPr>
        <p:spPr>
          <a:xfrm>
            <a:off x="457200" y="1247775"/>
            <a:ext cx="8229600" cy="4525963"/>
          </a:xfrm>
          <a:noFill/>
          <a:ln/>
        </p:spPr>
        <p:txBody>
          <a:bodyPr/>
          <a:lstStyle/>
          <a:p>
            <a:r>
              <a:rPr lang="en-US" sz="2400"/>
              <a:t>Airy (after George Biddell Airy) disk is the diffraction pattern of a point feature under a circular aperture. </a:t>
            </a:r>
          </a:p>
          <a:p>
            <a:endParaRPr lang="en-US" sz="2400"/>
          </a:p>
          <a:p>
            <a:r>
              <a:rPr lang="en-US" sz="2400"/>
              <a:t>It has the following form</a:t>
            </a:r>
            <a:br>
              <a:rPr lang="en-US" sz="2400"/>
            </a:br>
            <a:endParaRPr lang="en-US" sz="2400"/>
          </a:p>
          <a:p>
            <a:endParaRPr lang="en-US" sz="2400"/>
          </a:p>
          <a:p>
            <a:endParaRPr lang="en-US" sz="2400"/>
          </a:p>
          <a:p>
            <a:endParaRPr lang="en-US" sz="2400"/>
          </a:p>
          <a:p>
            <a:endParaRPr lang="en-US" sz="2400"/>
          </a:p>
          <a:p>
            <a:endParaRPr lang="en-US" sz="2400"/>
          </a:p>
          <a:p>
            <a:r>
              <a:rPr lang="en-US" sz="2400"/>
              <a:t>Detailed derivation is given in </a:t>
            </a:r>
            <a:br>
              <a:rPr lang="en-US" sz="2400"/>
            </a:br>
            <a:r>
              <a:rPr lang="en-US" sz="2400"/>
              <a:t>	</a:t>
            </a:r>
            <a:r>
              <a:rPr lang="en-US" sz="2000">
                <a:solidFill>
                  <a:srgbClr val="009900"/>
                </a:solidFill>
              </a:rPr>
              <a:t>Born &amp; Wolf,  Principles of Optics, 7th ed., pp. 439-441.</a:t>
            </a:r>
            <a:r>
              <a:rPr lang="en-US" sz="2400"/>
              <a:t>  </a:t>
            </a:r>
            <a:br>
              <a:rPr lang="en-US" sz="2400"/>
            </a:br>
            <a:r>
              <a:rPr lang="en-US" sz="2400"/>
              <a:t>	</a:t>
            </a:r>
          </a:p>
        </p:txBody>
      </p:sp>
      <p:graphicFrame>
        <p:nvGraphicFramePr>
          <p:cNvPr id="501764" name="Object 4"/>
          <p:cNvGraphicFramePr>
            <a:graphicFrameLocks noChangeAspect="1"/>
          </p:cNvGraphicFramePr>
          <p:nvPr/>
        </p:nvGraphicFramePr>
        <p:xfrm>
          <a:off x="1831975" y="3155950"/>
          <a:ext cx="2144713" cy="1174750"/>
        </p:xfrm>
        <a:graphic>
          <a:graphicData uri="http://schemas.openxmlformats.org/presentationml/2006/ole">
            <mc:AlternateContent xmlns:mc="http://schemas.openxmlformats.org/markup-compatibility/2006">
              <mc:Choice xmlns:v="urn:schemas-microsoft-com:vml" Requires="v">
                <p:oleObj spid="_x0000_s29954" name="Equation" r:id="rId4" imgW="927000" imgH="507960" progId="Equation.DSMT4">
                  <p:embed/>
                </p:oleObj>
              </mc:Choice>
              <mc:Fallback>
                <p:oleObj name="Equation" r:id="rId4" imgW="927000" imgH="5079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1975" y="3155950"/>
                        <a:ext cx="2144713"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01765" name="Picture 5"/>
          <p:cNvPicPr>
            <a:picLocks noChangeAspect="1" noChangeArrowheads="1"/>
          </p:cNvPicPr>
          <p:nvPr/>
        </p:nvPicPr>
        <p:blipFill>
          <a:blip r:embed="rId6">
            <a:extLst>
              <a:ext uri="{28A0092B-C50C-407E-A947-70E740481C1C}">
                <a14:useLocalDpi xmlns:a14="http://schemas.microsoft.com/office/drawing/2010/main" val="0"/>
              </a:ext>
            </a:extLst>
          </a:blip>
          <a:srcRect l="39120" t="7442" r="978"/>
          <a:stretch>
            <a:fillRect/>
          </a:stretch>
        </p:blipFill>
        <p:spPr bwMode="auto">
          <a:xfrm>
            <a:off x="4529138" y="2247900"/>
            <a:ext cx="2786062" cy="226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766" name="Rectangle 6"/>
          <p:cNvSpPr>
            <a:spLocks noChangeArrowheads="1"/>
          </p:cNvSpPr>
          <p:nvPr/>
        </p:nvSpPr>
        <p:spPr bwMode="auto">
          <a:xfrm>
            <a:off x="952500" y="4324350"/>
            <a:ext cx="64008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i="1"/>
              <a:t>J</a:t>
            </a:r>
            <a:r>
              <a:rPr lang="en-US" i="1" baseline="-25000"/>
              <a:t>1</a:t>
            </a:r>
            <a:r>
              <a:rPr lang="en-US"/>
              <a:t>(</a:t>
            </a:r>
            <a:r>
              <a:rPr lang="en-US" i="1"/>
              <a:t>x</a:t>
            </a:r>
            <a:r>
              <a:rPr lang="en-US"/>
              <a:t>)</a:t>
            </a:r>
            <a:r>
              <a:rPr lang="en-US" i="1"/>
              <a:t> is a Bessel function of the first kind. </a:t>
            </a:r>
            <a:endParaRPr lang="en-US">
              <a:sym typeface="Symbol" pitchFamily="18" charset="2"/>
            </a:endParaRPr>
          </a:p>
        </p:txBody>
      </p:sp>
    </p:spTree>
    <p:extLst>
      <p:ext uri="{BB962C8B-B14F-4D97-AF65-F5344CB8AC3E}">
        <p14:creationId xmlns:p14="http://schemas.microsoft.com/office/powerpoint/2010/main" val="5785660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73BA3312-AFF2-4766-8B9F-01D32711C870}" type="slidenum">
              <a:rPr lang="en-US"/>
              <a:pPr/>
              <a:t>56</a:t>
            </a:fld>
            <a:endParaRPr lang="en-US"/>
          </a:p>
        </p:txBody>
      </p:sp>
      <p:sp>
        <p:nvSpPr>
          <p:cNvPr id="499714" name="Rectangle 2"/>
          <p:cNvSpPr>
            <a:spLocks noGrp="1" noChangeArrowheads="1"/>
          </p:cNvSpPr>
          <p:nvPr>
            <p:ph type="title"/>
          </p:nvPr>
        </p:nvSpPr>
        <p:spPr>
          <a:xfrm>
            <a:off x="448733" y="550863"/>
            <a:ext cx="8229600" cy="592137"/>
          </a:xfrm>
        </p:spPr>
        <p:txBody>
          <a:bodyPr/>
          <a:lstStyle/>
          <a:p>
            <a:r>
              <a:rPr lang="en-US" dirty="0"/>
              <a:t>Microscope Image Formation (I)</a:t>
            </a:r>
          </a:p>
        </p:txBody>
      </p:sp>
      <p:sp>
        <p:nvSpPr>
          <p:cNvPr id="499715" name="Rectangle 3"/>
          <p:cNvSpPr>
            <a:spLocks noGrp="1" noChangeArrowheads="1"/>
          </p:cNvSpPr>
          <p:nvPr>
            <p:ph type="body" idx="1"/>
          </p:nvPr>
        </p:nvSpPr>
        <p:spPr>
          <a:xfrm>
            <a:off x="457200" y="1295400"/>
            <a:ext cx="8229600" cy="1239838"/>
          </a:xfrm>
        </p:spPr>
        <p:txBody>
          <a:bodyPr/>
          <a:lstStyle/>
          <a:p>
            <a:r>
              <a:rPr lang="en-US" sz="2800" dirty="0"/>
              <a:t>Microscope image formation can be modeled as a convolution with the PSF. </a:t>
            </a:r>
          </a:p>
        </p:txBody>
      </p:sp>
      <p:graphicFrame>
        <p:nvGraphicFramePr>
          <p:cNvPr id="499716" name="Object 4"/>
          <p:cNvGraphicFramePr>
            <a:graphicFrameLocks noChangeAspect="1"/>
          </p:cNvGraphicFramePr>
          <p:nvPr/>
        </p:nvGraphicFramePr>
        <p:xfrm>
          <a:off x="2333625" y="2397125"/>
          <a:ext cx="4402138" cy="1044575"/>
        </p:xfrm>
        <a:graphic>
          <a:graphicData uri="http://schemas.openxmlformats.org/presentationml/2006/ole">
            <mc:AlternateContent xmlns:mc="http://schemas.openxmlformats.org/markup-compatibility/2006">
              <mc:Choice xmlns:v="urn:schemas-microsoft-com:vml" Requires="v">
                <p:oleObj spid="_x0000_s30978" name="Equation" r:id="rId4" imgW="2514600" imgH="596880" progId="Equation.DSMT4">
                  <p:embed/>
                </p:oleObj>
              </mc:Choice>
              <mc:Fallback>
                <p:oleObj name="Equation" r:id="rId4" imgW="2514600" imgH="5968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3625" y="2397125"/>
                        <a:ext cx="4402138"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997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7938" y="3852863"/>
            <a:ext cx="38957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9718" name="Rectangle 6"/>
          <p:cNvSpPr>
            <a:spLocks noChangeArrowheads="1"/>
          </p:cNvSpPr>
          <p:nvPr/>
        </p:nvSpPr>
        <p:spPr bwMode="auto">
          <a:xfrm>
            <a:off x="1719263" y="5945188"/>
            <a:ext cx="5827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http://micro.magnet.fsu.edu/primer/java/mtf/airydisksize/index.html</a:t>
            </a:r>
          </a:p>
        </p:txBody>
      </p:sp>
      <p:pic>
        <p:nvPicPr>
          <p:cNvPr id="6157" name="Picture 13" descr="See the source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3438" y="2801937"/>
            <a:ext cx="14287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0704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AE24C45-3976-4C5D-B1EC-47D692AEED87}" type="slidenum">
              <a:rPr lang="en-US"/>
              <a:pPr/>
              <a:t>57</a:t>
            </a:fld>
            <a:endParaRPr lang="en-US"/>
          </a:p>
        </p:txBody>
      </p:sp>
      <p:sp>
        <p:nvSpPr>
          <p:cNvPr id="497666" name="Rectangle 2"/>
          <p:cNvSpPr>
            <a:spLocks noGrp="1" noChangeArrowheads="1"/>
          </p:cNvSpPr>
          <p:nvPr>
            <p:ph type="title"/>
          </p:nvPr>
        </p:nvSpPr>
        <p:spPr>
          <a:xfrm>
            <a:off x="440266" y="559330"/>
            <a:ext cx="8229600" cy="575204"/>
          </a:xfrm>
        </p:spPr>
        <p:txBody>
          <a:bodyPr/>
          <a:lstStyle/>
          <a:p>
            <a:r>
              <a:rPr lang="en-US" dirty="0"/>
              <a:t>Microscope Image Formation (II)</a:t>
            </a:r>
          </a:p>
        </p:txBody>
      </p:sp>
      <p:sp>
        <p:nvSpPr>
          <p:cNvPr id="497667" name="Rectangle 3"/>
          <p:cNvSpPr>
            <a:spLocks noGrp="1" noChangeArrowheads="1"/>
          </p:cNvSpPr>
          <p:nvPr>
            <p:ph type="body" idx="1"/>
          </p:nvPr>
        </p:nvSpPr>
        <p:spPr>
          <a:xfrm>
            <a:off x="352425" y="1247775"/>
            <a:ext cx="8229600" cy="2163763"/>
          </a:xfrm>
        </p:spPr>
        <p:txBody>
          <a:bodyPr/>
          <a:lstStyle/>
          <a:p>
            <a:r>
              <a:rPr lang="en-US" sz="2400"/>
              <a:t>The impulse response of the microscope is called its point spread function (PSF).</a:t>
            </a:r>
          </a:p>
          <a:p>
            <a:endParaRPr lang="en-US" sz="2400"/>
          </a:p>
          <a:p>
            <a:r>
              <a:rPr lang="en-US" sz="2400"/>
              <a:t>The transfer function of a microscope is called its optical transfer function (OTF).  </a:t>
            </a:r>
          </a:p>
          <a:p>
            <a:endParaRPr lang="en-US" sz="2400"/>
          </a:p>
          <a:p>
            <a:r>
              <a:rPr lang="en-US" sz="2400"/>
              <a:t>The PSF has the shape of an Airy Disk.</a:t>
            </a:r>
          </a:p>
          <a:p>
            <a:endParaRPr lang="en-US" sz="2400"/>
          </a:p>
        </p:txBody>
      </p:sp>
      <p:pic>
        <p:nvPicPr>
          <p:cNvPr id="4976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013" y="4348163"/>
            <a:ext cx="38957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105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0DABBDD6-8E1C-40A3-A284-8C9DF3F98525}" type="slidenum">
              <a:rPr lang="en-US"/>
              <a:pPr/>
              <a:t>58</a:t>
            </a:fld>
            <a:endParaRPr lang="en-US"/>
          </a:p>
        </p:txBody>
      </p:sp>
      <p:sp>
        <p:nvSpPr>
          <p:cNvPr id="503810" name="Rectangle 2"/>
          <p:cNvSpPr>
            <a:spLocks noGrp="1" noChangeArrowheads="1"/>
          </p:cNvSpPr>
          <p:nvPr>
            <p:ph type="title"/>
          </p:nvPr>
        </p:nvSpPr>
        <p:spPr>
          <a:xfrm>
            <a:off x="390525" y="606975"/>
            <a:ext cx="8229600" cy="527559"/>
          </a:xfrm>
          <a:noFill/>
          <a:ln/>
        </p:spPr>
        <p:txBody>
          <a:bodyPr/>
          <a:lstStyle/>
          <a:p>
            <a:r>
              <a:rPr lang="en-US" dirty="0"/>
              <a:t>Numerical Aperture</a:t>
            </a:r>
          </a:p>
        </p:txBody>
      </p:sp>
      <p:sp>
        <p:nvSpPr>
          <p:cNvPr id="503811" name="Rectangle 3"/>
          <p:cNvSpPr>
            <a:spLocks noGrp="1" noChangeArrowheads="1"/>
          </p:cNvSpPr>
          <p:nvPr>
            <p:ph type="body" idx="1"/>
          </p:nvPr>
        </p:nvSpPr>
        <p:spPr>
          <a:xfrm>
            <a:off x="381000" y="1285875"/>
            <a:ext cx="4410075" cy="4525963"/>
          </a:xfrm>
          <a:noFill/>
          <a:ln/>
        </p:spPr>
        <p:txBody>
          <a:bodyPr/>
          <a:lstStyle/>
          <a:p>
            <a:r>
              <a:rPr lang="en-US" sz="2400" dirty="0"/>
              <a:t>Numerical aperture (NA) determines microscope resolution and light collection power. </a:t>
            </a:r>
            <a:br>
              <a:rPr lang="en-US" sz="2400" dirty="0"/>
            </a:br>
            <a:r>
              <a:rPr lang="en-US" dirty="0"/>
              <a:t>	</a:t>
            </a:r>
          </a:p>
        </p:txBody>
      </p:sp>
      <p:pic>
        <p:nvPicPr>
          <p:cNvPr id="5038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0150" y="1476375"/>
            <a:ext cx="3581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03813" name="Object 5"/>
          <p:cNvGraphicFramePr>
            <a:graphicFrameLocks noChangeAspect="1"/>
          </p:cNvGraphicFramePr>
          <p:nvPr/>
        </p:nvGraphicFramePr>
        <p:xfrm>
          <a:off x="2517775" y="3603625"/>
          <a:ext cx="2479675" cy="620713"/>
        </p:xfrm>
        <a:graphic>
          <a:graphicData uri="http://schemas.openxmlformats.org/presentationml/2006/ole">
            <mc:AlternateContent xmlns:mc="http://schemas.openxmlformats.org/markup-compatibility/2006">
              <mc:Choice xmlns:v="urn:schemas-microsoft-com:vml" Requires="v">
                <p:oleObj spid="_x0000_s32002" name="Equation" r:id="rId5" imgW="812520" imgH="203040" progId="Equation.DSMT4">
                  <p:embed/>
                </p:oleObj>
              </mc:Choice>
              <mc:Fallback>
                <p:oleObj name="Equation" r:id="rId5" imgW="81252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7775" y="3603625"/>
                        <a:ext cx="2479675"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3814" name="Rectangle 6"/>
          <p:cNvSpPr>
            <a:spLocks noChangeArrowheads="1"/>
          </p:cNvSpPr>
          <p:nvPr/>
        </p:nvSpPr>
        <p:spPr bwMode="auto">
          <a:xfrm>
            <a:off x="2247900" y="4457700"/>
            <a:ext cx="45148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i="1"/>
              <a:t>n</a:t>
            </a:r>
            <a:r>
              <a:rPr lang="en-US"/>
              <a:t>: refractive index of the medium between </a:t>
            </a:r>
            <a:br>
              <a:rPr lang="en-US"/>
            </a:br>
            <a:r>
              <a:rPr lang="en-US"/>
              <a:t>    the lens and the specimen</a:t>
            </a:r>
          </a:p>
          <a:p>
            <a:endParaRPr lang="en-US"/>
          </a:p>
          <a:p>
            <a:r>
              <a:rPr lang="en-US" i="1">
                <a:sym typeface="Symbol" pitchFamily="18" charset="2"/>
              </a:rPr>
              <a:t></a:t>
            </a:r>
            <a:r>
              <a:rPr lang="en-US">
                <a:sym typeface="Symbol" pitchFamily="18" charset="2"/>
              </a:rPr>
              <a:t>: half of the angular aperture</a:t>
            </a:r>
          </a:p>
        </p:txBody>
      </p:sp>
    </p:spTree>
    <p:extLst>
      <p:ext uri="{BB962C8B-B14F-4D97-AF65-F5344CB8AC3E}">
        <p14:creationId xmlns:p14="http://schemas.microsoft.com/office/powerpoint/2010/main" val="40886558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3D73C90F-9347-4EB1-8BF9-5F70AC9BFFAA}" type="slidenum">
              <a:rPr lang="en-US"/>
              <a:pPr/>
              <a:t>59</a:t>
            </a:fld>
            <a:endParaRPr lang="en-US"/>
          </a:p>
        </p:txBody>
      </p:sp>
      <p:sp>
        <p:nvSpPr>
          <p:cNvPr id="485378" name="Rectangle 2"/>
          <p:cNvSpPr>
            <a:spLocks noGrp="1" noChangeArrowheads="1"/>
          </p:cNvSpPr>
          <p:nvPr>
            <p:ph type="title"/>
          </p:nvPr>
        </p:nvSpPr>
        <p:spPr>
          <a:xfrm>
            <a:off x="466725" y="383059"/>
            <a:ext cx="8229600" cy="772413"/>
          </a:xfrm>
          <a:noFill/>
          <a:ln/>
        </p:spPr>
        <p:txBody>
          <a:bodyPr/>
          <a:lstStyle/>
          <a:p>
            <a:r>
              <a:rPr lang="en-US" sz="2400" dirty="0"/>
              <a:t>Different Definition of Light Microscopy Resolution Limit (Demo)</a:t>
            </a:r>
          </a:p>
        </p:txBody>
      </p:sp>
      <p:sp>
        <p:nvSpPr>
          <p:cNvPr id="485379" name="Rectangle 3"/>
          <p:cNvSpPr>
            <a:spLocks noGrp="1" noChangeArrowheads="1"/>
          </p:cNvSpPr>
          <p:nvPr>
            <p:ph type="body" idx="1"/>
          </p:nvPr>
        </p:nvSpPr>
        <p:spPr>
          <a:noFill/>
          <a:ln/>
        </p:spPr>
        <p:txBody>
          <a:bodyPr/>
          <a:lstStyle/>
          <a:p>
            <a:r>
              <a:rPr lang="en-US" sz="2400" dirty="0"/>
              <a:t>Rayleigh limit</a:t>
            </a:r>
          </a:p>
          <a:p>
            <a:endParaRPr lang="en-US" sz="2400" dirty="0"/>
          </a:p>
          <a:p>
            <a:endParaRPr lang="en-US" sz="2400" dirty="0"/>
          </a:p>
          <a:p>
            <a:r>
              <a:rPr lang="en-US" sz="2400" dirty="0"/>
              <a:t>Sparrow limit</a:t>
            </a:r>
          </a:p>
        </p:txBody>
      </p:sp>
      <p:sp>
        <p:nvSpPr>
          <p:cNvPr id="485384" name="Rectangle 8"/>
          <p:cNvSpPr>
            <a:spLocks noChangeArrowheads="1"/>
          </p:cNvSpPr>
          <p:nvPr/>
        </p:nvSpPr>
        <p:spPr bwMode="auto">
          <a:xfrm>
            <a:off x="1247775" y="5049838"/>
            <a:ext cx="67167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http://www.microscopy.fsu.edu/primer/java/imageformation/rayleighdisks/index.html</a:t>
            </a:r>
          </a:p>
        </p:txBody>
      </p:sp>
      <p:graphicFrame>
        <p:nvGraphicFramePr>
          <p:cNvPr id="485386" name="Object 10"/>
          <p:cNvGraphicFramePr>
            <a:graphicFrameLocks noChangeAspect="1"/>
          </p:cNvGraphicFramePr>
          <p:nvPr/>
        </p:nvGraphicFramePr>
        <p:xfrm>
          <a:off x="3819525" y="1489075"/>
          <a:ext cx="1698625" cy="974725"/>
        </p:xfrm>
        <a:graphic>
          <a:graphicData uri="http://schemas.openxmlformats.org/presentationml/2006/ole">
            <mc:AlternateContent xmlns:mc="http://schemas.openxmlformats.org/markup-compatibility/2006">
              <mc:Choice xmlns:v="urn:schemas-microsoft-com:vml" Requires="v">
                <p:oleObj spid="_x0000_s33282" name="Equation" r:id="rId4" imgW="685800" imgH="393480" progId="Equation.DSMT4">
                  <p:embed/>
                </p:oleObj>
              </mc:Choice>
              <mc:Fallback>
                <p:oleObj name="Equation" r:id="rId4" imgW="68580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525" y="1489075"/>
                        <a:ext cx="169862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85387"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7425" y="1328738"/>
            <a:ext cx="2024063"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85388" name="Object 12"/>
          <p:cNvGraphicFramePr>
            <a:graphicFrameLocks noChangeAspect="1"/>
          </p:cNvGraphicFramePr>
          <p:nvPr/>
        </p:nvGraphicFramePr>
        <p:xfrm>
          <a:off x="3910013" y="3690938"/>
          <a:ext cx="1730375" cy="974725"/>
        </p:xfrm>
        <a:graphic>
          <a:graphicData uri="http://schemas.openxmlformats.org/presentationml/2006/ole">
            <mc:AlternateContent xmlns:mc="http://schemas.openxmlformats.org/markup-compatibility/2006">
              <mc:Choice xmlns:v="urn:schemas-microsoft-com:vml" Requires="v">
                <p:oleObj spid="_x0000_s33283" name="Equation" r:id="rId7" imgW="698400" imgH="393480" progId="Equation.DSMT4">
                  <p:embed/>
                </p:oleObj>
              </mc:Choice>
              <mc:Fallback>
                <p:oleObj name="Equation" r:id="rId7" imgW="69840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0013" y="3690938"/>
                        <a:ext cx="173037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43373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A5AF907-7185-42E0-8068-70682D5E8984}" type="slidenum">
              <a:rPr lang="en-US" smtClean="0"/>
              <a:pPr>
                <a:defRPr/>
              </a:pPr>
              <a:t>6</a:t>
            </a:fld>
            <a:endParaRPr lang="en-US" dirty="0"/>
          </a:p>
        </p:txBody>
      </p:sp>
      <p:sp>
        <p:nvSpPr>
          <p:cNvPr id="5" name="Rectangle 2"/>
          <p:cNvSpPr txBox="1">
            <a:spLocks noChangeArrowheads="1"/>
          </p:cNvSpPr>
          <p:nvPr/>
        </p:nvSpPr>
        <p:spPr>
          <a:xfrm>
            <a:off x="212958" y="562573"/>
            <a:ext cx="8648700" cy="571776"/>
          </a:xfrm>
          <a:prstGeom prst="rect">
            <a:avLst/>
          </a:prstGeom>
          <a:noFill/>
          <a:ln/>
        </p:spPr>
        <p:txBody>
          <a:bodyPr/>
          <a:lstStyle>
            <a:lvl1pPr algn="ctr" rtl="0" eaLnBrk="0" fontAlgn="base" hangingPunct="0">
              <a:spcBef>
                <a:spcPct val="0"/>
              </a:spcBef>
              <a:spcAft>
                <a:spcPct val="0"/>
              </a:spcAft>
              <a:defRPr sz="4400">
                <a:solidFill>
                  <a:srgbClr val="CC3300"/>
                </a:solidFill>
                <a:latin typeface="+mj-lt"/>
                <a:ea typeface="+mj-ea"/>
                <a:cs typeface="+mj-cs"/>
              </a:defRPr>
            </a:lvl1pPr>
            <a:lvl2pPr algn="ctr" rtl="0" eaLnBrk="0" fontAlgn="base" hangingPunct="0">
              <a:spcBef>
                <a:spcPct val="0"/>
              </a:spcBef>
              <a:spcAft>
                <a:spcPct val="0"/>
              </a:spcAft>
              <a:defRPr sz="4400">
                <a:solidFill>
                  <a:srgbClr val="CC3300"/>
                </a:solidFill>
                <a:latin typeface="Arial" charset="0"/>
              </a:defRPr>
            </a:lvl2pPr>
            <a:lvl3pPr algn="ctr" rtl="0" eaLnBrk="0" fontAlgn="base" hangingPunct="0">
              <a:spcBef>
                <a:spcPct val="0"/>
              </a:spcBef>
              <a:spcAft>
                <a:spcPct val="0"/>
              </a:spcAft>
              <a:defRPr sz="4400">
                <a:solidFill>
                  <a:srgbClr val="CC3300"/>
                </a:solidFill>
                <a:latin typeface="Arial" charset="0"/>
              </a:defRPr>
            </a:lvl3pPr>
            <a:lvl4pPr algn="ctr" rtl="0" eaLnBrk="0" fontAlgn="base" hangingPunct="0">
              <a:spcBef>
                <a:spcPct val="0"/>
              </a:spcBef>
              <a:spcAft>
                <a:spcPct val="0"/>
              </a:spcAft>
              <a:defRPr sz="4400">
                <a:solidFill>
                  <a:srgbClr val="CC3300"/>
                </a:solidFill>
                <a:latin typeface="Arial" charset="0"/>
              </a:defRPr>
            </a:lvl4pPr>
            <a:lvl5pPr algn="ctr" rtl="0" eaLnBrk="0" fontAlgn="base" hangingPunct="0">
              <a:spcBef>
                <a:spcPct val="0"/>
              </a:spcBef>
              <a:spcAft>
                <a:spcPct val="0"/>
              </a:spcAft>
              <a:defRPr sz="4400">
                <a:solidFill>
                  <a:srgbClr val="CC3300"/>
                </a:solidFill>
                <a:latin typeface="Arial" charset="0"/>
              </a:defRPr>
            </a:lvl5pPr>
            <a:lvl6pPr marL="457200" algn="ctr" rtl="0" fontAlgn="base">
              <a:spcBef>
                <a:spcPct val="0"/>
              </a:spcBef>
              <a:spcAft>
                <a:spcPct val="0"/>
              </a:spcAft>
              <a:defRPr sz="4400">
                <a:solidFill>
                  <a:srgbClr val="CC3300"/>
                </a:solidFill>
                <a:latin typeface="Arial" charset="0"/>
              </a:defRPr>
            </a:lvl6pPr>
            <a:lvl7pPr marL="914400" algn="ctr" rtl="0" fontAlgn="base">
              <a:spcBef>
                <a:spcPct val="0"/>
              </a:spcBef>
              <a:spcAft>
                <a:spcPct val="0"/>
              </a:spcAft>
              <a:defRPr sz="4400">
                <a:solidFill>
                  <a:srgbClr val="CC3300"/>
                </a:solidFill>
                <a:latin typeface="Arial" charset="0"/>
              </a:defRPr>
            </a:lvl7pPr>
            <a:lvl8pPr marL="1371600" algn="ctr" rtl="0" fontAlgn="base">
              <a:spcBef>
                <a:spcPct val="0"/>
              </a:spcBef>
              <a:spcAft>
                <a:spcPct val="0"/>
              </a:spcAft>
              <a:defRPr sz="4400">
                <a:solidFill>
                  <a:srgbClr val="CC3300"/>
                </a:solidFill>
                <a:latin typeface="Arial" charset="0"/>
              </a:defRPr>
            </a:lvl8pPr>
            <a:lvl9pPr marL="1828800" algn="ctr" rtl="0" fontAlgn="base">
              <a:spcBef>
                <a:spcPct val="0"/>
              </a:spcBef>
              <a:spcAft>
                <a:spcPct val="0"/>
              </a:spcAft>
              <a:defRPr sz="4400">
                <a:solidFill>
                  <a:srgbClr val="CC3300"/>
                </a:solidFill>
                <a:latin typeface="Arial" charset="0"/>
              </a:defRPr>
            </a:lvl9pPr>
          </a:lstStyle>
          <a:p>
            <a:r>
              <a:rPr lang="zh-CN" altLang="en-US" sz="2600" b="1" dirty="0"/>
              <a:t>均值滤波器的频率域</a:t>
            </a:r>
            <a:r>
              <a:rPr lang="zh-CN" altLang="en-US" sz="2600" b="1" dirty="0" smtClean="0"/>
              <a:t>模型</a:t>
            </a:r>
            <a:endParaRPr lang="en-US" altLang="zh-CN" sz="2600" b="1"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068" y="1854505"/>
            <a:ext cx="6630988"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6607995" y="2938409"/>
            <a:ext cx="1469205" cy="986319"/>
          </a:xfrm>
          <a:prstGeom prst="ellipse">
            <a:avLst/>
          </a:prstGeom>
          <a:noFill/>
          <a:ln w="508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73660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F4BB456-54FE-42EE-AFBF-B1642B72179E}" type="slidenum">
              <a:rPr lang="en-US"/>
              <a:pPr/>
              <a:t>60</a:t>
            </a:fld>
            <a:endParaRPr lang="en-US"/>
          </a:p>
        </p:txBody>
      </p:sp>
      <p:sp>
        <p:nvSpPr>
          <p:cNvPr id="479234" name="Rectangle 2"/>
          <p:cNvSpPr>
            <a:spLocks noGrp="1" noChangeArrowheads="1"/>
          </p:cNvSpPr>
          <p:nvPr>
            <p:ph type="title"/>
          </p:nvPr>
        </p:nvSpPr>
        <p:spPr/>
        <p:txBody>
          <a:bodyPr/>
          <a:lstStyle/>
          <a:p>
            <a:r>
              <a:rPr lang="en-US" dirty="0"/>
              <a:t>Summary: High Resolution Microscopy</a:t>
            </a:r>
          </a:p>
        </p:txBody>
      </p:sp>
      <p:sp>
        <p:nvSpPr>
          <p:cNvPr id="479235" name="Rectangle 3"/>
          <p:cNvSpPr>
            <a:spLocks noGrp="1" noChangeArrowheads="1"/>
          </p:cNvSpPr>
          <p:nvPr>
            <p:ph type="body" idx="1"/>
          </p:nvPr>
        </p:nvSpPr>
        <p:spPr>
          <a:xfrm>
            <a:off x="457200" y="1501346"/>
            <a:ext cx="8229600" cy="4291442"/>
          </a:xfrm>
        </p:spPr>
        <p:txBody>
          <a:bodyPr/>
          <a:lstStyle/>
          <a:p>
            <a:r>
              <a:rPr lang="en-US" sz="2400" dirty="0"/>
              <a:t>Size of cellular features are typically on the scale of a micron or smaller. </a:t>
            </a:r>
          </a:p>
          <a:p>
            <a:endParaRPr lang="en-US" sz="2400" dirty="0"/>
          </a:p>
          <a:p>
            <a:r>
              <a:rPr lang="en-US" sz="2400" dirty="0"/>
              <a:t>To resolve such features require</a:t>
            </a:r>
          </a:p>
          <a:p>
            <a:pPr>
              <a:buFontTx/>
              <a:buNone/>
            </a:pPr>
            <a:r>
              <a:rPr lang="en-US" dirty="0"/>
              <a:t>	</a:t>
            </a:r>
            <a:r>
              <a:rPr lang="en-US" sz="2000" dirty="0"/>
              <a:t>	</a:t>
            </a:r>
            <a:r>
              <a:rPr lang="en-US" sz="2000" dirty="0">
                <a:solidFill>
                  <a:srgbClr val="009900"/>
                </a:solidFill>
              </a:rPr>
              <a:t>- Shorter wavelength (electron microscopy)</a:t>
            </a:r>
            <a:br>
              <a:rPr lang="en-US" sz="2000" dirty="0">
                <a:solidFill>
                  <a:srgbClr val="009900"/>
                </a:solidFill>
              </a:rPr>
            </a:br>
            <a:r>
              <a:rPr lang="en-US" sz="2000" dirty="0">
                <a:solidFill>
                  <a:srgbClr val="009900"/>
                </a:solidFill>
              </a:rPr>
              <a:t>	- High numerical aperture (resolution)</a:t>
            </a:r>
            <a:br>
              <a:rPr lang="en-US" sz="2000" dirty="0">
                <a:solidFill>
                  <a:srgbClr val="009900"/>
                </a:solidFill>
              </a:rPr>
            </a:br>
            <a:r>
              <a:rPr lang="en-US" sz="2000" dirty="0">
                <a:solidFill>
                  <a:srgbClr val="009900"/>
                </a:solidFill>
              </a:rPr>
              <a:t> 	- High magnification (spatial sampling)</a:t>
            </a:r>
          </a:p>
          <a:p>
            <a:pPr>
              <a:buFontTx/>
              <a:buNone/>
            </a:pPr>
            <a:endParaRPr lang="en-US" sz="2000" dirty="0">
              <a:solidFill>
                <a:srgbClr val="009900"/>
              </a:solidFill>
            </a:endParaRPr>
          </a:p>
          <a:p>
            <a:pPr>
              <a:buFontTx/>
              <a:buNone/>
            </a:pPr>
            <a:r>
              <a:rPr lang="en-US" sz="2400" dirty="0">
                <a:solidFill>
                  <a:srgbClr val="009900"/>
                </a:solidFill>
              </a:rPr>
              <a:t/>
            </a:r>
            <a:br>
              <a:rPr lang="en-US" sz="2400" dirty="0">
                <a:solidFill>
                  <a:srgbClr val="009900"/>
                </a:solidFill>
              </a:rPr>
            </a:br>
            <a:r>
              <a:rPr lang="en-US" sz="2400" dirty="0">
                <a:solidFill>
                  <a:srgbClr val="009900"/>
                </a:solidFill>
              </a:rPr>
              <a:t>	</a:t>
            </a:r>
          </a:p>
        </p:txBody>
      </p:sp>
      <p:graphicFrame>
        <p:nvGraphicFramePr>
          <p:cNvPr id="479236" name="Object 4"/>
          <p:cNvGraphicFramePr>
            <a:graphicFrameLocks noChangeAspect="1"/>
          </p:cNvGraphicFramePr>
          <p:nvPr/>
        </p:nvGraphicFramePr>
        <p:xfrm>
          <a:off x="6496050" y="3070225"/>
          <a:ext cx="1698625" cy="974725"/>
        </p:xfrm>
        <a:graphic>
          <a:graphicData uri="http://schemas.openxmlformats.org/presentationml/2006/ole">
            <mc:AlternateContent xmlns:mc="http://schemas.openxmlformats.org/markup-compatibility/2006">
              <mc:Choice xmlns:v="urn:schemas-microsoft-com:vml" Requires="v">
                <p:oleObj spid="_x0000_s34050" name="Equation" r:id="rId4" imgW="685800" imgH="393480" progId="Equation.DSMT4">
                  <p:embed/>
                </p:oleObj>
              </mc:Choice>
              <mc:Fallback>
                <p:oleObj name="Equation" r:id="rId4" imgW="68580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6050" y="3070225"/>
                        <a:ext cx="169862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9722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621388"/>
            <a:ext cx="9144000" cy="485710"/>
          </a:xfrm>
          <a:prstGeom prst="rect">
            <a:avLst/>
          </a:prstGeom>
        </p:spPr>
        <p:txBody>
          <a:bodyPr/>
          <a:lstStyle>
            <a:lvl1pPr algn="ctr" rtl="0" eaLnBrk="0" fontAlgn="base" hangingPunct="0">
              <a:spcBef>
                <a:spcPct val="0"/>
              </a:spcBef>
              <a:spcAft>
                <a:spcPct val="0"/>
              </a:spcAft>
              <a:defRPr sz="4400">
                <a:solidFill>
                  <a:srgbClr val="CC3300"/>
                </a:solidFill>
                <a:latin typeface="+mj-lt"/>
                <a:ea typeface="+mj-ea"/>
                <a:cs typeface="+mj-cs"/>
              </a:defRPr>
            </a:lvl1pPr>
            <a:lvl2pPr algn="ctr" rtl="0" eaLnBrk="0" fontAlgn="base" hangingPunct="0">
              <a:spcBef>
                <a:spcPct val="0"/>
              </a:spcBef>
              <a:spcAft>
                <a:spcPct val="0"/>
              </a:spcAft>
              <a:defRPr sz="4400">
                <a:solidFill>
                  <a:srgbClr val="CC3300"/>
                </a:solidFill>
                <a:latin typeface="Arial" charset="0"/>
              </a:defRPr>
            </a:lvl2pPr>
            <a:lvl3pPr algn="ctr" rtl="0" eaLnBrk="0" fontAlgn="base" hangingPunct="0">
              <a:spcBef>
                <a:spcPct val="0"/>
              </a:spcBef>
              <a:spcAft>
                <a:spcPct val="0"/>
              </a:spcAft>
              <a:defRPr sz="4400">
                <a:solidFill>
                  <a:srgbClr val="CC3300"/>
                </a:solidFill>
                <a:latin typeface="Arial" charset="0"/>
              </a:defRPr>
            </a:lvl3pPr>
            <a:lvl4pPr algn="ctr" rtl="0" eaLnBrk="0" fontAlgn="base" hangingPunct="0">
              <a:spcBef>
                <a:spcPct val="0"/>
              </a:spcBef>
              <a:spcAft>
                <a:spcPct val="0"/>
              </a:spcAft>
              <a:defRPr sz="4400">
                <a:solidFill>
                  <a:srgbClr val="CC3300"/>
                </a:solidFill>
                <a:latin typeface="Arial" charset="0"/>
              </a:defRPr>
            </a:lvl4pPr>
            <a:lvl5pPr algn="ctr" rtl="0" eaLnBrk="0" fontAlgn="base" hangingPunct="0">
              <a:spcBef>
                <a:spcPct val="0"/>
              </a:spcBef>
              <a:spcAft>
                <a:spcPct val="0"/>
              </a:spcAft>
              <a:defRPr sz="4400">
                <a:solidFill>
                  <a:srgbClr val="CC3300"/>
                </a:solidFill>
                <a:latin typeface="Arial" charset="0"/>
              </a:defRPr>
            </a:lvl5pPr>
            <a:lvl6pPr marL="457200" algn="ctr" rtl="0" fontAlgn="base">
              <a:spcBef>
                <a:spcPct val="0"/>
              </a:spcBef>
              <a:spcAft>
                <a:spcPct val="0"/>
              </a:spcAft>
              <a:defRPr sz="4400">
                <a:solidFill>
                  <a:srgbClr val="CC3300"/>
                </a:solidFill>
                <a:latin typeface="Arial" charset="0"/>
              </a:defRPr>
            </a:lvl6pPr>
            <a:lvl7pPr marL="914400" algn="ctr" rtl="0" fontAlgn="base">
              <a:spcBef>
                <a:spcPct val="0"/>
              </a:spcBef>
              <a:spcAft>
                <a:spcPct val="0"/>
              </a:spcAft>
              <a:defRPr sz="4400">
                <a:solidFill>
                  <a:srgbClr val="CC3300"/>
                </a:solidFill>
                <a:latin typeface="Arial" charset="0"/>
              </a:defRPr>
            </a:lvl7pPr>
            <a:lvl8pPr marL="1371600" algn="ctr" rtl="0" fontAlgn="base">
              <a:spcBef>
                <a:spcPct val="0"/>
              </a:spcBef>
              <a:spcAft>
                <a:spcPct val="0"/>
              </a:spcAft>
              <a:defRPr sz="4400">
                <a:solidFill>
                  <a:srgbClr val="CC3300"/>
                </a:solidFill>
                <a:latin typeface="Arial" charset="0"/>
              </a:defRPr>
            </a:lvl8pPr>
            <a:lvl9pPr marL="1828800" algn="ctr" rtl="0" fontAlgn="base">
              <a:spcBef>
                <a:spcPct val="0"/>
              </a:spcBef>
              <a:spcAft>
                <a:spcPct val="0"/>
              </a:spcAft>
              <a:defRPr sz="4400">
                <a:solidFill>
                  <a:srgbClr val="CC3300"/>
                </a:solidFill>
                <a:latin typeface="Arial" charset="0"/>
              </a:defRPr>
            </a:lvl9pPr>
          </a:lstStyle>
          <a:p>
            <a:r>
              <a:rPr lang="en-US" sz="2600" b="1" kern="0" dirty="0" smtClean="0"/>
              <a:t>Introducing Fluorescence Microscopy Images</a:t>
            </a:r>
            <a:endParaRPr lang="en-US" sz="2600" b="1" kern="0" dirty="0"/>
          </a:p>
        </p:txBody>
      </p:sp>
      <p:pic>
        <p:nvPicPr>
          <p:cNvPr id="3" name="Picture 4"/>
          <p:cNvPicPr>
            <a:picLocks noChangeAspect="1" noChangeArrowheads="1"/>
          </p:cNvPicPr>
          <p:nvPr/>
        </p:nvPicPr>
        <p:blipFill>
          <a:blip r:embed="rId2" cstate="print"/>
          <a:srcRect/>
          <a:stretch>
            <a:fillRect/>
          </a:stretch>
        </p:blipFill>
        <p:spPr bwMode="auto">
          <a:xfrm>
            <a:off x="5343616" y="1182465"/>
            <a:ext cx="2606852" cy="3138065"/>
          </a:xfrm>
          <a:prstGeom prst="rect">
            <a:avLst/>
          </a:prstGeom>
          <a:noFill/>
          <a:ln w="9525">
            <a:noFill/>
            <a:miter lim="800000"/>
            <a:headEnd/>
            <a:tailEnd/>
          </a:ln>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70348" y="4522605"/>
            <a:ext cx="2606852" cy="2335395"/>
          </a:xfrm>
          <a:prstGeom prst="rect">
            <a:avLst/>
          </a:prstGeom>
        </p:spPr>
      </p:pic>
      <p:pic>
        <p:nvPicPr>
          <p:cNvPr id="5" name="Picture 4"/>
          <p:cNvPicPr>
            <a:picLocks noChangeAspect="1" noChangeArrowheads="1"/>
          </p:cNvPicPr>
          <p:nvPr/>
        </p:nvPicPr>
        <p:blipFill>
          <a:blip r:embed="rId4" cstate="print"/>
          <a:srcRect/>
          <a:stretch>
            <a:fillRect/>
          </a:stretch>
        </p:blipFill>
        <p:spPr bwMode="auto">
          <a:xfrm>
            <a:off x="2639441" y="2776014"/>
            <a:ext cx="2086202" cy="2942267"/>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357510" y="2776015"/>
            <a:ext cx="2214576" cy="2942267"/>
          </a:xfrm>
          <a:prstGeom prst="rect">
            <a:avLst/>
          </a:prstGeom>
          <a:noFill/>
          <a:ln w="9525">
            <a:noFill/>
            <a:miter lim="800000"/>
            <a:headEnd/>
            <a:tailEnd/>
          </a:ln>
        </p:spPr>
      </p:pic>
      <p:pic>
        <p:nvPicPr>
          <p:cNvPr id="7" name="Picture 2" descr="http://www.fda.gov/ucm/groups/fdagov-public/documents/image/ucm107787.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10" y="1514078"/>
            <a:ext cx="1378673" cy="114889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257329" y="5792190"/>
            <a:ext cx="4629514" cy="222609"/>
          </a:xfrm>
          <a:prstGeom prst="rect">
            <a:avLst/>
          </a:prstGeom>
          <a:noFill/>
          <a:ln w="9525">
            <a:noFill/>
            <a:miter lim="800000"/>
            <a:headEnd/>
            <a:tailEnd/>
          </a:ln>
        </p:spPr>
        <p:txBody>
          <a:bodyPr wrap="none" anchor="ctr"/>
          <a:lstStyle/>
          <a:p>
            <a:r>
              <a:rPr lang="en-US" sz="1200" dirty="0"/>
              <a:t>Livet J, Weissman TA, Kang H, </a:t>
            </a:r>
            <a:r>
              <a:rPr lang="en-US" sz="1200" i="1" dirty="0"/>
              <a:t>et al.</a:t>
            </a:r>
            <a:r>
              <a:rPr lang="en-US" sz="1200" dirty="0"/>
              <a:t> </a:t>
            </a:r>
            <a:r>
              <a:rPr lang="en-US" sz="1200" i="1" dirty="0"/>
              <a:t>Nature</a:t>
            </a:r>
            <a:r>
              <a:rPr lang="en-US" sz="1200" dirty="0"/>
              <a:t> </a:t>
            </a:r>
            <a:r>
              <a:rPr lang="en-US" sz="1200" b="1" dirty="0"/>
              <a:t>450</a:t>
            </a:r>
            <a:r>
              <a:rPr lang="en-US" sz="1200" dirty="0"/>
              <a:t>: 56–62, 2007</a:t>
            </a:r>
          </a:p>
        </p:txBody>
      </p:sp>
      <p:sp>
        <p:nvSpPr>
          <p:cNvPr id="9" name="Slide Number Placeholder 3"/>
          <p:cNvSpPr txBox="1">
            <a:spLocks/>
          </p:cNvSpPr>
          <p:nvPr/>
        </p:nvSpPr>
        <p:spPr>
          <a:xfrm>
            <a:off x="7010400" y="6496050"/>
            <a:ext cx="2133600" cy="228600"/>
          </a:xfrm>
          <a:prstGeom prst="rect">
            <a:avLst/>
          </a:prstGeom>
          <a:noFill/>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r>
              <a:rPr lang="en-US" sz="1400" dirty="0" smtClean="0">
                <a:solidFill>
                  <a:srgbClr val="FF0000"/>
                </a:solidFill>
              </a:rPr>
              <a:t>10</a:t>
            </a:r>
          </a:p>
        </p:txBody>
      </p:sp>
    </p:spTree>
    <p:extLst>
      <p:ext uri="{BB962C8B-B14F-4D97-AF65-F5344CB8AC3E}">
        <p14:creationId xmlns:p14="http://schemas.microsoft.com/office/powerpoint/2010/main" val="2571639101"/>
      </p:ext>
    </p:extLst>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9608B97C-D8CF-4567-8C21-60B4BAEF22BF}" type="slidenum">
              <a:rPr lang="en-US" smtClean="0"/>
              <a:pPr/>
              <a:t>62</a:t>
            </a:fld>
            <a:endParaRPr lang="en-US" dirty="0"/>
          </a:p>
        </p:txBody>
      </p:sp>
      <p:sp>
        <p:nvSpPr>
          <p:cNvPr id="3076" name="Rectangle 3"/>
          <p:cNvSpPr>
            <a:spLocks noGrp="1" noChangeArrowheads="1"/>
          </p:cNvSpPr>
          <p:nvPr>
            <p:ph type="body" idx="1"/>
          </p:nvPr>
        </p:nvSpPr>
        <p:spPr bwMode="auto">
          <a:xfrm>
            <a:off x="2599098" y="1418088"/>
            <a:ext cx="4983231" cy="360452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250000"/>
              </a:lnSpc>
            </a:pPr>
            <a:r>
              <a:rPr lang="zh-CN" altLang="en-US" dirty="0" smtClean="0">
                <a:solidFill>
                  <a:schemeClr val="bg1">
                    <a:lumMod val="85000"/>
                  </a:schemeClr>
                </a:solidFill>
              </a:rPr>
              <a:t>图像</a:t>
            </a:r>
            <a:r>
              <a:rPr lang="zh-CN" altLang="en-US" dirty="0">
                <a:solidFill>
                  <a:schemeClr val="bg1">
                    <a:lumMod val="85000"/>
                  </a:schemeClr>
                </a:solidFill>
              </a:rPr>
              <a:t>的</a:t>
            </a:r>
            <a:r>
              <a:rPr lang="zh-CN" altLang="en-US" dirty="0" smtClean="0">
                <a:solidFill>
                  <a:schemeClr val="bg1">
                    <a:lumMod val="85000"/>
                  </a:schemeClr>
                </a:solidFill>
              </a:rPr>
              <a:t>正交变换</a:t>
            </a:r>
            <a:endParaRPr lang="en-US" altLang="zh-CN" dirty="0" smtClean="0">
              <a:solidFill>
                <a:schemeClr val="bg1">
                  <a:lumMod val="85000"/>
                </a:schemeClr>
              </a:solidFill>
            </a:endParaRPr>
          </a:p>
          <a:p>
            <a:pPr algn="just" eaLnBrk="1" hangingPunct="1">
              <a:lnSpc>
                <a:spcPct val="250000"/>
              </a:lnSpc>
            </a:pPr>
            <a:r>
              <a:rPr lang="zh-CN" altLang="en-US" dirty="0" smtClean="0">
                <a:solidFill>
                  <a:schemeClr val="bg1">
                    <a:lumMod val="85000"/>
                  </a:schemeClr>
                </a:solidFill>
              </a:rPr>
              <a:t>图像的距离变换</a:t>
            </a:r>
            <a:endParaRPr lang="en-US" altLang="zh-CN" dirty="0" smtClean="0">
              <a:solidFill>
                <a:schemeClr val="bg1">
                  <a:lumMod val="85000"/>
                </a:schemeClr>
              </a:solidFill>
            </a:endParaRPr>
          </a:p>
          <a:p>
            <a:pPr algn="just" eaLnBrk="1" hangingPunct="1">
              <a:lnSpc>
                <a:spcPct val="250000"/>
              </a:lnSpc>
            </a:pPr>
            <a:r>
              <a:rPr lang="zh-CN" altLang="en-US" dirty="0" smtClean="0">
                <a:solidFill>
                  <a:schemeClr val="bg1">
                    <a:lumMod val="85000"/>
                  </a:schemeClr>
                </a:solidFill>
              </a:rPr>
              <a:t>点扩散函数的基本概念</a:t>
            </a:r>
            <a:endParaRPr lang="en-US" altLang="zh-CN" dirty="0" smtClean="0">
              <a:solidFill>
                <a:schemeClr val="bg1">
                  <a:lumMod val="85000"/>
                </a:schemeClr>
              </a:solidFill>
            </a:endParaRPr>
          </a:p>
          <a:p>
            <a:pPr algn="just" eaLnBrk="1" hangingPunct="1">
              <a:lnSpc>
                <a:spcPct val="250000"/>
              </a:lnSpc>
            </a:pPr>
            <a:r>
              <a:rPr lang="zh-CN" altLang="en-US" dirty="0" smtClean="0"/>
              <a:t>概率</a:t>
            </a:r>
            <a:r>
              <a:rPr lang="zh-CN" altLang="en-US" dirty="0"/>
              <a:t>论</a:t>
            </a:r>
            <a:r>
              <a:rPr lang="zh-CN" altLang="en-US" dirty="0" smtClean="0"/>
              <a:t>基础 </a:t>
            </a:r>
            <a:r>
              <a:rPr lang="en-US" altLang="zh-CN" dirty="0" smtClean="0"/>
              <a:t>(</a:t>
            </a:r>
            <a:r>
              <a:rPr lang="zh-CN" altLang="en-US" dirty="0" smtClean="0"/>
              <a:t>复习</a:t>
            </a:r>
            <a:r>
              <a:rPr lang="en-US" altLang="zh-CN" dirty="0" smtClean="0"/>
              <a:t>)</a:t>
            </a:r>
            <a:endParaRPr lang="en-US" altLang="zh-CN" dirty="0"/>
          </a:p>
          <a:p>
            <a:pPr algn="just" eaLnBrk="1" hangingPunct="1">
              <a:lnSpc>
                <a:spcPct val="250000"/>
              </a:lnSpc>
            </a:pPr>
            <a:endParaRPr lang="en-US" dirty="0"/>
          </a:p>
        </p:txBody>
      </p:sp>
    </p:spTree>
    <p:extLst>
      <p:ext uri="{BB962C8B-B14F-4D97-AF65-F5344CB8AC3E}">
        <p14:creationId xmlns:p14="http://schemas.microsoft.com/office/powerpoint/2010/main" val="24142774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63</a:t>
            </a:fld>
            <a:endParaRPr lang="en-US"/>
          </a:p>
        </p:txBody>
      </p:sp>
      <p:sp>
        <p:nvSpPr>
          <p:cNvPr id="5" name="Rectangle 5"/>
          <p:cNvSpPr>
            <a:spLocks noChangeArrowheads="1"/>
          </p:cNvSpPr>
          <p:nvPr/>
        </p:nvSpPr>
        <p:spPr bwMode="auto">
          <a:xfrm>
            <a:off x="685800" y="2819400"/>
            <a:ext cx="7905750" cy="11430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defRPr/>
            </a:pPr>
            <a:r>
              <a:rPr lang="zh-CN" altLang="en-US" sz="4000" b="1" dirty="0" smtClean="0">
                <a:solidFill>
                  <a:srgbClr val="FF3300"/>
                </a:solidFill>
                <a:ea typeface="宋体" pitchFamily="2" charset="-122"/>
                <a:cs typeface="Arial" charset="0"/>
              </a:rPr>
              <a:t>概率论复习</a:t>
            </a:r>
            <a:endParaRPr lang="zh-CN" altLang="en-US" sz="4000" b="1" dirty="0">
              <a:solidFill>
                <a:srgbClr val="FF3300"/>
              </a:solidFill>
              <a:ea typeface="宋体" pitchFamily="2" charset="-122"/>
              <a:cs typeface="Arial" charset="0"/>
            </a:endParaRPr>
          </a:p>
        </p:txBody>
      </p:sp>
    </p:spTree>
    <p:extLst>
      <p:ext uri="{BB962C8B-B14F-4D97-AF65-F5344CB8AC3E}">
        <p14:creationId xmlns:p14="http://schemas.microsoft.com/office/powerpoint/2010/main" val="3079795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不同类型的频率域滤波器</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7</a:t>
            </a:fld>
            <a:endParaRPr lang="en-US"/>
          </a:p>
        </p:txBody>
      </p:sp>
      <p:pic>
        <p:nvPicPr>
          <p:cNvPr id="5" name="Picture 4" descr="Part ay: low pass filter. The pass band segment extends from (0, 1) to (u sub 0, 1). Part b: high pass filter. The pass band segment extends rightward from (u sub 0, 1). Part c: band reject filter. The pass band segments extend from (0, 1) to (u sub 1, 1), and rightward from (u sub 2, 1). Part d: band pass filter. The pass band segment extends from (u sub 1, 1) to (u sub 2,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14" y="1299288"/>
            <a:ext cx="7573695" cy="4105740"/>
          </a:xfrm>
          <a:prstGeom prst="rect">
            <a:avLst/>
          </a:prstGeom>
        </p:spPr>
      </p:pic>
      <p:sp>
        <p:nvSpPr>
          <p:cNvPr id="6" name="Content Placeholder 2"/>
          <p:cNvSpPr>
            <a:spLocks noGrp="1"/>
          </p:cNvSpPr>
          <p:nvPr>
            <p:ph idx="1"/>
          </p:nvPr>
        </p:nvSpPr>
        <p:spPr>
          <a:xfrm>
            <a:off x="457200" y="5599417"/>
            <a:ext cx="8229600" cy="1447800"/>
          </a:xfrm>
        </p:spPr>
        <p:txBody>
          <a:bodyPr/>
          <a:lstStyle/>
          <a:p>
            <a:pPr marL="0" indent="0" algn="just">
              <a:buNone/>
            </a:pPr>
            <a:r>
              <a:rPr lang="en-IN" sz="1600" dirty="0">
                <a:solidFill>
                  <a:schemeClr val="tx1"/>
                </a:solidFill>
              </a:rPr>
              <a:t>Transfer functions of ideal 1-D filters in the frequency domain (u denotes frequency). (a) Lowpass filter. (b) Highpass filter. (c) Bandreject filter. (d) Bandpass filter. (As before, we show only positive frequencies for simplicity.)</a:t>
            </a:r>
          </a:p>
        </p:txBody>
      </p:sp>
    </p:spTree>
    <p:extLst>
      <p:ext uri="{BB962C8B-B14F-4D97-AF65-F5344CB8AC3E}">
        <p14:creationId xmlns:p14="http://schemas.microsoft.com/office/powerpoint/2010/main" val="2806260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8</a:t>
            </a:fld>
            <a:endParaRPr lang="en-US"/>
          </a:p>
        </p:txBody>
      </p:sp>
      <p:sp>
        <p:nvSpPr>
          <p:cNvPr id="5" name="标题 1"/>
          <p:cNvSpPr txBox="1">
            <a:spLocks/>
          </p:cNvSpPr>
          <p:nvPr/>
        </p:nvSpPr>
        <p:spPr>
          <a:xfrm>
            <a:off x="457200" y="556578"/>
            <a:ext cx="8229600" cy="548322"/>
          </a:xfrm>
          <a:prstGeom prst="rect">
            <a:avLst/>
          </a:prstGeom>
        </p:spPr>
        <p:txBody>
          <a:bodyPr/>
          <a:lstStyle>
            <a:lvl1pPr algn="ctr" rtl="0" eaLnBrk="0" fontAlgn="base" hangingPunct="0">
              <a:spcBef>
                <a:spcPct val="0"/>
              </a:spcBef>
              <a:spcAft>
                <a:spcPct val="0"/>
              </a:spcAft>
              <a:defRPr sz="4400">
                <a:solidFill>
                  <a:srgbClr val="CC3300"/>
                </a:solidFill>
                <a:latin typeface="+mj-lt"/>
                <a:ea typeface="+mj-ea"/>
                <a:cs typeface="+mj-cs"/>
              </a:defRPr>
            </a:lvl1pPr>
            <a:lvl2pPr algn="ctr" rtl="0" eaLnBrk="0" fontAlgn="base" hangingPunct="0">
              <a:spcBef>
                <a:spcPct val="0"/>
              </a:spcBef>
              <a:spcAft>
                <a:spcPct val="0"/>
              </a:spcAft>
              <a:defRPr sz="4400">
                <a:solidFill>
                  <a:srgbClr val="CC3300"/>
                </a:solidFill>
                <a:latin typeface="Arial" charset="0"/>
              </a:defRPr>
            </a:lvl2pPr>
            <a:lvl3pPr algn="ctr" rtl="0" eaLnBrk="0" fontAlgn="base" hangingPunct="0">
              <a:spcBef>
                <a:spcPct val="0"/>
              </a:spcBef>
              <a:spcAft>
                <a:spcPct val="0"/>
              </a:spcAft>
              <a:defRPr sz="4400">
                <a:solidFill>
                  <a:srgbClr val="CC3300"/>
                </a:solidFill>
                <a:latin typeface="Arial" charset="0"/>
              </a:defRPr>
            </a:lvl3pPr>
            <a:lvl4pPr algn="ctr" rtl="0" eaLnBrk="0" fontAlgn="base" hangingPunct="0">
              <a:spcBef>
                <a:spcPct val="0"/>
              </a:spcBef>
              <a:spcAft>
                <a:spcPct val="0"/>
              </a:spcAft>
              <a:defRPr sz="4400">
                <a:solidFill>
                  <a:srgbClr val="CC3300"/>
                </a:solidFill>
                <a:latin typeface="Arial" charset="0"/>
              </a:defRPr>
            </a:lvl4pPr>
            <a:lvl5pPr algn="ctr" rtl="0" eaLnBrk="0" fontAlgn="base" hangingPunct="0">
              <a:spcBef>
                <a:spcPct val="0"/>
              </a:spcBef>
              <a:spcAft>
                <a:spcPct val="0"/>
              </a:spcAft>
              <a:defRPr sz="4400">
                <a:solidFill>
                  <a:srgbClr val="CC3300"/>
                </a:solidFill>
                <a:latin typeface="Arial" charset="0"/>
              </a:defRPr>
            </a:lvl5pPr>
            <a:lvl6pPr marL="457200" algn="ctr" rtl="0" fontAlgn="base">
              <a:spcBef>
                <a:spcPct val="0"/>
              </a:spcBef>
              <a:spcAft>
                <a:spcPct val="0"/>
              </a:spcAft>
              <a:defRPr sz="4400">
                <a:solidFill>
                  <a:srgbClr val="CC3300"/>
                </a:solidFill>
                <a:latin typeface="Arial" charset="0"/>
              </a:defRPr>
            </a:lvl6pPr>
            <a:lvl7pPr marL="914400" algn="ctr" rtl="0" fontAlgn="base">
              <a:spcBef>
                <a:spcPct val="0"/>
              </a:spcBef>
              <a:spcAft>
                <a:spcPct val="0"/>
              </a:spcAft>
              <a:defRPr sz="4400">
                <a:solidFill>
                  <a:srgbClr val="CC3300"/>
                </a:solidFill>
                <a:latin typeface="Arial" charset="0"/>
              </a:defRPr>
            </a:lvl7pPr>
            <a:lvl8pPr marL="1371600" algn="ctr" rtl="0" fontAlgn="base">
              <a:spcBef>
                <a:spcPct val="0"/>
              </a:spcBef>
              <a:spcAft>
                <a:spcPct val="0"/>
              </a:spcAft>
              <a:defRPr sz="4400">
                <a:solidFill>
                  <a:srgbClr val="CC3300"/>
                </a:solidFill>
                <a:latin typeface="Arial" charset="0"/>
              </a:defRPr>
            </a:lvl8pPr>
            <a:lvl9pPr marL="1828800" algn="ctr" rtl="0" fontAlgn="base">
              <a:spcBef>
                <a:spcPct val="0"/>
              </a:spcBef>
              <a:spcAft>
                <a:spcPct val="0"/>
              </a:spcAft>
              <a:defRPr sz="4400">
                <a:solidFill>
                  <a:srgbClr val="CC3300"/>
                </a:solidFill>
                <a:latin typeface="Arial" charset="0"/>
              </a:defRPr>
            </a:lvl9pPr>
          </a:lstStyle>
          <a:p>
            <a:r>
              <a:rPr lang="zh-CN" altLang="en-US" sz="2600" b="1" kern="0" dirty="0" smtClean="0"/>
              <a:t>代表性滤波器：高斯低通滤波器 </a:t>
            </a:r>
            <a:r>
              <a:rPr lang="en-US" altLang="zh-CN" sz="2600" b="1" kern="0" dirty="0"/>
              <a:t>G</a:t>
            </a:r>
            <a:r>
              <a:rPr lang="en-US" altLang="zh-CN" sz="2600" b="1" kern="0" dirty="0" smtClean="0"/>
              <a:t>LPF</a:t>
            </a:r>
            <a:endParaRPr lang="zh-CN" altLang="en-US" sz="2600" b="1" kern="0"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775" y="1979613"/>
            <a:ext cx="6291263" cy="245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275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二维离散傅里叶变换</a:t>
            </a:r>
            <a:r>
              <a:rPr lang="en-US" altLang="zh-CN" b="1" dirty="0" smtClean="0"/>
              <a:t>(2D-DFT</a:t>
            </a:r>
            <a:r>
              <a:rPr lang="en-US" altLang="zh-CN" b="1" dirty="0"/>
              <a:t>)</a:t>
            </a:r>
            <a:r>
              <a:rPr lang="zh-CN" altLang="en-US" b="1" dirty="0" smtClean="0"/>
              <a:t>的定义</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9</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2870912188"/>
              </p:ext>
            </p:extLst>
          </p:nvPr>
        </p:nvGraphicFramePr>
        <p:xfrm>
          <a:off x="1644828" y="1501306"/>
          <a:ext cx="6100923" cy="2453281"/>
        </p:xfrm>
        <a:graphic>
          <a:graphicData uri="http://schemas.openxmlformats.org/presentationml/2006/ole">
            <mc:AlternateContent xmlns:mc="http://schemas.openxmlformats.org/markup-compatibility/2006">
              <mc:Choice xmlns:v="urn:schemas-microsoft-com:vml" Requires="v">
                <p:oleObj spid="_x0000_s99349" name="Equation" r:id="rId3" imgW="2400120" imgH="965160" progId="Equation.DSMT4">
                  <p:embed/>
                </p:oleObj>
              </mc:Choice>
              <mc:Fallback>
                <p:oleObj name="Equation" r:id="rId3" imgW="2400120" imgH="965160" progId="Equation.DSMT4">
                  <p:embed/>
                  <p:pic>
                    <p:nvPicPr>
                      <p:cNvPr id="0" name=""/>
                      <p:cNvPicPr/>
                      <p:nvPr/>
                    </p:nvPicPr>
                    <p:blipFill>
                      <a:blip r:embed="rId4"/>
                      <a:stretch>
                        <a:fillRect/>
                      </a:stretch>
                    </p:blipFill>
                    <p:spPr>
                      <a:xfrm>
                        <a:off x="1644828" y="1501306"/>
                        <a:ext cx="6100923" cy="2453281"/>
                      </a:xfrm>
                      <a:prstGeom prst="rect">
                        <a:avLst/>
                      </a:prstGeom>
                    </p:spPr>
                  </p:pic>
                </p:oleObj>
              </mc:Fallback>
            </mc:AlternateContent>
          </a:graphicData>
        </a:graphic>
      </p:graphicFrame>
      <p:sp>
        <p:nvSpPr>
          <p:cNvPr id="3" name="文本框 2"/>
          <p:cNvSpPr txBox="1"/>
          <p:nvPr/>
        </p:nvSpPr>
        <p:spPr>
          <a:xfrm>
            <a:off x="1068512" y="4315146"/>
            <a:ext cx="7171362" cy="707886"/>
          </a:xfrm>
          <a:prstGeom prst="rect">
            <a:avLst/>
          </a:prstGeom>
          <a:noFill/>
        </p:spPr>
        <p:txBody>
          <a:bodyPr wrap="square" rtlCol="0">
            <a:spAutoFit/>
          </a:bodyPr>
          <a:lstStyle/>
          <a:p>
            <a:r>
              <a:rPr lang="zh-CN" altLang="en-US" dirty="0" smtClean="0">
                <a:solidFill>
                  <a:srgbClr val="009900"/>
                </a:solidFill>
              </a:rPr>
              <a:t>一维和二维傅里叶变换是正交变换的一个特例，可以直接在时间</a:t>
            </a:r>
            <a:r>
              <a:rPr lang="en-US" altLang="zh-CN" dirty="0" smtClean="0">
                <a:solidFill>
                  <a:srgbClr val="009900"/>
                </a:solidFill>
              </a:rPr>
              <a:t>/</a:t>
            </a:r>
            <a:r>
              <a:rPr lang="zh-CN" altLang="en-US" dirty="0" smtClean="0">
                <a:solidFill>
                  <a:srgbClr val="009900"/>
                </a:solidFill>
              </a:rPr>
              <a:t>空间域获得直观的解释。这些解释具有重要意义。</a:t>
            </a:r>
            <a:endParaRPr lang="zh-CN" altLang="en-US" dirty="0">
              <a:solidFill>
                <a:srgbClr val="009900"/>
              </a:solidFill>
            </a:endParaRPr>
          </a:p>
        </p:txBody>
      </p:sp>
    </p:spTree>
    <p:extLst>
      <p:ext uri="{BB962C8B-B14F-4D97-AF65-F5344CB8AC3E}">
        <p14:creationId xmlns:p14="http://schemas.microsoft.com/office/powerpoint/2010/main" val="1974181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12235</TotalTime>
  <Words>2125</Words>
  <Application>Microsoft Office PowerPoint</Application>
  <PresentationFormat>全屏显示(4:3)</PresentationFormat>
  <Paragraphs>293</Paragraphs>
  <Slides>63</Slides>
  <Notes>12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71" baseType="lpstr">
      <vt:lpstr>宋体</vt:lpstr>
      <vt:lpstr>Arial</vt:lpstr>
      <vt:lpstr>Symbol</vt:lpstr>
      <vt:lpstr>Tahoma</vt:lpstr>
      <vt:lpstr>Times New Roman</vt:lpstr>
      <vt:lpstr>Default Design</vt:lpstr>
      <vt:lpstr>Equation</vt:lpstr>
      <vt:lpstr>MathType 6.0 Equation</vt:lpstr>
      <vt:lpstr>081100M01002H   图像处理与分析   第六讲: 图像变换 (IV)   图像的正交变换，距离变换</vt:lpstr>
      <vt:lpstr>内容提要</vt:lpstr>
      <vt:lpstr>PowerPoint 演示文稿</vt:lpstr>
      <vt:lpstr>一维离散傅里叶变换(1D-DFT)的定义</vt:lpstr>
      <vt:lpstr>二维离散傅里叶变换(2D-DFT)的定义</vt:lpstr>
      <vt:lpstr>PowerPoint 演示文稿</vt:lpstr>
      <vt:lpstr>不同类型的频率域滤波器</vt:lpstr>
      <vt:lpstr>PowerPoint 演示文稿</vt:lpstr>
      <vt:lpstr>二维离散傅里叶变换(2D-DFT)的定义</vt:lpstr>
      <vt:lpstr>PowerPoint 演示文稿</vt:lpstr>
      <vt:lpstr>PowerPoint 演示文稿</vt:lpstr>
      <vt:lpstr>内积空间的基本概念</vt:lpstr>
      <vt:lpstr>内积空间的示例 I：欧几里得空间</vt:lpstr>
      <vt:lpstr>内积空间示例II：积分内积空间</vt:lpstr>
      <vt:lpstr>内积空间的基和单位正交基</vt:lpstr>
      <vt:lpstr>双正交基和单位双正交基</vt:lpstr>
      <vt:lpstr>一维傅里叶变换的内积与矩阵表示 (I)</vt:lpstr>
      <vt:lpstr>一维傅里叶变换的内积与矩阵表示 (II)</vt:lpstr>
      <vt:lpstr>一维傅里叶变换的内积与矩阵表示 (III)</vt:lpstr>
      <vt:lpstr>一维傅里叶变换的内积与矩阵表示 (IV)</vt:lpstr>
      <vt:lpstr>一维傅里叶变换的内积与矩阵表示 (V)</vt:lpstr>
      <vt:lpstr>一维傅里叶变换的内积与矩阵表示 (VI)</vt:lpstr>
      <vt:lpstr>变换的直观解释</vt:lpstr>
      <vt:lpstr>二维傅里叶变换的内积与矩阵表示 (I)</vt:lpstr>
      <vt:lpstr>二维傅里叶变换的内积与矩阵表示 (II)</vt:lpstr>
      <vt:lpstr>二维傅里叶变换的内积与矩阵表示 (III)</vt:lpstr>
      <vt:lpstr>各种变换基总览</vt:lpstr>
      <vt:lpstr>各种变换基总览</vt:lpstr>
      <vt:lpstr>基图像的基本概念</vt:lpstr>
      <vt:lpstr>标准基变换</vt:lpstr>
      <vt:lpstr>二维傅里叶变换的基图像</vt:lpstr>
      <vt:lpstr>二维Hartley变换的基图像</vt:lpstr>
      <vt:lpstr>离散余弦变换</vt:lpstr>
      <vt:lpstr>离散余弦变换</vt:lpstr>
      <vt:lpstr>离散正弦变换</vt:lpstr>
      <vt:lpstr>Walsh-Hadamard变换</vt:lpstr>
      <vt:lpstr>Walsh-Hadamard变换</vt:lpstr>
      <vt:lpstr>Slant斜变换 (I)</vt:lpstr>
      <vt:lpstr>Slant变换 (II)</vt:lpstr>
      <vt:lpstr>Haar变换的定义</vt:lpstr>
      <vt:lpstr>Haar变换</vt:lpstr>
      <vt:lpstr>PowerPoint 演示文稿</vt:lpstr>
      <vt:lpstr>为什么要使用图像距离变换？</vt:lpstr>
      <vt:lpstr>如何计算图像距离变换？</vt:lpstr>
      <vt:lpstr>不同的距离定义 (I)</vt:lpstr>
      <vt:lpstr>不同的距离定义 (II)</vt:lpstr>
      <vt:lpstr>图像的距离变换 (II)</vt:lpstr>
      <vt:lpstr>图像的距离变换 (II)</vt:lpstr>
      <vt:lpstr>距离变换结果示例 (I)</vt:lpstr>
      <vt:lpstr>距离变换结果示例  (II)</vt:lpstr>
      <vt:lpstr>距离变换的局限性</vt:lpstr>
      <vt:lpstr>PowerPoint 演示文稿</vt:lpstr>
      <vt:lpstr>A Microscope as a Linear System</vt:lpstr>
      <vt:lpstr>How to Characterize a Linear System</vt:lpstr>
      <vt:lpstr>Airy Disk</vt:lpstr>
      <vt:lpstr>Microscope Image Formation (I)</vt:lpstr>
      <vt:lpstr>Microscope Image Formation (II)</vt:lpstr>
      <vt:lpstr>Numerical Aperture</vt:lpstr>
      <vt:lpstr>Different Definition of Light Microscopy Resolution Limit (Demo)</vt:lpstr>
      <vt:lpstr>Summary: High Resolution Microscopy</vt:lpstr>
      <vt:lpstr>PowerPoint 演示文稿</vt:lpstr>
      <vt:lpstr>PowerPoint 演示文稿</vt:lpstr>
      <vt:lpstr>PowerPoint 演示文稿</vt:lpstr>
    </vt:vector>
  </TitlesOfParts>
  <Company>Personal Computer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Topics in Computational Biology</dc:title>
  <dc:creator>geyang</dc:creator>
  <cp:lastModifiedBy>GeYANG</cp:lastModifiedBy>
  <cp:revision>1428</cp:revision>
  <cp:lastPrinted>2017-01-23T14:59:55Z</cp:lastPrinted>
  <dcterms:created xsi:type="dcterms:W3CDTF">2009-01-10T16:37:29Z</dcterms:created>
  <dcterms:modified xsi:type="dcterms:W3CDTF">2019-10-17T04:37:20Z</dcterms:modified>
</cp:coreProperties>
</file>