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5F104-E623-40E4-83EA-E091A5D2BF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62E76-A0C4-450F-8A4D-13CAF9959F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BFCD5E-3E5F-4EAF-A7FF-DCA2FF1D12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227A3-84A3-41D5-A42B-CDE7CE8B77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F46FF-6BBE-4228-8983-D4947A87BB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F668-3E1C-41C0-AB1B-AD3680A7F1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1C308-2404-4BAE-B77D-35982783C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7DE59-7E10-48E8-9A88-E3C0C8B011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285F7-0B11-4F67-8909-7B7C451A84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1440B-847A-40A2-A559-2DC27328BB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23059-CC7F-4441-BE72-4542737769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26502-BBED-4F27-B7C0-7422351B7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580CB-3C2B-419A-B470-D5A72CBF50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845915F4-9700-4066-96DE-E1173AE7A8E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/>
              <a:t>第一章 </a:t>
            </a:r>
            <a:r>
              <a:rPr lang="zh-CN" altLang="en-US" dirty="0" smtClean="0"/>
              <a:t>算法引论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500034" y="1500174"/>
            <a:ext cx="8229600" cy="4953015"/>
          </a:xfrm>
        </p:spPr>
        <p:txBody>
          <a:bodyPr/>
          <a:lstStyle/>
          <a:p>
            <a:r>
              <a:rPr lang="en-US" altLang="zh-CN" sz="3200" dirty="0"/>
              <a:t>1.1 </a:t>
            </a:r>
            <a:r>
              <a:rPr lang="zh-CN" altLang="en-US" sz="3200" dirty="0" smtClean="0"/>
              <a:t>算法与程序</a:t>
            </a:r>
            <a:endParaRPr lang="zh-CN" altLang="en-US" sz="3200" dirty="0"/>
          </a:p>
          <a:p>
            <a:pPr lvl="1"/>
            <a:r>
              <a:rPr lang="zh-CN" altLang="en-US" sz="3000" dirty="0" smtClean="0"/>
              <a:t>计算机算法</a:t>
            </a:r>
            <a:endParaRPr lang="zh-CN" altLang="zh-CN" sz="3000" dirty="0"/>
          </a:p>
          <a:p>
            <a:pPr lvl="2"/>
            <a:r>
              <a:rPr lang="zh-CN" altLang="en-US" sz="2400" dirty="0" smtClean="0"/>
              <a:t>通俗定义：用计算机求解问题的方法或过程。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正式定义：算法是满足下述性质的指令序列：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输入：有零个或多个外部量作为算法的输入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输出：至少产生一个量作为输出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确定性：组成算法的每条指令是清晰的、无歧义的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有限性：算法中每条指令的执行次数有限，执行每条指令的时间也有限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程序：</a:t>
            </a:r>
            <a:r>
              <a:rPr lang="zh-CN" altLang="en-US" sz="2400" dirty="0" smtClean="0"/>
              <a:t>是算法用某种程序设计语言的具体</a:t>
            </a:r>
            <a:r>
              <a:rPr lang="zh-CN" altLang="en-US" sz="2400" smtClean="0"/>
              <a:t>实现。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算法的抽象与描述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greedySelect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s,int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f,boolean</a:t>
            </a:r>
            <a:r>
              <a:rPr lang="en-US" altLang="zh-CN" dirty="0" smtClean="0"/>
              <a:t>[] a)</a:t>
            </a:r>
          </a:p>
          <a:p>
            <a:pPr lvl="2"/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n=s.lengh-1;</a:t>
            </a:r>
          </a:p>
          <a:p>
            <a:pPr lvl="2"/>
            <a:r>
              <a:rPr lang="en-US" altLang="zh-CN" dirty="0" smtClean="0"/>
              <a:t>  a[1]=true;</a:t>
            </a:r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j=1</a:t>
            </a:r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count=1;</a:t>
            </a:r>
          </a:p>
          <a:p>
            <a:pPr lvl="2"/>
            <a:r>
              <a:rPr lang="en-US" altLang="zh-CN" dirty="0" smtClean="0"/>
              <a:t>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++){</a:t>
            </a:r>
          </a:p>
          <a:p>
            <a:pPr lvl="2"/>
            <a:r>
              <a:rPr lang="en-US" altLang="zh-CN" dirty="0" smtClean="0"/>
              <a:t>     if 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]&gt;=f[j]){</a:t>
            </a:r>
          </a:p>
          <a:p>
            <a:pPr lvl="2"/>
            <a:r>
              <a:rPr lang="en-US" altLang="zh-CN" dirty="0" smtClean="0"/>
              <a:t>   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]=true;</a:t>
            </a:r>
          </a:p>
          <a:p>
            <a:pPr lvl="2"/>
            <a:r>
              <a:rPr lang="en-US" altLang="zh-CN" dirty="0" smtClean="0"/>
              <a:t>       j=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7884" y="3929066"/>
            <a:ext cx="1970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/>
              <a:t>  count++;</a:t>
            </a:r>
          </a:p>
          <a:p>
            <a:pPr algn="l"/>
            <a:r>
              <a:rPr lang="en-US" altLang="zh-CN" sz="2000" dirty="0" smtClean="0"/>
              <a:t>  }</a:t>
            </a:r>
          </a:p>
          <a:p>
            <a:pPr algn="l"/>
            <a:r>
              <a:rPr lang="en-US" altLang="zh-CN" sz="2000" dirty="0" smtClean="0"/>
              <a:t>  else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]=false;</a:t>
            </a:r>
          </a:p>
          <a:p>
            <a:pPr algn="l"/>
            <a:r>
              <a:rPr lang="en-US" altLang="zh-CN" sz="2000" dirty="0" smtClean="0"/>
              <a:t>  }</a:t>
            </a:r>
          </a:p>
          <a:p>
            <a:pPr algn="l"/>
            <a:r>
              <a:rPr lang="en-US" altLang="zh-CN" sz="2000" dirty="0" smtClean="0"/>
              <a:t>   return count ;</a:t>
            </a:r>
          </a:p>
          <a:p>
            <a:pPr algn="l"/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3464711" y="4464057"/>
            <a:ext cx="335758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算法的抽象与描述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本课程主要使用类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的伪码描述算法，称作</a:t>
            </a:r>
            <a:r>
              <a:rPr lang="en-US" altLang="zh-CN" sz="2400" dirty="0" smtClean="0"/>
              <a:t>ALGEN</a:t>
            </a:r>
            <a:r>
              <a:rPr lang="zh-CN" altLang="en-US" sz="2400" dirty="0" smtClean="0"/>
              <a:t>语言。有些算法的实现与数据结构密切相关，也少量使用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。上机练习使用自己熟悉的语言实现。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ALGEN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变量：提供</a:t>
            </a:r>
            <a:r>
              <a:rPr lang="en-US" altLang="zh-CN" dirty="0" err="1" smtClean="0"/>
              <a:t>int,real,bool,char</a:t>
            </a:r>
            <a:r>
              <a:rPr lang="zh-CN" altLang="en-US" dirty="0" smtClean="0"/>
              <a:t>等简单变量。赋值：</a:t>
            </a:r>
            <a:r>
              <a:rPr lang="en-US" altLang="zh-CN" dirty="0" smtClean="0"/>
              <a:t>v:=</a:t>
            </a:r>
            <a:r>
              <a:rPr lang="en-US" altLang="zh-CN" dirty="0" err="1" smtClean="0"/>
              <a:t>expr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A[1..n]</a:t>
            </a:r>
            <a:r>
              <a:rPr lang="zh-CN" altLang="en-US" dirty="0" smtClean="0"/>
              <a:t>表示长为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的一维数组；</a:t>
            </a:r>
            <a:r>
              <a:rPr lang="en-US" altLang="zh-CN" dirty="0" smtClean="0"/>
              <a:t>A[1..m,1..n]</a:t>
            </a:r>
            <a:r>
              <a:rPr lang="zh-CN" altLang="en-US" dirty="0" smtClean="0"/>
              <a:t>表示二维数组。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 to</a:t>
            </a:r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子程序：</a:t>
            </a:r>
            <a:r>
              <a:rPr lang="en-US" altLang="zh-CN" dirty="0" smtClean="0"/>
              <a:t>proc name(formal parameters)</a:t>
            </a:r>
          </a:p>
          <a:p>
            <a:pPr lvl="2"/>
            <a:r>
              <a:rPr lang="zh-CN" altLang="en-US" dirty="0" smtClean="0"/>
              <a:t>允许使用自然语言和数学表达式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空间复杂性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考虑空间复杂性的理由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在多用户系统中运行时，需指明分配给该程序的内存大小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zh-CN" altLang="en-US" sz="2000" dirty="0" smtClean="0"/>
              <a:t>想预先知道计算机系统是否有足够的内存来运行该程序；</a:t>
            </a:r>
          </a:p>
          <a:p>
            <a:pPr lvl="2"/>
            <a:r>
              <a:rPr lang="zh-CN" altLang="en-US" sz="2000" dirty="0" smtClean="0"/>
              <a:t>用空间复杂性来估计一个程序可能解决的问题的最大规模；</a:t>
            </a:r>
            <a:endParaRPr lang="en-US" altLang="zh-CN" sz="2000" dirty="0" smtClean="0"/>
          </a:p>
          <a:p>
            <a:pPr lvl="2" algn="just"/>
            <a:r>
              <a:rPr lang="zh-CN" altLang="en-US" sz="2000" dirty="0" smtClean="0"/>
              <a:t>一个问题可能有若干个不同的内存需求解决方案，从中 择优； </a:t>
            </a:r>
            <a:endParaRPr lang="en-US" altLang="zh-CN" sz="2000" dirty="0" smtClean="0"/>
          </a:p>
          <a:p>
            <a:pPr lvl="1" algn="just"/>
            <a:r>
              <a:rPr lang="zh-CN" altLang="en-US" sz="2400" dirty="0" smtClean="0"/>
              <a:t>程序需要的空间</a:t>
            </a:r>
            <a:endParaRPr lang="en-US" altLang="zh-CN" sz="2400" dirty="0" smtClean="0"/>
          </a:p>
          <a:p>
            <a:pPr lvl="2" algn="just"/>
            <a:r>
              <a:rPr lang="zh-CN" altLang="en-US" sz="2000" dirty="0" smtClean="0"/>
              <a:t>指令空间、数据空间和环境栈空间。</a:t>
            </a:r>
            <a:endParaRPr lang="en-US" altLang="zh-CN" sz="2000" dirty="0" smtClean="0"/>
          </a:p>
          <a:p>
            <a:pPr lvl="2" algn="just"/>
            <a:r>
              <a:rPr lang="zh-CN" altLang="en-US" sz="2000" dirty="0" smtClean="0"/>
              <a:t>程序空间与算法、编译和目标机相关，空间复杂性分析主要关注算法相关的空间要求。</a:t>
            </a:r>
          </a:p>
          <a:p>
            <a:pPr lvl="1"/>
            <a:r>
              <a:rPr lang="zh-CN" altLang="en-US" sz="2400" dirty="0" smtClean="0"/>
              <a:t>除了某些嵌入式应用，算法的空间约束</a:t>
            </a:r>
            <a:r>
              <a:rPr lang="zh-CN" altLang="en-US" sz="2400" b="1" dirty="0" smtClean="0"/>
              <a:t>已不重要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空间复杂性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2357430"/>
            <a:ext cx="75724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000" dirty="0" smtClean="0"/>
              <a:t>template&lt;class T&gt;                      template&lt;class T&gt;   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T Sum( </a:t>
            </a:r>
            <a:r>
              <a:rPr lang="en-US" altLang="zh-CN" sz="2000" dirty="0" err="1" smtClean="0"/>
              <a:t>T,a</a:t>
            </a:r>
            <a:r>
              <a:rPr lang="en-US" altLang="zh-CN" sz="2000" dirty="0" smtClean="0"/>
              <a:t>[ 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 )                  T </a:t>
            </a:r>
            <a:r>
              <a:rPr lang="en-US" altLang="zh-CN" sz="2000" dirty="0" err="1" smtClean="0"/>
              <a:t>Rsum</a:t>
            </a:r>
            <a:r>
              <a:rPr lang="en-US" altLang="zh-CN" sz="2000" dirty="0" smtClean="0"/>
              <a:t>( T a[ 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{//</a:t>
            </a:r>
            <a:r>
              <a:rPr lang="zh-CN" altLang="en-US" sz="2000" dirty="0" smtClean="0"/>
              <a:t>计算 </a:t>
            </a:r>
            <a:r>
              <a:rPr lang="en-US" altLang="zh-CN" sz="2000" dirty="0" smtClean="0"/>
              <a:t>a[0:n-1]</a:t>
            </a:r>
            <a:r>
              <a:rPr lang="zh-CN" altLang="en-US" sz="2000" dirty="0" smtClean="0"/>
              <a:t>的和                  </a:t>
            </a:r>
            <a:r>
              <a:rPr lang="en-US" altLang="zh-CN" sz="2000" dirty="0" smtClean="0"/>
              <a:t>{//</a:t>
            </a:r>
            <a:r>
              <a:rPr lang="zh-CN" altLang="en-US" sz="2000" dirty="0" smtClean="0"/>
              <a:t>计算</a:t>
            </a:r>
            <a:r>
              <a:rPr lang="en-US" altLang="zh-CN" sz="2000" dirty="0" smtClean="0"/>
              <a:t>a[0:n-1]</a:t>
            </a:r>
            <a:r>
              <a:rPr lang="zh-CN" altLang="en-US" sz="2000" dirty="0" smtClean="0"/>
              <a:t>的和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T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=0;                                    if (n&gt;0)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                    return </a:t>
            </a:r>
            <a:r>
              <a:rPr lang="en-US" altLang="zh-CN" sz="2000" dirty="0" err="1" smtClean="0"/>
              <a:t>Rsum</a:t>
            </a:r>
            <a:r>
              <a:rPr lang="en-US" altLang="zh-CN" sz="2000" dirty="0" smtClean="0"/>
              <a:t>(a,n-1)+a[n-1];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+=a[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                            return 0;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  return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;                              }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}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/>
              <a:t>  存数组的地址</a:t>
            </a:r>
            <a:r>
              <a:rPr lang="en-US" altLang="zh-CN" sz="2000" dirty="0" smtClean="0"/>
              <a:t>a,                        </a:t>
            </a:r>
            <a:r>
              <a:rPr lang="zh-CN" altLang="en-US" sz="2000" dirty="0" smtClean="0"/>
              <a:t>保留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的地址，函数返回地址，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/>
              <a:t>  变量</a:t>
            </a:r>
            <a:r>
              <a:rPr lang="en-US" altLang="zh-CN" sz="2000" dirty="0" smtClean="0"/>
              <a:t>n,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:                          </a:t>
            </a:r>
            <a:r>
              <a:rPr lang="zh-CN" altLang="en-US" sz="2000" dirty="0" smtClean="0"/>
              <a:t>存储变量</a:t>
            </a:r>
            <a:r>
              <a:rPr lang="en-US" altLang="zh-CN" sz="2000" dirty="0" smtClean="0"/>
              <a:t>n , </a:t>
            </a:r>
            <a:r>
              <a:rPr lang="zh-CN" altLang="en-US" sz="2000" dirty="0" smtClean="0"/>
              <a:t>递归深度为 </a:t>
            </a:r>
            <a:r>
              <a:rPr lang="en-US" altLang="zh-CN" sz="2000" dirty="0" smtClean="0"/>
              <a:t>n+1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sum</a:t>
            </a:r>
            <a:r>
              <a:rPr lang="en-US" altLang="zh-CN" sz="2000" dirty="0" smtClean="0"/>
              <a:t>=2+4+4+sizeof(T)              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rsum</a:t>
            </a:r>
            <a:r>
              <a:rPr lang="en-US" altLang="zh-CN" sz="2000" dirty="0" smtClean="0"/>
              <a:t>=(2+2+4)(n+1) +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157161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数值求和的例子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时间复杂性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考虑时间复杂性的理由</a:t>
            </a:r>
          </a:p>
          <a:p>
            <a:pPr lvl="2"/>
            <a:r>
              <a:rPr lang="zh-CN" altLang="en-US" sz="2000" dirty="0" smtClean="0"/>
              <a:t>某些计算机用户需要提供程序运行时间的上限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把握问题求解的难易程度，清晰划分问题的可求解范围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评价算法的优劣，改进算法。</a:t>
            </a:r>
          </a:p>
          <a:p>
            <a:pPr lvl="1"/>
            <a:r>
              <a:rPr lang="zh-CN" altLang="en-US" dirty="0" smtClean="0"/>
              <a:t>时间复杂度的度量：</a:t>
            </a:r>
            <a:r>
              <a:rPr lang="zh-CN" altLang="en-US" sz="2400" dirty="0" smtClean="0"/>
              <a:t>关键操作计数、总的执行步统计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用基本运算次数</a:t>
            </a:r>
            <a:r>
              <a:rPr lang="en-US" altLang="zh-CN" dirty="0" smtClean="0"/>
              <a:t>(</a:t>
            </a:r>
            <a:r>
              <a:rPr lang="zh-CN" altLang="en-US" sz="2000" dirty="0" smtClean="0"/>
              <a:t>约定每种基本操作所用时间都是一个单位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衡量算法的效率。</a:t>
            </a:r>
            <a:r>
              <a:rPr lang="en-US" altLang="zh-CN" dirty="0" smtClean="0"/>
              <a:t>(</a:t>
            </a:r>
            <a:r>
              <a:rPr lang="zh-CN" altLang="en-US" sz="2000" dirty="0" smtClean="0"/>
              <a:t>不能用机器的真正运行时间作为度量标准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算法的运算次数与实例规模有关，复杂度函数：</a:t>
            </a:r>
            <a:r>
              <a:rPr lang="en-US" altLang="zh-CN" dirty="0" smtClean="0"/>
              <a:t>T(n)</a:t>
            </a:r>
          </a:p>
          <a:p>
            <a:pPr lvl="2"/>
            <a:r>
              <a:rPr lang="zh-CN" altLang="en-US" dirty="0" smtClean="0"/>
              <a:t>对规模为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的两个不同实例，如何选择</a:t>
            </a:r>
            <a:r>
              <a:rPr lang="en-US" altLang="zh-CN" dirty="0" smtClean="0"/>
              <a:t>T(n)?</a:t>
            </a:r>
          </a:p>
          <a:p>
            <a:pPr lvl="3"/>
            <a:r>
              <a:rPr lang="zh-CN" altLang="en-US" dirty="0" smtClean="0"/>
              <a:t>最坏情况下的时间复杂度</a:t>
            </a:r>
            <a:r>
              <a:rPr lang="en-US" altLang="zh-CN" dirty="0" smtClean="0"/>
              <a:t>W(n)</a:t>
            </a:r>
          </a:p>
          <a:p>
            <a:pPr lvl="3"/>
            <a:r>
              <a:rPr lang="zh-CN" altLang="en-US" dirty="0" smtClean="0"/>
              <a:t>平均情况下的时间复杂度</a:t>
            </a:r>
            <a:r>
              <a:rPr lang="en-US" altLang="zh-CN" dirty="0" smtClean="0"/>
              <a:t>A(n)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57324"/>
            <a:ext cx="8229600" cy="757230"/>
          </a:xfrm>
        </p:spPr>
        <p:txBody>
          <a:bodyPr/>
          <a:lstStyle/>
          <a:p>
            <a:pPr lvl="1"/>
            <a:r>
              <a:rPr lang="zh-CN" altLang="en-US" sz="2800" dirty="0" smtClean="0"/>
              <a:t>关键操作计数：选择关键操作，统计次数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035476"/>
            <a:ext cx="7452681" cy="417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：寻找数组中最大元素，关键操作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 algn="l"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algn="l" eaLnBrk="1" hangingPunct="1"/>
            <a:r>
              <a:rPr lang="en-US" altLang="zh-CN" sz="2400" dirty="0" smtClean="0"/>
              <a:t>template&lt;class T&gt;                      </a:t>
            </a:r>
          </a:p>
          <a:p>
            <a:pPr algn="l" eaLnBrk="1" hangingPunct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Max(T a[],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                    </a:t>
            </a:r>
          </a:p>
          <a:p>
            <a:pPr algn="l" eaLnBrk="1" hangingPunct="1"/>
            <a:r>
              <a:rPr lang="en-US" altLang="zh-CN" sz="2400" dirty="0" smtClean="0"/>
              <a:t>{//</a:t>
            </a:r>
            <a:r>
              <a:rPr lang="zh-CN" altLang="en-US" sz="2400" dirty="0" smtClean="0"/>
              <a:t>寻找</a:t>
            </a:r>
            <a:r>
              <a:rPr lang="en-US" altLang="zh-CN" sz="2400" dirty="0" smtClean="0"/>
              <a:t>a[0:n-1]</a:t>
            </a:r>
            <a:r>
              <a:rPr lang="zh-CN" altLang="en-US" sz="2400" dirty="0" smtClean="0"/>
              <a:t>中的最大元素            </a:t>
            </a:r>
          </a:p>
          <a:p>
            <a:pPr algn="l" eaLnBrk="1" hangingPunct="1"/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pos=0;                        </a:t>
            </a:r>
          </a:p>
          <a:p>
            <a:pPr algn="l" eaLnBrk="1" hangingPunct="1"/>
            <a:r>
              <a:rPr lang="en-US" altLang="zh-CN" sz="2400" dirty="0" smtClean="0"/>
              <a:t>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&lt;n;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               </a:t>
            </a:r>
          </a:p>
          <a:p>
            <a:pPr algn="l" eaLnBrk="1" hangingPunct="1"/>
            <a:r>
              <a:rPr lang="en-US" altLang="zh-CN" sz="2400" dirty="0" smtClean="0"/>
              <a:t>       if (a[pos]&lt;a[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</a:t>
            </a:r>
          </a:p>
          <a:p>
            <a:pPr algn="l" eaLnBrk="1" hangingPunct="1"/>
            <a:r>
              <a:rPr lang="en-US" altLang="zh-CN" sz="2400" dirty="0" smtClean="0"/>
              <a:t>          pos=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pPr algn="l" eaLnBrk="1" hangingPunct="1"/>
            <a:r>
              <a:rPr lang="en-US" altLang="zh-CN" sz="2400" dirty="0" smtClean="0"/>
              <a:t>    return pos;</a:t>
            </a:r>
          </a:p>
          <a:p>
            <a:pPr algn="l" eaLnBrk="1" hangingPunct="1"/>
            <a:r>
              <a:rPr lang="en-US" altLang="zh-CN" sz="2400" dirty="0" smtClean="0"/>
              <a:t>}</a:t>
            </a:r>
          </a:p>
          <a:p>
            <a:pPr algn="l" eaLnBrk="1" hangingPunct="1"/>
            <a:r>
              <a:rPr lang="zh-CN" altLang="en-US" sz="2400" dirty="0" smtClean="0"/>
              <a:t>这里的关键操作是比较。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循环中共进行了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次比较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976" y="1428736"/>
            <a:ext cx="6143668" cy="447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次多项式求值程序：基本操作</a:t>
            </a:r>
            <a:r>
              <a:rPr lang="en-US" altLang="zh-CN" sz="2400" dirty="0" smtClean="0"/>
              <a:t>3n</a:t>
            </a:r>
            <a:r>
              <a:rPr lang="zh-CN" altLang="en-US" sz="2400" dirty="0" smtClean="0"/>
              <a:t>次</a:t>
            </a:r>
          </a:p>
          <a:p>
            <a:pPr algn="l" eaLnBrk="1" hangingPunct="1"/>
            <a:r>
              <a:rPr lang="en-US" altLang="zh-CN" sz="2000" dirty="0" smtClean="0"/>
              <a:t>template&lt;class T&gt;</a:t>
            </a:r>
          </a:p>
          <a:p>
            <a:pPr algn="l" eaLnBrk="1" hangingPunct="1"/>
            <a:r>
              <a:rPr lang="en-US" altLang="zh-CN" sz="2000" dirty="0" smtClean="0"/>
              <a:t>  T </a:t>
            </a:r>
            <a:r>
              <a:rPr lang="en-US" altLang="zh-CN" sz="2000" dirty="0" err="1" smtClean="0"/>
              <a:t>PolyEval</a:t>
            </a:r>
            <a:r>
              <a:rPr lang="en-US" altLang="zh-CN" sz="2000" dirty="0" smtClean="0"/>
              <a:t>(T 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n, const T &amp;x)</a:t>
            </a:r>
          </a:p>
          <a:p>
            <a:pPr algn="l" eaLnBrk="1" hangingPunct="1"/>
            <a:r>
              <a:rPr lang="en-US" altLang="zh-CN" sz="2000" dirty="0" smtClean="0"/>
              <a:t>  {//</a:t>
            </a:r>
            <a:r>
              <a:rPr lang="zh-CN" altLang="en-US" sz="2000" dirty="0" smtClean="0"/>
              <a:t>计算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次多项式的值，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[0:n]</a:t>
            </a:r>
            <a:r>
              <a:rPr lang="zh-CN" altLang="en-US" sz="2000" dirty="0" smtClean="0"/>
              <a:t>为多项式的系数</a:t>
            </a:r>
          </a:p>
          <a:p>
            <a:pPr algn="l" eaLnBrk="1" hangingPunct="1"/>
            <a:r>
              <a:rPr lang="zh-CN" altLang="en-US" sz="2000" dirty="0" smtClean="0"/>
              <a:t>     </a:t>
            </a:r>
            <a:r>
              <a:rPr lang="en-US" altLang="zh-CN" sz="2000" dirty="0" smtClean="0"/>
              <a:t>T  y=1, value=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[0];</a:t>
            </a:r>
          </a:p>
          <a:p>
            <a:pPr algn="l" eaLnBrk="1" hangingPunct="1"/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   //n</a:t>
            </a:r>
            <a:r>
              <a:rPr lang="zh-CN" altLang="en-US" sz="2000" dirty="0" smtClean="0"/>
              <a:t>循环</a:t>
            </a:r>
          </a:p>
          <a:p>
            <a:pPr algn="l" eaLnBrk="1" hangingPunct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{                                     //</a:t>
            </a:r>
            <a:r>
              <a:rPr lang="zh-CN" altLang="en-US" sz="2000" dirty="0" smtClean="0"/>
              <a:t>累加下一项</a:t>
            </a:r>
          </a:p>
          <a:p>
            <a:pPr algn="l" eaLnBrk="1" hangingPunct="1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y*=x;                          //</a:t>
            </a:r>
            <a:r>
              <a:rPr lang="zh-CN" altLang="en-US" sz="2000" dirty="0" smtClean="0"/>
              <a:t>一次乘法</a:t>
            </a:r>
          </a:p>
          <a:p>
            <a:pPr algn="l" eaLnBrk="1" hangingPunct="1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value+=y*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     //</a:t>
            </a:r>
            <a:r>
              <a:rPr lang="zh-CN" altLang="en-US" sz="2000" dirty="0" smtClean="0"/>
              <a:t>一次加法和一次乘法</a:t>
            </a:r>
          </a:p>
          <a:p>
            <a:pPr algn="l" eaLnBrk="1" hangingPunct="1"/>
            <a:r>
              <a:rPr lang="zh-CN" altLang="en-US" sz="2000" dirty="0" smtClean="0"/>
              <a:t>     </a:t>
            </a:r>
            <a:r>
              <a:rPr lang="en-US" altLang="zh-CN" sz="2000" dirty="0" smtClean="0"/>
              <a:t>}</a:t>
            </a:r>
          </a:p>
          <a:p>
            <a:pPr algn="l" eaLnBrk="1" hangingPunct="1"/>
            <a:r>
              <a:rPr lang="en-US" altLang="zh-CN" sz="2000" dirty="0" smtClean="0"/>
              <a:t>     return value;</a:t>
            </a:r>
          </a:p>
          <a:p>
            <a:pPr algn="l" eaLnBrk="1" hangingPunct="1"/>
            <a:r>
              <a:rPr lang="en-US" altLang="zh-CN" sz="2000" dirty="0" smtClean="0"/>
              <a:t>}                          //3n</a:t>
            </a:r>
            <a:r>
              <a:rPr lang="zh-CN" altLang="en-US" sz="2000" dirty="0" smtClean="0"/>
              <a:t>次基本运算</a:t>
            </a:r>
          </a:p>
          <a:p>
            <a:pPr algn="l" eaLnBrk="1" hangingPunct="1">
              <a:lnSpc>
                <a:spcPct val="90000"/>
              </a:lnSpc>
            </a:pPr>
            <a:endParaRPr lang="zh-CN" altLang="en-US" sz="2000" dirty="0" smtClean="0"/>
          </a:p>
          <a:p>
            <a:pPr algn="l" eaLnBrk="1" hangingPunct="1">
              <a:lnSpc>
                <a:spcPct val="90000"/>
              </a:lnSpc>
            </a:pPr>
            <a:r>
              <a:rPr lang="zh-CN" altLang="en-US" sz="2000" dirty="0" smtClean="0"/>
              <a:t>这里的关键操作是数的加法与乘法。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1357298"/>
            <a:ext cx="5572148" cy="497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：顺序查找</a:t>
            </a:r>
            <a:endParaRPr lang="en-US" altLang="zh-CN" sz="2400" dirty="0" smtClean="0"/>
          </a:p>
          <a:p>
            <a:pPr algn="l" eaLnBrk="1" hangingPunct="1"/>
            <a:endParaRPr lang="zh-CN" altLang="en-US" sz="2400" dirty="0" smtClean="0"/>
          </a:p>
          <a:p>
            <a:pPr algn="l" eaLnBrk="1" hangingPunct="1"/>
            <a:r>
              <a:rPr lang="en-US" altLang="zh-CN" sz="2000" dirty="0" smtClean="0"/>
              <a:t>template &lt; class T &gt;</a:t>
            </a:r>
          </a:p>
          <a:p>
            <a:pPr algn="l" eaLnBrk="1" hangingPunct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SeqSearch</a:t>
            </a:r>
            <a:r>
              <a:rPr lang="en-US" altLang="zh-CN" sz="2000" dirty="0" smtClean="0"/>
              <a:t> (T a[ ], const T &amp;x,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</a:t>
            </a:r>
          </a:p>
          <a:p>
            <a:pPr algn="l" eaLnBrk="1" hangingPunct="1"/>
            <a:r>
              <a:rPr lang="en-US" altLang="zh-CN" sz="2000" dirty="0" smtClean="0"/>
              <a:t>{ //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a[0:n-1]</a:t>
            </a:r>
            <a:r>
              <a:rPr lang="zh-CN" altLang="en-US" sz="2000" dirty="0" smtClean="0"/>
              <a:t>中搜索</a:t>
            </a:r>
            <a:r>
              <a:rPr lang="en-US" altLang="zh-CN" sz="2000" dirty="0" smtClean="0"/>
              <a:t>x,</a:t>
            </a:r>
            <a:r>
              <a:rPr lang="zh-CN" altLang="en-US" sz="2000" dirty="0" smtClean="0"/>
              <a:t>若找到则返回所在的位置，</a:t>
            </a:r>
          </a:p>
          <a:p>
            <a:pPr algn="l" eaLnBrk="1" hangingPunct="1"/>
            <a:r>
              <a:rPr lang="zh-CN" altLang="en-US" sz="2000" dirty="0" smtClean="0"/>
              <a:t>    否则返回</a:t>
            </a:r>
            <a:r>
              <a:rPr lang="en-US" altLang="zh-CN" sz="2000" dirty="0" smtClean="0"/>
              <a:t>-1</a:t>
            </a:r>
          </a:p>
          <a:p>
            <a:pPr algn="l" eaLnBrk="1" hangingPunct="1"/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algn="l" eaLnBrk="1" hangingPunct="1"/>
            <a:r>
              <a:rPr lang="en-US" altLang="zh-CN" sz="2000" dirty="0" smtClean="0"/>
              <a:t>   for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 &amp;&amp;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]!= x;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++);</a:t>
            </a:r>
          </a:p>
          <a:p>
            <a:pPr algn="l" eaLnBrk="1" hangingPunct="1"/>
            <a:r>
              <a:rPr lang="en-US" altLang="zh-CN" sz="2000" dirty="0" smtClean="0"/>
              <a:t>   if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==n) return -1;</a:t>
            </a:r>
          </a:p>
          <a:p>
            <a:pPr algn="l" eaLnBrk="1" hangingPunct="1"/>
            <a:r>
              <a:rPr lang="en-US" altLang="zh-CN" sz="2000" dirty="0" smtClean="0"/>
              <a:t>   return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algn="l" eaLnBrk="1" hangingPunct="1"/>
            <a:r>
              <a:rPr lang="en-US" altLang="zh-CN" sz="2000" dirty="0" smtClean="0"/>
              <a:t>}</a:t>
            </a:r>
          </a:p>
          <a:p>
            <a:pPr algn="l" eaLnBrk="1" hangingPunct="1"/>
            <a:r>
              <a:rPr lang="zh-CN" altLang="en-US" sz="2000" dirty="0" smtClean="0"/>
              <a:t>最好情况：比较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次；</a:t>
            </a:r>
          </a:p>
          <a:p>
            <a:pPr algn="l" eaLnBrk="1" hangingPunct="1"/>
            <a:r>
              <a:rPr lang="zh-CN" altLang="en-US" sz="2000" dirty="0" smtClean="0"/>
              <a:t>最坏情况：比较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次；</a:t>
            </a:r>
            <a:endParaRPr lang="en-US" altLang="zh-CN" sz="2000" dirty="0" smtClean="0"/>
          </a:p>
          <a:p>
            <a:pPr algn="l" eaLnBrk="1" hangingPunct="1"/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平均比较次数：</a:t>
            </a:r>
            <a:endParaRPr lang="en-US" altLang="zh-CN" sz="2000" dirty="0" smtClean="0">
              <a:sym typeface="Symbol" pitchFamily="18" charset="2"/>
            </a:endParaRP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4071934" y="5362593"/>
          <a:ext cx="3000396" cy="852489"/>
        </p:xfrm>
        <a:graphic>
          <a:graphicData uri="http://schemas.openxmlformats.org/presentationml/2006/ole">
            <p:oleObj spid="_x0000_s37890" name="公式" r:id="rId3" imgW="1181160" imgH="324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614354"/>
          </a:xfrm>
        </p:spPr>
        <p:txBody>
          <a:bodyPr/>
          <a:lstStyle/>
          <a:p>
            <a:pPr lvl="1"/>
            <a:r>
              <a:rPr lang="zh-CN" altLang="en-US" sz="2800" dirty="0" smtClean="0">
                <a:latin typeface="+mj-ea"/>
                <a:ea typeface="+mj-ea"/>
              </a:rPr>
              <a:t>统计执行步数：按程序步、执行语句统计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/>
            <a:endParaRPr lang="en-US" altLang="zh-CN" sz="2400" dirty="0" smtClean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121654"/>
            <a:ext cx="7643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400" dirty="0" smtClean="0"/>
              <a:t>程序步：独立程序片段，执行时间与实例特征无关；</a:t>
            </a:r>
          </a:p>
          <a:p>
            <a:pPr algn="l" eaLnBrk="1" hangingPunct="1"/>
            <a:r>
              <a:rPr lang="zh-CN" altLang="en-US" sz="2400" dirty="0" smtClean="0"/>
              <a:t>执行语句：一个表意完整的程序语句；</a:t>
            </a:r>
          </a:p>
          <a:p>
            <a:pPr algn="l" eaLnBrk="1" hangingPunct="1"/>
            <a:r>
              <a:rPr lang="en-US" altLang="zh-CN" sz="2400" dirty="0" smtClean="0"/>
              <a:t>s/e :  </a:t>
            </a:r>
            <a:r>
              <a:rPr lang="zh-CN" altLang="en-US" sz="2400" dirty="0" smtClean="0"/>
              <a:t>每个语句中包含的执行程序步数；</a:t>
            </a:r>
          </a:p>
          <a:p>
            <a:pPr algn="l" eaLnBrk="1" hangingPunct="1"/>
            <a:r>
              <a:rPr lang="zh-CN" altLang="en-US" sz="2400" dirty="0" smtClean="0"/>
              <a:t>频率：语句出现的次数；</a:t>
            </a:r>
          </a:p>
          <a:p>
            <a:pPr algn="l" eaLnBrk="1" hangingPunct="1"/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zh-CN" altLang="en-US" sz="2000" dirty="0" smtClean="0">
                <a:sym typeface="Symbol" pitchFamily="18" charset="2"/>
              </a:rPr>
              <a:t>语句                                 </a:t>
            </a:r>
            <a:r>
              <a:rPr lang="en-US" altLang="zh-CN" sz="2000" dirty="0" smtClean="0">
                <a:sym typeface="Symbol" pitchFamily="18" charset="2"/>
              </a:rPr>
              <a:t>s/e            </a:t>
            </a:r>
            <a:r>
              <a:rPr lang="zh-CN" altLang="en-US" sz="2000" dirty="0" smtClean="0">
                <a:sym typeface="Symbol" pitchFamily="18" charset="2"/>
              </a:rPr>
              <a:t>频率                  执行步数</a:t>
            </a:r>
          </a:p>
          <a:p>
            <a:pPr algn="l" eaLnBrk="1" hangingPunct="1"/>
            <a:r>
              <a:rPr lang="en-US" altLang="zh-CN" sz="2000" dirty="0" smtClean="0">
                <a:sym typeface="Symbol" pitchFamily="18" charset="2"/>
              </a:rPr>
              <a:t>Void </a:t>
            </a:r>
            <a:r>
              <a:rPr lang="en-US" altLang="zh-CN" sz="2000" dirty="0" err="1" smtClean="0">
                <a:sym typeface="Symbol" pitchFamily="18" charset="2"/>
              </a:rPr>
              <a:t>Addm</a:t>
            </a:r>
            <a:r>
              <a:rPr lang="en-US" altLang="zh-CN" sz="2000" dirty="0" smtClean="0">
                <a:sym typeface="Symbol" pitchFamily="18" charset="2"/>
              </a:rPr>
              <a:t>(T **a, ··· )          0              0                          0</a:t>
            </a:r>
          </a:p>
          <a:p>
            <a:pPr algn="l" eaLnBrk="1" hangingPunct="1"/>
            <a:r>
              <a:rPr lang="en-US" altLang="zh-CN" sz="2000" dirty="0" smtClean="0">
                <a:sym typeface="Symbol" pitchFamily="18" charset="2"/>
              </a:rPr>
              <a:t>{                                           0              0                          0</a:t>
            </a:r>
          </a:p>
          <a:p>
            <a:pPr algn="l" eaLnBrk="1" hangingPunct="1"/>
            <a:r>
              <a:rPr lang="en-US" altLang="zh-CN" sz="2000" dirty="0" smtClean="0">
                <a:sym typeface="Symbol" pitchFamily="18" charset="2"/>
              </a:rPr>
              <a:t>   for(</a:t>
            </a:r>
            <a:r>
              <a:rPr lang="en-US" altLang="zh-CN" sz="2000" dirty="0" err="1" smtClean="0">
                <a:sym typeface="Symbol" pitchFamily="18" charset="2"/>
              </a:rPr>
              <a:t>int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 err="1" smtClean="0">
                <a:sym typeface="Symbol" pitchFamily="18" charset="2"/>
              </a:rPr>
              <a:t>i</a:t>
            </a:r>
            <a:r>
              <a:rPr lang="en-US" altLang="zh-CN" sz="2000" dirty="0" smtClean="0">
                <a:sym typeface="Symbol" pitchFamily="18" charset="2"/>
              </a:rPr>
              <a:t>=0; </a:t>
            </a:r>
            <a:r>
              <a:rPr lang="en-US" altLang="zh-CN" sz="2000" dirty="0" err="1" smtClean="0">
                <a:sym typeface="Symbol" pitchFamily="18" charset="2"/>
              </a:rPr>
              <a:t>i</a:t>
            </a:r>
            <a:r>
              <a:rPr lang="en-US" altLang="zh-CN" sz="2000" dirty="0" smtClean="0">
                <a:sym typeface="Symbol" pitchFamily="18" charset="2"/>
              </a:rPr>
              <a:t>&lt;rows; </a:t>
            </a:r>
            <a:r>
              <a:rPr lang="en-US" altLang="zh-CN" sz="2000" dirty="0" err="1" smtClean="0">
                <a:sym typeface="Symbol" pitchFamily="18" charset="2"/>
              </a:rPr>
              <a:t>i</a:t>
            </a:r>
            <a:r>
              <a:rPr lang="en-US" altLang="zh-CN" sz="2000" dirty="0" smtClean="0">
                <a:sym typeface="Symbol" pitchFamily="18" charset="2"/>
              </a:rPr>
              <a:t>++)      1          rows+1                </a:t>
            </a:r>
            <a:r>
              <a:rPr lang="en-US" altLang="zh-CN" sz="2000" dirty="0" err="1" smtClean="0">
                <a:sym typeface="Symbol" pitchFamily="18" charset="2"/>
              </a:rPr>
              <a:t>rows+1</a:t>
            </a:r>
            <a:endParaRPr lang="en-US" altLang="zh-CN" sz="2000" dirty="0" smtClean="0">
              <a:sym typeface="Symbol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itchFamily="18" charset="2"/>
              </a:rPr>
              <a:t>   for(</a:t>
            </a:r>
            <a:r>
              <a:rPr lang="en-US" altLang="zh-CN" sz="2000" dirty="0" err="1" smtClean="0">
                <a:sym typeface="Symbol" pitchFamily="18" charset="2"/>
              </a:rPr>
              <a:t>int</a:t>
            </a:r>
            <a:r>
              <a:rPr lang="en-US" altLang="zh-CN" sz="2000" dirty="0" smtClean="0">
                <a:sym typeface="Symbol" pitchFamily="18" charset="2"/>
              </a:rPr>
              <a:t> j=0; j&lt;cols; j++)       1     rows(cols+1)  </a:t>
            </a:r>
            <a:r>
              <a:rPr lang="en-US" altLang="zh-CN" sz="2000" dirty="0" err="1" smtClean="0">
                <a:sym typeface="Symbol" pitchFamily="18" charset="2"/>
              </a:rPr>
              <a:t>rowscols+rows</a:t>
            </a:r>
            <a:endParaRPr lang="en-US" altLang="zh-CN" sz="2000" dirty="0" smtClean="0">
              <a:sym typeface="Symbol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itchFamily="18" charset="2"/>
              </a:rPr>
              <a:t>      c[</a:t>
            </a:r>
            <a:r>
              <a:rPr lang="en-US" altLang="zh-CN" sz="2000" dirty="0" err="1" smtClean="0">
                <a:sym typeface="Symbol" pitchFamily="18" charset="2"/>
              </a:rPr>
              <a:t>i</a:t>
            </a:r>
            <a:r>
              <a:rPr lang="en-US" altLang="zh-CN" sz="2000" dirty="0" smtClean="0">
                <a:sym typeface="Symbol" pitchFamily="18" charset="2"/>
              </a:rPr>
              <a:t>][j]=a[</a:t>
            </a:r>
            <a:r>
              <a:rPr lang="en-US" altLang="zh-CN" sz="2000" dirty="0" err="1" smtClean="0">
                <a:sym typeface="Symbol" pitchFamily="18" charset="2"/>
              </a:rPr>
              <a:t>i</a:t>
            </a:r>
            <a:r>
              <a:rPr lang="en-US" altLang="zh-CN" sz="2000" dirty="0" smtClean="0">
                <a:sym typeface="Symbol" pitchFamily="18" charset="2"/>
              </a:rPr>
              <a:t>][j]+b[</a:t>
            </a:r>
            <a:r>
              <a:rPr lang="en-US" altLang="zh-CN" sz="2000" dirty="0" err="1" smtClean="0">
                <a:sym typeface="Symbol" pitchFamily="18" charset="2"/>
              </a:rPr>
              <a:t>i</a:t>
            </a:r>
            <a:r>
              <a:rPr lang="en-US" altLang="zh-CN" sz="2000" dirty="0" smtClean="0">
                <a:sym typeface="Symbol" pitchFamily="18" charset="2"/>
              </a:rPr>
              <a:t>][j];           1         </a:t>
            </a:r>
            <a:r>
              <a:rPr lang="en-US" altLang="zh-CN" sz="2000" dirty="0" err="1" smtClean="0">
                <a:sym typeface="Symbol" pitchFamily="18" charset="2"/>
              </a:rPr>
              <a:t>rowscols</a:t>
            </a:r>
            <a:r>
              <a:rPr lang="en-US" altLang="zh-CN" sz="2000" dirty="0" smtClean="0">
                <a:sym typeface="Symbol" pitchFamily="18" charset="2"/>
              </a:rPr>
              <a:t>            </a:t>
            </a:r>
            <a:r>
              <a:rPr lang="en-US" altLang="zh-CN" sz="2000" dirty="0" err="1" smtClean="0">
                <a:sym typeface="Symbol" pitchFamily="18" charset="2"/>
              </a:rPr>
              <a:t>rowscols</a:t>
            </a:r>
            <a:endParaRPr lang="en-US" altLang="zh-CN" sz="2000" dirty="0" smtClean="0">
              <a:sym typeface="Symbol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itchFamily="18" charset="2"/>
              </a:rPr>
              <a:t>}                                            0               0                          0</a:t>
            </a:r>
          </a:p>
          <a:p>
            <a:pPr algn="l" eaLnBrk="1" hangingPunct="1"/>
            <a:r>
              <a:rPr lang="en-US" altLang="zh-CN" sz="2000" dirty="0" smtClean="0">
                <a:sym typeface="Symbol" pitchFamily="18" charset="2"/>
              </a:rPr>
              <a:t>    </a:t>
            </a:r>
            <a:r>
              <a:rPr lang="zh-CN" altLang="en-US" sz="2000" dirty="0" smtClean="0">
                <a:sym typeface="Symbol" pitchFamily="18" charset="2"/>
              </a:rPr>
              <a:t>执行步数总计                  </a:t>
            </a:r>
            <a:r>
              <a:rPr lang="en-US" altLang="zh-CN" sz="2000" dirty="0" smtClean="0">
                <a:sym typeface="Symbol" pitchFamily="18" charset="2"/>
              </a:rPr>
              <a:t>2rowscols+2rows+1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渐近符号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时间复杂度函数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的简化表示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渐进意义下的阶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的复杂性在规模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很大时才有意义，即考虑</a:t>
            </a:r>
            <a:r>
              <a:rPr lang="en-US" altLang="zh-CN" dirty="0" smtClean="0"/>
              <a:t>n</a:t>
            </a:r>
            <a:r>
              <a:rPr lang="en-US" altLang="zh-CN" sz="2000" dirty="0" smtClean="0"/>
              <a:t> →∞</a:t>
            </a:r>
            <a:r>
              <a:rPr lang="zh-CN" altLang="en-US" sz="2000" dirty="0" smtClean="0"/>
              <a:t>时</a:t>
            </a:r>
            <a:r>
              <a:rPr lang="en-US" altLang="zh-CN" sz="2000" dirty="0" smtClean="0"/>
              <a:t>T(n)</a:t>
            </a:r>
            <a:r>
              <a:rPr lang="zh-CN" altLang="en-US" sz="2000" dirty="0" smtClean="0"/>
              <a:t>的性态。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sz="2400" dirty="0" smtClean="0"/>
              <a:t>函数 </a:t>
            </a:r>
            <a:r>
              <a:rPr lang="en-US" altLang="zh-CN" sz="2400" dirty="0" smtClean="0"/>
              <a:t>f (n)</a:t>
            </a:r>
            <a:r>
              <a:rPr lang="zh-CN" altLang="en-US" sz="2400" dirty="0" smtClean="0"/>
              <a:t>的渐进函数 </a:t>
            </a:r>
            <a:r>
              <a:rPr lang="en-US" altLang="zh-CN" sz="2400" dirty="0" smtClean="0"/>
              <a:t>g(n): 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n→∞</a:t>
            </a:r>
            <a:r>
              <a:rPr lang="zh-CN" altLang="en-US" sz="2400" dirty="0" smtClean="0"/>
              <a:t>时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               </a:t>
            </a:r>
            <a:r>
              <a:rPr lang="en-US" altLang="zh-CN" sz="2400" dirty="0" smtClean="0"/>
              <a:t>(f(n) – g(n))/f(n) → 0</a:t>
            </a:r>
            <a:r>
              <a:rPr lang="zh-CN" altLang="en-US" sz="2400" dirty="0" smtClean="0"/>
              <a:t>，称</a:t>
            </a:r>
            <a:r>
              <a:rPr lang="en-US" altLang="zh-CN" sz="2400" dirty="0" smtClean="0"/>
              <a:t>g(n)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f(n) </a:t>
            </a:r>
            <a:r>
              <a:rPr lang="zh-CN" altLang="en-US" sz="2400" dirty="0" smtClean="0"/>
              <a:t>的渐进复杂性。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数学上称</a:t>
            </a:r>
            <a:r>
              <a:rPr lang="en-US" altLang="zh-CN" sz="2400" dirty="0" smtClean="0"/>
              <a:t>g(n)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n →∞</a:t>
            </a:r>
            <a:r>
              <a:rPr lang="zh-CN" altLang="en-US" sz="2400" dirty="0" smtClean="0"/>
              <a:t>时的渐近表达式，一般取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中略去低阶项后留下的主项，比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简单。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比较算法的渐近复杂性，只要确定出各自</a:t>
            </a:r>
            <a:r>
              <a:rPr lang="en-US" altLang="zh-CN" sz="2400" dirty="0" smtClean="0"/>
              <a:t>T(n)</a:t>
            </a:r>
            <a:r>
              <a:rPr lang="zh-CN" altLang="en-US" sz="2400" dirty="0" smtClean="0"/>
              <a:t>的阶即可，不必关心其包含的常数因子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所以可认为基本操作都是单位时间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、低阶项。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：活动安排问题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问题描述：有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项活动申请使用同一个礼堂，每项活动有一个起始时间和截止时间，任何两个活动不能同时举行。问如何选择这些活动，使被安排的活动数量最多？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问题抽象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建模</a:t>
            </a:r>
            <a:r>
              <a:rPr lang="en-US" altLang="zh-CN" dirty="0" smtClean="0"/>
              <a:t>):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S={1,2,…n}</a:t>
            </a:r>
            <a:r>
              <a:rPr lang="zh-CN" altLang="en-US" dirty="0" smtClean="0"/>
              <a:t>为活动的集合，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分别为活动的开始和截止时间，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=1,2,..n,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活动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与活动</a:t>
            </a:r>
            <a:r>
              <a:rPr lang="en-US" altLang="zh-CN" dirty="0" smtClean="0"/>
              <a:t>j</a:t>
            </a:r>
            <a:r>
              <a:rPr lang="zh-CN" altLang="en-US" dirty="0" smtClean="0"/>
              <a:t>相容    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≥f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≥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,i</a:t>
            </a:r>
            <a:r>
              <a:rPr lang="en-US" altLang="zh-CN" dirty="0" smtClean="0"/>
              <a:t> ≠j</a:t>
            </a:r>
          </a:p>
          <a:p>
            <a:pPr lvl="2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的最大两两相容的活动子集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算法设计策略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贪心算法，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不正确，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正确：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1.</a:t>
            </a:r>
            <a:r>
              <a:rPr lang="zh-CN" altLang="en-US" dirty="0" smtClean="0"/>
              <a:t>按活动的开始时间从小到大选择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2.</a:t>
            </a:r>
            <a:r>
              <a:rPr lang="zh-CN" altLang="en-US" dirty="0" smtClean="0"/>
              <a:t>按活动占用时间从小到大选择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3.</a:t>
            </a:r>
            <a:r>
              <a:rPr lang="zh-CN" altLang="en-US" dirty="0" smtClean="0"/>
              <a:t>按活动的截止时间从小到大选择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00496" y="3929066"/>
          <a:ext cx="571504" cy="285752"/>
        </p:xfrm>
        <a:graphic>
          <a:graphicData uri="http://schemas.openxmlformats.org/presentationml/2006/ole">
            <p:oleObj spid="_x0000_s19458" name="公式" r:id="rId3" imgW="2156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5"/>
          </a:xfrm>
        </p:spPr>
        <p:txBody>
          <a:bodyPr/>
          <a:lstStyle/>
          <a:p>
            <a:pPr lvl="1"/>
            <a:r>
              <a:rPr lang="zh-CN" altLang="en-US" dirty="0" smtClean="0"/>
              <a:t>常用的渐近函数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3042" y="2214554"/>
          <a:ext cx="6215108" cy="179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777"/>
                <a:gridCol w="1553777"/>
                <a:gridCol w="1553777"/>
                <a:gridCol w="155377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函数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名称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函数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名称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03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</a:p>
                    <a:p>
                      <a:r>
                        <a:rPr lang="en-US" altLang="zh-CN" sz="2000" dirty="0" err="1" smtClean="0"/>
                        <a:t>Logn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n</a:t>
                      </a:r>
                    </a:p>
                    <a:p>
                      <a:r>
                        <a:rPr lang="en-US" altLang="zh-CN" sz="2000" dirty="0" err="1" smtClean="0"/>
                        <a:t>nlogn</a:t>
                      </a:r>
                      <a:endParaRPr lang="en-US" altLang="zh-CN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常数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对数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线性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倍对数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</a:t>
                      </a:r>
                      <a:r>
                        <a:rPr lang="en-US" altLang="zh-CN" sz="2000" baseline="30000" dirty="0" smtClean="0"/>
                        <a:t>2</a:t>
                      </a:r>
                    </a:p>
                    <a:p>
                      <a:r>
                        <a:rPr lang="en-US" altLang="zh-CN" sz="2000" dirty="0" smtClean="0"/>
                        <a:t>n</a:t>
                      </a:r>
                      <a:r>
                        <a:rPr lang="en-US" altLang="zh-CN" sz="2000" baseline="30000" dirty="0" smtClean="0"/>
                        <a:t>3</a:t>
                      </a:r>
                    </a:p>
                    <a:p>
                      <a:r>
                        <a:rPr lang="en-US" altLang="zh-CN" sz="2000" dirty="0" smtClean="0"/>
                        <a:t>2</a:t>
                      </a:r>
                      <a:r>
                        <a:rPr lang="en-US" altLang="zh-CN" sz="2000" baseline="30000" dirty="0" smtClean="0"/>
                        <a:t>n</a:t>
                      </a:r>
                    </a:p>
                    <a:p>
                      <a:r>
                        <a:rPr lang="en-US" altLang="zh-CN" sz="2000" dirty="0" smtClean="0"/>
                        <a:t>n!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平方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立方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指数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阶乘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800" dirty="0" smtClean="0"/>
              <a:t>渐近上界：</a:t>
            </a:r>
            <a:r>
              <a:rPr lang="en-US" altLang="zh-CN" sz="2800" dirty="0" smtClean="0"/>
              <a:t>f(n) = O( g(n) )</a:t>
            </a:r>
          </a:p>
          <a:p>
            <a:pPr lvl="2"/>
            <a:r>
              <a:rPr lang="zh-CN" altLang="en-US" sz="2000" dirty="0" smtClean="0"/>
              <a:t>定义：存在正实数 </a:t>
            </a:r>
            <a:r>
              <a:rPr lang="en-US" altLang="zh-CN" sz="2000" dirty="0" smtClean="0"/>
              <a:t>c </a:t>
            </a:r>
            <a:r>
              <a:rPr lang="zh-CN" altLang="en-US" sz="2000" dirty="0" smtClean="0"/>
              <a:t>和正整数 </a:t>
            </a:r>
            <a:r>
              <a:rPr lang="en-US" altLang="zh-CN" sz="2000" dirty="0" smtClean="0"/>
              <a:t>N, </a:t>
            </a:r>
            <a:r>
              <a:rPr lang="zh-CN" altLang="en-US" sz="2000" dirty="0" smtClean="0"/>
              <a:t>使得当</a:t>
            </a:r>
            <a:r>
              <a:rPr lang="en-US" altLang="zh-CN" sz="2000" dirty="0" smtClean="0"/>
              <a:t>n&gt;N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                           f(n) </a:t>
            </a:r>
            <a:r>
              <a:rPr lang="en-US" altLang="en-US" sz="2000" dirty="0" smtClean="0"/>
              <a:t>≤</a:t>
            </a:r>
            <a:r>
              <a:rPr lang="en-US" altLang="zh-CN" sz="2000" dirty="0" smtClean="0"/>
              <a:t> c </a:t>
            </a:r>
            <a:r>
              <a:rPr lang="en-US" altLang="zh-CN" sz="2000" dirty="0" smtClean="0">
                <a:cs typeface="Times New Roman" pitchFamily="18" charset="0"/>
              </a:rPr>
              <a:t>· </a:t>
            </a:r>
            <a:r>
              <a:rPr lang="en-US" altLang="zh-CN" sz="2000" dirty="0" smtClean="0"/>
              <a:t>g(n)</a:t>
            </a:r>
          </a:p>
          <a:p>
            <a:pPr lvl="2"/>
            <a:r>
              <a:rPr lang="zh-CN" altLang="en-US" sz="2000" dirty="0" smtClean="0"/>
              <a:t>例子： </a:t>
            </a:r>
            <a:r>
              <a:rPr lang="en-US" altLang="zh-CN" sz="2000" dirty="0" smtClean="0"/>
              <a:t>const = O(1);   3n+1 = O(n);   10n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+4n+3 = 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);     6 </a:t>
            </a:r>
            <a:r>
              <a:rPr lang="en-US" altLang="zh-CN" sz="2000" dirty="0" smtClean="0">
                <a:cs typeface="Times New Roman" pitchFamily="18" charset="0"/>
              </a:rPr>
              <a:t>· 2</a:t>
            </a:r>
            <a:r>
              <a:rPr lang="en-US" altLang="zh-CN" sz="2000" baseline="30000" dirty="0" smtClean="0">
                <a:cs typeface="Times New Roman" pitchFamily="18" charset="0"/>
              </a:rPr>
              <a:t>n </a:t>
            </a:r>
            <a:r>
              <a:rPr lang="en-US" altLang="zh-CN" sz="2000" dirty="0" smtClean="0">
                <a:cs typeface="Times New Roman" pitchFamily="18" charset="0"/>
              </a:rPr>
              <a:t>+ n</a:t>
            </a:r>
            <a:r>
              <a:rPr lang="en-US" altLang="zh-CN" sz="2000" baseline="30000" dirty="0" smtClean="0">
                <a:cs typeface="Times New Roman" pitchFamily="18" charset="0"/>
              </a:rPr>
              <a:t>5</a:t>
            </a:r>
            <a:r>
              <a:rPr lang="en-US" altLang="zh-CN" sz="2000" dirty="0" smtClean="0">
                <a:cs typeface="Times New Roman" pitchFamily="18" charset="0"/>
              </a:rPr>
              <a:t> = O(2</a:t>
            </a:r>
            <a:r>
              <a:rPr lang="en-US" altLang="zh-CN" sz="2000" baseline="30000" dirty="0" smtClean="0">
                <a:cs typeface="Times New Roman" pitchFamily="18" charset="0"/>
              </a:rPr>
              <a:t>n</a:t>
            </a:r>
            <a:r>
              <a:rPr lang="en-US" altLang="zh-CN" sz="2000" dirty="0" smtClean="0">
                <a:cs typeface="Times New Roman" pitchFamily="18" charset="0"/>
              </a:rPr>
              <a:t>);   n · log n + n</a:t>
            </a:r>
            <a:r>
              <a:rPr lang="en-US" altLang="zh-CN" sz="2000" baseline="30000" dirty="0" smtClean="0">
                <a:cs typeface="Times New Roman" pitchFamily="18" charset="0"/>
              </a:rPr>
              <a:t>2</a:t>
            </a:r>
            <a:r>
              <a:rPr lang="en-US" altLang="zh-CN" sz="2000" dirty="0" smtClean="0">
                <a:cs typeface="Times New Roman" pitchFamily="18" charset="0"/>
              </a:rPr>
              <a:t> = O(n</a:t>
            </a:r>
            <a:r>
              <a:rPr lang="en-US" altLang="zh-CN" sz="2000" baseline="30000" dirty="0" smtClean="0">
                <a:cs typeface="Times New Roman" pitchFamily="18" charset="0"/>
              </a:rPr>
              <a:t>2</a:t>
            </a:r>
            <a:r>
              <a:rPr lang="en-US" altLang="zh-CN" sz="2000" dirty="0" smtClean="0">
                <a:cs typeface="Times New Roman" pitchFamily="18" charset="0"/>
              </a:rPr>
              <a:t>);   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3n + 2 = O(n</a:t>
            </a:r>
            <a:r>
              <a:rPr lang="en-US" altLang="zh-CN" sz="2000" baseline="30000" dirty="0" smtClean="0">
                <a:cs typeface="Times New Roman" pitchFamily="18" charset="0"/>
              </a:rPr>
              <a:t>2</a:t>
            </a:r>
            <a:r>
              <a:rPr lang="en-US" altLang="zh-CN" sz="2000" dirty="0" smtClean="0">
                <a:cs typeface="Times New Roman" pitchFamily="18" charset="0"/>
              </a:rPr>
              <a:t>)</a:t>
            </a:r>
          </a:p>
          <a:p>
            <a:pPr lvl="2"/>
            <a:r>
              <a:rPr lang="zh-CN" altLang="en-US" sz="2000" dirty="0" smtClean="0">
                <a:cs typeface="Times New Roman" pitchFamily="18" charset="0"/>
              </a:rPr>
              <a:t>注：</a:t>
            </a:r>
            <a:r>
              <a:rPr lang="en-US" altLang="zh-CN" sz="2000" dirty="0" smtClean="0">
                <a:cs typeface="Times New Roman" pitchFamily="18" charset="0"/>
              </a:rPr>
              <a:t>1. </a:t>
            </a:r>
            <a:r>
              <a:rPr lang="zh-CN" altLang="en-US" sz="2000" dirty="0" smtClean="0">
                <a:cs typeface="Times New Roman" pitchFamily="18" charset="0"/>
              </a:rPr>
              <a:t>记号</a:t>
            </a:r>
            <a:r>
              <a:rPr lang="en-US" altLang="zh-CN" sz="2000" dirty="0" smtClean="0">
                <a:cs typeface="Times New Roman" pitchFamily="18" charset="0"/>
              </a:rPr>
              <a:t>f(n)=O(g(n))</a:t>
            </a:r>
            <a:r>
              <a:rPr lang="zh-CN" altLang="en-US" sz="2000" dirty="0" smtClean="0">
                <a:cs typeface="Times New Roman" pitchFamily="18" charset="0"/>
              </a:rPr>
              <a:t>不能写成</a:t>
            </a:r>
            <a:r>
              <a:rPr lang="en-US" altLang="zh-CN" sz="2000" dirty="0" smtClean="0">
                <a:cs typeface="Times New Roman" pitchFamily="18" charset="0"/>
              </a:rPr>
              <a:t>g(n)=O(f(n));</a:t>
            </a:r>
          </a:p>
          <a:p>
            <a:pPr lvl="2"/>
            <a:r>
              <a:rPr lang="en-US" altLang="zh-CN" sz="2000" dirty="0" smtClean="0">
                <a:cs typeface="Times New Roman" pitchFamily="18" charset="0"/>
              </a:rPr>
              <a:t>        2. </a:t>
            </a:r>
            <a:r>
              <a:rPr lang="zh-CN" altLang="en-US" sz="2000" dirty="0" smtClean="0">
                <a:cs typeface="Times New Roman" pitchFamily="18" charset="0"/>
              </a:rPr>
              <a:t>最后一个是松散的上界，最好给出最小渐进上界。</a:t>
            </a:r>
            <a:r>
              <a:rPr lang="en-US" altLang="zh-CN" sz="2000" dirty="0" smtClean="0">
                <a:cs typeface="Times New Roman" pitchFamily="18" charset="0"/>
              </a:rPr>
              <a:t>O(n)</a:t>
            </a:r>
            <a:r>
              <a:rPr lang="zh-CN" altLang="en-US" sz="2000" dirty="0" smtClean="0">
                <a:cs typeface="Times New Roman" pitchFamily="18" charset="0"/>
              </a:rPr>
              <a:t>是它较好的界。</a:t>
            </a:r>
          </a:p>
          <a:p>
            <a:pPr lvl="1"/>
            <a:r>
              <a:rPr lang="zh-CN" altLang="en-US" sz="2400" dirty="0" smtClean="0">
                <a:cs typeface="Times New Roman" pitchFamily="18" charset="0"/>
              </a:rPr>
              <a:t>大欧比率定理：</a:t>
            </a:r>
            <a:endParaRPr lang="en-US" altLang="zh-CN" sz="2400" dirty="0" smtClean="0">
              <a:cs typeface="Times New Roman" pitchFamily="18" charset="0"/>
            </a:endParaRPr>
          </a:p>
          <a:p>
            <a:pPr lvl="2"/>
            <a:r>
              <a:rPr lang="zh-CN" altLang="en-US" sz="2000" dirty="0" smtClean="0">
                <a:cs typeface="Times New Roman" pitchFamily="18" charset="0"/>
              </a:rPr>
              <a:t>如果极限 </a:t>
            </a:r>
            <a:r>
              <a:rPr lang="en-US" altLang="zh-CN" sz="2000" dirty="0" err="1" smtClean="0">
                <a:cs typeface="Times New Roman" pitchFamily="18" charset="0"/>
              </a:rPr>
              <a:t>lim</a:t>
            </a:r>
            <a:r>
              <a:rPr lang="en-US" altLang="zh-CN" sz="2000" dirty="0" smtClean="0">
                <a:cs typeface="Times New Roman" pitchFamily="18" charset="0"/>
              </a:rPr>
              <a:t>(f(n)/g(n))</a:t>
            </a:r>
            <a:r>
              <a:rPr lang="zh-CN" altLang="en-US" sz="2000" dirty="0" smtClean="0">
                <a:cs typeface="Times New Roman" pitchFamily="18" charset="0"/>
              </a:rPr>
              <a:t>存在，则 </a:t>
            </a:r>
            <a:r>
              <a:rPr lang="en-US" altLang="zh-CN" sz="2000" dirty="0" smtClean="0">
                <a:cs typeface="Times New Roman" pitchFamily="18" charset="0"/>
              </a:rPr>
              <a:t> f(n) = O(g(n)) </a:t>
            </a:r>
            <a:r>
              <a:rPr lang="zh-CN" altLang="en-US" sz="2000" dirty="0" smtClean="0">
                <a:cs typeface="Times New Roman" pitchFamily="18" charset="0"/>
              </a:rPr>
              <a:t>的充要条件是：存在正实数 </a:t>
            </a:r>
            <a:r>
              <a:rPr lang="en-US" altLang="zh-CN" sz="2000" dirty="0" smtClean="0">
                <a:cs typeface="Times New Roman" pitchFamily="18" charset="0"/>
              </a:rPr>
              <a:t>c , </a:t>
            </a:r>
            <a:r>
              <a:rPr lang="zh-CN" altLang="en-US" sz="2000" dirty="0" smtClean="0">
                <a:cs typeface="Times New Roman" pitchFamily="18" charset="0"/>
              </a:rPr>
              <a:t>使得 </a:t>
            </a:r>
            <a:r>
              <a:rPr lang="en-US" altLang="zh-CN" sz="2000" dirty="0" err="1" smtClean="0">
                <a:cs typeface="Times New Roman" pitchFamily="18" charset="0"/>
              </a:rPr>
              <a:t>lim</a:t>
            </a:r>
            <a:r>
              <a:rPr lang="en-US" altLang="zh-CN" sz="2000" dirty="0" smtClean="0">
                <a:cs typeface="Times New Roman" pitchFamily="18" charset="0"/>
              </a:rPr>
              <a:t> (f(n)/g(n)) </a:t>
            </a:r>
            <a:r>
              <a:rPr lang="en-US" altLang="en-US" sz="2000" dirty="0" smtClean="0"/>
              <a:t>≤</a:t>
            </a:r>
            <a:r>
              <a:rPr lang="en-US" altLang="zh-CN" sz="2000" dirty="0" smtClean="0"/>
              <a:t> c .</a:t>
            </a:r>
            <a:endParaRPr lang="zh-CN" altLang="en-US" sz="2000" dirty="0" smtClean="0"/>
          </a:p>
          <a:p>
            <a:pPr lvl="1"/>
            <a:r>
              <a:rPr lang="zh-CN" altLang="en-US" sz="2400" dirty="0" smtClean="0"/>
              <a:t>小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符号：大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定义中“存在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”改为“任给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”。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f(n)=o(g(n)</a:t>
            </a:r>
            <a:r>
              <a:rPr lang="zh-CN" altLang="en-US" sz="2000" dirty="0" smtClean="0"/>
              <a:t>表明</a:t>
            </a:r>
            <a:r>
              <a:rPr lang="en-US" altLang="zh-CN" sz="2000" dirty="0" smtClean="0"/>
              <a:t>f(n)</a:t>
            </a:r>
            <a:r>
              <a:rPr lang="zh-CN" altLang="en-US" sz="2000" dirty="0" smtClean="0"/>
              <a:t>一定低于</a:t>
            </a:r>
            <a:r>
              <a:rPr lang="en-US" altLang="zh-CN" sz="2000" dirty="0" smtClean="0"/>
              <a:t>g(n)</a:t>
            </a:r>
            <a:r>
              <a:rPr lang="zh-CN" altLang="en-US" sz="2000" dirty="0" smtClean="0"/>
              <a:t>的阶，大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可能等于。故</a:t>
            </a:r>
            <a:r>
              <a:rPr lang="en-US" altLang="zh-CN" sz="2000" dirty="0" err="1" smtClean="0"/>
              <a:t>o→O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定理：对于任意正实数 </a:t>
            </a:r>
            <a:r>
              <a:rPr lang="zh-CN" altLang="en-US" sz="2400" dirty="0" smtClean="0">
                <a:sym typeface="Symbol" pitchFamily="18" charset="2"/>
              </a:rPr>
              <a:t>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itchFamily="18" charset="2"/>
              </a:rPr>
              <a:t> 和常数 </a:t>
            </a:r>
            <a:r>
              <a:rPr lang="en-US" altLang="zh-CN" sz="2400" dirty="0" smtClean="0">
                <a:sym typeface="Symbol" pitchFamily="18" charset="2"/>
              </a:rPr>
              <a:t>c </a:t>
            </a:r>
            <a:r>
              <a:rPr lang="zh-CN" altLang="en-US" sz="2400" dirty="0" smtClean="0">
                <a:sym typeface="Symbol" pitchFamily="18" charset="2"/>
              </a:rPr>
              <a:t>，下面的不等式成立</a:t>
            </a:r>
            <a:r>
              <a:rPr lang="en-US" altLang="zh-CN" sz="2400" dirty="0" smtClean="0">
                <a:sym typeface="Symbol" pitchFamily="18" charset="2"/>
              </a:rPr>
              <a:t>(</a:t>
            </a:r>
            <a:r>
              <a:rPr lang="zh-CN" altLang="en-US" sz="2400" dirty="0" smtClean="0"/>
              <a:t>常用估计渐近上界的几个不等式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r>
              <a:rPr lang="zh-CN" altLang="en-US" sz="2400" dirty="0" smtClean="0">
                <a:sym typeface="Symbol" pitchFamily="18" charset="2"/>
              </a:rPr>
              <a:t>：</a:t>
            </a:r>
          </a:p>
          <a:p>
            <a:pPr lvl="2"/>
            <a:r>
              <a:rPr lang="en-US" altLang="zh-CN" sz="2000" dirty="0" smtClean="0">
                <a:sym typeface="Symbol" pitchFamily="18" charset="2"/>
              </a:rPr>
              <a:t>1. </a:t>
            </a:r>
            <a:r>
              <a:rPr lang="zh-CN" altLang="en-US" sz="2000" dirty="0" smtClean="0">
                <a:sym typeface="Symbol" pitchFamily="18" charset="2"/>
              </a:rPr>
              <a:t>存在正整数 </a:t>
            </a:r>
            <a:r>
              <a:rPr lang="en-US" altLang="zh-CN" sz="2000" dirty="0" smtClean="0">
                <a:sym typeface="Symbol" pitchFamily="18" charset="2"/>
              </a:rPr>
              <a:t>N, </a:t>
            </a:r>
            <a:r>
              <a:rPr lang="zh-CN" altLang="en-US" sz="2000" dirty="0" smtClean="0">
                <a:sym typeface="Symbol" pitchFamily="18" charset="2"/>
              </a:rPr>
              <a:t>使得对于任何</a:t>
            </a:r>
            <a:r>
              <a:rPr lang="en-US" altLang="zh-CN" sz="2000" dirty="0" smtClean="0">
                <a:sym typeface="Symbol" pitchFamily="18" charset="2"/>
              </a:rPr>
              <a:t>n&gt;N, </a:t>
            </a:r>
            <a:r>
              <a:rPr lang="zh-CN" altLang="en-US" sz="2000" dirty="0" smtClean="0">
                <a:sym typeface="Symbol" pitchFamily="18" charset="2"/>
              </a:rPr>
              <a:t>有 </a:t>
            </a:r>
            <a:r>
              <a:rPr lang="en-US" altLang="zh-CN" sz="2000" dirty="0" smtClean="0">
                <a:sym typeface="Symbol" pitchFamily="18" charset="2"/>
              </a:rPr>
              <a:t>(c + log n)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dirty="0" smtClean="0">
                <a:sym typeface="Symbol" pitchFamily="18" charset="2"/>
              </a:rPr>
              <a:t> &lt;(log n)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baseline="30000" dirty="0" smtClean="0">
                <a:sym typeface="Symbol" pitchFamily="18" charset="2"/>
              </a:rPr>
              <a:t>+</a:t>
            </a:r>
            <a:r>
              <a:rPr lang="zh-CN" altLang="en-US" sz="2000" baseline="30000" dirty="0" smtClean="0">
                <a:sym typeface="Symbol" pitchFamily="18" charset="2"/>
              </a:rPr>
              <a:t> </a:t>
            </a:r>
            <a:r>
              <a:rPr lang="en-US" altLang="zh-CN" sz="2000" dirty="0" smtClean="0">
                <a:sym typeface="Symbol" pitchFamily="18" charset="2"/>
              </a:rPr>
              <a:t>;</a:t>
            </a:r>
          </a:p>
          <a:p>
            <a:pPr lvl="2"/>
            <a:r>
              <a:rPr lang="en-US" altLang="zh-CN" sz="2000" dirty="0" smtClean="0">
                <a:sym typeface="Symbol" pitchFamily="18" charset="2"/>
              </a:rPr>
              <a:t>2. </a:t>
            </a:r>
            <a:r>
              <a:rPr lang="zh-CN" altLang="en-US" sz="2000" dirty="0" smtClean="0">
                <a:sym typeface="Symbol" pitchFamily="18" charset="2"/>
              </a:rPr>
              <a:t>存在正整数 </a:t>
            </a:r>
            <a:r>
              <a:rPr lang="en-US" altLang="zh-CN" sz="2000" dirty="0" smtClean="0">
                <a:sym typeface="Symbol" pitchFamily="18" charset="2"/>
              </a:rPr>
              <a:t>N, </a:t>
            </a:r>
            <a:r>
              <a:rPr lang="zh-CN" altLang="en-US" sz="2000" dirty="0" smtClean="0">
                <a:sym typeface="Symbol" pitchFamily="18" charset="2"/>
              </a:rPr>
              <a:t>使得对于任何</a:t>
            </a:r>
            <a:r>
              <a:rPr lang="en-US" altLang="zh-CN" sz="2000" dirty="0" smtClean="0">
                <a:sym typeface="Symbol" pitchFamily="18" charset="2"/>
              </a:rPr>
              <a:t>n&gt;N, </a:t>
            </a:r>
            <a:r>
              <a:rPr lang="zh-CN" altLang="en-US" sz="2000" dirty="0" smtClean="0">
                <a:sym typeface="Symbol" pitchFamily="18" charset="2"/>
              </a:rPr>
              <a:t>有 </a:t>
            </a:r>
            <a:r>
              <a:rPr lang="en-US" altLang="zh-CN" sz="2000" dirty="0" smtClean="0">
                <a:sym typeface="Symbol" pitchFamily="18" charset="2"/>
              </a:rPr>
              <a:t>( log n)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dirty="0" smtClean="0">
                <a:sym typeface="Symbol" pitchFamily="18" charset="2"/>
              </a:rPr>
              <a:t> &lt; n</a:t>
            </a:r>
            <a:r>
              <a:rPr lang="zh-CN" altLang="en-US" sz="2000" baseline="30000" dirty="0" smtClean="0">
                <a:sym typeface="Symbol" pitchFamily="18" charset="2"/>
              </a:rPr>
              <a:t> </a:t>
            </a:r>
            <a:r>
              <a:rPr lang="en-US" altLang="zh-CN" sz="2000" dirty="0" smtClean="0">
                <a:sym typeface="Symbol" pitchFamily="18" charset="2"/>
              </a:rPr>
              <a:t>;</a:t>
            </a:r>
          </a:p>
          <a:p>
            <a:pPr lvl="2"/>
            <a:r>
              <a:rPr lang="en-US" altLang="zh-CN" sz="2000" dirty="0" smtClean="0">
                <a:sym typeface="Symbol" pitchFamily="18" charset="2"/>
              </a:rPr>
              <a:t>3. </a:t>
            </a:r>
            <a:r>
              <a:rPr lang="zh-CN" altLang="en-US" sz="2000" dirty="0" smtClean="0">
                <a:sym typeface="Symbol" pitchFamily="18" charset="2"/>
              </a:rPr>
              <a:t>存在正整数 </a:t>
            </a:r>
            <a:r>
              <a:rPr lang="en-US" altLang="zh-CN" sz="2000" dirty="0" smtClean="0">
                <a:sym typeface="Symbol" pitchFamily="18" charset="2"/>
              </a:rPr>
              <a:t>N, </a:t>
            </a:r>
            <a:r>
              <a:rPr lang="zh-CN" altLang="en-US" sz="2000" dirty="0" smtClean="0">
                <a:sym typeface="Symbol" pitchFamily="18" charset="2"/>
              </a:rPr>
              <a:t>使得对于任何</a:t>
            </a:r>
            <a:r>
              <a:rPr lang="en-US" altLang="zh-CN" sz="2000" dirty="0" smtClean="0">
                <a:sym typeface="Symbol" pitchFamily="18" charset="2"/>
              </a:rPr>
              <a:t>n&gt;N, </a:t>
            </a:r>
            <a:r>
              <a:rPr lang="zh-CN" altLang="en-US" sz="2000" dirty="0" smtClean="0">
                <a:sym typeface="Symbol" pitchFamily="18" charset="2"/>
              </a:rPr>
              <a:t>有 </a:t>
            </a:r>
            <a:r>
              <a:rPr lang="en-US" altLang="zh-CN" sz="2000" dirty="0" smtClean="0">
                <a:sym typeface="Symbol" pitchFamily="18" charset="2"/>
              </a:rPr>
              <a:t>(c + n)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dirty="0" smtClean="0">
                <a:sym typeface="Symbol" pitchFamily="18" charset="2"/>
              </a:rPr>
              <a:t> &lt; n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baseline="30000" dirty="0" smtClean="0">
                <a:sym typeface="Symbol" pitchFamily="18" charset="2"/>
              </a:rPr>
              <a:t>+</a:t>
            </a:r>
            <a:r>
              <a:rPr lang="zh-CN" altLang="en-US" sz="2000" baseline="30000" dirty="0" smtClean="0">
                <a:sym typeface="Symbol" pitchFamily="18" charset="2"/>
              </a:rPr>
              <a:t> </a:t>
            </a:r>
            <a:r>
              <a:rPr lang="en-US" altLang="zh-CN" sz="2000" dirty="0" smtClean="0">
                <a:sym typeface="Symbol" pitchFamily="18" charset="2"/>
              </a:rPr>
              <a:t>;</a:t>
            </a:r>
          </a:p>
          <a:p>
            <a:pPr lvl="2"/>
            <a:r>
              <a:rPr lang="en-US" altLang="zh-CN" sz="2000" dirty="0" smtClean="0">
                <a:sym typeface="Symbol" pitchFamily="18" charset="2"/>
              </a:rPr>
              <a:t>4. </a:t>
            </a:r>
            <a:r>
              <a:rPr lang="zh-CN" altLang="en-US" sz="2000" dirty="0" smtClean="0">
                <a:sym typeface="Symbol" pitchFamily="18" charset="2"/>
              </a:rPr>
              <a:t>存在正整数 </a:t>
            </a:r>
            <a:r>
              <a:rPr lang="en-US" altLang="zh-CN" sz="2000" dirty="0" smtClean="0">
                <a:sym typeface="Symbol" pitchFamily="18" charset="2"/>
              </a:rPr>
              <a:t>N, </a:t>
            </a:r>
            <a:r>
              <a:rPr lang="zh-CN" altLang="en-US" sz="2000" dirty="0" smtClean="0">
                <a:sym typeface="Symbol" pitchFamily="18" charset="2"/>
              </a:rPr>
              <a:t>使得对于任何</a:t>
            </a:r>
            <a:r>
              <a:rPr lang="en-US" altLang="zh-CN" sz="2000" dirty="0" smtClean="0">
                <a:sym typeface="Symbol" pitchFamily="18" charset="2"/>
              </a:rPr>
              <a:t>n&gt;N, </a:t>
            </a:r>
            <a:r>
              <a:rPr lang="zh-CN" altLang="en-US" sz="2000" dirty="0" smtClean="0">
                <a:sym typeface="Symbol" pitchFamily="18" charset="2"/>
              </a:rPr>
              <a:t>有 </a:t>
            </a:r>
            <a:r>
              <a:rPr lang="en-US" altLang="zh-CN" sz="2000" dirty="0" smtClean="0">
                <a:sym typeface="Symbol" pitchFamily="18" charset="2"/>
              </a:rPr>
              <a:t>n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dirty="0" smtClean="0">
                <a:sym typeface="Symbol" pitchFamily="18" charset="2"/>
              </a:rPr>
              <a:t> &lt;(1+ 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en-US" altLang="zh-CN" sz="2000" dirty="0" smtClean="0">
                <a:sym typeface="Symbol" pitchFamily="18" charset="2"/>
              </a:rPr>
              <a:t>)</a:t>
            </a:r>
            <a:r>
              <a:rPr lang="en-US" altLang="zh-CN" sz="2000" baseline="30000" dirty="0" smtClean="0">
                <a:sym typeface="Symbol" pitchFamily="18" charset="2"/>
              </a:rPr>
              <a:t>n </a:t>
            </a:r>
            <a:r>
              <a:rPr lang="en-US" altLang="zh-CN" sz="2000" dirty="0" smtClean="0">
                <a:sym typeface="Symbol" pitchFamily="18" charset="2"/>
              </a:rPr>
              <a:t> ;</a:t>
            </a:r>
          </a:p>
          <a:p>
            <a:pPr lvl="2"/>
            <a:r>
              <a:rPr lang="en-US" altLang="zh-CN" sz="2000" dirty="0" smtClean="0">
                <a:sym typeface="Symbol" pitchFamily="18" charset="2"/>
              </a:rPr>
              <a:t>5. </a:t>
            </a:r>
            <a:r>
              <a:rPr lang="zh-CN" altLang="en-US" sz="2000" dirty="0" smtClean="0">
                <a:sym typeface="Symbol" pitchFamily="18" charset="2"/>
              </a:rPr>
              <a:t>组合：对于常数  ，当 </a:t>
            </a:r>
            <a:r>
              <a:rPr lang="en-US" altLang="zh-CN" sz="2000" dirty="0" smtClean="0">
                <a:sym typeface="Symbol" pitchFamily="18" charset="2"/>
              </a:rPr>
              <a:t>n </a:t>
            </a:r>
            <a:r>
              <a:rPr lang="zh-CN" altLang="en-US" sz="2000" dirty="0" smtClean="0">
                <a:sym typeface="Symbol" pitchFamily="18" charset="2"/>
              </a:rPr>
              <a:t>充分大时，有 </a:t>
            </a:r>
            <a:r>
              <a:rPr lang="en-US" altLang="zh-CN" sz="2000" dirty="0" smtClean="0">
                <a:sym typeface="Symbol" pitchFamily="18" charset="2"/>
              </a:rPr>
              <a:t>n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dirty="0" smtClean="0">
                <a:sym typeface="Symbol" pitchFamily="18" charset="2"/>
              </a:rPr>
              <a:t>(log n)</a:t>
            </a:r>
            <a:r>
              <a:rPr lang="zh-CN" altLang="en-US" sz="2000" baseline="30000" dirty="0" smtClean="0">
                <a:sym typeface="Symbol" pitchFamily="18" charset="2"/>
              </a:rPr>
              <a:t></a:t>
            </a:r>
            <a:r>
              <a:rPr lang="en-US" altLang="zh-CN" sz="2000" dirty="0" smtClean="0">
                <a:sym typeface="Symbol" pitchFamily="18" charset="2"/>
              </a:rPr>
              <a:t> &lt; n</a:t>
            </a:r>
            <a:r>
              <a:rPr lang="zh-CN" altLang="en-US" sz="2000" baseline="30000" dirty="0" smtClean="0">
                <a:sym typeface="Symbol" pitchFamily="18" charset="2"/>
              </a:rPr>
              <a:t></a:t>
            </a:r>
            <a:r>
              <a:rPr lang="en-US" altLang="zh-CN" sz="2000" baseline="30000" dirty="0" smtClean="0">
                <a:sym typeface="Symbol" pitchFamily="18" charset="2"/>
              </a:rPr>
              <a:t>+</a:t>
            </a:r>
            <a:r>
              <a:rPr lang="zh-CN" altLang="en-US" sz="2000" baseline="30000" dirty="0" smtClean="0">
                <a:sym typeface="Symbol" pitchFamily="18" charset="2"/>
              </a:rPr>
              <a:t> </a:t>
            </a:r>
            <a:r>
              <a:rPr lang="zh-CN" altLang="en-US" sz="2000" dirty="0" smtClean="0">
                <a:sym typeface="Symbol" pitchFamily="18" charset="2"/>
              </a:rPr>
              <a:t>。</a:t>
            </a:r>
            <a:endParaRPr lang="en-US" altLang="zh-CN" sz="2000" dirty="0" smtClean="0"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sym typeface="Symbol" pitchFamily="18" charset="2"/>
              </a:rPr>
              <a:t>举例</a:t>
            </a:r>
            <a:endParaRPr lang="en-US" altLang="zh-CN" sz="2400" dirty="0" smtClean="0">
              <a:sym typeface="Symbol" pitchFamily="18" charset="2"/>
            </a:endParaRP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  n</a:t>
            </a:r>
            <a:r>
              <a:rPr lang="en-US" altLang="zh-CN" sz="2000" baseline="30000" dirty="0" smtClean="0">
                <a:sym typeface="Symbol" pitchFamily="18" charset="2"/>
              </a:rPr>
              <a:t>3 </a:t>
            </a:r>
            <a:r>
              <a:rPr lang="en-US" altLang="zh-CN" sz="2000" dirty="0" smtClean="0">
                <a:sym typeface="Symbol" pitchFamily="18" charset="2"/>
              </a:rPr>
              <a:t>+ n</a:t>
            </a:r>
            <a:r>
              <a:rPr lang="en-US" altLang="zh-CN" sz="2000" baseline="30000" dirty="0" smtClean="0">
                <a:sym typeface="Symbol" pitchFamily="18" charset="2"/>
              </a:rPr>
              <a:t>2 </a:t>
            </a:r>
            <a:r>
              <a:rPr lang="en-US" altLang="zh-CN" sz="2000" dirty="0" smtClean="0">
                <a:sym typeface="Symbol" pitchFamily="18" charset="2"/>
              </a:rPr>
              <a:t>+ log</a:t>
            </a:r>
            <a:r>
              <a:rPr lang="en-US" altLang="zh-CN" sz="2000" baseline="30000" dirty="0" smtClean="0">
                <a:sym typeface="Symbol" pitchFamily="18" charset="2"/>
              </a:rPr>
              <a:t>10</a:t>
            </a:r>
            <a:r>
              <a:rPr lang="en-US" altLang="zh-CN" sz="2000" dirty="0" smtClean="0">
                <a:sym typeface="Symbol" pitchFamily="18" charset="2"/>
              </a:rPr>
              <a:t>n = O(n</a:t>
            </a:r>
            <a:r>
              <a:rPr lang="en-US" altLang="zh-CN" sz="2000" baseline="30000" dirty="0" smtClean="0">
                <a:sym typeface="Symbol" pitchFamily="18" charset="2"/>
              </a:rPr>
              <a:t>3</a:t>
            </a:r>
            <a:r>
              <a:rPr lang="en-US" altLang="zh-CN" sz="2000" dirty="0" smtClean="0">
                <a:sym typeface="Symbol" pitchFamily="18" charset="2"/>
              </a:rPr>
              <a:t>);    </a:t>
            </a: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  n</a:t>
            </a:r>
            <a:r>
              <a:rPr lang="en-US" altLang="zh-CN" sz="2000" baseline="30000" dirty="0" smtClean="0">
                <a:sym typeface="Symbol" pitchFamily="18" charset="2"/>
              </a:rPr>
              <a:t>4 </a:t>
            </a:r>
            <a:r>
              <a:rPr lang="en-US" altLang="zh-CN" sz="2000" dirty="0" smtClean="0">
                <a:sym typeface="Symbol" pitchFamily="18" charset="2"/>
              </a:rPr>
              <a:t>+ n</a:t>
            </a:r>
            <a:r>
              <a:rPr lang="en-US" altLang="zh-CN" sz="2000" baseline="30000" dirty="0" smtClean="0">
                <a:sym typeface="Symbol" pitchFamily="18" charset="2"/>
              </a:rPr>
              <a:t>2.5 </a:t>
            </a:r>
            <a:r>
              <a:rPr lang="en-US" altLang="zh-CN" sz="2000" dirty="0" smtClean="0">
                <a:sym typeface="Symbol" pitchFamily="18" charset="2"/>
              </a:rPr>
              <a:t>log</a:t>
            </a:r>
            <a:r>
              <a:rPr lang="en-US" altLang="zh-CN" sz="2000" baseline="30000" dirty="0" smtClean="0">
                <a:sym typeface="Symbol" pitchFamily="18" charset="2"/>
              </a:rPr>
              <a:t>20</a:t>
            </a:r>
            <a:r>
              <a:rPr lang="en-US" altLang="zh-CN" sz="2000" dirty="0" smtClean="0">
                <a:sym typeface="Symbol" pitchFamily="18" charset="2"/>
              </a:rPr>
              <a:t>n = O(n</a:t>
            </a:r>
            <a:r>
              <a:rPr lang="en-US" altLang="zh-CN" sz="2000" baseline="30000" dirty="0" smtClean="0">
                <a:sym typeface="Symbol" pitchFamily="18" charset="2"/>
              </a:rPr>
              <a:t>4</a:t>
            </a:r>
            <a:r>
              <a:rPr lang="en-US" altLang="zh-CN" sz="2000" dirty="0" smtClean="0">
                <a:sym typeface="Symbol" pitchFamily="18" charset="2"/>
              </a:rPr>
              <a:t>);  </a:t>
            </a: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  2</a:t>
            </a:r>
            <a:r>
              <a:rPr lang="en-US" altLang="zh-CN" sz="2000" baseline="30000" dirty="0" smtClean="0">
                <a:sym typeface="Symbol" pitchFamily="18" charset="2"/>
              </a:rPr>
              <a:t>n </a:t>
            </a:r>
            <a:r>
              <a:rPr lang="en-US" altLang="zh-CN" sz="2000" dirty="0" smtClean="0">
                <a:sym typeface="Symbol" pitchFamily="18" charset="2"/>
              </a:rPr>
              <a:t>n</a:t>
            </a:r>
            <a:r>
              <a:rPr lang="en-US" altLang="zh-CN" sz="2000" baseline="30000" dirty="0" smtClean="0">
                <a:sym typeface="Symbol" pitchFamily="18" charset="2"/>
              </a:rPr>
              <a:t>4 </a:t>
            </a:r>
            <a:r>
              <a:rPr lang="en-US" altLang="zh-CN" sz="2000" dirty="0" smtClean="0">
                <a:sym typeface="Symbol" pitchFamily="18" charset="2"/>
              </a:rPr>
              <a:t>log</a:t>
            </a:r>
            <a:r>
              <a:rPr lang="en-US" altLang="zh-CN" sz="2000" baseline="30000" dirty="0" smtClean="0">
                <a:sym typeface="Symbol" pitchFamily="18" charset="2"/>
              </a:rPr>
              <a:t>3</a:t>
            </a:r>
            <a:r>
              <a:rPr lang="en-US" altLang="zh-CN" sz="2000" dirty="0" smtClean="0">
                <a:sym typeface="Symbol" pitchFamily="18" charset="2"/>
              </a:rPr>
              <a:t>n+2</a:t>
            </a:r>
            <a:r>
              <a:rPr lang="en-US" altLang="zh-CN" sz="2000" baseline="30000" dirty="0" smtClean="0">
                <a:sym typeface="Symbol" pitchFamily="18" charset="2"/>
              </a:rPr>
              <a:t>n</a:t>
            </a:r>
            <a:r>
              <a:rPr lang="en-US" altLang="zh-CN" sz="2000" dirty="0" smtClean="0">
                <a:sym typeface="Symbol" pitchFamily="18" charset="2"/>
              </a:rPr>
              <a:t>n</a:t>
            </a:r>
            <a:r>
              <a:rPr lang="en-US" altLang="zh-CN" sz="2000" baseline="30000" dirty="0" smtClean="0">
                <a:sym typeface="Symbol" pitchFamily="18" charset="2"/>
              </a:rPr>
              <a:t>5</a:t>
            </a:r>
            <a:r>
              <a:rPr lang="en-US" altLang="zh-CN" sz="2000" dirty="0" smtClean="0">
                <a:sym typeface="Symbol" pitchFamily="18" charset="2"/>
              </a:rPr>
              <a:t>/log</a:t>
            </a:r>
            <a:r>
              <a:rPr lang="en-US" altLang="zh-CN" sz="2000" baseline="30000" dirty="0" smtClean="0">
                <a:sym typeface="Symbol" pitchFamily="18" charset="2"/>
              </a:rPr>
              <a:t>3</a:t>
            </a:r>
            <a:r>
              <a:rPr lang="en-US" altLang="zh-CN" sz="2000" dirty="0" smtClean="0">
                <a:sym typeface="Symbol" pitchFamily="18" charset="2"/>
              </a:rPr>
              <a:t>n = O(2</a:t>
            </a:r>
            <a:r>
              <a:rPr lang="en-US" altLang="zh-CN" sz="2000" baseline="30000" dirty="0" smtClean="0">
                <a:sym typeface="Symbol" pitchFamily="18" charset="2"/>
              </a:rPr>
              <a:t>n </a:t>
            </a:r>
            <a:r>
              <a:rPr lang="en-US" altLang="zh-CN" sz="2000" dirty="0" smtClean="0">
                <a:sym typeface="Symbol" pitchFamily="18" charset="2"/>
              </a:rPr>
              <a:t>n</a:t>
            </a:r>
            <a:r>
              <a:rPr lang="en-US" altLang="zh-CN" sz="2000" baseline="30000" dirty="0" smtClean="0">
                <a:sym typeface="Symbol" pitchFamily="18" charset="2"/>
              </a:rPr>
              <a:t>5</a:t>
            </a:r>
            <a:r>
              <a:rPr lang="en-US" altLang="zh-CN" sz="2000" dirty="0" smtClean="0">
                <a:sym typeface="Symbol" pitchFamily="18" charset="2"/>
              </a:rPr>
              <a:t>);</a:t>
            </a: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  n</a:t>
            </a:r>
            <a:r>
              <a:rPr lang="en-US" altLang="zh-CN" sz="2000" baseline="30000" dirty="0" smtClean="0">
                <a:sym typeface="Symbol" pitchFamily="18" charset="2"/>
              </a:rPr>
              <a:t>5</a:t>
            </a:r>
            <a:r>
              <a:rPr lang="en-US" altLang="zh-CN" sz="2000" dirty="0" smtClean="0">
                <a:sym typeface="Symbol" pitchFamily="18" charset="2"/>
              </a:rPr>
              <a:t>=O(2</a:t>
            </a:r>
            <a:r>
              <a:rPr lang="en-US" altLang="zh-CN" sz="2000" baseline="30000" dirty="0" smtClean="0">
                <a:sym typeface="Symbol" pitchFamily="18" charset="2"/>
              </a:rPr>
              <a:t>n</a:t>
            </a:r>
            <a:r>
              <a:rPr lang="en-US" altLang="zh-CN" sz="2000" dirty="0" smtClean="0">
                <a:sym typeface="Symbol" pitchFamily="18" charset="2"/>
              </a:rPr>
              <a:t>);    n2</a:t>
            </a:r>
            <a:r>
              <a:rPr lang="en-US" altLang="zh-CN" sz="2000" baseline="30000" dirty="0" smtClean="0">
                <a:sym typeface="Symbol" pitchFamily="18" charset="2"/>
              </a:rPr>
              <a:t>n</a:t>
            </a:r>
            <a:r>
              <a:rPr lang="en-US" altLang="zh-CN" sz="2000" dirty="0" smtClean="0">
                <a:sym typeface="Symbol" pitchFamily="18" charset="2"/>
              </a:rPr>
              <a:t>=O(n!)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pPr lvl="1"/>
            <a:r>
              <a:rPr lang="zh-CN" altLang="en-US" sz="2800" dirty="0" smtClean="0"/>
              <a:t>渐近下界</a:t>
            </a:r>
            <a:r>
              <a:rPr lang="en-US" altLang="zh-CN" sz="2800" dirty="0" smtClean="0"/>
              <a:t>: f (</a:t>
            </a:r>
            <a:r>
              <a:rPr lang="en-US" altLang="zh-CN" sz="2400" dirty="0" smtClean="0"/>
              <a:t>n) = </a:t>
            </a:r>
            <a:r>
              <a:rPr lang="en-US" altLang="zh-CN" sz="2400" dirty="0" smtClean="0">
                <a:sym typeface="Symbol" pitchFamily="18" charset="2"/>
              </a:rPr>
              <a:t></a:t>
            </a:r>
            <a:r>
              <a:rPr lang="en-US" altLang="zh-CN" sz="2400" dirty="0" smtClean="0"/>
              <a:t>(g(n))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定义：存在正实数 </a:t>
            </a:r>
            <a:r>
              <a:rPr lang="en-US" altLang="zh-CN" sz="2000" dirty="0" smtClean="0"/>
              <a:t>c </a:t>
            </a:r>
            <a:r>
              <a:rPr lang="zh-CN" altLang="en-US" sz="2000" dirty="0" smtClean="0"/>
              <a:t>和正整数 </a:t>
            </a:r>
            <a:r>
              <a:rPr lang="en-US" altLang="zh-CN" sz="2000" dirty="0" smtClean="0"/>
              <a:t>N, </a:t>
            </a:r>
            <a:r>
              <a:rPr lang="zh-CN" altLang="en-US" sz="2000" dirty="0" smtClean="0"/>
              <a:t>使得当</a:t>
            </a:r>
            <a:r>
              <a:rPr lang="en-US" altLang="zh-CN" sz="2000" dirty="0" smtClean="0"/>
              <a:t>n&gt;N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f (n) ≥ c </a:t>
            </a:r>
            <a:r>
              <a:rPr lang="en-US" altLang="zh-CN" sz="2000" dirty="0" smtClean="0">
                <a:cs typeface="Times New Roman" pitchFamily="18" charset="0"/>
              </a:rPr>
              <a:t>· </a:t>
            </a:r>
            <a:r>
              <a:rPr lang="en-US" altLang="zh-CN" sz="2000" dirty="0" smtClean="0"/>
              <a:t>g(n)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大欧米茄比率定理：</a:t>
            </a:r>
            <a:r>
              <a:rPr lang="zh-CN" altLang="en-US" sz="2000" dirty="0" smtClean="0">
                <a:cs typeface="Times New Roman" pitchFamily="18" charset="0"/>
              </a:rPr>
              <a:t>如果极限 </a:t>
            </a:r>
            <a:r>
              <a:rPr lang="en-US" altLang="zh-CN" sz="2000" dirty="0" err="1" smtClean="0">
                <a:cs typeface="Times New Roman" pitchFamily="18" charset="0"/>
              </a:rPr>
              <a:t>lim</a:t>
            </a:r>
            <a:r>
              <a:rPr lang="en-US" altLang="zh-CN" sz="2000" dirty="0" smtClean="0">
                <a:cs typeface="Times New Roman" pitchFamily="18" charset="0"/>
              </a:rPr>
              <a:t>(f(n)/g(n))</a:t>
            </a:r>
            <a:r>
              <a:rPr lang="zh-CN" altLang="en-US" sz="2000" dirty="0" smtClean="0">
                <a:cs typeface="Times New Roman" pitchFamily="18" charset="0"/>
              </a:rPr>
              <a:t>存在，则</a:t>
            </a:r>
            <a:r>
              <a:rPr lang="en-US" altLang="zh-CN" sz="2000" dirty="0" smtClean="0">
                <a:cs typeface="Times New Roman" pitchFamily="18" charset="0"/>
              </a:rPr>
              <a:t>f(n) = </a:t>
            </a:r>
            <a:r>
              <a:rPr lang="en-US" altLang="zh-CN" sz="2000" dirty="0" smtClean="0">
                <a:sym typeface="Symbol" pitchFamily="18" charset="2"/>
              </a:rPr>
              <a:t></a:t>
            </a:r>
            <a:r>
              <a:rPr lang="en-US" altLang="zh-CN" sz="2000" dirty="0" smtClean="0">
                <a:cs typeface="Times New Roman" pitchFamily="18" charset="0"/>
              </a:rPr>
              <a:t>(g(n)) </a:t>
            </a:r>
            <a:r>
              <a:rPr lang="zh-CN" altLang="en-US" sz="2000" dirty="0" smtClean="0">
                <a:cs typeface="Times New Roman" pitchFamily="18" charset="0"/>
              </a:rPr>
              <a:t>的充要条件是：存在正实数 </a:t>
            </a:r>
            <a:r>
              <a:rPr lang="en-US" altLang="zh-CN" sz="2000" dirty="0" smtClean="0">
                <a:cs typeface="Times New Roman" pitchFamily="18" charset="0"/>
              </a:rPr>
              <a:t>c , </a:t>
            </a:r>
            <a:r>
              <a:rPr lang="zh-CN" altLang="en-US" sz="2000" dirty="0" smtClean="0">
                <a:cs typeface="Times New Roman" pitchFamily="18" charset="0"/>
              </a:rPr>
              <a:t>使得 </a:t>
            </a:r>
            <a:r>
              <a:rPr lang="en-US" altLang="zh-CN" sz="2000" dirty="0" err="1" smtClean="0">
                <a:cs typeface="Times New Roman" pitchFamily="18" charset="0"/>
              </a:rPr>
              <a:t>lim</a:t>
            </a:r>
            <a:r>
              <a:rPr lang="en-US" altLang="zh-CN" sz="2000" dirty="0" smtClean="0">
                <a:cs typeface="Times New Roman" pitchFamily="18" charset="0"/>
              </a:rPr>
              <a:t>(f(n)/g(n)) </a:t>
            </a:r>
            <a:r>
              <a:rPr lang="en-US" altLang="en-US" sz="2000" dirty="0" smtClean="0">
                <a:sym typeface="Symbol" pitchFamily="18" charset="2"/>
              </a:rPr>
              <a:t></a:t>
            </a:r>
            <a:r>
              <a:rPr lang="en-US" altLang="zh-CN" sz="2000" dirty="0" smtClean="0"/>
              <a:t> c .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注：容易发现一个渐近下界，但人们更关注的是找到最大的渐进下界。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渐近同阶： </a:t>
            </a:r>
            <a:r>
              <a:rPr lang="en-US" altLang="zh-CN" sz="2800" dirty="0" smtClean="0"/>
              <a:t>f (n) = </a:t>
            </a:r>
            <a:r>
              <a:rPr lang="en-US" altLang="zh-CN" sz="2800" dirty="0" smtClean="0">
                <a:sym typeface="Symbol" pitchFamily="18" charset="2"/>
              </a:rPr>
              <a:t></a:t>
            </a:r>
            <a:r>
              <a:rPr lang="en-US" altLang="zh-CN" sz="2800" dirty="0" smtClean="0"/>
              <a:t>(g(n))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定义：指函数</a:t>
            </a:r>
            <a:r>
              <a:rPr lang="en-US" altLang="zh-CN" sz="2000" dirty="0" smtClean="0"/>
              <a:t>g(n)</a:t>
            </a:r>
            <a:r>
              <a:rPr lang="zh-CN" altLang="en-US" sz="2000" dirty="0" smtClean="0"/>
              <a:t>既是</a:t>
            </a:r>
            <a:r>
              <a:rPr lang="en-US" altLang="zh-CN" sz="2000" dirty="0" smtClean="0"/>
              <a:t>f (n)</a:t>
            </a:r>
            <a:r>
              <a:rPr lang="zh-CN" altLang="en-US" sz="2000" smtClean="0"/>
              <a:t>的渐近</a:t>
            </a:r>
            <a:r>
              <a:rPr lang="zh-CN" altLang="en-US" sz="2000" dirty="0" smtClean="0"/>
              <a:t>上界，又是</a:t>
            </a:r>
            <a:r>
              <a:rPr lang="en-US" altLang="zh-CN" sz="2000" dirty="0" smtClean="0"/>
              <a:t>f (n)</a:t>
            </a:r>
            <a:r>
              <a:rPr lang="zh-CN" altLang="en-US" sz="2000" dirty="0" smtClean="0"/>
              <a:t>的渐近下界。此时，</a:t>
            </a:r>
            <a:r>
              <a:rPr lang="zh-CN" altLang="en-US" sz="2000" dirty="0" smtClean="0">
                <a:cs typeface="Times New Roman" pitchFamily="18" charset="0"/>
              </a:rPr>
              <a:t>如果极限 </a:t>
            </a:r>
            <a:r>
              <a:rPr lang="en-US" altLang="zh-CN" sz="2000" dirty="0" err="1" smtClean="0">
                <a:cs typeface="Times New Roman" pitchFamily="18" charset="0"/>
              </a:rPr>
              <a:t>lim</a:t>
            </a:r>
            <a:r>
              <a:rPr lang="en-US" altLang="zh-CN" sz="2000" dirty="0" smtClean="0">
                <a:cs typeface="Times New Roman" pitchFamily="18" charset="0"/>
              </a:rPr>
              <a:t>(f(n)/g(n))</a:t>
            </a:r>
            <a:r>
              <a:rPr lang="zh-CN" altLang="en-US" sz="2000" dirty="0" smtClean="0">
                <a:cs typeface="Times New Roman" pitchFamily="18" charset="0"/>
              </a:rPr>
              <a:t>存在的话，应该是一个正实数。</a:t>
            </a:r>
            <a:endParaRPr lang="zh-CN" altLang="en-US" sz="2000" dirty="0" smtClean="0"/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3n+2= </a:t>
            </a:r>
            <a:r>
              <a:rPr lang="en-US" altLang="zh-CN" sz="2000" dirty="0" smtClean="0">
                <a:sym typeface="Symbol" pitchFamily="18" charset="2"/>
              </a:rPr>
              <a:t></a:t>
            </a:r>
            <a:r>
              <a:rPr lang="en-US" altLang="zh-CN" sz="2000" dirty="0" smtClean="0"/>
              <a:t>(n);  1.5n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-4n+100 = </a:t>
            </a:r>
            <a:r>
              <a:rPr lang="en-US" altLang="zh-CN" sz="2000" dirty="0" smtClean="0">
                <a:sym typeface="Symbol" pitchFamily="18" charset="2"/>
              </a:rPr>
              <a:t></a:t>
            </a:r>
            <a:r>
              <a:rPr lang="en-US" altLang="zh-CN" sz="2000" dirty="0" smtClean="0"/>
              <a:t>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); 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/>
              <a:t>      5 </a:t>
            </a:r>
            <a:r>
              <a:rPr lang="en-US" altLang="zh-CN" sz="2000" dirty="0" smtClean="0">
                <a:cs typeface="Times New Roman" pitchFamily="18" charset="0"/>
              </a:rPr>
              <a:t>·</a:t>
            </a:r>
            <a:r>
              <a:rPr lang="en-US" altLang="zh-CN" sz="2000" dirty="0" smtClean="0"/>
              <a:t> 2</a:t>
            </a:r>
            <a:r>
              <a:rPr lang="en-US" altLang="zh-CN" sz="2000" baseline="30000" dirty="0" smtClean="0"/>
              <a:t>n </a:t>
            </a:r>
            <a:r>
              <a:rPr lang="en-US" altLang="zh-CN" sz="2000" dirty="0" smtClean="0"/>
              <a:t>+3n log n = </a:t>
            </a:r>
            <a:r>
              <a:rPr lang="en-US" altLang="zh-CN" sz="2000" dirty="0" smtClean="0">
                <a:sym typeface="Symbol" pitchFamily="18" charset="2"/>
              </a:rPr>
              <a:t></a:t>
            </a:r>
            <a:r>
              <a:rPr lang="en-US" altLang="zh-CN" sz="2000" dirty="0" smtClean="0"/>
              <a:t>(2</a:t>
            </a:r>
            <a:r>
              <a:rPr lang="en-US" altLang="zh-CN" sz="2000" baseline="30000" dirty="0" smtClean="0"/>
              <a:t>n</a:t>
            </a:r>
            <a:r>
              <a:rPr lang="en-US" altLang="zh-CN" sz="2000" dirty="0" smtClean="0"/>
              <a:t>); n!=</a:t>
            </a:r>
            <a:r>
              <a:rPr lang="en-US" altLang="zh-CN" sz="2000" dirty="0" smtClean="0">
                <a:sym typeface="Symbol" pitchFamily="18" charset="2"/>
              </a:rPr>
              <a:t> (2</a:t>
            </a:r>
            <a:r>
              <a:rPr lang="en-US" altLang="zh-CN" sz="2000" baseline="30000" dirty="0" smtClean="0">
                <a:sym typeface="Symbol" pitchFamily="18" charset="2"/>
              </a:rPr>
              <a:t>n</a:t>
            </a:r>
            <a:r>
              <a:rPr lang="en-US" altLang="zh-CN" sz="2000" dirty="0" smtClean="0">
                <a:sym typeface="Symbol" pitchFamily="18" charset="2"/>
              </a:rPr>
              <a:t>);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一般地，函数主项即是该函数的渐进同阶。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02189"/>
          </a:xfrm>
        </p:spPr>
        <p:txBody>
          <a:bodyPr/>
          <a:lstStyle/>
          <a:p>
            <a:pPr lvl="2"/>
            <a:r>
              <a:rPr lang="zh-CN" altLang="en-US" dirty="0" smtClean="0"/>
              <a:t>策略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的算法描述：</a:t>
            </a:r>
            <a:r>
              <a:rPr lang="en-US" altLang="zh-CN" dirty="0" smtClean="0"/>
              <a:t>Greedy Select()</a:t>
            </a:r>
          </a:p>
          <a:p>
            <a:pPr lvl="3"/>
            <a:r>
              <a:rPr lang="zh-CN" altLang="en-US" dirty="0" smtClean="0"/>
              <a:t>输入：</a:t>
            </a:r>
            <a:r>
              <a:rPr lang="en-US" altLang="zh-CN" dirty="0" smtClean="0"/>
              <a:t>S={1,2,…n}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=1,2,..n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≤ 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≤ …f</a:t>
            </a:r>
            <a:r>
              <a:rPr lang="en-US" altLang="zh-CN" baseline="-25000" dirty="0" smtClean="0"/>
              <a:t>n</a:t>
            </a:r>
          </a:p>
          <a:p>
            <a:pPr lvl="3"/>
            <a:r>
              <a:rPr lang="zh-CN" altLang="en-US" dirty="0" smtClean="0"/>
              <a:t>输出：</a:t>
            </a:r>
            <a:r>
              <a:rPr lang="en-US" altLang="zh-CN" dirty="0" smtClean="0"/>
              <a:t>A    S,</a:t>
            </a:r>
            <a:r>
              <a:rPr lang="zh-CN" altLang="en-US" dirty="0" smtClean="0"/>
              <a:t>选中的活动子集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1.   A:= {1} </a:t>
            </a:r>
          </a:p>
          <a:p>
            <a:pPr lvl="3"/>
            <a:r>
              <a:rPr lang="en-US" altLang="zh-CN" dirty="0" smtClean="0"/>
              <a:t>2.   j:=1                           //</a:t>
            </a:r>
            <a:r>
              <a:rPr lang="zh-CN" altLang="en-US" dirty="0" smtClean="0"/>
              <a:t>已选入的最后一个活动编号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3.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 to n do </a:t>
            </a:r>
          </a:p>
          <a:p>
            <a:pPr lvl="3"/>
            <a:r>
              <a:rPr lang="en-US" altLang="zh-CN" dirty="0" smtClean="0"/>
              <a:t>4.      If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≥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                        //</a:t>
            </a:r>
            <a:r>
              <a:rPr lang="zh-CN" altLang="en-US" dirty="0" smtClean="0"/>
              <a:t>判断相容性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5.      then A:= A ∪{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</a:p>
          <a:p>
            <a:pPr lvl="3"/>
            <a:r>
              <a:rPr lang="en-US" altLang="zh-CN" dirty="0" smtClean="0"/>
              <a:t>6.              j:=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7.   end{for}</a:t>
            </a:r>
          </a:p>
          <a:p>
            <a:pPr lvl="3"/>
            <a:r>
              <a:rPr lang="en-US" altLang="zh-CN" dirty="0" smtClean="0"/>
              <a:t>8.  return A</a:t>
            </a:r>
          </a:p>
          <a:p>
            <a:pPr lvl="2"/>
            <a:r>
              <a:rPr lang="zh-CN" altLang="en-US" dirty="0" smtClean="0"/>
              <a:t>第四章我们将证明上述算法可求得最优解，而策略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不可以，并给出反例。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86050" y="2214554"/>
          <a:ext cx="428628" cy="214314"/>
        </p:xfrm>
        <a:graphic>
          <a:graphicData uri="http://schemas.openxmlformats.org/presentationml/2006/ole">
            <p:oleObj spid="_x0000_s20482" name="公式" r:id="rId3" imgW="15228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问题描述、算法设计与描述、正确性证明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如何给出上述算法的描述？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该算法是否对所有有效的输入都能得到正确的解？如果能，怎样证明？如果不能，能否举出反例？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进一步：什么类型的问题可以使用贪心算法？对使用贪心算法不能得到正确解的问题，还有没有其他设计技术？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有些算法需要证明其正确性，如本例贪心法；有些算法需分析其满足一定条件，如动态规划算法要求问题具有最优子结构性质；回溯与分枝限界法则要进行效率估计与优化。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786346"/>
          </a:xfrm>
        </p:spPr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</a:p>
          <a:p>
            <a:pPr lvl="2"/>
            <a:r>
              <a:rPr lang="zh-CN" altLang="en-US" dirty="0" smtClean="0"/>
              <a:t>排序问题。已经有插入排序、冒泡排序、选择排序、快速排序、堆排序等多种方法。问题：哪些算法效率更高？是否存在更好的算法？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需对算法的运行效率给出科学的量化定义：最坏和平均情况下的时间复杂度，并给出分析计算复杂度的方法。这就是算法的时间复杂度分析。</a:t>
            </a:r>
          </a:p>
          <a:p>
            <a:pPr lvl="2"/>
            <a:r>
              <a:rPr lang="zh-CN" altLang="en-US" dirty="0" smtClean="0"/>
              <a:t>本例中，插入与冒泡排序都是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时间算法，快速排序是最坏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、平均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时间算法，堆排序是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时间算法。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是否有更有效的算法？问题复杂度分析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它与已经找到的具体算法无关，与问题本身内在性质有关。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遗憾的是，目前只有少量问题得到了</a:t>
            </a:r>
            <a:r>
              <a:rPr lang="zh-CN" altLang="en-US" smtClean="0"/>
              <a:t>难度下界。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</a:p>
          <a:p>
            <a:pPr lvl="2"/>
            <a:r>
              <a:rPr lang="zh-CN" altLang="en-US" dirty="0" smtClean="0"/>
              <a:t>货郎问题。设有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个城市，已知任何两个城市之间的直接距离。货郎需到每个城市巡回卖货，他从某市出发，每个城市恰好经过一次，最后返回出发城市。问怎样走总路程最短？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问题建模：给定城市集合</a:t>
            </a:r>
            <a:r>
              <a:rPr lang="en-US" altLang="zh-CN" dirty="0" smtClean="0"/>
              <a:t>C={c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},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,c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</a:t>
            </a:r>
            <a:r>
              <a:rPr lang="en-US" altLang="zh-CN" sz="2000" dirty="0" smtClean="0"/>
              <a:t> ∈Z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,1≤i ≤n</a:t>
            </a:r>
            <a:r>
              <a:rPr lang="zh-CN" altLang="en-US" sz="2000" dirty="0" smtClean="0"/>
              <a:t>。求</a:t>
            </a:r>
            <a:r>
              <a:rPr lang="en-US" altLang="zh-CN" sz="2000" dirty="0" smtClean="0"/>
              <a:t>1,2,…n</a:t>
            </a:r>
            <a:r>
              <a:rPr lang="zh-CN" altLang="en-US" sz="2000" dirty="0" smtClean="0"/>
              <a:t>的一个排列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k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以求得最小值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/>
              <a:t>蛮力法：假定从</a:t>
            </a:r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出发，穷举所有可能的排列</a:t>
            </a:r>
            <a:r>
              <a:rPr lang="en-US" altLang="zh-CN" sz="2000" dirty="0" smtClean="0"/>
              <a:t>i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=1,i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,…i</a:t>
            </a:r>
            <a:r>
              <a:rPr lang="en-US" altLang="zh-CN" sz="2000" baseline="-25000" dirty="0" smtClean="0"/>
              <a:t>n</a:t>
            </a:r>
            <a:r>
              <a:rPr lang="en-US" altLang="zh-CN" sz="2000" dirty="0" smtClean="0"/>
              <a:t>,(</a:t>
            </a:r>
            <a:r>
              <a:rPr lang="zh-CN" altLang="en-US" sz="2000" dirty="0" smtClean="0"/>
              <a:t>代表一条旅行线路</a:t>
            </a:r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,c</a:t>
            </a:r>
            <a:r>
              <a:rPr lang="en-US" altLang="zh-CN" sz="2000" baseline="-25000" dirty="0" smtClean="0"/>
              <a:t>i</a:t>
            </a:r>
            <a:r>
              <a:rPr lang="en-US" altLang="zh-CN" sz="2000" baseline="-34000" dirty="0" smtClean="0"/>
              <a:t>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i</a:t>
            </a:r>
            <a:r>
              <a:rPr lang="en-US" altLang="zh-CN" sz="2000" baseline="-34000" dirty="0" err="1" smtClean="0"/>
              <a:t>n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然后计算每条路线路程，选最短者。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时间复杂度：</a:t>
            </a:r>
            <a:r>
              <a:rPr lang="en-US" altLang="zh-CN" sz="2000" dirty="0" smtClean="0"/>
              <a:t>O(n!)&gt;O(n2</a:t>
            </a:r>
            <a:r>
              <a:rPr lang="en-US" altLang="zh-CN" sz="2000" baseline="30000" dirty="0" smtClean="0"/>
              <a:t>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，指数复杂度。</a:t>
            </a:r>
            <a:endParaRPr lang="en-US" altLang="zh-CN" sz="2000" dirty="0" smtClean="0"/>
          </a:p>
          <a:p>
            <a:pPr marL="1128712" lvl="2" indent="-457200">
              <a:buNone/>
            </a:pPr>
            <a:r>
              <a:rPr lang="en-US" altLang="zh-CN" sz="2000" dirty="0" smtClean="0"/>
              <a:t>          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488" y="4143380"/>
          <a:ext cx="3857652" cy="928694"/>
        </p:xfrm>
        <a:graphic>
          <a:graphicData uri="http://schemas.openxmlformats.org/presentationml/2006/ole">
            <p:oleObj spid="_x0000_s2050" name="公式" r:id="rId3" imgW="1904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指数复杂度意味着什么？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用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亿次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秒的超大计算机求解</a:t>
            </a:r>
            <a:r>
              <a:rPr lang="en-US" altLang="zh-CN" sz="2000" dirty="0" smtClean="0"/>
              <a:t>n=100</a:t>
            </a:r>
            <a:r>
              <a:rPr lang="zh-CN" altLang="en-US" sz="2000" dirty="0" smtClean="0"/>
              <a:t>的货郎问题，运算量为</a:t>
            </a:r>
            <a:r>
              <a:rPr lang="en-US" altLang="zh-CN" sz="2000" dirty="0" smtClean="0"/>
              <a:t>100 ×2</a:t>
            </a:r>
            <a:r>
              <a:rPr lang="en-US" altLang="zh-CN" sz="2000" baseline="30000" dirty="0" smtClean="0"/>
              <a:t>100 </a:t>
            </a:r>
            <a:r>
              <a:rPr lang="en-US" altLang="zh-CN" sz="2000" dirty="0" smtClean="0"/>
              <a:t>≈1.8 ×10</a:t>
            </a:r>
            <a:r>
              <a:rPr lang="en-US" altLang="zh-CN" sz="2000" baseline="30000" dirty="0" smtClean="0"/>
              <a:t>32</a:t>
            </a:r>
            <a:r>
              <a:rPr lang="zh-CN" altLang="en-US" sz="2000" dirty="0" smtClean="0"/>
              <a:t>，需</a:t>
            </a:r>
            <a:r>
              <a:rPr lang="en-US" altLang="zh-CN" sz="2000" dirty="0" smtClean="0"/>
              <a:t>1.8 ×10</a:t>
            </a:r>
            <a:r>
              <a:rPr lang="en-US" altLang="zh-CN" sz="2000" baseline="30000" dirty="0" smtClean="0"/>
              <a:t>32</a:t>
            </a:r>
            <a:r>
              <a:rPr lang="en-US" altLang="zh-CN" sz="2000" dirty="0" smtClean="0"/>
              <a:t>/10</a:t>
            </a:r>
            <a:r>
              <a:rPr lang="en-US" altLang="zh-CN" sz="2000" baseline="30000" dirty="0" smtClean="0"/>
              <a:t>9</a:t>
            </a:r>
            <a:r>
              <a:rPr lang="en-US" altLang="zh-CN" sz="2000" dirty="0" smtClean="0"/>
              <a:t>=1.8 ×10</a:t>
            </a:r>
            <a:r>
              <a:rPr lang="en-US" altLang="zh-CN" sz="2000" baseline="30000" dirty="0" smtClean="0"/>
              <a:t>23</a:t>
            </a:r>
            <a:r>
              <a:rPr lang="zh-CN" altLang="en-US" sz="2000" dirty="0" smtClean="0"/>
              <a:t>秒</a:t>
            </a:r>
            <a:r>
              <a:rPr lang="en-US" altLang="zh-CN" sz="2000" dirty="0" smtClean="0"/>
              <a:t>=5.7 × 10</a:t>
            </a:r>
            <a:r>
              <a:rPr lang="en-US" altLang="zh-CN" sz="2000" baseline="30000" dirty="0" smtClean="0"/>
              <a:t>15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每年是</a:t>
            </a:r>
            <a:r>
              <a:rPr lang="en-US" altLang="zh-CN" sz="2000" dirty="0" smtClean="0"/>
              <a:t>3.15 ×10</a:t>
            </a:r>
            <a:r>
              <a:rPr lang="en-US" altLang="zh-CN" sz="2000" baseline="30000" dirty="0" smtClean="0"/>
              <a:t>7</a:t>
            </a:r>
            <a:r>
              <a:rPr lang="zh-CN" altLang="en-US" sz="2000" dirty="0" smtClean="0"/>
              <a:t>秒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，即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千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百万亿年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只能解规模较小的问题：如每天可解</a:t>
            </a:r>
            <a:r>
              <a:rPr lang="en-US" altLang="zh-CN" sz="2000" dirty="0" smtClean="0"/>
              <a:t>n=41</a:t>
            </a:r>
            <a:r>
              <a:rPr lang="zh-CN" altLang="en-US" sz="2000" dirty="0" smtClean="0"/>
              <a:t>个城市的货郎问题。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比较多项式复杂度算法：快速排序</a:t>
            </a:r>
            <a:r>
              <a:rPr lang="en-US" altLang="zh-CN" sz="2000" dirty="0" smtClean="0"/>
              <a:t>( 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 10</a:t>
            </a:r>
            <a:r>
              <a:rPr lang="zh-CN" altLang="en-US" sz="2000" dirty="0" smtClean="0"/>
              <a:t>万个数据</a:t>
            </a:r>
            <a:r>
              <a:rPr lang="en-US" altLang="zh-CN" sz="2000" dirty="0" smtClean="0"/>
              <a:t>1.7</a:t>
            </a:r>
            <a:r>
              <a:rPr lang="zh-CN" altLang="en-US" sz="2000" dirty="0" smtClean="0"/>
              <a:t>毫秒，</a:t>
            </a:r>
            <a:r>
              <a:rPr lang="en-US" altLang="zh-CN" sz="2000" dirty="0" err="1" smtClean="0"/>
              <a:t>Dijkstra</a:t>
            </a:r>
            <a:r>
              <a:rPr lang="zh-CN" altLang="en-US" sz="2000" dirty="0" smtClean="0"/>
              <a:t>算法</a:t>
            </a:r>
            <a:r>
              <a:rPr lang="en-US" altLang="zh-CN" sz="2000" dirty="0" smtClean="0"/>
              <a:t>(O(n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))</a:t>
            </a:r>
            <a:r>
              <a:rPr lang="zh-CN" altLang="en-US" sz="2000" dirty="0" smtClean="0"/>
              <a:t>求解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万个顶点的单源最短路径问题</a:t>
            </a:r>
            <a:r>
              <a:rPr lang="en-US" altLang="zh-CN" sz="2000" dirty="0" smtClean="0"/>
              <a:t>0.1</a:t>
            </a:r>
            <a:r>
              <a:rPr lang="zh-CN" altLang="en-US" sz="2000" dirty="0" smtClean="0"/>
              <a:t>秒。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问题的难度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尽管我们可以使用后面各章介绍的算法，改进货郎问题的搜索效率，但目前尚未找到有本质改进的算法。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多项式复杂度算法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zh-CN" altLang="en-US" sz="2000" dirty="0" smtClean="0"/>
              <a:t>这个问题本质上是“难解”的吗？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30725"/>
          </a:xfrm>
        </p:spPr>
        <p:txBody>
          <a:bodyPr/>
          <a:lstStyle/>
          <a:p>
            <a:pPr lvl="1"/>
            <a:r>
              <a:rPr lang="en-US" altLang="zh-CN" dirty="0" smtClean="0"/>
              <a:t>NP</a:t>
            </a:r>
            <a:r>
              <a:rPr lang="zh-CN" altLang="en-US" dirty="0" smtClean="0"/>
              <a:t>完全性理论与难问题的求解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如果一个问题经多年努力而找不到有效算法，是否揭示了问题本质上的“难解性”？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年代建立了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完全性理论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已经发现了数千个类似问题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证明了它们难度等价。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试图解决</a:t>
            </a:r>
            <a:r>
              <a:rPr lang="en-US" altLang="zh-CN" dirty="0" smtClean="0"/>
              <a:t>P=NP?  21</a:t>
            </a:r>
            <a:r>
              <a:rPr lang="zh-CN" altLang="en-US" dirty="0" smtClean="0"/>
              <a:t>世纪世界数学界最重要的问题之一。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难解问题大量存在于各个应用领域，应对策略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近似算法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概率算法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不全为解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启发式算法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约束求解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算法的抽象与描述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算法的的抽象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选用该问题的一个数据模型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明确初始状态和已知状态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描述数据模型级运算步骤：暂不关心变量的数据结构，运算不含细节。可用伪码描述。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算法实现：依赖具体数据结构、具体语言。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算法的描述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等高级计算机语言描述，好处是可以利用语言的抽象数据类型，易于检验逻辑错误。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伪码描述：描述算法最重要的是表达清楚算法的基本思想和关键过程，高级语言涉及实现细节，对算法描述并非都是必要的。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968</TotalTime>
  <Words>2993</Words>
  <Application>Microsoft PowerPoint</Application>
  <PresentationFormat>全屏显示(4:3)</PresentationFormat>
  <Paragraphs>275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multim01</vt:lpstr>
      <vt:lpstr>公式</vt:lpstr>
      <vt:lpstr>第一章 算法引论</vt:lpstr>
      <vt:lpstr>算法与程序</vt:lpstr>
      <vt:lpstr>算法与程序</vt:lpstr>
      <vt:lpstr>算法与程序</vt:lpstr>
      <vt:lpstr>算法与程序</vt:lpstr>
      <vt:lpstr>算法与程序</vt:lpstr>
      <vt:lpstr>算法与程序</vt:lpstr>
      <vt:lpstr>算法与程序</vt:lpstr>
      <vt:lpstr>第一章 算法引论</vt:lpstr>
      <vt:lpstr>算法的抽象与描述</vt:lpstr>
      <vt:lpstr>算法的抽象与描述</vt:lpstr>
      <vt:lpstr>第一章 算法引论</vt:lpstr>
      <vt:lpstr>空间复杂性</vt:lpstr>
      <vt:lpstr>第一章 算法引论</vt:lpstr>
      <vt:lpstr>时间复杂性</vt:lpstr>
      <vt:lpstr>时间复杂性</vt:lpstr>
      <vt:lpstr>时间复杂性</vt:lpstr>
      <vt:lpstr>时间复杂性</vt:lpstr>
      <vt:lpstr>第一章 算法引论</vt:lpstr>
      <vt:lpstr>渐近符号</vt:lpstr>
      <vt:lpstr>渐近符号</vt:lpstr>
      <vt:lpstr>渐近符号</vt:lpstr>
      <vt:lpstr>渐近符号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Administrator</cp:lastModifiedBy>
  <cp:revision>137</cp:revision>
  <cp:lastPrinted>1601-01-01T00:00:00Z</cp:lastPrinted>
  <dcterms:created xsi:type="dcterms:W3CDTF">2015-08-17T01:26:59Z</dcterms:created>
  <dcterms:modified xsi:type="dcterms:W3CDTF">2019-09-01T01:48:17Z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