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2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28A3E-4A36-4CD3-B354-8A18D2AD681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36392-0C0A-44B3-92CD-DEFA22F8F3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36392-0C0A-44B3-92CD-DEFA22F8F3DE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1402CB8-BE3E-4D14-AAA5-52D67EB076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30750-2956-42C9-91D7-41DA4A605A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18FC8-BADD-4EB3-88B7-5E123D3F24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E23F-DD50-4B57-B219-3C747E739B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43AF6-11D7-4B07-89EA-C0CF5CCCE7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611F-E4E0-43FC-8CFB-13D14C1C6E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D9618-ABE7-4967-AE37-090B583AD4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36B99-C294-4A5A-BF31-5CFFBE4023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5D3727-140D-4E49-B719-E1818F8EBE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656BD-0BBC-462C-BD3F-D1FC8565BC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9FC66-9BE0-4240-8212-F886D9DBFB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2ED2991B-EAA0-41D6-9990-CC361616C1B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8" name="Rectangle 36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pPr algn="ctr"/>
            <a:r>
              <a:rPr lang="zh-CN" altLang="en-US" dirty="0" smtClean="0"/>
              <a:t>第七章  分枝限界算法</a:t>
            </a:r>
            <a:endParaRPr lang="zh-CN" altLang="en-US" dirty="0"/>
          </a:p>
        </p:txBody>
      </p:sp>
      <p:sp>
        <p:nvSpPr>
          <p:cNvPr id="248869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86346"/>
          </a:xfrm>
        </p:spPr>
        <p:txBody>
          <a:bodyPr/>
          <a:lstStyle/>
          <a:p>
            <a:r>
              <a:rPr lang="en-US" altLang="zh-CN" sz="2800" dirty="0" smtClean="0"/>
              <a:t>7.1 </a:t>
            </a:r>
            <a:r>
              <a:rPr lang="zh-CN" altLang="en-US" sz="2800" dirty="0" smtClean="0"/>
              <a:t>分枝限界算法基本思想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同回溯法，也是在解空间中搜索，生成状态空间树；但采用宽度优先搜索，用表记录活节点。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</a:rPr>
              <a:t>在扩展节点处，首先生成其所有的儿子节点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将那些导致不可行解或导致非最优解的儿子节点舍弃，其余儿子节点加入活节点表中。然后，从活节点表中取出一个节点作为当前扩展节点，重复上述节点扩展过程。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latin typeface="Times New Roman" pitchFamily="18" charset="0"/>
              </a:rPr>
              <a:t>队列式分枝限界算法</a:t>
            </a:r>
            <a:r>
              <a:rPr lang="zh-CN" altLang="en-US" sz="2000" dirty="0" smtClean="0">
                <a:latin typeface="Times New Roman" pitchFamily="18" charset="0"/>
              </a:rPr>
              <a:t>：将活节点组织成先进先出（</a:t>
            </a:r>
            <a:r>
              <a:rPr lang="en-US" altLang="zh-CN" sz="2000" dirty="0" smtClean="0">
                <a:latin typeface="Times New Roman" pitchFamily="18" charset="0"/>
              </a:rPr>
              <a:t>FIFO</a:t>
            </a:r>
            <a:r>
              <a:rPr lang="zh-CN" altLang="en-US" sz="2000" dirty="0" smtClean="0">
                <a:latin typeface="Times New Roman" pitchFamily="18" charset="0"/>
              </a:rPr>
              <a:t>）或后进先出</a:t>
            </a:r>
            <a:r>
              <a:rPr lang="en-US" altLang="zh-CN" sz="2000" dirty="0" smtClean="0">
                <a:latin typeface="Times New Roman" pitchFamily="18" charset="0"/>
              </a:rPr>
              <a:t>(LIFO)</a:t>
            </a:r>
            <a:r>
              <a:rPr lang="zh-CN" altLang="en-US" sz="2000" dirty="0" smtClean="0">
                <a:latin typeface="Times New Roman" pitchFamily="18" charset="0"/>
              </a:rPr>
              <a:t>队列，不满足约束条件的节点不放入队列。</a:t>
            </a:r>
          </a:p>
          <a:p>
            <a:pPr lvl="1"/>
            <a:r>
              <a:rPr lang="zh-CN" altLang="en-US" sz="2000" b="1" dirty="0" smtClean="0">
                <a:latin typeface="Times New Roman" pitchFamily="18" charset="0"/>
              </a:rPr>
              <a:t>优先队列式分枝限界算法</a:t>
            </a:r>
            <a:r>
              <a:rPr lang="zh-CN" altLang="en-US" sz="2000" dirty="0" smtClean="0">
                <a:latin typeface="Times New Roman" pitchFamily="18" charset="0"/>
              </a:rPr>
              <a:t>：将活节点根据优先级组织成最大堆或最小堆，优先级高的首先取作当前扩展节点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可能导致非宽度优先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</a:rPr>
              <a:t>节点的优先级常常根据目标函数确定，最大化问题常引用一个可能获得的最大目标值的一个上界；最小化问题则使用可能获得最小目标值的一个下界。这两个界都是动态确定的。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电路板布线问题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算法设计：采用队列式分枝限界法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解空间是一颗多叉树。从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开始向相邻逐格延伸，直到某条路径与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相连。每延伸一步到达一个新的方格，形成一个树结点。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以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为第一个扩展结点，与扩展结点相邻且可达的方格为可行结点，按右、下、左、上顺序进入活结点队列。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相连的结点标记为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，表示从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到该方格的距离；与距离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相连的结点标记为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，等等。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程序中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用于封锁标记，从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开始</a:t>
            </a:r>
            <a:endParaRPr lang="en-US" altLang="zh-CN" sz="2000" dirty="0" smtClean="0"/>
          </a:p>
          <a:p>
            <a:pPr lvl="2"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标记距离。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依次搜索和扩展活节点表，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直到遇到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。扩展时遇到标</a:t>
            </a:r>
            <a:endParaRPr lang="en-US" altLang="zh-CN" sz="2000" dirty="0" smtClean="0"/>
          </a:p>
          <a:p>
            <a:pPr lvl="2">
              <a:buNone/>
            </a:pPr>
            <a:r>
              <a:rPr lang="zh-CN" altLang="en-US" sz="2000" dirty="0" smtClean="0"/>
              <a:t>     记封锁的方格时，放弃此方格。</a:t>
            </a:r>
            <a:endParaRPr lang="zh-CN" altLang="en-US" sz="2000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694389" y="3929066"/>
            <a:ext cx="2592387" cy="2160587"/>
            <a:chOff x="2157" y="5340"/>
            <a:chExt cx="2343" cy="2187"/>
          </a:xfrm>
        </p:grpSpPr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2157" y="5343"/>
              <a:ext cx="2340" cy="21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36000" tIns="10800" rIns="36000" bIns="10800"/>
            <a:lstStyle/>
            <a:p>
              <a:pPr algn="just">
                <a:lnSpc>
                  <a:spcPct val="96000"/>
                </a:lnSpc>
              </a:pPr>
              <a:r>
                <a:rPr lang="zh-CN" altLang="en-US" sz="1000" dirty="0">
                  <a:latin typeface="Times New Roman" pitchFamily="18" charset="0"/>
                </a:rPr>
                <a:t>  </a:t>
              </a:r>
              <a:r>
                <a:rPr lang="en-US" altLang="zh-CN" sz="2000" dirty="0">
                  <a:latin typeface="Times New Roman" pitchFamily="18" charset="0"/>
                </a:rPr>
                <a:t>3   2    !</a:t>
              </a:r>
              <a:r>
                <a:rPr lang="zh-CN" altLang="en-US" sz="2000" dirty="0">
                  <a:latin typeface="Times New Roman" pitchFamily="18" charset="0"/>
                </a:rPr>
                <a:t>！</a:t>
              </a:r>
            </a:p>
            <a:p>
              <a:pPr algn="just">
                <a:lnSpc>
                  <a:spcPct val="96000"/>
                </a:lnSpc>
              </a:pPr>
              <a:r>
                <a:rPr lang="en-US" altLang="zh-CN" sz="2000" dirty="0">
                  <a:latin typeface="Times New Roman" pitchFamily="18" charset="0"/>
                </a:rPr>
                <a:t> 2    1   !</a:t>
              </a:r>
              <a:r>
                <a:rPr lang="zh-CN" altLang="en-US" sz="2000" dirty="0">
                  <a:latin typeface="Times New Roman" pitchFamily="18" charset="0"/>
                </a:rPr>
                <a:t>！</a:t>
              </a:r>
              <a:r>
                <a:rPr lang="en-US" altLang="zh-CN" sz="2000" dirty="0">
                  <a:latin typeface="Times New Roman" pitchFamily="18" charset="0"/>
                </a:rPr>
                <a:t>!</a:t>
              </a:r>
              <a:r>
                <a:rPr lang="zh-CN" altLang="en-US" sz="2000" dirty="0">
                  <a:latin typeface="Times New Roman" pitchFamily="18" charset="0"/>
                </a:rPr>
                <a:t>！</a:t>
              </a:r>
            </a:p>
            <a:p>
              <a:pPr algn="just"/>
              <a:r>
                <a:rPr lang="zh-CN" altLang="en-US" sz="2000" dirty="0">
                  <a:latin typeface="Times New Roman" pitchFamily="18" charset="0"/>
                </a:rPr>
                <a:t> </a:t>
              </a:r>
              <a:r>
                <a:rPr lang="en-US" altLang="zh-CN" sz="2000" dirty="0">
                  <a:latin typeface="Times New Roman" pitchFamily="18" charset="0"/>
                </a:rPr>
                <a:t>1    a    1    2    !!</a:t>
              </a:r>
            </a:p>
            <a:p>
              <a:pPr algn="just"/>
              <a:r>
                <a:rPr lang="en-US" altLang="zh-CN" sz="2000" dirty="0">
                  <a:latin typeface="Times New Roman" pitchFamily="18" charset="0"/>
                </a:rPr>
                <a:t> 2    1    2   !!    !!    b</a:t>
              </a:r>
            </a:p>
            <a:p>
              <a:pPr algn="just"/>
              <a:r>
                <a:rPr lang="en-US" altLang="zh-CN" sz="2000" dirty="0">
                  <a:latin typeface="Times New Roman" pitchFamily="18" charset="0"/>
                </a:rPr>
                <a:t> !!    2    3   4    !!    8   9</a:t>
              </a:r>
            </a:p>
            <a:p>
              <a:pPr algn="just"/>
              <a:r>
                <a:rPr lang="en-US" altLang="zh-CN" sz="2000" dirty="0">
                  <a:latin typeface="Times New Roman" pitchFamily="18" charset="0"/>
                </a:rPr>
                <a:t> !!   !!   !!   5     6    7    8</a:t>
              </a:r>
            </a:p>
            <a:p>
              <a:pPr algn="just"/>
              <a:r>
                <a:rPr lang="en-US" altLang="zh-CN" sz="2000" dirty="0">
                  <a:latin typeface="Times New Roman" pitchFamily="18" charset="0"/>
                </a:rPr>
                <a:t> !!   !!   !!   6     7    8    </a:t>
              </a:r>
            </a:p>
          </p:txBody>
        </p:sp>
        <p:sp>
          <p:nvSpPr>
            <p:cNvPr id="6" name="Line 29"/>
            <p:cNvSpPr>
              <a:spLocks noChangeShapeType="1"/>
            </p:cNvSpPr>
            <p:nvPr/>
          </p:nvSpPr>
          <p:spPr bwMode="auto">
            <a:xfrm>
              <a:off x="2160" y="565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0"/>
            <p:cNvSpPr>
              <a:spLocks noChangeShapeType="1"/>
            </p:cNvSpPr>
            <p:nvPr/>
          </p:nvSpPr>
          <p:spPr bwMode="auto">
            <a:xfrm>
              <a:off x="2160" y="5964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1"/>
            <p:cNvSpPr>
              <a:spLocks noChangeShapeType="1"/>
            </p:cNvSpPr>
            <p:nvPr/>
          </p:nvSpPr>
          <p:spPr bwMode="auto">
            <a:xfrm>
              <a:off x="2160" y="6276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2160" y="6588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>
              <a:off x="2160" y="6900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2160" y="7212"/>
              <a:ext cx="23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>
              <a:off x="247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>
              <a:off x="279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>
              <a:off x="313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3465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>
              <a:off x="381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0"/>
            <p:cNvSpPr>
              <a:spLocks noChangeShapeType="1"/>
            </p:cNvSpPr>
            <p:nvPr/>
          </p:nvSpPr>
          <p:spPr bwMode="auto">
            <a:xfrm>
              <a:off x="4170" y="5340"/>
              <a:ext cx="0" cy="21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电路板布线问题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357298"/>
            <a:ext cx="4686304" cy="477362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Times New Roman" pitchFamily="18" charset="0"/>
              </a:rPr>
              <a:t>bool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FindPath</a:t>
            </a:r>
            <a:r>
              <a:rPr lang="en-US" altLang="zh-CN" sz="2000" dirty="0" smtClean="0">
                <a:latin typeface="Times New Roman" pitchFamily="18" charset="0"/>
              </a:rPr>
              <a:t>(Position start, Position finish,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&amp; </a:t>
            </a:r>
            <a:r>
              <a:rPr lang="en-US" altLang="zh-CN" sz="2000" dirty="0" err="1" smtClean="0">
                <a:latin typeface="Times New Roman" pitchFamily="18" charset="0"/>
              </a:rPr>
              <a:t>PathLen</a:t>
            </a:r>
            <a:r>
              <a:rPr lang="en-US" altLang="zh-CN" sz="2000" dirty="0" smtClean="0">
                <a:latin typeface="Times New Roman" pitchFamily="18" charset="0"/>
              </a:rPr>
              <a:t>, Position * &amp;path)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{//</a:t>
            </a:r>
            <a:r>
              <a:rPr lang="zh-CN" altLang="en-US" sz="2000" dirty="0" smtClean="0">
                <a:latin typeface="Times New Roman" pitchFamily="18" charset="0"/>
              </a:rPr>
              <a:t>计算从起点位置</a:t>
            </a:r>
            <a:r>
              <a:rPr lang="en-US" altLang="zh-CN" sz="2000" dirty="0" smtClean="0">
                <a:latin typeface="Times New Roman" pitchFamily="18" charset="0"/>
              </a:rPr>
              <a:t>start</a:t>
            </a:r>
            <a:r>
              <a:rPr lang="zh-CN" altLang="en-US" sz="2000" dirty="0" smtClean="0">
                <a:latin typeface="Times New Roman" pitchFamily="18" charset="0"/>
              </a:rPr>
              <a:t>到目标位置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//finish</a:t>
            </a:r>
            <a:r>
              <a:rPr lang="zh-CN" altLang="en-US" sz="2000" dirty="0" smtClean="0">
                <a:latin typeface="Times New Roman" pitchFamily="18" charset="0"/>
              </a:rPr>
              <a:t>的最短布线路径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  <a:r>
              <a:rPr lang="zh-CN" altLang="en-US" sz="2000" dirty="0" smtClean="0">
                <a:latin typeface="Times New Roman" pitchFamily="18" charset="0"/>
              </a:rPr>
              <a:t>找到最短布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线路径则返回</a:t>
            </a:r>
            <a:r>
              <a:rPr lang="en-US" altLang="zh-CN" sz="2000" dirty="0" smtClean="0">
                <a:latin typeface="Times New Roman" pitchFamily="18" charset="0"/>
              </a:rPr>
              <a:t>true,</a:t>
            </a:r>
            <a:r>
              <a:rPr lang="zh-CN" altLang="en-US" sz="2000" dirty="0" smtClean="0">
                <a:latin typeface="Times New Roman" pitchFamily="18" charset="0"/>
              </a:rPr>
              <a:t>否则返回</a:t>
            </a:r>
            <a:r>
              <a:rPr lang="en-US" altLang="zh-CN" sz="2000" dirty="0" smtClean="0">
                <a:latin typeface="Times New Roman" pitchFamily="18" charset="0"/>
              </a:rPr>
              <a:t>false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if((start.row= =finish.row) &amp;&amp;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     (start.col= =finish.col)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{</a:t>
            </a:r>
            <a:r>
              <a:rPr lang="en-US" altLang="zh-CN" sz="2000" dirty="0" err="1" smtClean="0">
                <a:latin typeface="Times New Roman" pitchFamily="18" charset="0"/>
              </a:rPr>
              <a:t>PathLen</a:t>
            </a:r>
            <a:r>
              <a:rPr lang="en-US" altLang="zh-CN" sz="2000" dirty="0" smtClean="0">
                <a:latin typeface="Times New Roman" pitchFamily="18" charset="0"/>
              </a:rPr>
              <a:t>=0; return true;} //start=finish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//</a:t>
            </a:r>
            <a:r>
              <a:rPr lang="zh-CN" altLang="en-US" sz="2000" dirty="0" smtClean="0">
                <a:latin typeface="Times New Roman" pitchFamily="18" charset="0"/>
              </a:rPr>
              <a:t>设置方格阵列“围墙”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=0;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&lt;= m+1;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grid[0][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]=grid[n+1][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]=1;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//</a:t>
            </a:r>
            <a:r>
              <a:rPr lang="zh-CN" altLang="en-US" sz="2000" dirty="0" smtClean="0">
                <a:latin typeface="Times New Roman" pitchFamily="18" charset="0"/>
              </a:rPr>
              <a:t>顶部和底部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=0;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&lt;= n+1;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grid[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][0]=grid[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][m+1]=1;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//</a:t>
            </a:r>
            <a:r>
              <a:rPr lang="zh-CN" altLang="en-US" sz="2000" dirty="0" smtClean="0">
                <a:latin typeface="Times New Roman" pitchFamily="18" charset="0"/>
              </a:rPr>
              <a:t>左翼和右翼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1200" dirty="0" smtClean="0"/>
              <a:t>      </a:t>
            </a:r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96050" y="1214422"/>
            <a:ext cx="40336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>
                <a:latin typeface="Times New Roman" pitchFamily="18" charset="0"/>
              </a:rPr>
              <a:t>Position offset[4]; //</a:t>
            </a:r>
            <a:r>
              <a:rPr lang="zh-CN" altLang="en-US" sz="2000" dirty="0" smtClean="0">
                <a:latin typeface="Times New Roman" pitchFamily="18" charset="0"/>
              </a:rPr>
              <a:t>初始化相对位移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offset[0].row=0; offset[0].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=1;//</a:t>
            </a:r>
            <a:r>
              <a:rPr lang="zh-CN" altLang="en-US" sz="2000" dirty="0" smtClean="0">
                <a:latin typeface="Times New Roman" pitchFamily="18" charset="0"/>
              </a:rPr>
              <a:t>右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offset[1].row=1; offset[1].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=0;//</a:t>
            </a:r>
            <a:r>
              <a:rPr lang="zh-CN" altLang="en-US" sz="2000" dirty="0" smtClean="0">
                <a:latin typeface="Times New Roman" pitchFamily="18" charset="0"/>
              </a:rPr>
              <a:t>下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offset[2].row=0; offset[2].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=-1;//</a:t>
            </a:r>
            <a:r>
              <a:rPr lang="zh-CN" altLang="en-US" sz="2000" dirty="0" smtClean="0">
                <a:latin typeface="Times New Roman" pitchFamily="18" charset="0"/>
              </a:rPr>
              <a:t>左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offset[3].row=-1; offset[3].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=0;//</a:t>
            </a:r>
            <a:r>
              <a:rPr lang="zh-CN" altLang="en-US" sz="2000" dirty="0" smtClean="0">
                <a:latin typeface="Times New Roman" pitchFamily="18" charset="0"/>
              </a:rPr>
              <a:t>上</a:t>
            </a:r>
          </a:p>
          <a:p>
            <a:pPr algn="l" eaLnBrk="1" hangingPunct="1"/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NumOfNbrs</a:t>
            </a:r>
            <a:r>
              <a:rPr lang="en-US" altLang="zh-CN" sz="2000" dirty="0" smtClean="0">
                <a:latin typeface="Times New Roman" pitchFamily="18" charset="0"/>
              </a:rPr>
              <a:t>=4;//</a:t>
            </a:r>
            <a:r>
              <a:rPr lang="zh-CN" altLang="en-US" sz="2000" dirty="0" smtClean="0">
                <a:latin typeface="Times New Roman" pitchFamily="18" charset="0"/>
              </a:rPr>
              <a:t>相邻方格数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Position here, </a:t>
            </a:r>
            <a:r>
              <a:rPr lang="en-US" altLang="zh-CN" sz="2000" dirty="0" err="1" smtClean="0">
                <a:latin typeface="Times New Roman" pitchFamily="18" charset="0"/>
              </a:rPr>
              <a:t>nbr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here.row=start.row;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here.col=start.col;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grid[start.row][start.col]=2;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标记可达方格位置</a:t>
            </a:r>
          </a:p>
          <a:p>
            <a:pPr algn="l" eaLnBrk="1" hangingPunct="1"/>
            <a:r>
              <a:rPr lang="en-US" altLang="zh-CN" sz="2000" dirty="0" err="1" smtClean="0">
                <a:latin typeface="Times New Roman" pitchFamily="18" charset="0"/>
              </a:rPr>
              <a:t>LinkedQueue</a:t>
            </a:r>
            <a:r>
              <a:rPr lang="en-US" altLang="zh-CN" sz="2000" dirty="0" smtClean="0">
                <a:latin typeface="Times New Roman" pitchFamily="18" charset="0"/>
              </a:rPr>
              <a:t>&lt;Position&gt; Q;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do {     //</a:t>
            </a:r>
            <a:r>
              <a:rPr lang="zh-CN" altLang="en-US" sz="2000" dirty="0" smtClean="0">
                <a:latin typeface="Times New Roman" pitchFamily="18" charset="0"/>
              </a:rPr>
              <a:t>标记相邻可达方格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=0;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</a:t>
            </a:r>
            <a:r>
              <a:rPr lang="en-US" altLang="zh-CN" sz="2000" dirty="0" err="1" smtClean="0">
                <a:latin typeface="Times New Roman" pitchFamily="18" charset="0"/>
              </a:rPr>
              <a:t>NumOfNbrs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++){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nbr.row=here.row + offset[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].row;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nbr.col=</a:t>
            </a:r>
            <a:r>
              <a:rPr lang="en-US" altLang="zh-CN" sz="2000" dirty="0" err="1" smtClean="0">
                <a:latin typeface="Times New Roman" pitchFamily="18" charset="0"/>
              </a:rPr>
              <a:t>here.col+offset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电路板布线问题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3900486" cy="484506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if(grid[nbr.row][nbr.col]==0){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//</a:t>
            </a:r>
            <a:r>
              <a:rPr lang="zh-CN" altLang="en-US" sz="2000" dirty="0" smtClean="0">
                <a:latin typeface="Times New Roman" pitchFamily="18" charset="0"/>
              </a:rPr>
              <a:t>该方格未被标记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grid[nbr.row][nbr.col]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=grid[here.row][here.col]+1;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if((nbr.row= =finish.row) &amp;&amp;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(nbr.col= =finish.col)) break;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//</a:t>
            </a:r>
            <a:r>
              <a:rPr lang="zh-CN" altLang="en-US" sz="2000" dirty="0" smtClean="0">
                <a:latin typeface="Times New Roman" pitchFamily="18" charset="0"/>
              </a:rPr>
              <a:t>完成布线，跳出</a:t>
            </a:r>
            <a:r>
              <a:rPr lang="en-US" altLang="zh-CN" sz="2000" dirty="0" smtClean="0">
                <a:latin typeface="Times New Roman" pitchFamily="18" charset="0"/>
              </a:rPr>
              <a:t>for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Q.Add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nbr</a:t>
            </a:r>
            <a:r>
              <a:rPr lang="en-US" altLang="zh-CN" sz="2000" dirty="0" smtClean="0">
                <a:latin typeface="Times New Roman" pitchFamily="18" charset="0"/>
              </a:rPr>
              <a:t>);}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}      //</a:t>
            </a:r>
            <a:r>
              <a:rPr lang="zh-CN" altLang="en-US" sz="2000" dirty="0" smtClean="0">
                <a:latin typeface="Times New Roman" pitchFamily="18" charset="0"/>
              </a:rPr>
              <a:t>若到达目标位置跳出</a:t>
            </a:r>
            <a:r>
              <a:rPr lang="en-US" altLang="zh-CN" sz="2000" dirty="0" smtClean="0">
                <a:latin typeface="Times New Roman" pitchFamily="18" charset="0"/>
              </a:rPr>
              <a:t>do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if((nbr.row= =finish.row) &amp;&amp;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(nbr.col= =finish.col)) break;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//</a:t>
            </a:r>
            <a:r>
              <a:rPr lang="zh-CN" altLang="en-US" sz="2000" dirty="0" smtClean="0">
                <a:latin typeface="Times New Roman" pitchFamily="18" charset="0"/>
              </a:rPr>
              <a:t>活结点队列是否非空？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if(</a:t>
            </a:r>
            <a:r>
              <a:rPr lang="en-US" altLang="zh-CN" sz="2000" dirty="0" err="1" smtClean="0">
                <a:latin typeface="Times New Roman" pitchFamily="18" charset="0"/>
              </a:rPr>
              <a:t>Q.IsEmpty</a:t>
            </a:r>
            <a:r>
              <a:rPr lang="en-US" altLang="zh-CN" sz="2000" dirty="0" smtClean="0">
                <a:latin typeface="Times New Roman" pitchFamily="18" charset="0"/>
              </a:rPr>
              <a:t>()) return false;//</a:t>
            </a:r>
            <a:r>
              <a:rPr lang="zh-CN" altLang="en-US" sz="2000" dirty="0" smtClean="0">
                <a:latin typeface="Times New Roman" pitchFamily="18" charset="0"/>
              </a:rPr>
              <a:t>无解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Q.Delete</a:t>
            </a:r>
            <a:r>
              <a:rPr lang="en-US" altLang="zh-CN" sz="2000" dirty="0" smtClean="0">
                <a:latin typeface="Times New Roman" pitchFamily="18" charset="0"/>
              </a:rPr>
              <a:t>(here);//</a:t>
            </a:r>
            <a:r>
              <a:rPr lang="zh-CN" altLang="en-US" sz="2000" dirty="0" smtClean="0">
                <a:latin typeface="Times New Roman" pitchFamily="18" charset="0"/>
              </a:rPr>
              <a:t>取下个扩展结点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}while(true);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构造最短布线路径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29124" y="1126886"/>
            <a:ext cx="463941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altLang="zh-CN" sz="2000" dirty="0" err="1" smtClean="0">
                <a:latin typeface="Times New Roman" pitchFamily="18" charset="0"/>
              </a:rPr>
              <a:t>PathLen</a:t>
            </a:r>
            <a:r>
              <a:rPr lang="en-US" altLang="zh-CN" sz="2000" dirty="0" smtClean="0">
                <a:latin typeface="Times New Roman" pitchFamily="18" charset="0"/>
              </a:rPr>
              <a:t>=grid[finish.row][finish.col]-2;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path=new Position[</a:t>
            </a:r>
            <a:r>
              <a:rPr lang="en-US" altLang="zh-CN" sz="2000" dirty="0" err="1" smtClean="0">
                <a:latin typeface="Times New Roman" pitchFamily="18" charset="0"/>
              </a:rPr>
              <a:t>PathLen</a:t>
            </a:r>
            <a:r>
              <a:rPr lang="en-US" altLang="zh-CN" sz="2000" dirty="0" smtClean="0">
                <a:latin typeface="Times New Roman" pitchFamily="18" charset="0"/>
              </a:rPr>
              <a:t>];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从目标位置</a:t>
            </a:r>
            <a:r>
              <a:rPr lang="en-US" altLang="zh-CN" sz="2000" dirty="0" smtClean="0">
                <a:latin typeface="Times New Roman" pitchFamily="18" charset="0"/>
              </a:rPr>
              <a:t>finish</a:t>
            </a:r>
            <a:r>
              <a:rPr lang="zh-CN" altLang="en-US" sz="2000" dirty="0" smtClean="0">
                <a:latin typeface="Times New Roman" pitchFamily="18" charset="0"/>
              </a:rPr>
              <a:t>开始向起始位置回溯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here=finish;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j=PathLen-1; j&gt;=0; j--){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path[j]=here; //</a:t>
            </a:r>
            <a:r>
              <a:rPr lang="zh-CN" altLang="en-US" sz="2000" dirty="0" smtClean="0">
                <a:latin typeface="Times New Roman" pitchFamily="18" charset="0"/>
              </a:rPr>
              <a:t>找前驱位置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for(</a:t>
            </a:r>
            <a:r>
              <a:rPr lang="en-US" altLang="zh-CN" sz="2000" dirty="0" err="1" smtClean="0">
                <a:latin typeface="Times New Roman" pitchFamily="18" charset="0"/>
              </a:rPr>
              <a:t>int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=0;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&lt;</a:t>
            </a:r>
            <a:r>
              <a:rPr lang="en-US" altLang="zh-CN" sz="2000" dirty="0" err="1" smtClean="0">
                <a:latin typeface="Times New Roman" pitchFamily="18" charset="0"/>
              </a:rPr>
              <a:t>NumOfNbrs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++){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nbr.row=</a:t>
            </a:r>
            <a:r>
              <a:rPr lang="en-US" altLang="zh-CN" sz="2000" dirty="0" err="1" smtClean="0">
                <a:latin typeface="Times New Roman" pitchFamily="18" charset="0"/>
              </a:rPr>
              <a:t>here.row+offset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].row;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nbr.col=</a:t>
            </a:r>
            <a:r>
              <a:rPr lang="en-US" altLang="zh-CN" sz="2000" dirty="0" err="1" smtClean="0">
                <a:latin typeface="Times New Roman" pitchFamily="18" charset="0"/>
              </a:rPr>
              <a:t>here.col+offset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if(grid[nbr.row][nbr.col]==j+2) 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break;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}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here=</a:t>
            </a:r>
            <a:r>
              <a:rPr lang="en-US" altLang="zh-CN" sz="2000" dirty="0" err="1" smtClean="0">
                <a:latin typeface="Times New Roman" pitchFamily="18" charset="0"/>
              </a:rPr>
              <a:t>nbr</a:t>
            </a:r>
            <a:r>
              <a:rPr lang="en-US" altLang="zh-CN" sz="2000" dirty="0" smtClean="0">
                <a:latin typeface="Times New Roman" pitchFamily="18" charset="0"/>
              </a:rPr>
              <a:t>;//</a:t>
            </a:r>
            <a:r>
              <a:rPr lang="zh-CN" altLang="en-US" sz="2000" dirty="0" smtClean="0">
                <a:latin typeface="Times New Roman" pitchFamily="18" charset="0"/>
              </a:rPr>
              <a:t>向前移动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}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 return true;</a:t>
            </a:r>
          </a:p>
          <a:p>
            <a:pPr algn="l" eaLnBrk="1" hangingPunct="1">
              <a:buFontTx/>
              <a:buNone/>
            </a:pPr>
            <a:r>
              <a:rPr lang="en-US" altLang="zh-CN" sz="2000" dirty="0" smtClean="0">
                <a:latin typeface="Times New Roman" pitchFamily="18" charset="0"/>
              </a:rPr>
              <a:t>} </a:t>
            </a:r>
            <a:endParaRPr lang="zh-CN" altLang="en-US" sz="2000" dirty="0" smtClean="0">
              <a:latin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rot="5400000">
            <a:off x="3714743" y="3929066"/>
            <a:ext cx="285752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r>
              <a:rPr lang="en-US" altLang="zh-CN" sz="2800" dirty="0" smtClean="0"/>
              <a:t>7.4 </a:t>
            </a:r>
            <a:r>
              <a:rPr lang="zh-CN" altLang="en-US" sz="2800" dirty="0" smtClean="0"/>
              <a:t>优先级的确定与</a:t>
            </a:r>
            <a:r>
              <a:rPr lang="en-US" altLang="zh-CN" sz="2800" dirty="0" smtClean="0"/>
              <a:t>LC-</a:t>
            </a:r>
            <a:r>
              <a:rPr lang="zh-CN" altLang="en-US" sz="2800" dirty="0" smtClean="0"/>
              <a:t>检索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优先队列式分枝限界算法优先级函数的确定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 理想的当前扩展节点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1) </a:t>
            </a:r>
            <a:r>
              <a:rPr lang="zh-CN" altLang="en-US" sz="2000" dirty="0" smtClean="0">
                <a:latin typeface="Times New Roman" pitchFamily="18" charset="0"/>
              </a:rPr>
              <a:t>以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为根的子树中含有问题的答案节点；</a:t>
            </a: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2) </a:t>
            </a:r>
            <a:r>
              <a:rPr lang="zh-CN" altLang="en-US" sz="2000" dirty="0" smtClean="0">
                <a:latin typeface="Times New Roman" pitchFamily="18" charset="0"/>
              </a:rPr>
              <a:t>在所有满足条件</a:t>
            </a:r>
            <a:r>
              <a:rPr lang="en-US" altLang="zh-CN" sz="2000" dirty="0" smtClean="0">
                <a:latin typeface="Times New Roman" pitchFamily="18" charset="0"/>
              </a:rPr>
              <a:t>1)</a:t>
            </a:r>
            <a:r>
              <a:rPr lang="zh-CN" altLang="en-US" sz="2000" dirty="0" smtClean="0">
                <a:latin typeface="Times New Roman" pitchFamily="18" charset="0"/>
              </a:rPr>
              <a:t>的活节点中，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距离答案节点“最近”。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节点计算代价的度量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(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zh-CN" altLang="en-US" sz="2000" dirty="0" smtClean="0">
                <a:latin typeface="Times New Roman" pitchFamily="18" charset="0"/>
              </a:rPr>
              <a:t>在生成一个答案节点之前，子树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需要生成的节点数；</a:t>
            </a:r>
          </a:p>
          <a:p>
            <a:pPr lvl="2"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(ii) </a:t>
            </a:r>
            <a:r>
              <a:rPr lang="zh-CN" altLang="en-US" sz="2000" dirty="0" smtClean="0">
                <a:latin typeface="Times New Roman" pitchFamily="18" charset="0"/>
              </a:rPr>
              <a:t>以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为根的子树中，离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最近的那个答案节点到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的路径长度。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最低搜索成本函数</a:t>
            </a:r>
            <a:r>
              <a:rPr lang="en-US" altLang="zh-CN" sz="2000" dirty="0" smtClean="0">
                <a:latin typeface="Times New Roman" pitchFamily="18" charset="0"/>
              </a:rPr>
              <a:t>c(.)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a) </a:t>
            </a:r>
            <a:r>
              <a:rPr lang="zh-CN" altLang="en-US" sz="2000" dirty="0" smtClean="0">
                <a:latin typeface="Times New Roman" pitchFamily="18" charset="0"/>
              </a:rPr>
              <a:t>如果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是答案节点，则</a:t>
            </a:r>
            <a:r>
              <a:rPr lang="en-US" altLang="zh-CN" sz="2000" dirty="0" smtClean="0">
                <a:latin typeface="Times New Roman" pitchFamily="18" charset="0"/>
              </a:rPr>
              <a:t>c(X)</a:t>
            </a:r>
            <a:r>
              <a:rPr lang="zh-CN" altLang="en-US" sz="2000" dirty="0" smtClean="0">
                <a:latin typeface="Times New Roman" pitchFamily="18" charset="0"/>
              </a:rPr>
              <a:t>是解空间树中由根节点到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的成本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即所用的代价，如深度、计算复杂度等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b) </a:t>
            </a:r>
            <a:r>
              <a:rPr lang="zh-CN" altLang="en-US" sz="2000" dirty="0" smtClean="0">
                <a:latin typeface="Times New Roman" pitchFamily="18" charset="0"/>
              </a:rPr>
              <a:t>如果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不是答案节点，而且以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为根的子树中不含答案节点，则</a:t>
            </a:r>
            <a:r>
              <a:rPr lang="en-US" altLang="zh-CN" sz="2000" dirty="0" smtClean="0">
                <a:latin typeface="Times New Roman" pitchFamily="18" charset="0"/>
              </a:rPr>
              <a:t>c(X)</a:t>
            </a:r>
            <a:r>
              <a:rPr lang="zh-CN" altLang="en-US" sz="2000" dirty="0" smtClean="0">
                <a:latin typeface="Times New Roman" pitchFamily="18" charset="0"/>
              </a:rPr>
              <a:t>定义为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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c) </a:t>
            </a:r>
            <a:r>
              <a:rPr lang="zh-CN" altLang="en-US" sz="2000" dirty="0" smtClean="0">
                <a:latin typeface="Times New Roman" pitchFamily="18" charset="0"/>
              </a:rPr>
              <a:t>如果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不是答案节点，但是以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为根的子树中含答案节点，则</a:t>
            </a:r>
            <a:r>
              <a:rPr lang="en-US" altLang="zh-CN" sz="2000" dirty="0" smtClean="0">
                <a:latin typeface="Times New Roman" pitchFamily="18" charset="0"/>
              </a:rPr>
              <a:t>c(X)</a:t>
            </a:r>
            <a:r>
              <a:rPr lang="zh-CN" altLang="en-US" sz="2000" dirty="0" smtClean="0">
                <a:latin typeface="Times New Roman" pitchFamily="18" charset="0"/>
              </a:rPr>
              <a:t>是具有最小成本的答案节点的成本。 </a:t>
            </a:r>
          </a:p>
          <a:p>
            <a:pPr lvl="2">
              <a:lnSpc>
                <a:spcPct val="80000"/>
              </a:lnSpc>
              <a:buNone/>
            </a:pPr>
            <a:r>
              <a:rPr lang="zh-CN" altLang="en-US" sz="1200" dirty="0" smtClean="0">
                <a:latin typeface="Times New Roman" pitchFamily="18" charset="0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优先级的确定与</a:t>
            </a:r>
            <a:r>
              <a:rPr lang="en-US" altLang="zh-CN" sz="4400" dirty="0" smtClean="0"/>
              <a:t>LC-</a:t>
            </a:r>
            <a:r>
              <a:rPr lang="zh-CN" altLang="en-US" sz="44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>
                <a:latin typeface="Times New Roman" pitchFamily="18" charset="0"/>
              </a:rPr>
              <a:t> 搜索成本估计函数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C(X)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往往是不易得到的，实际问题中都是采用一个成本估计函数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ĉ(.)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。它由两部分组成：</a:t>
            </a:r>
            <a:r>
              <a:rPr lang="zh-CN" altLang="en-US" sz="1800" dirty="0" smtClean="0">
                <a:latin typeface="Times New Roman" pitchFamily="18" charset="0"/>
              </a:rPr>
              <a:t> 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ĉ(.) = f(X) + g(X)</a:t>
            </a:r>
            <a:r>
              <a:rPr lang="zh-CN" altLang="en-US" sz="1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－解空间树根节点到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的成本；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g(X)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到答案节点的计算成本。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最小成本搜索：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LC-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检索</a:t>
            </a:r>
          </a:p>
          <a:p>
            <a:pPr lvl="2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根据成本估计函数选择下一个扩展节点的策略总是选取</a:t>
            </a:r>
            <a:r>
              <a:rPr lang="en-US" altLang="zh-CN" sz="2000" dirty="0" smtClean="0">
                <a:latin typeface="Times New Roman" pitchFamily="18" charset="0"/>
              </a:rPr>
              <a:t>ĉ(·)</a:t>
            </a:r>
            <a:r>
              <a:rPr lang="zh-CN" altLang="en-US" sz="2000" dirty="0" smtClean="0">
                <a:latin typeface="Times New Roman" pitchFamily="18" charset="0"/>
              </a:rPr>
              <a:t>值最小的活节点作为下一个扩展节点。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3">
              <a:buNone/>
            </a:pPr>
            <a:r>
              <a:rPr lang="zh-CN" altLang="en-US" sz="1800" dirty="0" smtClean="0"/>
              <a:t> </a:t>
            </a:r>
            <a:r>
              <a:rPr lang="en-US" altLang="zh-CN" sz="1800" dirty="0" smtClean="0"/>
              <a:t>(1)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g=0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f(x)</a:t>
            </a:r>
            <a:r>
              <a:rPr lang="zh-CN" altLang="en-US" sz="1800" dirty="0" smtClean="0"/>
              <a:t>等于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在解空间树中的深度，则</a:t>
            </a:r>
            <a:r>
              <a:rPr lang="en-US" altLang="zh-CN" sz="1800" dirty="0" smtClean="0"/>
              <a:t>LC-</a:t>
            </a:r>
            <a:r>
              <a:rPr lang="zh-CN" altLang="en-US" sz="1800" dirty="0" smtClean="0"/>
              <a:t>检索即是宽度优先搜索。</a:t>
            </a:r>
            <a:endParaRPr lang="en-US" altLang="zh-CN" sz="1800" dirty="0" smtClean="0"/>
          </a:p>
          <a:p>
            <a:pPr lvl="3">
              <a:buNone/>
            </a:pPr>
            <a:r>
              <a:rPr lang="en-US" altLang="zh-CN" sz="1800" dirty="0" smtClean="0"/>
              <a:t> (2)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f=0</a:t>
            </a:r>
            <a:r>
              <a:rPr lang="zh-CN" altLang="en-US" sz="1800" dirty="0" smtClean="0"/>
              <a:t>，而且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满足：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的儿子→</a:t>
            </a:r>
            <a:r>
              <a:rPr lang="en-US" altLang="zh-CN" sz="1800" dirty="0" smtClean="0"/>
              <a:t>g(Y) ≤g(X)</a:t>
            </a:r>
            <a:r>
              <a:rPr lang="zh-CN" altLang="en-US" sz="1800" dirty="0" smtClean="0"/>
              <a:t>，则</a:t>
            </a:r>
            <a:r>
              <a:rPr lang="en-US" altLang="zh-CN" sz="1800" dirty="0" smtClean="0"/>
              <a:t>LC-</a:t>
            </a:r>
            <a:r>
              <a:rPr lang="zh-CN" altLang="en-US" sz="1800" dirty="0" smtClean="0"/>
              <a:t>检索即是深度优先搜索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回溯法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优先级的确定与</a:t>
            </a:r>
            <a:r>
              <a:rPr lang="en-US" altLang="zh-CN" sz="4000" dirty="0" smtClean="0"/>
              <a:t>LC-</a:t>
            </a:r>
            <a:r>
              <a:rPr lang="zh-CN" altLang="en-US" sz="40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lvl="1"/>
            <a:r>
              <a:rPr lang="zh-CN" altLang="en-US" sz="2400" dirty="0" smtClean="0"/>
              <a:t>十五谜问题：</a:t>
            </a:r>
            <a:r>
              <a:rPr lang="zh-CN" altLang="en-US" sz="2000" dirty="0" smtClean="0">
                <a:latin typeface="Times New Roman" pitchFamily="18" charset="0"/>
              </a:rPr>
              <a:t>在一个</a:t>
            </a:r>
            <a:r>
              <a:rPr lang="en-US" altLang="zh-CN" sz="2000" dirty="0" smtClean="0">
                <a:latin typeface="Times New Roman" pitchFamily="18" charset="0"/>
              </a:rPr>
              <a:t>4×4</a:t>
            </a:r>
            <a:r>
              <a:rPr lang="zh-CN" altLang="en-US" sz="2000" dirty="0" smtClean="0">
                <a:latin typeface="Times New Roman" pitchFamily="18" charset="0"/>
              </a:rPr>
              <a:t>的棋盘上排列</a:t>
            </a:r>
            <a:r>
              <a:rPr lang="en-US" altLang="zh-CN" sz="2000" dirty="0" smtClean="0">
                <a:latin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</a:rPr>
              <a:t>块号牌，其中会出现一个空格。棋盘上号牌的一次合法移动是指将与空格相邻的一块号牌移入空格。</a:t>
            </a:r>
            <a:r>
              <a:rPr lang="en-US" altLang="zh-CN" sz="2000" dirty="0" smtClean="0">
                <a:latin typeface="Times New Roman" pitchFamily="18" charset="0"/>
              </a:rPr>
              <a:t>15</a:t>
            </a:r>
            <a:r>
              <a:rPr lang="zh-CN" altLang="en-US" sz="2000" dirty="0" smtClean="0">
                <a:latin typeface="Times New Roman" pitchFamily="18" charset="0"/>
              </a:rPr>
              <a:t>迷问题要求通过一系列合法移动，将号牌的初始排列转换成自然排列。 </a:t>
            </a:r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000" dirty="0" smtClean="0">
                <a:latin typeface="Times New Roman" pitchFamily="18" charset="0"/>
              </a:rPr>
              <a:t>16</a:t>
            </a:r>
            <a:r>
              <a:rPr lang="zh-CN" altLang="en-US" sz="2000" dirty="0" smtClean="0">
                <a:latin typeface="Times New Roman" pitchFamily="18" charset="0"/>
              </a:rPr>
              <a:t>个数字的排列：</a:t>
            </a:r>
            <a:r>
              <a:rPr lang="en-US" altLang="zh-CN" sz="2000" dirty="0" smtClean="0">
                <a:latin typeface="Times New Roman" pitchFamily="18" charset="0"/>
              </a:rPr>
              <a:t>P=(1,3,4,15,2,16,5,12,7,6,11,14,8,9, 10,13) </a:t>
            </a:r>
            <a:r>
              <a:rPr lang="zh-CN" altLang="en-US" sz="2000" dirty="0" smtClean="0">
                <a:latin typeface="Times New Roman" pitchFamily="18" charset="0"/>
              </a:rPr>
              <a:t> ，逆序数为：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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(P) = </a:t>
            </a:r>
            <a:r>
              <a:rPr lang="en-US" altLang="zh-CN" sz="2000" baseline="-25000" dirty="0" smtClean="0">
                <a:latin typeface="Times New Roman" pitchFamily="18" charset="0"/>
                <a:sym typeface="Symbol" pitchFamily="18" charset="2"/>
              </a:rPr>
              <a:t>1i16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Less(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 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Less(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是排列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中位于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后面且号码比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小的数的个数。 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(P) + t 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需是偶数，十五迷问题才可解。 </a:t>
            </a:r>
          </a:p>
          <a:p>
            <a:pPr lvl="1"/>
            <a:r>
              <a:rPr lang="zh-CN" altLang="en-US" sz="2000" dirty="0" smtClean="0">
                <a:latin typeface="Times New Roman" pitchFamily="18" charset="0"/>
              </a:rPr>
              <a:t>优先级函数：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ĉ(.) = f(X) + g(X)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 f(x)</a:t>
            </a:r>
            <a:r>
              <a:rPr lang="zh-CN" altLang="en-US" sz="2000" dirty="0" smtClean="0">
                <a:latin typeface="Times New Roman" pitchFamily="18" charset="0"/>
              </a:rPr>
              <a:t>是由根到节点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的路径的长度；</a:t>
            </a:r>
            <a:r>
              <a:rPr lang="en-US" altLang="zh-CN" sz="2000" dirty="0" smtClean="0"/>
              <a:t>g(X)=</a:t>
            </a:r>
            <a:r>
              <a:rPr lang="zh-CN" altLang="en-US" sz="2000" dirty="0" smtClean="0"/>
              <a:t>排列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的不在自然位置的号牌数目。</a:t>
            </a:r>
            <a:endParaRPr lang="en-US" altLang="zh-CN" sz="2400" dirty="0" smtClean="0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857223" y="2857496"/>
            <a:ext cx="7786743" cy="1571636"/>
            <a:chOff x="445" y="1570"/>
            <a:chExt cx="5156" cy="1088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445" y="1570"/>
              <a:ext cx="4612" cy="1088"/>
              <a:chOff x="445" y="1616"/>
              <a:chExt cx="4612" cy="1088"/>
            </a:xfrm>
          </p:grpSpPr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45" y="1616"/>
                <a:ext cx="1120" cy="1088"/>
                <a:chOff x="431" y="1616"/>
                <a:chExt cx="1120" cy="1088"/>
              </a:xfrm>
            </p:grpSpPr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431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 1    3     4    15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 2   </a:t>
                  </a:r>
                  <a:r>
                    <a:rPr lang="en-US" altLang="zh-CN" sz="2000" dirty="0" smtClean="0">
                      <a:latin typeface="Times New Roman" pitchFamily="18" charset="0"/>
                    </a:rPr>
                    <a:t>    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5   12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7     6   11    14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8    9   </a:t>
                  </a:r>
                  <a:r>
                    <a:rPr lang="en-US" altLang="zh-CN" sz="2000" dirty="0" smtClean="0">
                      <a:latin typeface="Times New Roman" pitchFamily="18" charset="0"/>
                    </a:rPr>
                    <a:t>10 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13</a:t>
                  </a:r>
                  <a:endParaRPr lang="en-US" altLang="zh-CN" sz="2000" dirty="0">
                    <a:latin typeface="Verdana" pitchFamily="34" charset="0"/>
                  </a:endParaRPr>
                </a:p>
              </p:txBody>
            </p:sp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431" y="1616"/>
                  <a:ext cx="1120" cy="1088"/>
                  <a:chOff x="431" y="1616"/>
                  <a:chExt cx="1120" cy="1088"/>
                </a:xfrm>
              </p:grpSpPr>
              <p:sp>
                <p:nvSpPr>
                  <p:cNvPr id="2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21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84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68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1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2154" y="1616"/>
                <a:ext cx="1120" cy="1088"/>
                <a:chOff x="2154" y="1616"/>
                <a:chExt cx="1120" cy="1088"/>
              </a:xfrm>
            </p:grpSpPr>
            <p:sp>
              <p:nvSpPr>
                <p:cNvPr id="18" name="Rectangle 14"/>
                <p:cNvSpPr>
                  <a:spLocks noChangeArrowheads="1"/>
                </p:cNvSpPr>
                <p:nvPr/>
              </p:nvSpPr>
              <p:spPr bwMode="auto">
                <a:xfrm>
                  <a:off x="2154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 1     2     3     4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5      6     7     8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 </a:t>
                  </a:r>
                  <a:r>
                    <a:rPr lang="en-US" altLang="zh-CN" sz="2000" dirty="0" smtClean="0">
                      <a:latin typeface="Times New Roman" pitchFamily="18" charset="0"/>
                    </a:rPr>
                    <a:t>9   10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11   12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en-US" altLang="zh-CN" sz="2000" dirty="0">
                      <a:latin typeface="Times New Roman" pitchFamily="18" charset="0"/>
                    </a:rPr>
                    <a:t> 13    14   15</a:t>
                  </a:r>
                  <a:endParaRPr lang="en-US" altLang="zh-CN" sz="2000" dirty="0">
                    <a:latin typeface="Verdana" pitchFamily="34" charset="0"/>
                  </a:endParaRPr>
                </a:p>
              </p:txBody>
            </p:sp>
            <p:grpSp>
              <p:nvGrpSpPr>
                <p:cNvPr id="19" name="Group 31"/>
                <p:cNvGrpSpPr>
                  <a:grpSpLocks/>
                </p:cNvGrpSpPr>
                <p:nvPr/>
              </p:nvGrpSpPr>
              <p:grpSpPr bwMode="auto">
                <a:xfrm>
                  <a:off x="2154" y="1616"/>
                  <a:ext cx="1120" cy="1088"/>
                  <a:chOff x="2154" y="1616"/>
                  <a:chExt cx="1120" cy="1088"/>
                </a:xfrm>
              </p:grpSpPr>
              <p:sp>
                <p:nvSpPr>
                  <p:cNvPr id="2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444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707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991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54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3937" y="1616"/>
                <a:ext cx="1120" cy="1088"/>
                <a:chOff x="3937" y="1616"/>
                <a:chExt cx="1120" cy="1088"/>
              </a:xfrm>
            </p:grpSpPr>
            <p:sp>
              <p:nvSpPr>
                <p:cNvPr id="10" name="Rectangle 22"/>
                <p:cNvSpPr>
                  <a:spLocks noChangeArrowheads="1"/>
                </p:cNvSpPr>
                <p:nvPr/>
              </p:nvSpPr>
              <p:spPr bwMode="auto">
                <a:xfrm>
                  <a:off x="3937" y="1618"/>
                  <a:ext cx="1120" cy="1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1200">
                      <a:latin typeface="Times New Roman" pitchFamily="18" charset="0"/>
                    </a:rPr>
                    <a:t>             </a:t>
                  </a:r>
                  <a:r>
                    <a:rPr lang="zh-CN" altLang="en-US" sz="2000">
                      <a:latin typeface="Times New Roman" pitchFamily="18" charset="0"/>
                    </a:rPr>
                    <a:t>＃          ＃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＃         ＃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      ＃          ＃</a:t>
                  </a:r>
                </a:p>
                <a:p>
                  <a:pPr algn="just">
                    <a:lnSpc>
                      <a:spcPct val="136000"/>
                    </a:lnSpc>
                  </a:pPr>
                  <a:r>
                    <a:rPr lang="zh-CN" altLang="en-US" sz="2000">
                      <a:latin typeface="Times New Roman" pitchFamily="18" charset="0"/>
                    </a:rPr>
                    <a:t>  ＃         ＃</a:t>
                  </a:r>
                  <a:endParaRPr lang="zh-CN" altLang="en-US" sz="2000">
                    <a:latin typeface="Verdana" pitchFamily="34" charset="0"/>
                  </a:endParaRPr>
                </a:p>
              </p:txBody>
            </p:sp>
            <p:grpSp>
              <p:nvGrpSpPr>
                <p:cNvPr id="11" name="Group 33"/>
                <p:cNvGrpSpPr>
                  <a:grpSpLocks/>
                </p:cNvGrpSpPr>
                <p:nvPr/>
              </p:nvGrpSpPr>
              <p:grpSpPr bwMode="auto">
                <a:xfrm>
                  <a:off x="3937" y="1616"/>
                  <a:ext cx="1120" cy="1088"/>
                  <a:chOff x="3937" y="1616"/>
                  <a:chExt cx="1120" cy="1088"/>
                </a:xfrm>
              </p:grpSpPr>
              <p:sp>
                <p:nvSpPr>
                  <p:cNvPr id="1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227" y="1618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490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774" y="1616"/>
                    <a:ext cx="0" cy="108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2209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2456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937" y="1933"/>
                    <a:ext cx="112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5193" y="1616"/>
              <a:ext cx="408" cy="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>
                  <a:latin typeface="Verdana" pitchFamily="34" charset="0"/>
                </a:rPr>
                <a:t>空格在</a:t>
              </a:r>
            </a:p>
            <a:p>
              <a:pPr algn="ctr"/>
              <a:r>
                <a:rPr lang="zh-CN" altLang="en-US">
                  <a:latin typeface="Verdana" pitchFamily="34" charset="0"/>
                </a:rPr>
                <a:t>＃号位</a:t>
              </a:r>
            </a:p>
            <a:p>
              <a:pPr algn="ctr"/>
              <a:r>
                <a:rPr lang="en-US" altLang="zh-CN">
                  <a:latin typeface="Verdana" pitchFamily="34" charset="0"/>
                </a:rPr>
                <a:t>t=1</a:t>
              </a:r>
            </a:p>
            <a:p>
              <a:pPr algn="ctr"/>
              <a:r>
                <a:rPr lang="zh-CN" altLang="en-US">
                  <a:latin typeface="Verdana" pitchFamily="34" charset="0"/>
                </a:rPr>
                <a:t>否则</a:t>
              </a:r>
            </a:p>
            <a:p>
              <a:pPr algn="ctr"/>
              <a:r>
                <a:rPr lang="en-US" altLang="zh-CN">
                  <a:latin typeface="Verdana" pitchFamily="34" charset="0"/>
                </a:rPr>
                <a:t>t=0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十五谜问题的</a:t>
            </a:r>
            <a:r>
              <a:rPr lang="en-US" altLang="zh-CN" sz="3200" dirty="0" smtClean="0"/>
              <a:t>LC-</a:t>
            </a:r>
            <a:r>
              <a:rPr lang="zh-CN" altLang="en-US" sz="3200" dirty="0" smtClean="0"/>
              <a:t>检索</a:t>
            </a:r>
            <a:endParaRPr lang="zh-CN" altLang="en-US" sz="3200" dirty="0"/>
          </a:p>
        </p:txBody>
      </p:sp>
      <p:grpSp>
        <p:nvGrpSpPr>
          <p:cNvPr id="260" name="Group 263"/>
          <p:cNvGrpSpPr>
            <a:grpSpLocks/>
          </p:cNvGrpSpPr>
          <p:nvPr/>
        </p:nvGrpSpPr>
        <p:grpSpPr bwMode="auto">
          <a:xfrm>
            <a:off x="12700" y="928670"/>
            <a:ext cx="9105900" cy="5486400"/>
            <a:chOff x="0" y="572"/>
            <a:chExt cx="5736" cy="3456"/>
          </a:xfrm>
        </p:grpSpPr>
        <p:grpSp>
          <p:nvGrpSpPr>
            <p:cNvPr id="261" name="Group 215"/>
            <p:cNvGrpSpPr>
              <a:grpSpLocks/>
            </p:cNvGrpSpPr>
            <p:nvPr/>
          </p:nvGrpSpPr>
          <p:grpSpPr bwMode="auto">
            <a:xfrm>
              <a:off x="0" y="572"/>
              <a:ext cx="5736" cy="3456"/>
              <a:chOff x="24" y="383"/>
              <a:chExt cx="5736" cy="3456"/>
            </a:xfrm>
          </p:grpSpPr>
          <p:grpSp>
            <p:nvGrpSpPr>
              <p:cNvPr id="309" name="Group 5"/>
              <p:cNvGrpSpPr>
                <a:grpSpLocks/>
              </p:cNvGrpSpPr>
              <p:nvPr/>
            </p:nvGrpSpPr>
            <p:grpSpPr bwMode="auto">
              <a:xfrm>
                <a:off x="354" y="3339"/>
                <a:ext cx="576" cy="500"/>
                <a:chOff x="1443" y="36"/>
                <a:chExt cx="1440" cy="1248"/>
              </a:xfrm>
            </p:grpSpPr>
            <p:sp>
              <p:nvSpPr>
                <p:cNvPr id="509" name="Rectangle 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1    6    2    4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5          3    8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510" name="Line 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1" name="Line 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" name="Line 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" name="Line 1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" name="Line 1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5" name="Line 1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13"/>
              <p:cNvGrpSpPr>
                <a:grpSpLocks/>
              </p:cNvGrpSpPr>
              <p:nvPr/>
            </p:nvGrpSpPr>
            <p:grpSpPr bwMode="auto">
              <a:xfrm>
                <a:off x="2304" y="3338"/>
                <a:ext cx="576" cy="500"/>
                <a:chOff x="1443" y="36"/>
                <a:chExt cx="1440" cy="1248"/>
              </a:xfrm>
            </p:grpSpPr>
            <p:sp>
              <p:nvSpPr>
                <p:cNvPr id="502" name="Rectangle 1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5    6    8   11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9   10         7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503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4" name="Line 1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5" name="Line 1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6" name="Line 1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7" name="Line 1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8" name="Line 2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1"/>
              <p:cNvGrpSpPr>
                <a:grpSpLocks/>
              </p:cNvGrpSpPr>
              <p:nvPr/>
            </p:nvGrpSpPr>
            <p:grpSpPr bwMode="auto">
              <a:xfrm>
                <a:off x="1680" y="3339"/>
                <a:ext cx="576" cy="500"/>
                <a:chOff x="1443" y="36"/>
                <a:chExt cx="1440" cy="1248"/>
              </a:xfrm>
            </p:grpSpPr>
            <p:sp>
              <p:nvSpPr>
                <p:cNvPr id="495" name="Rectangle 22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5    6    8   11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9   10   7   12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13   14  15  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96" name="Line 23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7" name="Line 24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8" name="Line 25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9" name="Line 26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0" name="Line 27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" name="Line 28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2" name="Group 29"/>
              <p:cNvGrpSpPr>
                <a:grpSpLocks/>
              </p:cNvGrpSpPr>
              <p:nvPr/>
            </p:nvGrpSpPr>
            <p:grpSpPr bwMode="auto">
              <a:xfrm>
                <a:off x="978" y="3339"/>
                <a:ext cx="576" cy="499"/>
                <a:chOff x="1443" y="36"/>
                <a:chExt cx="1440" cy="1248"/>
              </a:xfrm>
            </p:grpSpPr>
            <p:sp>
              <p:nvSpPr>
                <p:cNvPr id="488" name="Rectangle 3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      1    2    4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5    6    3    8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89" name="Line 3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0" name="Line 3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" name="Line 3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" name="Line 3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3" name="Line 3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4" name="Line 3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3" name="Group 37"/>
              <p:cNvGrpSpPr>
                <a:grpSpLocks/>
              </p:cNvGrpSpPr>
              <p:nvPr/>
            </p:nvGrpSpPr>
            <p:grpSpPr bwMode="auto">
              <a:xfrm>
                <a:off x="4847" y="2659"/>
                <a:ext cx="576" cy="499"/>
                <a:chOff x="1443" y="36"/>
                <a:chExt cx="1440" cy="1248"/>
              </a:xfrm>
            </p:grpSpPr>
            <p:sp>
              <p:nvSpPr>
                <p:cNvPr id="481" name="Rectangle 38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5   10   6    8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9          7   11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82" name="Line 39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3" name="Line 40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4" name="Line 41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5" name="Line 42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" name="Line 43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7" name="Line 44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4" name="Group 45"/>
              <p:cNvGrpSpPr>
                <a:grpSpLocks/>
              </p:cNvGrpSpPr>
              <p:nvPr/>
            </p:nvGrpSpPr>
            <p:grpSpPr bwMode="auto">
              <a:xfrm>
                <a:off x="3264" y="2659"/>
                <a:ext cx="576" cy="499"/>
                <a:chOff x="1443" y="36"/>
                <a:chExt cx="1440" cy="1248"/>
              </a:xfrm>
            </p:grpSpPr>
            <p:sp>
              <p:nvSpPr>
                <p:cNvPr id="474" name="Rectangle 4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5    6    7    8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9   10  11  12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13   14  15  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75" name="Line 4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6" name="Line 4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7" name="Line 4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8" name="Line 5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9" name="Line 5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0" name="Line 5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5" name="Group 53"/>
              <p:cNvGrpSpPr>
                <a:grpSpLocks/>
              </p:cNvGrpSpPr>
              <p:nvPr/>
            </p:nvGrpSpPr>
            <p:grpSpPr bwMode="auto">
              <a:xfrm>
                <a:off x="2616" y="2659"/>
                <a:ext cx="576" cy="500"/>
                <a:chOff x="1443" y="36"/>
                <a:chExt cx="1440" cy="1248"/>
              </a:xfrm>
            </p:grpSpPr>
            <p:sp>
              <p:nvSpPr>
                <p:cNvPr id="467" name="Rectangle 5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5    6    7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9   10  11   8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68" name="Line 5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9" name="Line 5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" name="Line 5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" name="Line 5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2" name="Line 5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3" name="Line 6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6" name="Group 61"/>
              <p:cNvGrpSpPr>
                <a:grpSpLocks/>
              </p:cNvGrpSpPr>
              <p:nvPr/>
            </p:nvGrpSpPr>
            <p:grpSpPr bwMode="auto">
              <a:xfrm>
                <a:off x="1326" y="2659"/>
                <a:ext cx="576" cy="499"/>
                <a:chOff x="1443" y="36"/>
                <a:chExt cx="1440" cy="1248"/>
              </a:xfrm>
            </p:grpSpPr>
            <p:sp>
              <p:nvSpPr>
                <p:cNvPr id="460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1    2          3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5    6    8    4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61" name="Line 63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" name="Line 64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3" name="Line 65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4" name="Line 66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5" name="Line 67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6" name="Line 68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7" name="Group 69"/>
              <p:cNvGrpSpPr>
                <a:grpSpLocks/>
              </p:cNvGrpSpPr>
              <p:nvPr/>
            </p:nvGrpSpPr>
            <p:grpSpPr bwMode="auto">
              <a:xfrm>
                <a:off x="24" y="2659"/>
                <a:ext cx="576" cy="499"/>
                <a:chOff x="1443" y="36"/>
                <a:chExt cx="1440" cy="1248"/>
              </a:xfrm>
            </p:grpSpPr>
            <p:sp>
              <p:nvSpPr>
                <p:cNvPr id="453" name="Rectangle 7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1    2    4    8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5    6    3 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54" name="Line 7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5" name="Line 7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6" name="Line 7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7" name="Line 7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" name="Line 7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9" name="Line 7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" name="Group 78"/>
              <p:cNvGrpSpPr>
                <a:grpSpLocks/>
              </p:cNvGrpSpPr>
              <p:nvPr/>
            </p:nvGrpSpPr>
            <p:grpSpPr bwMode="auto">
              <a:xfrm>
                <a:off x="24" y="1875"/>
                <a:ext cx="576" cy="499"/>
                <a:chOff x="1443" y="36"/>
                <a:chExt cx="1440" cy="1248"/>
              </a:xfrm>
            </p:grpSpPr>
            <p:sp>
              <p:nvSpPr>
                <p:cNvPr id="446" name="Rectangle 79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5    6    3    8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47" name="Line 80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8" name="Line 81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9" name="Line 82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" name="Line 83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" name="Line 84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" name="Line 85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9" name="Group 86"/>
              <p:cNvGrpSpPr>
                <a:grpSpLocks/>
              </p:cNvGrpSpPr>
              <p:nvPr/>
            </p:nvGrpSpPr>
            <p:grpSpPr bwMode="auto">
              <a:xfrm>
                <a:off x="1319" y="1875"/>
                <a:ext cx="576" cy="500"/>
                <a:chOff x="1443" y="36"/>
                <a:chExt cx="1440" cy="1248"/>
              </a:xfrm>
            </p:grpSpPr>
            <p:sp>
              <p:nvSpPr>
                <p:cNvPr id="439" name="Rectangle 87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5    6    8    4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40" name="Line 88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" name="Line 89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2" name="Line 90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" name="Line 91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" name="Line 92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5" name="Line 93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0" name="Group 94"/>
              <p:cNvGrpSpPr>
                <a:grpSpLocks/>
              </p:cNvGrpSpPr>
              <p:nvPr/>
            </p:nvGrpSpPr>
            <p:grpSpPr bwMode="auto">
              <a:xfrm>
                <a:off x="1968" y="1876"/>
                <a:ext cx="576" cy="499"/>
                <a:chOff x="1443" y="36"/>
                <a:chExt cx="1440" cy="1248"/>
              </a:xfrm>
            </p:grpSpPr>
            <p:sp>
              <p:nvSpPr>
                <p:cNvPr id="432" name="Rectangle 95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5    6    8   11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33" name="Line 96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" name="Line 97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" name="Line 98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6" name="Line 99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7" name="Line 100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8" name="Line 101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1" name="Group 102"/>
              <p:cNvGrpSpPr>
                <a:grpSpLocks/>
              </p:cNvGrpSpPr>
              <p:nvPr/>
            </p:nvGrpSpPr>
            <p:grpSpPr bwMode="auto">
              <a:xfrm>
                <a:off x="2616" y="1870"/>
                <a:ext cx="576" cy="499"/>
                <a:chOff x="1443" y="36"/>
                <a:chExt cx="1440" cy="1248"/>
              </a:xfrm>
            </p:grpSpPr>
            <p:sp>
              <p:nvSpPr>
                <p:cNvPr id="425" name="Rectangle 103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5    6    7    8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9   10  11 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26" name="Line 104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" name="Line 105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" name="Line 106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" name="Line 107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" name="Line 108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" name="Line 109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2" name="Group 110"/>
              <p:cNvGrpSpPr>
                <a:grpSpLocks/>
              </p:cNvGrpSpPr>
              <p:nvPr/>
            </p:nvGrpSpPr>
            <p:grpSpPr bwMode="auto">
              <a:xfrm>
                <a:off x="3264" y="1870"/>
                <a:ext cx="576" cy="499"/>
                <a:chOff x="1443" y="36"/>
                <a:chExt cx="1440" cy="1248"/>
              </a:xfrm>
            </p:grpSpPr>
            <p:sp>
              <p:nvSpPr>
                <p:cNvPr id="41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5    6    7    8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9   10  15  11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13  14        12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19" name="Line 112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" name="Line 113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" name="Line 114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2" name="Line 115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3" name="Line 116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" name="Line 117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3" name="Group 118"/>
              <p:cNvGrpSpPr>
                <a:grpSpLocks/>
              </p:cNvGrpSpPr>
              <p:nvPr/>
            </p:nvGrpSpPr>
            <p:grpSpPr bwMode="auto">
              <a:xfrm>
                <a:off x="3910" y="1870"/>
                <a:ext cx="576" cy="499"/>
                <a:chOff x="1443" y="36"/>
                <a:chExt cx="1440" cy="1248"/>
              </a:xfrm>
            </p:grpSpPr>
            <p:sp>
              <p:nvSpPr>
                <p:cNvPr id="4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5    6    7    8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9        10   11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12" name="Line 120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" name="Line 121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4" name="Line 122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5" name="Line 123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" name="Line 124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Line 125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4" name="Group 126"/>
              <p:cNvGrpSpPr>
                <a:grpSpLocks/>
              </p:cNvGrpSpPr>
              <p:nvPr/>
            </p:nvGrpSpPr>
            <p:grpSpPr bwMode="auto">
              <a:xfrm>
                <a:off x="4530" y="1870"/>
                <a:ext cx="576" cy="499"/>
                <a:chOff x="1443" y="36"/>
                <a:chExt cx="1440" cy="1248"/>
              </a:xfrm>
            </p:grpSpPr>
            <p:sp>
              <p:nvSpPr>
                <p:cNvPr id="404" name="Rectangle 127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1          3    4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5    2    6    8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405" name="Line 128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6" name="Line 129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7" name="Line 130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8" name="Line 131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" name="Line 132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" name="Line 133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5" name="Group 134"/>
              <p:cNvGrpSpPr>
                <a:grpSpLocks/>
              </p:cNvGrpSpPr>
              <p:nvPr/>
            </p:nvGrpSpPr>
            <p:grpSpPr bwMode="auto">
              <a:xfrm>
                <a:off x="5184" y="1875"/>
                <a:ext cx="576" cy="499"/>
                <a:chOff x="1443" y="36"/>
                <a:chExt cx="1440" cy="1248"/>
              </a:xfrm>
            </p:grpSpPr>
            <p:sp>
              <p:nvSpPr>
                <p:cNvPr id="39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      5    6    8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98" name="Line 136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" name="Line 137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" name="Line 138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1" name="Line 139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2" name="Line 140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3" name="Line 141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6" name="Group 142"/>
              <p:cNvGrpSpPr>
                <a:grpSpLocks/>
              </p:cNvGrpSpPr>
              <p:nvPr/>
            </p:nvGrpSpPr>
            <p:grpSpPr bwMode="auto">
              <a:xfrm>
                <a:off x="672" y="1869"/>
                <a:ext cx="576" cy="500"/>
                <a:chOff x="1443" y="36"/>
                <a:chExt cx="1440" cy="1248"/>
              </a:xfrm>
            </p:grpSpPr>
            <p:sp>
              <p:nvSpPr>
                <p:cNvPr id="390" name="Rectangle 143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1          2    4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5    6    3    8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91" name="Line 144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2" name="Line 145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3" name="Line 146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" name="Line 147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5" name="Line 148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6" name="Line 149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" name="Group 169"/>
              <p:cNvGrpSpPr>
                <a:grpSpLocks/>
              </p:cNvGrpSpPr>
              <p:nvPr/>
            </p:nvGrpSpPr>
            <p:grpSpPr bwMode="auto">
              <a:xfrm>
                <a:off x="1727" y="1117"/>
                <a:ext cx="576" cy="499"/>
                <a:chOff x="1443" y="36"/>
                <a:chExt cx="1440" cy="1248"/>
              </a:xfrm>
            </p:grpSpPr>
            <p:sp>
              <p:nvSpPr>
                <p:cNvPr id="383" name="Rectangle 170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5   6    8    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84" name="Line 171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5" name="Line 172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6" name="Line 173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" name="Line 174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8" name="Line 175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" name="Line 176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" name="Group 177"/>
              <p:cNvGrpSpPr>
                <a:grpSpLocks/>
              </p:cNvGrpSpPr>
              <p:nvPr/>
            </p:nvGrpSpPr>
            <p:grpSpPr bwMode="auto">
              <a:xfrm>
                <a:off x="3257" y="1117"/>
                <a:ext cx="576" cy="499"/>
                <a:chOff x="1443" y="36"/>
                <a:chExt cx="1440" cy="1248"/>
              </a:xfrm>
            </p:grpSpPr>
            <p:sp>
              <p:nvSpPr>
                <p:cNvPr id="376" name="Rectangle 178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5   6    7    8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9   10       11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77" name="Line 179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" name="Line 180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" name="Line 181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" name="Line 182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1" name="Line 183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" name="Line 184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" name="Group 185"/>
              <p:cNvGrpSpPr>
                <a:grpSpLocks/>
              </p:cNvGrpSpPr>
              <p:nvPr/>
            </p:nvGrpSpPr>
            <p:grpSpPr bwMode="auto">
              <a:xfrm>
                <a:off x="4844" y="1117"/>
                <a:ext cx="576" cy="499"/>
                <a:chOff x="1443" y="36"/>
                <a:chExt cx="1440" cy="1248"/>
              </a:xfrm>
            </p:grpSpPr>
            <p:sp>
              <p:nvSpPr>
                <p:cNvPr id="369" name="Rectangle 18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5          6    8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70" name="Line 18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1" name="Line 18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2" name="Line 18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3" name="Line 19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4" name="Line 19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5" name="Line 19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0" name="Group 193"/>
              <p:cNvGrpSpPr>
                <a:grpSpLocks/>
              </p:cNvGrpSpPr>
              <p:nvPr/>
            </p:nvGrpSpPr>
            <p:grpSpPr bwMode="auto">
              <a:xfrm>
                <a:off x="431" y="1162"/>
                <a:ext cx="576" cy="499"/>
                <a:chOff x="1443" y="36"/>
                <a:chExt cx="1440" cy="1248"/>
              </a:xfrm>
            </p:grpSpPr>
            <p:sp>
              <p:nvSpPr>
                <p:cNvPr id="362" name="Rectangle 194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1   2           4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5    6    3    8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63" name="Line 195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4" name="Line 196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5" name="Line 197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6" name="Line 198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7" name="Line 199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" name="Line 200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1" name="Group 205"/>
              <p:cNvGrpSpPr>
                <a:grpSpLocks/>
              </p:cNvGrpSpPr>
              <p:nvPr/>
            </p:nvGrpSpPr>
            <p:grpSpPr bwMode="auto">
              <a:xfrm>
                <a:off x="2711" y="383"/>
                <a:ext cx="576" cy="499"/>
                <a:chOff x="1443" y="36"/>
                <a:chExt cx="1440" cy="1248"/>
              </a:xfrm>
            </p:grpSpPr>
            <p:sp>
              <p:nvSpPr>
                <p:cNvPr id="355" name="Rectangle 206"/>
                <p:cNvSpPr>
                  <a:spLocks noChangeArrowheads="1"/>
                </p:cNvSpPr>
                <p:nvPr/>
              </p:nvSpPr>
              <p:spPr bwMode="auto">
                <a:xfrm>
                  <a:off x="1443" y="36"/>
                  <a:ext cx="1440" cy="12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1    2    3    4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5    6          8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 9   10   7   11</a:t>
                  </a:r>
                </a:p>
                <a:p>
                  <a:pPr algn="just">
                    <a:lnSpc>
                      <a:spcPct val="105000"/>
                    </a:lnSpc>
                  </a:pPr>
                  <a:r>
                    <a:rPr lang="en-US" altLang="zh-CN" sz="1200">
                      <a:latin typeface="Times New Roman" pitchFamily="18" charset="0"/>
                    </a:rPr>
                    <a:t> 13  14  15  12</a:t>
                  </a:r>
                  <a:endParaRPr lang="en-US" altLang="zh-CN" sz="1200">
                    <a:latin typeface="Verdana" pitchFamily="34" charset="0"/>
                  </a:endParaRPr>
                </a:p>
              </p:txBody>
            </p:sp>
            <p:sp>
              <p:nvSpPr>
                <p:cNvPr id="356" name="Line 207"/>
                <p:cNvSpPr>
                  <a:spLocks noChangeShapeType="1"/>
                </p:cNvSpPr>
                <p:nvPr/>
              </p:nvSpPr>
              <p:spPr bwMode="auto">
                <a:xfrm>
                  <a:off x="216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7" name="Line 208"/>
                <p:cNvSpPr>
                  <a:spLocks noChangeShapeType="1"/>
                </p:cNvSpPr>
                <p:nvPr/>
              </p:nvSpPr>
              <p:spPr bwMode="auto">
                <a:xfrm>
                  <a:off x="1443" y="660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" name="Line 209"/>
                <p:cNvSpPr>
                  <a:spLocks noChangeShapeType="1"/>
                </p:cNvSpPr>
                <p:nvPr/>
              </p:nvSpPr>
              <p:spPr bwMode="auto">
                <a:xfrm>
                  <a:off x="180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" name="Line 210"/>
                <p:cNvSpPr>
                  <a:spLocks noChangeShapeType="1"/>
                </p:cNvSpPr>
                <p:nvPr/>
              </p:nvSpPr>
              <p:spPr bwMode="auto">
                <a:xfrm>
                  <a:off x="2520" y="36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0" name="Line 211"/>
                <p:cNvSpPr>
                  <a:spLocks noChangeShapeType="1"/>
                </p:cNvSpPr>
                <p:nvPr/>
              </p:nvSpPr>
              <p:spPr bwMode="auto">
                <a:xfrm>
                  <a:off x="1443" y="348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1" name="Line 212"/>
                <p:cNvSpPr>
                  <a:spLocks noChangeShapeType="1"/>
                </p:cNvSpPr>
                <p:nvPr/>
              </p:nvSpPr>
              <p:spPr bwMode="auto">
                <a:xfrm>
                  <a:off x="1443" y="972"/>
                  <a:ext cx="14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2" name="Group 214"/>
              <p:cNvGrpSpPr>
                <a:grpSpLocks/>
              </p:cNvGrpSpPr>
              <p:nvPr/>
            </p:nvGrpSpPr>
            <p:grpSpPr bwMode="auto">
              <a:xfrm>
                <a:off x="295" y="882"/>
                <a:ext cx="5176" cy="2457"/>
                <a:chOff x="295" y="882"/>
                <a:chExt cx="5176" cy="2457"/>
              </a:xfrm>
            </p:grpSpPr>
            <p:sp>
              <p:nvSpPr>
                <p:cNvPr id="333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295" y="1661"/>
                  <a:ext cx="408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4" name="Line 152"/>
                <p:cNvSpPr>
                  <a:spLocks noChangeShapeType="1"/>
                </p:cNvSpPr>
                <p:nvPr/>
              </p:nvSpPr>
              <p:spPr bwMode="auto">
                <a:xfrm>
                  <a:off x="703" y="1661"/>
                  <a:ext cx="257" cy="20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5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1608" y="1616"/>
                  <a:ext cx="410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6" name="Line 154"/>
                <p:cNvSpPr>
                  <a:spLocks noChangeShapeType="1"/>
                </p:cNvSpPr>
                <p:nvPr/>
              </p:nvSpPr>
              <p:spPr bwMode="auto">
                <a:xfrm>
                  <a:off x="2018" y="1616"/>
                  <a:ext cx="237" cy="2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7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2835" y="1616"/>
                  <a:ext cx="725" cy="272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8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560" y="1616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" name="Line 157"/>
                <p:cNvSpPr>
                  <a:spLocks noChangeShapeType="1"/>
                </p:cNvSpPr>
                <p:nvPr/>
              </p:nvSpPr>
              <p:spPr bwMode="auto">
                <a:xfrm>
                  <a:off x="3560" y="1616"/>
                  <a:ext cx="637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817" y="1616"/>
                  <a:ext cx="286" cy="25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" name="Line 159"/>
                <p:cNvSpPr>
                  <a:spLocks noChangeShapeType="1"/>
                </p:cNvSpPr>
                <p:nvPr/>
              </p:nvSpPr>
              <p:spPr bwMode="auto">
                <a:xfrm>
                  <a:off x="5148" y="1616"/>
                  <a:ext cx="323" cy="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2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5140" y="1616"/>
                  <a:ext cx="0" cy="104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3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311" y="234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4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657" y="2369"/>
                  <a:ext cx="303" cy="97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5" name="Line 163"/>
                <p:cNvSpPr>
                  <a:spLocks noChangeShapeType="1"/>
                </p:cNvSpPr>
                <p:nvPr/>
              </p:nvSpPr>
              <p:spPr bwMode="auto">
                <a:xfrm>
                  <a:off x="960" y="2368"/>
                  <a:ext cx="332" cy="9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6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1610" y="2375"/>
                  <a:ext cx="4" cy="2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7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973" y="2368"/>
                  <a:ext cx="282" cy="97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" name="Line 166"/>
                <p:cNvSpPr>
                  <a:spLocks noChangeShapeType="1"/>
                </p:cNvSpPr>
                <p:nvPr/>
              </p:nvSpPr>
              <p:spPr bwMode="auto">
                <a:xfrm>
                  <a:off x="2255" y="2375"/>
                  <a:ext cx="353" cy="96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" name="Line 167"/>
                <p:cNvSpPr>
                  <a:spLocks noChangeShapeType="1"/>
                </p:cNvSpPr>
                <p:nvPr/>
              </p:nvSpPr>
              <p:spPr bwMode="auto">
                <a:xfrm>
                  <a:off x="2904" y="2375"/>
                  <a:ext cx="611" cy="284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703" y="882"/>
                  <a:ext cx="2175" cy="2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018" y="882"/>
                  <a:ext cx="931" cy="2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2" name="Line 203"/>
                <p:cNvSpPr>
                  <a:spLocks noChangeShapeType="1"/>
                </p:cNvSpPr>
                <p:nvPr/>
              </p:nvSpPr>
              <p:spPr bwMode="auto">
                <a:xfrm>
                  <a:off x="3023" y="891"/>
                  <a:ext cx="537" cy="226"/>
                </a:xfrm>
                <a:prstGeom prst="line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3" name="Line 204"/>
                <p:cNvSpPr>
                  <a:spLocks noChangeShapeType="1"/>
                </p:cNvSpPr>
                <p:nvPr/>
              </p:nvSpPr>
              <p:spPr bwMode="auto">
                <a:xfrm>
                  <a:off x="3061" y="890"/>
                  <a:ext cx="2132" cy="22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4" name="Line 213"/>
                <p:cNvSpPr>
                  <a:spLocks noChangeShapeType="1"/>
                </p:cNvSpPr>
                <p:nvPr/>
              </p:nvSpPr>
              <p:spPr bwMode="auto">
                <a:xfrm>
                  <a:off x="2901" y="2341"/>
                  <a:ext cx="0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2" name="Group 262"/>
            <p:cNvGrpSpPr>
              <a:grpSpLocks/>
            </p:cNvGrpSpPr>
            <p:nvPr/>
          </p:nvGrpSpPr>
          <p:grpSpPr bwMode="auto">
            <a:xfrm>
              <a:off x="0" y="572"/>
              <a:ext cx="5624" cy="2949"/>
              <a:chOff x="0" y="572"/>
              <a:chExt cx="5624" cy="2949"/>
            </a:xfrm>
          </p:grpSpPr>
          <p:sp>
            <p:nvSpPr>
              <p:cNvPr id="286" name="Rectangle 216"/>
              <p:cNvSpPr>
                <a:spLocks noChangeArrowheads="1"/>
              </p:cNvSpPr>
              <p:nvPr/>
            </p:nvSpPr>
            <p:spPr bwMode="auto">
              <a:xfrm>
                <a:off x="2472" y="57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87" name="Rectangle 217"/>
              <p:cNvSpPr>
                <a:spLocks noChangeArrowheads="1"/>
              </p:cNvSpPr>
              <p:nvPr/>
            </p:nvSpPr>
            <p:spPr bwMode="auto">
              <a:xfrm>
                <a:off x="159" y="148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288" name="Rectangle 218"/>
              <p:cNvSpPr>
                <a:spLocks noChangeArrowheads="1"/>
              </p:cNvSpPr>
              <p:nvPr/>
            </p:nvSpPr>
            <p:spPr bwMode="auto">
              <a:xfrm>
                <a:off x="1519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3</a:t>
                </a:r>
              </a:p>
            </p:txBody>
          </p:sp>
          <p:sp>
            <p:nvSpPr>
              <p:cNvPr id="289" name="Rectangle 219"/>
              <p:cNvSpPr>
                <a:spLocks noChangeArrowheads="1"/>
              </p:cNvSpPr>
              <p:nvPr/>
            </p:nvSpPr>
            <p:spPr bwMode="auto">
              <a:xfrm>
                <a:off x="4649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90" name="Rectangle 220"/>
              <p:cNvSpPr>
                <a:spLocks noChangeArrowheads="1"/>
              </p:cNvSpPr>
              <p:nvPr/>
            </p:nvSpPr>
            <p:spPr bwMode="auto">
              <a:xfrm>
                <a:off x="0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6</a:t>
                </a:r>
              </a:p>
            </p:txBody>
          </p:sp>
          <p:sp>
            <p:nvSpPr>
              <p:cNvPr id="291" name="Rectangle 221"/>
              <p:cNvSpPr>
                <a:spLocks noChangeArrowheads="1"/>
              </p:cNvSpPr>
              <p:nvPr/>
            </p:nvSpPr>
            <p:spPr bwMode="auto">
              <a:xfrm>
                <a:off x="3016" y="143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92" name="Rectangle 222"/>
              <p:cNvSpPr>
                <a:spLocks noChangeArrowheads="1"/>
              </p:cNvSpPr>
              <p:nvPr/>
            </p:nvSpPr>
            <p:spPr bwMode="auto">
              <a:xfrm>
                <a:off x="1021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7</a:t>
                </a:r>
              </a:p>
            </p:txBody>
          </p:sp>
          <p:sp>
            <p:nvSpPr>
              <p:cNvPr id="293" name="Rectangle 223"/>
              <p:cNvSpPr>
                <a:spLocks noChangeArrowheads="1"/>
              </p:cNvSpPr>
              <p:nvPr/>
            </p:nvSpPr>
            <p:spPr bwMode="auto">
              <a:xfrm>
                <a:off x="1293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8</a:t>
                </a:r>
              </a:p>
            </p:txBody>
          </p:sp>
          <p:sp>
            <p:nvSpPr>
              <p:cNvPr id="294" name="Rectangle 224"/>
              <p:cNvSpPr>
                <a:spLocks noChangeArrowheads="1"/>
              </p:cNvSpPr>
              <p:nvPr/>
            </p:nvSpPr>
            <p:spPr bwMode="auto">
              <a:xfrm>
                <a:off x="2291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9</a:t>
                </a:r>
              </a:p>
            </p:txBody>
          </p:sp>
          <p:sp>
            <p:nvSpPr>
              <p:cNvPr id="295" name="Rectangle 225"/>
              <p:cNvSpPr>
                <a:spLocks noChangeArrowheads="1"/>
              </p:cNvSpPr>
              <p:nvPr/>
            </p:nvSpPr>
            <p:spPr bwMode="auto">
              <a:xfrm>
                <a:off x="2608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10</a:t>
                </a:r>
              </a:p>
            </p:txBody>
          </p:sp>
          <p:sp>
            <p:nvSpPr>
              <p:cNvPr id="296" name="Rectangle 226"/>
              <p:cNvSpPr>
                <a:spLocks noChangeArrowheads="1"/>
              </p:cNvSpPr>
              <p:nvPr/>
            </p:nvSpPr>
            <p:spPr bwMode="auto">
              <a:xfrm>
                <a:off x="3289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11</a:t>
                </a:r>
              </a:p>
            </p:txBody>
          </p:sp>
          <p:sp>
            <p:nvSpPr>
              <p:cNvPr id="297" name="Rectangle 227"/>
              <p:cNvSpPr>
                <a:spLocks noChangeArrowheads="1"/>
              </p:cNvSpPr>
              <p:nvPr/>
            </p:nvSpPr>
            <p:spPr bwMode="auto">
              <a:xfrm>
                <a:off x="4150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12</a:t>
                </a:r>
              </a:p>
            </p:txBody>
          </p:sp>
          <p:sp>
            <p:nvSpPr>
              <p:cNvPr id="298" name="Rectangle 228"/>
              <p:cNvSpPr>
                <a:spLocks noChangeArrowheads="1"/>
              </p:cNvSpPr>
              <p:nvPr/>
            </p:nvSpPr>
            <p:spPr bwMode="auto">
              <a:xfrm>
                <a:off x="4513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13</a:t>
                </a:r>
              </a:p>
            </p:txBody>
          </p:sp>
          <p:sp>
            <p:nvSpPr>
              <p:cNvPr id="299" name="Rectangle 229"/>
              <p:cNvSpPr>
                <a:spLocks noChangeArrowheads="1"/>
              </p:cNvSpPr>
              <p:nvPr/>
            </p:nvSpPr>
            <p:spPr bwMode="auto">
              <a:xfrm>
                <a:off x="5465" y="1933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15</a:t>
                </a:r>
              </a:p>
            </p:txBody>
          </p:sp>
          <p:sp>
            <p:nvSpPr>
              <p:cNvPr id="300" name="Rectangle 230"/>
              <p:cNvSpPr>
                <a:spLocks noChangeArrowheads="1"/>
              </p:cNvSpPr>
              <p:nvPr/>
            </p:nvSpPr>
            <p:spPr bwMode="auto">
              <a:xfrm>
                <a:off x="45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301" name="Rectangle 231"/>
              <p:cNvSpPr>
                <a:spLocks noChangeArrowheads="1"/>
              </p:cNvSpPr>
              <p:nvPr/>
            </p:nvSpPr>
            <p:spPr bwMode="auto">
              <a:xfrm>
                <a:off x="657" y="340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17</a:t>
                </a:r>
              </a:p>
            </p:txBody>
          </p:sp>
          <p:sp>
            <p:nvSpPr>
              <p:cNvPr id="302" name="Rectangle 232"/>
              <p:cNvSpPr>
                <a:spLocks noChangeArrowheads="1"/>
              </p:cNvSpPr>
              <p:nvPr/>
            </p:nvSpPr>
            <p:spPr bwMode="auto">
              <a:xfrm>
                <a:off x="4876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14</a:t>
                </a:r>
              </a:p>
            </p:txBody>
          </p:sp>
          <p:sp>
            <p:nvSpPr>
              <p:cNvPr id="303" name="Rectangle 233"/>
              <p:cNvSpPr>
                <a:spLocks noChangeArrowheads="1"/>
              </p:cNvSpPr>
              <p:nvPr/>
            </p:nvSpPr>
            <p:spPr bwMode="auto">
              <a:xfrm>
                <a:off x="1066" y="340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18</a:t>
                </a:r>
              </a:p>
            </p:txBody>
          </p:sp>
          <p:sp>
            <p:nvSpPr>
              <p:cNvPr id="304" name="Rectangle 234"/>
              <p:cNvSpPr>
                <a:spLocks noChangeArrowheads="1"/>
              </p:cNvSpPr>
              <p:nvPr/>
            </p:nvSpPr>
            <p:spPr bwMode="auto">
              <a:xfrm>
                <a:off x="1383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19</a:t>
                </a:r>
              </a:p>
            </p:txBody>
          </p:sp>
          <p:sp>
            <p:nvSpPr>
              <p:cNvPr id="305" name="Rectangle 235"/>
              <p:cNvSpPr>
                <a:spLocks noChangeArrowheads="1"/>
              </p:cNvSpPr>
              <p:nvPr/>
            </p:nvSpPr>
            <p:spPr bwMode="auto">
              <a:xfrm>
                <a:off x="2041" y="338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20</a:t>
                </a:r>
              </a:p>
            </p:txBody>
          </p:sp>
          <p:sp>
            <p:nvSpPr>
              <p:cNvPr id="306" name="Rectangle 236"/>
              <p:cNvSpPr>
                <a:spLocks noChangeArrowheads="1"/>
              </p:cNvSpPr>
              <p:nvPr/>
            </p:nvSpPr>
            <p:spPr bwMode="auto">
              <a:xfrm>
                <a:off x="2336" y="338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21</a:t>
                </a:r>
              </a:p>
            </p:txBody>
          </p:sp>
          <p:sp>
            <p:nvSpPr>
              <p:cNvPr id="307" name="Rectangle 237"/>
              <p:cNvSpPr>
                <a:spLocks noChangeArrowheads="1"/>
              </p:cNvSpPr>
              <p:nvPr/>
            </p:nvSpPr>
            <p:spPr bwMode="auto">
              <a:xfrm>
                <a:off x="3560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23</a:t>
                </a:r>
              </a:p>
            </p:txBody>
          </p:sp>
          <p:sp>
            <p:nvSpPr>
              <p:cNvPr id="308" name="Rectangle 238"/>
              <p:cNvSpPr>
                <a:spLocks noChangeArrowheads="1"/>
              </p:cNvSpPr>
              <p:nvPr/>
            </p:nvSpPr>
            <p:spPr bwMode="auto">
              <a:xfrm>
                <a:off x="2608" y="270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400">
                    <a:solidFill>
                      <a:srgbClr val="FF0000"/>
                    </a:solidFill>
                    <a:latin typeface="Verdana" pitchFamily="34" charset="0"/>
                  </a:rPr>
                  <a:t>22</a:t>
                </a:r>
              </a:p>
            </p:txBody>
          </p:sp>
        </p:grpSp>
        <p:grpSp>
          <p:nvGrpSpPr>
            <p:cNvPr id="263" name="Group 261"/>
            <p:cNvGrpSpPr>
              <a:grpSpLocks/>
            </p:cNvGrpSpPr>
            <p:nvPr/>
          </p:nvGrpSpPr>
          <p:grpSpPr bwMode="auto">
            <a:xfrm>
              <a:off x="272" y="1071"/>
              <a:ext cx="5239" cy="1882"/>
              <a:chOff x="249" y="1071"/>
              <a:chExt cx="5239" cy="1882"/>
            </a:xfrm>
          </p:grpSpPr>
          <p:sp>
            <p:nvSpPr>
              <p:cNvPr id="264" name="Rectangle 239"/>
              <p:cNvSpPr>
                <a:spLocks noChangeArrowheads="1"/>
              </p:cNvSpPr>
              <p:nvPr/>
            </p:nvSpPr>
            <p:spPr bwMode="auto">
              <a:xfrm>
                <a:off x="1655" y="1071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上</a:t>
                </a:r>
              </a:p>
            </p:txBody>
          </p:sp>
          <p:sp>
            <p:nvSpPr>
              <p:cNvPr id="265" name="Rectangle 240"/>
              <p:cNvSpPr>
                <a:spLocks noChangeArrowheads="1"/>
              </p:cNvSpPr>
              <p:nvPr/>
            </p:nvSpPr>
            <p:spPr bwMode="auto">
              <a:xfrm>
                <a:off x="2426" y="120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右</a:t>
                </a:r>
              </a:p>
            </p:txBody>
          </p:sp>
          <p:sp>
            <p:nvSpPr>
              <p:cNvPr id="266" name="Rectangle 241"/>
              <p:cNvSpPr>
                <a:spLocks noChangeArrowheads="1"/>
              </p:cNvSpPr>
              <p:nvPr/>
            </p:nvSpPr>
            <p:spPr bwMode="auto">
              <a:xfrm>
                <a:off x="3016" y="116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67" name="Rectangle 242"/>
              <p:cNvSpPr>
                <a:spLocks noChangeArrowheads="1"/>
              </p:cNvSpPr>
              <p:nvPr/>
            </p:nvSpPr>
            <p:spPr bwMode="auto">
              <a:xfrm>
                <a:off x="4286" y="1071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68" name="Rectangle 243"/>
              <p:cNvSpPr>
                <a:spLocks noChangeArrowheads="1"/>
              </p:cNvSpPr>
              <p:nvPr/>
            </p:nvSpPr>
            <p:spPr bwMode="auto">
              <a:xfrm>
                <a:off x="884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69" name="Rectangle 244"/>
              <p:cNvSpPr>
                <a:spLocks noChangeArrowheads="1"/>
              </p:cNvSpPr>
              <p:nvPr/>
            </p:nvSpPr>
            <p:spPr bwMode="auto">
              <a:xfrm>
                <a:off x="249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右</a:t>
                </a:r>
              </a:p>
            </p:txBody>
          </p:sp>
          <p:sp>
            <p:nvSpPr>
              <p:cNvPr id="270" name="Rectangle 245"/>
              <p:cNvSpPr>
                <a:spLocks noChangeArrowheads="1"/>
              </p:cNvSpPr>
              <p:nvPr/>
            </p:nvSpPr>
            <p:spPr bwMode="auto">
              <a:xfrm>
                <a:off x="1565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上</a:t>
                </a:r>
              </a:p>
            </p:txBody>
          </p:sp>
          <p:sp>
            <p:nvSpPr>
              <p:cNvPr id="271" name="Rectangle 246"/>
              <p:cNvSpPr>
                <a:spLocks noChangeArrowheads="1"/>
              </p:cNvSpPr>
              <p:nvPr/>
            </p:nvSpPr>
            <p:spPr bwMode="auto">
              <a:xfrm>
                <a:off x="2154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72" name="Rectangle 247"/>
              <p:cNvSpPr>
                <a:spLocks noChangeArrowheads="1"/>
              </p:cNvSpPr>
              <p:nvPr/>
            </p:nvSpPr>
            <p:spPr bwMode="auto">
              <a:xfrm>
                <a:off x="2993" y="182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右</a:t>
                </a:r>
              </a:p>
            </p:txBody>
          </p:sp>
          <p:sp>
            <p:nvSpPr>
              <p:cNvPr id="273" name="Rectangle 248"/>
              <p:cNvSpPr>
                <a:spLocks noChangeArrowheads="1"/>
              </p:cNvSpPr>
              <p:nvPr/>
            </p:nvSpPr>
            <p:spPr bwMode="auto">
              <a:xfrm>
                <a:off x="3515" y="1888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74" name="Rectangle 24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75" name="Rectangle 250"/>
              <p:cNvSpPr>
                <a:spLocks noChangeArrowheads="1"/>
              </p:cNvSpPr>
              <p:nvPr/>
            </p:nvSpPr>
            <p:spPr bwMode="auto">
              <a:xfrm>
                <a:off x="4740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上</a:t>
                </a:r>
              </a:p>
            </p:txBody>
          </p:sp>
          <p:sp>
            <p:nvSpPr>
              <p:cNvPr id="276" name="Rectangle 251"/>
              <p:cNvSpPr>
                <a:spLocks noChangeArrowheads="1"/>
              </p:cNvSpPr>
              <p:nvPr/>
            </p:nvSpPr>
            <p:spPr bwMode="auto">
              <a:xfrm>
                <a:off x="5103" y="263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77" name="Rectangle 252"/>
              <p:cNvSpPr>
                <a:spLocks noChangeArrowheads="1"/>
              </p:cNvSpPr>
              <p:nvPr/>
            </p:nvSpPr>
            <p:spPr bwMode="auto">
              <a:xfrm>
                <a:off x="5329" y="1842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78" name="Rectangle 253"/>
              <p:cNvSpPr>
                <a:spLocks noChangeArrowheads="1"/>
              </p:cNvSpPr>
              <p:nvPr/>
            </p:nvSpPr>
            <p:spPr bwMode="auto">
              <a:xfrm>
                <a:off x="295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79" name="Rectangle 254"/>
              <p:cNvSpPr>
                <a:spLocks noChangeArrowheads="1"/>
              </p:cNvSpPr>
              <p:nvPr/>
            </p:nvSpPr>
            <p:spPr bwMode="auto">
              <a:xfrm>
                <a:off x="680" y="284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80" name="Rectangle 255"/>
              <p:cNvSpPr>
                <a:spLocks noChangeArrowheads="1"/>
              </p:cNvSpPr>
              <p:nvPr/>
            </p:nvSpPr>
            <p:spPr bwMode="auto">
              <a:xfrm>
                <a:off x="1020" y="2795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81" name="Rectangle 256"/>
              <p:cNvSpPr>
                <a:spLocks noChangeArrowheads="1"/>
              </p:cNvSpPr>
              <p:nvPr/>
            </p:nvSpPr>
            <p:spPr bwMode="auto">
              <a:xfrm>
                <a:off x="1973" y="275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82" name="Rectangle 257"/>
              <p:cNvSpPr>
                <a:spLocks noChangeArrowheads="1"/>
              </p:cNvSpPr>
              <p:nvPr/>
            </p:nvSpPr>
            <p:spPr bwMode="auto">
              <a:xfrm>
                <a:off x="2336" y="2750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  <p:sp>
            <p:nvSpPr>
              <p:cNvPr id="283" name="Rectangle 258"/>
              <p:cNvSpPr>
                <a:spLocks noChangeArrowheads="1"/>
              </p:cNvSpPr>
              <p:nvPr/>
            </p:nvSpPr>
            <p:spPr bwMode="auto">
              <a:xfrm>
                <a:off x="2835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上</a:t>
                </a:r>
              </a:p>
            </p:txBody>
          </p:sp>
          <p:sp>
            <p:nvSpPr>
              <p:cNvPr id="284" name="Rectangle 259"/>
              <p:cNvSpPr>
                <a:spLocks noChangeArrowheads="1"/>
              </p:cNvSpPr>
              <p:nvPr/>
            </p:nvSpPr>
            <p:spPr bwMode="auto">
              <a:xfrm>
                <a:off x="3288" y="2637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下</a:t>
                </a:r>
              </a:p>
            </p:txBody>
          </p:sp>
          <p:sp>
            <p:nvSpPr>
              <p:cNvPr id="285" name="Rectangle 260"/>
              <p:cNvSpPr>
                <a:spLocks noChangeArrowheads="1"/>
              </p:cNvSpPr>
              <p:nvPr/>
            </p:nvSpPr>
            <p:spPr bwMode="auto">
              <a:xfrm>
                <a:off x="1610" y="2614"/>
                <a:ext cx="15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400">
                    <a:latin typeface="Verdana" pitchFamily="34" charset="0"/>
                  </a:rPr>
                  <a:t>左</a:t>
                </a:r>
              </a:p>
            </p:txBody>
          </p:sp>
        </p:grpSp>
      </p:grpSp>
      <p:sp>
        <p:nvSpPr>
          <p:cNvPr id="516" name="TextBox 515"/>
          <p:cNvSpPr txBox="1"/>
          <p:nvPr/>
        </p:nvSpPr>
        <p:spPr>
          <a:xfrm>
            <a:off x="214282" y="1773784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ĉ(2)=1+4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3714744" y="2428868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ĉ(3)=1+4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18" name="TextBox 517"/>
          <p:cNvSpPr txBox="1"/>
          <p:nvPr/>
        </p:nvSpPr>
        <p:spPr>
          <a:xfrm>
            <a:off x="6143636" y="2500306"/>
            <a:ext cx="110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ĉ(4)=1+2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7858148" y="1714488"/>
            <a:ext cx="1104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ĉ(5)=1+4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520" name="TextBox 519"/>
          <p:cNvSpPr txBox="1"/>
          <p:nvPr/>
        </p:nvSpPr>
        <p:spPr>
          <a:xfrm>
            <a:off x="6072198" y="4143380"/>
            <a:ext cx="12202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ĉ(10)=2+1</a:t>
            </a:r>
          </a:p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ĉ(11)=2+3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ĉ(12)=2+3</a:t>
            </a:r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优先级的确定与</a:t>
            </a:r>
            <a:r>
              <a:rPr lang="en-US" altLang="zh-CN" sz="4400" dirty="0" smtClean="0"/>
              <a:t>LC-</a:t>
            </a:r>
            <a:r>
              <a:rPr lang="zh-CN" altLang="en-US" sz="4400" dirty="0" smtClean="0"/>
              <a:t>检索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成本估计函数应满足的条件</a:t>
            </a:r>
            <a:endParaRPr lang="en-US" altLang="zh-CN" sz="2400" dirty="0" smtClean="0"/>
          </a:p>
          <a:p>
            <a:pPr lvl="2"/>
            <a:r>
              <a:rPr lang="zh-CN" altLang="en-US" sz="2000" dirty="0" smtClean="0">
                <a:latin typeface="宋体" charset="-122"/>
              </a:rPr>
              <a:t>按照成本估价函数</a:t>
            </a:r>
            <a:r>
              <a:rPr lang="en-US" altLang="zh-CN" sz="2000" dirty="0" smtClean="0">
                <a:latin typeface="宋体" charset="-122"/>
              </a:rPr>
              <a:t>ĉ(X)</a:t>
            </a:r>
            <a:r>
              <a:rPr lang="zh-CN" altLang="en-US" sz="2000" dirty="0" smtClean="0">
                <a:latin typeface="宋体" charset="-122"/>
              </a:rPr>
              <a:t>确定的优先级进行搜索，所得到的答案节点未必是最小成本答案节点。</a:t>
            </a:r>
            <a:endParaRPr lang="en-US" altLang="zh-CN" sz="2000" dirty="0" smtClean="0">
              <a:latin typeface="宋体" charset="-122"/>
            </a:endParaRPr>
          </a:p>
          <a:p>
            <a:pPr lvl="2">
              <a:buNone/>
            </a:pPr>
            <a:r>
              <a:rPr lang="en-US" altLang="zh-CN" sz="2000" dirty="0" smtClean="0">
                <a:latin typeface="宋体" charset="-122"/>
              </a:rPr>
              <a:t>         </a:t>
            </a:r>
            <a:r>
              <a:rPr lang="en-US" altLang="zh-CN" sz="1400" dirty="0" smtClean="0">
                <a:latin typeface="宋体" charset="-122"/>
              </a:rPr>
              <a:t>c(X)</a:t>
            </a:r>
          </a:p>
          <a:p>
            <a:pPr lvl="2">
              <a:buNone/>
            </a:pPr>
            <a:r>
              <a:rPr lang="en-US" altLang="zh-CN" sz="1400" dirty="0" smtClean="0">
                <a:latin typeface="宋体" charset="-122"/>
              </a:rPr>
              <a:t>             ĉ(X)</a:t>
            </a: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800" dirty="0" smtClean="0">
              <a:latin typeface="宋体" charset="-122"/>
            </a:endParaRPr>
          </a:p>
          <a:p>
            <a:pPr lvl="2"/>
            <a:r>
              <a:rPr lang="zh-CN" altLang="en-US" sz="2000" b="1" dirty="0" smtClean="0">
                <a:latin typeface="宋体" charset="-122"/>
              </a:rPr>
              <a:t>定理</a:t>
            </a:r>
            <a:r>
              <a:rPr lang="zh-CN" altLang="en-US" sz="2000" dirty="0" smtClean="0">
                <a:latin typeface="宋体" charset="-122"/>
              </a:rPr>
              <a:t> </a:t>
            </a:r>
            <a:r>
              <a:rPr lang="en-US" altLang="zh-CN" sz="2000" dirty="0" smtClean="0">
                <a:latin typeface="宋体" charset="-122"/>
              </a:rPr>
              <a:t>7.4.1 </a:t>
            </a:r>
            <a:r>
              <a:rPr lang="zh-CN" altLang="en-US" sz="2000" dirty="0" smtClean="0">
                <a:latin typeface="宋体" charset="-122"/>
              </a:rPr>
              <a:t>在有限的解空间树中，如果对每对节点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和</a:t>
            </a:r>
            <a:r>
              <a:rPr lang="en-US" altLang="zh-CN" sz="2000" dirty="0" smtClean="0">
                <a:latin typeface="宋体" charset="-122"/>
              </a:rPr>
              <a:t>Y</a:t>
            </a:r>
            <a:r>
              <a:rPr lang="zh-CN" altLang="en-US" sz="2000" dirty="0" smtClean="0">
                <a:latin typeface="宋体" charset="-122"/>
              </a:rPr>
              <a:t>都有</a:t>
            </a:r>
          </a:p>
          <a:p>
            <a:pPr lvl="2">
              <a:buNone/>
            </a:pPr>
            <a:r>
              <a:rPr lang="zh-CN" altLang="en-US" sz="2000" dirty="0" smtClean="0">
                <a:latin typeface="宋体" charset="-122"/>
              </a:rPr>
              <a:t>  “</a:t>
            </a:r>
            <a:r>
              <a:rPr lang="en-US" altLang="zh-CN" sz="2000" dirty="0" smtClean="0">
                <a:latin typeface="宋体" charset="-122"/>
              </a:rPr>
              <a:t>c(X) &lt; c(Y)” </a:t>
            </a:r>
            <a:r>
              <a:rPr lang="zh-CN" altLang="en-US" sz="2000" dirty="0" smtClean="0">
                <a:latin typeface="宋体" charset="-122"/>
              </a:rPr>
              <a:t>＝</a:t>
            </a:r>
            <a:r>
              <a:rPr lang="en-US" altLang="zh-CN" sz="2000" dirty="0" smtClean="0">
                <a:latin typeface="宋体" charset="-122"/>
              </a:rPr>
              <a:t>&gt; “ĉ(X) &lt; ĉ(Y)”</a:t>
            </a:r>
            <a:r>
              <a:rPr lang="zh-CN" altLang="en-US" sz="2000" dirty="0" smtClean="0">
                <a:latin typeface="宋体" charset="-122"/>
              </a:rPr>
              <a:t>，则按照最小成本估计函数搜索能够达到最小成本答案节点。</a:t>
            </a:r>
          </a:p>
          <a:p>
            <a:pPr lvl="2"/>
            <a:r>
              <a:rPr lang="zh-CN" altLang="en-US" sz="2000" dirty="0" smtClean="0"/>
              <a:t>一般情况下，对于成本估计函数有一个基本要求：</a:t>
            </a:r>
          </a:p>
          <a:p>
            <a:pPr lvl="2">
              <a:buNone/>
            </a:pPr>
            <a:r>
              <a:rPr lang="en-US" altLang="zh-CN" sz="2000" dirty="0" smtClean="0">
                <a:latin typeface="宋体" charset="-122"/>
              </a:rPr>
              <a:t>   ĉ(X)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宋体" charset="-122"/>
              </a:rPr>
              <a:t> c(X), </a:t>
            </a:r>
            <a:r>
              <a:rPr lang="zh-CN" altLang="en-US" sz="2000" dirty="0" smtClean="0">
                <a:latin typeface="宋体" charset="-122"/>
              </a:rPr>
              <a:t>对任意节点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；</a:t>
            </a:r>
            <a:r>
              <a:rPr lang="en-US" altLang="zh-CN" sz="2000" dirty="0" smtClean="0">
                <a:latin typeface="宋体" charset="-122"/>
              </a:rPr>
              <a:t>ĉ(X)</a:t>
            </a:r>
            <a:r>
              <a:rPr lang="zh-CN" altLang="en-US" sz="2000" dirty="0" smtClean="0">
                <a:latin typeface="宋体" charset="-122"/>
              </a:rPr>
              <a:t>＝</a:t>
            </a:r>
            <a:r>
              <a:rPr lang="en-US" altLang="zh-CN" sz="2000" dirty="0" smtClean="0">
                <a:latin typeface="宋体" charset="-122"/>
              </a:rPr>
              <a:t>c(X)</a:t>
            </a:r>
            <a:r>
              <a:rPr lang="zh-CN" altLang="en-US" sz="2000" dirty="0" smtClean="0">
                <a:latin typeface="宋体" charset="-122"/>
              </a:rPr>
              <a:t>，当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是答案节点时。</a:t>
            </a:r>
            <a:endParaRPr lang="en-US" altLang="zh-CN" dirty="0" smtClean="0">
              <a:latin typeface="宋体" charset="-122"/>
            </a:endParaRPr>
          </a:p>
          <a:p>
            <a:pPr lvl="4"/>
            <a:endParaRPr lang="zh-CN" altLang="en-US" dirty="0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500298" y="2786058"/>
            <a:ext cx="3887787" cy="1441450"/>
            <a:chOff x="3240" y="6669"/>
            <a:chExt cx="5220" cy="1479"/>
          </a:xfrm>
        </p:grpSpPr>
        <p:sp>
          <p:nvSpPr>
            <p:cNvPr id="5" name="Oval 23"/>
            <p:cNvSpPr>
              <a:spLocks noChangeArrowheads="1"/>
            </p:cNvSpPr>
            <p:nvPr/>
          </p:nvSpPr>
          <p:spPr bwMode="auto">
            <a:xfrm>
              <a:off x="6660" y="7212"/>
              <a:ext cx="540" cy="31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10800" rIns="90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</a:t>
              </a:r>
              <a:endParaRPr lang="en-US" altLang="zh-CN">
                <a:latin typeface="Verdana" pitchFamily="34" charset="0"/>
              </a:endParaRP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3240" y="6669"/>
              <a:ext cx="5220" cy="1479"/>
              <a:chOff x="3240" y="8229"/>
              <a:chExt cx="5220" cy="1479"/>
            </a:xfrm>
          </p:grpSpPr>
          <p:sp>
            <p:nvSpPr>
              <p:cNvPr id="7" name="Oval 25"/>
              <p:cNvSpPr>
                <a:spLocks noChangeArrowheads="1"/>
              </p:cNvSpPr>
              <p:nvPr/>
            </p:nvSpPr>
            <p:spPr bwMode="auto">
              <a:xfrm>
                <a:off x="5460" y="8304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 dirty="0">
                    <a:latin typeface="Times New Roman" pitchFamily="18" charset="0"/>
                  </a:rPr>
                  <a:t>1</a:t>
                </a:r>
                <a:endParaRPr lang="en-US" altLang="zh-CN" dirty="0">
                  <a:latin typeface="Verdana" pitchFamily="34" charset="0"/>
                </a:endParaRPr>
              </a:p>
            </p:txBody>
          </p:sp>
          <p:sp>
            <p:nvSpPr>
              <p:cNvPr id="8" name="Oval 26"/>
              <p:cNvSpPr>
                <a:spLocks noChangeArrowheads="1"/>
              </p:cNvSpPr>
              <p:nvPr/>
            </p:nvSpPr>
            <p:spPr bwMode="auto">
              <a:xfrm>
                <a:off x="4500" y="8772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9" name="Oval 27"/>
              <p:cNvSpPr>
                <a:spLocks noChangeArrowheads="1"/>
              </p:cNvSpPr>
              <p:nvPr/>
            </p:nvSpPr>
            <p:spPr bwMode="auto">
              <a:xfrm>
                <a:off x="5940" y="9396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6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0" name="Oval 28"/>
              <p:cNvSpPr>
                <a:spLocks noChangeArrowheads="1"/>
              </p:cNvSpPr>
              <p:nvPr/>
            </p:nvSpPr>
            <p:spPr bwMode="auto">
              <a:xfrm>
                <a:off x="5040" y="9396"/>
                <a:ext cx="540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90000" tIns="10800" rIns="90000" bIns="10800"/>
              <a:lstStyle/>
              <a:p>
                <a:pPr algn="just">
                  <a:lnSpc>
                    <a:spcPct val="72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3600" y="939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4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2" name="Rectangle 30"/>
              <p:cNvSpPr>
                <a:spLocks noChangeArrowheads="1"/>
              </p:cNvSpPr>
              <p:nvPr/>
            </p:nvSpPr>
            <p:spPr bwMode="auto">
              <a:xfrm>
                <a:off x="7560" y="939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7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3" name="Line 31"/>
              <p:cNvSpPr>
                <a:spLocks noChangeShapeType="1"/>
              </p:cNvSpPr>
              <p:nvPr/>
            </p:nvSpPr>
            <p:spPr bwMode="auto">
              <a:xfrm flipH="1">
                <a:off x="4860" y="8616"/>
                <a:ext cx="90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32"/>
              <p:cNvSpPr>
                <a:spLocks noChangeShapeType="1"/>
              </p:cNvSpPr>
              <p:nvPr/>
            </p:nvSpPr>
            <p:spPr bwMode="auto">
              <a:xfrm>
                <a:off x="5760" y="8616"/>
                <a:ext cx="1080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33"/>
              <p:cNvSpPr>
                <a:spLocks noChangeShapeType="1"/>
              </p:cNvSpPr>
              <p:nvPr/>
            </p:nvSpPr>
            <p:spPr bwMode="auto">
              <a:xfrm flipH="1">
                <a:off x="3960" y="9084"/>
                <a:ext cx="72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34"/>
              <p:cNvSpPr>
                <a:spLocks noChangeShapeType="1"/>
              </p:cNvSpPr>
              <p:nvPr/>
            </p:nvSpPr>
            <p:spPr bwMode="auto">
              <a:xfrm>
                <a:off x="4860" y="9084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H="1">
                <a:off x="6300" y="9084"/>
                <a:ext cx="54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7020" y="9084"/>
                <a:ext cx="90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Rectangle 37"/>
              <p:cNvSpPr>
                <a:spLocks noChangeArrowheads="1"/>
              </p:cNvSpPr>
              <p:nvPr/>
            </p:nvSpPr>
            <p:spPr bwMode="auto">
              <a:xfrm>
                <a:off x="5088" y="8229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10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0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20" name="Rectangle 38"/>
              <p:cNvSpPr>
                <a:spLocks noChangeArrowheads="1"/>
              </p:cNvSpPr>
              <p:nvPr/>
            </p:nvSpPr>
            <p:spPr bwMode="auto">
              <a:xfrm>
                <a:off x="7200" y="8616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10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4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21" name="Rectangle 39"/>
              <p:cNvSpPr>
                <a:spLocks noChangeArrowheads="1"/>
              </p:cNvSpPr>
              <p:nvPr/>
            </p:nvSpPr>
            <p:spPr bwMode="auto">
              <a:xfrm>
                <a:off x="8148" y="9240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10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10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22" name="Rectangle 40"/>
              <p:cNvSpPr>
                <a:spLocks noChangeArrowheads="1"/>
              </p:cNvSpPr>
              <p:nvPr/>
            </p:nvSpPr>
            <p:spPr bwMode="auto">
              <a:xfrm>
                <a:off x="3240" y="9240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20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23" name="Rectangle 41"/>
              <p:cNvSpPr>
                <a:spLocks noChangeArrowheads="1"/>
              </p:cNvSpPr>
              <p:nvPr/>
            </p:nvSpPr>
            <p:spPr bwMode="auto">
              <a:xfrm>
                <a:off x="4140" y="8616"/>
                <a:ext cx="312" cy="41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20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</a:t>
                </a:r>
                <a:endParaRPr lang="en-US" altLang="zh-CN">
                  <a:latin typeface="Verdana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/>
              <a:t>优先级的确定与</a:t>
            </a:r>
            <a:r>
              <a:rPr lang="en-US" altLang="zh-CN" sz="3600" dirty="0" smtClean="0"/>
              <a:t>LC-</a:t>
            </a:r>
            <a:r>
              <a:rPr lang="zh-CN" altLang="en-US" sz="3600" dirty="0" smtClean="0"/>
              <a:t>检索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5114932" cy="4916503"/>
          </a:xfrm>
        </p:spPr>
        <p:txBody>
          <a:bodyPr/>
          <a:lstStyle/>
          <a:p>
            <a:r>
              <a:rPr lang="zh-CN" altLang="en-US" sz="2400" dirty="0" smtClean="0">
                <a:latin typeface="Times New Roman" pitchFamily="18" charset="0"/>
              </a:rPr>
              <a:t>最小化问题的</a:t>
            </a:r>
            <a:r>
              <a:rPr lang="en-US" altLang="zh-CN" sz="2400" dirty="0" smtClean="0">
                <a:latin typeface="Times New Roman" pitchFamily="18" charset="0"/>
              </a:rPr>
              <a:t>LC</a:t>
            </a:r>
            <a:r>
              <a:rPr lang="zh-CN" altLang="en-US" sz="2400" dirty="0" smtClean="0">
                <a:latin typeface="Times New Roman" pitchFamily="18" charset="0"/>
              </a:rPr>
              <a:t>－分枝限界算法</a:t>
            </a:r>
            <a:endParaRPr lang="en-US" altLang="zh-CN" sz="24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proc LCBB(T, </a:t>
            </a:r>
            <a:r>
              <a:rPr lang="en-US" altLang="zh-CN" sz="2000" dirty="0" err="1" smtClean="0">
                <a:latin typeface="Times New Roman" pitchFamily="18" charset="0"/>
              </a:rPr>
              <a:t>ĉ,u,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err="1" smtClean="0">
                <a:latin typeface="Times New Roman" pitchFamily="18" charset="0"/>
              </a:rPr>
              <a:t>,cost</a:t>
            </a:r>
            <a:r>
              <a:rPr lang="en-US" altLang="zh-CN" sz="2000" dirty="0" smtClean="0">
                <a:latin typeface="Times New Roman" pitchFamily="18" charset="0"/>
              </a:rPr>
              <a:t>)        //</a:t>
            </a:r>
            <a:r>
              <a:rPr lang="zh-CN" altLang="en-US" sz="2000" dirty="0" smtClean="0">
                <a:latin typeface="Times New Roman" pitchFamily="18" charset="0"/>
              </a:rPr>
              <a:t>假定解空间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树</a:t>
            </a:r>
            <a:r>
              <a:rPr lang="en-US" altLang="zh-CN" sz="2000" dirty="0" smtClean="0">
                <a:latin typeface="Times New Roman" pitchFamily="18" charset="0"/>
              </a:rPr>
              <a:t>T</a:t>
            </a:r>
            <a:r>
              <a:rPr lang="zh-CN" altLang="en-US" sz="2000" dirty="0" smtClean="0">
                <a:latin typeface="Times New Roman" pitchFamily="18" charset="0"/>
              </a:rPr>
              <a:t>包含一个解节点且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ĉ(X)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smtClean="0">
                <a:latin typeface="Times New Roman" pitchFamily="18" charset="0"/>
              </a:rPr>
              <a:t> c(X)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000" dirty="0" smtClean="0">
                <a:latin typeface="Times New Roman" pitchFamily="18" charset="0"/>
              </a:rPr>
              <a:t>u(X)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//c(X)</a:t>
            </a:r>
            <a:r>
              <a:rPr lang="zh-CN" altLang="en-US" sz="2000" dirty="0" smtClean="0">
                <a:latin typeface="Times New Roman" pitchFamily="18" charset="0"/>
              </a:rPr>
              <a:t>是最小成本函数，</a:t>
            </a:r>
            <a:r>
              <a:rPr lang="en-US" altLang="zh-CN" sz="2000" dirty="0" smtClean="0">
                <a:latin typeface="Times New Roman" pitchFamily="18" charset="0"/>
              </a:rPr>
              <a:t>ĉ(X)</a:t>
            </a:r>
            <a:r>
              <a:rPr lang="zh-CN" altLang="en-US" sz="2000" dirty="0" smtClean="0">
                <a:latin typeface="Times New Roman" pitchFamily="18" charset="0"/>
              </a:rPr>
              <a:t>是成本估价函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数 </a:t>
            </a:r>
            <a:r>
              <a:rPr lang="en-US" altLang="zh-CN" sz="2000" dirty="0" smtClean="0">
                <a:latin typeface="Times New Roman" pitchFamily="18" charset="0"/>
              </a:rPr>
              <a:t>,u(X)</a:t>
            </a:r>
            <a:r>
              <a:rPr lang="zh-CN" altLang="en-US" sz="2000" dirty="0" smtClean="0">
                <a:latin typeface="Times New Roman" pitchFamily="18" charset="0"/>
              </a:rPr>
              <a:t>是限界函数</a:t>
            </a:r>
            <a:r>
              <a:rPr lang="en-US" altLang="zh-CN" sz="2000" dirty="0" smtClean="0">
                <a:latin typeface="Times New Roman" pitchFamily="18" charset="0"/>
              </a:rPr>
              <a:t>; cost(X)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所对应的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解的成本。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zh-CN" altLang="en-US" sz="2000" dirty="0" smtClean="0">
                <a:latin typeface="Times New Roman" pitchFamily="18" charset="0"/>
              </a:rPr>
              <a:t> 是一个充分小的正数。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E:=T; Parent(E):=0;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if</a:t>
            </a:r>
            <a:r>
              <a:rPr lang="en-US" altLang="zh-CN" sz="2000" dirty="0" smtClean="0">
                <a:latin typeface="Times New Roman" pitchFamily="18" charset="0"/>
              </a:rPr>
              <a:t>  T </a:t>
            </a:r>
            <a:r>
              <a:rPr lang="zh-CN" altLang="en-US" sz="2000" dirty="0" smtClean="0">
                <a:latin typeface="Times New Roman" pitchFamily="18" charset="0"/>
              </a:rPr>
              <a:t>是解节点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U:=min(cost(T),u(T)+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:=T;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else</a:t>
            </a:r>
            <a:r>
              <a:rPr lang="en-US" altLang="zh-CN" sz="2000" dirty="0" smtClean="0">
                <a:latin typeface="Times New Roman" pitchFamily="18" charset="0"/>
              </a:rPr>
              <a:t> U:=u(T)+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:=0;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  loop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E </a:t>
            </a:r>
            <a:r>
              <a:rPr lang="zh-CN" altLang="en-US" sz="2000" dirty="0" smtClean="0">
                <a:latin typeface="Times New Roman" pitchFamily="18" charset="0"/>
              </a:rPr>
              <a:t>的每个儿子</a:t>
            </a:r>
            <a:r>
              <a:rPr lang="en-US" altLang="zh-CN" sz="2000" dirty="0" smtClean="0">
                <a:latin typeface="Times New Roman" pitchFamily="18" charset="0"/>
              </a:rPr>
              <a:t>X 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ĉ(X)&lt;U &amp;&amp; X</a:t>
            </a:r>
            <a:r>
              <a:rPr lang="zh-CN" altLang="en-US" sz="2000" dirty="0" smtClean="0">
                <a:latin typeface="Times New Roman" pitchFamily="18" charset="0"/>
              </a:rPr>
              <a:t>是一个可行节点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</a:t>
            </a:r>
            <a:r>
              <a:rPr lang="en-US" altLang="zh-CN" sz="2000" dirty="0" smtClean="0">
                <a:latin typeface="Times New Roman" pitchFamily="18" charset="0"/>
              </a:rPr>
              <a:t>Add(X); Parent(X):=E;</a:t>
            </a:r>
            <a:r>
              <a:rPr lang="en-US" altLang="zh-CN" sz="2000" dirty="0" smtClean="0"/>
              <a:t>   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286380" y="1000108"/>
            <a:ext cx="3643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000" b="1" dirty="0" smtClean="0"/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case: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X</a:t>
            </a:r>
            <a:r>
              <a:rPr lang="zh-CN" altLang="en-US" sz="2000" dirty="0" smtClean="0">
                <a:latin typeface="Times New Roman" pitchFamily="18" charset="0"/>
              </a:rPr>
              <a:t>是解节点 </a:t>
            </a:r>
            <a:r>
              <a:rPr lang="en-US" altLang="zh-CN" sz="2000" dirty="0" smtClean="0">
                <a:latin typeface="Times New Roman" pitchFamily="18" charset="0"/>
              </a:rPr>
              <a:t>&amp;&amp; cost(X)&lt; U: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U:=min(cost(X),u(X)+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:=X; 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u(X)+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 &lt; U:   U:=u(X)+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end{case}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end{if}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不再有活节点 </a:t>
            </a:r>
            <a:r>
              <a:rPr lang="en-US" altLang="zh-CN" sz="2000" dirty="0" smtClean="0">
                <a:latin typeface="Times New Roman" pitchFamily="18" charset="0"/>
              </a:rPr>
              <a:t>or </a:t>
            </a:r>
            <a:r>
              <a:rPr lang="zh-CN" altLang="en-US" sz="2000" dirty="0" smtClean="0">
                <a:latin typeface="Times New Roman" pitchFamily="18" charset="0"/>
              </a:rPr>
              <a:t>下一个扩展</a:t>
            </a:r>
          </a:p>
          <a:p>
            <a:pPr algn="l" eaLnBrk="1" hangingPunct="1"/>
            <a:r>
              <a:rPr lang="zh-CN" altLang="en-US" sz="2000" dirty="0" smtClean="0">
                <a:latin typeface="Times New Roman" pitchFamily="18" charset="0"/>
              </a:rPr>
              <a:t>   节点满足 </a:t>
            </a:r>
            <a:r>
              <a:rPr lang="en-US" altLang="zh-CN" sz="2000" dirty="0" smtClean="0">
                <a:latin typeface="Times New Roman" pitchFamily="18" charset="0"/>
              </a:rPr>
              <a:t>ĉ 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</a:rPr>
              <a:t> U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print(‘least cost=’,U);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while</a:t>
            </a:r>
            <a:r>
              <a:rPr lang="en-US" altLang="zh-CN" sz="2000" dirty="0" smtClean="0">
                <a:latin typeface="Times New Roman" pitchFamily="18" charset="0"/>
              </a:rPr>
              <a:t> ans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000" dirty="0" smtClean="0">
                <a:latin typeface="Times New Roman" pitchFamily="18" charset="0"/>
              </a:rPr>
              <a:t>0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print(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:=Parent(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end{while};</a:t>
            </a:r>
            <a:r>
              <a:rPr lang="en-US" altLang="zh-CN" sz="2000" dirty="0" smtClean="0">
                <a:latin typeface="Times New Roman" pitchFamily="18" charset="0"/>
              </a:rPr>
              <a:t>    return;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Least(E);//</a:t>
            </a:r>
            <a:r>
              <a:rPr lang="zh-CN" altLang="en-US" sz="2000" dirty="0" smtClean="0">
                <a:latin typeface="Times New Roman" pitchFamily="18" charset="0"/>
              </a:rPr>
              <a:t>找最小</a:t>
            </a:r>
            <a:r>
              <a:rPr lang="en-US" altLang="zh-CN" sz="2000" dirty="0" smtClean="0">
                <a:latin typeface="Times New Roman" pitchFamily="18" charset="0"/>
              </a:rPr>
              <a:t>ĉ(E)</a:t>
            </a:r>
            <a:r>
              <a:rPr lang="zh-CN" altLang="en-US" sz="2000" dirty="0" smtClean="0">
                <a:latin typeface="Times New Roman" pitchFamily="18" charset="0"/>
              </a:rPr>
              <a:t>扩展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end{loop}   end{LCBB}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 bwMode="auto">
          <a:xfrm rot="5400000">
            <a:off x="2749537" y="3606801"/>
            <a:ext cx="507209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971544"/>
          </a:xfrm>
        </p:spPr>
        <p:txBody>
          <a:bodyPr/>
          <a:lstStyle/>
          <a:p>
            <a:r>
              <a:rPr lang="en-US" altLang="zh-CN" sz="2800" dirty="0" smtClean="0"/>
              <a:t>7.5 </a:t>
            </a:r>
            <a:r>
              <a:rPr lang="zh-CN" altLang="en-US" sz="2800" dirty="0" smtClean="0">
                <a:latin typeface="宋体" charset="-122"/>
              </a:rPr>
              <a:t>旅行商问题的</a:t>
            </a:r>
            <a:r>
              <a:rPr lang="en-US" altLang="zh-CN" sz="2800" dirty="0" smtClean="0">
                <a:latin typeface="宋体" charset="-122"/>
              </a:rPr>
              <a:t>LC-</a:t>
            </a:r>
            <a:r>
              <a:rPr lang="zh-CN" altLang="en-US" sz="2800" dirty="0" smtClean="0">
                <a:latin typeface="宋体" charset="-122"/>
              </a:rPr>
              <a:t>分枝限界算法</a:t>
            </a:r>
            <a:endParaRPr lang="en-US" altLang="zh-CN" sz="2800" dirty="0" smtClean="0">
              <a:latin typeface="宋体" charset="-122"/>
            </a:endParaRPr>
          </a:p>
          <a:p>
            <a:pPr lvl="1"/>
            <a:r>
              <a:rPr lang="zh-CN" altLang="en-US" sz="2400" dirty="0" smtClean="0">
                <a:latin typeface="宋体" charset="-122"/>
              </a:rPr>
              <a:t>例：</a:t>
            </a:r>
            <a:endParaRPr lang="en-US" altLang="zh-CN" sz="2400" dirty="0" smtClean="0">
              <a:latin typeface="宋体" charset="-122"/>
            </a:endParaRPr>
          </a:p>
          <a:p>
            <a:pPr lvl="1">
              <a:buNone/>
            </a:pPr>
            <a:r>
              <a:rPr lang="zh-CN" altLang="en-US" sz="2400" dirty="0" smtClean="0"/>
              <a:t>具有 </a:t>
            </a:r>
            <a:r>
              <a:rPr lang="en-US" altLang="zh-CN" sz="2400" dirty="0" smtClean="0"/>
              <a:t>5 </a:t>
            </a:r>
            <a:r>
              <a:rPr lang="zh-CN" altLang="en-US" sz="2400" dirty="0" smtClean="0"/>
              <a:t>个城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市的旅行商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问题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214546" y="1571612"/>
            <a:ext cx="6286544" cy="2928958"/>
            <a:chOff x="2880" y="4991"/>
            <a:chExt cx="8460" cy="3731"/>
          </a:xfrm>
        </p:grpSpPr>
        <p:sp>
          <p:nvSpPr>
            <p:cNvPr id="5" name="AutoShape 5"/>
            <p:cNvSpPr>
              <a:spLocks noChangeAspect="1" noChangeArrowheads="1"/>
            </p:cNvSpPr>
            <p:nvPr/>
          </p:nvSpPr>
          <p:spPr bwMode="auto">
            <a:xfrm>
              <a:off x="2880" y="4991"/>
              <a:ext cx="8460" cy="327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580" y="7136"/>
              <a:ext cx="0" cy="31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7020" y="5349"/>
              <a:ext cx="4110" cy="2723"/>
              <a:chOff x="3525" y="5349"/>
              <a:chExt cx="4110" cy="2723"/>
            </a:xfrm>
          </p:grpSpPr>
          <p:grpSp>
            <p:nvGrpSpPr>
              <p:cNvPr id="46" name="Group 8"/>
              <p:cNvGrpSpPr>
                <a:grpSpLocks/>
              </p:cNvGrpSpPr>
              <p:nvPr/>
            </p:nvGrpSpPr>
            <p:grpSpPr bwMode="auto">
              <a:xfrm>
                <a:off x="3780" y="5420"/>
                <a:ext cx="3600" cy="2652"/>
                <a:chOff x="3780" y="5108"/>
                <a:chExt cx="3600" cy="2652"/>
              </a:xfrm>
            </p:grpSpPr>
            <p:sp>
              <p:nvSpPr>
                <p:cNvPr id="69" name="Oval 9"/>
                <p:cNvSpPr>
                  <a:spLocks noChangeArrowheads="1"/>
                </p:cNvSpPr>
                <p:nvPr/>
              </p:nvSpPr>
              <p:spPr bwMode="auto">
                <a:xfrm>
                  <a:off x="4860" y="5789"/>
                  <a:ext cx="312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0" name="Oval 10"/>
                <p:cNvSpPr>
                  <a:spLocks noChangeArrowheads="1"/>
                </p:cNvSpPr>
                <p:nvPr/>
              </p:nvSpPr>
              <p:spPr bwMode="auto">
                <a:xfrm>
                  <a:off x="3780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1" name="Oval 11"/>
                <p:cNvSpPr>
                  <a:spLocks noChangeArrowheads="1"/>
                </p:cNvSpPr>
                <p:nvPr/>
              </p:nvSpPr>
              <p:spPr bwMode="auto">
                <a:xfrm>
                  <a:off x="5991" y="5789"/>
                  <a:ext cx="309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4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72" name="Oval 12"/>
                <p:cNvSpPr>
                  <a:spLocks noChangeArrowheads="1"/>
                </p:cNvSpPr>
                <p:nvPr/>
              </p:nvSpPr>
              <p:spPr bwMode="auto">
                <a:xfrm>
                  <a:off x="7069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3" name="Oval 13"/>
                <p:cNvSpPr>
                  <a:spLocks noChangeArrowheads="1"/>
                </p:cNvSpPr>
                <p:nvPr/>
              </p:nvSpPr>
              <p:spPr bwMode="auto">
                <a:xfrm>
                  <a:off x="5940" y="6413"/>
                  <a:ext cx="310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7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4" name="Oval 14"/>
                <p:cNvSpPr>
                  <a:spLocks noChangeArrowheads="1"/>
                </p:cNvSpPr>
                <p:nvPr/>
              </p:nvSpPr>
              <p:spPr bwMode="auto">
                <a:xfrm>
                  <a:off x="4909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5" name="Oval 15"/>
                <p:cNvSpPr>
                  <a:spLocks noChangeArrowheads="1"/>
                </p:cNvSpPr>
                <p:nvPr/>
              </p:nvSpPr>
              <p:spPr bwMode="auto">
                <a:xfrm>
                  <a:off x="7020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6" name="Oval 16"/>
                <p:cNvSpPr>
                  <a:spLocks noChangeArrowheads="1"/>
                </p:cNvSpPr>
                <p:nvPr/>
              </p:nvSpPr>
              <p:spPr bwMode="auto">
                <a:xfrm>
                  <a:off x="418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9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77" name="Oval 17"/>
                <p:cNvSpPr>
                  <a:spLocks noChangeArrowheads="1"/>
                </p:cNvSpPr>
                <p:nvPr/>
              </p:nvSpPr>
              <p:spPr bwMode="auto">
                <a:xfrm>
                  <a:off x="544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2000"/>
                    </a:lnSpc>
                  </a:pPr>
                  <a:r>
                    <a:rPr lang="en-US" altLang="zh-CN" sz="900" dirty="0" smtClean="0">
                      <a:latin typeface="Times New Roman" pitchFamily="18" charset="0"/>
                    </a:rPr>
                    <a:t>10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78" name="Oval 18"/>
                <p:cNvSpPr>
                  <a:spLocks noChangeArrowheads="1"/>
                </p:cNvSpPr>
                <p:nvPr/>
              </p:nvSpPr>
              <p:spPr bwMode="auto">
                <a:xfrm>
                  <a:off x="5449" y="7505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11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79" name="Oval 19"/>
                <p:cNvSpPr>
                  <a:spLocks noChangeArrowheads="1"/>
                </p:cNvSpPr>
                <p:nvPr/>
              </p:nvSpPr>
              <p:spPr bwMode="auto">
                <a:xfrm>
                  <a:off x="5400" y="5108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80" name="Freeform 20"/>
                <p:cNvSpPr>
                  <a:spLocks/>
                </p:cNvSpPr>
                <p:nvPr/>
              </p:nvSpPr>
              <p:spPr bwMode="auto">
                <a:xfrm>
                  <a:off x="5070" y="5386"/>
                  <a:ext cx="470" cy="420"/>
                </a:xfrm>
                <a:custGeom>
                  <a:avLst/>
                  <a:gdLst>
                    <a:gd name="T0" fmla="*/ 0 w 470"/>
                    <a:gd name="T1" fmla="*/ 420 h 420"/>
                    <a:gd name="T2" fmla="*/ 470 w 470"/>
                    <a:gd name="T3" fmla="*/ 0 h 420"/>
                    <a:gd name="T4" fmla="*/ 0 60000 65536"/>
                    <a:gd name="T5" fmla="*/ 0 60000 65536"/>
                    <a:gd name="T6" fmla="*/ 0 w 470"/>
                    <a:gd name="T7" fmla="*/ 0 h 420"/>
                    <a:gd name="T8" fmla="*/ 470 w 470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0" h="420">
                      <a:moveTo>
                        <a:pt x="0" y="420"/>
                      </a:moveTo>
                      <a:lnTo>
                        <a:pt x="47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21"/>
                <p:cNvSpPr>
                  <a:spLocks/>
                </p:cNvSpPr>
                <p:nvPr/>
              </p:nvSpPr>
              <p:spPr bwMode="auto">
                <a:xfrm>
                  <a:off x="5640" y="5376"/>
                  <a:ext cx="480" cy="400"/>
                </a:xfrm>
                <a:custGeom>
                  <a:avLst/>
                  <a:gdLst>
                    <a:gd name="T0" fmla="*/ 0 w 480"/>
                    <a:gd name="T1" fmla="*/ 0 h 400"/>
                    <a:gd name="T2" fmla="*/ 480 w 480"/>
                    <a:gd name="T3" fmla="*/ 400 h 400"/>
                    <a:gd name="T4" fmla="*/ 0 60000 65536"/>
                    <a:gd name="T5" fmla="*/ 0 60000 65536"/>
                    <a:gd name="T6" fmla="*/ 0 w 480"/>
                    <a:gd name="T7" fmla="*/ 0 h 400"/>
                    <a:gd name="T8" fmla="*/ 480 w 480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400">
                      <a:moveTo>
                        <a:pt x="0" y="0"/>
                      </a:moveTo>
                      <a:lnTo>
                        <a:pt x="480" y="4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22"/>
                <p:cNvSpPr>
                  <a:spLocks/>
                </p:cNvSpPr>
                <p:nvPr/>
              </p:nvSpPr>
              <p:spPr bwMode="auto">
                <a:xfrm>
                  <a:off x="5680" y="5306"/>
                  <a:ext cx="1490" cy="490"/>
                </a:xfrm>
                <a:custGeom>
                  <a:avLst/>
                  <a:gdLst>
                    <a:gd name="T0" fmla="*/ 0 w 1490"/>
                    <a:gd name="T1" fmla="*/ 0 h 490"/>
                    <a:gd name="T2" fmla="*/ 1490 w 1490"/>
                    <a:gd name="T3" fmla="*/ 490 h 490"/>
                    <a:gd name="T4" fmla="*/ 0 60000 65536"/>
                    <a:gd name="T5" fmla="*/ 0 60000 65536"/>
                    <a:gd name="T6" fmla="*/ 0 w 1490"/>
                    <a:gd name="T7" fmla="*/ 0 h 490"/>
                    <a:gd name="T8" fmla="*/ 1490 w 1490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90" h="490">
                      <a:moveTo>
                        <a:pt x="0" y="0"/>
                      </a:moveTo>
                      <a:lnTo>
                        <a:pt x="1490" y="4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23"/>
                <p:cNvSpPr>
                  <a:spLocks/>
                </p:cNvSpPr>
                <p:nvPr/>
              </p:nvSpPr>
              <p:spPr bwMode="auto">
                <a:xfrm>
                  <a:off x="5150" y="6036"/>
                  <a:ext cx="940" cy="380"/>
                </a:xfrm>
                <a:custGeom>
                  <a:avLst/>
                  <a:gdLst>
                    <a:gd name="T0" fmla="*/ 0 w 940"/>
                    <a:gd name="T1" fmla="*/ 380 h 380"/>
                    <a:gd name="T2" fmla="*/ 940 w 940"/>
                    <a:gd name="T3" fmla="*/ 0 h 380"/>
                    <a:gd name="T4" fmla="*/ 0 60000 65536"/>
                    <a:gd name="T5" fmla="*/ 0 60000 65536"/>
                    <a:gd name="T6" fmla="*/ 0 w 940"/>
                    <a:gd name="T7" fmla="*/ 0 h 380"/>
                    <a:gd name="T8" fmla="*/ 940 w 94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40" h="380">
                      <a:moveTo>
                        <a:pt x="0" y="380"/>
                      </a:moveTo>
                      <a:lnTo>
                        <a:pt x="94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24"/>
                <p:cNvSpPr>
                  <a:spLocks/>
                </p:cNvSpPr>
                <p:nvPr/>
              </p:nvSpPr>
              <p:spPr bwMode="auto">
                <a:xfrm>
                  <a:off x="6120" y="6044"/>
                  <a:ext cx="1" cy="362"/>
                </a:xfrm>
                <a:custGeom>
                  <a:avLst/>
                  <a:gdLst>
                    <a:gd name="T0" fmla="*/ 0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0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25"/>
                <p:cNvSpPr>
                  <a:spLocks/>
                </p:cNvSpPr>
                <p:nvPr/>
              </p:nvSpPr>
              <p:spPr bwMode="auto">
                <a:xfrm>
                  <a:off x="6210" y="6026"/>
                  <a:ext cx="900" cy="390"/>
                </a:xfrm>
                <a:custGeom>
                  <a:avLst/>
                  <a:gdLst>
                    <a:gd name="T0" fmla="*/ 0 w 900"/>
                    <a:gd name="T1" fmla="*/ 0 h 390"/>
                    <a:gd name="T2" fmla="*/ 900 w 900"/>
                    <a:gd name="T3" fmla="*/ 390 h 390"/>
                    <a:gd name="T4" fmla="*/ 0 60000 65536"/>
                    <a:gd name="T5" fmla="*/ 0 60000 65536"/>
                    <a:gd name="T6" fmla="*/ 0 w 900"/>
                    <a:gd name="T7" fmla="*/ 0 h 390"/>
                    <a:gd name="T8" fmla="*/ 900 w 900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0" h="390">
                      <a:moveTo>
                        <a:pt x="0" y="0"/>
                      </a:moveTo>
                      <a:lnTo>
                        <a:pt x="900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26"/>
                <p:cNvSpPr>
                  <a:spLocks/>
                </p:cNvSpPr>
                <p:nvPr/>
              </p:nvSpPr>
              <p:spPr bwMode="auto">
                <a:xfrm>
                  <a:off x="4440" y="6646"/>
                  <a:ext cx="620" cy="270"/>
                </a:xfrm>
                <a:custGeom>
                  <a:avLst/>
                  <a:gdLst>
                    <a:gd name="T0" fmla="*/ 0 w 620"/>
                    <a:gd name="T1" fmla="*/ 270 h 270"/>
                    <a:gd name="T2" fmla="*/ 620 w 620"/>
                    <a:gd name="T3" fmla="*/ 0 h 270"/>
                    <a:gd name="T4" fmla="*/ 0 60000 65536"/>
                    <a:gd name="T5" fmla="*/ 0 60000 65536"/>
                    <a:gd name="T6" fmla="*/ 0 w 620"/>
                    <a:gd name="T7" fmla="*/ 0 h 270"/>
                    <a:gd name="T8" fmla="*/ 620 w 620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20" h="270">
                      <a:moveTo>
                        <a:pt x="0" y="270"/>
                      </a:moveTo>
                      <a:lnTo>
                        <a:pt x="6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27"/>
                <p:cNvSpPr>
                  <a:spLocks/>
                </p:cNvSpPr>
                <p:nvPr/>
              </p:nvSpPr>
              <p:spPr bwMode="auto">
                <a:xfrm>
                  <a:off x="5140" y="6666"/>
                  <a:ext cx="440" cy="230"/>
                </a:xfrm>
                <a:custGeom>
                  <a:avLst/>
                  <a:gdLst>
                    <a:gd name="T0" fmla="*/ 0 w 440"/>
                    <a:gd name="T1" fmla="*/ 0 h 230"/>
                    <a:gd name="T2" fmla="*/ 440 w 440"/>
                    <a:gd name="T3" fmla="*/ 230 h 230"/>
                    <a:gd name="T4" fmla="*/ 0 60000 65536"/>
                    <a:gd name="T5" fmla="*/ 0 60000 65536"/>
                    <a:gd name="T6" fmla="*/ 0 w 440"/>
                    <a:gd name="T7" fmla="*/ 0 h 230"/>
                    <a:gd name="T8" fmla="*/ 440 w 440"/>
                    <a:gd name="T9" fmla="*/ 230 h 2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0" h="230">
                      <a:moveTo>
                        <a:pt x="0" y="0"/>
                      </a:moveTo>
                      <a:lnTo>
                        <a:pt x="440" y="23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8" name="Freeform 28"/>
                <p:cNvSpPr>
                  <a:spLocks/>
                </p:cNvSpPr>
                <p:nvPr/>
              </p:nvSpPr>
              <p:spPr bwMode="auto">
                <a:xfrm>
                  <a:off x="5630" y="7126"/>
                  <a:ext cx="10" cy="380"/>
                </a:xfrm>
                <a:custGeom>
                  <a:avLst/>
                  <a:gdLst>
                    <a:gd name="T0" fmla="*/ 0 w 10"/>
                    <a:gd name="T1" fmla="*/ 380 h 380"/>
                    <a:gd name="T2" fmla="*/ 10 w 10"/>
                    <a:gd name="T3" fmla="*/ 0 h 380"/>
                    <a:gd name="T4" fmla="*/ 0 60000 65536"/>
                    <a:gd name="T5" fmla="*/ 0 60000 65536"/>
                    <a:gd name="T6" fmla="*/ 0 w 10"/>
                    <a:gd name="T7" fmla="*/ 0 h 380"/>
                    <a:gd name="T8" fmla="*/ 10 w 1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" h="380">
                      <a:moveTo>
                        <a:pt x="0" y="380"/>
                      </a:moveTo>
                      <a:lnTo>
                        <a:pt x="1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29"/>
                <p:cNvSpPr>
                  <a:spLocks/>
                </p:cNvSpPr>
                <p:nvPr/>
              </p:nvSpPr>
              <p:spPr bwMode="auto">
                <a:xfrm>
                  <a:off x="4040" y="5346"/>
                  <a:ext cx="1450" cy="470"/>
                </a:xfrm>
                <a:custGeom>
                  <a:avLst/>
                  <a:gdLst>
                    <a:gd name="T0" fmla="*/ 0 w 1450"/>
                    <a:gd name="T1" fmla="*/ 470 h 470"/>
                    <a:gd name="T2" fmla="*/ 1450 w 1450"/>
                    <a:gd name="T3" fmla="*/ 0 h 470"/>
                    <a:gd name="T4" fmla="*/ 0 60000 65536"/>
                    <a:gd name="T5" fmla="*/ 0 60000 65536"/>
                    <a:gd name="T6" fmla="*/ 0 w 1450"/>
                    <a:gd name="T7" fmla="*/ 0 h 470"/>
                    <a:gd name="T8" fmla="*/ 1450 w 1450"/>
                    <a:gd name="T9" fmla="*/ 470 h 4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50" h="470">
                      <a:moveTo>
                        <a:pt x="0" y="470"/>
                      </a:moveTo>
                      <a:lnTo>
                        <a:pt x="145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Group 30"/>
              <p:cNvGrpSpPr>
                <a:grpSpLocks/>
              </p:cNvGrpSpPr>
              <p:nvPr/>
            </p:nvGrpSpPr>
            <p:grpSpPr bwMode="auto">
              <a:xfrm>
                <a:off x="3525" y="5349"/>
                <a:ext cx="4110" cy="2638"/>
                <a:chOff x="3525" y="5349"/>
                <a:chExt cx="4110" cy="2638"/>
              </a:xfrm>
            </p:grpSpPr>
            <p:sp>
              <p:nvSpPr>
                <p:cNvPr id="48" name="Rectangle 31"/>
                <p:cNvSpPr>
                  <a:spLocks noChangeArrowheads="1"/>
                </p:cNvSpPr>
                <p:nvPr/>
              </p:nvSpPr>
              <p:spPr bwMode="auto">
                <a:xfrm>
                  <a:off x="3525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35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49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5" y="612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53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50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4605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3885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3" name="Rectangle 36"/>
                <p:cNvSpPr>
                  <a:spLocks noChangeArrowheads="1"/>
                </p:cNvSpPr>
                <p:nvPr/>
              </p:nvSpPr>
              <p:spPr bwMode="auto">
                <a:xfrm>
                  <a:off x="5760" y="7760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4" name="Rectangle 37"/>
                <p:cNvSpPr>
                  <a:spLocks noChangeArrowheads="1"/>
                </p:cNvSpPr>
                <p:nvPr/>
              </p:nvSpPr>
              <p:spPr bwMode="auto">
                <a:xfrm>
                  <a:off x="630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50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5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6" name="Rectangle 39"/>
                <p:cNvSpPr>
                  <a:spLocks noChangeArrowheads="1"/>
                </p:cNvSpPr>
                <p:nvPr/>
              </p:nvSpPr>
              <p:spPr bwMode="auto">
                <a:xfrm>
                  <a:off x="738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7" name="Rectangle 40"/>
                <p:cNvSpPr>
                  <a:spLocks noChangeArrowheads="1"/>
                </p:cNvSpPr>
                <p:nvPr/>
              </p:nvSpPr>
              <p:spPr bwMode="auto">
                <a:xfrm>
                  <a:off x="738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8" name="Rectangle 41"/>
                <p:cNvSpPr>
                  <a:spLocks noChangeArrowheads="1"/>
                </p:cNvSpPr>
                <p:nvPr/>
              </p:nvSpPr>
              <p:spPr bwMode="auto">
                <a:xfrm>
                  <a:off x="5145" y="534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59" name="Rectangle 42"/>
                <p:cNvSpPr>
                  <a:spLocks noChangeArrowheads="1"/>
                </p:cNvSpPr>
                <p:nvPr/>
              </p:nvSpPr>
              <p:spPr bwMode="auto">
                <a:xfrm>
                  <a:off x="524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itchFamily="18" charset="0"/>
                    </a:rPr>
                    <a:t>2</a:t>
                  </a:r>
                  <a:r>
                    <a:rPr lang="en-US" altLang="zh-CN" sz="900" dirty="0">
                      <a:latin typeface="Times New Roman" pitchFamily="18" charset="0"/>
                    </a:rPr>
                    <a:t>=2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60" name="Rectangle 43"/>
                <p:cNvSpPr>
                  <a:spLocks noChangeArrowheads="1"/>
                </p:cNvSpPr>
                <p:nvPr/>
              </p:nvSpPr>
              <p:spPr bwMode="auto">
                <a:xfrm>
                  <a:off x="6690" y="5702"/>
                  <a:ext cx="42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1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2</a:t>
                  </a:r>
                  <a:r>
                    <a:rPr lang="en-US" altLang="zh-CN" sz="900">
                      <a:latin typeface="Times New Roman" pitchFamily="18" charset="0"/>
                    </a:rPr>
                    <a:t>=5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2" name="Rectangle 45"/>
                <p:cNvSpPr>
                  <a:spLocks noChangeArrowheads="1"/>
                </p:cNvSpPr>
                <p:nvPr/>
              </p:nvSpPr>
              <p:spPr bwMode="auto">
                <a:xfrm>
                  <a:off x="5730" y="651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2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3" name="Rectangle 46"/>
                <p:cNvSpPr>
                  <a:spLocks noChangeArrowheads="1"/>
                </p:cNvSpPr>
                <p:nvPr/>
              </p:nvSpPr>
              <p:spPr bwMode="auto">
                <a:xfrm>
                  <a:off x="4781" y="586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4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0" y="569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5" name="Rectangle 48"/>
                <p:cNvSpPr>
                  <a:spLocks noChangeArrowheads="1"/>
                </p:cNvSpPr>
                <p:nvPr/>
              </p:nvSpPr>
              <p:spPr bwMode="auto">
                <a:xfrm>
                  <a:off x="5510" y="588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6" name="Rectangle 49"/>
                <p:cNvSpPr>
                  <a:spLocks noChangeArrowheads="1"/>
                </p:cNvSpPr>
                <p:nvPr/>
              </p:nvSpPr>
              <p:spPr bwMode="auto">
                <a:xfrm>
                  <a:off x="5640" y="7524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4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67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itchFamily="18" charset="0"/>
                    </a:rPr>
                    <a:t>3</a:t>
                  </a:r>
                  <a:r>
                    <a:rPr lang="en-US" altLang="zh-CN" sz="900" dirty="0">
                      <a:latin typeface="Times New Roman" pitchFamily="18" charset="0"/>
                    </a:rPr>
                    <a:t>=5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68" name="Rectangle 51"/>
                <p:cNvSpPr>
                  <a:spLocks noChangeArrowheads="1"/>
                </p:cNvSpPr>
                <p:nvPr/>
              </p:nvSpPr>
              <p:spPr bwMode="auto">
                <a:xfrm>
                  <a:off x="429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3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8" name="Rectangle 52"/>
            <p:cNvSpPr>
              <a:spLocks noChangeArrowheads="1"/>
            </p:cNvSpPr>
            <p:nvPr/>
          </p:nvSpPr>
          <p:spPr bwMode="auto">
            <a:xfrm>
              <a:off x="8167" y="8183"/>
              <a:ext cx="2833" cy="35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>
                  <a:latin typeface="Times New Roman" pitchFamily="18" charset="0"/>
                </a:rPr>
                <a:t>节点外面的数字是</a:t>
              </a:r>
              <a:r>
                <a:rPr lang="en-US" altLang="zh-CN" sz="1600" dirty="0">
                  <a:latin typeface="BatangChe" pitchFamily="49" charset="-127"/>
                  <a:ea typeface="BatangChe" pitchFamily="49" charset="-127"/>
                </a:rPr>
                <a:t>ĉ</a:t>
              </a:r>
              <a:r>
                <a:rPr lang="en-US" altLang="zh-CN" sz="1600" dirty="0">
                  <a:latin typeface="BatangChe" pitchFamily="49" charset="-127"/>
                </a:rPr>
                <a:t> </a:t>
              </a:r>
              <a:r>
                <a:rPr lang="zh-CN" altLang="en-US" sz="1600" dirty="0">
                  <a:latin typeface="Times New Roman" pitchFamily="18" charset="0"/>
                </a:rPr>
                <a:t>值</a:t>
              </a:r>
              <a:endParaRPr lang="zh-CN" altLang="en-US" sz="1600" dirty="0">
                <a:latin typeface="Verdana" pitchFamily="34" charset="0"/>
              </a:endParaRPr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420" y="5576"/>
              <a:ext cx="2832" cy="2340"/>
              <a:chOff x="3060" y="5420"/>
              <a:chExt cx="2832" cy="2340"/>
            </a:xfrm>
          </p:grpSpPr>
          <p:sp>
            <p:nvSpPr>
              <p:cNvPr id="31" name="Oval 54"/>
              <p:cNvSpPr>
                <a:spLocks noChangeArrowheads="1"/>
              </p:cNvSpPr>
              <p:nvPr/>
            </p:nvSpPr>
            <p:spPr bwMode="auto">
              <a:xfrm>
                <a:off x="4320" y="54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32" name="Oval 55"/>
              <p:cNvSpPr>
                <a:spLocks noChangeArrowheads="1"/>
              </p:cNvSpPr>
              <p:nvPr/>
            </p:nvSpPr>
            <p:spPr bwMode="auto">
              <a:xfrm>
                <a:off x="306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33" name="Oval 56"/>
              <p:cNvSpPr>
                <a:spLocks noChangeArrowheads="1"/>
              </p:cNvSpPr>
              <p:nvPr/>
            </p:nvSpPr>
            <p:spPr bwMode="auto">
              <a:xfrm>
                <a:off x="558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3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34" name="Oval 57"/>
              <p:cNvSpPr>
                <a:spLocks noChangeArrowheads="1"/>
              </p:cNvSpPr>
              <p:nvPr/>
            </p:nvSpPr>
            <p:spPr bwMode="auto">
              <a:xfrm>
                <a:off x="360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4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35" name="Oval 58"/>
              <p:cNvSpPr>
                <a:spLocks noChangeArrowheads="1"/>
              </p:cNvSpPr>
              <p:nvPr/>
            </p:nvSpPr>
            <p:spPr bwMode="auto">
              <a:xfrm>
                <a:off x="504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36" name="Freeform 59"/>
              <p:cNvSpPr>
                <a:spLocks/>
              </p:cNvSpPr>
              <p:nvPr/>
            </p:nvSpPr>
            <p:spPr bwMode="auto">
              <a:xfrm>
                <a:off x="4575" y="5693"/>
                <a:ext cx="645" cy="1755"/>
              </a:xfrm>
              <a:custGeom>
                <a:avLst/>
                <a:gdLst>
                  <a:gd name="T0" fmla="*/ 0 w 645"/>
                  <a:gd name="T1" fmla="*/ 0 h 1755"/>
                  <a:gd name="T2" fmla="*/ 645 w 645"/>
                  <a:gd name="T3" fmla="*/ 1755 h 1755"/>
                  <a:gd name="T4" fmla="*/ 0 60000 65536"/>
                  <a:gd name="T5" fmla="*/ 0 60000 65536"/>
                  <a:gd name="T6" fmla="*/ 0 w 645"/>
                  <a:gd name="T7" fmla="*/ 0 h 1755"/>
                  <a:gd name="T8" fmla="*/ 645 w 645"/>
                  <a:gd name="T9" fmla="*/ 1755 h 17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5" h="1755">
                    <a:moveTo>
                      <a:pt x="0" y="0"/>
                    </a:moveTo>
                    <a:lnTo>
                      <a:pt x="645" y="17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7" name="Freeform 60"/>
              <p:cNvSpPr>
                <a:spLocks/>
              </p:cNvSpPr>
              <p:nvPr/>
            </p:nvSpPr>
            <p:spPr bwMode="auto">
              <a:xfrm>
                <a:off x="3345" y="6338"/>
                <a:ext cx="2235" cy="19"/>
              </a:xfrm>
              <a:custGeom>
                <a:avLst/>
                <a:gdLst>
                  <a:gd name="T0" fmla="*/ 0 w 2235"/>
                  <a:gd name="T1" fmla="*/ 0 h 19"/>
                  <a:gd name="T2" fmla="*/ 2235 w 2235"/>
                  <a:gd name="T3" fmla="*/ 19 h 19"/>
                  <a:gd name="T4" fmla="*/ 0 60000 65536"/>
                  <a:gd name="T5" fmla="*/ 0 60000 65536"/>
                  <a:gd name="T6" fmla="*/ 0 w 2235"/>
                  <a:gd name="T7" fmla="*/ 0 h 19"/>
                  <a:gd name="T8" fmla="*/ 2235 w 2235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35" h="19">
                    <a:moveTo>
                      <a:pt x="0" y="0"/>
                    </a:moveTo>
                    <a:lnTo>
                      <a:pt x="2235" y="1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8" name="Freeform 61"/>
              <p:cNvSpPr>
                <a:spLocks/>
              </p:cNvSpPr>
              <p:nvPr/>
            </p:nvSpPr>
            <p:spPr bwMode="auto">
              <a:xfrm>
                <a:off x="3270" y="6488"/>
                <a:ext cx="375" cy="975"/>
              </a:xfrm>
              <a:custGeom>
                <a:avLst/>
                <a:gdLst>
                  <a:gd name="T0" fmla="*/ 0 w 375"/>
                  <a:gd name="T1" fmla="*/ 0 h 975"/>
                  <a:gd name="T2" fmla="*/ 375 w 375"/>
                  <a:gd name="T3" fmla="*/ 975 h 975"/>
                  <a:gd name="T4" fmla="*/ 0 60000 65536"/>
                  <a:gd name="T5" fmla="*/ 0 60000 65536"/>
                  <a:gd name="T6" fmla="*/ 0 w 375"/>
                  <a:gd name="T7" fmla="*/ 0 h 975"/>
                  <a:gd name="T8" fmla="*/ 375 w 375"/>
                  <a:gd name="T9" fmla="*/ 975 h 9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5" h="975">
                    <a:moveTo>
                      <a:pt x="0" y="0"/>
                    </a:moveTo>
                    <a:lnTo>
                      <a:pt x="375" y="9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39" name="Freeform 62"/>
              <p:cNvSpPr>
                <a:spLocks/>
              </p:cNvSpPr>
              <p:nvPr/>
            </p:nvSpPr>
            <p:spPr bwMode="auto">
              <a:xfrm>
                <a:off x="5310" y="6512"/>
                <a:ext cx="450" cy="996"/>
              </a:xfrm>
              <a:custGeom>
                <a:avLst/>
                <a:gdLst>
                  <a:gd name="T0" fmla="*/ 450 w 450"/>
                  <a:gd name="T1" fmla="*/ 0 h 996"/>
                  <a:gd name="T2" fmla="*/ 0 w 450"/>
                  <a:gd name="T3" fmla="*/ 996 h 996"/>
                  <a:gd name="T4" fmla="*/ 0 60000 65536"/>
                  <a:gd name="T5" fmla="*/ 0 60000 65536"/>
                  <a:gd name="T6" fmla="*/ 0 w 450"/>
                  <a:gd name="T7" fmla="*/ 0 h 996"/>
                  <a:gd name="T8" fmla="*/ 450 w 450"/>
                  <a:gd name="T9" fmla="*/ 996 h 9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996">
                    <a:moveTo>
                      <a:pt x="450" y="0"/>
                    </a:moveTo>
                    <a:lnTo>
                      <a:pt x="0" y="9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0" name="Freeform 63"/>
              <p:cNvSpPr>
                <a:spLocks/>
              </p:cNvSpPr>
              <p:nvPr/>
            </p:nvSpPr>
            <p:spPr bwMode="auto">
              <a:xfrm>
                <a:off x="3900" y="7598"/>
                <a:ext cx="1140" cy="7"/>
              </a:xfrm>
              <a:custGeom>
                <a:avLst/>
                <a:gdLst>
                  <a:gd name="T0" fmla="*/ 0 w 1140"/>
                  <a:gd name="T1" fmla="*/ 0 h 7"/>
                  <a:gd name="T2" fmla="*/ 1140 w 1140"/>
                  <a:gd name="T3" fmla="*/ 7 h 7"/>
                  <a:gd name="T4" fmla="*/ 0 60000 65536"/>
                  <a:gd name="T5" fmla="*/ 0 60000 65536"/>
                  <a:gd name="T6" fmla="*/ 0 w 1140"/>
                  <a:gd name="T7" fmla="*/ 0 h 7"/>
                  <a:gd name="T8" fmla="*/ 1140 w 114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40" h="7">
                    <a:moveTo>
                      <a:pt x="0" y="0"/>
                    </a:moveTo>
                    <a:lnTo>
                      <a:pt x="1140" y="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1" name="Freeform 64"/>
              <p:cNvSpPr>
                <a:spLocks/>
              </p:cNvSpPr>
              <p:nvPr/>
            </p:nvSpPr>
            <p:spPr bwMode="auto">
              <a:xfrm>
                <a:off x="3330" y="6428"/>
                <a:ext cx="1740" cy="1065"/>
              </a:xfrm>
              <a:custGeom>
                <a:avLst/>
                <a:gdLst>
                  <a:gd name="T0" fmla="*/ 0 w 1740"/>
                  <a:gd name="T1" fmla="*/ 0 h 1065"/>
                  <a:gd name="T2" fmla="*/ 1740 w 1740"/>
                  <a:gd name="T3" fmla="*/ 1065 h 1065"/>
                  <a:gd name="T4" fmla="*/ 0 60000 65536"/>
                  <a:gd name="T5" fmla="*/ 0 60000 65536"/>
                  <a:gd name="T6" fmla="*/ 0 w 1740"/>
                  <a:gd name="T7" fmla="*/ 0 h 1065"/>
                  <a:gd name="T8" fmla="*/ 1740 w 1740"/>
                  <a:gd name="T9" fmla="*/ 1065 h 10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40" h="1065">
                    <a:moveTo>
                      <a:pt x="0" y="0"/>
                    </a:moveTo>
                    <a:lnTo>
                      <a:pt x="1740" y="10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2" name="Freeform 65"/>
              <p:cNvSpPr>
                <a:spLocks/>
              </p:cNvSpPr>
              <p:nvPr/>
            </p:nvSpPr>
            <p:spPr bwMode="auto">
              <a:xfrm>
                <a:off x="3900" y="6473"/>
                <a:ext cx="1725" cy="1035"/>
              </a:xfrm>
              <a:custGeom>
                <a:avLst/>
                <a:gdLst>
                  <a:gd name="T0" fmla="*/ 1725 w 1725"/>
                  <a:gd name="T1" fmla="*/ 0 h 1035"/>
                  <a:gd name="T2" fmla="*/ 0 w 1725"/>
                  <a:gd name="T3" fmla="*/ 1035 h 1035"/>
                  <a:gd name="T4" fmla="*/ 0 60000 65536"/>
                  <a:gd name="T5" fmla="*/ 0 60000 65536"/>
                  <a:gd name="T6" fmla="*/ 0 w 1725"/>
                  <a:gd name="T7" fmla="*/ 0 h 1035"/>
                  <a:gd name="T8" fmla="*/ 1725 w 1725"/>
                  <a:gd name="T9" fmla="*/ 1035 h 10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25" h="1035">
                    <a:moveTo>
                      <a:pt x="1725" y="0"/>
                    </a:moveTo>
                    <a:lnTo>
                      <a:pt x="0" y="103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3" name="Freeform 66"/>
              <p:cNvSpPr>
                <a:spLocks/>
              </p:cNvSpPr>
              <p:nvPr/>
            </p:nvSpPr>
            <p:spPr bwMode="auto">
              <a:xfrm>
                <a:off x="3270" y="5576"/>
                <a:ext cx="1050" cy="642"/>
              </a:xfrm>
              <a:custGeom>
                <a:avLst/>
                <a:gdLst>
                  <a:gd name="T0" fmla="*/ 0 w 1050"/>
                  <a:gd name="T1" fmla="*/ 642 h 642"/>
                  <a:gd name="T2" fmla="*/ 1050 w 1050"/>
                  <a:gd name="T3" fmla="*/ 0 h 642"/>
                  <a:gd name="T4" fmla="*/ 0 60000 65536"/>
                  <a:gd name="T5" fmla="*/ 0 60000 65536"/>
                  <a:gd name="T6" fmla="*/ 0 w 1050"/>
                  <a:gd name="T7" fmla="*/ 0 h 642"/>
                  <a:gd name="T8" fmla="*/ 1050 w 1050"/>
                  <a:gd name="T9" fmla="*/ 642 h 6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50" h="642">
                    <a:moveTo>
                      <a:pt x="0" y="642"/>
                    </a:moveTo>
                    <a:lnTo>
                      <a:pt x="10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4" name="Freeform 67"/>
              <p:cNvSpPr>
                <a:spLocks/>
              </p:cNvSpPr>
              <p:nvPr/>
            </p:nvSpPr>
            <p:spPr bwMode="auto">
              <a:xfrm>
                <a:off x="4635" y="5603"/>
                <a:ext cx="1035" cy="615"/>
              </a:xfrm>
              <a:custGeom>
                <a:avLst/>
                <a:gdLst>
                  <a:gd name="T0" fmla="*/ 0 w 1035"/>
                  <a:gd name="T1" fmla="*/ 0 h 615"/>
                  <a:gd name="T2" fmla="*/ 1035 w 1035"/>
                  <a:gd name="T3" fmla="*/ 615 h 615"/>
                  <a:gd name="T4" fmla="*/ 0 60000 65536"/>
                  <a:gd name="T5" fmla="*/ 0 60000 65536"/>
                  <a:gd name="T6" fmla="*/ 0 w 1035"/>
                  <a:gd name="T7" fmla="*/ 0 h 615"/>
                  <a:gd name="T8" fmla="*/ 1035 w 1035"/>
                  <a:gd name="T9" fmla="*/ 615 h 6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5" h="615">
                    <a:moveTo>
                      <a:pt x="0" y="0"/>
                    </a:moveTo>
                    <a:lnTo>
                      <a:pt x="1035" y="61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5" name="Freeform 68"/>
              <p:cNvSpPr>
                <a:spLocks/>
              </p:cNvSpPr>
              <p:nvPr/>
            </p:nvSpPr>
            <p:spPr bwMode="auto">
              <a:xfrm>
                <a:off x="3750" y="5708"/>
                <a:ext cx="615" cy="1725"/>
              </a:xfrm>
              <a:custGeom>
                <a:avLst/>
                <a:gdLst>
                  <a:gd name="T0" fmla="*/ 615 w 615"/>
                  <a:gd name="T1" fmla="*/ 0 h 1725"/>
                  <a:gd name="T2" fmla="*/ 0 w 615"/>
                  <a:gd name="T3" fmla="*/ 1725 h 1725"/>
                  <a:gd name="T4" fmla="*/ 0 60000 65536"/>
                  <a:gd name="T5" fmla="*/ 0 60000 65536"/>
                  <a:gd name="T6" fmla="*/ 0 w 615"/>
                  <a:gd name="T7" fmla="*/ 0 h 1725"/>
                  <a:gd name="T8" fmla="*/ 615 w 615"/>
                  <a:gd name="T9" fmla="*/ 1725 h 17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5" h="1725">
                    <a:moveTo>
                      <a:pt x="615" y="0"/>
                    </a:moveTo>
                    <a:lnTo>
                      <a:pt x="0" y="17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10" name="Rectangle 69"/>
            <p:cNvSpPr>
              <a:spLocks noChangeArrowheads="1"/>
            </p:cNvSpPr>
            <p:nvPr/>
          </p:nvSpPr>
          <p:spPr bwMode="auto">
            <a:xfrm>
              <a:off x="5580" y="584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" name="Rectangle 70"/>
            <p:cNvSpPr>
              <a:spLocks noChangeArrowheads="1"/>
            </p:cNvSpPr>
            <p:nvPr/>
          </p:nvSpPr>
          <p:spPr bwMode="auto">
            <a:xfrm>
              <a:off x="4710" y="654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5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2" name="Rectangle 71"/>
            <p:cNvSpPr>
              <a:spLocks noChangeArrowheads="1"/>
            </p:cNvSpPr>
            <p:nvPr/>
          </p:nvSpPr>
          <p:spPr bwMode="auto">
            <a:xfrm>
              <a:off x="4710" y="62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5397" y="615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4" name="Rectangle 73"/>
            <p:cNvSpPr>
              <a:spLocks noChangeArrowheads="1"/>
            </p:cNvSpPr>
            <p:nvPr/>
          </p:nvSpPr>
          <p:spPr bwMode="auto">
            <a:xfrm>
              <a:off x="3810" y="588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20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4030" y="61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155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6" name="Rectangle 75"/>
            <p:cNvSpPr>
              <a:spLocks noChangeArrowheads="1"/>
            </p:cNvSpPr>
            <p:nvPr/>
          </p:nvSpPr>
          <p:spPr bwMode="auto">
            <a:xfrm>
              <a:off x="4120" y="659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7" name="Rectangle 76"/>
            <p:cNvSpPr>
              <a:spLocks noChangeArrowheads="1"/>
            </p:cNvSpPr>
            <p:nvPr/>
          </p:nvSpPr>
          <p:spPr bwMode="auto">
            <a:xfrm>
              <a:off x="346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8" name="Rectangle 77"/>
            <p:cNvSpPr>
              <a:spLocks noChangeArrowheads="1"/>
            </p:cNvSpPr>
            <p:nvPr/>
          </p:nvSpPr>
          <p:spPr bwMode="auto">
            <a:xfrm>
              <a:off x="382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9" name="Rectangle 78"/>
            <p:cNvSpPr>
              <a:spLocks noChangeArrowheads="1"/>
            </p:cNvSpPr>
            <p:nvPr/>
          </p:nvSpPr>
          <p:spPr bwMode="auto">
            <a:xfrm>
              <a:off x="4330" y="715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2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0" name="Rectangle 79"/>
            <p:cNvSpPr>
              <a:spLocks noChangeArrowheads="1"/>
            </p:cNvSpPr>
            <p:nvPr/>
          </p:nvSpPr>
          <p:spPr bwMode="auto">
            <a:xfrm>
              <a:off x="4440" y="666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19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1" name="Rectangle 80"/>
            <p:cNvSpPr>
              <a:spLocks noChangeArrowheads="1"/>
            </p:cNvSpPr>
            <p:nvPr/>
          </p:nvSpPr>
          <p:spPr bwMode="auto">
            <a:xfrm>
              <a:off x="4540" y="69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2" name="Rectangle 81"/>
            <p:cNvSpPr>
              <a:spLocks noChangeArrowheads="1"/>
            </p:cNvSpPr>
            <p:nvPr/>
          </p:nvSpPr>
          <p:spPr bwMode="auto">
            <a:xfrm>
              <a:off x="4860" y="694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18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3" name="Rectangle 82"/>
            <p:cNvSpPr>
              <a:spLocks noChangeArrowheads="1"/>
            </p:cNvSpPr>
            <p:nvPr/>
          </p:nvSpPr>
          <p:spPr bwMode="auto">
            <a:xfrm>
              <a:off x="4970" y="669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itchFamily="18" charset="0"/>
                </a:rPr>
                <a:t>16</a:t>
              </a:r>
              <a:endParaRPr lang="en-US" altLang="zh-CN" dirty="0">
                <a:latin typeface="Verdana" pitchFamily="34" charset="0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5310" y="664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11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5060" y="71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itchFamily="18" charset="0"/>
                </a:rPr>
                <a:t>2</a:t>
              </a:r>
              <a:endParaRPr lang="en-US" altLang="zh-CN" dirty="0">
                <a:latin typeface="Verdana" pitchFamily="34" charset="0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5600" y="699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7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7" name="Rectangle 86"/>
            <p:cNvSpPr>
              <a:spLocks noChangeArrowheads="1"/>
            </p:cNvSpPr>
            <p:nvPr/>
          </p:nvSpPr>
          <p:spPr bwMode="auto">
            <a:xfrm>
              <a:off x="5920" y="711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8" name="Rectangle 87"/>
            <p:cNvSpPr>
              <a:spLocks noChangeArrowheads="1"/>
            </p:cNvSpPr>
            <p:nvPr/>
          </p:nvSpPr>
          <p:spPr bwMode="auto">
            <a:xfrm>
              <a:off x="4680" y="753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29" name="Rectangle 88"/>
            <p:cNvSpPr>
              <a:spLocks noChangeArrowheads="1"/>
            </p:cNvSpPr>
            <p:nvPr/>
          </p:nvSpPr>
          <p:spPr bwMode="auto">
            <a:xfrm>
              <a:off x="4680" y="780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30" name="Rectangle 89"/>
            <p:cNvSpPr>
              <a:spLocks noChangeArrowheads="1"/>
            </p:cNvSpPr>
            <p:nvPr/>
          </p:nvSpPr>
          <p:spPr bwMode="auto">
            <a:xfrm>
              <a:off x="3457" y="8085"/>
              <a:ext cx="3269" cy="63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序号由小到大</a:t>
              </a:r>
              <a:r>
                <a:rPr lang="zh-CN" altLang="en-US" sz="1600" dirty="0">
                  <a:latin typeface="Times New Roman" pitchFamily="18" charset="0"/>
                </a:rPr>
                <a:t>权值标</a:t>
              </a:r>
              <a:r>
                <a:rPr lang="zh-CN" altLang="en-US" sz="1600" dirty="0" smtClean="0">
                  <a:latin typeface="Times New Roman" pitchFamily="18" charset="0"/>
                </a:rPr>
                <a:t>于</a:t>
              </a:r>
              <a:endParaRPr lang="en-US" altLang="zh-CN" sz="1600" dirty="0" smtClean="0">
                <a:latin typeface="Times New Roman" pitchFamily="18" charset="0"/>
              </a:endParaRPr>
            </a:p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外侧，由</a:t>
              </a:r>
              <a:r>
                <a:rPr lang="zh-CN" altLang="en-US" sz="1600" dirty="0">
                  <a:latin typeface="Times New Roman" pitchFamily="18" charset="0"/>
                </a:rPr>
                <a:t>大到</a:t>
              </a:r>
              <a:r>
                <a:rPr lang="zh-CN" altLang="en-US" sz="1600" dirty="0" smtClean="0">
                  <a:latin typeface="Times New Roman" pitchFamily="18" charset="0"/>
                </a:rPr>
                <a:t>小标</a:t>
              </a:r>
              <a:r>
                <a:rPr lang="zh-CN" altLang="en-US" sz="1600" dirty="0">
                  <a:latin typeface="Times New Roman" pitchFamily="18" charset="0"/>
                </a:rPr>
                <a:t>于内侧</a:t>
              </a:r>
              <a:endParaRPr lang="zh-CN" altLang="en-US" sz="1600" dirty="0">
                <a:latin typeface="Verdana" pitchFamily="34" charset="0"/>
              </a:endParaRPr>
            </a:p>
          </p:txBody>
        </p:sp>
      </p:grpSp>
      <p:graphicFrame>
        <p:nvGraphicFramePr>
          <p:cNvPr id="1026" name="Object 90"/>
          <p:cNvGraphicFramePr>
            <a:graphicFrameLocks noChangeAspect="1"/>
          </p:cNvGraphicFramePr>
          <p:nvPr/>
        </p:nvGraphicFramePr>
        <p:xfrm>
          <a:off x="2268537" y="4726007"/>
          <a:ext cx="2232025" cy="1489075"/>
        </p:xfrm>
        <a:graphic>
          <a:graphicData uri="http://schemas.openxmlformats.org/presentationml/2006/ole">
            <p:oleObj spid="_x0000_s1026" name="Equation" r:id="rId3" imgW="1714500" imgH="1143000" progId="">
              <p:embed/>
            </p:oleObj>
          </a:graphicData>
        </a:graphic>
      </p:graphicFrame>
      <p:graphicFrame>
        <p:nvGraphicFramePr>
          <p:cNvPr id="1027" name="Object 92"/>
          <p:cNvGraphicFramePr>
            <a:graphicFrameLocks noChangeAspect="1"/>
          </p:cNvGraphicFramePr>
          <p:nvPr/>
        </p:nvGraphicFramePr>
        <p:xfrm>
          <a:off x="5697562" y="4703781"/>
          <a:ext cx="2303462" cy="1439863"/>
        </p:xfrm>
        <a:graphic>
          <a:graphicData uri="http://schemas.openxmlformats.org/presentationml/2006/ole">
            <p:oleObj spid="_x0000_s1027" name="Equation" r:id="rId4" imgW="1828800" imgH="1143000" progId="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分枝限界算法基本思想</a:t>
            </a:r>
            <a:endParaRPr lang="zh-CN" altLang="en-US" sz="4000" dirty="0"/>
          </a:p>
        </p:txBody>
      </p:sp>
      <p:grpSp>
        <p:nvGrpSpPr>
          <p:cNvPr id="4" name="Group 229"/>
          <p:cNvGrpSpPr>
            <a:grpSpLocks/>
          </p:cNvGrpSpPr>
          <p:nvPr/>
        </p:nvGrpSpPr>
        <p:grpSpPr bwMode="auto">
          <a:xfrm>
            <a:off x="139426" y="1000108"/>
            <a:ext cx="5286412" cy="3213877"/>
            <a:chOff x="-2" y="581"/>
            <a:chExt cx="3093" cy="221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-2" y="581"/>
              <a:ext cx="3093" cy="2033"/>
              <a:chOff x="4250" y="671"/>
              <a:chExt cx="7734" cy="5086"/>
            </a:xfrm>
          </p:grpSpPr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9645" y="5289"/>
                <a:ext cx="54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112000"/>
                  </a:lnSpc>
                </a:pPr>
                <a:r>
                  <a:rPr lang="en-US" altLang="zh-CN" sz="1400">
                    <a:latin typeface="Times New Roman" pitchFamily="18" charset="0"/>
                  </a:rPr>
                  <a:t>P</a:t>
                </a:r>
                <a:endParaRPr lang="en-US" altLang="zh-CN">
                  <a:latin typeface="Verdana" pitchFamily="34" charset="0"/>
                </a:endParaRPr>
              </a:p>
            </p:txBody>
          </p: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4250" y="671"/>
                <a:ext cx="7734" cy="5086"/>
                <a:chOff x="4250" y="671"/>
                <a:chExt cx="7734" cy="5086"/>
              </a:xfrm>
            </p:grpSpPr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>
                  <a:off x="4605" y="671"/>
                  <a:ext cx="7020" cy="5086"/>
                  <a:chOff x="4605" y="671"/>
                  <a:chExt cx="7020" cy="5086"/>
                </a:xfrm>
              </p:grpSpPr>
              <p:sp>
                <p:nvSpPr>
                  <p:cNvPr id="58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7665" y="170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B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grpSp>
                <p:nvGrpSpPr>
                  <p:cNvPr id="5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4605" y="3261"/>
                    <a:ext cx="1980" cy="2496"/>
                    <a:chOff x="4860" y="2844"/>
                    <a:chExt cx="1980" cy="2496"/>
                  </a:xfrm>
                </p:grpSpPr>
                <p:grpSp>
                  <p:nvGrpSpPr>
                    <p:cNvPr id="85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0" y="3780"/>
                      <a:ext cx="540" cy="1560"/>
                      <a:chOff x="4860" y="3780"/>
                      <a:chExt cx="540" cy="1560"/>
                    </a:xfrm>
                  </p:grpSpPr>
                  <p:sp>
                    <p:nvSpPr>
                      <p:cNvPr id="93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3780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itchFamily="18" charset="0"/>
                          </a:rPr>
                          <a:t>F</a:t>
                        </a:r>
                        <a:endParaRPr lang="en-US" altLang="zh-CN"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94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4872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itchFamily="18" charset="0"/>
                          </a:rPr>
                          <a:t>L</a:t>
                        </a:r>
                        <a:endParaRPr lang="en-US" altLang="zh-CN"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95" name="Line 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0" y="4248"/>
                        <a:ext cx="0" cy="62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86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05" y="2844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18000" tIns="0" rIns="1800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C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87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20" y="3312"/>
                      <a:ext cx="540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3312"/>
                      <a:ext cx="720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89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00" y="3780"/>
                      <a:ext cx="540" cy="1560"/>
                      <a:chOff x="4860" y="3780"/>
                      <a:chExt cx="540" cy="1560"/>
                    </a:xfrm>
                  </p:grpSpPr>
                  <p:sp>
                    <p:nvSpPr>
                      <p:cNvPr id="90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3780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itchFamily="18" charset="0"/>
                          </a:rPr>
                          <a:t>G</a:t>
                        </a:r>
                        <a:endParaRPr lang="en-US" altLang="zh-CN"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91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0" y="4872"/>
                        <a:ext cx="54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ctr">
                          <a:lnSpc>
                            <a:spcPct val="112000"/>
                          </a:lnSpc>
                        </a:pPr>
                        <a:r>
                          <a:rPr lang="en-US" altLang="zh-CN" sz="1400">
                            <a:latin typeface="Times New Roman" pitchFamily="18" charset="0"/>
                          </a:rPr>
                          <a:t>M</a:t>
                        </a:r>
                        <a:endParaRPr lang="en-US" altLang="zh-CN">
                          <a:latin typeface="Verdana" pitchFamily="34" charset="0"/>
                        </a:endParaRPr>
                      </a:p>
                    </p:txBody>
                  </p:sp>
                  <p:sp>
                    <p:nvSpPr>
                      <p:cNvPr id="92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130" y="4248"/>
                        <a:ext cx="0" cy="62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7101" y="4197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H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6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7125" y="5289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N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6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395" y="4665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7770" y="326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D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6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5" y="3729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8025" y="3729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6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8565" y="4197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8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I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83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O</a:t>
                      </a:r>
                      <a:endParaRPr lang="en-US" altLang="zh-CN" sz="1400" baseline="-25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pPr algn="just"/>
                      <a:endParaRPr lang="en-US" altLang="zh-CN" sz="1000">
                        <a:latin typeface="Times New Roman" pitchFamily="18" charset="0"/>
                      </a:endParaRPr>
                    </a:p>
                    <a:p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8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7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9645" y="4197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J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6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915" y="4665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0290" y="326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E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7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005" y="3729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0545" y="3729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11085" y="4197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79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K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80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Q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81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3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18" y="2130"/>
                    <a:ext cx="2055" cy="124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65" y="2169"/>
                    <a:ext cx="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8025" y="2169"/>
                    <a:ext cx="2520" cy="10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7641" y="671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A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78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7847" y="1163"/>
                    <a:ext cx="67" cy="5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8"/>
                <p:cNvGrpSpPr>
                  <a:grpSpLocks/>
                </p:cNvGrpSpPr>
                <p:nvPr/>
              </p:nvGrpSpPr>
              <p:grpSpPr bwMode="auto">
                <a:xfrm>
                  <a:off x="4250" y="1191"/>
                  <a:ext cx="7734" cy="4467"/>
                  <a:chOff x="4250" y="1191"/>
                  <a:chExt cx="7734" cy="4467"/>
                </a:xfrm>
              </p:grpSpPr>
              <p:sp>
                <p:nvSpPr>
                  <p:cNvPr id="16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9327" y="2439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4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728" y="2596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3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6807" y="235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9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7572" y="119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latin typeface="Times New Roman" pitchFamily="18" charset="0"/>
                      </a:rPr>
                      <a:t>1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2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875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3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6045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2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7500" y="380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3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8637" y="3799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9987" y="373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5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1097" y="380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3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6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549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6027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3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712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29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8547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0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964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3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1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1085" y="4790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2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5829" y="348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2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3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310" y="176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1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7" y="3418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 dirty="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3</a:t>
                    </a:r>
                    <a:endParaRPr lang="en-US" altLang="zh-CN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10899" y="3486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5250" y="442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5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6609" y="4422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6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7698" y="4421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7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39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9129" y="419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8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0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10290" y="4317"/>
                    <a:ext cx="198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9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1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1711" y="4422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200">
                        <a:solidFill>
                          <a:srgbClr val="FF0000"/>
                        </a:solidFill>
                        <a:latin typeface="Times New Roman" pitchFamily="18" charset="0"/>
                      </a:rPr>
                      <a:t>10</a:t>
                    </a:r>
                    <a:endParaRPr lang="en-US" altLang="zh-CN" sz="1200">
                      <a:latin typeface="Verdana" pitchFamily="34" charset="0"/>
                    </a:endParaRPr>
                  </a:p>
                </p:txBody>
              </p:sp>
              <p:sp>
                <p:nvSpPr>
                  <p:cNvPr id="42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6826" y="4043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11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875" y="3241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30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4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06" y="4289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35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5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5746" y="4284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40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8248" y="4175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26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429" y="33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6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8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9987" y="33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49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250" y="5409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55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5728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60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6826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21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8248" y="5411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36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9346" y="5412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19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10786" y="5410"/>
                    <a:ext cx="299" cy="2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29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5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9091" y="4539"/>
                    <a:ext cx="434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200">
                        <a:solidFill>
                          <a:srgbClr val="FF00FF"/>
                        </a:solidFill>
                        <a:latin typeface="Times New Roman" pitchFamily="18" charset="0"/>
                      </a:rPr>
                      <a:t>&gt;25</a:t>
                    </a:r>
                    <a:endParaRPr lang="en-US" altLang="zh-CN" sz="1200">
                      <a:latin typeface="Verdana" pitchFamily="34" charset="0"/>
                    </a:endParaRPr>
                  </a:p>
                </p:txBody>
              </p:sp>
              <p:sp>
                <p:nvSpPr>
                  <p:cNvPr id="56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9447" y="4040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14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57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0786" y="4176"/>
                    <a:ext cx="273" cy="2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zh-CN" sz="1400">
                        <a:solidFill>
                          <a:srgbClr val="0000FF"/>
                        </a:solidFill>
                        <a:latin typeface="Times New Roman" pitchFamily="18" charset="0"/>
                      </a:rPr>
                      <a:t>24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</p:grpSp>
          </p:grpSp>
        </p:grpSp>
        <p:grpSp>
          <p:nvGrpSpPr>
            <p:cNvPr id="6" name="Group 223"/>
            <p:cNvGrpSpPr>
              <a:grpSpLocks/>
            </p:cNvGrpSpPr>
            <p:nvPr/>
          </p:nvGrpSpPr>
          <p:grpSpPr bwMode="auto">
            <a:xfrm>
              <a:off x="83" y="2694"/>
              <a:ext cx="2843" cy="101"/>
              <a:chOff x="4697" y="69"/>
              <a:chExt cx="7091" cy="252"/>
            </a:xfrm>
          </p:grpSpPr>
          <p:sp>
            <p:nvSpPr>
              <p:cNvPr id="7" name="Rectangle 224"/>
              <p:cNvSpPr>
                <a:spLocks noChangeArrowheads="1"/>
              </p:cNvSpPr>
              <p:nvPr/>
            </p:nvSpPr>
            <p:spPr bwMode="auto">
              <a:xfrm>
                <a:off x="4697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59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8" name="Rectangle 225"/>
              <p:cNvSpPr>
                <a:spLocks noChangeArrowheads="1"/>
              </p:cNvSpPr>
              <p:nvPr/>
            </p:nvSpPr>
            <p:spPr bwMode="auto">
              <a:xfrm>
                <a:off x="6136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66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9" name="Rectangle 226"/>
              <p:cNvSpPr>
                <a:spLocks noChangeArrowheads="1"/>
              </p:cNvSpPr>
              <p:nvPr/>
            </p:nvSpPr>
            <p:spPr bwMode="auto">
              <a:xfrm>
                <a:off x="7291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25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0" name="Rectangle 227"/>
              <p:cNvSpPr>
                <a:spLocks noChangeArrowheads="1"/>
              </p:cNvSpPr>
              <p:nvPr/>
            </p:nvSpPr>
            <p:spPr bwMode="auto">
              <a:xfrm>
                <a:off x="9796" y="75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25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1" name="Rectangle 228"/>
              <p:cNvSpPr>
                <a:spLocks noChangeArrowheads="1"/>
              </p:cNvSpPr>
              <p:nvPr/>
            </p:nvSpPr>
            <p:spPr bwMode="auto">
              <a:xfrm>
                <a:off x="11354" y="69"/>
                <a:ext cx="4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rgbClr val="FF00FF"/>
                    </a:solidFill>
                    <a:latin typeface="Times New Roman" pitchFamily="18" charset="0"/>
                  </a:rPr>
                  <a:t>&gt;25</a:t>
                </a:r>
                <a:endParaRPr lang="en-US" altLang="zh-CN" sz="1200" dirty="0">
                  <a:latin typeface="Verdana" pitchFamily="34" charset="0"/>
                </a:endParaRPr>
              </a:p>
            </p:txBody>
          </p:sp>
        </p:grpSp>
      </p:grpSp>
      <p:grpSp>
        <p:nvGrpSpPr>
          <p:cNvPr id="97" name="Group 230"/>
          <p:cNvGrpSpPr>
            <a:grpSpLocks/>
          </p:cNvGrpSpPr>
          <p:nvPr/>
        </p:nvGrpSpPr>
        <p:grpSpPr bwMode="auto">
          <a:xfrm>
            <a:off x="3929090" y="2636838"/>
            <a:ext cx="5286380" cy="3671887"/>
            <a:chOff x="2666" y="1661"/>
            <a:chExt cx="3094" cy="2313"/>
          </a:xfrm>
        </p:grpSpPr>
        <p:grpSp>
          <p:nvGrpSpPr>
            <p:cNvPr id="98" name="Group 91"/>
            <p:cNvGrpSpPr>
              <a:grpSpLocks/>
            </p:cNvGrpSpPr>
            <p:nvPr/>
          </p:nvGrpSpPr>
          <p:grpSpPr bwMode="auto">
            <a:xfrm>
              <a:off x="2664" y="1661"/>
              <a:ext cx="3092" cy="2133"/>
              <a:chOff x="7094" y="1992"/>
              <a:chExt cx="7734" cy="5333"/>
            </a:xfrm>
          </p:grpSpPr>
          <p:grpSp>
            <p:nvGrpSpPr>
              <p:cNvPr id="105" name="Group 92"/>
              <p:cNvGrpSpPr>
                <a:grpSpLocks/>
              </p:cNvGrpSpPr>
              <p:nvPr/>
            </p:nvGrpSpPr>
            <p:grpSpPr bwMode="auto">
              <a:xfrm>
                <a:off x="7470" y="1992"/>
                <a:ext cx="7020" cy="5333"/>
                <a:chOff x="7470" y="192"/>
                <a:chExt cx="7020" cy="5333"/>
              </a:xfrm>
            </p:grpSpPr>
            <p:sp>
              <p:nvSpPr>
                <p:cNvPr id="150" name="Oval 93"/>
                <p:cNvSpPr>
                  <a:spLocks noChangeArrowheads="1"/>
                </p:cNvSpPr>
                <p:nvPr/>
              </p:nvSpPr>
              <p:spPr bwMode="auto">
                <a:xfrm>
                  <a:off x="10530" y="1469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B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grpSp>
              <p:nvGrpSpPr>
                <p:cNvPr id="151" name="Group 94"/>
                <p:cNvGrpSpPr>
                  <a:grpSpLocks/>
                </p:cNvGrpSpPr>
                <p:nvPr/>
              </p:nvGrpSpPr>
              <p:grpSpPr bwMode="auto">
                <a:xfrm>
                  <a:off x="7470" y="3029"/>
                  <a:ext cx="1980" cy="2496"/>
                  <a:chOff x="4860" y="2844"/>
                  <a:chExt cx="1980" cy="2496"/>
                </a:xfrm>
              </p:grpSpPr>
              <p:grpSp>
                <p:nvGrpSpPr>
                  <p:cNvPr id="180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486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88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F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89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L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9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1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5505" y="2844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C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82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3312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3312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630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85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G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86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M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87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52" name="Group 106"/>
                <p:cNvGrpSpPr>
                  <a:grpSpLocks/>
                </p:cNvGrpSpPr>
                <p:nvPr/>
              </p:nvGrpSpPr>
              <p:grpSpPr bwMode="auto">
                <a:xfrm>
                  <a:off x="9990" y="3965"/>
                  <a:ext cx="540" cy="1560"/>
                  <a:chOff x="4860" y="3780"/>
                  <a:chExt cx="540" cy="1560"/>
                </a:xfrm>
              </p:grpSpPr>
              <p:sp>
                <p:nvSpPr>
                  <p:cNvPr id="177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3780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H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7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72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N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7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5130" y="4248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" name="Oval 110"/>
                <p:cNvSpPr>
                  <a:spLocks noChangeArrowheads="1"/>
                </p:cNvSpPr>
                <p:nvPr/>
              </p:nvSpPr>
              <p:spPr bwMode="auto">
                <a:xfrm>
                  <a:off x="10635" y="3029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 dirty="0">
                      <a:latin typeface="Times New Roman" pitchFamily="18" charset="0"/>
                    </a:rPr>
                    <a:t>D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5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10350" y="3497"/>
                  <a:ext cx="54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" name="Line 112"/>
                <p:cNvSpPr>
                  <a:spLocks noChangeShapeType="1"/>
                </p:cNvSpPr>
                <p:nvPr/>
              </p:nvSpPr>
              <p:spPr bwMode="auto">
                <a:xfrm>
                  <a:off x="10890" y="3497"/>
                  <a:ext cx="72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6" name="Group 113"/>
                <p:cNvGrpSpPr>
                  <a:grpSpLocks/>
                </p:cNvGrpSpPr>
                <p:nvPr/>
              </p:nvGrpSpPr>
              <p:grpSpPr bwMode="auto">
                <a:xfrm>
                  <a:off x="11430" y="3965"/>
                  <a:ext cx="540" cy="1560"/>
                  <a:chOff x="4860" y="3780"/>
                  <a:chExt cx="540" cy="1560"/>
                </a:xfrm>
              </p:grpSpPr>
              <p:sp>
                <p:nvSpPr>
                  <p:cNvPr id="17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3780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I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7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4860" y="4872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O</a:t>
                    </a:r>
                    <a:endParaRPr lang="en-US" altLang="zh-CN" sz="1400" baseline="-25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pPr algn="just"/>
                    <a:endParaRPr lang="en-US" altLang="zh-CN" sz="1000">
                      <a:latin typeface="Times New Roman" pitchFamily="18" charset="0"/>
                    </a:endParaRPr>
                  </a:p>
                  <a:p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7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5130" y="4248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7" name="Group 117"/>
                <p:cNvGrpSpPr>
                  <a:grpSpLocks/>
                </p:cNvGrpSpPr>
                <p:nvPr/>
              </p:nvGrpSpPr>
              <p:grpSpPr bwMode="auto">
                <a:xfrm>
                  <a:off x="12510" y="3029"/>
                  <a:ext cx="1980" cy="2496"/>
                  <a:chOff x="4860" y="2844"/>
                  <a:chExt cx="1980" cy="2496"/>
                </a:xfrm>
              </p:grpSpPr>
              <p:grpSp>
                <p:nvGrpSpPr>
                  <p:cNvPr id="163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486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71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J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72" name="Oval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P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73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64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5505" y="2844"/>
                    <a:ext cx="54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18000" tIns="0" rIns="18000" bIns="0"/>
                  <a:lstStyle/>
                  <a:p>
                    <a:pPr algn="ctr">
                      <a:lnSpc>
                        <a:spcPct val="112000"/>
                      </a:lnSpc>
                    </a:pPr>
                    <a:r>
                      <a:rPr lang="en-US" altLang="zh-CN" sz="1400">
                        <a:latin typeface="Times New Roman" pitchFamily="18" charset="0"/>
                      </a:rPr>
                      <a:t>E</a:t>
                    </a:r>
                    <a:endParaRPr lang="en-US" altLang="zh-CN">
                      <a:latin typeface="Verdana" pitchFamily="34" charset="0"/>
                    </a:endParaRPr>
                  </a:p>
                </p:txBody>
              </p:sp>
              <p:sp>
                <p:nvSpPr>
                  <p:cNvPr id="165" name="Line 1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0" y="3312"/>
                    <a:ext cx="54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3312"/>
                    <a:ext cx="72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7" name="Group 125"/>
                  <p:cNvGrpSpPr>
                    <a:grpSpLocks/>
                  </p:cNvGrpSpPr>
                  <p:nvPr/>
                </p:nvGrpSpPr>
                <p:grpSpPr bwMode="auto">
                  <a:xfrm>
                    <a:off x="6300" y="3780"/>
                    <a:ext cx="540" cy="1560"/>
                    <a:chOff x="4860" y="3780"/>
                    <a:chExt cx="540" cy="1560"/>
                  </a:xfrm>
                </p:grpSpPr>
                <p:sp>
                  <p:nvSpPr>
                    <p:cNvPr id="168" name="Oval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3780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K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69" name="Oval 1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4872"/>
                      <a:ext cx="54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12000"/>
                        </a:lnSpc>
                      </a:pPr>
                      <a:r>
                        <a:rPr lang="en-US" altLang="zh-CN" sz="1400">
                          <a:latin typeface="Times New Roman" pitchFamily="18" charset="0"/>
                        </a:rPr>
                        <a:t>Q</a:t>
                      </a:r>
                      <a:endParaRPr lang="en-US" altLang="zh-CN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70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30" y="4248"/>
                      <a:ext cx="0" cy="6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58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8655" y="1937"/>
                  <a:ext cx="2055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Line 130"/>
                <p:cNvSpPr>
                  <a:spLocks noChangeShapeType="1"/>
                </p:cNvSpPr>
                <p:nvPr/>
              </p:nvSpPr>
              <p:spPr bwMode="auto">
                <a:xfrm>
                  <a:off x="10830" y="1937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Line 131"/>
                <p:cNvSpPr>
                  <a:spLocks noChangeShapeType="1"/>
                </p:cNvSpPr>
                <p:nvPr/>
              </p:nvSpPr>
              <p:spPr bwMode="auto">
                <a:xfrm>
                  <a:off x="10890" y="1937"/>
                  <a:ext cx="252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1" name="Oval 132"/>
                <p:cNvSpPr>
                  <a:spLocks noChangeArrowheads="1"/>
                </p:cNvSpPr>
                <p:nvPr/>
              </p:nvSpPr>
              <p:spPr bwMode="auto">
                <a:xfrm>
                  <a:off x="10506" y="192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>
                    <a:lnSpc>
                      <a:spcPct val="112000"/>
                    </a:lnSpc>
                  </a:pPr>
                  <a:r>
                    <a:rPr lang="en-US" altLang="zh-CN" sz="1400" dirty="0">
                      <a:latin typeface="Times New Roman" pitchFamily="18" charset="0"/>
                    </a:rPr>
                    <a:t>A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62" name="Line 133"/>
                <p:cNvSpPr>
                  <a:spLocks noChangeShapeType="1"/>
                </p:cNvSpPr>
                <p:nvPr/>
              </p:nvSpPr>
              <p:spPr bwMode="auto">
                <a:xfrm>
                  <a:off x="10791" y="660"/>
                  <a:ext cx="0" cy="7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Rectangle 134"/>
              <p:cNvSpPr>
                <a:spLocks noChangeArrowheads="1"/>
              </p:cNvSpPr>
              <p:nvPr/>
            </p:nvSpPr>
            <p:spPr bwMode="auto">
              <a:xfrm>
                <a:off x="7936" y="4571"/>
                <a:ext cx="465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 dirty="0">
                    <a:solidFill>
                      <a:srgbClr val="FF00FF"/>
                    </a:solidFill>
                    <a:latin typeface="Times New Roman" pitchFamily="18" charset="0"/>
                  </a:rPr>
                  <a:t>&gt;25</a:t>
                </a:r>
                <a:endParaRPr lang="en-US" altLang="zh-CN" dirty="0">
                  <a:latin typeface="Verdana" pitchFamily="34" charset="0"/>
                </a:endParaRPr>
              </a:p>
            </p:txBody>
          </p:sp>
          <p:grpSp>
            <p:nvGrpSpPr>
              <p:cNvPr id="107" name="Group 135"/>
              <p:cNvGrpSpPr>
                <a:grpSpLocks/>
              </p:cNvGrpSpPr>
              <p:nvPr/>
            </p:nvGrpSpPr>
            <p:grpSpPr bwMode="auto">
              <a:xfrm>
                <a:off x="7094" y="2767"/>
                <a:ext cx="7734" cy="4467"/>
                <a:chOff x="4250" y="1191"/>
                <a:chExt cx="7734" cy="4467"/>
              </a:xfrm>
            </p:grpSpPr>
            <p:sp>
              <p:nvSpPr>
                <p:cNvPr id="108" name="Rectangle 136"/>
                <p:cNvSpPr>
                  <a:spLocks noChangeArrowheads="1"/>
                </p:cNvSpPr>
                <p:nvPr/>
              </p:nvSpPr>
              <p:spPr bwMode="auto">
                <a:xfrm>
                  <a:off x="9327" y="2439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latin typeface="Times New Roman" pitchFamily="18" charset="0"/>
                    </a:rPr>
                    <a:t>4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09" name="Rectangle 137"/>
                <p:cNvSpPr>
                  <a:spLocks noChangeArrowheads="1"/>
                </p:cNvSpPr>
                <p:nvPr/>
              </p:nvSpPr>
              <p:spPr bwMode="auto">
                <a:xfrm>
                  <a:off x="7728" y="2596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6807" y="235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1" name="Rectangle 139"/>
                <p:cNvSpPr>
                  <a:spLocks noChangeArrowheads="1"/>
                </p:cNvSpPr>
                <p:nvPr/>
              </p:nvSpPr>
              <p:spPr bwMode="auto">
                <a:xfrm>
                  <a:off x="7572" y="119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2" name="Rectangle 140"/>
                <p:cNvSpPr>
                  <a:spLocks noChangeArrowheads="1"/>
                </p:cNvSpPr>
                <p:nvPr/>
              </p:nvSpPr>
              <p:spPr bwMode="auto">
                <a:xfrm>
                  <a:off x="4875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3" name="Rectangle 141"/>
                <p:cNvSpPr>
                  <a:spLocks noChangeArrowheads="1"/>
                </p:cNvSpPr>
                <p:nvPr/>
              </p:nvSpPr>
              <p:spPr bwMode="auto">
                <a:xfrm>
                  <a:off x="6045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4" name="Rectangle 142"/>
                <p:cNvSpPr>
                  <a:spLocks noChangeArrowheads="1"/>
                </p:cNvSpPr>
                <p:nvPr/>
              </p:nvSpPr>
              <p:spPr bwMode="auto">
                <a:xfrm>
                  <a:off x="7500" y="380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5" name="Rectangle 143"/>
                <p:cNvSpPr>
                  <a:spLocks noChangeArrowheads="1"/>
                </p:cNvSpPr>
                <p:nvPr/>
              </p:nvSpPr>
              <p:spPr bwMode="auto">
                <a:xfrm>
                  <a:off x="8637" y="3799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6" name="Rectangle 144"/>
                <p:cNvSpPr>
                  <a:spLocks noChangeArrowheads="1"/>
                </p:cNvSpPr>
                <p:nvPr/>
              </p:nvSpPr>
              <p:spPr bwMode="auto">
                <a:xfrm>
                  <a:off x="9987" y="373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1097" y="380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8" name="Rectangle 146"/>
                <p:cNvSpPr>
                  <a:spLocks noChangeArrowheads="1"/>
                </p:cNvSpPr>
                <p:nvPr/>
              </p:nvSpPr>
              <p:spPr bwMode="auto">
                <a:xfrm>
                  <a:off x="4549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19" name="Rectangle 147"/>
                <p:cNvSpPr>
                  <a:spLocks noChangeArrowheads="1"/>
                </p:cNvSpPr>
                <p:nvPr/>
              </p:nvSpPr>
              <p:spPr bwMode="auto">
                <a:xfrm>
                  <a:off x="6027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0" name="Rectangle 148"/>
                <p:cNvSpPr>
                  <a:spLocks noChangeArrowheads="1"/>
                </p:cNvSpPr>
                <p:nvPr/>
              </p:nvSpPr>
              <p:spPr bwMode="auto">
                <a:xfrm>
                  <a:off x="712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1" name="Rectangle 149"/>
                <p:cNvSpPr>
                  <a:spLocks noChangeArrowheads="1"/>
                </p:cNvSpPr>
                <p:nvPr/>
              </p:nvSpPr>
              <p:spPr bwMode="auto">
                <a:xfrm>
                  <a:off x="8547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2" name="Rectangle 150"/>
                <p:cNvSpPr>
                  <a:spLocks noChangeArrowheads="1"/>
                </p:cNvSpPr>
                <p:nvPr/>
              </p:nvSpPr>
              <p:spPr bwMode="auto">
                <a:xfrm>
                  <a:off x="964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3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085" y="4790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4" name="Rectangle 152"/>
                <p:cNvSpPr>
                  <a:spLocks noChangeArrowheads="1"/>
                </p:cNvSpPr>
                <p:nvPr/>
              </p:nvSpPr>
              <p:spPr bwMode="auto">
                <a:xfrm>
                  <a:off x="5829" y="348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5" name="Rectangle 153"/>
                <p:cNvSpPr>
                  <a:spLocks noChangeArrowheads="1"/>
                </p:cNvSpPr>
                <p:nvPr/>
              </p:nvSpPr>
              <p:spPr bwMode="auto">
                <a:xfrm>
                  <a:off x="8310" y="1762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6" name="Rectangle 154"/>
                <p:cNvSpPr>
                  <a:spLocks noChangeArrowheads="1"/>
                </p:cNvSpPr>
                <p:nvPr/>
              </p:nvSpPr>
              <p:spPr bwMode="auto">
                <a:xfrm>
                  <a:off x="8367" y="3418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7" name="Rectangle 155"/>
                <p:cNvSpPr>
                  <a:spLocks noChangeArrowheads="1"/>
                </p:cNvSpPr>
                <p:nvPr/>
              </p:nvSpPr>
              <p:spPr bwMode="auto">
                <a:xfrm>
                  <a:off x="10899" y="3486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28" name="Rectangle 156"/>
                <p:cNvSpPr>
                  <a:spLocks noChangeArrowheads="1"/>
                </p:cNvSpPr>
                <p:nvPr/>
              </p:nvSpPr>
              <p:spPr bwMode="auto">
                <a:xfrm>
                  <a:off x="5250" y="4422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9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29" name="Rectangle 157"/>
                <p:cNvSpPr>
                  <a:spLocks noChangeArrowheads="1"/>
                </p:cNvSpPr>
                <p:nvPr/>
              </p:nvSpPr>
              <p:spPr bwMode="auto">
                <a:xfrm>
                  <a:off x="6609" y="4476"/>
                  <a:ext cx="365" cy="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 smtClean="0">
                      <a:solidFill>
                        <a:srgbClr val="FF0000"/>
                      </a:solidFill>
                      <a:latin typeface="Times New Roman" pitchFamily="18" charset="0"/>
                    </a:rPr>
                    <a:t>10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30" name="Rectangle 158"/>
                <p:cNvSpPr>
                  <a:spLocks noChangeArrowheads="1"/>
                </p:cNvSpPr>
                <p:nvPr/>
              </p:nvSpPr>
              <p:spPr bwMode="auto">
                <a:xfrm>
                  <a:off x="7698" y="4421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1" name="Rectangle 159"/>
                <p:cNvSpPr>
                  <a:spLocks noChangeArrowheads="1"/>
                </p:cNvSpPr>
                <p:nvPr/>
              </p:nvSpPr>
              <p:spPr bwMode="auto">
                <a:xfrm>
                  <a:off x="9129" y="419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2" name="Rectangle 160"/>
                <p:cNvSpPr>
                  <a:spLocks noChangeArrowheads="1"/>
                </p:cNvSpPr>
                <p:nvPr/>
              </p:nvSpPr>
              <p:spPr bwMode="auto">
                <a:xfrm>
                  <a:off x="10290" y="4317"/>
                  <a:ext cx="198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3" name="Rectangle 161"/>
                <p:cNvSpPr>
                  <a:spLocks noChangeArrowheads="1"/>
                </p:cNvSpPr>
                <p:nvPr/>
              </p:nvSpPr>
              <p:spPr bwMode="auto">
                <a:xfrm>
                  <a:off x="11711" y="4422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4" name="Rectangle 162"/>
                <p:cNvSpPr>
                  <a:spLocks noChangeArrowheads="1"/>
                </p:cNvSpPr>
                <p:nvPr/>
              </p:nvSpPr>
              <p:spPr bwMode="auto">
                <a:xfrm>
                  <a:off x="6826" y="4043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11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75" y="3241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30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306" y="4289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35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7" name="Rectangle 165"/>
                <p:cNvSpPr>
                  <a:spLocks noChangeArrowheads="1"/>
                </p:cNvSpPr>
                <p:nvPr/>
              </p:nvSpPr>
              <p:spPr bwMode="auto">
                <a:xfrm>
                  <a:off x="5746" y="4284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40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8" name="Rectangle 166"/>
                <p:cNvSpPr>
                  <a:spLocks noChangeArrowheads="1"/>
                </p:cNvSpPr>
                <p:nvPr/>
              </p:nvSpPr>
              <p:spPr bwMode="auto">
                <a:xfrm>
                  <a:off x="8248" y="4175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26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9" name="Rectangle 167"/>
                <p:cNvSpPr>
                  <a:spLocks noChangeArrowheads="1"/>
                </p:cNvSpPr>
                <p:nvPr/>
              </p:nvSpPr>
              <p:spPr bwMode="auto">
                <a:xfrm>
                  <a:off x="7429" y="33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6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40" name="Rectangle 168"/>
                <p:cNvSpPr>
                  <a:spLocks noChangeArrowheads="1"/>
                </p:cNvSpPr>
                <p:nvPr/>
              </p:nvSpPr>
              <p:spPr bwMode="auto">
                <a:xfrm>
                  <a:off x="9987" y="33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1" name="Rectangle 169"/>
                <p:cNvSpPr>
                  <a:spLocks noChangeArrowheads="1"/>
                </p:cNvSpPr>
                <p:nvPr/>
              </p:nvSpPr>
              <p:spPr bwMode="auto">
                <a:xfrm>
                  <a:off x="4250" y="5409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55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2" name="Rectangle 170"/>
                <p:cNvSpPr>
                  <a:spLocks noChangeArrowheads="1"/>
                </p:cNvSpPr>
                <p:nvPr/>
              </p:nvSpPr>
              <p:spPr bwMode="auto">
                <a:xfrm>
                  <a:off x="5728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60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3" name="Rectangle 171"/>
                <p:cNvSpPr>
                  <a:spLocks noChangeArrowheads="1"/>
                </p:cNvSpPr>
                <p:nvPr/>
              </p:nvSpPr>
              <p:spPr bwMode="auto">
                <a:xfrm>
                  <a:off x="6826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21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4" name="Rectangle 172"/>
                <p:cNvSpPr>
                  <a:spLocks noChangeArrowheads="1"/>
                </p:cNvSpPr>
                <p:nvPr/>
              </p:nvSpPr>
              <p:spPr bwMode="auto">
                <a:xfrm>
                  <a:off x="8248" y="5411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36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5" name="Rectangle 173"/>
                <p:cNvSpPr>
                  <a:spLocks noChangeArrowheads="1"/>
                </p:cNvSpPr>
                <p:nvPr/>
              </p:nvSpPr>
              <p:spPr bwMode="auto">
                <a:xfrm>
                  <a:off x="9346" y="5412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19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6" name="Rectangle 174"/>
                <p:cNvSpPr>
                  <a:spLocks noChangeArrowheads="1"/>
                </p:cNvSpPr>
                <p:nvPr/>
              </p:nvSpPr>
              <p:spPr bwMode="auto">
                <a:xfrm>
                  <a:off x="10786" y="5410"/>
                  <a:ext cx="299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29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7" name="Rectangle 175"/>
                <p:cNvSpPr>
                  <a:spLocks noChangeArrowheads="1"/>
                </p:cNvSpPr>
                <p:nvPr/>
              </p:nvSpPr>
              <p:spPr bwMode="auto">
                <a:xfrm>
                  <a:off x="9091" y="4539"/>
                  <a:ext cx="43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zh-CN" altLang="en-US">
                    <a:latin typeface="Verdana" pitchFamily="34" charset="0"/>
                  </a:endParaRPr>
                </a:p>
              </p:txBody>
            </p:sp>
            <p:sp>
              <p:nvSpPr>
                <p:cNvPr id="148" name="Rectangle 176"/>
                <p:cNvSpPr>
                  <a:spLocks noChangeArrowheads="1"/>
                </p:cNvSpPr>
                <p:nvPr/>
              </p:nvSpPr>
              <p:spPr bwMode="auto">
                <a:xfrm>
                  <a:off x="9447" y="4040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14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9" name="Rectangle 177"/>
                <p:cNvSpPr>
                  <a:spLocks noChangeArrowheads="1"/>
                </p:cNvSpPr>
                <p:nvPr/>
              </p:nvSpPr>
              <p:spPr bwMode="auto">
                <a:xfrm>
                  <a:off x="10786" y="4176"/>
                  <a:ext cx="273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20000"/>
                    </a:lnSpc>
                  </a:pPr>
                  <a:r>
                    <a:rPr lang="en-US" altLang="zh-CN" sz="1400">
                      <a:solidFill>
                        <a:srgbClr val="0000FF"/>
                      </a:solidFill>
                      <a:latin typeface="Times New Roman" pitchFamily="18" charset="0"/>
                    </a:rPr>
                    <a:t>24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</p:grpSp>
        </p:grpSp>
        <p:grpSp>
          <p:nvGrpSpPr>
            <p:cNvPr id="99" name="Group 178"/>
            <p:cNvGrpSpPr>
              <a:grpSpLocks/>
            </p:cNvGrpSpPr>
            <p:nvPr/>
          </p:nvGrpSpPr>
          <p:grpSpPr bwMode="auto">
            <a:xfrm>
              <a:off x="2856" y="3874"/>
              <a:ext cx="2810" cy="100"/>
              <a:chOff x="7471" y="63"/>
              <a:chExt cx="7003" cy="252"/>
            </a:xfrm>
          </p:grpSpPr>
          <p:sp>
            <p:nvSpPr>
              <p:cNvPr id="100" name="Rectangle 179"/>
              <p:cNvSpPr>
                <a:spLocks noChangeArrowheads="1"/>
              </p:cNvSpPr>
              <p:nvPr/>
            </p:nvSpPr>
            <p:spPr bwMode="auto">
              <a:xfrm>
                <a:off x="7471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59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01" name="Rectangle 180"/>
              <p:cNvSpPr>
                <a:spLocks noChangeArrowheads="1"/>
              </p:cNvSpPr>
              <p:nvPr/>
            </p:nvSpPr>
            <p:spPr bwMode="auto">
              <a:xfrm>
                <a:off x="10065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25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02" name="Rectangle 181"/>
              <p:cNvSpPr>
                <a:spLocks noChangeArrowheads="1"/>
              </p:cNvSpPr>
              <p:nvPr/>
            </p:nvSpPr>
            <p:spPr bwMode="auto">
              <a:xfrm>
                <a:off x="12570" y="69"/>
                <a:ext cx="314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25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03" name="Rectangle 182"/>
              <p:cNvSpPr>
                <a:spLocks noChangeArrowheads="1"/>
              </p:cNvSpPr>
              <p:nvPr/>
            </p:nvSpPr>
            <p:spPr bwMode="auto">
              <a:xfrm>
                <a:off x="14040" y="63"/>
                <a:ext cx="43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&gt;</a:t>
                </a:r>
                <a:r>
                  <a:rPr lang="en-US" altLang="zh-CN" sz="1200">
                    <a:solidFill>
                      <a:srgbClr val="FF00FF"/>
                    </a:solidFill>
                    <a:latin typeface="Times New Roman" pitchFamily="18" charset="0"/>
                  </a:rPr>
                  <a:t>25</a:t>
                </a:r>
                <a:endParaRPr lang="en-US" altLang="zh-CN" sz="1200">
                  <a:latin typeface="Verdana" pitchFamily="34" charset="0"/>
                </a:endParaRPr>
              </a:p>
            </p:txBody>
          </p:sp>
          <p:sp>
            <p:nvSpPr>
              <p:cNvPr id="104" name="Rectangle 183"/>
              <p:cNvSpPr>
                <a:spLocks noChangeArrowheads="1"/>
              </p:cNvSpPr>
              <p:nvPr/>
            </p:nvSpPr>
            <p:spPr bwMode="auto">
              <a:xfrm>
                <a:off x="11520" y="63"/>
                <a:ext cx="465" cy="2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400">
                    <a:solidFill>
                      <a:srgbClr val="FF00FF"/>
                    </a:solidFill>
                    <a:latin typeface="Times New Roman" pitchFamily="18" charset="0"/>
                  </a:rPr>
                  <a:t>&gt;25</a:t>
                </a:r>
                <a:endParaRPr lang="en-US" altLang="zh-CN">
                  <a:latin typeface="Verdana" pitchFamily="34" charset="0"/>
                </a:endParaRPr>
              </a:p>
            </p:txBody>
          </p:sp>
        </p:grpSp>
      </p:grpSp>
      <p:grpSp>
        <p:nvGrpSpPr>
          <p:cNvPr id="191" name="Group 203"/>
          <p:cNvGrpSpPr>
            <a:grpSpLocks/>
          </p:cNvGrpSpPr>
          <p:nvPr/>
        </p:nvGrpSpPr>
        <p:grpSpPr bwMode="auto">
          <a:xfrm>
            <a:off x="468313" y="4429132"/>
            <a:ext cx="2952750" cy="1727200"/>
            <a:chOff x="295" y="3022"/>
            <a:chExt cx="1860" cy="1088"/>
          </a:xfrm>
        </p:grpSpPr>
        <p:grpSp>
          <p:nvGrpSpPr>
            <p:cNvPr id="192" name="Group 184"/>
            <p:cNvGrpSpPr>
              <a:grpSpLocks/>
            </p:cNvGrpSpPr>
            <p:nvPr/>
          </p:nvGrpSpPr>
          <p:grpSpPr bwMode="auto">
            <a:xfrm>
              <a:off x="295" y="3022"/>
              <a:ext cx="1860" cy="1088"/>
              <a:chOff x="2229" y="2663"/>
              <a:chExt cx="3743" cy="2467"/>
            </a:xfrm>
          </p:grpSpPr>
          <p:grpSp>
            <p:nvGrpSpPr>
              <p:cNvPr id="194" name="Group 185"/>
              <p:cNvGrpSpPr>
                <a:grpSpLocks/>
              </p:cNvGrpSpPr>
              <p:nvPr/>
            </p:nvGrpSpPr>
            <p:grpSpPr bwMode="auto">
              <a:xfrm>
                <a:off x="2340" y="2917"/>
                <a:ext cx="3396" cy="1988"/>
                <a:chOff x="7335" y="9561"/>
                <a:chExt cx="3396" cy="1988"/>
              </a:xfrm>
            </p:grpSpPr>
            <p:sp>
              <p:nvSpPr>
                <p:cNvPr id="201" name="Oval 186"/>
                <p:cNvSpPr>
                  <a:spLocks noChangeArrowheads="1"/>
                </p:cNvSpPr>
                <p:nvPr/>
              </p:nvSpPr>
              <p:spPr bwMode="auto">
                <a:xfrm>
                  <a:off x="7335" y="956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1</a:t>
                  </a:r>
                  <a:endParaRPr lang="en-US" altLang="zh-CN" sz="1600">
                    <a:latin typeface="Verdana" pitchFamily="34" charset="0"/>
                  </a:endParaRPr>
                </a:p>
              </p:txBody>
            </p:sp>
            <p:sp>
              <p:nvSpPr>
                <p:cNvPr id="202" name="Oval 187"/>
                <p:cNvSpPr>
                  <a:spLocks noChangeArrowheads="1"/>
                </p:cNvSpPr>
                <p:nvPr/>
              </p:nvSpPr>
              <p:spPr bwMode="auto">
                <a:xfrm>
                  <a:off x="7386" y="1108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3</a:t>
                  </a:r>
                  <a:endParaRPr lang="en-US" altLang="zh-CN" sz="1600">
                    <a:latin typeface="Verdana" pitchFamily="34" charset="0"/>
                  </a:endParaRPr>
                </a:p>
              </p:txBody>
            </p:sp>
            <p:sp>
              <p:nvSpPr>
                <p:cNvPr id="203" name="Oval 188"/>
                <p:cNvSpPr>
                  <a:spLocks noChangeArrowheads="1"/>
                </p:cNvSpPr>
                <p:nvPr/>
              </p:nvSpPr>
              <p:spPr bwMode="auto">
                <a:xfrm>
                  <a:off x="10191" y="1108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4</a:t>
                  </a:r>
                  <a:endParaRPr lang="en-US" altLang="zh-CN" sz="1600">
                    <a:latin typeface="Verdana" pitchFamily="34" charset="0"/>
                  </a:endParaRPr>
                </a:p>
              </p:txBody>
            </p:sp>
            <p:sp>
              <p:nvSpPr>
                <p:cNvPr id="204" name="Oval 189"/>
                <p:cNvSpPr>
                  <a:spLocks noChangeArrowheads="1"/>
                </p:cNvSpPr>
                <p:nvPr/>
              </p:nvSpPr>
              <p:spPr bwMode="auto">
                <a:xfrm>
                  <a:off x="10191" y="9561"/>
                  <a:ext cx="54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0" rIns="18000" bIns="0"/>
                <a:lstStyle/>
                <a:p>
                  <a:pPr algn="ctr"/>
                  <a:r>
                    <a:rPr lang="en-US" altLang="zh-CN" sz="1600">
                      <a:latin typeface="Times New Roman" pitchFamily="18" charset="0"/>
                    </a:rPr>
                    <a:t>2</a:t>
                  </a:r>
                  <a:endParaRPr lang="en-US" altLang="zh-CN" sz="1600">
                    <a:latin typeface="Verdana" pitchFamily="34" charset="0"/>
                  </a:endParaRPr>
                </a:p>
              </p:txBody>
            </p:sp>
            <p:sp>
              <p:nvSpPr>
                <p:cNvPr id="205" name="Line 190"/>
                <p:cNvSpPr>
                  <a:spLocks noChangeShapeType="1"/>
                </p:cNvSpPr>
                <p:nvPr/>
              </p:nvSpPr>
              <p:spPr bwMode="auto">
                <a:xfrm>
                  <a:off x="7926" y="9712"/>
                  <a:ext cx="22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" name="Line 191"/>
                <p:cNvSpPr>
                  <a:spLocks noChangeShapeType="1"/>
                </p:cNvSpPr>
                <p:nvPr/>
              </p:nvSpPr>
              <p:spPr bwMode="auto">
                <a:xfrm>
                  <a:off x="7671" y="9982"/>
                  <a:ext cx="0" cy="10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" name="Line 192"/>
                <p:cNvSpPr>
                  <a:spLocks noChangeShapeType="1"/>
                </p:cNvSpPr>
                <p:nvPr/>
              </p:nvSpPr>
              <p:spPr bwMode="auto">
                <a:xfrm>
                  <a:off x="10551" y="9970"/>
                  <a:ext cx="0" cy="108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" name="Line 193"/>
                <p:cNvSpPr>
                  <a:spLocks noChangeShapeType="1"/>
                </p:cNvSpPr>
                <p:nvPr/>
              </p:nvSpPr>
              <p:spPr bwMode="auto">
                <a:xfrm>
                  <a:off x="7926" y="11428"/>
                  <a:ext cx="226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7926" y="9970"/>
                  <a:ext cx="2445" cy="1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0" name="Line 195"/>
                <p:cNvSpPr>
                  <a:spLocks noChangeShapeType="1"/>
                </p:cNvSpPr>
                <p:nvPr/>
              </p:nvSpPr>
              <p:spPr bwMode="auto">
                <a:xfrm>
                  <a:off x="7875" y="9970"/>
                  <a:ext cx="2316" cy="124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" name="Rectangle 196"/>
              <p:cNvSpPr>
                <a:spLocks noChangeArrowheads="1"/>
              </p:cNvSpPr>
              <p:nvPr/>
            </p:nvSpPr>
            <p:spPr bwMode="auto">
              <a:xfrm>
                <a:off x="3939" y="2663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30</a:t>
                </a:r>
                <a:endParaRPr lang="en-US" altLang="zh-CN" sz="1400">
                  <a:latin typeface="Verdana" pitchFamily="34" charset="0"/>
                </a:endParaRPr>
              </a:p>
            </p:txBody>
          </p:sp>
          <p:sp>
            <p:nvSpPr>
              <p:cNvPr id="196" name="Rectangle 197"/>
              <p:cNvSpPr>
                <a:spLocks noChangeArrowheads="1"/>
              </p:cNvSpPr>
              <p:nvPr/>
            </p:nvSpPr>
            <p:spPr bwMode="auto">
              <a:xfrm>
                <a:off x="3819" y="487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20</a:t>
                </a:r>
                <a:endParaRPr lang="en-US" altLang="zh-CN" sz="1400">
                  <a:latin typeface="Verdana" pitchFamily="34" charset="0"/>
                </a:endParaRPr>
              </a:p>
            </p:txBody>
          </p:sp>
          <p:sp>
            <p:nvSpPr>
              <p:cNvPr id="197" name="Rectangle 198"/>
              <p:cNvSpPr>
                <a:spLocks noChangeArrowheads="1"/>
              </p:cNvSpPr>
              <p:nvPr/>
            </p:nvSpPr>
            <p:spPr bwMode="auto">
              <a:xfrm>
                <a:off x="5649" y="388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400">
                    <a:latin typeface="Times New Roman" pitchFamily="18" charset="0"/>
                  </a:rPr>
                  <a:t>10</a:t>
                </a:r>
                <a:endParaRPr lang="en-US" altLang="zh-CN" sz="1400">
                  <a:latin typeface="Verdana" pitchFamily="34" charset="0"/>
                </a:endParaRPr>
              </a:p>
            </p:txBody>
          </p:sp>
          <p:sp>
            <p:nvSpPr>
              <p:cNvPr id="198" name="Rectangle 199"/>
              <p:cNvSpPr>
                <a:spLocks noChangeArrowheads="1"/>
              </p:cNvSpPr>
              <p:nvPr/>
            </p:nvSpPr>
            <p:spPr bwMode="auto">
              <a:xfrm>
                <a:off x="2229" y="3885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6</a:t>
                </a:r>
                <a:endParaRPr lang="en-US" altLang="zh-CN" sz="1600">
                  <a:latin typeface="Verdana" pitchFamily="34" charset="0"/>
                </a:endParaRPr>
              </a:p>
            </p:txBody>
          </p:sp>
          <p:sp>
            <p:nvSpPr>
              <p:cNvPr id="199" name="Rectangle 200"/>
              <p:cNvSpPr>
                <a:spLocks noChangeArrowheads="1"/>
              </p:cNvSpPr>
              <p:nvPr/>
            </p:nvSpPr>
            <p:spPr bwMode="auto">
              <a:xfrm>
                <a:off x="4374" y="3386"/>
                <a:ext cx="323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5</a:t>
                </a:r>
                <a:endParaRPr lang="en-US" altLang="zh-CN" sz="1600">
                  <a:latin typeface="Verdana" pitchFamily="34" charset="0"/>
                </a:endParaRPr>
              </a:p>
            </p:txBody>
          </p:sp>
          <p:sp>
            <p:nvSpPr>
              <p:cNvPr id="200" name="Rectangle 201"/>
              <p:cNvSpPr>
                <a:spLocks noChangeArrowheads="1"/>
              </p:cNvSpPr>
              <p:nvPr/>
            </p:nvSpPr>
            <p:spPr bwMode="auto">
              <a:xfrm>
                <a:off x="4352" y="4230"/>
                <a:ext cx="216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1600">
                    <a:latin typeface="Times New Roman" pitchFamily="18" charset="0"/>
                  </a:rPr>
                  <a:t>4</a:t>
                </a:r>
                <a:endParaRPr lang="en-US" altLang="zh-CN" sz="1600">
                  <a:latin typeface="Verdana" pitchFamily="34" charset="0"/>
                </a:endParaRPr>
              </a:p>
            </p:txBody>
          </p:sp>
        </p:grpSp>
        <p:sp>
          <p:nvSpPr>
            <p:cNvPr id="193" name="Rectangle 202"/>
            <p:cNvSpPr>
              <a:spLocks noChangeArrowheads="1"/>
            </p:cNvSpPr>
            <p:nvPr/>
          </p:nvSpPr>
          <p:spPr bwMode="auto">
            <a:xfrm>
              <a:off x="703" y="3249"/>
              <a:ext cx="952" cy="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dirty="0">
                  <a:latin typeface="Verdana" pitchFamily="34" charset="0"/>
                </a:rPr>
                <a:t>城</a:t>
              </a:r>
            </a:p>
            <a:p>
              <a:pPr algn="ctr"/>
              <a:r>
                <a:rPr lang="zh-CN" altLang="en-US" dirty="0">
                  <a:latin typeface="Verdana" pitchFamily="34" charset="0"/>
                </a:rPr>
                <a:t>道          路</a:t>
              </a:r>
            </a:p>
            <a:p>
              <a:pPr algn="ctr"/>
              <a:r>
                <a:rPr lang="zh-CN" altLang="en-US" dirty="0">
                  <a:latin typeface="Verdana" pitchFamily="34" charset="0"/>
                </a:rPr>
                <a:t>市</a:t>
              </a: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785786" y="1428736"/>
            <a:ext cx="118494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队列式</a:t>
            </a:r>
            <a:r>
              <a:rPr lang="zh-CN" altLang="en-US" dirty="0" smtClean="0"/>
              <a:t>：</a:t>
            </a:r>
          </a:p>
          <a:p>
            <a:endParaRPr lang="zh-CN" alt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7000892" y="2512164"/>
            <a:ext cx="1857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优先队列式：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当前路径长度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短的节点优先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级高。</a:t>
            </a:r>
          </a:p>
          <a:p>
            <a:endParaRPr lang="zh-CN" altLang="en-US" sz="2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4429124" y="1071546"/>
            <a:ext cx="405591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 smtClean="0"/>
              <a:t>旅行商问题的两种分枝限界算法：</a:t>
            </a:r>
            <a:endParaRPr lang="en-US" altLang="zh-CN" sz="2000" b="1" dirty="0" smtClean="0"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蓝色表示该节点的费用，红色表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示该结点成为扩展节点的序号，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l"/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粉色表示相应周游的费用。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charset="-122"/>
              </a:rPr>
              <a:t>旅行商问题的</a:t>
            </a:r>
            <a:r>
              <a:rPr lang="en-US" altLang="zh-CN" sz="4000" dirty="0" smtClean="0">
                <a:latin typeface="宋体" charset="-122"/>
              </a:rPr>
              <a:t>LC-</a:t>
            </a:r>
            <a:r>
              <a:rPr lang="zh-CN" altLang="en-US" sz="4000" dirty="0" smtClean="0">
                <a:latin typeface="宋体" charset="-122"/>
              </a:rPr>
              <a:t>分枝限界算法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 lvl="1"/>
            <a:r>
              <a:rPr lang="zh-CN" altLang="en-US" sz="2400" dirty="0" smtClean="0">
                <a:latin typeface="宋体" charset="-122"/>
              </a:rPr>
              <a:t>优先级函数</a:t>
            </a:r>
          </a:p>
          <a:p>
            <a:pPr lvl="2"/>
            <a:endParaRPr lang="en-US" altLang="zh-CN" sz="1400" dirty="0" smtClean="0"/>
          </a:p>
          <a:p>
            <a:pPr lvl="2"/>
            <a:r>
              <a:rPr lang="en-US" altLang="zh-CN" dirty="0" smtClean="0"/>
              <a:t> </a:t>
            </a:r>
          </a:p>
          <a:p>
            <a:pPr lvl="2"/>
            <a:endParaRPr lang="en-US" altLang="zh-CN" sz="1200" dirty="0" smtClean="0"/>
          </a:p>
          <a:p>
            <a:pPr lvl="2"/>
            <a:r>
              <a:rPr lang="en-US" altLang="zh-CN" sz="2000" dirty="0" smtClean="0">
                <a:latin typeface="宋体" charset="-122"/>
              </a:rPr>
              <a:t>ĉ(X)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的定义</a:t>
            </a:r>
            <a:endParaRPr lang="en-US" altLang="zh-CN" sz="2000" dirty="0" smtClean="0">
              <a:latin typeface="宋体" charset="-122"/>
            </a:endParaRPr>
          </a:p>
          <a:p>
            <a:pPr lvl="3"/>
            <a:r>
              <a:rPr lang="zh-CN" altLang="en-US" dirty="0" smtClean="0">
                <a:latin typeface="宋体" charset="-122"/>
              </a:rPr>
              <a:t>可以定义</a:t>
            </a:r>
            <a:r>
              <a:rPr lang="en-US" altLang="zh-CN" dirty="0" smtClean="0">
                <a:latin typeface="宋体" charset="-122"/>
              </a:rPr>
              <a:t>ĉ(X)=</a:t>
            </a:r>
            <a:r>
              <a:rPr lang="zh-CN" altLang="en-US" dirty="0" smtClean="0">
                <a:latin typeface="宋体" charset="-122"/>
              </a:rPr>
              <a:t>为根节点到节点</a:t>
            </a:r>
            <a:r>
              <a:rPr lang="en-US" altLang="zh-CN" dirty="0" smtClean="0">
                <a:latin typeface="宋体" charset="-122"/>
              </a:rPr>
              <a:t>X</a:t>
            </a:r>
            <a:r>
              <a:rPr lang="zh-CN" altLang="en-US" dirty="0" smtClean="0">
                <a:latin typeface="宋体" charset="-122"/>
              </a:rPr>
              <a:t>的路径的成本，显然有</a:t>
            </a:r>
            <a:r>
              <a:rPr lang="en-US" altLang="zh-CN" dirty="0" smtClean="0">
                <a:latin typeface="宋体" charset="-122"/>
              </a:rPr>
              <a:t>ĉ(X)</a:t>
            </a:r>
            <a:r>
              <a:rPr lang="en-US" altLang="zh-CN" dirty="0" smtClean="0">
                <a:latin typeface="宋体" charset="-122"/>
                <a:sym typeface="Symbol" pitchFamily="18" charset="2"/>
              </a:rPr>
              <a:t></a:t>
            </a:r>
            <a:r>
              <a:rPr lang="en-US" altLang="zh-CN" dirty="0" smtClean="0">
                <a:latin typeface="宋体" charset="-122"/>
              </a:rPr>
              <a:t>C(X)</a:t>
            </a:r>
            <a:r>
              <a:rPr lang="zh-CN" altLang="en-US" dirty="0" smtClean="0">
                <a:latin typeface="宋体" charset="-122"/>
              </a:rPr>
              <a:t>。但当</a:t>
            </a:r>
            <a:r>
              <a:rPr lang="en-US" altLang="zh-CN" dirty="0" smtClean="0">
                <a:latin typeface="宋体" charset="-122"/>
              </a:rPr>
              <a:t>X</a:t>
            </a:r>
            <a:r>
              <a:rPr lang="zh-CN" altLang="en-US" dirty="0" smtClean="0">
                <a:latin typeface="宋体" charset="-122"/>
              </a:rPr>
              <a:t>是叶节点时，不满足</a:t>
            </a:r>
            <a:r>
              <a:rPr lang="en-US" altLang="zh-CN" dirty="0" smtClean="0">
                <a:latin typeface="宋体" charset="-122"/>
              </a:rPr>
              <a:t>ĉ(X)=C(X)</a:t>
            </a:r>
            <a:r>
              <a:rPr lang="zh-CN" altLang="en-US" dirty="0" smtClean="0">
                <a:latin typeface="宋体" charset="-122"/>
              </a:rPr>
              <a:t>。</a:t>
            </a:r>
            <a:endParaRPr lang="en-US" altLang="zh-CN" dirty="0" smtClean="0">
              <a:latin typeface="宋体" charset="-122"/>
            </a:endParaRPr>
          </a:p>
          <a:p>
            <a:pPr lvl="3"/>
            <a:r>
              <a:rPr lang="zh-CN" altLang="en-US" sz="1800" dirty="0" smtClean="0">
                <a:latin typeface="宋体" charset="-122"/>
              </a:rPr>
              <a:t>简约矩阵：各行、列都至少有一个元素是零的非负矩阵。成本矩阵</a:t>
            </a:r>
            <a:r>
              <a:rPr lang="en-US" altLang="zh-CN" sz="1800" dirty="0" smtClean="0">
                <a:latin typeface="宋体" charset="-122"/>
              </a:rPr>
              <a:t>A</a:t>
            </a:r>
            <a:r>
              <a:rPr lang="zh-CN" altLang="en-US" sz="1800" dirty="0" smtClean="0">
                <a:latin typeface="宋体" charset="-122"/>
              </a:rPr>
              <a:t>可通过先将每行减掉最小元素、再将每列减掉最小元素得到其简约矩阵。</a:t>
            </a:r>
            <a:endParaRPr lang="en-US" altLang="zh-CN" sz="1800" dirty="0" smtClean="0">
              <a:latin typeface="宋体" charset="-122"/>
            </a:endParaRPr>
          </a:p>
          <a:p>
            <a:pPr lvl="3"/>
            <a:r>
              <a:rPr lang="zh-CN" altLang="en-US" sz="1800" dirty="0" smtClean="0">
                <a:latin typeface="宋体" charset="-122"/>
              </a:rPr>
              <a:t>简约矩阵不改变最小成本回路性质：因为一条环游回路含有每个顶点</a:t>
            </a:r>
            <a:r>
              <a:rPr lang="en-US" altLang="zh-CN" sz="1800" dirty="0" err="1" smtClean="0">
                <a:latin typeface="宋体" charset="-122"/>
              </a:rPr>
              <a:t>i</a:t>
            </a:r>
            <a:r>
              <a:rPr lang="zh-CN" altLang="en-US" sz="1800" dirty="0" smtClean="0">
                <a:latin typeface="宋体" charset="-122"/>
              </a:rPr>
              <a:t>的恰好一条出边</a:t>
            </a:r>
            <a:r>
              <a:rPr lang="en-US" altLang="zh-CN" sz="1800" dirty="0" smtClean="0">
                <a:latin typeface="宋体" charset="-122"/>
              </a:rPr>
              <a:t>(</a:t>
            </a:r>
            <a:r>
              <a:rPr lang="en-US" altLang="zh-CN" sz="1800" dirty="0" err="1" smtClean="0">
                <a:latin typeface="宋体" charset="-122"/>
              </a:rPr>
              <a:t>i,j</a:t>
            </a:r>
            <a:r>
              <a:rPr lang="en-US" altLang="zh-CN" sz="1800" dirty="0" smtClean="0">
                <a:latin typeface="宋体" charset="-122"/>
              </a:rPr>
              <a:t>)</a:t>
            </a:r>
            <a:r>
              <a:rPr lang="zh-CN" altLang="en-US" sz="1800" dirty="0" smtClean="0">
                <a:latin typeface="宋体" charset="-122"/>
              </a:rPr>
              <a:t>和一条入边</a:t>
            </a:r>
            <a:r>
              <a:rPr lang="en-US" altLang="zh-CN" sz="1800" dirty="0" smtClean="0">
                <a:latin typeface="宋体" charset="-122"/>
              </a:rPr>
              <a:t>(</a:t>
            </a:r>
            <a:r>
              <a:rPr lang="en-US" altLang="zh-CN" sz="1800" dirty="0" err="1" smtClean="0">
                <a:latin typeface="宋体" charset="-122"/>
              </a:rPr>
              <a:t>k,i</a:t>
            </a:r>
            <a:r>
              <a:rPr lang="en-US" altLang="zh-CN" sz="1800" dirty="0" smtClean="0">
                <a:latin typeface="宋体" charset="-122"/>
              </a:rPr>
              <a:t>),</a:t>
            </a:r>
            <a:r>
              <a:rPr lang="zh-CN" altLang="en-US" sz="1800" dirty="0" smtClean="0">
                <a:latin typeface="宋体" charset="-122"/>
              </a:rPr>
              <a:t>每行或每列都减去常数</a:t>
            </a:r>
            <a:r>
              <a:rPr lang="en-US" altLang="zh-CN" sz="1800" dirty="0" smtClean="0">
                <a:latin typeface="宋体" charset="-122"/>
              </a:rPr>
              <a:t>t</a:t>
            </a:r>
            <a:r>
              <a:rPr lang="zh-CN" altLang="en-US" sz="1800" dirty="0" smtClean="0">
                <a:latin typeface="宋体" charset="-122"/>
              </a:rPr>
              <a:t>，会使每条回路都减少</a:t>
            </a:r>
            <a:r>
              <a:rPr lang="en-US" altLang="zh-CN" sz="1800" dirty="0" smtClean="0">
                <a:latin typeface="宋体" charset="-122"/>
              </a:rPr>
              <a:t>t</a:t>
            </a:r>
            <a:r>
              <a:rPr lang="zh-CN" altLang="en-US" sz="1800" dirty="0" smtClean="0">
                <a:latin typeface="宋体" charset="-122"/>
              </a:rPr>
              <a:t>。</a:t>
            </a:r>
            <a:endParaRPr lang="en-US" altLang="zh-CN" sz="1800" dirty="0" smtClean="0">
              <a:latin typeface="宋体" charset="-122"/>
            </a:endParaRPr>
          </a:p>
          <a:p>
            <a:pPr lvl="3"/>
            <a:r>
              <a:rPr lang="zh-CN" altLang="en-US" sz="1800" dirty="0" smtClean="0">
                <a:latin typeface="宋体" charset="-122"/>
              </a:rPr>
              <a:t>如果</a:t>
            </a:r>
            <a:r>
              <a:rPr lang="en-US" altLang="zh-CN" sz="1800" dirty="0" err="1" smtClean="0">
                <a:latin typeface="宋体" charset="-122"/>
              </a:rPr>
              <a:t>i</a:t>
            </a:r>
            <a:r>
              <a:rPr lang="zh-CN" altLang="en-US" sz="1800" dirty="0" smtClean="0">
                <a:latin typeface="宋体" charset="-122"/>
              </a:rPr>
              <a:t>行减掉</a:t>
            </a:r>
            <a:r>
              <a:rPr lang="en-US" altLang="zh-CN" sz="1800" dirty="0" err="1" smtClean="0">
                <a:latin typeface="宋体" charset="-122"/>
              </a:rPr>
              <a:t>r</a:t>
            </a:r>
            <a:r>
              <a:rPr lang="en-US" altLang="zh-CN" sz="1800" baseline="-25000" dirty="0" err="1" smtClean="0">
                <a:latin typeface="宋体" charset="-122"/>
              </a:rPr>
              <a:t>i</a:t>
            </a:r>
            <a:r>
              <a:rPr lang="zh-CN" altLang="en-US" sz="1800" dirty="0" smtClean="0">
                <a:latin typeface="宋体" charset="-122"/>
              </a:rPr>
              <a:t>，</a:t>
            </a:r>
            <a:r>
              <a:rPr lang="en-US" altLang="zh-CN" sz="1800" dirty="0" smtClean="0">
                <a:latin typeface="宋体" charset="-122"/>
              </a:rPr>
              <a:t>j</a:t>
            </a:r>
            <a:r>
              <a:rPr lang="zh-CN" altLang="en-US" sz="1800" dirty="0" smtClean="0">
                <a:latin typeface="宋体" charset="-122"/>
              </a:rPr>
              <a:t>列减掉</a:t>
            </a:r>
            <a:r>
              <a:rPr lang="en-US" altLang="zh-CN" sz="1800" dirty="0" err="1" smtClean="0">
                <a:latin typeface="宋体" charset="-122"/>
              </a:rPr>
              <a:t>c</a:t>
            </a:r>
            <a:r>
              <a:rPr lang="en-US" altLang="zh-CN" sz="1800" baseline="-25000" dirty="0" err="1" smtClean="0">
                <a:latin typeface="宋体" charset="-122"/>
              </a:rPr>
              <a:t>j</a:t>
            </a:r>
            <a:r>
              <a:rPr lang="zh-CN" altLang="en-US" sz="1800" dirty="0" smtClean="0">
                <a:latin typeface="宋体" charset="-122"/>
              </a:rPr>
              <a:t>，则               小于等于最小回路成本。</a:t>
            </a:r>
            <a:r>
              <a:rPr lang="en-US" altLang="zh-CN" sz="1800" dirty="0" smtClean="0">
                <a:latin typeface="宋体" charset="-122"/>
              </a:rPr>
              <a:t>Ĉ</a:t>
            </a:r>
            <a:r>
              <a:rPr lang="zh-CN" altLang="en-US" sz="1800" dirty="0" smtClean="0">
                <a:latin typeface="宋体" charset="-122"/>
              </a:rPr>
              <a:t>可作为根节点的下界估值。 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71604" y="1857364"/>
          <a:ext cx="6643734" cy="785818"/>
        </p:xfrm>
        <a:graphic>
          <a:graphicData uri="http://schemas.openxmlformats.org/presentationml/2006/ole">
            <p:oleObj spid="_x0000_s33794" name="公式" r:id="rId3" imgW="4267080" imgH="482400" progId="Equation.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3795" name="公式" r:id="rId4" imgW="114120" imgH="215640" progId="Equation.3">
              <p:embed/>
            </p:oleObj>
          </a:graphicData>
        </a:graphic>
      </p:graphicFrame>
      <p:graphicFrame>
        <p:nvGraphicFramePr>
          <p:cNvPr id="33797" name="Object 9"/>
          <p:cNvGraphicFramePr>
            <a:graphicFrameLocks noChangeAspect="1"/>
          </p:cNvGraphicFramePr>
          <p:nvPr/>
        </p:nvGraphicFramePr>
        <p:xfrm>
          <a:off x="5273690" y="5272105"/>
          <a:ext cx="1441450" cy="657225"/>
        </p:xfrm>
        <a:graphic>
          <a:graphicData uri="http://schemas.openxmlformats.org/presentationml/2006/ole">
            <p:oleObj spid="_x0000_s33797" name="Equation" r:id="rId5" imgW="977476" imgH="444307" progId="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charset="-122"/>
              </a:rPr>
              <a:t>旅行商问题的</a:t>
            </a:r>
            <a:r>
              <a:rPr lang="en-US" altLang="zh-CN" sz="4000" dirty="0" smtClean="0">
                <a:latin typeface="宋体" charset="-122"/>
              </a:rPr>
              <a:t>LC-</a:t>
            </a:r>
            <a:r>
              <a:rPr lang="zh-CN" altLang="en-US" sz="4000" dirty="0" smtClean="0">
                <a:latin typeface="宋体" charset="-122"/>
              </a:rPr>
              <a:t>分枝限界算法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30725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 smtClean="0"/>
              <a:t>其它节点的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latin typeface="宋体" charset="-122"/>
              </a:rPr>
              <a:t>ĉ(X)</a:t>
            </a:r>
            <a:r>
              <a:rPr lang="zh-CN" altLang="en-US" sz="2400" dirty="0" smtClean="0">
                <a:latin typeface="宋体" charset="-122"/>
              </a:rPr>
              <a:t>：</a:t>
            </a:r>
            <a:endParaRPr lang="en-US" altLang="zh-CN" sz="2400" dirty="0" smtClean="0">
              <a:latin typeface="宋体" charset="-122"/>
            </a:endParaRPr>
          </a:p>
          <a:p>
            <a:pPr lvl="2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000" dirty="0" smtClean="0">
                <a:latin typeface="宋体" charset="-122"/>
              </a:rPr>
              <a:t>设</a:t>
            </a:r>
            <a:r>
              <a:rPr lang="en-US" altLang="zh-CN" sz="2000" dirty="0" smtClean="0">
                <a:latin typeface="宋体" charset="-122"/>
              </a:rPr>
              <a:t>R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en-US" altLang="zh-CN" sz="2000" dirty="0" smtClean="0">
                <a:latin typeface="宋体" charset="-122"/>
              </a:rPr>
              <a:t>S</a:t>
            </a:r>
            <a:r>
              <a:rPr lang="zh-CN" altLang="en-US" sz="2000" dirty="0" smtClean="0">
                <a:latin typeface="宋体" charset="-122"/>
              </a:rPr>
              <a:t>的父节点，</a:t>
            </a:r>
            <a:r>
              <a:rPr lang="en-US" altLang="zh-CN" sz="2000" dirty="0" smtClean="0">
                <a:latin typeface="宋体" charset="-122"/>
              </a:rPr>
              <a:t>(R,S)</a:t>
            </a:r>
            <a:r>
              <a:rPr lang="zh-CN" altLang="en-US" sz="2000" dirty="0" smtClean="0">
                <a:latin typeface="宋体" charset="-122"/>
              </a:rPr>
              <a:t>对应</a:t>
            </a:r>
            <a:r>
              <a:rPr lang="en-US" altLang="zh-CN" sz="2000" dirty="0" smtClean="0">
                <a:latin typeface="宋体" charset="-122"/>
              </a:rPr>
              <a:t>Hamilton</a:t>
            </a:r>
            <a:r>
              <a:rPr lang="zh-CN" altLang="en-US" sz="2000" dirty="0" smtClean="0">
                <a:latin typeface="宋体" charset="-122"/>
              </a:rPr>
              <a:t>回路中包含的边</a:t>
            </a:r>
            <a:r>
              <a:rPr lang="en-US" altLang="zh-CN" sz="2000" dirty="0" smtClean="0">
                <a:latin typeface="宋体" charset="-122"/>
              </a:rPr>
              <a:t>(</a:t>
            </a:r>
            <a:r>
              <a:rPr lang="en-US" altLang="zh-CN" sz="2000" dirty="0" err="1" smtClean="0">
                <a:latin typeface="宋体" charset="-122"/>
              </a:rPr>
              <a:t>i,j</a:t>
            </a:r>
            <a:r>
              <a:rPr lang="en-US" altLang="zh-CN" sz="2000" dirty="0" smtClean="0">
                <a:latin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  <a:p>
            <a:pPr lvl="3">
              <a:spcBef>
                <a:spcPct val="50000"/>
              </a:spcBef>
            </a:pPr>
            <a:r>
              <a:rPr lang="zh-CN" altLang="en-US" dirty="0" smtClean="0">
                <a:latin typeface="宋体" charset="-122"/>
              </a:rPr>
              <a:t>如果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不是叶节点，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的简约矩阵</a:t>
            </a:r>
            <a:r>
              <a:rPr lang="en-US" altLang="zh-CN" dirty="0" smtClean="0">
                <a:latin typeface="宋体" charset="-122"/>
              </a:rPr>
              <a:t>A</a:t>
            </a:r>
            <a:r>
              <a:rPr lang="en-US" altLang="zh-CN" baseline="-25000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可以通过修简</a:t>
            </a:r>
            <a:r>
              <a:rPr lang="en-US" altLang="zh-CN" dirty="0" smtClean="0">
                <a:latin typeface="宋体" charset="-122"/>
              </a:rPr>
              <a:t>R</a:t>
            </a:r>
            <a:r>
              <a:rPr lang="zh-CN" altLang="en-US" dirty="0" smtClean="0">
                <a:latin typeface="宋体" charset="-122"/>
              </a:rPr>
              <a:t>的简约矩阵</a:t>
            </a:r>
            <a:r>
              <a:rPr lang="en-US" altLang="zh-CN" dirty="0" smtClean="0">
                <a:latin typeface="宋体" charset="-122"/>
              </a:rPr>
              <a:t>A</a:t>
            </a:r>
            <a:r>
              <a:rPr lang="en-US" altLang="zh-CN" baseline="-25000" dirty="0" smtClean="0">
                <a:latin typeface="宋体" charset="-122"/>
              </a:rPr>
              <a:t>R</a:t>
            </a:r>
            <a:r>
              <a:rPr lang="zh-CN" altLang="en-US" dirty="0" smtClean="0">
                <a:latin typeface="宋体" charset="-122"/>
              </a:rPr>
              <a:t>而得：</a:t>
            </a:r>
            <a:endParaRPr lang="en-US" altLang="zh-CN" dirty="0" smtClean="0">
              <a:latin typeface="宋体" charset="-122"/>
            </a:endParaRPr>
          </a:p>
          <a:p>
            <a:pPr lvl="3">
              <a:spcBef>
                <a:spcPct val="50000"/>
              </a:spcBef>
              <a:buNone/>
            </a:pPr>
            <a:r>
              <a:rPr lang="en-US" altLang="zh-CN" dirty="0" smtClean="0">
                <a:latin typeface="宋体" charset="-122"/>
              </a:rPr>
              <a:t>(1)</a:t>
            </a:r>
            <a:r>
              <a:rPr lang="zh-CN" altLang="en-US" dirty="0" smtClean="0">
                <a:latin typeface="宋体" charset="-122"/>
              </a:rPr>
              <a:t>将</a:t>
            </a:r>
            <a:r>
              <a:rPr lang="en-US" altLang="zh-CN" dirty="0" smtClean="0">
                <a:latin typeface="宋体" charset="-122"/>
              </a:rPr>
              <a:t>A</a:t>
            </a:r>
            <a:r>
              <a:rPr lang="en-US" altLang="zh-CN" baseline="-25000" dirty="0" smtClean="0">
                <a:latin typeface="宋体" charset="-122"/>
              </a:rPr>
              <a:t>R</a:t>
            </a:r>
            <a:r>
              <a:rPr lang="zh-CN" altLang="en-US" dirty="0" smtClean="0">
                <a:latin typeface="宋体" charset="-122"/>
              </a:rPr>
              <a:t>中</a:t>
            </a:r>
            <a:r>
              <a:rPr lang="en-US" altLang="zh-CN" dirty="0" err="1" smtClean="0">
                <a:latin typeface="宋体" charset="-122"/>
              </a:rPr>
              <a:t>i</a:t>
            </a:r>
            <a:r>
              <a:rPr lang="zh-CN" altLang="en-US" dirty="0" smtClean="0">
                <a:latin typeface="宋体" charset="-122"/>
              </a:rPr>
              <a:t>行和</a:t>
            </a:r>
            <a:r>
              <a:rPr lang="en-US" altLang="zh-CN" dirty="0" smtClean="0">
                <a:latin typeface="宋体" charset="-122"/>
              </a:rPr>
              <a:t>j</a:t>
            </a:r>
            <a:r>
              <a:rPr lang="zh-CN" altLang="en-US" dirty="0" smtClean="0">
                <a:latin typeface="宋体" charset="-122"/>
              </a:rPr>
              <a:t>列的</a:t>
            </a:r>
            <a:r>
              <a:rPr lang="zh-CN" altLang="en-US" sz="2000" dirty="0" smtClean="0">
                <a:latin typeface="宋体" charset="-122"/>
              </a:rPr>
              <a:t>所有项都改为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</a:t>
            </a:r>
            <a:r>
              <a:rPr lang="zh-CN" altLang="en-US" sz="2000" dirty="0" smtClean="0">
                <a:latin typeface="宋体" charset="-122"/>
              </a:rPr>
              <a:t>，防止任何其它离开顶点</a:t>
            </a:r>
            <a:r>
              <a:rPr lang="en-US" altLang="zh-CN" sz="2000" dirty="0" err="1" smtClean="0">
                <a:latin typeface="宋体" charset="-122"/>
              </a:rPr>
              <a:t>i</a:t>
            </a:r>
            <a:r>
              <a:rPr lang="zh-CN" altLang="en-US" sz="2000" dirty="0" smtClean="0">
                <a:latin typeface="宋体" charset="-122"/>
              </a:rPr>
              <a:t>的边，进入顶点</a:t>
            </a:r>
            <a:r>
              <a:rPr lang="en-US" altLang="zh-CN" sz="2000" dirty="0" smtClean="0">
                <a:latin typeface="宋体" charset="-122"/>
              </a:rPr>
              <a:t>j</a:t>
            </a:r>
            <a:r>
              <a:rPr lang="zh-CN" altLang="en-US" sz="2000" dirty="0" smtClean="0">
                <a:latin typeface="宋体" charset="-122"/>
              </a:rPr>
              <a:t>的边的使用。</a:t>
            </a:r>
          </a:p>
          <a:p>
            <a:pPr lvl="2">
              <a:spcBef>
                <a:spcPct val="5000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   (2)</a:t>
            </a:r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en-US" altLang="zh-CN" sz="2000" baseline="-25000" dirty="0" smtClean="0">
                <a:latin typeface="宋体" charset="-122"/>
              </a:rPr>
              <a:t>R</a:t>
            </a:r>
            <a:r>
              <a:rPr lang="zh-CN" altLang="en-US" sz="2000" dirty="0" smtClean="0">
                <a:latin typeface="宋体" charset="-122"/>
              </a:rPr>
              <a:t>的</a:t>
            </a:r>
            <a:r>
              <a:rPr lang="en-US" altLang="zh-CN" sz="2000" dirty="0" smtClean="0">
                <a:latin typeface="宋体" charset="-122"/>
              </a:rPr>
              <a:t>(j,1)</a:t>
            </a:r>
            <a:r>
              <a:rPr lang="zh-CN" altLang="en-US" sz="2000" dirty="0" smtClean="0">
                <a:latin typeface="宋体" charset="-122"/>
              </a:rPr>
              <a:t>元素置为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</a:t>
            </a:r>
            <a:r>
              <a:rPr lang="zh-CN" altLang="en-US" sz="2000" dirty="0" smtClean="0">
                <a:latin typeface="宋体" charset="-122"/>
              </a:rPr>
              <a:t>，防止使用边</a:t>
            </a:r>
            <a:r>
              <a:rPr lang="en-US" altLang="zh-CN" sz="2000" dirty="0" smtClean="0">
                <a:latin typeface="宋体" charset="-122"/>
              </a:rPr>
              <a:t>(j,1)</a:t>
            </a:r>
            <a:r>
              <a:rPr lang="zh-CN" altLang="en-US" sz="2000" dirty="0" smtClean="0">
                <a:latin typeface="宋体" charset="-122"/>
              </a:rPr>
              <a:t>。</a:t>
            </a:r>
            <a:endParaRPr lang="en-US" altLang="zh-CN" sz="2000" dirty="0" smtClean="0">
              <a:latin typeface="宋体" charset="-122"/>
            </a:endParaRPr>
          </a:p>
          <a:p>
            <a:pPr lvl="2">
              <a:spcBef>
                <a:spcPct val="50000"/>
              </a:spcBef>
              <a:buNone/>
            </a:pPr>
            <a:r>
              <a:rPr lang="en-US" altLang="zh-CN" sz="2000" dirty="0" smtClean="0">
                <a:latin typeface="宋体" charset="-122"/>
              </a:rPr>
              <a:t>   (3)</a:t>
            </a:r>
            <a:r>
              <a:rPr lang="zh-CN" altLang="en-US" sz="2000" dirty="0" smtClean="0">
                <a:latin typeface="宋体" charset="-122"/>
              </a:rPr>
              <a:t>约简经过</a:t>
            </a:r>
            <a:r>
              <a:rPr lang="en-US" altLang="zh-CN" sz="2000" dirty="0" smtClean="0">
                <a:latin typeface="宋体" charset="-122"/>
              </a:rPr>
              <a:t>(1)</a:t>
            </a:r>
            <a:r>
              <a:rPr lang="zh-CN" altLang="en-US" sz="2000" dirty="0" smtClean="0">
                <a:latin typeface="宋体" charset="-122"/>
              </a:rPr>
              <a:t>、</a:t>
            </a:r>
            <a:r>
              <a:rPr lang="en-US" altLang="zh-CN" sz="2000" dirty="0" smtClean="0">
                <a:latin typeface="宋体" charset="-122"/>
              </a:rPr>
              <a:t>(2)</a:t>
            </a:r>
            <a:r>
              <a:rPr lang="zh-CN" altLang="en-US" sz="2000" dirty="0" smtClean="0">
                <a:latin typeface="宋体" charset="-122"/>
              </a:rPr>
              <a:t>两步操作后得到的矩阵。给出节点</a:t>
            </a:r>
            <a:r>
              <a:rPr lang="en-US" altLang="zh-CN" sz="2000" dirty="0" smtClean="0">
                <a:latin typeface="宋体" charset="-122"/>
              </a:rPr>
              <a:t>S</a:t>
            </a:r>
            <a:r>
              <a:rPr lang="zh-CN" altLang="en-US" sz="2000" dirty="0" smtClean="0">
                <a:latin typeface="宋体" charset="-122"/>
              </a:rPr>
              <a:t>的下界估值如下：                   ，其中，是约简步骤</a:t>
            </a:r>
            <a:r>
              <a:rPr lang="en-US" altLang="zh-CN" sz="2000" dirty="0" smtClean="0">
                <a:latin typeface="宋体" charset="-122"/>
              </a:rPr>
              <a:t>(3)</a:t>
            </a:r>
            <a:r>
              <a:rPr lang="zh-CN" altLang="en-US" sz="2000" dirty="0" smtClean="0">
                <a:latin typeface="宋体" charset="-122"/>
              </a:rPr>
              <a:t>施行时减掉的总数，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en-US" altLang="zh-CN" sz="2000" baseline="-25000" dirty="0" smtClean="0">
                <a:latin typeface="宋体" charset="-122"/>
              </a:rPr>
              <a:t>R</a:t>
            </a:r>
            <a:r>
              <a:rPr lang="en-US" altLang="zh-CN" sz="2000" dirty="0" smtClean="0">
                <a:latin typeface="宋体" charset="-122"/>
              </a:rPr>
              <a:t>(</a:t>
            </a:r>
            <a:r>
              <a:rPr lang="en-US" altLang="zh-CN" sz="2000" dirty="0" err="1" smtClean="0">
                <a:latin typeface="宋体" charset="-122"/>
              </a:rPr>
              <a:t>i,j</a:t>
            </a:r>
            <a:r>
              <a:rPr lang="en-US" altLang="zh-CN" sz="2000" dirty="0" smtClean="0">
                <a:latin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</a:rPr>
              <a:t>是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en-US" altLang="zh-CN" sz="2000" baseline="-25000" dirty="0" smtClean="0">
                <a:latin typeface="宋体" charset="-122"/>
              </a:rPr>
              <a:t>R</a:t>
            </a:r>
            <a:r>
              <a:rPr lang="zh-CN" altLang="en-US" sz="2000" dirty="0" smtClean="0">
                <a:latin typeface="宋体" charset="-122"/>
              </a:rPr>
              <a:t>的</a:t>
            </a:r>
            <a:r>
              <a:rPr lang="en-US" altLang="zh-CN" sz="2000" dirty="0" smtClean="0">
                <a:latin typeface="宋体" charset="-122"/>
              </a:rPr>
              <a:t>(</a:t>
            </a:r>
            <a:r>
              <a:rPr lang="en-US" altLang="zh-CN" sz="2000" dirty="0" err="1" smtClean="0">
                <a:latin typeface="宋体" charset="-122"/>
              </a:rPr>
              <a:t>i,j</a:t>
            </a:r>
            <a:r>
              <a:rPr lang="en-US" altLang="zh-CN" sz="2000" dirty="0" smtClean="0">
                <a:latin typeface="宋体" charset="-122"/>
              </a:rPr>
              <a:t>)</a:t>
            </a:r>
            <a:r>
              <a:rPr lang="zh-CN" altLang="en-US" sz="2000" dirty="0" smtClean="0">
                <a:latin typeface="宋体" charset="-122"/>
              </a:rPr>
              <a:t>元素。 </a:t>
            </a:r>
          </a:p>
          <a:p>
            <a:pPr lvl="3"/>
            <a:r>
              <a:rPr lang="zh-CN" altLang="en-US" dirty="0" smtClean="0">
                <a:latin typeface="宋体" charset="-122"/>
              </a:rPr>
              <a:t>如果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是叶节点，则直接计算          即可。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sz="2400" dirty="0" smtClean="0">
                <a:latin typeface="宋体" charset="-122"/>
              </a:rPr>
              <a:t>上界函数</a:t>
            </a:r>
            <a:r>
              <a:rPr lang="en-US" altLang="zh-CN" sz="2400" dirty="0" smtClean="0">
                <a:latin typeface="宋体" charset="-122"/>
              </a:rPr>
              <a:t>U(X);</a:t>
            </a:r>
            <a:r>
              <a:rPr lang="zh-CN" altLang="en-US" sz="2400" dirty="0" smtClean="0">
                <a:latin typeface="宋体" charset="-122"/>
              </a:rPr>
              <a:t>初始</a:t>
            </a:r>
            <a:r>
              <a:rPr lang="en-US" altLang="zh-CN" sz="2400" dirty="0" smtClean="0">
                <a:latin typeface="宋体" charset="-122"/>
              </a:rPr>
              <a:t>U=+∞,</a:t>
            </a:r>
            <a:r>
              <a:rPr lang="zh-CN" altLang="en-US" sz="2400" dirty="0" smtClean="0">
                <a:latin typeface="宋体" charset="-122"/>
              </a:rPr>
              <a:t>解节点</a:t>
            </a:r>
            <a:r>
              <a:rPr lang="en-US" altLang="zh-CN" sz="2400" dirty="0" smtClean="0">
                <a:latin typeface="宋体" charset="-122"/>
              </a:rPr>
              <a:t>U(X)=c(X)</a:t>
            </a:r>
            <a:r>
              <a:rPr lang="zh-CN" altLang="en-US" sz="2400" dirty="0" smtClean="0">
                <a:latin typeface="宋体" charset="-122"/>
              </a:rPr>
              <a:t>。</a:t>
            </a:r>
            <a:endParaRPr lang="zh-CN" altLang="en-US" sz="2400" dirty="0"/>
          </a:p>
        </p:txBody>
      </p:sp>
      <p:graphicFrame>
        <p:nvGraphicFramePr>
          <p:cNvPr id="34818" name="Object 11"/>
          <p:cNvGraphicFramePr>
            <a:graphicFrameLocks noChangeAspect="1"/>
          </p:cNvGraphicFramePr>
          <p:nvPr/>
        </p:nvGraphicFramePr>
        <p:xfrm>
          <a:off x="3071802" y="4786322"/>
          <a:ext cx="2376487" cy="349250"/>
        </p:xfrm>
        <a:graphic>
          <a:graphicData uri="http://schemas.openxmlformats.org/presentationml/2006/ole">
            <p:oleObj spid="_x0000_s34818" name="Equation" r:id="rId3" imgW="1549400" imgH="228600" progId="">
              <p:embed/>
            </p:oleObj>
          </a:graphicData>
        </a:graphic>
      </p:graphicFrame>
      <p:graphicFrame>
        <p:nvGraphicFramePr>
          <p:cNvPr id="34820" name="Object 19"/>
          <p:cNvGraphicFramePr>
            <a:graphicFrameLocks noChangeAspect="1"/>
          </p:cNvGraphicFramePr>
          <p:nvPr/>
        </p:nvGraphicFramePr>
        <p:xfrm>
          <a:off x="6357950" y="4786322"/>
          <a:ext cx="180975" cy="287338"/>
        </p:xfrm>
        <a:graphic>
          <a:graphicData uri="http://schemas.openxmlformats.org/presentationml/2006/ole">
            <p:oleObj spid="_x0000_s34820" name="Equation" r:id="rId4" imgW="114102" imgH="177492" progId="">
              <p:embed/>
            </p:oleObj>
          </a:graphicData>
        </a:graphic>
      </p:graphicFrame>
      <p:graphicFrame>
        <p:nvGraphicFramePr>
          <p:cNvPr id="34821" name="Object 21"/>
          <p:cNvGraphicFramePr>
            <a:graphicFrameLocks noChangeAspect="1"/>
          </p:cNvGraphicFramePr>
          <p:nvPr/>
        </p:nvGraphicFramePr>
        <p:xfrm>
          <a:off x="5135574" y="5429264"/>
          <a:ext cx="1079500" cy="293688"/>
        </p:xfrm>
        <a:graphic>
          <a:graphicData uri="http://schemas.openxmlformats.org/presentationml/2006/ole">
            <p:oleObj spid="_x0000_s34821" name="Equation" r:id="rId5" imgW="736600" imgH="203200" progId="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 smtClean="0">
                <a:latin typeface="宋体" charset="-122"/>
              </a:rPr>
              <a:t>旅行商问题的</a:t>
            </a:r>
            <a:r>
              <a:rPr lang="en-US" altLang="zh-CN" sz="3600" dirty="0" smtClean="0">
                <a:latin typeface="宋体" charset="-122"/>
              </a:rPr>
              <a:t>LC-</a:t>
            </a:r>
            <a:r>
              <a:rPr lang="zh-CN" altLang="en-US" sz="3600" dirty="0" smtClean="0">
                <a:latin typeface="宋体" charset="-122"/>
              </a:rPr>
              <a:t>分枝限界算法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928670"/>
            <a:ext cx="850741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A(2),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1,2                      A(3),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1,3                          A(4),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1,4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A(5),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1,5                     A(6),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1,4,2                    A(7),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1,4,3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A(8),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1,4,5                A(9)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路径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1,4,2,3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57224" y="1214422"/>
          <a:ext cx="1655763" cy="1320800"/>
        </p:xfrm>
        <a:graphic>
          <a:graphicData uri="http://schemas.openxmlformats.org/presentationml/2006/ole">
            <p:oleObj spid="_x0000_s35842" name="Equation" r:id="rId3" imgW="1244600" imgH="1143000" progId="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48038" y="1214422"/>
          <a:ext cx="1584325" cy="1360487"/>
        </p:xfrm>
        <a:graphic>
          <a:graphicData uri="http://schemas.openxmlformats.org/presentationml/2006/ole">
            <p:oleObj spid="_x0000_s35843" name="Equation" r:id="rId4" imgW="1206500" imgH="1143000" progId="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6156325" y="1214422"/>
          <a:ext cx="1655763" cy="1314450"/>
        </p:xfrm>
        <a:graphic>
          <a:graphicData uri="http://schemas.openxmlformats.org/presentationml/2006/ole">
            <p:oleObj spid="_x0000_s35844" name="Equation" r:id="rId5" imgW="1231900" imgH="1143000" progId="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55650" y="3000372"/>
          <a:ext cx="1584325" cy="1273175"/>
        </p:xfrm>
        <a:graphic>
          <a:graphicData uri="http://schemas.openxmlformats.org/presentationml/2006/ole">
            <p:oleObj spid="_x0000_s35845" name="Equation" r:id="rId6" imgW="1231900" imgH="1143000" progId="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348038" y="2928934"/>
          <a:ext cx="1584325" cy="1339850"/>
        </p:xfrm>
        <a:graphic>
          <a:graphicData uri="http://schemas.openxmlformats.org/presentationml/2006/ole">
            <p:oleObj spid="_x0000_s35846" name="Equation" r:id="rId7" imgW="1231900" imgH="1143000" progId="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084888" y="2928934"/>
          <a:ext cx="1582737" cy="1339850"/>
        </p:xfrm>
        <a:graphic>
          <a:graphicData uri="http://schemas.openxmlformats.org/presentationml/2006/ole">
            <p:oleObj spid="_x0000_s35847" name="Equation" r:id="rId8" imgW="1231900" imgH="1143000" progId="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755650" y="4572008"/>
          <a:ext cx="1584325" cy="1382712"/>
        </p:xfrm>
        <a:graphic>
          <a:graphicData uri="http://schemas.openxmlformats.org/presentationml/2006/ole">
            <p:oleObj spid="_x0000_s35848" name="Equation" r:id="rId9" imgW="1193800" imgH="1143000" progId="">
              <p:embed/>
            </p:oleObj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3349625" y="4572008"/>
          <a:ext cx="1654175" cy="1371600"/>
        </p:xfrm>
        <a:graphic>
          <a:graphicData uri="http://schemas.openxmlformats.org/presentationml/2006/ole">
            <p:oleObj spid="_x0000_s35849" name="Equation" r:id="rId10" imgW="1193800" imgH="1143000" progId="">
              <p:embed/>
            </p:oleObj>
          </a:graphicData>
        </a:graphic>
      </p:graphicFrame>
      <p:graphicFrame>
        <p:nvGraphicFramePr>
          <p:cNvPr id="35851" name="Object 92"/>
          <p:cNvGraphicFramePr>
            <a:graphicFrameLocks noChangeAspect="1"/>
          </p:cNvGraphicFramePr>
          <p:nvPr/>
        </p:nvGraphicFramePr>
        <p:xfrm>
          <a:off x="5643570" y="4775220"/>
          <a:ext cx="2303462" cy="1439862"/>
        </p:xfrm>
        <a:graphic>
          <a:graphicData uri="http://schemas.openxmlformats.org/presentationml/2006/ole">
            <p:oleObj spid="_x0000_s35851" name="Equation" r:id="rId11" imgW="1828800" imgH="1143000" progId="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>
                <a:latin typeface="宋体" charset="-122"/>
              </a:rPr>
              <a:t>旅行商问题的</a:t>
            </a:r>
            <a:r>
              <a:rPr lang="en-US" altLang="zh-CN" sz="4000" dirty="0" smtClean="0">
                <a:latin typeface="宋体" charset="-122"/>
              </a:rPr>
              <a:t>LC-</a:t>
            </a:r>
            <a:r>
              <a:rPr lang="zh-CN" altLang="en-US" sz="4000" dirty="0" smtClean="0">
                <a:latin typeface="宋体" charset="-122"/>
              </a:rPr>
              <a:t>分枝限界算法</a:t>
            </a:r>
            <a:endParaRPr lang="zh-CN" altLang="en-US" sz="4000" dirty="0"/>
          </a:p>
        </p:txBody>
      </p:sp>
      <p:grpSp>
        <p:nvGrpSpPr>
          <p:cNvPr id="91" name="Group 4"/>
          <p:cNvGrpSpPr>
            <a:grpSpLocks noChangeAspect="1"/>
          </p:cNvGrpSpPr>
          <p:nvPr/>
        </p:nvGrpSpPr>
        <p:grpSpPr bwMode="auto">
          <a:xfrm>
            <a:off x="1357290" y="2000240"/>
            <a:ext cx="7000924" cy="3357586"/>
            <a:chOff x="2880" y="4991"/>
            <a:chExt cx="8460" cy="3731"/>
          </a:xfrm>
        </p:grpSpPr>
        <p:sp>
          <p:nvSpPr>
            <p:cNvPr id="92" name="AutoShape 5"/>
            <p:cNvSpPr>
              <a:spLocks noChangeAspect="1" noChangeArrowheads="1"/>
            </p:cNvSpPr>
            <p:nvPr/>
          </p:nvSpPr>
          <p:spPr bwMode="auto">
            <a:xfrm>
              <a:off x="2880" y="4991"/>
              <a:ext cx="8460" cy="3276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6"/>
            <p:cNvSpPr>
              <a:spLocks noChangeShapeType="1"/>
            </p:cNvSpPr>
            <p:nvPr/>
          </p:nvSpPr>
          <p:spPr bwMode="auto">
            <a:xfrm>
              <a:off x="5580" y="7136"/>
              <a:ext cx="0" cy="31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grpSp>
          <p:nvGrpSpPr>
            <p:cNvPr id="94" name="Group 7"/>
            <p:cNvGrpSpPr>
              <a:grpSpLocks/>
            </p:cNvGrpSpPr>
            <p:nvPr/>
          </p:nvGrpSpPr>
          <p:grpSpPr bwMode="auto">
            <a:xfrm>
              <a:off x="7020" y="5349"/>
              <a:ext cx="4110" cy="2738"/>
              <a:chOff x="3525" y="5349"/>
              <a:chExt cx="4110" cy="2738"/>
            </a:xfrm>
          </p:grpSpPr>
          <p:grpSp>
            <p:nvGrpSpPr>
              <p:cNvPr id="133" name="Group 8"/>
              <p:cNvGrpSpPr>
                <a:grpSpLocks/>
              </p:cNvGrpSpPr>
              <p:nvPr/>
            </p:nvGrpSpPr>
            <p:grpSpPr bwMode="auto">
              <a:xfrm>
                <a:off x="3780" y="5420"/>
                <a:ext cx="3600" cy="2667"/>
                <a:chOff x="3780" y="5108"/>
                <a:chExt cx="3600" cy="2667"/>
              </a:xfrm>
            </p:grpSpPr>
            <p:sp>
              <p:nvSpPr>
                <p:cNvPr id="156" name="Oval 9"/>
                <p:cNvSpPr>
                  <a:spLocks noChangeArrowheads="1"/>
                </p:cNvSpPr>
                <p:nvPr/>
              </p:nvSpPr>
              <p:spPr bwMode="auto">
                <a:xfrm>
                  <a:off x="4860" y="5789"/>
                  <a:ext cx="312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7" name="Oval 10"/>
                <p:cNvSpPr>
                  <a:spLocks noChangeArrowheads="1"/>
                </p:cNvSpPr>
                <p:nvPr/>
              </p:nvSpPr>
              <p:spPr bwMode="auto">
                <a:xfrm>
                  <a:off x="3780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8" name="Oval 11"/>
                <p:cNvSpPr>
                  <a:spLocks noChangeArrowheads="1"/>
                </p:cNvSpPr>
                <p:nvPr/>
              </p:nvSpPr>
              <p:spPr bwMode="auto">
                <a:xfrm>
                  <a:off x="5991" y="5789"/>
                  <a:ext cx="309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4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59" name="Oval 12"/>
                <p:cNvSpPr>
                  <a:spLocks noChangeArrowheads="1"/>
                </p:cNvSpPr>
                <p:nvPr/>
              </p:nvSpPr>
              <p:spPr bwMode="auto">
                <a:xfrm>
                  <a:off x="7069" y="5789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0" name="Oval 13"/>
                <p:cNvSpPr>
                  <a:spLocks noChangeArrowheads="1"/>
                </p:cNvSpPr>
                <p:nvPr/>
              </p:nvSpPr>
              <p:spPr bwMode="auto">
                <a:xfrm>
                  <a:off x="5940" y="6413"/>
                  <a:ext cx="310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7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1" name="Oval 14"/>
                <p:cNvSpPr>
                  <a:spLocks noChangeArrowheads="1"/>
                </p:cNvSpPr>
                <p:nvPr/>
              </p:nvSpPr>
              <p:spPr bwMode="auto">
                <a:xfrm>
                  <a:off x="4909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2" name="Oval 15"/>
                <p:cNvSpPr>
                  <a:spLocks noChangeArrowheads="1"/>
                </p:cNvSpPr>
                <p:nvPr/>
              </p:nvSpPr>
              <p:spPr bwMode="auto">
                <a:xfrm>
                  <a:off x="7020" y="6413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3" name="Oval 16"/>
                <p:cNvSpPr>
                  <a:spLocks noChangeArrowheads="1"/>
                </p:cNvSpPr>
                <p:nvPr/>
              </p:nvSpPr>
              <p:spPr bwMode="auto">
                <a:xfrm>
                  <a:off x="418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9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4" name="Oval 17"/>
                <p:cNvSpPr>
                  <a:spLocks noChangeArrowheads="1"/>
                </p:cNvSpPr>
                <p:nvPr/>
              </p:nvSpPr>
              <p:spPr bwMode="auto">
                <a:xfrm>
                  <a:off x="5449" y="6881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2000"/>
                    </a:lnSpc>
                  </a:pPr>
                  <a:r>
                    <a:rPr lang="en-US" altLang="zh-CN" sz="900" dirty="0" smtClean="0">
                      <a:latin typeface="Times New Roman" pitchFamily="18" charset="0"/>
                    </a:rPr>
                    <a:t>10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65" name="Oval 18"/>
                <p:cNvSpPr>
                  <a:spLocks noChangeArrowheads="1"/>
                </p:cNvSpPr>
                <p:nvPr/>
              </p:nvSpPr>
              <p:spPr bwMode="auto">
                <a:xfrm>
                  <a:off x="5462" y="7520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900" dirty="0" smtClean="0">
                      <a:latin typeface="Times New Roman" pitchFamily="18" charset="0"/>
                    </a:rPr>
                    <a:t>11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66" name="Oval 19"/>
                <p:cNvSpPr>
                  <a:spLocks noChangeArrowheads="1"/>
                </p:cNvSpPr>
                <p:nvPr/>
              </p:nvSpPr>
              <p:spPr bwMode="auto">
                <a:xfrm>
                  <a:off x="5400" y="5108"/>
                  <a:ext cx="311" cy="255"/>
                </a:xfrm>
                <a:prstGeom prst="ellipse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67" name="Freeform 20"/>
                <p:cNvSpPr>
                  <a:spLocks/>
                </p:cNvSpPr>
                <p:nvPr/>
              </p:nvSpPr>
              <p:spPr bwMode="auto">
                <a:xfrm>
                  <a:off x="5070" y="5386"/>
                  <a:ext cx="470" cy="420"/>
                </a:xfrm>
                <a:custGeom>
                  <a:avLst/>
                  <a:gdLst>
                    <a:gd name="T0" fmla="*/ 0 w 470"/>
                    <a:gd name="T1" fmla="*/ 420 h 420"/>
                    <a:gd name="T2" fmla="*/ 470 w 470"/>
                    <a:gd name="T3" fmla="*/ 0 h 420"/>
                    <a:gd name="T4" fmla="*/ 0 60000 65536"/>
                    <a:gd name="T5" fmla="*/ 0 60000 65536"/>
                    <a:gd name="T6" fmla="*/ 0 w 470"/>
                    <a:gd name="T7" fmla="*/ 0 h 420"/>
                    <a:gd name="T8" fmla="*/ 470 w 470"/>
                    <a:gd name="T9" fmla="*/ 420 h 4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70" h="420">
                      <a:moveTo>
                        <a:pt x="0" y="420"/>
                      </a:moveTo>
                      <a:lnTo>
                        <a:pt x="47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21"/>
                <p:cNvSpPr>
                  <a:spLocks/>
                </p:cNvSpPr>
                <p:nvPr/>
              </p:nvSpPr>
              <p:spPr bwMode="auto">
                <a:xfrm>
                  <a:off x="5640" y="5376"/>
                  <a:ext cx="480" cy="400"/>
                </a:xfrm>
                <a:custGeom>
                  <a:avLst/>
                  <a:gdLst>
                    <a:gd name="T0" fmla="*/ 0 w 480"/>
                    <a:gd name="T1" fmla="*/ 0 h 400"/>
                    <a:gd name="T2" fmla="*/ 480 w 480"/>
                    <a:gd name="T3" fmla="*/ 400 h 400"/>
                    <a:gd name="T4" fmla="*/ 0 60000 65536"/>
                    <a:gd name="T5" fmla="*/ 0 60000 65536"/>
                    <a:gd name="T6" fmla="*/ 0 w 480"/>
                    <a:gd name="T7" fmla="*/ 0 h 400"/>
                    <a:gd name="T8" fmla="*/ 480 w 480"/>
                    <a:gd name="T9" fmla="*/ 400 h 4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400">
                      <a:moveTo>
                        <a:pt x="0" y="0"/>
                      </a:moveTo>
                      <a:lnTo>
                        <a:pt x="480" y="4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22"/>
                <p:cNvSpPr>
                  <a:spLocks/>
                </p:cNvSpPr>
                <p:nvPr/>
              </p:nvSpPr>
              <p:spPr bwMode="auto">
                <a:xfrm>
                  <a:off x="5680" y="5306"/>
                  <a:ext cx="1490" cy="490"/>
                </a:xfrm>
                <a:custGeom>
                  <a:avLst/>
                  <a:gdLst>
                    <a:gd name="T0" fmla="*/ 0 w 1490"/>
                    <a:gd name="T1" fmla="*/ 0 h 490"/>
                    <a:gd name="T2" fmla="*/ 1490 w 1490"/>
                    <a:gd name="T3" fmla="*/ 490 h 490"/>
                    <a:gd name="T4" fmla="*/ 0 60000 65536"/>
                    <a:gd name="T5" fmla="*/ 0 60000 65536"/>
                    <a:gd name="T6" fmla="*/ 0 w 1490"/>
                    <a:gd name="T7" fmla="*/ 0 h 490"/>
                    <a:gd name="T8" fmla="*/ 1490 w 1490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90" h="490">
                      <a:moveTo>
                        <a:pt x="0" y="0"/>
                      </a:moveTo>
                      <a:lnTo>
                        <a:pt x="1490" y="4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23"/>
                <p:cNvSpPr>
                  <a:spLocks/>
                </p:cNvSpPr>
                <p:nvPr/>
              </p:nvSpPr>
              <p:spPr bwMode="auto">
                <a:xfrm>
                  <a:off x="5150" y="6036"/>
                  <a:ext cx="940" cy="380"/>
                </a:xfrm>
                <a:custGeom>
                  <a:avLst/>
                  <a:gdLst>
                    <a:gd name="T0" fmla="*/ 0 w 940"/>
                    <a:gd name="T1" fmla="*/ 380 h 380"/>
                    <a:gd name="T2" fmla="*/ 940 w 940"/>
                    <a:gd name="T3" fmla="*/ 0 h 380"/>
                    <a:gd name="T4" fmla="*/ 0 60000 65536"/>
                    <a:gd name="T5" fmla="*/ 0 60000 65536"/>
                    <a:gd name="T6" fmla="*/ 0 w 940"/>
                    <a:gd name="T7" fmla="*/ 0 h 380"/>
                    <a:gd name="T8" fmla="*/ 940 w 94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40" h="380">
                      <a:moveTo>
                        <a:pt x="0" y="380"/>
                      </a:moveTo>
                      <a:lnTo>
                        <a:pt x="94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1" name="Freeform 24"/>
                <p:cNvSpPr>
                  <a:spLocks/>
                </p:cNvSpPr>
                <p:nvPr/>
              </p:nvSpPr>
              <p:spPr bwMode="auto">
                <a:xfrm>
                  <a:off x="6120" y="6044"/>
                  <a:ext cx="1" cy="362"/>
                </a:xfrm>
                <a:custGeom>
                  <a:avLst/>
                  <a:gdLst>
                    <a:gd name="T0" fmla="*/ 0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0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25"/>
                <p:cNvSpPr>
                  <a:spLocks/>
                </p:cNvSpPr>
                <p:nvPr/>
              </p:nvSpPr>
              <p:spPr bwMode="auto">
                <a:xfrm>
                  <a:off x="6210" y="6026"/>
                  <a:ext cx="900" cy="390"/>
                </a:xfrm>
                <a:custGeom>
                  <a:avLst/>
                  <a:gdLst>
                    <a:gd name="T0" fmla="*/ 0 w 900"/>
                    <a:gd name="T1" fmla="*/ 0 h 390"/>
                    <a:gd name="T2" fmla="*/ 900 w 900"/>
                    <a:gd name="T3" fmla="*/ 390 h 390"/>
                    <a:gd name="T4" fmla="*/ 0 60000 65536"/>
                    <a:gd name="T5" fmla="*/ 0 60000 65536"/>
                    <a:gd name="T6" fmla="*/ 0 w 900"/>
                    <a:gd name="T7" fmla="*/ 0 h 390"/>
                    <a:gd name="T8" fmla="*/ 900 w 900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00" h="390">
                      <a:moveTo>
                        <a:pt x="0" y="0"/>
                      </a:moveTo>
                      <a:lnTo>
                        <a:pt x="900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3" name="Freeform 26"/>
                <p:cNvSpPr>
                  <a:spLocks/>
                </p:cNvSpPr>
                <p:nvPr/>
              </p:nvSpPr>
              <p:spPr bwMode="auto">
                <a:xfrm>
                  <a:off x="4440" y="6646"/>
                  <a:ext cx="620" cy="270"/>
                </a:xfrm>
                <a:custGeom>
                  <a:avLst/>
                  <a:gdLst>
                    <a:gd name="T0" fmla="*/ 0 w 620"/>
                    <a:gd name="T1" fmla="*/ 270 h 270"/>
                    <a:gd name="T2" fmla="*/ 620 w 620"/>
                    <a:gd name="T3" fmla="*/ 0 h 270"/>
                    <a:gd name="T4" fmla="*/ 0 60000 65536"/>
                    <a:gd name="T5" fmla="*/ 0 60000 65536"/>
                    <a:gd name="T6" fmla="*/ 0 w 620"/>
                    <a:gd name="T7" fmla="*/ 0 h 270"/>
                    <a:gd name="T8" fmla="*/ 620 w 620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20" h="270">
                      <a:moveTo>
                        <a:pt x="0" y="270"/>
                      </a:moveTo>
                      <a:lnTo>
                        <a:pt x="62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27"/>
                <p:cNvSpPr>
                  <a:spLocks/>
                </p:cNvSpPr>
                <p:nvPr/>
              </p:nvSpPr>
              <p:spPr bwMode="auto">
                <a:xfrm>
                  <a:off x="5140" y="6666"/>
                  <a:ext cx="440" cy="230"/>
                </a:xfrm>
                <a:custGeom>
                  <a:avLst/>
                  <a:gdLst>
                    <a:gd name="T0" fmla="*/ 0 w 440"/>
                    <a:gd name="T1" fmla="*/ 0 h 230"/>
                    <a:gd name="T2" fmla="*/ 440 w 440"/>
                    <a:gd name="T3" fmla="*/ 230 h 230"/>
                    <a:gd name="T4" fmla="*/ 0 60000 65536"/>
                    <a:gd name="T5" fmla="*/ 0 60000 65536"/>
                    <a:gd name="T6" fmla="*/ 0 w 440"/>
                    <a:gd name="T7" fmla="*/ 0 h 230"/>
                    <a:gd name="T8" fmla="*/ 440 w 440"/>
                    <a:gd name="T9" fmla="*/ 230 h 23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40" h="230">
                      <a:moveTo>
                        <a:pt x="0" y="0"/>
                      </a:moveTo>
                      <a:lnTo>
                        <a:pt x="440" y="23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28"/>
                <p:cNvSpPr>
                  <a:spLocks/>
                </p:cNvSpPr>
                <p:nvPr/>
              </p:nvSpPr>
              <p:spPr bwMode="auto">
                <a:xfrm>
                  <a:off x="5630" y="7126"/>
                  <a:ext cx="10" cy="380"/>
                </a:xfrm>
                <a:custGeom>
                  <a:avLst/>
                  <a:gdLst>
                    <a:gd name="T0" fmla="*/ 0 w 10"/>
                    <a:gd name="T1" fmla="*/ 380 h 380"/>
                    <a:gd name="T2" fmla="*/ 10 w 10"/>
                    <a:gd name="T3" fmla="*/ 0 h 380"/>
                    <a:gd name="T4" fmla="*/ 0 60000 65536"/>
                    <a:gd name="T5" fmla="*/ 0 60000 65536"/>
                    <a:gd name="T6" fmla="*/ 0 w 10"/>
                    <a:gd name="T7" fmla="*/ 0 h 380"/>
                    <a:gd name="T8" fmla="*/ 10 w 1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" h="380">
                      <a:moveTo>
                        <a:pt x="0" y="380"/>
                      </a:moveTo>
                      <a:lnTo>
                        <a:pt x="1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29"/>
                <p:cNvSpPr>
                  <a:spLocks/>
                </p:cNvSpPr>
                <p:nvPr/>
              </p:nvSpPr>
              <p:spPr bwMode="auto">
                <a:xfrm>
                  <a:off x="4040" y="5346"/>
                  <a:ext cx="1450" cy="470"/>
                </a:xfrm>
                <a:custGeom>
                  <a:avLst/>
                  <a:gdLst>
                    <a:gd name="T0" fmla="*/ 0 w 1450"/>
                    <a:gd name="T1" fmla="*/ 470 h 470"/>
                    <a:gd name="T2" fmla="*/ 1450 w 1450"/>
                    <a:gd name="T3" fmla="*/ 0 h 470"/>
                    <a:gd name="T4" fmla="*/ 0 60000 65536"/>
                    <a:gd name="T5" fmla="*/ 0 60000 65536"/>
                    <a:gd name="T6" fmla="*/ 0 w 1450"/>
                    <a:gd name="T7" fmla="*/ 0 h 470"/>
                    <a:gd name="T8" fmla="*/ 1450 w 1450"/>
                    <a:gd name="T9" fmla="*/ 470 h 4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50" h="470">
                      <a:moveTo>
                        <a:pt x="0" y="470"/>
                      </a:moveTo>
                      <a:lnTo>
                        <a:pt x="145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4" name="Group 30"/>
              <p:cNvGrpSpPr>
                <a:grpSpLocks/>
              </p:cNvGrpSpPr>
              <p:nvPr/>
            </p:nvGrpSpPr>
            <p:grpSpPr bwMode="auto">
              <a:xfrm>
                <a:off x="3525" y="5349"/>
                <a:ext cx="4110" cy="2638"/>
                <a:chOff x="3525" y="5349"/>
                <a:chExt cx="4110" cy="2638"/>
              </a:xfrm>
            </p:grpSpPr>
            <p:sp>
              <p:nvSpPr>
                <p:cNvPr id="135" name="Rectangle 31"/>
                <p:cNvSpPr>
                  <a:spLocks noChangeArrowheads="1"/>
                </p:cNvSpPr>
                <p:nvPr/>
              </p:nvSpPr>
              <p:spPr bwMode="auto">
                <a:xfrm>
                  <a:off x="3525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35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36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5" y="612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53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37" name="Rectangle 33"/>
                <p:cNvSpPr>
                  <a:spLocks noChangeArrowheads="1"/>
                </p:cNvSpPr>
                <p:nvPr/>
              </p:nvSpPr>
              <p:spPr bwMode="auto">
                <a:xfrm>
                  <a:off x="630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8" name="Rectangle 34"/>
                <p:cNvSpPr>
                  <a:spLocks noChangeArrowheads="1"/>
                </p:cNvSpPr>
                <p:nvPr/>
              </p:nvSpPr>
              <p:spPr bwMode="auto">
                <a:xfrm>
                  <a:off x="4605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9" name="Rectangle 35"/>
                <p:cNvSpPr>
                  <a:spLocks noChangeArrowheads="1"/>
                </p:cNvSpPr>
                <p:nvPr/>
              </p:nvSpPr>
              <p:spPr bwMode="auto">
                <a:xfrm>
                  <a:off x="3885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0" name="Rectangle 36"/>
                <p:cNvSpPr>
                  <a:spLocks noChangeArrowheads="1"/>
                </p:cNvSpPr>
                <p:nvPr/>
              </p:nvSpPr>
              <p:spPr bwMode="auto">
                <a:xfrm>
                  <a:off x="5863" y="7760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 dirty="0">
                      <a:latin typeface="Times New Roman" pitchFamily="18" charset="0"/>
                    </a:rPr>
                    <a:t>28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41" name="Rectangle 37"/>
                <p:cNvSpPr>
                  <a:spLocks noChangeArrowheads="1"/>
                </p:cNvSpPr>
                <p:nvPr/>
              </p:nvSpPr>
              <p:spPr bwMode="auto">
                <a:xfrm>
                  <a:off x="630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50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2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7136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28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3" name="Rectangle 39"/>
                <p:cNvSpPr>
                  <a:spLocks noChangeArrowheads="1"/>
                </p:cNvSpPr>
                <p:nvPr/>
              </p:nvSpPr>
              <p:spPr bwMode="auto">
                <a:xfrm>
                  <a:off x="7380" y="6668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36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4" name="Rectangle 40"/>
                <p:cNvSpPr>
                  <a:spLocks noChangeArrowheads="1"/>
                </p:cNvSpPr>
                <p:nvPr/>
              </p:nvSpPr>
              <p:spPr bwMode="auto">
                <a:xfrm>
                  <a:off x="7380" y="6044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31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5" name="Rectangle 41"/>
                <p:cNvSpPr>
                  <a:spLocks noChangeArrowheads="1"/>
                </p:cNvSpPr>
                <p:nvPr/>
              </p:nvSpPr>
              <p:spPr bwMode="auto">
                <a:xfrm>
                  <a:off x="5145" y="5349"/>
                  <a:ext cx="25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en-US" altLang="zh-CN" sz="1000">
                      <a:latin typeface="Times New Roman" pitchFamily="18" charset="0"/>
                    </a:rPr>
                    <a:t>25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6" name="Rectangle 42"/>
                <p:cNvSpPr>
                  <a:spLocks noChangeArrowheads="1"/>
                </p:cNvSpPr>
                <p:nvPr/>
              </p:nvSpPr>
              <p:spPr bwMode="auto">
                <a:xfrm>
                  <a:off x="524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itchFamily="18" charset="0"/>
                    </a:rPr>
                    <a:t>2</a:t>
                  </a:r>
                  <a:r>
                    <a:rPr lang="en-US" altLang="zh-CN" sz="900" dirty="0">
                      <a:latin typeface="Times New Roman" pitchFamily="18" charset="0"/>
                    </a:rPr>
                    <a:t>=2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47" name="Rectangle 43"/>
                <p:cNvSpPr>
                  <a:spLocks noChangeArrowheads="1"/>
                </p:cNvSpPr>
                <p:nvPr/>
              </p:nvSpPr>
              <p:spPr bwMode="auto">
                <a:xfrm>
                  <a:off x="6690" y="5702"/>
                  <a:ext cx="425" cy="227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80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8" name="Rectangle 44"/>
                <p:cNvSpPr>
                  <a:spLocks noChangeArrowheads="1"/>
                </p:cNvSpPr>
                <p:nvPr/>
              </p:nvSpPr>
              <p:spPr bwMode="auto">
                <a:xfrm>
                  <a:off x="6690" y="6356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2</a:t>
                  </a:r>
                  <a:r>
                    <a:rPr lang="en-US" altLang="zh-CN" sz="900">
                      <a:latin typeface="Times New Roman" pitchFamily="18" charset="0"/>
                    </a:rPr>
                    <a:t>=5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49" name="Rectangle 45"/>
                <p:cNvSpPr>
                  <a:spLocks noChangeArrowheads="1"/>
                </p:cNvSpPr>
                <p:nvPr/>
              </p:nvSpPr>
              <p:spPr bwMode="auto">
                <a:xfrm>
                  <a:off x="5730" y="651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2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0" name="Rectangle 46"/>
                <p:cNvSpPr>
                  <a:spLocks noChangeArrowheads="1"/>
                </p:cNvSpPr>
                <p:nvPr/>
              </p:nvSpPr>
              <p:spPr bwMode="auto">
                <a:xfrm>
                  <a:off x="4781" y="586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1" name="Rectangle 47"/>
                <p:cNvSpPr>
                  <a:spLocks noChangeArrowheads="1"/>
                </p:cNvSpPr>
                <p:nvPr/>
              </p:nvSpPr>
              <p:spPr bwMode="auto">
                <a:xfrm>
                  <a:off x="4280" y="5692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2" name="Rectangle 48"/>
                <p:cNvSpPr>
                  <a:spLocks noChangeArrowheads="1"/>
                </p:cNvSpPr>
                <p:nvPr/>
              </p:nvSpPr>
              <p:spPr bwMode="auto">
                <a:xfrm>
                  <a:off x="5510" y="5888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1</a:t>
                  </a:r>
                  <a:r>
                    <a:rPr lang="en-US" altLang="zh-CN" sz="900">
                      <a:latin typeface="Times New Roman" pitchFamily="18" charset="0"/>
                    </a:rPr>
                    <a:t>=4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3" name="Rectangle 49"/>
                <p:cNvSpPr>
                  <a:spLocks noChangeArrowheads="1"/>
                </p:cNvSpPr>
                <p:nvPr/>
              </p:nvSpPr>
              <p:spPr bwMode="auto">
                <a:xfrm>
                  <a:off x="5663" y="7524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itchFamily="18" charset="0"/>
                    </a:rPr>
                    <a:t>4</a:t>
                  </a:r>
                  <a:r>
                    <a:rPr lang="en-US" altLang="zh-CN" sz="900" dirty="0">
                      <a:latin typeface="Times New Roman" pitchFamily="18" charset="0"/>
                    </a:rPr>
                    <a:t>=3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54" name="Rectangle 50"/>
                <p:cNvSpPr>
                  <a:spLocks noChangeArrowheads="1"/>
                </p:cNvSpPr>
                <p:nvPr/>
              </p:nvSpPr>
              <p:spPr bwMode="auto">
                <a:xfrm>
                  <a:off x="543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 dirty="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 dirty="0">
                      <a:latin typeface="Times New Roman" pitchFamily="18" charset="0"/>
                    </a:rPr>
                    <a:t>3</a:t>
                  </a:r>
                  <a:r>
                    <a:rPr lang="en-US" altLang="zh-CN" sz="900" dirty="0">
                      <a:latin typeface="Times New Roman" pitchFamily="18" charset="0"/>
                    </a:rPr>
                    <a:t>=5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55" name="Rectangle 51"/>
                <p:cNvSpPr>
                  <a:spLocks noChangeArrowheads="1"/>
                </p:cNvSpPr>
                <p:nvPr/>
              </p:nvSpPr>
              <p:spPr bwMode="auto">
                <a:xfrm>
                  <a:off x="4290" y="6940"/>
                  <a:ext cx="369" cy="19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18000" tIns="10800" rIns="18000" bIns="1080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sz="900">
                      <a:latin typeface="Times New Roman" pitchFamily="18" charset="0"/>
                    </a:rPr>
                    <a:t>i</a:t>
                  </a:r>
                  <a:r>
                    <a:rPr lang="en-US" altLang="zh-CN" sz="900" baseline="-25000">
                      <a:latin typeface="Times New Roman" pitchFamily="18" charset="0"/>
                    </a:rPr>
                    <a:t>3</a:t>
                  </a:r>
                  <a:r>
                    <a:rPr lang="en-US" altLang="zh-CN" sz="900">
                      <a:latin typeface="Times New Roman" pitchFamily="18" charset="0"/>
                    </a:rPr>
                    <a:t>=3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95" name="Rectangle 52"/>
            <p:cNvSpPr>
              <a:spLocks noChangeArrowheads="1"/>
            </p:cNvSpPr>
            <p:nvPr/>
          </p:nvSpPr>
          <p:spPr bwMode="auto">
            <a:xfrm>
              <a:off x="8167" y="8183"/>
              <a:ext cx="2833" cy="35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>
                  <a:latin typeface="Times New Roman" pitchFamily="18" charset="0"/>
                </a:rPr>
                <a:t>节点外面的数字是</a:t>
              </a:r>
              <a:r>
                <a:rPr lang="en-US" altLang="zh-CN" sz="1600" dirty="0">
                  <a:latin typeface="BatangChe" pitchFamily="49" charset="-127"/>
                  <a:ea typeface="BatangChe" pitchFamily="49" charset="-127"/>
                </a:rPr>
                <a:t>ĉ</a:t>
              </a:r>
              <a:r>
                <a:rPr lang="en-US" altLang="zh-CN" sz="1600" dirty="0">
                  <a:latin typeface="BatangChe" pitchFamily="49" charset="-127"/>
                </a:rPr>
                <a:t> </a:t>
              </a:r>
              <a:r>
                <a:rPr lang="zh-CN" altLang="en-US" sz="1600" dirty="0">
                  <a:latin typeface="Times New Roman" pitchFamily="18" charset="0"/>
                </a:rPr>
                <a:t>值</a:t>
              </a:r>
              <a:endParaRPr lang="zh-CN" altLang="en-US" sz="1600" dirty="0">
                <a:latin typeface="Verdana" pitchFamily="34" charset="0"/>
              </a:endParaRPr>
            </a:p>
          </p:txBody>
        </p:sp>
        <p:grpSp>
          <p:nvGrpSpPr>
            <p:cNvPr id="96" name="Group 53"/>
            <p:cNvGrpSpPr>
              <a:grpSpLocks/>
            </p:cNvGrpSpPr>
            <p:nvPr/>
          </p:nvGrpSpPr>
          <p:grpSpPr bwMode="auto">
            <a:xfrm>
              <a:off x="3420" y="5576"/>
              <a:ext cx="2832" cy="2340"/>
              <a:chOff x="3060" y="5420"/>
              <a:chExt cx="2832" cy="2340"/>
            </a:xfrm>
          </p:grpSpPr>
          <p:sp>
            <p:nvSpPr>
              <p:cNvPr id="118" name="Oval 54"/>
              <p:cNvSpPr>
                <a:spLocks noChangeArrowheads="1"/>
              </p:cNvSpPr>
              <p:nvPr/>
            </p:nvSpPr>
            <p:spPr bwMode="auto">
              <a:xfrm>
                <a:off x="4320" y="542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1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19" name="Oval 55"/>
              <p:cNvSpPr>
                <a:spLocks noChangeArrowheads="1"/>
              </p:cNvSpPr>
              <p:nvPr/>
            </p:nvSpPr>
            <p:spPr bwMode="auto">
              <a:xfrm>
                <a:off x="306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2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20" name="Oval 56"/>
              <p:cNvSpPr>
                <a:spLocks noChangeArrowheads="1"/>
              </p:cNvSpPr>
              <p:nvPr/>
            </p:nvSpPr>
            <p:spPr bwMode="auto">
              <a:xfrm>
                <a:off x="5580" y="6200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3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21" name="Oval 57"/>
              <p:cNvSpPr>
                <a:spLocks noChangeArrowheads="1"/>
              </p:cNvSpPr>
              <p:nvPr/>
            </p:nvSpPr>
            <p:spPr bwMode="auto">
              <a:xfrm>
                <a:off x="360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4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22" name="Oval 58"/>
              <p:cNvSpPr>
                <a:spLocks noChangeArrowheads="1"/>
              </p:cNvSpPr>
              <p:nvPr/>
            </p:nvSpPr>
            <p:spPr bwMode="auto">
              <a:xfrm>
                <a:off x="5040" y="7448"/>
                <a:ext cx="312" cy="31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18000" bIns="0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1000">
                    <a:latin typeface="Times New Roman" pitchFamily="18" charset="0"/>
                  </a:rPr>
                  <a:t>5</a:t>
                </a:r>
                <a:endParaRPr lang="en-US" altLang="zh-CN">
                  <a:latin typeface="Verdana" pitchFamily="34" charset="0"/>
                </a:endParaRPr>
              </a:p>
            </p:txBody>
          </p:sp>
          <p:sp>
            <p:nvSpPr>
              <p:cNvPr id="123" name="Freeform 59"/>
              <p:cNvSpPr>
                <a:spLocks/>
              </p:cNvSpPr>
              <p:nvPr/>
            </p:nvSpPr>
            <p:spPr bwMode="auto">
              <a:xfrm>
                <a:off x="4575" y="5693"/>
                <a:ext cx="645" cy="1755"/>
              </a:xfrm>
              <a:custGeom>
                <a:avLst/>
                <a:gdLst>
                  <a:gd name="T0" fmla="*/ 0 w 645"/>
                  <a:gd name="T1" fmla="*/ 0 h 1755"/>
                  <a:gd name="T2" fmla="*/ 645 w 645"/>
                  <a:gd name="T3" fmla="*/ 1755 h 1755"/>
                  <a:gd name="T4" fmla="*/ 0 60000 65536"/>
                  <a:gd name="T5" fmla="*/ 0 60000 65536"/>
                  <a:gd name="T6" fmla="*/ 0 w 645"/>
                  <a:gd name="T7" fmla="*/ 0 h 1755"/>
                  <a:gd name="T8" fmla="*/ 645 w 645"/>
                  <a:gd name="T9" fmla="*/ 1755 h 17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45" h="1755">
                    <a:moveTo>
                      <a:pt x="0" y="0"/>
                    </a:moveTo>
                    <a:lnTo>
                      <a:pt x="645" y="175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4" name="Freeform 60"/>
              <p:cNvSpPr>
                <a:spLocks/>
              </p:cNvSpPr>
              <p:nvPr/>
            </p:nvSpPr>
            <p:spPr bwMode="auto">
              <a:xfrm>
                <a:off x="3345" y="6338"/>
                <a:ext cx="2235" cy="19"/>
              </a:xfrm>
              <a:custGeom>
                <a:avLst/>
                <a:gdLst>
                  <a:gd name="T0" fmla="*/ 0 w 2235"/>
                  <a:gd name="T1" fmla="*/ 0 h 19"/>
                  <a:gd name="T2" fmla="*/ 2235 w 2235"/>
                  <a:gd name="T3" fmla="*/ 19 h 19"/>
                  <a:gd name="T4" fmla="*/ 0 60000 65536"/>
                  <a:gd name="T5" fmla="*/ 0 60000 65536"/>
                  <a:gd name="T6" fmla="*/ 0 w 2235"/>
                  <a:gd name="T7" fmla="*/ 0 h 19"/>
                  <a:gd name="T8" fmla="*/ 2235 w 2235"/>
                  <a:gd name="T9" fmla="*/ 19 h 1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35" h="19">
                    <a:moveTo>
                      <a:pt x="0" y="0"/>
                    </a:moveTo>
                    <a:lnTo>
                      <a:pt x="2235" y="1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5" name="Freeform 61"/>
              <p:cNvSpPr>
                <a:spLocks/>
              </p:cNvSpPr>
              <p:nvPr/>
            </p:nvSpPr>
            <p:spPr bwMode="auto">
              <a:xfrm>
                <a:off x="3270" y="6488"/>
                <a:ext cx="375" cy="975"/>
              </a:xfrm>
              <a:custGeom>
                <a:avLst/>
                <a:gdLst>
                  <a:gd name="T0" fmla="*/ 0 w 375"/>
                  <a:gd name="T1" fmla="*/ 0 h 975"/>
                  <a:gd name="T2" fmla="*/ 375 w 375"/>
                  <a:gd name="T3" fmla="*/ 975 h 975"/>
                  <a:gd name="T4" fmla="*/ 0 60000 65536"/>
                  <a:gd name="T5" fmla="*/ 0 60000 65536"/>
                  <a:gd name="T6" fmla="*/ 0 w 375"/>
                  <a:gd name="T7" fmla="*/ 0 h 975"/>
                  <a:gd name="T8" fmla="*/ 375 w 375"/>
                  <a:gd name="T9" fmla="*/ 975 h 9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5" h="975">
                    <a:moveTo>
                      <a:pt x="0" y="0"/>
                    </a:moveTo>
                    <a:lnTo>
                      <a:pt x="375" y="97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6" name="Freeform 62"/>
              <p:cNvSpPr>
                <a:spLocks/>
              </p:cNvSpPr>
              <p:nvPr/>
            </p:nvSpPr>
            <p:spPr bwMode="auto">
              <a:xfrm>
                <a:off x="5310" y="6512"/>
                <a:ext cx="450" cy="996"/>
              </a:xfrm>
              <a:custGeom>
                <a:avLst/>
                <a:gdLst>
                  <a:gd name="T0" fmla="*/ 450 w 450"/>
                  <a:gd name="T1" fmla="*/ 0 h 996"/>
                  <a:gd name="T2" fmla="*/ 0 w 450"/>
                  <a:gd name="T3" fmla="*/ 996 h 996"/>
                  <a:gd name="T4" fmla="*/ 0 60000 65536"/>
                  <a:gd name="T5" fmla="*/ 0 60000 65536"/>
                  <a:gd name="T6" fmla="*/ 0 w 450"/>
                  <a:gd name="T7" fmla="*/ 0 h 996"/>
                  <a:gd name="T8" fmla="*/ 450 w 450"/>
                  <a:gd name="T9" fmla="*/ 996 h 9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0" h="996">
                    <a:moveTo>
                      <a:pt x="450" y="0"/>
                    </a:moveTo>
                    <a:lnTo>
                      <a:pt x="0" y="996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7" name="Freeform 63"/>
              <p:cNvSpPr>
                <a:spLocks/>
              </p:cNvSpPr>
              <p:nvPr/>
            </p:nvSpPr>
            <p:spPr bwMode="auto">
              <a:xfrm>
                <a:off x="3900" y="7598"/>
                <a:ext cx="1140" cy="7"/>
              </a:xfrm>
              <a:custGeom>
                <a:avLst/>
                <a:gdLst>
                  <a:gd name="T0" fmla="*/ 0 w 1140"/>
                  <a:gd name="T1" fmla="*/ 0 h 7"/>
                  <a:gd name="T2" fmla="*/ 1140 w 1140"/>
                  <a:gd name="T3" fmla="*/ 7 h 7"/>
                  <a:gd name="T4" fmla="*/ 0 60000 65536"/>
                  <a:gd name="T5" fmla="*/ 0 60000 65536"/>
                  <a:gd name="T6" fmla="*/ 0 w 1140"/>
                  <a:gd name="T7" fmla="*/ 0 h 7"/>
                  <a:gd name="T8" fmla="*/ 1140 w 1140"/>
                  <a:gd name="T9" fmla="*/ 7 h 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40" h="7">
                    <a:moveTo>
                      <a:pt x="0" y="0"/>
                    </a:moveTo>
                    <a:lnTo>
                      <a:pt x="1140" y="7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8" name="Freeform 64"/>
              <p:cNvSpPr>
                <a:spLocks/>
              </p:cNvSpPr>
              <p:nvPr/>
            </p:nvSpPr>
            <p:spPr bwMode="auto">
              <a:xfrm>
                <a:off x="3330" y="6428"/>
                <a:ext cx="1740" cy="1065"/>
              </a:xfrm>
              <a:custGeom>
                <a:avLst/>
                <a:gdLst>
                  <a:gd name="T0" fmla="*/ 0 w 1740"/>
                  <a:gd name="T1" fmla="*/ 0 h 1065"/>
                  <a:gd name="T2" fmla="*/ 1740 w 1740"/>
                  <a:gd name="T3" fmla="*/ 1065 h 1065"/>
                  <a:gd name="T4" fmla="*/ 0 60000 65536"/>
                  <a:gd name="T5" fmla="*/ 0 60000 65536"/>
                  <a:gd name="T6" fmla="*/ 0 w 1740"/>
                  <a:gd name="T7" fmla="*/ 0 h 1065"/>
                  <a:gd name="T8" fmla="*/ 1740 w 1740"/>
                  <a:gd name="T9" fmla="*/ 1065 h 10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40" h="1065">
                    <a:moveTo>
                      <a:pt x="0" y="0"/>
                    </a:moveTo>
                    <a:lnTo>
                      <a:pt x="1740" y="106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29" name="Freeform 65"/>
              <p:cNvSpPr>
                <a:spLocks/>
              </p:cNvSpPr>
              <p:nvPr/>
            </p:nvSpPr>
            <p:spPr bwMode="auto">
              <a:xfrm>
                <a:off x="3900" y="6473"/>
                <a:ext cx="1725" cy="1035"/>
              </a:xfrm>
              <a:custGeom>
                <a:avLst/>
                <a:gdLst>
                  <a:gd name="T0" fmla="*/ 1725 w 1725"/>
                  <a:gd name="T1" fmla="*/ 0 h 1035"/>
                  <a:gd name="T2" fmla="*/ 0 w 1725"/>
                  <a:gd name="T3" fmla="*/ 1035 h 1035"/>
                  <a:gd name="T4" fmla="*/ 0 60000 65536"/>
                  <a:gd name="T5" fmla="*/ 0 60000 65536"/>
                  <a:gd name="T6" fmla="*/ 0 w 1725"/>
                  <a:gd name="T7" fmla="*/ 0 h 1035"/>
                  <a:gd name="T8" fmla="*/ 1725 w 1725"/>
                  <a:gd name="T9" fmla="*/ 1035 h 10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25" h="1035">
                    <a:moveTo>
                      <a:pt x="1725" y="0"/>
                    </a:moveTo>
                    <a:lnTo>
                      <a:pt x="0" y="103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0" name="Freeform 66"/>
              <p:cNvSpPr>
                <a:spLocks/>
              </p:cNvSpPr>
              <p:nvPr/>
            </p:nvSpPr>
            <p:spPr bwMode="auto">
              <a:xfrm>
                <a:off x="3270" y="5576"/>
                <a:ext cx="1050" cy="642"/>
              </a:xfrm>
              <a:custGeom>
                <a:avLst/>
                <a:gdLst>
                  <a:gd name="T0" fmla="*/ 0 w 1050"/>
                  <a:gd name="T1" fmla="*/ 642 h 642"/>
                  <a:gd name="T2" fmla="*/ 1050 w 1050"/>
                  <a:gd name="T3" fmla="*/ 0 h 642"/>
                  <a:gd name="T4" fmla="*/ 0 60000 65536"/>
                  <a:gd name="T5" fmla="*/ 0 60000 65536"/>
                  <a:gd name="T6" fmla="*/ 0 w 1050"/>
                  <a:gd name="T7" fmla="*/ 0 h 642"/>
                  <a:gd name="T8" fmla="*/ 1050 w 1050"/>
                  <a:gd name="T9" fmla="*/ 642 h 6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50" h="642">
                    <a:moveTo>
                      <a:pt x="0" y="642"/>
                    </a:moveTo>
                    <a:lnTo>
                      <a:pt x="105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1" name="Freeform 67"/>
              <p:cNvSpPr>
                <a:spLocks/>
              </p:cNvSpPr>
              <p:nvPr/>
            </p:nvSpPr>
            <p:spPr bwMode="auto">
              <a:xfrm>
                <a:off x="4635" y="5603"/>
                <a:ext cx="1035" cy="615"/>
              </a:xfrm>
              <a:custGeom>
                <a:avLst/>
                <a:gdLst>
                  <a:gd name="T0" fmla="*/ 0 w 1035"/>
                  <a:gd name="T1" fmla="*/ 0 h 615"/>
                  <a:gd name="T2" fmla="*/ 1035 w 1035"/>
                  <a:gd name="T3" fmla="*/ 615 h 615"/>
                  <a:gd name="T4" fmla="*/ 0 60000 65536"/>
                  <a:gd name="T5" fmla="*/ 0 60000 65536"/>
                  <a:gd name="T6" fmla="*/ 0 w 1035"/>
                  <a:gd name="T7" fmla="*/ 0 h 615"/>
                  <a:gd name="T8" fmla="*/ 1035 w 1035"/>
                  <a:gd name="T9" fmla="*/ 615 h 6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35" h="615">
                    <a:moveTo>
                      <a:pt x="0" y="0"/>
                    </a:moveTo>
                    <a:lnTo>
                      <a:pt x="1035" y="61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132" name="Freeform 68"/>
              <p:cNvSpPr>
                <a:spLocks/>
              </p:cNvSpPr>
              <p:nvPr/>
            </p:nvSpPr>
            <p:spPr bwMode="auto">
              <a:xfrm>
                <a:off x="3750" y="5708"/>
                <a:ext cx="615" cy="1725"/>
              </a:xfrm>
              <a:custGeom>
                <a:avLst/>
                <a:gdLst>
                  <a:gd name="T0" fmla="*/ 615 w 615"/>
                  <a:gd name="T1" fmla="*/ 0 h 1725"/>
                  <a:gd name="T2" fmla="*/ 0 w 615"/>
                  <a:gd name="T3" fmla="*/ 1725 h 1725"/>
                  <a:gd name="T4" fmla="*/ 0 60000 65536"/>
                  <a:gd name="T5" fmla="*/ 0 60000 65536"/>
                  <a:gd name="T6" fmla="*/ 0 w 615"/>
                  <a:gd name="T7" fmla="*/ 0 h 1725"/>
                  <a:gd name="T8" fmla="*/ 615 w 615"/>
                  <a:gd name="T9" fmla="*/ 1725 h 17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5" h="1725">
                    <a:moveTo>
                      <a:pt x="615" y="0"/>
                    </a:moveTo>
                    <a:lnTo>
                      <a:pt x="0" y="1725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sp>
          <p:nvSpPr>
            <p:cNvPr id="97" name="Rectangle 69"/>
            <p:cNvSpPr>
              <a:spLocks noChangeArrowheads="1"/>
            </p:cNvSpPr>
            <p:nvPr/>
          </p:nvSpPr>
          <p:spPr bwMode="auto">
            <a:xfrm>
              <a:off x="5580" y="584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4710" y="654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5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99" name="Rectangle 71"/>
            <p:cNvSpPr>
              <a:spLocks noChangeArrowheads="1"/>
            </p:cNvSpPr>
            <p:nvPr/>
          </p:nvSpPr>
          <p:spPr bwMode="auto">
            <a:xfrm>
              <a:off x="4710" y="62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5397" y="615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1" name="Rectangle 73"/>
            <p:cNvSpPr>
              <a:spLocks noChangeArrowheads="1"/>
            </p:cNvSpPr>
            <p:nvPr/>
          </p:nvSpPr>
          <p:spPr bwMode="auto">
            <a:xfrm>
              <a:off x="3810" y="588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20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2" name="Rectangle 74"/>
            <p:cNvSpPr>
              <a:spLocks noChangeArrowheads="1"/>
            </p:cNvSpPr>
            <p:nvPr/>
          </p:nvSpPr>
          <p:spPr bwMode="auto">
            <a:xfrm>
              <a:off x="4002" y="622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 smtClean="0">
                  <a:latin typeface="Times New Roman" pitchFamily="18" charset="0"/>
                </a:rPr>
                <a:t>15</a:t>
              </a:r>
            </a:p>
            <a:p>
              <a:pPr algn="just">
                <a:lnSpc>
                  <a:spcPct val="72000"/>
                </a:lnSpc>
              </a:pPr>
              <a:r>
                <a:rPr lang="en-US" altLang="zh-CN" sz="1000" dirty="0" smtClean="0">
                  <a:latin typeface="Times New Roman" pitchFamily="18" charset="0"/>
                </a:rPr>
                <a:t>5</a:t>
              </a:r>
              <a:endParaRPr lang="en-US" altLang="zh-CN" dirty="0">
                <a:latin typeface="Verdana" pitchFamily="34" charset="0"/>
              </a:endParaRPr>
            </a:p>
          </p:txBody>
        </p:sp>
        <p:sp>
          <p:nvSpPr>
            <p:cNvPr id="103" name="Rectangle 75"/>
            <p:cNvSpPr>
              <a:spLocks noChangeArrowheads="1"/>
            </p:cNvSpPr>
            <p:nvPr/>
          </p:nvSpPr>
          <p:spPr bwMode="auto">
            <a:xfrm>
              <a:off x="4120" y="6592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10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4" name="Rectangle 76"/>
            <p:cNvSpPr>
              <a:spLocks noChangeArrowheads="1"/>
            </p:cNvSpPr>
            <p:nvPr/>
          </p:nvSpPr>
          <p:spPr bwMode="auto">
            <a:xfrm>
              <a:off x="346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5" name="Rectangle 77"/>
            <p:cNvSpPr>
              <a:spLocks noChangeArrowheads="1"/>
            </p:cNvSpPr>
            <p:nvPr/>
          </p:nvSpPr>
          <p:spPr bwMode="auto">
            <a:xfrm>
              <a:off x="3820" y="698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6" name="Rectangle 78"/>
            <p:cNvSpPr>
              <a:spLocks noChangeArrowheads="1"/>
            </p:cNvSpPr>
            <p:nvPr/>
          </p:nvSpPr>
          <p:spPr bwMode="auto">
            <a:xfrm>
              <a:off x="4330" y="715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2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7" name="Rectangle 79"/>
            <p:cNvSpPr>
              <a:spLocks noChangeArrowheads="1"/>
            </p:cNvSpPr>
            <p:nvPr/>
          </p:nvSpPr>
          <p:spPr bwMode="auto">
            <a:xfrm>
              <a:off x="4440" y="666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19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8" name="Rectangle 80"/>
            <p:cNvSpPr>
              <a:spLocks noChangeArrowheads="1"/>
            </p:cNvSpPr>
            <p:nvPr/>
          </p:nvSpPr>
          <p:spPr bwMode="auto">
            <a:xfrm>
              <a:off x="4540" y="693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09" name="Rectangle 81"/>
            <p:cNvSpPr>
              <a:spLocks noChangeArrowheads="1"/>
            </p:cNvSpPr>
            <p:nvPr/>
          </p:nvSpPr>
          <p:spPr bwMode="auto">
            <a:xfrm>
              <a:off x="4860" y="694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18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0" name="Rectangle 82"/>
            <p:cNvSpPr>
              <a:spLocks noChangeArrowheads="1"/>
            </p:cNvSpPr>
            <p:nvPr/>
          </p:nvSpPr>
          <p:spPr bwMode="auto">
            <a:xfrm>
              <a:off x="4970" y="669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itchFamily="18" charset="0"/>
                </a:rPr>
                <a:t>16</a:t>
              </a:r>
              <a:endParaRPr lang="en-US" altLang="zh-CN" dirty="0">
                <a:latin typeface="Verdana" pitchFamily="34" charset="0"/>
              </a:endParaRPr>
            </a:p>
          </p:txBody>
        </p:sp>
        <p:sp>
          <p:nvSpPr>
            <p:cNvPr id="111" name="Rectangle 83"/>
            <p:cNvSpPr>
              <a:spLocks noChangeArrowheads="1"/>
            </p:cNvSpPr>
            <p:nvPr/>
          </p:nvSpPr>
          <p:spPr bwMode="auto">
            <a:xfrm>
              <a:off x="5310" y="664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11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2" name="Rectangle 84"/>
            <p:cNvSpPr>
              <a:spLocks noChangeArrowheads="1"/>
            </p:cNvSpPr>
            <p:nvPr/>
          </p:nvSpPr>
          <p:spPr bwMode="auto">
            <a:xfrm>
              <a:off x="5060" y="717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 dirty="0">
                  <a:latin typeface="Times New Roman" pitchFamily="18" charset="0"/>
                </a:rPr>
                <a:t>2</a:t>
              </a:r>
              <a:endParaRPr lang="en-US" altLang="zh-CN" dirty="0">
                <a:latin typeface="Verdana" pitchFamily="34" charset="0"/>
              </a:endParaRPr>
            </a:p>
          </p:txBody>
        </p:sp>
        <p:sp>
          <p:nvSpPr>
            <p:cNvPr id="113" name="Rectangle 85"/>
            <p:cNvSpPr>
              <a:spLocks noChangeArrowheads="1"/>
            </p:cNvSpPr>
            <p:nvPr/>
          </p:nvSpPr>
          <p:spPr bwMode="auto">
            <a:xfrm>
              <a:off x="5600" y="699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7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4" name="Rectangle 86"/>
            <p:cNvSpPr>
              <a:spLocks noChangeArrowheads="1"/>
            </p:cNvSpPr>
            <p:nvPr/>
          </p:nvSpPr>
          <p:spPr bwMode="auto">
            <a:xfrm>
              <a:off x="5920" y="7116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4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5" name="Rectangle 87"/>
            <p:cNvSpPr>
              <a:spLocks noChangeArrowheads="1"/>
            </p:cNvSpPr>
            <p:nvPr/>
          </p:nvSpPr>
          <p:spPr bwMode="auto">
            <a:xfrm>
              <a:off x="4680" y="7538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16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6" name="Rectangle 88"/>
            <p:cNvSpPr>
              <a:spLocks noChangeArrowheads="1"/>
            </p:cNvSpPr>
            <p:nvPr/>
          </p:nvSpPr>
          <p:spPr bwMode="auto">
            <a:xfrm>
              <a:off x="4680" y="7800"/>
              <a:ext cx="283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72000"/>
                </a:lnSpc>
              </a:pPr>
              <a:r>
                <a:rPr lang="en-US" altLang="zh-CN" sz="1000">
                  <a:latin typeface="Times New Roman" pitchFamily="18" charset="0"/>
                </a:rPr>
                <a:t>3</a:t>
              </a:r>
              <a:endParaRPr lang="en-US" altLang="zh-CN">
                <a:latin typeface="Verdana" pitchFamily="34" charset="0"/>
              </a:endParaRPr>
            </a:p>
          </p:txBody>
        </p:sp>
        <p:sp>
          <p:nvSpPr>
            <p:cNvPr id="117" name="Rectangle 89"/>
            <p:cNvSpPr>
              <a:spLocks noChangeArrowheads="1"/>
            </p:cNvSpPr>
            <p:nvPr/>
          </p:nvSpPr>
          <p:spPr bwMode="auto">
            <a:xfrm>
              <a:off x="3457" y="8085"/>
              <a:ext cx="3269" cy="63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序号由小到大</a:t>
              </a:r>
              <a:r>
                <a:rPr lang="zh-CN" altLang="en-US" sz="1600" dirty="0">
                  <a:latin typeface="Times New Roman" pitchFamily="18" charset="0"/>
                </a:rPr>
                <a:t>权值标</a:t>
              </a:r>
              <a:r>
                <a:rPr lang="zh-CN" altLang="en-US" sz="1600" dirty="0" smtClean="0">
                  <a:latin typeface="Times New Roman" pitchFamily="18" charset="0"/>
                </a:rPr>
                <a:t>于</a:t>
              </a:r>
              <a:endParaRPr lang="en-US" altLang="zh-CN" sz="1600" dirty="0" smtClean="0">
                <a:latin typeface="Times New Roman" pitchFamily="18" charset="0"/>
              </a:endParaRPr>
            </a:p>
            <a:p>
              <a:pPr algn="just"/>
              <a:r>
                <a:rPr lang="zh-CN" altLang="en-US" sz="1600" dirty="0" smtClean="0">
                  <a:latin typeface="Times New Roman" pitchFamily="18" charset="0"/>
                </a:rPr>
                <a:t>外侧，由</a:t>
              </a:r>
              <a:r>
                <a:rPr lang="zh-CN" altLang="en-US" sz="1600" dirty="0">
                  <a:latin typeface="Times New Roman" pitchFamily="18" charset="0"/>
                </a:rPr>
                <a:t>大到</a:t>
              </a:r>
              <a:r>
                <a:rPr lang="zh-CN" altLang="en-US" sz="1600" dirty="0" smtClean="0">
                  <a:latin typeface="Times New Roman" pitchFamily="18" charset="0"/>
                </a:rPr>
                <a:t>小标</a:t>
              </a:r>
              <a:r>
                <a:rPr lang="zh-CN" altLang="en-US" sz="1600" dirty="0">
                  <a:latin typeface="Times New Roman" pitchFamily="18" charset="0"/>
                </a:rPr>
                <a:t>于内侧</a:t>
              </a:r>
              <a:endParaRPr lang="zh-CN" altLang="en-US" sz="1600" dirty="0">
                <a:latin typeface="Verdana" pitchFamily="34" charset="0"/>
              </a:endParaRPr>
            </a:p>
          </p:txBody>
        </p:sp>
      </p:grpSp>
      <p:graphicFrame>
        <p:nvGraphicFramePr>
          <p:cNvPr id="44033" name="Object 20"/>
          <p:cNvGraphicFramePr>
            <a:graphicFrameLocks noChangeAspect="1"/>
          </p:cNvGraphicFramePr>
          <p:nvPr/>
        </p:nvGraphicFramePr>
        <p:xfrm>
          <a:off x="642910" y="1071546"/>
          <a:ext cx="1582737" cy="1382713"/>
        </p:xfrm>
        <a:graphic>
          <a:graphicData uri="http://schemas.openxmlformats.org/presentationml/2006/ole">
            <p:oleObj spid="_x0000_s44033" name="Equation" r:id="rId3" imgW="1193800" imgH="1143000" progId="">
              <p:embed/>
            </p:oleObj>
          </a:graphicData>
        </a:graphic>
      </p:graphicFrame>
      <p:sp>
        <p:nvSpPr>
          <p:cNvPr id="90" name="矩形 89"/>
          <p:cNvSpPr/>
          <p:nvPr/>
        </p:nvSpPr>
        <p:spPr>
          <a:xfrm>
            <a:off x="285720" y="2357430"/>
            <a:ext cx="2294218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kern="0" dirty="0" smtClean="0">
                <a:latin typeface="Times New Roman" pitchFamily="18" charset="0"/>
              </a:rPr>
              <a:t>A(10),</a:t>
            </a:r>
            <a:r>
              <a:rPr lang="zh-CN" altLang="en-US" kern="0" dirty="0" smtClean="0">
                <a:latin typeface="Times New Roman" pitchFamily="18" charset="0"/>
              </a:rPr>
              <a:t>路径 </a:t>
            </a:r>
            <a:r>
              <a:rPr lang="en-US" altLang="zh-CN" kern="0" dirty="0" smtClean="0">
                <a:latin typeface="Times New Roman" pitchFamily="18" charset="0"/>
              </a:rPr>
              <a:t>1,4,2,5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7.6 </a:t>
            </a:r>
            <a:r>
              <a:rPr lang="zh-CN" altLang="en-US" sz="2800" dirty="0" smtClean="0"/>
              <a:t>对策树问题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讲义</a:t>
            </a:r>
            <a:r>
              <a:rPr lang="en-US" altLang="zh-CN" sz="2800" dirty="0" smtClean="0"/>
              <a:t>2.4)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例：取火柴游戏：</a:t>
            </a:r>
            <a:r>
              <a:rPr lang="zh-CN" altLang="en-US" sz="2000" b="1" dirty="0" smtClean="0">
                <a:latin typeface="Times New Roman" pitchFamily="18" charset="0"/>
              </a:rPr>
              <a:t>规则：</a:t>
            </a:r>
            <a:r>
              <a:rPr lang="zh-CN" altLang="en-US" sz="2000" dirty="0" smtClean="0">
                <a:latin typeface="Times New Roman" pitchFamily="18" charset="0"/>
              </a:rPr>
              <a:t>两人轮流从盘子上取走</a:t>
            </a:r>
            <a:r>
              <a:rPr lang="en-US" altLang="zh-CN" sz="2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或</a:t>
            </a:r>
            <a:r>
              <a:rPr lang="en-US" altLang="zh-CN" sz="2000" dirty="0" smtClean="0">
                <a:latin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</a:rPr>
              <a:t>支火柴为合法步骤；</a:t>
            </a:r>
            <a:r>
              <a:rPr lang="zh-CN" altLang="en-US" sz="2000" b="1" dirty="0" smtClean="0">
                <a:latin typeface="Times New Roman" pitchFamily="18" charset="0"/>
              </a:rPr>
              <a:t> 评判：</a:t>
            </a:r>
            <a:r>
              <a:rPr lang="zh-CN" altLang="en-US" sz="2000" dirty="0" smtClean="0">
                <a:latin typeface="Times New Roman" pitchFamily="18" charset="0"/>
              </a:rPr>
              <a:t>拿走盘中最后一支火柴者为负。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对弈棋局：</a:t>
            </a:r>
            <a:r>
              <a:rPr lang="zh-CN" altLang="en-US" sz="2000" dirty="0" smtClean="0">
                <a:latin typeface="Times New Roman" pitchFamily="18" charset="0"/>
              </a:rPr>
              <a:t>以盘中剩下的火柴数来表示该时刻的棋局。棋局序列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</a:rPr>
              <a:t>k-1</a:t>
            </a:r>
            <a:r>
              <a:rPr lang="en-US" altLang="zh-CN" sz="2000" dirty="0" smtClean="0">
                <a:latin typeface="Times New Roman" pitchFamily="18" charset="0"/>
              </a:rPr>
              <a:t>,C</a:t>
            </a:r>
            <a:r>
              <a:rPr lang="en-US" altLang="zh-CN" sz="2000" baseline="-25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称为有效序列，如果：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1.  C</a:t>
            </a:r>
            <a:r>
              <a:rPr lang="en-US" altLang="zh-CN" sz="2000" baseline="-25000" dirty="0" smtClean="0">
                <a:latin typeface="Times New Roman" pitchFamily="18" charset="0"/>
              </a:rPr>
              <a:t>0</a:t>
            </a:r>
            <a:r>
              <a:rPr lang="zh-CN" altLang="en-US" sz="2000" dirty="0" smtClean="0">
                <a:latin typeface="Times New Roman" pitchFamily="18" charset="0"/>
              </a:rPr>
              <a:t>是开始棋局；</a:t>
            </a:r>
            <a:r>
              <a:rPr lang="en-US" altLang="zh-CN" sz="2400" dirty="0" smtClean="0">
                <a:latin typeface="Times New Roman" pitchFamily="18" charset="0"/>
              </a:rPr>
              <a:t> 2. </a:t>
            </a:r>
            <a:r>
              <a:rPr lang="en-US" altLang="zh-CN" sz="2400" dirty="0" err="1" smtClean="0">
                <a:latin typeface="Times New Roman" pitchFamily="18" charset="0"/>
              </a:rPr>
              <a:t>C</a:t>
            </a:r>
            <a:r>
              <a:rPr lang="en-US" altLang="zh-CN" sz="2400" baseline="-25000" dirty="0" err="1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不是终止棋局，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</a:rPr>
              <a:t>＝</a:t>
            </a:r>
            <a:r>
              <a:rPr lang="en-US" altLang="zh-CN" sz="2400" dirty="0" smtClean="0">
                <a:latin typeface="Times New Roman" pitchFamily="18" charset="0"/>
              </a:rPr>
              <a:t>0,1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k-1</a:t>
            </a:r>
            <a:r>
              <a:rPr lang="zh-CN" altLang="en-US" sz="2400" dirty="0" smtClean="0">
                <a:latin typeface="Times New Roman" pitchFamily="18" charset="0"/>
              </a:rPr>
              <a:t>；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3. </a:t>
            </a:r>
            <a:r>
              <a:rPr lang="zh-CN" altLang="en-US" sz="2000" dirty="0" smtClean="0">
                <a:latin typeface="Times New Roman" pitchFamily="18" charset="0"/>
              </a:rPr>
              <a:t>由</a:t>
            </a:r>
            <a:r>
              <a:rPr lang="en-US" altLang="zh-CN" sz="2000" dirty="0" err="1" smtClean="0">
                <a:latin typeface="Times New Roman" pitchFamily="18" charset="0"/>
              </a:rPr>
              <a:t>C</a:t>
            </a:r>
            <a:r>
              <a:rPr lang="en-US" altLang="zh-CN" sz="2000" baseline="-25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走到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</a:rPr>
              <a:t>i+1</a:t>
            </a:r>
            <a:r>
              <a:rPr lang="zh-CN" altLang="en-US" sz="2000" dirty="0" smtClean="0">
                <a:latin typeface="Times New Roman" pitchFamily="18" charset="0"/>
              </a:rPr>
              <a:t>是按下述规则进行的：若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是偶数，则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走一合法步骤；若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是奇数，则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走一合法步骤。</a:t>
            </a:r>
            <a:r>
              <a:rPr lang="en-US" altLang="zh-CN" sz="2000" dirty="0" smtClean="0">
                <a:latin typeface="Times New Roman" pitchFamily="18" charset="0"/>
              </a:rPr>
              <a:t> 4. </a:t>
            </a:r>
            <a:r>
              <a:rPr lang="zh-CN" altLang="en-US" sz="2000" dirty="0" smtClean="0">
                <a:latin typeface="Times New Roman" pitchFamily="18" charset="0"/>
              </a:rPr>
              <a:t>以</a:t>
            </a:r>
            <a:r>
              <a:rPr lang="en-US" altLang="zh-CN" sz="2000" dirty="0" smtClean="0">
                <a:latin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为终局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一个有效棋局序列</a:t>
            </a:r>
            <a:r>
              <a:rPr lang="en-US" altLang="zh-CN" sz="2400" dirty="0" smtClean="0">
                <a:latin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C</a:t>
            </a:r>
            <a:r>
              <a:rPr lang="en-US" altLang="zh-CN" sz="2400" baseline="-25000" dirty="0" smtClean="0">
                <a:latin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</a:rPr>
              <a:t>是此游戏的一盘战例</a:t>
            </a:r>
            <a:r>
              <a:rPr lang="en-US" altLang="zh-CN" sz="2400" dirty="0" smtClean="0">
                <a:latin typeface="Times New Roman" pitchFamily="18" charset="0"/>
              </a:rPr>
              <a:t>.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zh-CN" altLang="en-US" sz="2400" dirty="0" smtClean="0"/>
              <a:t>取火柴游戏所有可能的战例，可以用一颗树来描述，称作决策树。问题：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估算各个棋局下弈者的胜率。</a:t>
            </a:r>
            <a:endParaRPr lang="en-US" altLang="zh-CN" sz="20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8229600" cy="1042982"/>
          </a:xfrm>
        </p:spPr>
        <p:txBody>
          <a:bodyPr/>
          <a:lstStyle/>
          <a:p>
            <a:pPr lvl="1"/>
            <a:r>
              <a:rPr lang="en-US" altLang="zh-CN" sz="2400" dirty="0" smtClean="0">
                <a:latin typeface="Times New Roman" pitchFamily="18" charset="0"/>
              </a:rPr>
              <a:t>X: </a:t>
            </a:r>
            <a:r>
              <a:rPr lang="zh-CN" altLang="en-US" sz="2400" dirty="0" smtClean="0">
                <a:latin typeface="Times New Roman" pitchFamily="18" charset="0"/>
              </a:rPr>
              <a:t>对策树节点，代表一种棋局，</a:t>
            </a:r>
            <a:r>
              <a:rPr lang="en-US" altLang="zh-CN" sz="2400" dirty="0" smtClean="0">
                <a:latin typeface="Times New Roman" pitchFamily="18" charset="0"/>
              </a:rPr>
              <a:t>V(X)</a:t>
            </a:r>
            <a:r>
              <a:rPr lang="zh-CN" altLang="en-US" sz="2400" dirty="0" smtClean="0"/>
              <a:t>表示该局下奕者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的胜负估计。</a:t>
            </a:r>
          </a:p>
          <a:p>
            <a:pPr lvl="1"/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50825" y="1730066"/>
            <a:ext cx="8702675" cy="4413578"/>
            <a:chOff x="167" y="2436"/>
            <a:chExt cx="13706" cy="695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1010" y="2792"/>
              <a:ext cx="2587" cy="459"/>
              <a:chOff x="610" y="1572"/>
              <a:chExt cx="2587" cy="459"/>
            </a:xfrm>
          </p:grpSpPr>
          <p:sp>
            <p:nvSpPr>
              <p:cNvPr id="184" name="Rectangle 6"/>
              <p:cNvSpPr>
                <a:spLocks noChangeArrowheads="1"/>
              </p:cNvSpPr>
              <p:nvPr/>
            </p:nvSpPr>
            <p:spPr bwMode="auto">
              <a:xfrm>
                <a:off x="610" y="1776"/>
                <a:ext cx="252" cy="25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Rectangle 7"/>
              <p:cNvSpPr>
                <a:spLocks noChangeArrowheads="1"/>
              </p:cNvSpPr>
              <p:nvPr/>
            </p:nvSpPr>
            <p:spPr bwMode="auto">
              <a:xfrm>
                <a:off x="1095" y="1572"/>
                <a:ext cx="2102" cy="3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44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奕者</a:t>
                </a:r>
                <a:r>
                  <a:rPr lang="en-US" altLang="zh-CN" dirty="0">
                    <a:latin typeface="Times New Roman" pitchFamily="18" charset="0"/>
                  </a:rPr>
                  <a:t>A </a:t>
                </a:r>
                <a:r>
                  <a:rPr lang="zh-CN" altLang="en-US" dirty="0">
                    <a:latin typeface="Times New Roman" pitchFamily="18" charset="0"/>
                  </a:rPr>
                  <a:t>走子</a:t>
                </a:r>
                <a:endParaRPr lang="zh-CN" altLang="en-US" dirty="0"/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000" y="3467"/>
              <a:ext cx="2597" cy="443"/>
              <a:chOff x="570" y="2084"/>
              <a:chExt cx="2597" cy="443"/>
            </a:xfrm>
          </p:grpSpPr>
          <p:sp>
            <p:nvSpPr>
              <p:cNvPr id="182" name="Rectangle 9"/>
              <p:cNvSpPr>
                <a:spLocks noChangeArrowheads="1"/>
              </p:cNvSpPr>
              <p:nvPr/>
            </p:nvSpPr>
            <p:spPr bwMode="auto">
              <a:xfrm>
                <a:off x="1080" y="2084"/>
                <a:ext cx="2087" cy="33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>
                  <a:lnSpc>
                    <a:spcPct val="144000"/>
                  </a:lnSpc>
                </a:pPr>
                <a:r>
                  <a:rPr lang="zh-CN" altLang="en-US" dirty="0">
                    <a:latin typeface="Times New Roman" pitchFamily="18" charset="0"/>
                  </a:rPr>
                  <a:t>奕者</a:t>
                </a:r>
                <a:r>
                  <a:rPr lang="en-US" altLang="zh-CN" dirty="0">
                    <a:latin typeface="Times New Roman" pitchFamily="18" charset="0"/>
                  </a:rPr>
                  <a:t>B </a:t>
                </a:r>
                <a:r>
                  <a:rPr lang="zh-CN" altLang="en-US" dirty="0">
                    <a:latin typeface="Times New Roman" pitchFamily="18" charset="0"/>
                  </a:rPr>
                  <a:t>走子</a:t>
                </a:r>
                <a:endParaRPr lang="zh-CN" altLang="en-US" dirty="0"/>
              </a:p>
            </p:txBody>
          </p:sp>
          <p:sp>
            <p:nvSpPr>
              <p:cNvPr id="183" name="Oval 10"/>
              <p:cNvSpPr>
                <a:spLocks noChangeArrowheads="1"/>
              </p:cNvSpPr>
              <p:nvPr/>
            </p:nvSpPr>
            <p:spPr bwMode="auto">
              <a:xfrm>
                <a:off x="570" y="2215"/>
                <a:ext cx="317" cy="31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167" y="2436"/>
              <a:ext cx="13706" cy="6951"/>
              <a:chOff x="775" y="958"/>
              <a:chExt cx="13706" cy="6951"/>
            </a:xfrm>
          </p:grpSpPr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8468" y="5055"/>
                <a:ext cx="195" cy="645"/>
              </a:xfrm>
              <a:custGeom>
                <a:avLst/>
                <a:gdLst>
                  <a:gd name="T0" fmla="*/ 0 w 195"/>
                  <a:gd name="T1" fmla="*/ 0 h 645"/>
                  <a:gd name="T2" fmla="*/ 195 w 195"/>
                  <a:gd name="T3" fmla="*/ 645 h 645"/>
                  <a:gd name="T4" fmla="*/ 0 60000 65536"/>
                  <a:gd name="T5" fmla="*/ 0 60000 65536"/>
                  <a:gd name="T6" fmla="*/ 0 w 195"/>
                  <a:gd name="T7" fmla="*/ 0 h 645"/>
                  <a:gd name="T8" fmla="*/ 195 w 195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645">
                    <a:moveTo>
                      <a:pt x="0" y="0"/>
                    </a:moveTo>
                    <a:lnTo>
                      <a:pt x="195" y="64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1097" y="1284"/>
                <a:ext cx="13384" cy="6301"/>
                <a:chOff x="1097" y="1284"/>
                <a:chExt cx="13384" cy="6301"/>
              </a:xfrm>
            </p:grpSpPr>
            <p:sp>
              <p:nvSpPr>
                <p:cNvPr id="91" name="Rectangle 14"/>
                <p:cNvSpPr>
                  <a:spLocks noChangeArrowheads="1"/>
                </p:cNvSpPr>
                <p:nvPr/>
              </p:nvSpPr>
              <p:spPr bwMode="auto">
                <a:xfrm>
                  <a:off x="7426" y="1284"/>
                  <a:ext cx="16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000">
                      <a:latin typeface="Times New Roman" pitchFamily="18" charset="0"/>
                    </a:rPr>
                    <a:t>/ / /  / / /</a:t>
                  </a:r>
                  <a:endParaRPr lang="en-US" altLang="zh-CN"/>
                </a:p>
              </p:txBody>
            </p:sp>
            <p:grpSp>
              <p:nvGrpSpPr>
                <p:cNvPr id="92" name="Group 15"/>
                <p:cNvGrpSpPr>
                  <a:grpSpLocks/>
                </p:cNvGrpSpPr>
                <p:nvPr/>
              </p:nvGrpSpPr>
              <p:grpSpPr bwMode="auto">
                <a:xfrm>
                  <a:off x="1097" y="1752"/>
                  <a:ext cx="13384" cy="5833"/>
                  <a:chOff x="1097" y="1752"/>
                  <a:chExt cx="13384" cy="5833"/>
                </a:xfrm>
              </p:grpSpPr>
              <p:sp>
                <p:nvSpPr>
                  <p:cNvPr id="93" name="Freeform 16"/>
                  <p:cNvSpPr>
                    <a:spLocks/>
                  </p:cNvSpPr>
                  <p:nvPr/>
                </p:nvSpPr>
                <p:spPr bwMode="auto">
                  <a:xfrm>
                    <a:off x="1571" y="6052"/>
                    <a:ext cx="180" cy="648"/>
                  </a:xfrm>
                  <a:custGeom>
                    <a:avLst/>
                    <a:gdLst>
                      <a:gd name="T0" fmla="*/ 0 w 180"/>
                      <a:gd name="T1" fmla="*/ 36 h 648"/>
                      <a:gd name="T2" fmla="*/ 117 w 180"/>
                      <a:gd name="T3" fmla="*/ 0 h 648"/>
                      <a:gd name="T4" fmla="*/ 87 w 180"/>
                      <a:gd name="T5" fmla="*/ 525 h 648"/>
                      <a:gd name="T6" fmla="*/ 180 w 180"/>
                      <a:gd name="T7" fmla="*/ 648 h 64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0"/>
                      <a:gd name="T13" fmla="*/ 0 h 648"/>
                      <a:gd name="T14" fmla="*/ 180 w 180"/>
                      <a:gd name="T15" fmla="*/ 648 h 64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0" h="648">
                        <a:moveTo>
                          <a:pt x="0" y="36"/>
                        </a:moveTo>
                        <a:lnTo>
                          <a:pt x="117" y="0"/>
                        </a:lnTo>
                        <a:lnTo>
                          <a:pt x="87" y="525"/>
                        </a:lnTo>
                        <a:lnTo>
                          <a:pt x="180" y="64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17"/>
                  <p:cNvSpPr>
                    <a:spLocks/>
                  </p:cNvSpPr>
                  <p:nvPr/>
                </p:nvSpPr>
                <p:spPr bwMode="auto">
                  <a:xfrm>
                    <a:off x="2319" y="6069"/>
                    <a:ext cx="183" cy="663"/>
                  </a:xfrm>
                  <a:custGeom>
                    <a:avLst/>
                    <a:gdLst>
                      <a:gd name="T0" fmla="*/ 0 w 183"/>
                      <a:gd name="T1" fmla="*/ 0 h 663"/>
                      <a:gd name="T2" fmla="*/ 60 w 183"/>
                      <a:gd name="T3" fmla="*/ 570 h 663"/>
                      <a:gd name="T4" fmla="*/ 183 w 183"/>
                      <a:gd name="T5" fmla="*/ 663 h 663"/>
                      <a:gd name="T6" fmla="*/ 0 60000 65536"/>
                      <a:gd name="T7" fmla="*/ 0 60000 65536"/>
                      <a:gd name="T8" fmla="*/ 0 60000 65536"/>
                      <a:gd name="T9" fmla="*/ 0 w 183"/>
                      <a:gd name="T10" fmla="*/ 0 h 663"/>
                      <a:gd name="T11" fmla="*/ 183 w 183"/>
                      <a:gd name="T12" fmla="*/ 663 h 66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83" h="663">
                        <a:moveTo>
                          <a:pt x="0" y="0"/>
                        </a:moveTo>
                        <a:lnTo>
                          <a:pt x="60" y="570"/>
                        </a:lnTo>
                        <a:lnTo>
                          <a:pt x="183" y="66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18"/>
                  <p:cNvSpPr>
                    <a:spLocks/>
                  </p:cNvSpPr>
                  <p:nvPr/>
                </p:nvSpPr>
                <p:spPr bwMode="auto">
                  <a:xfrm>
                    <a:off x="3348" y="6083"/>
                    <a:ext cx="3" cy="503"/>
                  </a:xfrm>
                  <a:custGeom>
                    <a:avLst/>
                    <a:gdLst>
                      <a:gd name="T0" fmla="*/ 3 w 3"/>
                      <a:gd name="T1" fmla="*/ 0 h 503"/>
                      <a:gd name="T2" fmla="*/ 0 w 3"/>
                      <a:gd name="T3" fmla="*/ 503 h 503"/>
                      <a:gd name="T4" fmla="*/ 0 60000 65536"/>
                      <a:gd name="T5" fmla="*/ 0 60000 65536"/>
                      <a:gd name="T6" fmla="*/ 0 w 3"/>
                      <a:gd name="T7" fmla="*/ 0 h 503"/>
                      <a:gd name="T8" fmla="*/ 3 w 3"/>
                      <a:gd name="T9" fmla="*/ 503 h 50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" h="503">
                        <a:moveTo>
                          <a:pt x="3" y="0"/>
                        </a:moveTo>
                        <a:lnTo>
                          <a:pt x="0" y="503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9006" y="5079"/>
                    <a:ext cx="225" cy="6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221" y="5089"/>
                    <a:ext cx="0" cy="62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21"/>
                  <p:cNvSpPr>
                    <a:spLocks/>
                  </p:cNvSpPr>
                  <p:nvPr/>
                </p:nvSpPr>
                <p:spPr bwMode="auto">
                  <a:xfrm>
                    <a:off x="12129" y="5053"/>
                    <a:ext cx="15" cy="660"/>
                  </a:xfrm>
                  <a:custGeom>
                    <a:avLst/>
                    <a:gdLst>
                      <a:gd name="T0" fmla="*/ 0 w 15"/>
                      <a:gd name="T1" fmla="*/ 0 h 660"/>
                      <a:gd name="T2" fmla="*/ 15 w 15"/>
                      <a:gd name="T3" fmla="*/ 660 h 660"/>
                      <a:gd name="T4" fmla="*/ 0 60000 65536"/>
                      <a:gd name="T5" fmla="*/ 0 60000 65536"/>
                      <a:gd name="T6" fmla="*/ 0 w 15"/>
                      <a:gd name="T7" fmla="*/ 0 h 660"/>
                      <a:gd name="T8" fmla="*/ 15 w 15"/>
                      <a:gd name="T9" fmla="*/ 660 h 66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" h="660">
                        <a:moveTo>
                          <a:pt x="0" y="0"/>
                        </a:moveTo>
                        <a:lnTo>
                          <a:pt x="15" y="66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9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1734" y="4955"/>
                    <a:ext cx="6613" cy="768"/>
                    <a:chOff x="1500" y="5209"/>
                    <a:chExt cx="6613" cy="768"/>
                  </a:xfrm>
                </p:grpSpPr>
                <p:sp>
                  <p:nvSpPr>
                    <p:cNvPr id="17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500" y="5209"/>
                      <a:ext cx="585" cy="735"/>
                    </a:xfrm>
                    <a:custGeom>
                      <a:avLst/>
                      <a:gdLst>
                        <a:gd name="T0" fmla="*/ 585 w 585"/>
                        <a:gd name="T1" fmla="*/ 0 h 735"/>
                        <a:gd name="T2" fmla="*/ 0 w 585"/>
                        <a:gd name="T3" fmla="*/ 735 h 735"/>
                        <a:gd name="T4" fmla="*/ 0 60000 65536"/>
                        <a:gd name="T5" fmla="*/ 0 60000 65536"/>
                        <a:gd name="T6" fmla="*/ 0 w 585"/>
                        <a:gd name="T7" fmla="*/ 0 h 735"/>
                        <a:gd name="T8" fmla="*/ 585 w 585"/>
                        <a:gd name="T9" fmla="*/ 735 h 73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585" h="735">
                          <a:moveTo>
                            <a:pt x="585" y="0"/>
                          </a:moveTo>
                          <a:lnTo>
                            <a:pt x="0" y="735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145" y="5254"/>
                      <a:ext cx="1" cy="705"/>
                    </a:xfrm>
                    <a:custGeom>
                      <a:avLst/>
                      <a:gdLst>
                        <a:gd name="T0" fmla="*/ 0 w 1"/>
                        <a:gd name="T1" fmla="*/ 0 h 705"/>
                        <a:gd name="T2" fmla="*/ 0 w 1"/>
                        <a:gd name="T3" fmla="*/ 705 h 705"/>
                        <a:gd name="T4" fmla="*/ 0 60000 65536"/>
                        <a:gd name="T5" fmla="*/ 0 60000 65536"/>
                        <a:gd name="T6" fmla="*/ 0 w 1"/>
                        <a:gd name="T7" fmla="*/ 0 h 705"/>
                        <a:gd name="T8" fmla="*/ 1 w 1"/>
                        <a:gd name="T9" fmla="*/ 705 h 705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705">
                          <a:moveTo>
                            <a:pt x="0" y="0"/>
                          </a:moveTo>
                          <a:lnTo>
                            <a:pt x="0" y="705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2235" y="5239"/>
                      <a:ext cx="405" cy="720"/>
                    </a:xfrm>
                    <a:custGeom>
                      <a:avLst/>
                      <a:gdLst>
                        <a:gd name="T0" fmla="*/ 0 w 405"/>
                        <a:gd name="T1" fmla="*/ 0 h 720"/>
                        <a:gd name="T2" fmla="*/ 405 w 405"/>
                        <a:gd name="T3" fmla="*/ 720 h 720"/>
                        <a:gd name="T4" fmla="*/ 0 60000 65536"/>
                        <a:gd name="T5" fmla="*/ 0 60000 65536"/>
                        <a:gd name="T6" fmla="*/ 0 w 405"/>
                        <a:gd name="T7" fmla="*/ 0 h 720"/>
                        <a:gd name="T8" fmla="*/ 405 w 405"/>
                        <a:gd name="T9" fmla="*/ 720 h 7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05" h="720">
                          <a:moveTo>
                            <a:pt x="0" y="0"/>
                          </a:moveTo>
                          <a:lnTo>
                            <a:pt x="405" y="7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4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9" y="5234"/>
                      <a:ext cx="168" cy="7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030" y="5209"/>
                      <a:ext cx="654" cy="766"/>
                    </a:xfrm>
                    <a:custGeom>
                      <a:avLst/>
                      <a:gdLst>
                        <a:gd name="T0" fmla="*/ 0 w 654"/>
                        <a:gd name="T1" fmla="*/ 0 h 766"/>
                        <a:gd name="T2" fmla="*/ 654 w 654"/>
                        <a:gd name="T3" fmla="*/ 766 h 766"/>
                        <a:gd name="T4" fmla="*/ 0 60000 65536"/>
                        <a:gd name="T5" fmla="*/ 0 60000 65536"/>
                        <a:gd name="T6" fmla="*/ 0 w 654"/>
                        <a:gd name="T7" fmla="*/ 0 h 766"/>
                        <a:gd name="T8" fmla="*/ 654 w 654"/>
                        <a:gd name="T9" fmla="*/ 766 h 76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654" h="766">
                          <a:moveTo>
                            <a:pt x="0" y="0"/>
                          </a:moveTo>
                          <a:lnTo>
                            <a:pt x="654" y="766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840" y="5254"/>
                      <a:ext cx="406" cy="722"/>
                    </a:xfrm>
                    <a:custGeom>
                      <a:avLst/>
                      <a:gdLst>
                        <a:gd name="T0" fmla="*/ 0 w 406"/>
                        <a:gd name="T1" fmla="*/ 0 h 722"/>
                        <a:gd name="T2" fmla="*/ 406 w 406"/>
                        <a:gd name="T3" fmla="*/ 722 h 722"/>
                        <a:gd name="T4" fmla="*/ 0 60000 65536"/>
                        <a:gd name="T5" fmla="*/ 0 60000 65536"/>
                        <a:gd name="T6" fmla="*/ 0 w 406"/>
                        <a:gd name="T7" fmla="*/ 0 h 722"/>
                        <a:gd name="T8" fmla="*/ 406 w 406"/>
                        <a:gd name="T9" fmla="*/ 722 h 72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406" h="722">
                          <a:moveTo>
                            <a:pt x="0" y="0"/>
                          </a:moveTo>
                          <a:lnTo>
                            <a:pt x="406" y="72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665" y="5209"/>
                      <a:ext cx="135" cy="750"/>
                    </a:xfrm>
                    <a:custGeom>
                      <a:avLst/>
                      <a:gdLst>
                        <a:gd name="T0" fmla="*/ 0 w 135"/>
                        <a:gd name="T1" fmla="*/ 0 h 750"/>
                        <a:gd name="T2" fmla="*/ 135 w 135"/>
                        <a:gd name="T3" fmla="*/ 750 h 750"/>
                        <a:gd name="T4" fmla="*/ 0 60000 65536"/>
                        <a:gd name="T5" fmla="*/ 0 60000 65536"/>
                        <a:gd name="T6" fmla="*/ 0 w 135"/>
                        <a:gd name="T7" fmla="*/ 0 h 750"/>
                        <a:gd name="T8" fmla="*/ 135 w 135"/>
                        <a:gd name="T9" fmla="*/ 750 h 75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35" h="750">
                          <a:moveTo>
                            <a:pt x="0" y="0"/>
                          </a:moveTo>
                          <a:lnTo>
                            <a:pt x="135" y="75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37" y="5224"/>
                      <a:ext cx="678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9" name="Line 3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92" y="5252"/>
                      <a:ext cx="0" cy="72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7800" y="5253"/>
                      <a:ext cx="313" cy="691"/>
                    </a:xfrm>
                    <a:custGeom>
                      <a:avLst/>
                      <a:gdLst>
                        <a:gd name="T0" fmla="*/ 313 w 313"/>
                        <a:gd name="T1" fmla="*/ 0 h 691"/>
                        <a:gd name="T2" fmla="*/ 0 w 313"/>
                        <a:gd name="T3" fmla="*/ 691 h 691"/>
                        <a:gd name="T4" fmla="*/ 0 60000 65536"/>
                        <a:gd name="T5" fmla="*/ 0 60000 65536"/>
                        <a:gd name="T6" fmla="*/ 0 w 313"/>
                        <a:gd name="T7" fmla="*/ 0 h 691"/>
                        <a:gd name="T8" fmla="*/ 313 w 313"/>
                        <a:gd name="T9" fmla="*/ 691 h 69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13" h="691">
                          <a:moveTo>
                            <a:pt x="313" y="0"/>
                          </a:moveTo>
                          <a:lnTo>
                            <a:pt x="0" y="691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1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05" y="5225"/>
                      <a:ext cx="582" cy="75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7009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35"/>
                  <p:cNvSpPr>
                    <a:spLocks/>
                  </p:cNvSpPr>
                  <p:nvPr/>
                </p:nvSpPr>
                <p:spPr bwMode="auto">
                  <a:xfrm>
                    <a:off x="1187" y="6099"/>
                    <a:ext cx="465" cy="570"/>
                  </a:xfrm>
                  <a:custGeom>
                    <a:avLst/>
                    <a:gdLst>
                      <a:gd name="T0" fmla="*/ 465 w 465"/>
                      <a:gd name="T1" fmla="*/ 0 h 570"/>
                      <a:gd name="T2" fmla="*/ 0 w 465"/>
                      <a:gd name="T3" fmla="*/ 570 h 570"/>
                      <a:gd name="T4" fmla="*/ 0 60000 65536"/>
                      <a:gd name="T5" fmla="*/ 0 60000 65536"/>
                      <a:gd name="T6" fmla="*/ 0 w 465"/>
                      <a:gd name="T7" fmla="*/ 0 h 570"/>
                      <a:gd name="T8" fmla="*/ 465 w 465"/>
                      <a:gd name="T9" fmla="*/ 570 h 57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65" h="570">
                        <a:moveTo>
                          <a:pt x="465" y="0"/>
                        </a:moveTo>
                        <a:lnTo>
                          <a:pt x="0" y="57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36"/>
                  <p:cNvSpPr>
                    <a:spLocks/>
                  </p:cNvSpPr>
                  <p:nvPr/>
                </p:nvSpPr>
                <p:spPr bwMode="auto">
                  <a:xfrm>
                    <a:off x="5015" y="6047"/>
                    <a:ext cx="15" cy="548"/>
                  </a:xfrm>
                  <a:custGeom>
                    <a:avLst/>
                    <a:gdLst>
                      <a:gd name="T0" fmla="*/ 15 w 15"/>
                      <a:gd name="T1" fmla="*/ 0 h 548"/>
                      <a:gd name="T2" fmla="*/ 0 w 15"/>
                      <a:gd name="T3" fmla="*/ 23 h 548"/>
                      <a:gd name="T4" fmla="*/ 15 w 15"/>
                      <a:gd name="T5" fmla="*/ 548 h 548"/>
                      <a:gd name="T6" fmla="*/ 0 60000 65536"/>
                      <a:gd name="T7" fmla="*/ 0 60000 65536"/>
                      <a:gd name="T8" fmla="*/ 0 60000 65536"/>
                      <a:gd name="T9" fmla="*/ 0 w 15"/>
                      <a:gd name="T10" fmla="*/ 0 h 548"/>
                      <a:gd name="T11" fmla="*/ 15 w 15"/>
                      <a:gd name="T12" fmla="*/ 548 h 5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" h="548">
                        <a:moveTo>
                          <a:pt x="15" y="0"/>
                        </a:moveTo>
                        <a:lnTo>
                          <a:pt x="0" y="23"/>
                        </a:lnTo>
                        <a:lnTo>
                          <a:pt x="15" y="548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34" y="6069"/>
                    <a:ext cx="0" cy="51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076" y="1752"/>
                    <a:ext cx="12405" cy="3315"/>
                    <a:chOff x="1620" y="1545"/>
                    <a:chExt cx="12405" cy="3315"/>
                  </a:xfrm>
                </p:grpSpPr>
                <p:grpSp>
                  <p:nvGrpSpPr>
                    <p:cNvPr id="105" name="Group 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0" y="1545"/>
                      <a:ext cx="7320" cy="630"/>
                      <a:chOff x="5160" y="1545"/>
                      <a:chExt cx="7320" cy="630"/>
                    </a:xfrm>
                  </p:grpSpPr>
                  <p:sp>
                    <p:nvSpPr>
                      <p:cNvPr id="168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60" y="1545"/>
                        <a:ext cx="2505" cy="630"/>
                      </a:xfrm>
                      <a:custGeom>
                        <a:avLst/>
                        <a:gdLst>
                          <a:gd name="T0" fmla="*/ 2505 w 2505"/>
                          <a:gd name="T1" fmla="*/ 0 h 630"/>
                          <a:gd name="T2" fmla="*/ 0 w 2505"/>
                          <a:gd name="T3" fmla="*/ 630 h 630"/>
                          <a:gd name="T4" fmla="*/ 0 60000 65536"/>
                          <a:gd name="T5" fmla="*/ 0 60000 65536"/>
                          <a:gd name="T6" fmla="*/ 0 w 2505"/>
                          <a:gd name="T7" fmla="*/ 0 h 630"/>
                          <a:gd name="T8" fmla="*/ 2505 w 2505"/>
                          <a:gd name="T9" fmla="*/ 630 h 630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2505" h="630">
                            <a:moveTo>
                              <a:pt x="2505" y="0"/>
                            </a:moveTo>
                            <a:lnTo>
                              <a:pt x="0" y="63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9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90" y="1575"/>
                        <a:ext cx="1890" cy="525"/>
                      </a:xfrm>
                      <a:custGeom>
                        <a:avLst/>
                        <a:gdLst>
                          <a:gd name="T0" fmla="*/ 0 w 1890"/>
                          <a:gd name="T1" fmla="*/ 0 h 525"/>
                          <a:gd name="T2" fmla="*/ 1890 w 1890"/>
                          <a:gd name="T3" fmla="*/ 525 h 525"/>
                          <a:gd name="T4" fmla="*/ 0 60000 65536"/>
                          <a:gd name="T5" fmla="*/ 0 60000 65536"/>
                          <a:gd name="T6" fmla="*/ 0 w 1890"/>
                          <a:gd name="T7" fmla="*/ 0 h 525"/>
                          <a:gd name="T8" fmla="*/ 1890 w 1890"/>
                          <a:gd name="T9" fmla="*/ 525 h 525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1890" h="525">
                            <a:moveTo>
                              <a:pt x="0" y="0"/>
                            </a:moveTo>
                            <a:lnTo>
                              <a:pt x="1890" y="525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70" name="Freeform 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283" y="1547"/>
                        <a:ext cx="4197" cy="628"/>
                      </a:xfrm>
                      <a:custGeom>
                        <a:avLst/>
                        <a:gdLst>
                          <a:gd name="T0" fmla="*/ 0 w 4197"/>
                          <a:gd name="T1" fmla="*/ 0 h 628"/>
                          <a:gd name="T2" fmla="*/ 4197 w 4197"/>
                          <a:gd name="T3" fmla="*/ 628 h 628"/>
                          <a:gd name="T4" fmla="*/ 0 60000 65536"/>
                          <a:gd name="T5" fmla="*/ 0 60000 65536"/>
                          <a:gd name="T6" fmla="*/ 0 w 4197"/>
                          <a:gd name="T7" fmla="*/ 0 h 628"/>
                          <a:gd name="T8" fmla="*/ 4197 w 4197"/>
                          <a:gd name="T9" fmla="*/ 628 h 628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4197" h="628">
                            <a:moveTo>
                              <a:pt x="0" y="0"/>
                            </a:moveTo>
                            <a:lnTo>
                              <a:pt x="4197" y="628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106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20" y="2083"/>
                      <a:ext cx="12405" cy="2777"/>
                      <a:chOff x="1620" y="2083"/>
                      <a:chExt cx="12405" cy="2777"/>
                    </a:xfrm>
                  </p:grpSpPr>
                  <p:grpSp>
                    <p:nvGrpSpPr>
                      <p:cNvPr id="107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473" y="2083"/>
                        <a:ext cx="8580" cy="654"/>
                        <a:chOff x="4473" y="2083"/>
                        <a:chExt cx="8580" cy="654"/>
                      </a:xfrm>
                    </p:grpSpPr>
                    <p:sp>
                      <p:nvSpPr>
                        <p:cNvPr id="165" name="Oval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73" y="2083"/>
                          <a:ext cx="81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96000"/>
                            </a:lnSpc>
                          </a:pPr>
                          <a:r>
                            <a:rPr lang="en-US" altLang="zh-CN" sz="1000">
                              <a:latin typeface="Times New Roman" pitchFamily="18" charset="0"/>
                            </a:rPr>
                            <a:t>/// //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66" name="Oval 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348" y="2113"/>
                          <a:ext cx="705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80000"/>
                            </a:lnSpc>
                          </a:pPr>
                          <a:r>
                            <a:rPr lang="en-US" altLang="zh-CN" sz="1000">
                              <a:latin typeface="Times New Roman" pitchFamily="18" charset="0"/>
                            </a:rPr>
                            <a:t>/ / /</a:t>
                          </a:r>
                          <a:endParaRPr lang="en-US" altLang="zh-CN"/>
                        </a:p>
                      </p:txBody>
                    </p:sp>
                    <p:sp>
                      <p:nvSpPr>
                        <p:cNvPr id="167" name="Oval 4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453" y="2098"/>
                          <a:ext cx="765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80000"/>
                            </a:lnSpc>
                          </a:pPr>
                          <a:r>
                            <a:rPr lang="en-US" altLang="zh-CN" sz="1000">
                              <a:latin typeface="Times New Roman" pitchFamily="18" charset="0"/>
                            </a:rPr>
                            <a:t>// //</a:t>
                          </a:r>
                          <a:endParaRPr lang="en-US" altLang="zh-CN"/>
                        </a:p>
                      </p:txBody>
                    </p:sp>
                  </p:grpSp>
                  <p:grpSp>
                    <p:nvGrpSpPr>
                      <p:cNvPr id="108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20" y="3357"/>
                        <a:ext cx="12405" cy="1503"/>
                        <a:chOff x="1383" y="3815"/>
                        <a:chExt cx="12405" cy="1503"/>
                      </a:xfrm>
                    </p:grpSpPr>
                    <p:grpSp>
                      <p:nvGrpSpPr>
                        <p:cNvPr id="119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68" y="3815"/>
                          <a:ext cx="11820" cy="492"/>
                          <a:chOff x="1893" y="3943"/>
                          <a:chExt cx="11820" cy="492"/>
                        </a:xfrm>
                      </p:grpSpPr>
                      <p:sp>
                        <p:nvSpPr>
                          <p:cNvPr id="156" name="Rectangle 5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93" y="3943"/>
                            <a:ext cx="10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 / /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7" name="Rectangle 5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73" y="3943"/>
                            <a:ext cx="10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  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8" name="Rectangl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453" y="3943"/>
                            <a:ext cx="7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 dirty="0">
                                <a:latin typeface="Times New Roman" pitchFamily="18" charset="0"/>
                              </a:rPr>
                              <a:t> </a:t>
                            </a:r>
                            <a:r>
                              <a:rPr lang="en-US" altLang="zh-CN" sz="1000" dirty="0">
                                <a:latin typeface="Times New Roman" pitchFamily="18" charset="0"/>
                              </a:rPr>
                              <a:t>/ /</a:t>
                            </a:r>
                            <a:endParaRPr lang="en-US" altLang="zh-CN" dirty="0"/>
                          </a:p>
                        </p:txBody>
                      </p:sp>
                      <p:sp>
                        <p:nvSpPr>
                          <p:cNvPr id="159" name="Rectangle 5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758" y="3943"/>
                            <a:ext cx="10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>
                                <a:latin typeface="Times New Roman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  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0" name="Rectangle 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258" y="3943"/>
                            <a:ext cx="84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zh-CN" altLang="en-US" sz="1000">
                                <a:latin typeface="Times New Roman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 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1" name="Rectangle 5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278" y="3967"/>
                            <a:ext cx="435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A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2" name="Rectangle 5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78" y="3967"/>
                            <a:ext cx="48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3" name="Rectangle 5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478" y="3967"/>
                            <a:ext cx="720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 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64" name="Rectangle 5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558" y="3967"/>
                            <a:ext cx="435" cy="46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/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</p:grpSp>
                    <p:grpSp>
                      <p:nvGrpSpPr>
                        <p:cNvPr id="120" name="Group 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83" y="4805"/>
                          <a:ext cx="11703" cy="513"/>
                          <a:chOff x="1395" y="5017"/>
                          <a:chExt cx="11703" cy="513"/>
                        </a:xfrm>
                      </p:grpSpPr>
                      <p:sp>
                        <p:nvSpPr>
                          <p:cNvPr id="139" name="Oval 6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395" y="5023"/>
                            <a:ext cx="66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0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08" y="5045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zh-CN" altLang="en-US" sz="1000">
                                <a:latin typeface="Times New Roman" pitchFamily="18" charset="0"/>
                              </a:rPr>
                              <a:t> </a:t>
                            </a: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1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58" y="502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2" name="Oval 6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2558" y="5062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3" name="Oval 6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475" y="503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4" name="Oval 6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75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5" name="Oval 6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2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6" name="Oval 6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05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7" name="Oval 6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741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8" name="Oval 6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270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49" name="Oval 7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903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0" name="Oval 7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18" y="5046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1" name="Oval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163" y="506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2" name="Oval 7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808" y="5061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B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3" name="Oval 7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075" y="5037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4" name="Oval 75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65" y="5017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  <p:sp>
                        <p:nvSpPr>
                          <p:cNvPr id="155" name="Oval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945" y="5018"/>
                            <a:ext cx="540" cy="468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pPr algn="just">
                              <a:lnSpc>
                                <a:spcPct val="80000"/>
                              </a:lnSpc>
                            </a:pPr>
                            <a:r>
                              <a:rPr lang="en-US" altLang="zh-CN" sz="1000">
                                <a:latin typeface="Times New Roman" pitchFamily="18" charset="0"/>
                              </a:rPr>
                              <a:t>//</a:t>
                            </a:r>
                            <a:endParaRPr lang="en-US" altLang="zh-CN"/>
                          </a:p>
                        </p:txBody>
                      </p:sp>
                    </p:grpSp>
                    <p:grpSp>
                      <p:nvGrpSpPr>
                        <p:cNvPr id="121" name="Group 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00" y="4275"/>
                          <a:ext cx="11040" cy="585"/>
                          <a:chOff x="1800" y="4275"/>
                          <a:chExt cx="11040" cy="585"/>
                        </a:xfrm>
                      </p:grpSpPr>
                      <p:sp>
                        <p:nvSpPr>
                          <p:cNvPr id="122" name="Line 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903" y="4290"/>
                            <a:ext cx="315" cy="55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3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0770" y="4307"/>
                            <a:ext cx="90" cy="507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4" name="Freeform 80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800" y="4275"/>
                            <a:ext cx="555" cy="555"/>
                          </a:xfrm>
                          <a:custGeom>
                            <a:avLst/>
                            <a:gdLst>
                              <a:gd name="T0" fmla="*/ 555 w 555"/>
                              <a:gd name="T1" fmla="*/ 0 h 555"/>
                              <a:gd name="T2" fmla="*/ 0 w 555"/>
                              <a:gd name="T3" fmla="*/ 555 h 555"/>
                              <a:gd name="T4" fmla="*/ 0 60000 65536"/>
                              <a:gd name="T5" fmla="*/ 0 60000 65536"/>
                              <a:gd name="T6" fmla="*/ 0 w 555"/>
                              <a:gd name="T7" fmla="*/ 0 h 555"/>
                              <a:gd name="T8" fmla="*/ 555 w 555"/>
                              <a:gd name="T9" fmla="*/ 555 h 555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555" h="555">
                                <a:moveTo>
                                  <a:pt x="555" y="0"/>
                                </a:moveTo>
                                <a:lnTo>
                                  <a:pt x="0" y="555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5" name="Freeform 8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20" y="4290"/>
                            <a:ext cx="15" cy="510"/>
                          </a:xfrm>
                          <a:custGeom>
                            <a:avLst/>
                            <a:gdLst>
                              <a:gd name="T0" fmla="*/ 15 w 15"/>
                              <a:gd name="T1" fmla="*/ 0 h 510"/>
                              <a:gd name="T2" fmla="*/ 0 w 15"/>
                              <a:gd name="T3" fmla="*/ 510 h 510"/>
                              <a:gd name="T4" fmla="*/ 0 60000 65536"/>
                              <a:gd name="T5" fmla="*/ 0 60000 65536"/>
                              <a:gd name="T6" fmla="*/ 0 w 15"/>
                              <a:gd name="T7" fmla="*/ 0 h 510"/>
                              <a:gd name="T8" fmla="*/ 15 w 15"/>
                              <a:gd name="T9" fmla="*/ 510 h 51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5" h="510">
                                <a:moveTo>
                                  <a:pt x="15" y="0"/>
                                </a:moveTo>
                                <a:lnTo>
                                  <a:pt x="0" y="510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6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658" y="4275"/>
                            <a:ext cx="567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7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278" y="4275"/>
                            <a:ext cx="720" cy="52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8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028" y="4275"/>
                            <a:ext cx="0" cy="53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29" name="Line 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6408" y="4275"/>
                            <a:ext cx="330" cy="55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0" name="Line 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6858" y="4275"/>
                            <a:ext cx="180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1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7638" y="4275"/>
                            <a:ext cx="510" cy="57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2" name="Line 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298" y="4275"/>
                            <a:ext cx="0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3" name="Line 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538" y="4275"/>
                            <a:ext cx="300" cy="559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4" name="Line 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9528" y="4275"/>
                            <a:ext cx="282" cy="575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5" name="Freeform 91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478" y="4305"/>
                            <a:ext cx="342" cy="544"/>
                          </a:xfrm>
                          <a:custGeom>
                            <a:avLst/>
                            <a:gdLst>
                              <a:gd name="T0" fmla="*/ 342 w 342"/>
                              <a:gd name="T1" fmla="*/ 0 h 544"/>
                              <a:gd name="T2" fmla="*/ 0 w 342"/>
                              <a:gd name="T3" fmla="*/ 544 h 544"/>
                              <a:gd name="T4" fmla="*/ 0 60000 65536"/>
                              <a:gd name="T5" fmla="*/ 0 60000 65536"/>
                              <a:gd name="T6" fmla="*/ 0 w 342"/>
                              <a:gd name="T7" fmla="*/ 0 h 544"/>
                              <a:gd name="T8" fmla="*/ 342 w 342"/>
                              <a:gd name="T9" fmla="*/ 544 h 544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342" h="544">
                                <a:moveTo>
                                  <a:pt x="342" y="0"/>
                                </a:moveTo>
                                <a:lnTo>
                                  <a:pt x="0" y="544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6" name="Freeform 92"/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970" y="4290"/>
                            <a:ext cx="105" cy="570"/>
                          </a:xfrm>
                          <a:custGeom>
                            <a:avLst/>
                            <a:gdLst>
                              <a:gd name="T0" fmla="*/ 0 w 105"/>
                              <a:gd name="T1" fmla="*/ 0 h 570"/>
                              <a:gd name="T2" fmla="*/ 105 w 105"/>
                              <a:gd name="T3" fmla="*/ 570 h 570"/>
                              <a:gd name="T4" fmla="*/ 0 60000 65536"/>
                              <a:gd name="T5" fmla="*/ 0 60000 65536"/>
                              <a:gd name="T6" fmla="*/ 0 w 105"/>
                              <a:gd name="T7" fmla="*/ 0 h 570"/>
                              <a:gd name="T8" fmla="*/ 105 w 105"/>
                              <a:gd name="T9" fmla="*/ 570 h 570"/>
                            </a:gdLst>
                            <a:ahLst/>
                            <a:cxnLst>
                              <a:cxn ang="T4">
                                <a:pos x="T0" y="T1"/>
                              </a:cxn>
                              <a:cxn ang="T5">
                                <a:pos x="T2" y="T3"/>
                              </a:cxn>
                            </a:cxnLst>
                            <a:rect l="T6" t="T7" r="T8" b="T9"/>
                            <a:pathLst>
                              <a:path w="105" h="570">
                                <a:moveTo>
                                  <a:pt x="0" y="0"/>
                                </a:moveTo>
                                <a:lnTo>
                                  <a:pt x="105" y="570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7" name="Line 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2840" y="4305"/>
                            <a:ext cx="0" cy="49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138" name="Line 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5178" y="4275"/>
                            <a:ext cx="582" cy="574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09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0" y="2625"/>
                        <a:ext cx="11190" cy="795"/>
                        <a:chOff x="2610" y="2625"/>
                        <a:chExt cx="11190" cy="795"/>
                      </a:xfrm>
                    </p:grpSpPr>
                    <p:sp>
                      <p:nvSpPr>
                        <p:cNvPr id="110" name="Freeform 9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10" y="2625"/>
                          <a:ext cx="1980" cy="750"/>
                        </a:xfrm>
                        <a:custGeom>
                          <a:avLst/>
                          <a:gdLst>
                            <a:gd name="T0" fmla="*/ 1980 w 1980"/>
                            <a:gd name="T1" fmla="*/ 0 h 750"/>
                            <a:gd name="T2" fmla="*/ 0 w 1980"/>
                            <a:gd name="T3" fmla="*/ 750 h 750"/>
                            <a:gd name="T4" fmla="*/ 0 60000 65536"/>
                            <a:gd name="T5" fmla="*/ 0 60000 65536"/>
                            <a:gd name="T6" fmla="*/ 0 w 1980"/>
                            <a:gd name="T7" fmla="*/ 0 h 750"/>
                            <a:gd name="T8" fmla="*/ 1980 w 1980"/>
                            <a:gd name="T9" fmla="*/ 750 h 75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980" h="750">
                              <a:moveTo>
                                <a:pt x="1980" y="0"/>
                              </a:moveTo>
                              <a:lnTo>
                                <a:pt x="0" y="75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1" name="Freeform 9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875" y="2700"/>
                          <a:ext cx="540" cy="630"/>
                        </a:xfrm>
                        <a:custGeom>
                          <a:avLst/>
                          <a:gdLst>
                            <a:gd name="T0" fmla="*/ 0 w 540"/>
                            <a:gd name="T1" fmla="*/ 0 h 630"/>
                            <a:gd name="T2" fmla="*/ 540 w 540"/>
                            <a:gd name="T3" fmla="*/ 630 h 630"/>
                            <a:gd name="T4" fmla="*/ 0 60000 65536"/>
                            <a:gd name="T5" fmla="*/ 0 60000 65536"/>
                            <a:gd name="T6" fmla="*/ 0 w 540"/>
                            <a:gd name="T7" fmla="*/ 0 h 630"/>
                            <a:gd name="T8" fmla="*/ 540 w 540"/>
                            <a:gd name="T9" fmla="*/ 630 h 63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540" h="630">
                              <a:moveTo>
                                <a:pt x="0" y="0"/>
                              </a:moveTo>
                              <a:lnTo>
                                <a:pt x="540" y="63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2" name="Freeform 9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550" y="2703"/>
                          <a:ext cx="1128" cy="657"/>
                        </a:xfrm>
                        <a:custGeom>
                          <a:avLst/>
                          <a:gdLst>
                            <a:gd name="T0" fmla="*/ 1128 w 1128"/>
                            <a:gd name="T1" fmla="*/ 0 h 657"/>
                            <a:gd name="T2" fmla="*/ 0 w 1128"/>
                            <a:gd name="T3" fmla="*/ 657 h 657"/>
                            <a:gd name="T4" fmla="*/ 0 60000 65536"/>
                            <a:gd name="T5" fmla="*/ 0 60000 65536"/>
                            <a:gd name="T6" fmla="*/ 0 w 1128"/>
                            <a:gd name="T7" fmla="*/ 0 h 657"/>
                            <a:gd name="T8" fmla="*/ 1128 w 1128"/>
                            <a:gd name="T9" fmla="*/ 657 h 65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128" h="657">
                              <a:moveTo>
                                <a:pt x="1128" y="0"/>
                              </a:moveTo>
                              <a:lnTo>
                                <a:pt x="0" y="65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3" name="Freeform 9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903" y="2738"/>
                          <a:ext cx="267" cy="637"/>
                        </a:xfrm>
                        <a:custGeom>
                          <a:avLst/>
                          <a:gdLst>
                            <a:gd name="T0" fmla="*/ 0 w 267"/>
                            <a:gd name="T1" fmla="*/ 0 h 637"/>
                            <a:gd name="T2" fmla="*/ 267 w 267"/>
                            <a:gd name="T3" fmla="*/ 637 h 637"/>
                            <a:gd name="T4" fmla="*/ 0 60000 65536"/>
                            <a:gd name="T5" fmla="*/ 0 60000 65536"/>
                            <a:gd name="T6" fmla="*/ 0 w 267"/>
                            <a:gd name="T7" fmla="*/ 0 h 637"/>
                            <a:gd name="T8" fmla="*/ 267 w 267"/>
                            <a:gd name="T9" fmla="*/ 637 h 63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267" h="637">
                              <a:moveTo>
                                <a:pt x="0" y="0"/>
                              </a:moveTo>
                              <a:lnTo>
                                <a:pt x="267" y="63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4" name="Freeform 10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0038" y="2703"/>
                          <a:ext cx="1092" cy="687"/>
                        </a:xfrm>
                        <a:custGeom>
                          <a:avLst/>
                          <a:gdLst>
                            <a:gd name="T0" fmla="*/ 0 w 1092"/>
                            <a:gd name="T1" fmla="*/ 0 h 687"/>
                            <a:gd name="T2" fmla="*/ 1092 w 1092"/>
                            <a:gd name="T3" fmla="*/ 687 h 687"/>
                            <a:gd name="T4" fmla="*/ 0 60000 65536"/>
                            <a:gd name="T5" fmla="*/ 0 60000 65536"/>
                            <a:gd name="T6" fmla="*/ 0 w 1092"/>
                            <a:gd name="T7" fmla="*/ 0 h 687"/>
                            <a:gd name="T8" fmla="*/ 1092 w 1092"/>
                            <a:gd name="T9" fmla="*/ 687 h 68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092" h="687">
                              <a:moveTo>
                                <a:pt x="0" y="0"/>
                              </a:moveTo>
                              <a:lnTo>
                                <a:pt x="1092" y="68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5" name="Freeform 10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150" y="2703"/>
                          <a:ext cx="435" cy="687"/>
                        </a:xfrm>
                        <a:custGeom>
                          <a:avLst/>
                          <a:gdLst>
                            <a:gd name="T0" fmla="*/ 408 w 435"/>
                            <a:gd name="T1" fmla="*/ 0 h 687"/>
                            <a:gd name="T2" fmla="*/ 435 w 435"/>
                            <a:gd name="T3" fmla="*/ 12 h 687"/>
                            <a:gd name="T4" fmla="*/ 0 w 435"/>
                            <a:gd name="T5" fmla="*/ 687 h 687"/>
                            <a:gd name="T6" fmla="*/ 0 60000 65536"/>
                            <a:gd name="T7" fmla="*/ 0 60000 65536"/>
                            <a:gd name="T8" fmla="*/ 0 60000 65536"/>
                            <a:gd name="T9" fmla="*/ 0 w 435"/>
                            <a:gd name="T10" fmla="*/ 0 h 687"/>
                            <a:gd name="T11" fmla="*/ 435 w 435"/>
                            <a:gd name="T12" fmla="*/ 687 h 687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435" h="687">
                              <a:moveTo>
                                <a:pt x="408" y="0"/>
                              </a:moveTo>
                              <a:lnTo>
                                <a:pt x="435" y="12"/>
                              </a:lnTo>
                              <a:lnTo>
                                <a:pt x="0" y="68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6" name="Freeform 10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2720" y="2730"/>
                          <a:ext cx="375" cy="690"/>
                        </a:xfrm>
                        <a:custGeom>
                          <a:avLst/>
                          <a:gdLst>
                            <a:gd name="T0" fmla="*/ 0 w 375"/>
                            <a:gd name="T1" fmla="*/ 0 h 690"/>
                            <a:gd name="T2" fmla="*/ 375 w 375"/>
                            <a:gd name="T3" fmla="*/ 690 h 690"/>
                            <a:gd name="T4" fmla="*/ 0 60000 65536"/>
                            <a:gd name="T5" fmla="*/ 0 60000 65536"/>
                            <a:gd name="T6" fmla="*/ 0 w 375"/>
                            <a:gd name="T7" fmla="*/ 0 h 690"/>
                            <a:gd name="T8" fmla="*/ 375 w 375"/>
                            <a:gd name="T9" fmla="*/ 690 h 69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375" h="690">
                              <a:moveTo>
                                <a:pt x="0" y="0"/>
                              </a:moveTo>
                              <a:lnTo>
                                <a:pt x="375" y="69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7" name="Line 1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2870" y="2704"/>
                          <a:ext cx="930" cy="6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8" name="Freeform 104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00" y="2655"/>
                          <a:ext cx="1935" cy="705"/>
                        </a:xfrm>
                        <a:custGeom>
                          <a:avLst/>
                          <a:gdLst>
                            <a:gd name="T0" fmla="*/ 0 w 1935"/>
                            <a:gd name="T1" fmla="*/ 0 h 705"/>
                            <a:gd name="T2" fmla="*/ 1935 w 1935"/>
                            <a:gd name="T3" fmla="*/ 705 h 705"/>
                            <a:gd name="T4" fmla="*/ 0 60000 65536"/>
                            <a:gd name="T5" fmla="*/ 0 60000 65536"/>
                            <a:gd name="T6" fmla="*/ 0 w 1935"/>
                            <a:gd name="T7" fmla="*/ 0 h 705"/>
                            <a:gd name="T8" fmla="*/ 1935 w 1935"/>
                            <a:gd name="T9" fmla="*/ 705 h 70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935" h="705">
                              <a:moveTo>
                                <a:pt x="0" y="0"/>
                              </a:moveTo>
                              <a:lnTo>
                                <a:pt x="1935" y="70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1" name="Group 105"/>
              <p:cNvGrpSpPr>
                <a:grpSpLocks/>
              </p:cNvGrpSpPr>
              <p:nvPr/>
            </p:nvGrpSpPr>
            <p:grpSpPr bwMode="auto">
              <a:xfrm>
                <a:off x="775" y="958"/>
                <a:ext cx="13631" cy="6951"/>
                <a:chOff x="775" y="958"/>
                <a:chExt cx="13631" cy="6951"/>
              </a:xfrm>
            </p:grpSpPr>
            <p:grpSp>
              <p:nvGrpSpPr>
                <p:cNvPr id="12" name="Group 106"/>
                <p:cNvGrpSpPr>
                  <a:grpSpLocks/>
                </p:cNvGrpSpPr>
                <p:nvPr/>
              </p:nvGrpSpPr>
              <p:grpSpPr bwMode="auto">
                <a:xfrm>
                  <a:off x="834" y="5723"/>
                  <a:ext cx="11550" cy="2186"/>
                  <a:chOff x="834" y="5723"/>
                  <a:chExt cx="11550" cy="2186"/>
                </a:xfrm>
              </p:grpSpPr>
              <p:sp>
                <p:nvSpPr>
                  <p:cNvPr id="6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849" y="7585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5773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1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28" y="5761"/>
                    <a:ext cx="480" cy="3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72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2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5761"/>
                    <a:ext cx="54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 /</a:t>
                    </a:r>
                    <a:endParaRPr lang="en-US" altLang="zh-CN"/>
                  </a:p>
                </p:txBody>
              </p:sp>
              <p:sp>
                <p:nvSpPr>
                  <p:cNvPr id="73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3183" y="5761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5773"/>
                    <a:ext cx="45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263" y="5761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6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4863" y="5761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7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866" y="5723"/>
                    <a:ext cx="36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78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577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7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6063" y="577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6789" y="574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361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2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9006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9951" y="5723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4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1904" y="5728"/>
                    <a:ext cx="480" cy="32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A</a:t>
                    </a:r>
                    <a:endParaRPr lang="en-US" altLang="zh-CN"/>
                  </a:p>
                </p:txBody>
              </p:sp>
              <p:sp>
                <p:nvSpPr>
                  <p:cNvPr id="85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34" y="6633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/</a:t>
                    </a:r>
                    <a:endParaRPr lang="en-US" altLang="zh-CN"/>
                  </a:p>
                </p:txBody>
              </p:sp>
              <p:sp>
                <p:nvSpPr>
                  <p:cNvPr id="86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6632"/>
                    <a:ext cx="555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7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4746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8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7761" y="6605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8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106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B</a:t>
                    </a:r>
                    <a:endParaRPr lang="en-US" altLang="zh-CN"/>
                  </a:p>
                </p:txBody>
              </p:sp>
              <p:sp>
                <p:nvSpPr>
                  <p:cNvPr id="9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461" y="661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just">
                      <a:lnSpc>
                        <a:spcPct val="80000"/>
                      </a:lnSpc>
                    </a:pPr>
                    <a:r>
                      <a:rPr lang="en-US" altLang="zh-CN" sz="1000">
                        <a:latin typeface="Times New Roman" pitchFamily="18" charset="0"/>
                      </a:rPr>
                      <a:t>B</a:t>
                    </a:r>
                    <a:endParaRPr lang="en-US" altLang="zh-CN"/>
                  </a:p>
                </p:txBody>
              </p:sp>
            </p:grpSp>
            <p:grpSp>
              <p:nvGrpSpPr>
                <p:cNvPr id="13" name="Group 129"/>
                <p:cNvGrpSpPr>
                  <a:grpSpLocks/>
                </p:cNvGrpSpPr>
                <p:nvPr/>
              </p:nvGrpSpPr>
              <p:grpSpPr bwMode="auto">
                <a:xfrm>
                  <a:off x="775" y="958"/>
                  <a:ext cx="13631" cy="6546"/>
                  <a:chOff x="775" y="958"/>
                  <a:chExt cx="13631" cy="6546"/>
                </a:xfrm>
              </p:grpSpPr>
              <p:sp>
                <p:nvSpPr>
                  <p:cNvPr id="1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775" y="726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2392" y="6354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1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727" y="632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1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632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324" y="3271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1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6837" y="2070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425" y="633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5060" y="6354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8063" y="632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1437" y="5449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4288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761" y="54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6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5003" y="5455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277" y="546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2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2870" y="5455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zh-CN" altLang="en-US" sz="1000">
                        <a:latin typeface="Times New Roman" pitchFamily="18" charset="0"/>
                      </a:rPr>
                      <a:t> </a:t>
                    </a:r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2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2120" y="5453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0886" y="428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9546" y="429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8123" y="4326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7733" y="4317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6425" y="430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91" y="4258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925" y="4289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3436" y="3301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1588" y="330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3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3551" y="4327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2768" y="43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1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1501" y="4312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71" y="251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539" y="2510"/>
                    <a:ext cx="238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/>
                    <a:r>
                      <a:rPr lang="en-US" altLang="zh-CN" sz="1000">
                        <a:latin typeface="Times New Roman" pitchFamily="18" charset="0"/>
                      </a:rPr>
                      <a:t>-1</a:t>
                    </a:r>
                    <a:endParaRPr lang="en-US" altLang="zh-CN"/>
                  </a:p>
                </p:txBody>
              </p:sp>
              <p:sp>
                <p:nvSpPr>
                  <p:cNvPr id="4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6328" y="545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5649" y="547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5453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898" y="546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6783" y="5440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4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8416" y="542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12177" y="540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9950" y="542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9231" y="542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3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3918" y="4276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4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6886" y="4279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5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5476" y="4294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8765" y="432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10006" y="430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4191" y="328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5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11962" y="4295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0626" y="327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8663" y="325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7491" y="325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5898" y="3257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2851" y="3261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5738" y="2472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6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8146" y="95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1</a:t>
                    </a:r>
                    <a:endParaRPr lang="en-US" altLang="zh-CN"/>
                  </a:p>
                </p:txBody>
              </p:sp>
              <p:sp>
                <p:nvSpPr>
                  <p:cNvPr id="6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8980" y="2053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2</a:t>
                    </a:r>
                    <a:endParaRPr lang="en-US" altLang="zh-CN"/>
                  </a:p>
                </p:txBody>
              </p:sp>
              <p:sp>
                <p:nvSpPr>
                  <p:cNvPr id="6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1248" y="2148"/>
                    <a:ext cx="215" cy="2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r>
                      <a:rPr lang="en-US" altLang="zh-CN" sz="1000">
                        <a:latin typeface="Times New Roman" pitchFamily="18" charset="0"/>
                      </a:rPr>
                      <a:t>3</a:t>
                    </a:r>
                    <a:endParaRPr lang="en-US" altLang="zh-CN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pPr lvl="1"/>
            <a:r>
              <a:rPr lang="zh-CN" altLang="en-US" sz="2400" dirty="0" smtClean="0"/>
              <a:t>模型：</a:t>
            </a:r>
            <a:r>
              <a:rPr lang="zh-CN" altLang="en-US" sz="2000" dirty="0" smtClean="0">
                <a:latin typeface="宋体" charset="-122"/>
              </a:rPr>
              <a:t>奕者</a:t>
            </a:r>
            <a:r>
              <a:rPr lang="en-US" altLang="zh-CN" sz="2000" dirty="0" smtClean="0">
                <a:latin typeface="宋体" charset="-122"/>
              </a:rPr>
              <a:t>A,B,</a:t>
            </a:r>
            <a:r>
              <a:rPr lang="zh-CN" altLang="en-US" sz="2000" dirty="0" smtClean="0">
                <a:latin typeface="宋体" charset="-122"/>
              </a:rPr>
              <a:t>站在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zh-CN" altLang="en-US" sz="2000" dirty="0" smtClean="0">
                <a:latin typeface="宋体" charset="-122"/>
              </a:rPr>
              <a:t>的角度估计棋局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下，奕者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zh-CN" altLang="en-US" sz="2000" dirty="0" smtClean="0">
                <a:latin typeface="宋体" charset="-122"/>
              </a:rPr>
              <a:t>的胜率。</a:t>
            </a:r>
          </a:p>
          <a:p>
            <a:pPr lvl="2"/>
            <a:r>
              <a:rPr lang="en-US" altLang="zh-CN" sz="2000" dirty="0" smtClean="0">
                <a:latin typeface="宋体" charset="-122"/>
              </a:rPr>
              <a:t>E(X)</a:t>
            </a:r>
            <a:r>
              <a:rPr lang="zh-CN" altLang="en-US" sz="2000" dirty="0" smtClean="0">
                <a:latin typeface="宋体" charset="-122"/>
              </a:rPr>
              <a:t>代表棋局的顶点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是对策树的叶顶点时的胜率：</a:t>
            </a:r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r>
              <a:rPr lang="en-US" altLang="zh-CN" sz="2000" dirty="0" smtClean="0">
                <a:latin typeface="宋体" charset="-122"/>
              </a:rPr>
              <a:t>V(X)</a:t>
            </a:r>
            <a:r>
              <a:rPr lang="zh-CN" altLang="en-US" sz="2000" dirty="0" smtClean="0">
                <a:latin typeface="宋体" charset="-122"/>
              </a:rPr>
              <a:t>代表棋局的顶点</a:t>
            </a:r>
            <a:r>
              <a:rPr lang="en-US" altLang="zh-CN" sz="2000" dirty="0" smtClean="0">
                <a:latin typeface="宋体" charset="-122"/>
              </a:rPr>
              <a:t>X</a:t>
            </a:r>
            <a:r>
              <a:rPr lang="zh-CN" altLang="en-US" sz="2000" dirty="0" smtClean="0">
                <a:latin typeface="宋体" charset="-122"/>
              </a:rPr>
              <a:t>不是对策树的叶顶点时的胜率</a:t>
            </a:r>
            <a:r>
              <a:rPr lang="en-US" altLang="zh-CN" sz="2000" dirty="0" smtClean="0">
                <a:latin typeface="宋体" charset="-122"/>
              </a:rPr>
              <a:t>:</a:t>
            </a: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endParaRPr lang="en-US" altLang="zh-CN" sz="2000" dirty="0" smtClean="0">
              <a:latin typeface="宋体" charset="-122"/>
            </a:endParaRPr>
          </a:p>
          <a:p>
            <a:pPr lvl="2"/>
            <a:r>
              <a:rPr lang="zh-CN" altLang="en-US" sz="2000" dirty="0" smtClean="0">
                <a:latin typeface="宋体" charset="-122"/>
              </a:rPr>
              <a:t>为了不要总是区别</a:t>
            </a:r>
            <a:r>
              <a:rPr lang="en-US" altLang="zh-CN" sz="2000" dirty="0" smtClean="0">
                <a:latin typeface="宋体" charset="-122"/>
              </a:rPr>
              <a:t>A</a:t>
            </a:r>
            <a:r>
              <a:rPr lang="zh-CN" altLang="en-US" sz="2000" dirty="0" smtClean="0">
                <a:latin typeface="宋体" charset="-122"/>
              </a:rPr>
              <a:t>走棋还</a:t>
            </a:r>
            <a:r>
              <a:rPr lang="en-US" altLang="zh-CN" sz="2000" dirty="0" smtClean="0">
                <a:latin typeface="宋体" charset="-122"/>
              </a:rPr>
              <a:t>B</a:t>
            </a:r>
            <a:r>
              <a:rPr lang="zh-CN" altLang="en-US" sz="2000" dirty="0" smtClean="0">
                <a:latin typeface="宋体" charset="-122"/>
              </a:rPr>
              <a:t>走棋，用</a:t>
            </a:r>
            <a:r>
              <a:rPr lang="en-US" altLang="zh-CN" sz="2000" dirty="0" smtClean="0">
                <a:latin typeface="宋体" charset="-122"/>
              </a:rPr>
              <a:t>V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(X)</a:t>
            </a:r>
            <a:r>
              <a:rPr lang="zh-CN" altLang="en-US" sz="2000" dirty="0" smtClean="0">
                <a:latin typeface="宋体" charset="-122"/>
                <a:sym typeface="Symbol" pitchFamily="18" charset="2"/>
              </a:rPr>
              <a:t>替换</a:t>
            </a:r>
            <a:r>
              <a:rPr lang="en-US" altLang="zh-CN" sz="2000" dirty="0" smtClean="0">
                <a:latin typeface="宋体" charset="-122"/>
                <a:sym typeface="Symbol" pitchFamily="18" charset="2"/>
              </a:rPr>
              <a:t>V(X):</a:t>
            </a:r>
          </a:p>
          <a:p>
            <a:pPr lvl="2"/>
            <a:endParaRPr lang="zh-CN" altLang="en-US" sz="2000" dirty="0" smtClean="0">
              <a:latin typeface="宋体" charset="-122"/>
            </a:endParaRPr>
          </a:p>
          <a:p>
            <a:pPr lvl="2"/>
            <a:endParaRPr lang="zh-CN" altLang="en-US" sz="2000" dirty="0" smtClean="0">
              <a:latin typeface="宋体" charset="-122"/>
            </a:endParaRPr>
          </a:p>
          <a:p>
            <a:pPr lvl="1"/>
            <a:endParaRPr lang="en-US" altLang="zh-CN" sz="800" dirty="0" smtClean="0"/>
          </a:p>
          <a:p>
            <a:pPr lvl="3">
              <a:buNone/>
            </a:pPr>
            <a:r>
              <a:rPr lang="zh-CN" altLang="en-US" dirty="0" smtClean="0">
                <a:latin typeface="宋体" charset="-122"/>
              </a:rPr>
              <a:t>若</a:t>
            </a:r>
            <a:r>
              <a:rPr lang="en-US" altLang="zh-CN" dirty="0" smtClean="0">
                <a:latin typeface="宋体" charset="-122"/>
              </a:rPr>
              <a:t>X</a:t>
            </a:r>
            <a:r>
              <a:rPr lang="zh-CN" altLang="en-US" dirty="0" smtClean="0">
                <a:latin typeface="宋体" charset="-122"/>
              </a:rPr>
              <a:t>是</a:t>
            </a:r>
            <a:r>
              <a:rPr lang="en-US" altLang="zh-CN" dirty="0" smtClean="0">
                <a:latin typeface="宋体" charset="-122"/>
              </a:rPr>
              <a:t>A</a:t>
            </a:r>
            <a:r>
              <a:rPr lang="zh-CN" altLang="en-US" dirty="0" smtClean="0">
                <a:latin typeface="宋体" charset="-122"/>
              </a:rPr>
              <a:t>走棋的位置，则</a:t>
            </a:r>
            <a:r>
              <a:rPr lang="en-US" altLang="zh-CN" dirty="0" smtClean="0">
                <a:latin typeface="宋体" charset="-122"/>
              </a:rPr>
              <a:t>e(X)=E(X);</a:t>
            </a:r>
            <a:r>
              <a:rPr lang="zh-CN" altLang="en-US" dirty="0" smtClean="0">
                <a:latin typeface="宋体" charset="-122"/>
              </a:rPr>
              <a:t>若是</a:t>
            </a:r>
            <a:r>
              <a:rPr lang="en-US" altLang="zh-CN" dirty="0" smtClean="0">
                <a:latin typeface="宋体" charset="-122"/>
              </a:rPr>
              <a:t>B</a:t>
            </a:r>
            <a:r>
              <a:rPr lang="zh-CN" altLang="en-US" dirty="0" smtClean="0">
                <a:latin typeface="宋体" charset="-122"/>
              </a:rPr>
              <a:t>走棋，则</a:t>
            </a:r>
            <a:r>
              <a:rPr lang="en-US" altLang="zh-CN" dirty="0" smtClean="0">
                <a:latin typeface="宋体" charset="-122"/>
              </a:rPr>
              <a:t>e(X)=-E(X)</a:t>
            </a:r>
          </a:p>
          <a:p>
            <a:pPr lvl="3">
              <a:buNone/>
            </a:pPr>
            <a:endParaRPr lang="zh-CN" altLang="en-US" dirty="0"/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2571736" y="2214554"/>
          <a:ext cx="3467100" cy="692150"/>
        </p:xfrm>
        <a:graphic>
          <a:graphicData uri="http://schemas.openxmlformats.org/presentationml/2006/ole">
            <p:oleObj spid="_x0000_s36866" name="公式" r:id="rId3" imgW="2603500" imgH="520700" progId="Equation.3">
              <p:embed/>
            </p:oleObj>
          </a:graphicData>
        </a:graphic>
      </p:graphicFrame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2571736" y="3357562"/>
          <a:ext cx="4249738" cy="917575"/>
        </p:xfrm>
        <a:graphic>
          <a:graphicData uri="http://schemas.openxmlformats.org/presentationml/2006/ole">
            <p:oleObj spid="_x0000_s36867" name="公式" r:id="rId4" imgW="3175000" imgH="685800" progId="Equation.3">
              <p:embed/>
            </p:oleObj>
          </a:graphicData>
        </a:graphic>
      </p:graphicFrame>
      <p:graphicFrame>
        <p:nvGraphicFramePr>
          <p:cNvPr id="36868" name="Object 11"/>
          <p:cNvGraphicFramePr>
            <a:graphicFrameLocks noChangeAspect="1"/>
          </p:cNvGraphicFramePr>
          <p:nvPr/>
        </p:nvGraphicFramePr>
        <p:xfrm>
          <a:off x="1619250" y="4791091"/>
          <a:ext cx="5761038" cy="852487"/>
        </p:xfrm>
        <a:graphic>
          <a:graphicData uri="http://schemas.openxmlformats.org/presentationml/2006/ole">
            <p:oleObj spid="_x0000_s36868" name="Equation" r:id="rId5" imgW="3606800" imgH="533400" progId="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/>
              <a:t>对策树的回溯求值算法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VE</a:t>
            </a:r>
            <a:r>
              <a:rPr lang="en-US" altLang="zh-CN" sz="2000" dirty="0" smtClean="0">
                <a:latin typeface="Times New Roman" pitchFamily="18" charset="0"/>
              </a:rPr>
              <a:t>(X,</a:t>
            </a:r>
            <a:r>
              <a:rPr lang="en-US" altLang="zh-CN" sz="2000" i="1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) //</a:t>
            </a:r>
            <a:r>
              <a:rPr lang="zh-CN" altLang="en-US" sz="2000" dirty="0" smtClean="0">
                <a:latin typeface="Times New Roman" pitchFamily="18" charset="0"/>
              </a:rPr>
              <a:t>通过至多向前看  着棋计算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</a:t>
            </a:r>
            <a:r>
              <a:rPr lang="zh-CN" altLang="en-US" sz="2000" dirty="0" smtClean="0">
                <a:latin typeface="Times New Roman" pitchFamily="18" charset="0"/>
              </a:rPr>
              <a:t>，弈者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的估价函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//</a:t>
            </a:r>
            <a:r>
              <a:rPr lang="zh-CN" altLang="en-US" sz="2000" dirty="0" smtClean="0">
                <a:latin typeface="Times New Roman" pitchFamily="18" charset="0"/>
              </a:rPr>
              <a:t>数是</a:t>
            </a:r>
            <a:r>
              <a:rPr lang="en-US" altLang="zh-CN" sz="2000" dirty="0" smtClean="0">
                <a:latin typeface="Times New Roman" pitchFamily="18" charset="0"/>
              </a:rPr>
              <a:t>e(X)</a:t>
            </a:r>
            <a:r>
              <a:rPr lang="zh-CN" altLang="en-US" sz="2000" dirty="0" smtClean="0">
                <a:latin typeface="Times New Roman" pitchFamily="18" charset="0"/>
              </a:rPr>
              <a:t>。假定由任一不是终局的棋局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开始，此棋局的</a:t>
            </a:r>
          </a:p>
          <a:p>
            <a:pPr lvl="1"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合法棋着只允许将棋局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转换成棋局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 X</a:t>
            </a:r>
            <a:r>
              <a:rPr lang="zh-CN" altLang="en-US" sz="2000" dirty="0" smtClean="0">
                <a:latin typeface="Times New Roman" pitchFamily="18" charset="0"/>
              </a:rPr>
              <a:t>是终局或   </a:t>
            </a:r>
            <a:r>
              <a:rPr lang="en-US" altLang="zh-CN" sz="2000" dirty="0" smtClean="0">
                <a:latin typeface="Times New Roman" pitchFamily="18" charset="0"/>
              </a:rPr>
              <a:t>=0 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 return(e(X))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 -VE(X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-1)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遍历第一棵子树</a:t>
            </a:r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for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 2 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 d </a:t>
            </a:r>
            <a:r>
              <a:rPr lang="en-US" altLang="zh-CN" sz="2000" b="1" dirty="0" smtClean="0">
                <a:latin typeface="Times New Roman" pitchFamily="18" charset="0"/>
              </a:rPr>
              <a:t> do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:=max(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,-VE(X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-1))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return(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end{VE}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lvl="2"/>
            <a:endParaRPr lang="zh-CN" altLang="en-US" sz="2000" dirty="0"/>
          </a:p>
        </p:txBody>
      </p:sp>
      <p:graphicFrame>
        <p:nvGraphicFramePr>
          <p:cNvPr id="37890" name="Object 23"/>
          <p:cNvGraphicFramePr>
            <a:graphicFrameLocks noChangeAspect="1"/>
          </p:cNvGraphicFramePr>
          <p:nvPr/>
        </p:nvGraphicFramePr>
        <p:xfrm>
          <a:off x="3784595" y="2071678"/>
          <a:ext cx="144463" cy="288925"/>
        </p:xfrm>
        <a:graphic>
          <a:graphicData uri="http://schemas.openxmlformats.org/presentationml/2006/ole">
            <p:oleObj spid="_x0000_s37890" name="Equation" r:id="rId3" imgW="101512" imgH="203024" progId="">
              <p:embed/>
            </p:oleObj>
          </a:graphicData>
        </a:graphic>
      </p:graphicFrame>
      <p:graphicFrame>
        <p:nvGraphicFramePr>
          <p:cNvPr id="37891" name="Object 23"/>
          <p:cNvGraphicFramePr>
            <a:graphicFrameLocks noChangeAspect="1"/>
          </p:cNvGraphicFramePr>
          <p:nvPr/>
        </p:nvGraphicFramePr>
        <p:xfrm>
          <a:off x="2500298" y="3211513"/>
          <a:ext cx="144463" cy="288925"/>
        </p:xfrm>
        <a:graphic>
          <a:graphicData uri="http://schemas.openxmlformats.org/presentationml/2006/ole">
            <p:oleObj spid="_x0000_s37891" name="Equation" r:id="rId4" imgW="101512" imgH="203024" progId="">
              <p:embed/>
            </p:oleObj>
          </a:graphicData>
        </a:graphic>
      </p:graphicFrame>
      <p:graphicFrame>
        <p:nvGraphicFramePr>
          <p:cNvPr id="37892" name="Object 23"/>
          <p:cNvGraphicFramePr>
            <a:graphicFrameLocks noChangeAspect="1"/>
          </p:cNvGraphicFramePr>
          <p:nvPr/>
        </p:nvGraphicFramePr>
        <p:xfrm>
          <a:off x="1571604" y="2071678"/>
          <a:ext cx="144463" cy="288925"/>
        </p:xfrm>
        <a:graphic>
          <a:graphicData uri="http://schemas.openxmlformats.org/presentationml/2006/ole">
            <p:oleObj spid="_x0000_s37892" name="Equation" r:id="rId5" imgW="101512" imgH="203024" progId="">
              <p:embed/>
            </p:oleObj>
          </a:graphicData>
        </a:graphic>
      </p:graphicFrame>
      <p:graphicFrame>
        <p:nvGraphicFramePr>
          <p:cNvPr id="37893" name="Object 23"/>
          <p:cNvGraphicFramePr>
            <a:graphicFrameLocks noChangeAspect="1"/>
          </p:cNvGraphicFramePr>
          <p:nvPr/>
        </p:nvGraphicFramePr>
        <p:xfrm>
          <a:off x="2500298" y="3571876"/>
          <a:ext cx="144463" cy="288925"/>
        </p:xfrm>
        <a:graphic>
          <a:graphicData uri="http://schemas.openxmlformats.org/presentationml/2006/ole">
            <p:oleObj spid="_x0000_s37893" name="Equation" r:id="rId6" imgW="101512" imgH="203024" progId="">
              <p:embed/>
            </p:oleObj>
          </a:graphicData>
        </a:graphic>
      </p:graphicFrame>
      <p:graphicFrame>
        <p:nvGraphicFramePr>
          <p:cNvPr id="37894" name="Object 23"/>
          <p:cNvGraphicFramePr>
            <a:graphicFrameLocks noChangeAspect="1"/>
          </p:cNvGraphicFramePr>
          <p:nvPr/>
        </p:nvGraphicFramePr>
        <p:xfrm>
          <a:off x="3571868" y="4286256"/>
          <a:ext cx="144463" cy="288925"/>
        </p:xfrm>
        <a:graphic>
          <a:graphicData uri="http://schemas.openxmlformats.org/presentationml/2006/ole">
            <p:oleObj spid="_x0000_s37894" name="Equation" r:id="rId7" imgW="101512" imgH="203024" progId="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14282" y="1500174"/>
            <a:ext cx="8690956" cy="4639395"/>
            <a:chOff x="1805" y="1589"/>
            <a:chExt cx="12546" cy="604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6901" y="2547"/>
              <a:ext cx="1555" cy="33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128000"/>
                </a:lnSpc>
              </a:pPr>
              <a:r>
                <a:rPr lang="en-US" altLang="zh-CN" sz="1200">
                  <a:latin typeface="Times New Roman" pitchFamily="18" charset="0"/>
                </a:rPr>
                <a:t>A</a:t>
              </a:r>
              <a:r>
                <a:rPr lang="zh-CN" altLang="en-US" sz="1200">
                  <a:latin typeface="Times New Roman" pitchFamily="18" charset="0"/>
                </a:rPr>
                <a:t>的最优棋着</a:t>
              </a:r>
              <a:endParaRPr lang="zh-CN" altLang="en-US"/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805" y="1589"/>
              <a:ext cx="12546" cy="6043"/>
              <a:chOff x="1676" y="794"/>
              <a:chExt cx="12546" cy="6043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8988" y="794"/>
                <a:ext cx="2120" cy="468"/>
                <a:chOff x="8296" y="-6380"/>
                <a:chExt cx="2120" cy="468"/>
              </a:xfrm>
            </p:grpSpPr>
            <p:sp>
              <p:nvSpPr>
                <p:cNvPr id="115" name="Rectangle 8"/>
                <p:cNvSpPr>
                  <a:spLocks noChangeArrowheads="1"/>
                </p:cNvSpPr>
                <p:nvPr/>
              </p:nvSpPr>
              <p:spPr bwMode="auto">
                <a:xfrm>
                  <a:off x="8296" y="-6380"/>
                  <a:ext cx="54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Rectangle 9"/>
                <p:cNvSpPr>
                  <a:spLocks noChangeArrowheads="1"/>
                </p:cNvSpPr>
                <p:nvPr/>
              </p:nvSpPr>
              <p:spPr bwMode="auto">
                <a:xfrm>
                  <a:off x="9012" y="-6330"/>
                  <a:ext cx="1404" cy="3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zh-CN" altLang="en-US" sz="1600" dirty="0">
                      <a:latin typeface="Times New Roman" pitchFamily="18" charset="0"/>
                    </a:rPr>
                    <a:t>奕者</a:t>
                  </a:r>
                  <a:r>
                    <a:rPr lang="en-US" altLang="zh-CN" sz="1600" dirty="0">
                      <a:latin typeface="Times New Roman" pitchFamily="18" charset="0"/>
                    </a:rPr>
                    <a:t>A</a:t>
                  </a:r>
                  <a:r>
                    <a:rPr lang="zh-CN" altLang="en-US" sz="1600" dirty="0">
                      <a:latin typeface="Times New Roman" pitchFamily="18" charset="0"/>
                    </a:rPr>
                    <a:t>走子</a:t>
                  </a:r>
                  <a:endParaRPr lang="zh-CN" altLang="en-US" sz="1600" dirty="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1164" y="884"/>
                <a:ext cx="2278" cy="468"/>
                <a:chOff x="10440" y="-6374"/>
                <a:chExt cx="2278" cy="468"/>
              </a:xfrm>
            </p:grpSpPr>
            <p:sp>
              <p:nvSpPr>
                <p:cNvPr id="113" name="Oval 11"/>
                <p:cNvSpPr>
                  <a:spLocks noChangeArrowheads="1"/>
                </p:cNvSpPr>
                <p:nvPr/>
              </p:nvSpPr>
              <p:spPr bwMode="auto">
                <a:xfrm>
                  <a:off x="10440" y="-6374"/>
                  <a:ext cx="705" cy="4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14" y="-6374"/>
                  <a:ext cx="1404" cy="363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zh-CN" altLang="en-US" sz="1600" dirty="0">
                      <a:latin typeface="Times New Roman" pitchFamily="18" charset="0"/>
                    </a:rPr>
                    <a:t>奕者</a:t>
                  </a:r>
                  <a:r>
                    <a:rPr lang="en-US" altLang="zh-CN" sz="1600" dirty="0">
                      <a:latin typeface="Times New Roman" pitchFamily="18" charset="0"/>
                    </a:rPr>
                    <a:t>B</a:t>
                  </a:r>
                  <a:r>
                    <a:rPr lang="zh-CN" altLang="en-US" sz="1600" dirty="0">
                      <a:latin typeface="Times New Roman" pitchFamily="18" charset="0"/>
                    </a:rPr>
                    <a:t>走子</a:t>
                  </a:r>
                  <a:endParaRPr lang="zh-CN" altLang="en-US" sz="1600" dirty="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13736" y="913"/>
                <a:ext cx="486" cy="5809"/>
                <a:chOff x="13736" y="913"/>
                <a:chExt cx="486" cy="5809"/>
              </a:xfrm>
            </p:grpSpPr>
            <p:sp>
              <p:nvSpPr>
                <p:cNvPr id="107" name="Rectangle 14"/>
                <p:cNvSpPr>
                  <a:spLocks noChangeArrowheads="1"/>
                </p:cNvSpPr>
                <p:nvPr/>
              </p:nvSpPr>
              <p:spPr bwMode="auto">
                <a:xfrm>
                  <a:off x="13736" y="913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max</a:t>
                  </a:r>
                  <a:endParaRPr lang="en-US" altLang="zh-CN" sz="1400"/>
                </a:p>
              </p:txBody>
            </p:sp>
            <p:sp>
              <p:nvSpPr>
                <p:cNvPr id="108" name="Rectangle 15"/>
                <p:cNvSpPr>
                  <a:spLocks noChangeArrowheads="1"/>
                </p:cNvSpPr>
                <p:nvPr/>
              </p:nvSpPr>
              <p:spPr bwMode="auto">
                <a:xfrm>
                  <a:off x="13736" y="2102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min</a:t>
                  </a:r>
                  <a:endParaRPr lang="en-US" altLang="zh-CN" sz="1400"/>
                </a:p>
              </p:txBody>
            </p:sp>
            <p:sp>
              <p:nvSpPr>
                <p:cNvPr id="109" name="Rectangle 16"/>
                <p:cNvSpPr>
                  <a:spLocks noChangeArrowheads="1"/>
                </p:cNvSpPr>
                <p:nvPr/>
              </p:nvSpPr>
              <p:spPr bwMode="auto">
                <a:xfrm>
                  <a:off x="13768" y="3309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max</a:t>
                  </a:r>
                  <a:endParaRPr lang="en-US" altLang="zh-CN" sz="1400"/>
                </a:p>
              </p:txBody>
            </p:sp>
            <p:sp>
              <p:nvSpPr>
                <p:cNvPr id="110" name="Rectangle 17"/>
                <p:cNvSpPr>
                  <a:spLocks noChangeArrowheads="1"/>
                </p:cNvSpPr>
                <p:nvPr/>
              </p:nvSpPr>
              <p:spPr bwMode="auto">
                <a:xfrm>
                  <a:off x="13768" y="4499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>
                      <a:latin typeface="Times New Roman" pitchFamily="18" charset="0"/>
                    </a:rPr>
                    <a:t>min</a:t>
                  </a:r>
                  <a:endParaRPr lang="en-US" altLang="zh-CN" sz="1400"/>
                </a:p>
              </p:txBody>
            </p:sp>
            <p:sp>
              <p:nvSpPr>
                <p:cNvPr id="111" name="Rectangle 18"/>
                <p:cNvSpPr>
                  <a:spLocks noChangeArrowheads="1"/>
                </p:cNvSpPr>
                <p:nvPr/>
              </p:nvSpPr>
              <p:spPr bwMode="auto">
                <a:xfrm>
                  <a:off x="13736" y="6416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 b="1">
                      <a:latin typeface="Times New Roman" pitchFamily="18" charset="0"/>
                    </a:rPr>
                    <a:t>e(x)</a:t>
                  </a:r>
                  <a:endParaRPr lang="en-US" altLang="zh-CN"/>
                </a:p>
              </p:txBody>
            </p:sp>
            <p:sp>
              <p:nvSpPr>
                <p:cNvPr id="112" name="Rectangle 19"/>
                <p:cNvSpPr>
                  <a:spLocks noChangeArrowheads="1"/>
                </p:cNvSpPr>
                <p:nvPr/>
              </p:nvSpPr>
              <p:spPr bwMode="auto">
                <a:xfrm>
                  <a:off x="13768" y="5862"/>
                  <a:ext cx="454" cy="3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144000"/>
                    </a:lnSpc>
                  </a:pPr>
                  <a:r>
                    <a:rPr lang="en-US" altLang="zh-CN" sz="1400" dirty="0">
                      <a:latin typeface="Times New Roman" pitchFamily="18" charset="0"/>
                    </a:rPr>
                    <a:t>max</a:t>
                  </a:r>
                  <a:endParaRPr lang="en-US" altLang="zh-CN" sz="1400" dirty="0"/>
                </a:p>
              </p:txBody>
            </p:sp>
          </p:grpSp>
          <p:grpSp>
            <p:nvGrpSpPr>
              <p:cNvPr id="10" name="Group 20"/>
              <p:cNvGrpSpPr>
                <a:grpSpLocks/>
              </p:cNvGrpSpPr>
              <p:nvPr/>
            </p:nvGrpSpPr>
            <p:grpSpPr bwMode="auto">
              <a:xfrm>
                <a:off x="1676" y="794"/>
                <a:ext cx="11749" cy="6043"/>
                <a:chOff x="1676" y="794"/>
                <a:chExt cx="11749" cy="6043"/>
              </a:xfrm>
            </p:grpSpPr>
            <p:grpSp>
              <p:nvGrpSpPr>
                <p:cNvPr id="12" name="Group 21"/>
                <p:cNvGrpSpPr>
                  <a:grpSpLocks/>
                </p:cNvGrpSpPr>
                <p:nvPr/>
              </p:nvGrpSpPr>
              <p:grpSpPr bwMode="auto">
                <a:xfrm>
                  <a:off x="1676" y="794"/>
                  <a:ext cx="11749" cy="6043"/>
                  <a:chOff x="1676" y="884"/>
                  <a:chExt cx="11749" cy="6043"/>
                </a:xfrm>
              </p:grpSpPr>
              <p:sp>
                <p:nvSpPr>
                  <p:cNvPr id="1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8372" y="1003"/>
                    <a:ext cx="397" cy="3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44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P</a:t>
                    </a:r>
                    <a:r>
                      <a:rPr lang="en-US" altLang="zh-CN" sz="1600" baseline="-25000">
                        <a:latin typeface="Times New Roman" pitchFamily="18" charset="0"/>
                      </a:rPr>
                      <a:t>11</a:t>
                    </a:r>
                    <a:endParaRPr lang="en-US" altLang="zh-CN" sz="1600"/>
                  </a:p>
                </p:txBody>
              </p:sp>
              <p:grpSp>
                <p:nvGrpSpPr>
                  <p:cNvPr id="20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676" y="884"/>
                    <a:ext cx="11749" cy="6043"/>
                    <a:chOff x="1676" y="884"/>
                    <a:chExt cx="11749" cy="6043"/>
                  </a:xfrm>
                </p:grpSpPr>
                <p:grpSp>
                  <p:nvGrpSpPr>
                    <p:cNvPr id="21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6" y="884"/>
                      <a:ext cx="11175" cy="5605"/>
                      <a:chOff x="120" y="826"/>
                      <a:chExt cx="11175" cy="5605"/>
                    </a:xfrm>
                  </p:grpSpPr>
                  <p:grpSp>
                    <p:nvGrpSpPr>
                      <p:cNvPr id="50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0" y="826"/>
                        <a:ext cx="11175" cy="5204"/>
                        <a:chOff x="120" y="826"/>
                        <a:chExt cx="11175" cy="5204"/>
                      </a:xfrm>
                    </p:grpSpPr>
                    <p:sp>
                      <p:nvSpPr>
                        <p:cNvPr id="63" name="Rectangl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50" y="826"/>
                          <a:ext cx="1080" cy="62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144000"/>
                            </a:lnSpc>
                          </a:pPr>
                          <a:r>
                            <a:rPr lang="en-US" altLang="zh-CN" sz="1600">
                              <a:latin typeface="Times New Roman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4" name="Oval 2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76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endParaRPr lang="zh-CN" altLang="en-US" sz="1600" dirty="0"/>
                        </a:p>
                      </p:txBody>
                    </p:sp>
                    <p:sp>
                      <p:nvSpPr>
                        <p:cNvPr id="65" name="Oval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95" y="4542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latin typeface="Times New Roman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6" name="Oval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850" y="4533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-3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7" name="Oval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13" y="4543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zh-CN" altLang="en-US" sz="1600">
                              <a:latin typeface="Times New Roman" pitchFamily="18" charset="0"/>
                            </a:rPr>
                            <a:t> </a:t>
                          </a:r>
                          <a:r>
                            <a:rPr lang="en-US" altLang="zh-CN" sz="1600">
                              <a:latin typeface="Times New Roman" pitchFamily="18" charset="0"/>
                            </a:rPr>
                            <a:t>0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8" name="Oval 3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0" y="4548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9" name="Oval 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30" y="4549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70" name="Oval 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016" y="2127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71" name="Oval 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630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 dirty="0" smtClean="0">
                              <a:latin typeface="Times New Roman" pitchFamily="18" charset="0"/>
                            </a:rPr>
                            <a:t>-1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72" name="Oval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95" y="2126"/>
                          <a:ext cx="900" cy="624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endParaRPr lang="zh-CN" altLang="en-US" sz="1600" dirty="0"/>
                        </a:p>
                      </p:txBody>
                    </p:sp>
                    <p:sp>
                      <p:nvSpPr>
                        <p:cNvPr id="73" name="Line 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575" y="1454"/>
                          <a:ext cx="1601" cy="67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4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190" y="1452"/>
                          <a:ext cx="1794" cy="67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5" name="Line 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356" y="1452"/>
                          <a:ext cx="4309" cy="67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6" name="Freeform 3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05" y="1455"/>
                          <a:ext cx="4785" cy="660"/>
                        </a:xfrm>
                        <a:custGeom>
                          <a:avLst/>
                          <a:gdLst>
                            <a:gd name="T0" fmla="*/ 4785 w 4785"/>
                            <a:gd name="T1" fmla="*/ 0 h 660"/>
                            <a:gd name="T2" fmla="*/ 0 w 4785"/>
                            <a:gd name="T3" fmla="*/ 660 h 660"/>
                            <a:gd name="T4" fmla="*/ 0 60000 65536"/>
                            <a:gd name="T5" fmla="*/ 0 60000 65536"/>
                            <a:gd name="T6" fmla="*/ 0 w 4785"/>
                            <a:gd name="T7" fmla="*/ 0 h 660"/>
                            <a:gd name="T8" fmla="*/ 4785 w 4785"/>
                            <a:gd name="T9" fmla="*/ 660 h 66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4785" h="660">
                              <a:moveTo>
                                <a:pt x="4785" y="0"/>
                              </a:moveTo>
                              <a:lnTo>
                                <a:pt x="0" y="66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7" name="Freeform 4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0" y="2751"/>
                          <a:ext cx="686" cy="654"/>
                        </a:xfrm>
                        <a:custGeom>
                          <a:avLst/>
                          <a:gdLst>
                            <a:gd name="T0" fmla="*/ 686 w 686"/>
                            <a:gd name="T1" fmla="*/ 0 h 654"/>
                            <a:gd name="T2" fmla="*/ 0 w 686"/>
                            <a:gd name="T3" fmla="*/ 654 h 654"/>
                            <a:gd name="T4" fmla="*/ 0 60000 65536"/>
                            <a:gd name="T5" fmla="*/ 0 60000 65536"/>
                            <a:gd name="T6" fmla="*/ 0 w 686"/>
                            <a:gd name="T7" fmla="*/ 0 h 654"/>
                            <a:gd name="T8" fmla="*/ 686 w 686"/>
                            <a:gd name="T9" fmla="*/ 654 h 654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86" h="654">
                              <a:moveTo>
                                <a:pt x="686" y="0"/>
                              </a:moveTo>
                              <a:lnTo>
                                <a:pt x="0" y="65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8" name="Freeform 4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05" y="2752"/>
                          <a:ext cx="465" cy="668"/>
                        </a:xfrm>
                        <a:custGeom>
                          <a:avLst/>
                          <a:gdLst>
                            <a:gd name="T0" fmla="*/ 0 w 465"/>
                            <a:gd name="T1" fmla="*/ 0 h 668"/>
                            <a:gd name="T2" fmla="*/ 465 w 465"/>
                            <a:gd name="T3" fmla="*/ 668 h 668"/>
                            <a:gd name="T4" fmla="*/ 0 60000 65536"/>
                            <a:gd name="T5" fmla="*/ 0 60000 65536"/>
                            <a:gd name="T6" fmla="*/ 0 w 465"/>
                            <a:gd name="T7" fmla="*/ 0 h 668"/>
                            <a:gd name="T8" fmla="*/ 465 w 465"/>
                            <a:gd name="T9" fmla="*/ 668 h 668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465" h="668">
                              <a:moveTo>
                                <a:pt x="0" y="0"/>
                              </a:moveTo>
                              <a:lnTo>
                                <a:pt x="465" y="668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79" name="Freeform 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375" y="2730"/>
                          <a:ext cx="975" cy="630"/>
                        </a:xfrm>
                        <a:custGeom>
                          <a:avLst/>
                          <a:gdLst>
                            <a:gd name="T0" fmla="*/ 975 w 975"/>
                            <a:gd name="T1" fmla="*/ 0 h 630"/>
                            <a:gd name="T2" fmla="*/ 0 w 975"/>
                            <a:gd name="T3" fmla="*/ 630 h 630"/>
                            <a:gd name="T4" fmla="*/ 0 60000 65536"/>
                            <a:gd name="T5" fmla="*/ 0 60000 65536"/>
                            <a:gd name="T6" fmla="*/ 0 w 975"/>
                            <a:gd name="T7" fmla="*/ 0 h 630"/>
                            <a:gd name="T8" fmla="*/ 975 w 975"/>
                            <a:gd name="T9" fmla="*/ 630 h 63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75" h="630">
                              <a:moveTo>
                                <a:pt x="975" y="0"/>
                              </a:moveTo>
                              <a:lnTo>
                                <a:pt x="0" y="63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0" name="Freeform 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500" y="2760"/>
                          <a:ext cx="660" cy="615"/>
                        </a:xfrm>
                        <a:custGeom>
                          <a:avLst/>
                          <a:gdLst>
                            <a:gd name="T0" fmla="*/ 0 w 660"/>
                            <a:gd name="T1" fmla="*/ 0 h 615"/>
                            <a:gd name="T2" fmla="*/ 660 w 660"/>
                            <a:gd name="T3" fmla="*/ 615 h 615"/>
                            <a:gd name="T4" fmla="*/ 0 60000 65536"/>
                            <a:gd name="T5" fmla="*/ 0 60000 65536"/>
                            <a:gd name="T6" fmla="*/ 0 w 660"/>
                            <a:gd name="T7" fmla="*/ 0 h 615"/>
                            <a:gd name="T8" fmla="*/ 660 w 660"/>
                            <a:gd name="T9" fmla="*/ 615 h 61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60" h="615">
                              <a:moveTo>
                                <a:pt x="0" y="0"/>
                              </a:moveTo>
                              <a:lnTo>
                                <a:pt x="660" y="61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1" name="Line 4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7630" y="3865"/>
                          <a:ext cx="1480" cy="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2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907" y="2761"/>
                          <a:ext cx="0" cy="59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3" name="Freeform 4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991" y="2745"/>
                          <a:ext cx="1064" cy="640"/>
                        </a:xfrm>
                        <a:custGeom>
                          <a:avLst/>
                          <a:gdLst>
                            <a:gd name="T0" fmla="*/ 1064 w 1064"/>
                            <a:gd name="T1" fmla="*/ 0 h 640"/>
                            <a:gd name="T2" fmla="*/ 0 w 1064"/>
                            <a:gd name="T3" fmla="*/ 640 h 640"/>
                            <a:gd name="T4" fmla="*/ 0 60000 65536"/>
                            <a:gd name="T5" fmla="*/ 0 60000 65536"/>
                            <a:gd name="T6" fmla="*/ 0 w 1064"/>
                            <a:gd name="T7" fmla="*/ 0 h 640"/>
                            <a:gd name="T8" fmla="*/ 1064 w 1064"/>
                            <a:gd name="T9" fmla="*/ 640 h 640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064" h="640">
                              <a:moveTo>
                                <a:pt x="1064" y="0"/>
                              </a:moveTo>
                              <a:lnTo>
                                <a:pt x="0" y="64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4" name="Freeform 4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875" y="3885"/>
                          <a:ext cx="1440" cy="645"/>
                        </a:xfrm>
                        <a:custGeom>
                          <a:avLst/>
                          <a:gdLst>
                            <a:gd name="T0" fmla="*/ 1440 w 1440"/>
                            <a:gd name="T1" fmla="*/ 0 h 645"/>
                            <a:gd name="T2" fmla="*/ 0 w 1440"/>
                            <a:gd name="T3" fmla="*/ 645 h 645"/>
                            <a:gd name="T4" fmla="*/ 0 60000 65536"/>
                            <a:gd name="T5" fmla="*/ 0 60000 65536"/>
                            <a:gd name="T6" fmla="*/ 0 w 1440"/>
                            <a:gd name="T7" fmla="*/ 0 h 645"/>
                            <a:gd name="T8" fmla="*/ 1440 w 1440"/>
                            <a:gd name="T9" fmla="*/ 645 h 64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440" h="645">
                              <a:moveTo>
                                <a:pt x="1440" y="0"/>
                              </a:moveTo>
                              <a:lnTo>
                                <a:pt x="0" y="64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5" name="Line 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375" y="3849"/>
                          <a:ext cx="1050" cy="70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6" name="Line 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434" y="3837"/>
                          <a:ext cx="1387" cy="7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" name="Line 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907" y="5174"/>
                          <a:ext cx="0" cy="76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" name="Freeform 5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261" y="2753"/>
                          <a:ext cx="934" cy="652"/>
                        </a:xfrm>
                        <a:custGeom>
                          <a:avLst/>
                          <a:gdLst>
                            <a:gd name="T0" fmla="*/ 0 w 934"/>
                            <a:gd name="T1" fmla="*/ 0 h 652"/>
                            <a:gd name="T2" fmla="*/ 934 w 934"/>
                            <a:gd name="T3" fmla="*/ 652 h 652"/>
                            <a:gd name="T4" fmla="*/ 0 60000 65536"/>
                            <a:gd name="T5" fmla="*/ 0 60000 65536"/>
                            <a:gd name="T6" fmla="*/ 0 w 934"/>
                            <a:gd name="T7" fmla="*/ 0 h 652"/>
                            <a:gd name="T8" fmla="*/ 934 w 934"/>
                            <a:gd name="T9" fmla="*/ 652 h 652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34" h="652">
                              <a:moveTo>
                                <a:pt x="0" y="0"/>
                              </a:moveTo>
                              <a:lnTo>
                                <a:pt x="934" y="65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9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964" y="5180"/>
                          <a:ext cx="712" cy="78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0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796" y="5180"/>
                          <a:ext cx="0" cy="74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1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0" y="5178"/>
                          <a:ext cx="656" cy="75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2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3622" y="5158"/>
                          <a:ext cx="720" cy="80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3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425" y="5178"/>
                          <a:ext cx="7" cy="78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507" y="5176"/>
                          <a:ext cx="863" cy="7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Line 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687" y="5178"/>
                          <a:ext cx="0" cy="7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6" name="Freeform 5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7845" y="5130"/>
                          <a:ext cx="675" cy="855"/>
                        </a:xfrm>
                        <a:custGeom>
                          <a:avLst/>
                          <a:gdLst>
                            <a:gd name="T0" fmla="*/ 0 w 675"/>
                            <a:gd name="T1" fmla="*/ 0 h 855"/>
                            <a:gd name="T2" fmla="*/ 675 w 675"/>
                            <a:gd name="T3" fmla="*/ 855 h 855"/>
                            <a:gd name="T4" fmla="*/ 0 60000 65536"/>
                            <a:gd name="T5" fmla="*/ 0 60000 65536"/>
                            <a:gd name="T6" fmla="*/ 0 w 675"/>
                            <a:gd name="T7" fmla="*/ 0 h 855"/>
                            <a:gd name="T8" fmla="*/ 675 w 675"/>
                            <a:gd name="T9" fmla="*/ 855 h 855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675" h="855">
                              <a:moveTo>
                                <a:pt x="0" y="0"/>
                              </a:moveTo>
                              <a:lnTo>
                                <a:pt x="675" y="855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7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283" y="3863"/>
                          <a:ext cx="2" cy="66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8" name="Freeform 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300" y="5173"/>
                          <a:ext cx="1" cy="857"/>
                        </a:xfrm>
                        <a:custGeom>
                          <a:avLst/>
                          <a:gdLst>
                            <a:gd name="T0" fmla="*/ 0 w 1"/>
                            <a:gd name="T1" fmla="*/ 0 h 857"/>
                            <a:gd name="T2" fmla="*/ 0 w 1"/>
                            <a:gd name="T3" fmla="*/ 857 h 857"/>
                            <a:gd name="T4" fmla="*/ 0 60000 65536"/>
                            <a:gd name="T5" fmla="*/ 0 60000 65536"/>
                            <a:gd name="T6" fmla="*/ 0 w 1"/>
                            <a:gd name="T7" fmla="*/ 0 h 857"/>
                            <a:gd name="T8" fmla="*/ 1 w 1"/>
                            <a:gd name="T9" fmla="*/ 857 h 85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1" h="857">
                              <a:moveTo>
                                <a:pt x="0" y="0"/>
                              </a:moveTo>
                              <a:lnTo>
                                <a:pt x="0" y="857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9" name="Rectangle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" y="3395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+</a:t>
                          </a:r>
                          <a:r>
                            <a:rPr lang="en-US" altLang="zh-CN" sz="1600">
                              <a:latin typeface="宋体" charset="-122"/>
                            </a:rPr>
                            <a:t>∞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0" name="Rectangle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00" y="3394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-1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1" name="Rectangle 6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63" y="3369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18000" tIns="0" rIns="18000" bIns="0"/>
                        <a:lstStyle/>
                        <a:p>
                          <a:pPr algn="just"/>
                          <a:r>
                            <a:rPr lang="en-US" altLang="zh-CN" sz="1600">
                              <a:latin typeface="宋体" charset="-122"/>
                            </a:rPr>
                            <a:t>+∞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2" name="Rectangle 6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85" y="3397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3" name="Rectangle 6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80" y="3397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 dirty="0">
                              <a:latin typeface="宋体" charset="-122"/>
                            </a:rPr>
                            <a:t>-∞</a:t>
                          </a:r>
                          <a:endParaRPr lang="en-US" altLang="zh-CN" sz="1600" dirty="0"/>
                        </a:p>
                      </p:txBody>
                    </p:sp>
                    <p:sp>
                      <p:nvSpPr>
                        <p:cNvPr id="104" name="Rectangle 6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45" y="3395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0" tIns="0" rIns="0" bIns="0"/>
                        <a:lstStyle/>
                        <a:p>
                          <a:pPr algn="just">
                            <a:lnSpc>
                              <a:spcPct val="144000"/>
                            </a:lnSpc>
                          </a:pPr>
                          <a:r>
                            <a:rPr lang="zh-CN" altLang="en-US" sz="1600">
                              <a:latin typeface="Times New Roman" pitchFamily="18" charset="0"/>
                            </a:rPr>
                            <a:t> －</a:t>
                          </a:r>
                          <a:r>
                            <a:rPr lang="zh-CN" altLang="en-US" sz="1600">
                              <a:latin typeface="宋体" charset="-122"/>
                            </a:rPr>
                            <a:t>∞</a:t>
                          </a:r>
                          <a:endParaRPr lang="zh-CN" altLang="en-US" sz="1600">
                            <a:latin typeface="Times New Roman" pitchFamily="18" charset="0"/>
                          </a:endParaRPr>
                        </a:p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5" name="Rectangle 6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940" y="3396"/>
                          <a:ext cx="72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latin typeface="Times New Roman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106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941" y="5182"/>
                          <a:ext cx="552" cy="759"/>
                        </a:xfrm>
                        <a:custGeom>
                          <a:avLst/>
                          <a:gdLst>
                            <a:gd name="T0" fmla="*/ 0 w 769"/>
                            <a:gd name="T1" fmla="*/ 751 h 763"/>
                            <a:gd name="T2" fmla="*/ 284 w 769"/>
                            <a:gd name="T3" fmla="*/ 0 h 763"/>
                            <a:gd name="T4" fmla="*/ 0 60000 65536"/>
                            <a:gd name="T5" fmla="*/ 0 60000 65536"/>
                            <a:gd name="T6" fmla="*/ 0 w 769"/>
                            <a:gd name="T7" fmla="*/ 0 h 763"/>
                            <a:gd name="T8" fmla="*/ 769 w 769"/>
                            <a:gd name="T9" fmla="*/ 763 h 763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769" h="763">
                              <a:moveTo>
                                <a:pt x="0" y="763"/>
                              </a:moveTo>
                              <a:lnTo>
                                <a:pt x="769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51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94" y="5937"/>
                        <a:ext cx="10481" cy="494"/>
                        <a:chOff x="694" y="5937"/>
                        <a:chExt cx="10481" cy="494"/>
                      </a:xfrm>
                    </p:grpSpPr>
                    <p:sp>
                      <p:nvSpPr>
                        <p:cNvPr id="52" name="Rectangle 7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0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>
                            <a:lnSpc>
                              <a:spcPct val="96000"/>
                            </a:lnSpc>
                          </a:pPr>
                          <a:r>
                            <a:rPr lang="en-US" altLang="zh-CN" sz="1600">
                              <a:latin typeface="Times New Roman" pitchFamily="18" charset="0"/>
                            </a:rPr>
                            <a:t>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3" name="Rectangle 7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3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15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4" name="Rectangle 7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75" y="5963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9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5" name="Rectangl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193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6" name="Rectangle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1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7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7" name="Rectangle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635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2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8" name="Rectangle 7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045" y="5959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-3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59" name="Rectangle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203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0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0" name="Rectangle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25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5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1" name="Rectangle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600" y="5937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1</a:t>
                          </a:r>
                          <a:endParaRPr lang="en-US" altLang="zh-CN" sz="1600"/>
                        </a:p>
                      </p:txBody>
                    </p:sp>
                    <p:sp>
                      <p:nvSpPr>
                        <p:cNvPr id="62" name="Rectangle 8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94" y="5962"/>
                          <a:ext cx="540" cy="468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lIns="18000" tIns="10800" rIns="18000" bIns="10800"/>
                        <a:lstStyle/>
                        <a:p>
                          <a:pPr algn="just"/>
                          <a:r>
                            <a:rPr lang="en-US" altLang="zh-CN" sz="1600">
                              <a:latin typeface="Times New Roman" pitchFamily="18" charset="0"/>
                            </a:rPr>
                            <a:t>10</a:t>
                          </a:r>
                          <a:endParaRPr lang="en-US" altLang="zh-CN" sz="1600"/>
                        </a:p>
                      </p:txBody>
                    </p:sp>
                  </p:grpSp>
                </p:grpSp>
                <p:grpSp>
                  <p:nvGrpSpPr>
                    <p:cNvPr id="22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7" y="2283"/>
                      <a:ext cx="11078" cy="4644"/>
                      <a:chOff x="2347" y="2283"/>
                      <a:chExt cx="11078" cy="4644"/>
                    </a:xfrm>
                  </p:grpSpPr>
                  <p:sp>
                    <p:nvSpPr>
                      <p:cNvPr id="23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0" y="471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41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4" name="Rectangle 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487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42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5" name="Rectangle 8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669" y="471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43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6" name="Rectangle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71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45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7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7" y="650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8" name="Rectangle 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2" y="6551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29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30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0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6" y="6521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1" name="Rectangle 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94" y="6552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2" name="Rectangl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16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56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3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42" y="6536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57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4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049" y="653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58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5" name="Rectangle 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9845" y="6564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59</a:t>
                        </a:r>
                        <a:endParaRPr lang="en-US" altLang="zh-CN" sz="1600" baseline="-25000"/>
                      </a:p>
                    </p:txBody>
                  </p:sp>
                  <p:sp>
                    <p:nvSpPr>
                      <p:cNvPr id="36" name="Rectangl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96" y="6550"/>
                        <a:ext cx="689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 dirty="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 dirty="0">
                            <a:latin typeface="Times New Roman" pitchFamily="18" charset="0"/>
                          </a:rPr>
                          <a:t>5,10</a:t>
                        </a:r>
                        <a:endParaRPr lang="en-US" altLang="zh-CN" sz="1600" dirty="0"/>
                      </a:p>
                    </p:txBody>
                  </p:sp>
                  <p:sp>
                    <p:nvSpPr>
                      <p:cNvPr id="38" name="Rectangle 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23" y="3489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39" name="Rectangle 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10" y="3465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 dirty="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 dirty="0">
                            <a:latin typeface="Times New Roman" pitchFamily="18" charset="0"/>
                          </a:rPr>
                          <a:t>33</a:t>
                        </a:r>
                        <a:endParaRPr lang="en-US" altLang="zh-CN" sz="1600" dirty="0"/>
                      </a:p>
                    </p:txBody>
                  </p:sp>
                  <p:sp>
                    <p:nvSpPr>
                      <p:cNvPr id="40" name="Rectangle 1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16" y="3465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1" name="Rectangle 1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5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21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2" name="Rectangle 1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2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22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3" name="Rectangle 1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129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23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4" name="Rectangle 1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351" y="4715"/>
                        <a:ext cx="454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/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44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5" name="Rectangle 1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01" y="3532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32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6" name="Rectangle 1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921" y="3490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35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7" name="Rectangle 10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61" y="3490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36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8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66" y="3482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37</a:t>
                        </a:r>
                        <a:endParaRPr lang="en-US" altLang="zh-CN" sz="1600"/>
                      </a:p>
                    </p:txBody>
                  </p:sp>
                  <p:sp>
                    <p:nvSpPr>
                      <p:cNvPr id="49" name="Rectangle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96" y="2283"/>
                        <a:ext cx="397" cy="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lIns="0" tIns="0" rIns="0" bIns="0"/>
                      <a:lstStyle/>
                      <a:p>
                        <a:pPr algn="just">
                          <a:lnSpc>
                            <a:spcPct val="144000"/>
                          </a:lnSpc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</a:t>
                        </a:r>
                        <a:r>
                          <a:rPr lang="en-US" altLang="zh-CN" sz="1600" baseline="-25000">
                            <a:latin typeface="Times New Roman" pitchFamily="18" charset="0"/>
                          </a:rPr>
                          <a:t>24</a:t>
                        </a:r>
                        <a:endParaRPr lang="en-US" altLang="zh-CN" sz="1600"/>
                      </a:p>
                    </p:txBody>
                  </p:sp>
                </p:grpSp>
              </p:grpSp>
            </p:grpSp>
            <p:grpSp>
              <p:nvGrpSpPr>
                <p:cNvPr id="13" name="Group 110"/>
                <p:cNvGrpSpPr>
                  <a:grpSpLocks/>
                </p:cNvGrpSpPr>
                <p:nvPr/>
              </p:nvGrpSpPr>
              <p:grpSpPr bwMode="auto">
                <a:xfrm>
                  <a:off x="1737" y="3886"/>
                  <a:ext cx="10997" cy="331"/>
                  <a:chOff x="1737" y="3961"/>
                  <a:chExt cx="10997" cy="331"/>
                </a:xfrm>
              </p:grpSpPr>
              <p:sp>
                <p:nvSpPr>
                  <p:cNvPr id="14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41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itchFamily="18" charset="0"/>
                      </a:rPr>
                      <a:t>胜</a:t>
                    </a:r>
                    <a:endParaRPr lang="zh-CN" altLang="en-US" sz="1600"/>
                  </a:p>
                </p:txBody>
              </p:sp>
              <p:sp>
                <p:nvSpPr>
                  <p:cNvPr id="15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737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itchFamily="18" charset="0"/>
                      </a:rPr>
                      <a:t>胜</a:t>
                    </a:r>
                    <a:endParaRPr lang="zh-CN" altLang="en-US" sz="1600"/>
                  </a:p>
                </p:txBody>
              </p:sp>
              <p:sp>
                <p:nvSpPr>
                  <p:cNvPr id="1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296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  <p:sp>
                <p:nvSpPr>
                  <p:cNvPr id="17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8183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  <p:sp>
                <p:nvSpPr>
                  <p:cNvPr id="18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2221" y="3961"/>
                    <a:ext cx="513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just">
                      <a:lnSpc>
                        <a:spcPct val="128000"/>
                      </a:lnSpc>
                    </a:pPr>
                    <a:r>
                      <a:rPr lang="en-US" altLang="zh-CN" sz="1600">
                        <a:latin typeface="Times New Roman" pitchFamily="18" charset="0"/>
                      </a:rPr>
                      <a:t>A</a:t>
                    </a:r>
                    <a:r>
                      <a:rPr lang="zh-CN" altLang="en-US" sz="1600">
                        <a:latin typeface="Times New Roman" pitchFamily="18" charset="0"/>
                      </a:rPr>
                      <a:t>负</a:t>
                    </a:r>
                    <a:endParaRPr lang="zh-CN" altLang="en-US" sz="1600"/>
                  </a:p>
                </p:txBody>
              </p:sp>
            </p:grpSp>
          </p:grpSp>
        </p:grpSp>
      </p:grpSp>
      <p:sp>
        <p:nvSpPr>
          <p:cNvPr id="117" name="TextBox 116"/>
          <p:cNvSpPr txBox="1"/>
          <p:nvPr/>
        </p:nvSpPr>
        <p:spPr>
          <a:xfrm>
            <a:off x="500035" y="1428736"/>
            <a:ext cx="25003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例：</a:t>
            </a:r>
            <a:r>
              <a:rPr lang="zh-CN" altLang="en-US" sz="2000" dirty="0" smtClean="0">
                <a:latin typeface="Times New Roman" pitchFamily="18" charset="0"/>
              </a:rPr>
              <a:t>一盘假想博弈游戏的部分对策树</a:t>
            </a:r>
            <a:endParaRPr lang="zh-CN" altLang="en-US" sz="2000" dirty="0" smtClean="0"/>
          </a:p>
          <a:p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83499" y="257174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latin typeface="宋体" charset="-122"/>
              </a:rPr>
              <a:t>-∞</a:t>
            </a:r>
            <a:endParaRPr lang="en-US" altLang="zh-CN" dirty="0"/>
          </a:p>
        </p:txBody>
      </p:sp>
      <p:sp>
        <p:nvSpPr>
          <p:cNvPr id="120" name="矩形 119"/>
          <p:cNvSpPr/>
          <p:nvPr/>
        </p:nvSpPr>
        <p:spPr>
          <a:xfrm>
            <a:off x="7429520" y="257174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latin typeface="宋体" charset="-122"/>
              </a:rPr>
              <a:t>-∞</a:t>
            </a:r>
            <a:endParaRPr lang="en-US" altLang="zh-CN" dirty="0"/>
          </a:p>
        </p:txBody>
      </p:sp>
      <p:sp>
        <p:nvSpPr>
          <p:cNvPr id="121" name="Rectangle 96"/>
          <p:cNvSpPr>
            <a:spLocks noChangeArrowheads="1"/>
          </p:cNvSpPr>
          <p:nvPr/>
        </p:nvSpPr>
        <p:spPr bwMode="auto">
          <a:xfrm>
            <a:off x="7429520" y="5864958"/>
            <a:ext cx="477289" cy="2786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5,11</a:t>
            </a:r>
            <a:endParaRPr lang="en-US" altLang="zh-CN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786" y="457200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71736" y="4643446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29190" y="471488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143636" y="471488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86644" y="4714884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282" y="278605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 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571736" y="2786058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143504" y="2714620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29454" y="284535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  <a:latin typeface="宋体" charset="-122"/>
              </a:rPr>
              <a:t> 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800" dirty="0" smtClean="0"/>
              <a:t>        </a:t>
            </a:r>
            <a:r>
              <a:rPr lang="zh-CN" altLang="en-US" sz="2400" dirty="0" smtClean="0"/>
              <a:t>截断规则</a:t>
            </a:r>
            <a:endParaRPr lang="en-US" altLang="zh-CN" sz="2400" dirty="0" smtClean="0"/>
          </a:p>
          <a:p>
            <a:pPr lvl="2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设</a:t>
            </a:r>
            <a:r>
              <a:rPr lang="en-US" altLang="zh-CN" sz="2000" dirty="0" smtClean="0">
                <a:latin typeface="Times New Roman" pitchFamily="18" charset="0"/>
              </a:rPr>
              <a:t>Y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的父亲，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有儿子 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，则一旦知道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 ≤          </a:t>
            </a:r>
            <a:r>
              <a:rPr lang="zh-CN" altLang="en-US" sz="2000" dirty="0" smtClean="0">
                <a:latin typeface="Times New Roman" pitchFamily="18" charset="0"/>
              </a:rPr>
              <a:t>，就不必再计算以</a:t>
            </a:r>
            <a:r>
              <a:rPr lang="en-US" altLang="zh-CN" sz="2000" dirty="0" smtClean="0">
                <a:latin typeface="Times New Roman" pitchFamily="18" charset="0"/>
              </a:rPr>
              <a:t> X</a:t>
            </a:r>
            <a:r>
              <a:rPr lang="en-US" altLang="zh-CN" sz="2000" baseline="-25000" dirty="0" smtClean="0">
                <a:latin typeface="Times New Roman" pitchFamily="18" charset="0"/>
              </a:rPr>
              <a:t>k+1</a:t>
            </a:r>
            <a:r>
              <a:rPr lang="zh-CN" altLang="en-US" sz="2000" dirty="0" smtClean="0">
                <a:latin typeface="Times New Roman" pitchFamily="18" charset="0"/>
              </a:rPr>
              <a:t>， 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d</a:t>
            </a:r>
            <a:r>
              <a:rPr lang="zh-CN" altLang="en-US" sz="2000" dirty="0" smtClean="0">
                <a:latin typeface="Times New Roman" pitchFamily="18" charset="0"/>
              </a:rPr>
              <a:t>为根的子树的顶点的价值。         </a:t>
            </a:r>
          </a:p>
          <a:p>
            <a:pPr lvl="2"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其中，           是当前所知道的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(Y)</a:t>
            </a:r>
            <a:r>
              <a:rPr lang="zh-CN" altLang="en-US" sz="2000" dirty="0" smtClean="0">
                <a:latin typeface="Times New Roman" pitchFamily="18" charset="0"/>
              </a:rPr>
              <a:t> 的小值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下限</a:t>
            </a:r>
            <a:r>
              <a:rPr lang="en-US" altLang="zh-CN" sz="2000" dirty="0" smtClean="0">
                <a:latin typeface="Times New Roman" pitchFamily="18" charset="0"/>
              </a:rPr>
              <a:t>):</a:t>
            </a:r>
          </a:p>
          <a:p>
            <a:pPr lvl="2">
              <a:lnSpc>
                <a:spcPct val="90000"/>
              </a:lnSpc>
            </a:pPr>
            <a:endParaRPr lang="en-US" altLang="zh-CN" sz="2000" dirty="0" smtClean="0">
              <a:latin typeface="Times New Roman" pitchFamily="18" charset="0"/>
            </a:endParaRPr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r>
              <a:rPr lang="zh-CN" altLang="en-US" sz="2000" dirty="0" smtClean="0"/>
              <a:t>因为，</a:t>
            </a:r>
            <a:r>
              <a:rPr lang="en-US" altLang="zh-CN" sz="2000" dirty="0" smtClean="0">
                <a:latin typeface="Times New Roman" pitchFamily="18" charset="0"/>
              </a:rPr>
              <a:t> 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(X)=max{- 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k</a:t>
            </a:r>
            <a:r>
              <a:rPr lang="en-US" altLang="zh-CN" sz="2000" dirty="0" smtClean="0">
                <a:latin typeface="Times New Roman" pitchFamily="18" charset="0"/>
              </a:rPr>
              <a:t>) } &gt;=-          </a:t>
            </a:r>
            <a:r>
              <a:rPr lang="zh-CN" altLang="en-US" sz="2000" dirty="0" smtClean="0">
                <a:latin typeface="Times New Roman" pitchFamily="18" charset="0"/>
              </a:rPr>
              <a:t>，所以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    -V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(X)&lt;=           &lt;=V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(Y)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使用截断规则，可设计分枝限界求值算法。</a:t>
            </a:r>
            <a:endParaRPr lang="zh-CN" altLang="en-US" sz="2000" dirty="0"/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1214414" y="1714488"/>
          <a:ext cx="792162" cy="407988"/>
        </p:xfrm>
        <a:graphic>
          <a:graphicData uri="http://schemas.openxmlformats.org/presentationml/2006/ole">
            <p:oleObj spid="_x0000_s38915" name="Equation" r:id="rId3" imgW="393529" imgH="203112" progId="">
              <p:embed/>
            </p:oleObj>
          </a:graphicData>
        </a:graphic>
      </p:graphicFrame>
      <p:graphicFrame>
        <p:nvGraphicFramePr>
          <p:cNvPr id="38916" name="Object 9"/>
          <p:cNvGraphicFramePr>
            <a:graphicFrameLocks noChangeAspect="1"/>
          </p:cNvGraphicFramePr>
          <p:nvPr/>
        </p:nvGraphicFramePr>
        <p:xfrm>
          <a:off x="2357422" y="2428868"/>
          <a:ext cx="647700" cy="360362"/>
        </p:xfrm>
        <a:graphic>
          <a:graphicData uri="http://schemas.openxmlformats.org/presentationml/2006/ole">
            <p:oleObj spid="_x0000_s38916" name="Equation" r:id="rId4" imgW="431613" imgH="241195" progId="">
              <p:embed/>
            </p:oleObj>
          </a:graphicData>
        </a:graphic>
      </p:graphicFrame>
      <p:graphicFrame>
        <p:nvGraphicFramePr>
          <p:cNvPr id="38917" name="Object 9"/>
          <p:cNvGraphicFramePr>
            <a:graphicFrameLocks noChangeAspect="1"/>
          </p:cNvGraphicFramePr>
          <p:nvPr/>
        </p:nvGraphicFramePr>
        <p:xfrm>
          <a:off x="1928794" y="3000372"/>
          <a:ext cx="647700" cy="360362"/>
        </p:xfrm>
        <a:graphic>
          <a:graphicData uri="http://schemas.openxmlformats.org/presentationml/2006/ole">
            <p:oleObj spid="_x0000_s38917" name="Equation" r:id="rId5" imgW="431613" imgH="241195" progId="">
              <p:embed/>
            </p:oleObj>
          </a:graphicData>
        </a:graphic>
      </p:graphicFrame>
      <p:graphicFrame>
        <p:nvGraphicFramePr>
          <p:cNvPr id="38919" name="Object 26"/>
          <p:cNvGraphicFramePr>
            <a:graphicFrameLocks noChangeAspect="1"/>
          </p:cNvGraphicFramePr>
          <p:nvPr/>
        </p:nvGraphicFramePr>
        <p:xfrm>
          <a:off x="6786578" y="3063875"/>
          <a:ext cx="1539875" cy="365125"/>
        </p:xfrm>
        <a:graphic>
          <a:graphicData uri="http://schemas.openxmlformats.org/presentationml/2006/ole">
            <p:oleObj spid="_x0000_s38919" name="Equation" r:id="rId6" imgW="850531" imgH="203112" progId="">
              <p:embed/>
            </p:oleObj>
          </a:graphicData>
        </a:graphic>
      </p:graphicFrame>
      <p:graphicFrame>
        <p:nvGraphicFramePr>
          <p:cNvPr id="38920" name="Object 19"/>
          <p:cNvGraphicFramePr>
            <a:graphicFrameLocks noChangeAspect="1"/>
          </p:cNvGraphicFramePr>
          <p:nvPr/>
        </p:nvGraphicFramePr>
        <p:xfrm>
          <a:off x="3357554" y="3500438"/>
          <a:ext cx="3313112" cy="795337"/>
        </p:xfrm>
        <a:graphic>
          <a:graphicData uri="http://schemas.openxmlformats.org/presentationml/2006/ole">
            <p:oleObj spid="_x0000_s38920" name="Equation" r:id="rId7" imgW="2032000" imgH="482600" progId="">
              <p:embed/>
            </p:oleObj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5143504" y="4500570"/>
          <a:ext cx="647700" cy="360363"/>
        </p:xfrm>
        <a:graphic>
          <a:graphicData uri="http://schemas.openxmlformats.org/presentationml/2006/ole">
            <p:oleObj spid="_x0000_s38921" name="Equation" r:id="rId8" imgW="431613" imgH="241195" progId="">
              <p:embed/>
            </p:oleObj>
          </a:graphicData>
        </a:graphic>
      </p:graphicFrame>
      <p:graphicFrame>
        <p:nvGraphicFramePr>
          <p:cNvPr id="38922" name="Object 9"/>
          <p:cNvGraphicFramePr>
            <a:graphicFrameLocks noChangeAspect="1"/>
          </p:cNvGraphicFramePr>
          <p:nvPr/>
        </p:nvGraphicFramePr>
        <p:xfrm>
          <a:off x="3428992" y="4786322"/>
          <a:ext cx="647700" cy="360362"/>
        </p:xfrm>
        <a:graphic>
          <a:graphicData uri="http://schemas.openxmlformats.org/presentationml/2006/ole">
            <p:oleObj spid="_x0000_s38922" name="Equation" r:id="rId9" imgW="431613" imgH="241195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45065"/>
          </a:xfrm>
        </p:spPr>
        <p:txBody>
          <a:bodyPr/>
          <a:lstStyle/>
          <a:p>
            <a:r>
              <a:rPr lang="en-US" altLang="zh-CN" sz="2800" dirty="0" smtClean="0"/>
              <a:t>7.2 0/1</a:t>
            </a:r>
            <a:r>
              <a:rPr lang="zh-CN" altLang="en-US" sz="2800" dirty="0" smtClean="0"/>
              <a:t>背包问题的优先队列式分枝限界算法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用优先队列式分枝定界法解</a:t>
            </a:r>
            <a:r>
              <a:rPr lang="en-US" altLang="zh-CN" sz="2400" dirty="0" smtClean="0">
                <a:latin typeface="Times New Roman" pitchFamily="18" charset="0"/>
              </a:rPr>
              <a:t>0/1</a:t>
            </a:r>
            <a:r>
              <a:rPr lang="zh-CN" altLang="en-US" sz="2400" dirty="0" smtClean="0">
                <a:latin typeface="Times New Roman" pitchFamily="18" charset="0"/>
              </a:rPr>
              <a:t>背包问题需要确定：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1) </a:t>
            </a:r>
            <a:r>
              <a:rPr lang="zh-CN" altLang="en-US" sz="2000" dirty="0" smtClean="0">
                <a:latin typeface="Times New Roman" pitchFamily="18" charset="0"/>
              </a:rPr>
              <a:t>解空间树中节点的结构；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2) </a:t>
            </a:r>
            <a:r>
              <a:rPr lang="zh-CN" altLang="en-US" sz="2000" dirty="0" smtClean="0">
                <a:latin typeface="Times New Roman" pitchFamily="18" charset="0"/>
              </a:rPr>
              <a:t>如何生成一个给定节点的儿子节点；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3) </a:t>
            </a:r>
            <a:r>
              <a:rPr lang="zh-CN" altLang="en-US" sz="2000" dirty="0" smtClean="0">
                <a:latin typeface="Times New Roman" pitchFamily="18" charset="0"/>
              </a:rPr>
              <a:t>如何组织活节点表；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4) </a:t>
            </a:r>
            <a:r>
              <a:rPr lang="zh-CN" altLang="en-US" sz="2000" dirty="0" smtClean="0">
                <a:latin typeface="Times New Roman" pitchFamily="18" charset="0"/>
              </a:rPr>
              <a:t>如何识别答案节点。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每个节点</a:t>
            </a:r>
            <a:r>
              <a:rPr lang="en-US" altLang="zh-CN" sz="2400" dirty="0" smtClean="0">
                <a:latin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</a:rPr>
              <a:t>有六个信息段：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Parent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的父亲节点连接指针；</a:t>
            </a:r>
            <a:r>
              <a:rPr lang="en-US" altLang="zh-CN" sz="2000" dirty="0" smtClean="0">
                <a:latin typeface="Times New Roman" pitchFamily="18" charset="0"/>
              </a:rPr>
              <a:t> Level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/>
              <a:t>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在解空间树中的深度； </a:t>
            </a:r>
            <a:r>
              <a:rPr lang="en-US" altLang="zh-CN" sz="2000" dirty="0" smtClean="0">
                <a:latin typeface="Times New Roman" pitchFamily="18" charset="0"/>
              </a:rPr>
              <a:t>Tag 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/>
              <a:t>标记输出最优解的各个分量</a:t>
            </a:r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i </a:t>
            </a:r>
            <a:r>
              <a:rPr lang="zh-CN" altLang="en-US" sz="2000" dirty="0" smtClean="0"/>
              <a:t>；</a:t>
            </a:r>
            <a:r>
              <a:rPr lang="en-US" altLang="zh-CN" sz="2000" dirty="0" smtClean="0">
                <a:latin typeface="Times New Roman" pitchFamily="18" charset="0"/>
              </a:rPr>
              <a:t> CC 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/>
              <a:t>记录背包在节点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背包的剩余空间；</a:t>
            </a:r>
            <a:r>
              <a:rPr lang="en-US" altLang="zh-CN" sz="2000" dirty="0" smtClean="0">
                <a:latin typeface="Times New Roman" pitchFamily="18" charset="0"/>
              </a:rPr>
              <a:t> CV </a:t>
            </a:r>
            <a:r>
              <a:rPr lang="zh-CN" altLang="en-US" sz="2000" dirty="0" smtClean="0">
                <a:latin typeface="Times New Roman" pitchFamily="18" charset="0"/>
              </a:rPr>
              <a:t>：</a:t>
            </a:r>
            <a:r>
              <a:rPr lang="zh-CN" altLang="en-US" sz="2000" dirty="0" smtClean="0"/>
              <a:t>记录背包在节点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状态下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背包内物品的价值；</a:t>
            </a:r>
            <a:r>
              <a:rPr lang="en-US" altLang="zh-CN" sz="2000" dirty="0" smtClean="0">
                <a:latin typeface="Times New Roman" pitchFamily="18" charset="0"/>
              </a:rPr>
              <a:t> CUB</a:t>
            </a:r>
            <a:r>
              <a:rPr lang="zh-CN" altLang="en-US" sz="2000" dirty="0" smtClean="0">
                <a:latin typeface="Times New Roman" pitchFamily="18" charset="0"/>
              </a:rPr>
              <a:t>：背包在节点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处可能达到的物品价值上界估值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目标值动态预测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zh-CN" altLang="en-US" sz="2000" dirty="0" smtClean="0">
                <a:latin typeface="Times New Roman" pitchFamily="18" charset="0"/>
              </a:rPr>
              <a:t>：到目前为止所知道的最佳目标值。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VEB</a:t>
            </a:r>
            <a:r>
              <a:rPr lang="en-US" altLang="zh-CN" sz="2000" dirty="0" smtClean="0">
                <a:latin typeface="Times New Roman" pitchFamily="18" charset="0"/>
              </a:rPr>
              <a:t>(X, ,D)//</a:t>
            </a:r>
            <a:r>
              <a:rPr lang="zh-CN" altLang="en-US" sz="2000" dirty="0" smtClean="0">
                <a:latin typeface="Times New Roman" pitchFamily="18" charset="0"/>
              </a:rPr>
              <a:t>通过至多向前看   着棋，使用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截断规则和公式计算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</a:t>
            </a:r>
            <a:r>
              <a:rPr lang="zh-CN" altLang="en-US" sz="2000" dirty="0" smtClean="0">
                <a:latin typeface="Times New Roman" pitchFamily="18" charset="0"/>
              </a:rPr>
              <a:t>，弈者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的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估价函数</a:t>
            </a:r>
            <a:r>
              <a:rPr lang="en-US" altLang="zh-CN" sz="2000" dirty="0" smtClean="0">
                <a:latin typeface="Times New Roman" pitchFamily="18" charset="0"/>
              </a:rPr>
              <a:t>e(X).</a:t>
            </a:r>
            <a:r>
              <a:rPr lang="zh-CN" altLang="en-US" sz="2000" dirty="0" smtClean="0">
                <a:latin typeface="Times New Roman" pitchFamily="18" charset="0"/>
              </a:rPr>
              <a:t>假定由任一不是终局的棋局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 X</a:t>
            </a:r>
            <a:r>
              <a:rPr lang="zh-CN" altLang="en-US" sz="2000" dirty="0" smtClean="0">
                <a:latin typeface="Times New Roman" pitchFamily="18" charset="0"/>
              </a:rPr>
              <a:t>开始，此棋局的合法棋着只允许将棋局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 X</a:t>
            </a:r>
            <a:r>
              <a:rPr lang="zh-CN" altLang="en-US" sz="2000" dirty="0" smtClean="0">
                <a:latin typeface="Times New Roman" pitchFamily="18" charset="0"/>
              </a:rPr>
              <a:t>转换成棋局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, X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en-US" altLang="zh-CN" sz="2000" dirty="0" smtClean="0">
                <a:latin typeface="Times New Roman" pitchFamily="18" charset="0"/>
              </a:rPr>
              <a:t>, … , 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d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X</a:t>
            </a:r>
            <a:r>
              <a:rPr lang="zh-CN" altLang="en-US" sz="2000" dirty="0" smtClean="0">
                <a:latin typeface="Times New Roman" pitchFamily="18" charset="0"/>
              </a:rPr>
              <a:t>是终局或  </a:t>
            </a:r>
            <a:r>
              <a:rPr lang="en-US" altLang="zh-CN" sz="2000" dirty="0" smtClean="0">
                <a:latin typeface="Times New Roman" pitchFamily="18" charset="0"/>
              </a:rPr>
              <a:t>=0 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 return(e(X))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:=-VEB(X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baseline="-25000" dirty="0" smtClean="0">
                <a:latin typeface="Times New Roman" pitchFamily="18" charset="0"/>
              </a:rPr>
              <a:t>  </a:t>
            </a:r>
            <a:r>
              <a:rPr lang="en-US" altLang="zh-CN" sz="2000" dirty="0" smtClean="0">
                <a:latin typeface="Times New Roman" pitchFamily="18" charset="0"/>
              </a:rPr>
              <a:t>-1,</a:t>
            </a:r>
            <a:r>
              <a:rPr lang="zh-CN" altLang="en-US" sz="2000" dirty="0" smtClean="0">
                <a:latin typeface="Times New Roman" pitchFamily="18" charset="0"/>
              </a:rPr>
              <a:t>∞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</a:rPr>
              <a:t>//V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</a:t>
            </a:r>
            <a:r>
              <a:rPr lang="zh-CN" altLang="en-US" sz="2000" dirty="0" smtClean="0">
                <a:latin typeface="Times New Roman" pitchFamily="18" charset="0"/>
              </a:rPr>
              <a:t>目前可能最大值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 2 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 d  </a:t>
            </a:r>
            <a:r>
              <a:rPr lang="en-US" altLang="zh-CN" sz="2000" b="1" dirty="0" smtClean="0">
                <a:latin typeface="Times New Roman" pitchFamily="18" charset="0"/>
              </a:rPr>
              <a:t>do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使用截断规则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 ≥ D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return(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:= max(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,-VEB(X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-1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-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return(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end{VEB}</a:t>
            </a:r>
            <a:r>
              <a:rPr lang="en-US" altLang="zh-CN" sz="2000" dirty="0" smtClean="0">
                <a:latin typeface="Times New Roman" pitchFamily="18" charset="0"/>
              </a:rPr>
              <a:t>   //D:-          </a:t>
            </a:r>
            <a:r>
              <a:rPr lang="zh-CN" altLang="en-US" sz="2000" dirty="0" smtClean="0">
                <a:latin typeface="Times New Roman" pitchFamily="18" charset="0"/>
              </a:rPr>
              <a:t>即</a:t>
            </a:r>
            <a:r>
              <a:rPr lang="en-US" altLang="zh-CN" sz="2000" dirty="0" smtClean="0">
                <a:latin typeface="Times New Roman" pitchFamily="18" charset="0"/>
              </a:rPr>
              <a:t> 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(Y)</a:t>
            </a:r>
            <a:r>
              <a:rPr lang="zh-CN" altLang="en-US" sz="2000" dirty="0" smtClean="0">
                <a:latin typeface="Times New Roman" pitchFamily="18" charset="0"/>
              </a:rPr>
              <a:t>的已知</a:t>
            </a:r>
            <a:r>
              <a:rPr lang="zh-CN" altLang="en-US" sz="2000" dirty="0" smtClean="0">
                <a:latin typeface="Times New Roman" pitchFamily="18" charset="0"/>
              </a:rPr>
              <a:t>最大值</a:t>
            </a:r>
            <a:r>
              <a:rPr lang="zh-CN" altLang="en-US" sz="2000" dirty="0" smtClean="0">
                <a:latin typeface="Times New Roman" pitchFamily="18" charset="0"/>
              </a:rPr>
              <a:t>负数</a:t>
            </a:r>
          </a:p>
        </p:txBody>
      </p:sp>
      <p:graphicFrame>
        <p:nvGraphicFramePr>
          <p:cNvPr id="39938" name="Object 9"/>
          <p:cNvGraphicFramePr>
            <a:graphicFrameLocks noChangeAspect="1"/>
          </p:cNvGraphicFramePr>
          <p:nvPr/>
        </p:nvGraphicFramePr>
        <p:xfrm>
          <a:off x="1731944" y="1643050"/>
          <a:ext cx="125412" cy="241300"/>
        </p:xfrm>
        <a:graphic>
          <a:graphicData uri="http://schemas.openxmlformats.org/presentationml/2006/ole">
            <p:oleObj spid="_x0000_s39938" name="Equation" r:id="rId4" imgW="101512" imgH="203024" progId="">
              <p:embed/>
            </p:oleObj>
          </a:graphicData>
        </a:graphic>
      </p:graphicFrame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5907117" y="1608156"/>
            <a:ext cx="2808287" cy="4464050"/>
            <a:chOff x="3588" y="890"/>
            <a:chExt cx="1270" cy="2003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248" y="890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032" y="1015"/>
              <a:ext cx="432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sz="1600" dirty="0">
                  <a:latin typeface="Times New Roman" pitchFamily="18" charset="0"/>
                  <a:sym typeface="Symbol" pitchFamily="18" charset="2"/>
                </a:rPr>
                <a:t>   </a:t>
              </a:r>
              <a:r>
                <a:rPr lang="en-US" altLang="zh-CN" sz="1600" dirty="0">
                  <a:latin typeface="Times New Roman" pitchFamily="18" charset="0"/>
                </a:rPr>
                <a:t>10</a:t>
              </a:r>
              <a:endParaRPr lang="zh-CN" altLang="en-US" sz="1600" dirty="0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3672" y="1327"/>
              <a:ext cx="314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96000"/>
                </a:lnSpc>
              </a:pPr>
              <a:r>
                <a:rPr lang="en-US" altLang="zh-CN" sz="1600" dirty="0" smtClean="0">
                  <a:latin typeface="Times New Roman" pitchFamily="18" charset="0"/>
                </a:rPr>
                <a:t>-10</a:t>
              </a:r>
              <a:endParaRPr lang="en-US" altLang="zh-CN" sz="1600" dirty="0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888" y="2013"/>
              <a:ext cx="288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itchFamily="18" charset="0"/>
                </a:rPr>
                <a:t>-9</a:t>
              </a:r>
              <a:endParaRPr lang="en-US" altLang="zh-CN" sz="16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4464" y="1327"/>
              <a:ext cx="288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4032" y="1701"/>
              <a:ext cx="432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3672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latin typeface="Times New Roman" pitchFamily="18" charset="0"/>
                </a:rPr>
                <a:t>  9</a:t>
              </a:r>
              <a:endParaRPr lang="en-US" altLang="zh-CN" sz="1600" dirty="0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4104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dirty="0" smtClean="0">
                  <a:latin typeface="Times New Roman" pitchFamily="18" charset="0"/>
                </a:rPr>
                <a:t>  x</a:t>
              </a:r>
              <a:endParaRPr lang="en-US" altLang="zh-CN" dirty="0"/>
            </a:p>
          </p:txBody>
        </p:sp>
        <p:sp>
          <p:nvSpPr>
            <p:cNvPr id="16" name="AutoShape 23"/>
            <p:cNvSpPr>
              <a:spLocks noChangeArrowheads="1"/>
            </p:cNvSpPr>
            <p:nvPr/>
          </p:nvSpPr>
          <p:spPr bwMode="auto">
            <a:xfrm>
              <a:off x="3588" y="2643"/>
              <a:ext cx="330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AutoShape 24"/>
            <p:cNvSpPr>
              <a:spLocks noChangeArrowheads="1"/>
            </p:cNvSpPr>
            <p:nvPr/>
          </p:nvSpPr>
          <p:spPr bwMode="auto">
            <a:xfrm>
              <a:off x="4098" y="2637"/>
              <a:ext cx="408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3888" y="1202"/>
              <a:ext cx="36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320" y="1202"/>
              <a:ext cx="2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H="1">
              <a:off x="4248" y="1514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4032" y="1889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 flipH="1">
              <a:off x="3744" y="2201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4104" y="2201"/>
              <a:ext cx="14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3756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4230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4752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600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4104" y="1577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816" y="1951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3600" y="2201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P</a:t>
              </a:r>
              <a:r>
                <a:rPr lang="en-US" altLang="zh-CN" sz="1600" baseline="-25000" dirty="0">
                  <a:latin typeface="Times New Roman" pitchFamily="18" charset="0"/>
                </a:rPr>
                <a:t>6</a:t>
              </a:r>
              <a:endParaRPr lang="en-US" altLang="zh-CN" sz="1600" dirty="0"/>
            </a:p>
          </p:txBody>
        </p:sp>
      </p:grp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7358082" y="4570140"/>
            <a:ext cx="234392" cy="2161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88000"/>
              </a:lnSpc>
            </a:pP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7</a:t>
            </a:r>
            <a:endParaRPr lang="en-US" altLang="zh-CN" sz="1600" dirty="0"/>
          </a:p>
        </p:txBody>
      </p:sp>
      <p:graphicFrame>
        <p:nvGraphicFramePr>
          <p:cNvPr id="39939" name="Object 9"/>
          <p:cNvGraphicFramePr>
            <a:graphicFrameLocks noChangeAspect="1"/>
          </p:cNvGraphicFramePr>
          <p:nvPr/>
        </p:nvGraphicFramePr>
        <p:xfrm>
          <a:off x="2000232" y="3357562"/>
          <a:ext cx="125412" cy="241300"/>
        </p:xfrm>
        <a:graphic>
          <a:graphicData uri="http://schemas.openxmlformats.org/presentationml/2006/ole">
            <p:oleObj spid="_x0000_s39939" name="Equation" r:id="rId5" imgW="101512" imgH="203024" progId="">
              <p:embed/>
            </p:oleObj>
          </a:graphicData>
        </a:graphic>
      </p:graphicFrame>
      <p:graphicFrame>
        <p:nvGraphicFramePr>
          <p:cNvPr id="39940" name="Object 9"/>
          <p:cNvGraphicFramePr>
            <a:graphicFrameLocks noChangeAspect="1"/>
          </p:cNvGraphicFramePr>
          <p:nvPr/>
        </p:nvGraphicFramePr>
        <p:xfrm>
          <a:off x="2160572" y="3687766"/>
          <a:ext cx="125412" cy="241300"/>
        </p:xfrm>
        <a:graphic>
          <a:graphicData uri="http://schemas.openxmlformats.org/presentationml/2006/ole">
            <p:oleObj spid="_x0000_s39940" name="Equation" r:id="rId6" imgW="101512" imgH="203024" progId="">
              <p:embed/>
            </p:oleObj>
          </a:graphicData>
        </a:graphic>
      </p:graphicFrame>
      <p:graphicFrame>
        <p:nvGraphicFramePr>
          <p:cNvPr id="39942" name="Object 9"/>
          <p:cNvGraphicFramePr>
            <a:graphicFrameLocks noChangeAspect="1"/>
          </p:cNvGraphicFramePr>
          <p:nvPr/>
        </p:nvGraphicFramePr>
        <p:xfrm>
          <a:off x="4071934" y="1643050"/>
          <a:ext cx="125412" cy="241300"/>
        </p:xfrm>
        <a:graphic>
          <a:graphicData uri="http://schemas.openxmlformats.org/presentationml/2006/ole">
            <p:oleObj spid="_x0000_s39942" name="Equation" r:id="rId7" imgW="101512" imgH="203024" progId="">
              <p:embed/>
            </p:oleObj>
          </a:graphicData>
        </a:graphic>
      </p:graphicFrame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3357554" y="4714884"/>
          <a:ext cx="125412" cy="241300"/>
        </p:xfrm>
        <a:graphic>
          <a:graphicData uri="http://schemas.openxmlformats.org/presentationml/2006/ole">
            <p:oleObj spid="_x0000_s39943" name="Equation" r:id="rId8" imgW="101512" imgH="203024" progId="">
              <p:embed/>
            </p:oleObj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285984" y="5643578"/>
          <a:ext cx="647700" cy="360362"/>
        </p:xfrm>
        <a:graphic>
          <a:graphicData uri="http://schemas.openxmlformats.org/presentationml/2006/ole">
            <p:oleObj spid="_x0000_s39944" name="Equation" r:id="rId9" imgW="431613" imgH="241195" progId="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Times New Roman" pitchFamily="18" charset="0"/>
              </a:rPr>
              <a:t>AB</a:t>
            </a:r>
            <a:r>
              <a:rPr lang="en-US" altLang="zh-CN" sz="2000" dirty="0" smtClean="0">
                <a:latin typeface="Times New Roman" pitchFamily="18" charset="0"/>
              </a:rPr>
              <a:t>(X</a:t>
            </a:r>
            <a:r>
              <a:rPr lang="zh-CN" altLang="en-US" sz="2000" dirty="0" smtClean="0">
                <a:latin typeface="Times New Roman" pitchFamily="18" charset="0"/>
              </a:rPr>
              <a:t>，，</a:t>
            </a:r>
            <a:r>
              <a:rPr lang="en-US" altLang="zh-CN" sz="2000" dirty="0" smtClean="0">
                <a:latin typeface="Times New Roman" pitchFamily="18" charset="0"/>
              </a:rPr>
              <a:t>LB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D) // LB</a:t>
            </a:r>
            <a:r>
              <a:rPr lang="zh-CN" altLang="en-US" sz="2000" dirty="0" smtClean="0">
                <a:latin typeface="Times New Roman" pitchFamily="18" charset="0"/>
              </a:rPr>
              <a:t>是</a:t>
            </a:r>
            <a:r>
              <a:rPr lang="en-US" altLang="zh-CN" sz="2000" dirty="0" smtClean="0">
                <a:latin typeface="Times New Roman" pitchFamily="18" charset="0"/>
              </a:rPr>
              <a:t>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</a:t>
            </a:r>
            <a:r>
              <a:rPr lang="zh-CN" altLang="en-US" sz="2000" dirty="0" smtClean="0">
                <a:latin typeface="Times New Roman" pitchFamily="18" charset="0"/>
              </a:rPr>
              <a:t>的一个下界。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通过至多向前看  着棋，使用截断规则计算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//V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Times New Roman" pitchFamily="18" charset="0"/>
              </a:rPr>
              <a:t>(X) ,</a:t>
            </a:r>
            <a:r>
              <a:rPr lang="zh-CN" altLang="en-US" sz="2000" dirty="0" smtClean="0">
                <a:latin typeface="Times New Roman" pitchFamily="18" charset="0"/>
              </a:rPr>
              <a:t>弈者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的估价函数是</a:t>
            </a:r>
            <a:r>
              <a:rPr lang="en-US" altLang="zh-CN" sz="2000" dirty="0" smtClean="0">
                <a:latin typeface="Times New Roman" pitchFamily="18" charset="0"/>
              </a:rPr>
              <a:t>e(X)</a:t>
            </a:r>
            <a:r>
              <a:rPr lang="zh-CN" altLang="en-US" sz="2000" dirty="0" smtClean="0">
                <a:latin typeface="Times New Roman" pitchFamily="18" charset="0"/>
              </a:rPr>
              <a:t>。假定由任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一不是终局的棋局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开始，此棋局的合法棋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着只允许将棋局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zh-CN" altLang="en-US" sz="2000" dirty="0" smtClean="0">
                <a:latin typeface="Times New Roman" pitchFamily="18" charset="0"/>
              </a:rPr>
              <a:t>转换成棋局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//X</a:t>
            </a:r>
            <a:r>
              <a:rPr lang="en-US" altLang="zh-CN" sz="2000" baseline="-25000" dirty="0" smtClean="0">
                <a:latin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X</a:t>
            </a:r>
            <a:r>
              <a:rPr lang="en-US" altLang="zh-CN" sz="2000" baseline="-25000" dirty="0" smtClean="0">
                <a:latin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…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err="1" smtClean="0">
                <a:latin typeface="Times New Roman" pitchFamily="18" charset="0"/>
              </a:rPr>
              <a:t>X</a:t>
            </a:r>
            <a:r>
              <a:rPr lang="en-US" altLang="zh-CN" sz="2000" baseline="-25000" dirty="0" err="1" smtClean="0">
                <a:latin typeface="Times New Roman" pitchFamily="18" charset="0"/>
              </a:rPr>
              <a:t>d</a:t>
            </a:r>
            <a:r>
              <a:rPr lang="en-US" altLang="zh-CN" sz="2000" dirty="0" smtClean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X</a:t>
            </a:r>
            <a:r>
              <a:rPr lang="zh-CN" altLang="en-US" sz="2000" dirty="0" smtClean="0">
                <a:latin typeface="Times New Roman" pitchFamily="18" charset="0"/>
              </a:rPr>
              <a:t>是终局或  </a:t>
            </a:r>
            <a:r>
              <a:rPr lang="en-US" altLang="zh-CN" sz="2000" dirty="0" smtClean="0">
                <a:latin typeface="Times New Roman" pitchFamily="18" charset="0"/>
              </a:rPr>
              <a:t>=0 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 return(e(X)) </a:t>
            </a:r>
            <a:r>
              <a:rPr lang="en-US" altLang="zh-CN" sz="2000" b="1" dirty="0" smtClean="0">
                <a:latin typeface="Times New Roman" pitchFamily="18" charset="0"/>
              </a:rPr>
              <a:t>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 = LB</a:t>
            </a:r>
            <a:r>
              <a:rPr lang="zh-CN" altLang="en-US" sz="2000" dirty="0" smtClean="0">
                <a:latin typeface="Times New Roman" pitchFamily="18" charset="0"/>
              </a:rPr>
              <a:t>；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for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 1 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 d 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//</a:t>
            </a:r>
            <a:r>
              <a:rPr lang="zh-CN" altLang="en-US" sz="2000" dirty="0" smtClean="0">
                <a:latin typeface="Times New Roman" pitchFamily="18" charset="0"/>
              </a:rPr>
              <a:t>使用截断规则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 ≥ D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return</a:t>
            </a:r>
            <a:r>
              <a:rPr lang="zh-CN" altLang="en-US" sz="2000" dirty="0" smtClean="0">
                <a:latin typeface="Times New Roman" pitchFamily="18" charset="0"/>
              </a:rPr>
              <a:t>（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zh-CN" altLang="en-US" sz="2000" dirty="0" smtClean="0">
                <a:latin typeface="Times New Roman" pitchFamily="18" charset="0"/>
              </a:rPr>
              <a:t>）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zh-CN" altLang="en-US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: = max(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,-AB(X</a:t>
            </a:r>
            <a:r>
              <a:rPr lang="en-US" altLang="zh-CN" sz="2000" baseline="-25000" dirty="0" smtClean="0">
                <a:latin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-1,-D,-ans))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return(</a:t>
            </a:r>
            <a:r>
              <a:rPr lang="en-US" altLang="zh-CN" sz="2000" dirty="0" err="1" smtClean="0">
                <a:latin typeface="Times New Roman" pitchFamily="18" charset="0"/>
              </a:rPr>
              <a:t>ans</a:t>
            </a:r>
            <a:r>
              <a:rPr lang="en-US" altLang="zh-CN" sz="2000" dirty="0" smtClean="0">
                <a:latin typeface="Times New Roman" pitchFamily="18" charset="0"/>
              </a:rPr>
              <a:t>); </a:t>
            </a:r>
            <a:r>
              <a:rPr lang="en-US" altLang="zh-CN" sz="2000" b="1" dirty="0" smtClean="0">
                <a:latin typeface="Times New Roman" pitchFamily="18" charset="0"/>
              </a:rPr>
              <a:t>end{AB}</a:t>
            </a:r>
            <a:endParaRPr lang="zh-CN" altLang="en-US" sz="2000" b="1" dirty="0" smtClean="0">
              <a:latin typeface="Times New Roman" pitchFamily="18" charset="0"/>
            </a:endParaRPr>
          </a:p>
          <a:p>
            <a:endParaRPr lang="zh-CN" altLang="en-US" sz="2000" dirty="0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5907117" y="1608156"/>
            <a:ext cx="2808287" cy="4464050"/>
            <a:chOff x="3588" y="890"/>
            <a:chExt cx="1270" cy="2003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4248" y="890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4032" y="1015"/>
              <a:ext cx="432" cy="1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sz="1600" dirty="0">
                  <a:latin typeface="Times New Roman" pitchFamily="18" charset="0"/>
                  <a:sym typeface="Symbol" pitchFamily="18" charset="2"/>
                </a:rPr>
                <a:t>   </a:t>
              </a:r>
              <a:r>
                <a:rPr lang="en-US" altLang="zh-CN" sz="1600" dirty="0">
                  <a:latin typeface="Times New Roman" pitchFamily="18" charset="0"/>
                </a:rPr>
                <a:t>10</a:t>
              </a:r>
              <a:endParaRPr lang="zh-CN" altLang="en-US" sz="1600" dirty="0"/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3672" y="1327"/>
              <a:ext cx="314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96000"/>
                </a:lnSpc>
              </a:pPr>
              <a:r>
                <a:rPr lang="en-US" altLang="zh-CN" sz="1600" dirty="0" smtClean="0">
                  <a:latin typeface="Times New Roman" pitchFamily="18" charset="0"/>
                </a:rPr>
                <a:t>-10</a:t>
              </a:r>
              <a:endParaRPr lang="en-US" altLang="zh-CN" sz="1600" dirty="0"/>
            </a:p>
          </p:txBody>
        </p:sp>
        <p:sp>
          <p:nvSpPr>
            <p:cNvPr id="8" name="Oval 18"/>
            <p:cNvSpPr>
              <a:spLocks noChangeArrowheads="1"/>
            </p:cNvSpPr>
            <p:nvPr/>
          </p:nvSpPr>
          <p:spPr bwMode="auto">
            <a:xfrm>
              <a:off x="3888" y="2013"/>
              <a:ext cx="288" cy="1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>
                <a:lnSpc>
                  <a:spcPct val="96000"/>
                </a:lnSpc>
              </a:pPr>
              <a:r>
                <a:rPr lang="en-US" altLang="zh-CN" sz="1600">
                  <a:latin typeface="Times New Roman" pitchFamily="18" charset="0"/>
                </a:rPr>
                <a:t>-9</a:t>
              </a:r>
              <a:endParaRPr lang="en-US" altLang="zh-CN" sz="1600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4464" y="1327"/>
              <a:ext cx="288" cy="1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1701"/>
              <a:ext cx="432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3672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 dirty="0" smtClean="0">
                  <a:latin typeface="Times New Roman" pitchFamily="18" charset="0"/>
                </a:rPr>
                <a:t>  9</a:t>
              </a:r>
              <a:endParaRPr lang="en-US" altLang="zh-CN" sz="1600" dirty="0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104" y="2325"/>
              <a:ext cx="288" cy="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28000"/>
                </a:lnSpc>
              </a:pPr>
              <a:r>
                <a:rPr lang="en-US" altLang="zh-CN" dirty="0" smtClean="0">
                  <a:latin typeface="Times New Roman" pitchFamily="18" charset="0"/>
                </a:rPr>
                <a:t>  x</a:t>
              </a:r>
              <a:endParaRPr lang="en-US" altLang="zh-CN" dirty="0"/>
            </a:p>
          </p:txBody>
        </p:sp>
        <p:sp>
          <p:nvSpPr>
            <p:cNvPr id="13" name="AutoShape 23"/>
            <p:cNvSpPr>
              <a:spLocks noChangeArrowheads="1"/>
            </p:cNvSpPr>
            <p:nvPr/>
          </p:nvSpPr>
          <p:spPr bwMode="auto">
            <a:xfrm>
              <a:off x="3588" y="2643"/>
              <a:ext cx="330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4098" y="2637"/>
              <a:ext cx="408" cy="25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3888" y="1202"/>
              <a:ext cx="36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4320" y="1202"/>
              <a:ext cx="2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 flipH="1">
              <a:off x="4248" y="1514"/>
              <a:ext cx="288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4032" y="1889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flipH="1">
              <a:off x="3744" y="2201"/>
              <a:ext cx="216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104" y="2201"/>
              <a:ext cx="144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H="1">
              <a:off x="3756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4230" y="2513"/>
              <a:ext cx="72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4752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4" name="Rectangle 34"/>
            <p:cNvSpPr>
              <a:spLocks noChangeArrowheads="1"/>
            </p:cNvSpPr>
            <p:nvPr/>
          </p:nvSpPr>
          <p:spPr bwMode="auto">
            <a:xfrm>
              <a:off x="3600" y="1265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5" name="Rectangle 35"/>
            <p:cNvSpPr>
              <a:spLocks noChangeArrowheads="1"/>
            </p:cNvSpPr>
            <p:nvPr/>
          </p:nvSpPr>
          <p:spPr bwMode="auto">
            <a:xfrm>
              <a:off x="4104" y="1577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816" y="1951"/>
              <a:ext cx="106" cy="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>
                  <a:latin typeface="Times New Roman" pitchFamily="18" charset="0"/>
                </a:rPr>
                <a:t>P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3600" y="2201"/>
              <a:ext cx="106" cy="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8000"/>
                </a:lnSpc>
              </a:pPr>
              <a:r>
                <a:rPr lang="en-US" altLang="zh-CN" sz="1600" dirty="0">
                  <a:latin typeface="Times New Roman" pitchFamily="18" charset="0"/>
                </a:rPr>
                <a:t>P</a:t>
              </a:r>
              <a:r>
                <a:rPr lang="en-US" altLang="zh-CN" sz="1600" baseline="-25000" dirty="0">
                  <a:latin typeface="Times New Roman" pitchFamily="18" charset="0"/>
                </a:rPr>
                <a:t>6</a:t>
              </a:r>
              <a:endParaRPr lang="en-US" altLang="zh-CN" sz="1600" dirty="0"/>
            </a:p>
          </p:txBody>
        </p:sp>
      </p:grp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7358082" y="4570140"/>
            <a:ext cx="234392" cy="2161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88000"/>
              </a:lnSpc>
            </a:pPr>
            <a:r>
              <a:rPr lang="en-US" altLang="zh-CN" sz="1600" dirty="0" smtClean="0">
                <a:latin typeface="Times New Roman" pitchFamily="18" charset="0"/>
              </a:rPr>
              <a:t>P</a:t>
            </a:r>
            <a:r>
              <a:rPr lang="en-US" altLang="zh-CN" sz="1600" baseline="-25000" dirty="0" smtClean="0">
                <a:latin typeface="Times New Roman" pitchFamily="18" charset="0"/>
              </a:rPr>
              <a:t>7</a:t>
            </a:r>
            <a:endParaRPr lang="en-US" altLang="zh-CN" sz="1600" dirty="0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643042" y="1500174"/>
          <a:ext cx="142876" cy="241300"/>
        </p:xfrm>
        <a:graphic>
          <a:graphicData uri="http://schemas.openxmlformats.org/presentationml/2006/ole">
            <p:oleObj spid="_x0000_s45058" name="Equation" r:id="rId3" imgW="101512" imgH="203024" progId="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428992" y="5187964"/>
          <a:ext cx="125412" cy="241300"/>
        </p:xfrm>
        <a:graphic>
          <a:graphicData uri="http://schemas.openxmlformats.org/presentationml/2006/ole">
            <p:oleObj spid="_x0000_s45061" name="Equation" r:id="rId4" imgW="101512" imgH="203024" progId="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428860" y="1857364"/>
          <a:ext cx="142875" cy="214314"/>
        </p:xfrm>
        <a:graphic>
          <a:graphicData uri="http://schemas.openxmlformats.org/presentationml/2006/ole">
            <p:oleObj spid="_x0000_s45063" name="Equation" r:id="rId5" imgW="101512" imgH="203024" progId="">
              <p:embed/>
            </p:oleObj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928795" y="3500438"/>
          <a:ext cx="142875" cy="241300"/>
        </p:xfrm>
        <a:graphic>
          <a:graphicData uri="http://schemas.openxmlformats.org/presentationml/2006/ole">
            <p:oleObj spid="_x0000_s45064" name="Equation" r:id="rId6" imgW="101512" imgH="203024" progId="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sz="2000" dirty="0" smtClean="0">
                <a:latin typeface="+mn-ea"/>
              </a:rPr>
              <a:t>上面是一棵假想的对策树，</a:t>
            </a:r>
            <a:r>
              <a:rPr lang="zh-CN" altLang="zh-CN" sz="2000" dirty="0" smtClean="0">
                <a:latin typeface="+mn-ea"/>
              </a:rPr>
              <a:t>对图这棵对策树调用算法</a:t>
            </a:r>
            <a:r>
              <a:rPr lang="en-US" altLang="zh-CN" sz="2000" dirty="0" smtClean="0">
                <a:latin typeface="+mn-ea"/>
              </a:rPr>
              <a:t>VEB(P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en-US" altLang="zh-CN" sz="2000" i="1" dirty="0" smtClean="0">
                <a:latin typeface="+mn-ea"/>
              </a:rPr>
              <a:t>l </a:t>
            </a:r>
            <a:r>
              <a:rPr lang="en-US" altLang="zh-CN" sz="2000" dirty="0" smtClean="0">
                <a:latin typeface="+mn-ea"/>
              </a:rPr>
              <a:t>,∞)</a:t>
            </a:r>
            <a:r>
              <a:rPr lang="zh-CN" altLang="zh-CN" sz="2000" dirty="0" smtClean="0">
                <a:latin typeface="+mn-ea"/>
              </a:rPr>
              <a:t>和调用算法</a:t>
            </a:r>
            <a:r>
              <a:rPr lang="en-US" altLang="zh-CN" sz="2000" dirty="0" smtClean="0">
                <a:latin typeface="+mn-ea"/>
              </a:rPr>
              <a:t>AB(P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i="1" dirty="0" smtClean="0">
                <a:latin typeface="+mn-ea"/>
              </a:rPr>
              <a:t>l</a:t>
            </a:r>
            <a:r>
              <a:rPr lang="en-US" altLang="zh-CN" sz="2000" dirty="0" smtClean="0">
                <a:latin typeface="+mn-ea"/>
              </a:rPr>
              <a:t>,-∞</a:t>
            </a:r>
            <a:r>
              <a:rPr lang="zh-CN" altLang="zh-CN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∞)</a:t>
            </a:r>
            <a:r>
              <a:rPr lang="zh-CN" altLang="zh-CN" sz="2000" dirty="0" smtClean="0">
                <a:latin typeface="+mn-ea"/>
              </a:rPr>
              <a:t>实际需要计算价值的结点数是不一样的。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使用算法</a:t>
            </a:r>
            <a:r>
              <a:rPr lang="en-US" altLang="zh-CN" sz="2000" dirty="0" smtClean="0">
                <a:latin typeface="+mn-ea"/>
              </a:rPr>
              <a:t>VEB</a:t>
            </a:r>
            <a:r>
              <a:rPr lang="zh-CN" altLang="zh-CN" sz="2000" dirty="0" smtClean="0">
                <a:latin typeface="+mn-ea"/>
              </a:rPr>
              <a:t>需要计算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， 但使用算法</a:t>
            </a:r>
            <a:r>
              <a:rPr lang="en-US" altLang="zh-CN" sz="2000" dirty="0" smtClean="0">
                <a:latin typeface="+mn-ea"/>
              </a:rPr>
              <a:t>AB</a:t>
            </a:r>
            <a:r>
              <a:rPr lang="zh-CN" altLang="zh-CN" sz="2000" dirty="0" smtClean="0">
                <a:latin typeface="+mn-ea"/>
              </a:rPr>
              <a:t>时不必。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zh-CN" sz="2000" dirty="0" smtClean="0">
                <a:latin typeface="+mn-ea"/>
              </a:rPr>
              <a:t>因为，当我们知道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)=-10</a:t>
            </a:r>
            <a:r>
              <a:rPr lang="zh-CN" altLang="zh-CN" sz="2000" dirty="0" smtClean="0">
                <a:latin typeface="+mn-ea"/>
              </a:rPr>
              <a:t>后，</a:t>
            </a:r>
            <a:r>
              <a:rPr lang="zh-CN" altLang="zh-CN" sz="2000" baseline="-25000" dirty="0" smtClean="0">
                <a:latin typeface="+mn-ea"/>
              </a:rPr>
              <a:t> </a:t>
            </a:r>
            <a:r>
              <a:rPr lang="zh-CN" altLang="zh-CN" sz="2000" dirty="0" smtClean="0">
                <a:latin typeface="+mn-ea"/>
              </a:rPr>
              <a:t>就知道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至少是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，因而知道了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的一个下界，进而知道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zh-CN" sz="2000" dirty="0" smtClean="0">
                <a:latin typeface="+mn-ea"/>
              </a:rPr>
              <a:t>也是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6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的下界。但是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6</a:t>
            </a:r>
            <a:r>
              <a:rPr lang="en-US" altLang="zh-CN" sz="2000" dirty="0" smtClean="0">
                <a:latin typeface="+mn-ea"/>
              </a:rPr>
              <a:t>)=9&lt;10</a:t>
            </a:r>
            <a:r>
              <a:rPr lang="zh-CN" altLang="zh-CN" sz="2000" dirty="0" smtClean="0">
                <a:latin typeface="+mn-ea"/>
              </a:rPr>
              <a:t>，所以计算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zh-CN" sz="2000" dirty="0" smtClean="0">
                <a:latin typeface="+mn-ea"/>
              </a:rPr>
              <a:t>的进程停止，即不需计算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).</a:t>
            </a: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                                 VEB(p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,l,+∞)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,l-1, +∞)=10           D= +∞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</a:t>
            </a:r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3</a:t>
            </a:r>
            <a:r>
              <a:rPr lang="en-US" altLang="zh-CN" sz="2000" dirty="0" smtClean="0"/>
              <a:t>,l-1,-10)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4</a:t>
            </a:r>
            <a:r>
              <a:rPr lang="en-US" altLang="zh-CN" sz="2000" dirty="0" smtClean="0"/>
              <a:t>,l-2, +∞)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5</a:t>
            </a:r>
            <a:r>
              <a:rPr lang="en-US" altLang="zh-CN" sz="2000" dirty="0" smtClean="0"/>
              <a:t>,l-3 ,+∞)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6,</a:t>
            </a:r>
            <a:r>
              <a:rPr lang="en-US" altLang="zh-CN" sz="2000" dirty="0" smtClean="0"/>
              <a:t>l-4 ,+∞)=-9</a:t>
            </a:r>
          </a:p>
          <a:p>
            <a:r>
              <a:rPr lang="en-US" altLang="zh-CN" sz="2000" dirty="0" smtClean="0"/>
              <a:t>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=-9&lt; D=+∞,</a:t>
            </a:r>
            <a:r>
              <a:rPr lang="zh-CN" altLang="en-US" sz="2000" dirty="0" smtClean="0"/>
              <a:t>搜索</a:t>
            </a:r>
            <a:r>
              <a:rPr lang="en-US" altLang="zh-CN" sz="2000" dirty="0" smtClean="0"/>
              <a:t>p5</a:t>
            </a:r>
            <a:r>
              <a:rPr lang="zh-CN" altLang="en-US" sz="2000" dirty="0" smtClean="0"/>
              <a:t>的第二个儿子：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=-VEB(p</a:t>
            </a:r>
            <a:r>
              <a:rPr lang="en-US" altLang="zh-CN" sz="2000" baseline="-25000" dirty="0" smtClean="0"/>
              <a:t>7</a:t>
            </a:r>
            <a:r>
              <a:rPr lang="en-US" altLang="zh-CN" sz="2000" dirty="0" smtClean="0"/>
              <a:t>,l-4,9)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10800000" flipV="1">
            <a:off x="2857488" y="1928802"/>
            <a:ext cx="642942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500562" y="1928802"/>
            <a:ext cx="714380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10800000" flipV="1">
            <a:off x="2786050" y="4500570"/>
            <a:ext cx="1643074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16200000" flipH="1">
            <a:off x="6072198" y="4500570"/>
            <a:ext cx="714380" cy="7143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rot="5400000">
            <a:off x="5250661" y="3036091"/>
            <a:ext cx="42862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5400000">
            <a:off x="4857752" y="3786190"/>
            <a:ext cx="428628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dirty="0" smtClean="0"/>
              <a:t>对策树问题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                            AB(p1,l, -∞,+ ∞)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 ∞,D=+ ∞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=10,D=+ ∞</a:t>
            </a:r>
          </a:p>
          <a:p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=-AB(p2,l-1,- ∞,+ ∞)  =10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=-AB(p3,l-1,- ∞,-10)</a:t>
            </a:r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=LB=- ∞,D=-10 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</a:t>
            </a:r>
          </a:p>
          <a:p>
            <a:r>
              <a:rPr lang="en-US" altLang="zh-CN" sz="2000" dirty="0" smtClean="0"/>
              <a:t>   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=-AB(p4,l-2,10,+ ∞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=10,D=+ ∞   ,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</a:t>
            </a:r>
          </a:p>
          <a:p>
            <a:r>
              <a:rPr lang="en-US" altLang="zh-CN" sz="2000" dirty="0" smtClean="0"/>
              <a:t>                                            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=-AB(p5,l-3,- ∞,-10)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 ∞,D=-10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&lt;D:             </a:t>
            </a:r>
            <a:r>
              <a:rPr lang="zh-CN" altLang="en-US" sz="2000" dirty="0" smtClean="0"/>
              <a:t>处理右儿子：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=-9&gt;D=-10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=-AB(p6,10,+ ∞)=-9 </a:t>
            </a:r>
            <a:r>
              <a:rPr lang="zh-CN" altLang="en-US" sz="2000" dirty="0" smtClean="0"/>
              <a:t>，           </a:t>
            </a:r>
            <a:r>
              <a:rPr lang="en-US" altLang="zh-CN" sz="2000" dirty="0" smtClean="0"/>
              <a:t>return(</a:t>
            </a:r>
            <a:r>
              <a:rPr lang="en-US" altLang="zh-CN" sz="2000" dirty="0" err="1" smtClean="0"/>
              <a:t>ans</a:t>
            </a:r>
            <a:r>
              <a:rPr lang="en-US" altLang="zh-CN" sz="2000" dirty="0" smtClean="0"/>
              <a:t>); </a:t>
            </a:r>
            <a:r>
              <a:rPr lang="zh-CN" altLang="en-US" sz="2000" dirty="0" smtClean="0"/>
              <a:t>不用</a:t>
            </a:r>
            <a:r>
              <a:rPr lang="zh-CN" altLang="zh-CN" sz="2000" dirty="0" smtClean="0">
                <a:latin typeface="+mn-ea"/>
              </a:rPr>
              <a:t>计算</a:t>
            </a:r>
            <a:r>
              <a:rPr lang="en-US" altLang="zh-CN" sz="2000" dirty="0" smtClean="0">
                <a:latin typeface="+mn-ea"/>
              </a:rPr>
              <a:t>V</a:t>
            </a:r>
            <a:r>
              <a:rPr lang="en-US" altLang="zh-CN" sz="2000" dirty="0" smtClean="0">
                <a:latin typeface="+mn-ea"/>
                <a:sym typeface="Symbol" pitchFamily="18" charset="2"/>
              </a:rPr>
              <a:t></a:t>
            </a:r>
            <a:r>
              <a:rPr lang="en-US" altLang="zh-CN" sz="2000" dirty="0" smtClean="0">
                <a:latin typeface="+mn-ea"/>
              </a:rPr>
              <a:t>(P</a:t>
            </a:r>
            <a:r>
              <a:rPr lang="en-US" altLang="zh-CN" sz="2000" baseline="-25000" dirty="0" smtClean="0">
                <a:latin typeface="+mn-ea"/>
              </a:rPr>
              <a:t>7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                                            </a:t>
            </a:r>
            <a:endParaRPr lang="zh-CN" altLang="en-US" sz="2000" dirty="0"/>
          </a:p>
        </p:txBody>
      </p:sp>
      <p:cxnSp>
        <p:nvCxnSpPr>
          <p:cNvPr id="5" name="直接连接符 4"/>
          <p:cNvCxnSpPr/>
          <p:nvPr/>
        </p:nvCxnSpPr>
        <p:spPr bwMode="auto">
          <a:xfrm rot="10800000" flipV="1">
            <a:off x="1857356" y="1928802"/>
            <a:ext cx="1214446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4500562" y="2000240"/>
            <a:ext cx="785818" cy="357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rot="5400000">
            <a:off x="4714876" y="2928934"/>
            <a:ext cx="214314" cy="214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5400000">
            <a:off x="4393405" y="3750471"/>
            <a:ext cx="214314" cy="14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10800000" flipV="1">
            <a:off x="2643174" y="4500570"/>
            <a:ext cx="1714512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643570" y="4500570"/>
            <a:ext cx="1071570" cy="4286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 smtClean="0">
                <a:latin typeface="Times New Roman" pitchFamily="18" charset="0"/>
              </a:rPr>
              <a:t>活节点表的组织：采用优先队列</a:t>
            </a: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信息段</a:t>
            </a:r>
            <a:r>
              <a:rPr lang="en-US" altLang="zh-CN" sz="2000" dirty="0" smtClean="0">
                <a:latin typeface="Times New Roman" pitchFamily="18" charset="0"/>
              </a:rPr>
              <a:t>CUB</a:t>
            </a:r>
            <a:r>
              <a:rPr lang="zh-CN" altLang="en-US" sz="2000" dirty="0" smtClean="0">
                <a:latin typeface="Times New Roman" pitchFamily="18" charset="0"/>
              </a:rPr>
              <a:t>中的值做为确定该节点优先级的依据。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zh-CN" altLang="en-US" sz="2000" dirty="0" smtClean="0">
                <a:latin typeface="Times New Roman" pitchFamily="18" charset="0"/>
              </a:rPr>
              <a:t>如果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(X)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prev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，则杀死节点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，即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zh-CN" altLang="en-US" sz="2000" dirty="0" smtClean="0">
                <a:latin typeface="Times New Roman" pitchFamily="18" charset="0"/>
                <a:sym typeface="Symbol" pitchFamily="18" charset="2"/>
              </a:rPr>
              <a:t>不放入节点表。</a:t>
            </a:r>
            <a:endParaRPr lang="en-US" altLang="zh-CN" sz="2000" dirty="0" smtClean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六个辅助子程序</a:t>
            </a:r>
          </a:p>
          <a:p>
            <a:pPr lvl="2"/>
            <a:r>
              <a:rPr lang="en-US" altLang="zh-CN" sz="2000" dirty="0" err="1" smtClean="0">
                <a:latin typeface="Times New Roman" pitchFamily="18" charset="0"/>
              </a:rPr>
              <a:t>LUBound</a:t>
            </a:r>
            <a:r>
              <a:rPr lang="zh-CN" altLang="en-US" sz="2000" dirty="0" smtClean="0">
                <a:latin typeface="Times New Roman" pitchFamily="18" charset="0"/>
              </a:rPr>
              <a:t>：计算当前被搜索节点的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zh-CN" altLang="en-US" sz="2000" dirty="0" smtClean="0">
                <a:latin typeface="Times New Roman" pitchFamily="18" charset="0"/>
              </a:rPr>
              <a:t>值；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err="1" smtClean="0">
                <a:latin typeface="Times New Roman" pitchFamily="18" charset="0"/>
              </a:rPr>
              <a:t>NewNode</a:t>
            </a:r>
            <a:r>
              <a:rPr lang="zh-CN" altLang="en-US" sz="2000" dirty="0" smtClean="0">
                <a:latin typeface="Times New Roman" pitchFamily="18" charset="0"/>
              </a:rPr>
              <a:t>：生成新节点，给各个信息段置入适当的值，并将此节点加入节点表；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Init</a:t>
            </a:r>
            <a:r>
              <a:rPr lang="zh-CN" altLang="en-US" sz="2000" dirty="0" smtClean="0">
                <a:latin typeface="Times New Roman" pitchFamily="18" charset="0"/>
              </a:rPr>
              <a:t>：对可用节点表和活节点表置初值；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Largest</a:t>
            </a:r>
            <a:r>
              <a:rPr lang="zh-CN" altLang="en-US" sz="2000" dirty="0" smtClean="0">
                <a:latin typeface="Times New Roman" pitchFamily="18" charset="0"/>
              </a:rPr>
              <a:t>：在活节点表中取一个具有最大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存在活节点的</a:t>
            </a:r>
            <a:r>
              <a:rPr lang="en-US" altLang="zh-CN" sz="2000" dirty="0" smtClean="0">
                <a:latin typeface="Times New Roman" pitchFamily="18" charset="0"/>
              </a:rPr>
              <a:t>CUB</a:t>
            </a:r>
            <a:r>
              <a:rPr lang="zh-CN" altLang="en-US" sz="2000" dirty="0" smtClean="0">
                <a:latin typeface="Times New Roman" pitchFamily="18" charset="0"/>
              </a:rPr>
              <a:t>域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值节点作为当前扩展节点；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2"/>
            <a:r>
              <a:rPr lang="en-US" altLang="zh-CN" sz="2000" dirty="0" smtClean="0">
                <a:latin typeface="Times New Roman" pitchFamily="18" charset="0"/>
              </a:rPr>
              <a:t>Finish</a:t>
            </a:r>
            <a:r>
              <a:rPr lang="zh-CN" altLang="en-US" sz="2000" dirty="0" smtClean="0">
                <a:latin typeface="Times New Roman" pitchFamily="18" charset="0"/>
              </a:rPr>
              <a:t>：打印出最优解的值和此最优解中的物品标号。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 smtClean="0"/>
              <a:t>    0/1</a:t>
            </a:r>
            <a:r>
              <a:rPr lang="zh-CN" altLang="en-US" sz="3600" dirty="0" smtClean="0"/>
              <a:t>背包问题的</a:t>
            </a:r>
            <a:r>
              <a:rPr lang="zh-CN" altLang="en-US" sz="3600" dirty="0" smtClean="0">
                <a:latin typeface="Times New Roman" pitchFamily="18" charset="0"/>
              </a:rPr>
              <a:t>分枝界限算法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71546"/>
            <a:ext cx="8229600" cy="507209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proc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LCKNAP</a:t>
            </a:r>
            <a:r>
              <a:rPr lang="en-US" altLang="zh-CN" sz="2000" dirty="0" smtClean="0">
                <a:latin typeface="Times New Roman" pitchFamily="18" charset="0"/>
              </a:rPr>
              <a:t>(P,W,M,N)//</a:t>
            </a:r>
            <a:r>
              <a:rPr lang="zh-CN" altLang="en-US" sz="2000" dirty="0" smtClean="0">
                <a:latin typeface="Times New Roman" pitchFamily="18" charset="0"/>
              </a:rPr>
              <a:t>物品序号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//</a:t>
            </a:r>
            <a:r>
              <a:rPr lang="zh-CN" altLang="en-US" sz="2000" dirty="0" smtClean="0">
                <a:latin typeface="Times New Roman" pitchFamily="18" charset="0"/>
              </a:rPr>
              <a:t>满足： </a:t>
            </a:r>
            <a:r>
              <a:rPr lang="en-US" altLang="zh-CN" sz="2000" dirty="0" smtClean="0">
                <a:latin typeface="Times New Roman" pitchFamily="18" charset="0"/>
              </a:rPr>
              <a:t>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]/W[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smtClean="0">
                <a:latin typeface="Times New Roman" pitchFamily="18" charset="0"/>
              </a:rPr>
              <a:t>P[i+1]/W[i+1]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real</a:t>
            </a:r>
            <a:r>
              <a:rPr lang="en-US" altLang="zh-CN" sz="2000" dirty="0" smtClean="0">
                <a:latin typeface="Times New Roman" pitchFamily="18" charset="0"/>
              </a:rPr>
              <a:t> M, 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, cap, 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, 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 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b="1" dirty="0" smtClean="0">
                <a:latin typeface="Times New Roman" pitchFamily="18" charset="0"/>
              </a:rPr>
              <a:t>real </a:t>
            </a:r>
            <a:r>
              <a:rPr lang="en-US" altLang="zh-CN" sz="2000" dirty="0" smtClean="0">
                <a:latin typeface="Times New Roman" pitchFamily="18" charset="0"/>
              </a:rPr>
              <a:t>P[1..N],W[1..N]; </a:t>
            </a:r>
            <a:r>
              <a:rPr lang="en-US" altLang="zh-CN" sz="2000" b="1" dirty="0" smtClean="0">
                <a:latin typeface="Times New Roman" pitchFamily="18" charset="0"/>
              </a:rPr>
              <a:t>integer</a:t>
            </a:r>
            <a:r>
              <a:rPr lang="en-US" altLang="zh-CN" sz="2000" dirty="0" smtClean="0">
                <a:latin typeface="Times New Roman" pitchFamily="18" charset="0"/>
              </a:rPr>
              <a:t> ANS,X</a:t>
            </a:r>
            <a:r>
              <a:rPr lang="en-US" altLang="zh-CN" sz="2000" dirty="0">
                <a:latin typeface="Times New Roman" pitchFamily="18" charset="0"/>
              </a:rPr>
              <a:t>,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Init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初始化可用节点及活节点表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GetNode</a:t>
            </a:r>
            <a:r>
              <a:rPr lang="en-US" altLang="zh-CN" sz="2000" dirty="0" smtClean="0">
                <a:latin typeface="Times New Roman" pitchFamily="18" charset="0"/>
              </a:rPr>
              <a:t>(E)</a:t>
            </a:r>
            <a:r>
              <a:rPr lang="zh-CN" altLang="en-US" sz="2000" dirty="0" smtClean="0">
                <a:latin typeface="Times New Roman" pitchFamily="18" charset="0"/>
              </a:rPr>
              <a:t>；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生成根节点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Parent(E):=0;  Level(E):=0;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CC(E):=M; CV(E)=0;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LUBound</a:t>
            </a:r>
            <a:r>
              <a:rPr lang="en-US" altLang="zh-CN" sz="2000" dirty="0" smtClean="0">
                <a:latin typeface="Times New Roman" pitchFamily="18" charset="0"/>
              </a:rPr>
              <a:t>(P,W,M,0,N,1,Pvl,Pvu);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 </a:t>
            </a:r>
            <a:r>
              <a:rPr lang="en-US" altLang="zh-CN" sz="2000" dirty="0" smtClean="0">
                <a:latin typeface="Times New Roman" pitchFamily="18" charset="0"/>
              </a:rPr>
              <a:t>; CUB(E):=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; Tag(E):=0;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loop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:=Level(E)+1, cap:=CC(E), 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:=CV(E);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case: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=N+1: //E</a:t>
            </a:r>
            <a:r>
              <a:rPr lang="zh-CN" altLang="en-US" sz="2000" dirty="0" smtClean="0">
                <a:latin typeface="Times New Roman" pitchFamily="18" charset="0"/>
              </a:rPr>
              <a:t>是解节点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 &gt; 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 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; ANS:=E;  //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zh-CN" altLang="en-US" sz="2000" dirty="0" smtClean="0">
                <a:latin typeface="Times New Roman" pitchFamily="18" charset="0"/>
              </a:rPr>
              <a:t>已实现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   end{if}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214422"/>
            <a:ext cx="44291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else</a:t>
            </a:r>
            <a:r>
              <a:rPr lang="en-US" altLang="zh-CN" sz="2000" dirty="0" smtClean="0">
                <a:latin typeface="Times New Roman" pitchFamily="18" charset="0"/>
              </a:rPr>
              <a:t>: //E</a:t>
            </a:r>
            <a:r>
              <a:rPr lang="zh-CN" altLang="en-US" sz="2000" dirty="0" smtClean="0">
                <a:latin typeface="Times New Roman" pitchFamily="18" charset="0"/>
              </a:rPr>
              <a:t>是内部节点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  <a:r>
              <a:rPr lang="zh-CN" altLang="en-US" sz="2000" dirty="0" smtClean="0">
                <a:latin typeface="Times New Roman" pitchFamily="18" charset="0"/>
              </a:rPr>
              <a:t>有两个儿子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b="1" dirty="0" smtClean="0">
                <a:latin typeface="Times New Roman" pitchFamily="18" charset="0"/>
              </a:rPr>
              <a:t>if </a:t>
            </a:r>
            <a:r>
              <a:rPr lang="en-US" altLang="zh-CN" sz="2000" dirty="0" err="1" smtClean="0">
                <a:latin typeface="Times New Roman" pitchFamily="18" charset="0"/>
              </a:rPr>
              <a:t>cap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//</a:t>
            </a:r>
            <a:r>
              <a:rPr lang="zh-CN" altLang="en-US" sz="2000" dirty="0" smtClean="0">
                <a:latin typeface="Times New Roman" pitchFamily="18" charset="0"/>
              </a:rPr>
              <a:t>左儿子可行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zh-CN" altLang="en-US" sz="2000" b="1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NewNode</a:t>
            </a:r>
            <a:r>
              <a:rPr lang="en-US" altLang="zh-CN" sz="2000" dirty="0" smtClean="0">
                <a:latin typeface="Times New Roman" pitchFamily="18" charset="0"/>
              </a:rPr>
              <a:t>(E,i,1,cap-W[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],</a:t>
            </a:r>
          </a:p>
          <a:p>
            <a:pPr algn="l" eaLnBrk="1" hangingPunct="1"/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                               </a:t>
            </a:r>
            <a:r>
              <a:rPr lang="en-US" altLang="zh-CN" sz="2000" dirty="0" err="1" smtClean="0">
                <a:latin typeface="Times New Roman" pitchFamily="18" charset="0"/>
              </a:rPr>
              <a:t>cv+P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],CUB(E)); 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 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</a:t>
            </a:r>
            <a:r>
              <a:rPr lang="en-US" altLang="zh-CN" sz="2000" dirty="0" err="1" smtClean="0">
                <a:latin typeface="Times New Roman" pitchFamily="18" charset="0"/>
              </a:rPr>
              <a:t>LUBound</a:t>
            </a:r>
            <a:r>
              <a:rPr lang="en-US" altLang="zh-CN" sz="2000" dirty="0" smtClean="0">
                <a:latin typeface="Times New Roman" pitchFamily="18" charset="0"/>
              </a:rPr>
              <a:t>(P,W,cap,cv,N,i+1, </a:t>
            </a:r>
            <a:r>
              <a:rPr lang="en-US" altLang="zh-CN" sz="2000" dirty="0" err="1" smtClean="0">
                <a:latin typeface="Times New Roman" pitchFamily="18" charset="0"/>
              </a:rPr>
              <a:t>Pvl,Pvu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  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&gt;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then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右儿子会活</a:t>
            </a:r>
          </a:p>
          <a:p>
            <a:pPr algn="l" eaLnBrk="1" hangingPunct="1"/>
            <a:r>
              <a:rPr lang="zh-CN" altLang="en-US" sz="2000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NewNode</a:t>
            </a:r>
            <a:r>
              <a:rPr lang="en-US" altLang="zh-CN" sz="2000" dirty="0" smtClean="0">
                <a:latin typeface="Times New Roman" pitchFamily="18" charset="0"/>
              </a:rPr>
              <a:t>(E,i,0,cap,cv,Pvu);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dirty="0" smtClean="0">
                <a:latin typeface="Times New Roman" pitchFamily="18" charset="0"/>
              </a:rPr>
              <a:t>:=max(</a:t>
            </a:r>
            <a:r>
              <a:rPr lang="en-US" altLang="zh-CN" sz="2000" dirty="0" err="1" smtClean="0">
                <a:latin typeface="Times New Roman" pitchFamily="18" charset="0"/>
              </a:rPr>
              <a:t>prev,Pvl</a:t>
            </a:r>
            <a:r>
              <a:rPr lang="en-US" altLang="zh-CN" sz="2000" dirty="0" smtClean="0">
                <a:latin typeface="Times New Roman" pitchFamily="18" charset="0"/>
              </a:rPr>
              <a:t>-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dirty="0" smtClean="0">
                <a:latin typeface="Times New Roman" pitchFamily="18" charset="0"/>
              </a:rPr>
              <a:t>); //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zh-CN" altLang="en-US" sz="2000" dirty="0" smtClean="0">
                <a:latin typeface="Times New Roman" pitchFamily="18" charset="0"/>
              </a:rPr>
              <a:t>未实现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  end{if}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end{case}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</a:rPr>
              <a:t>不再有活节点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exit;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Largest(E);//</a:t>
            </a:r>
            <a:r>
              <a:rPr lang="zh-CN" altLang="en-US" sz="2000" dirty="0" smtClean="0">
                <a:latin typeface="Times New Roman" pitchFamily="18" charset="0"/>
              </a:rPr>
              <a:t>取下一个扩展节点</a:t>
            </a:r>
            <a:endParaRPr lang="zh-CN" altLang="en-US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   until</a:t>
            </a:r>
            <a:r>
              <a:rPr lang="en-US" altLang="zh-CN" sz="2000" dirty="0" smtClean="0">
                <a:latin typeface="Times New Roman" pitchFamily="18" charset="0"/>
              </a:rPr>
              <a:t> CUB(E)</a:t>
            </a:r>
            <a:r>
              <a:rPr lang="en-US" altLang="zh-CN" sz="2000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 dirty="0" err="1" smtClean="0">
                <a:latin typeface="Times New Roman" pitchFamily="18" charset="0"/>
              </a:rPr>
              <a:t>prev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Finish(</a:t>
            </a:r>
            <a:r>
              <a:rPr lang="en-US" altLang="zh-CN" sz="2000" dirty="0" err="1" smtClean="0">
                <a:latin typeface="Times New Roman" pitchFamily="18" charset="0"/>
              </a:rPr>
              <a:t>cv,ANS,N</a:t>
            </a:r>
            <a:r>
              <a:rPr lang="en-US" altLang="zh-CN" sz="2000" dirty="0" smtClean="0">
                <a:latin typeface="Times New Roman" pitchFamily="18" charset="0"/>
              </a:rPr>
              <a:t>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end{LCKNAP}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 bwMode="auto">
          <a:xfrm rot="5400000">
            <a:off x="2285984" y="3643314"/>
            <a:ext cx="500066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</a:t>
            </a:r>
            <a:r>
              <a:rPr lang="zh-CN" altLang="en-US" sz="4000" dirty="0" smtClean="0">
                <a:latin typeface="Times New Roman" pitchFamily="18" charset="0"/>
              </a:rPr>
              <a:t>分枝界限算法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328982" cy="45307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 dirty="0" err="1" smtClean="0">
                <a:latin typeface="Times New Roman" pitchFamily="18" charset="0"/>
              </a:rPr>
              <a:t>NewNode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par,lev,t,cap,cv</a:t>
            </a:r>
            <a:r>
              <a:rPr lang="en-US" altLang="zh-CN" sz="2000" dirty="0" smtClean="0">
                <a:latin typeface="Times New Roman" pitchFamily="18" charset="0"/>
              </a:rPr>
              <a:t> ,</a:t>
            </a:r>
            <a:r>
              <a:rPr lang="en-US" altLang="zh-CN" sz="2000" dirty="0" err="1" smtClean="0">
                <a:latin typeface="Times New Roman" pitchFamily="18" charset="0"/>
              </a:rPr>
              <a:t>ub</a:t>
            </a:r>
            <a:r>
              <a:rPr lang="en-US" altLang="zh-CN" sz="2000" dirty="0" smtClean="0">
                <a:latin typeface="Times New Roman" pitchFamily="18" charset="0"/>
              </a:rPr>
              <a:t>)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//</a:t>
            </a:r>
            <a:r>
              <a:rPr lang="zh-CN" altLang="en-US" sz="2000" dirty="0" smtClean="0">
                <a:latin typeface="Times New Roman" pitchFamily="18" charset="0"/>
              </a:rPr>
              <a:t>生成一个新节点</a:t>
            </a:r>
            <a:r>
              <a:rPr lang="en-US" altLang="zh-CN" sz="2000" dirty="0" smtClean="0">
                <a:latin typeface="Times New Roman" pitchFamily="18" charset="0"/>
              </a:rPr>
              <a:t>J</a:t>
            </a:r>
            <a:r>
              <a:rPr lang="zh-CN" altLang="en-US" sz="2000" dirty="0" smtClean="0">
                <a:latin typeface="Times New Roman" pitchFamily="18" charset="0"/>
              </a:rPr>
              <a:t>，并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把它加到活节点表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   </a:t>
            </a:r>
            <a:r>
              <a:rPr lang="en-US" altLang="zh-CN" sz="2000" dirty="0" err="1" smtClean="0">
                <a:latin typeface="Times New Roman" pitchFamily="18" charset="0"/>
              </a:rPr>
              <a:t>GetNode</a:t>
            </a:r>
            <a:r>
              <a:rPr lang="en-US" altLang="zh-CN" sz="2000" dirty="0" smtClean="0">
                <a:latin typeface="Times New Roman" pitchFamily="18" charset="0"/>
              </a:rPr>
              <a:t>(J);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Parent(J):=par;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Level(J):=</a:t>
            </a:r>
            <a:r>
              <a:rPr lang="en-US" altLang="zh-CN" sz="2000" dirty="0" err="1" smtClean="0">
                <a:latin typeface="Times New Roman" pitchFamily="18" charset="0"/>
              </a:rPr>
              <a:t>lev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Tag(J):=t;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CC(J):=cap;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CV(J):=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CUB(J):=</a:t>
            </a:r>
            <a:r>
              <a:rPr lang="en-US" altLang="zh-CN" sz="2000" dirty="0" err="1" smtClean="0">
                <a:latin typeface="Times New Roman" pitchFamily="18" charset="0"/>
              </a:rPr>
              <a:t>ub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Add(J);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</a:t>
            </a:r>
            <a:r>
              <a:rPr lang="en-US" altLang="zh-CN" sz="2000" b="1" dirty="0" err="1" smtClean="0">
                <a:latin typeface="Times New Roman" pitchFamily="18" charset="0"/>
              </a:rPr>
              <a:t>NewNode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1857364"/>
            <a:ext cx="30718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Finish</a:t>
            </a:r>
            <a:r>
              <a:rPr lang="en-US" altLang="zh-CN" sz="2000" dirty="0" smtClean="0">
                <a:latin typeface="Times New Roman" pitchFamily="18" charset="0"/>
              </a:rPr>
              <a:t>(CV,ANS,N)//</a:t>
            </a:r>
            <a:r>
              <a:rPr lang="zh-CN" altLang="en-US" sz="2000" dirty="0" smtClean="0">
                <a:latin typeface="Times New Roman" pitchFamily="18" charset="0"/>
              </a:rPr>
              <a:t>输出解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real</a:t>
            </a:r>
            <a:r>
              <a:rPr lang="en-US" altLang="zh-CN" sz="2000" dirty="0" smtClean="0">
                <a:latin typeface="Times New Roman" pitchFamily="18" charset="0"/>
              </a:rPr>
              <a:t> CV; </a:t>
            </a: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global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Tag,Parent</a:t>
            </a:r>
            <a:r>
              <a:rPr lang="en-US" altLang="zh-CN" sz="2000" dirty="0" smtClean="0">
                <a:latin typeface="Times New Roman" pitchFamily="18" charset="0"/>
              </a:rPr>
              <a:t>;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print(‘OBJECTS IN 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      KNAPSACK ARE’)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for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by</a:t>
            </a:r>
            <a:r>
              <a:rPr lang="en-US" altLang="zh-CN" sz="2000" dirty="0" smtClean="0">
                <a:latin typeface="Times New Roman" pitchFamily="18" charset="0"/>
              </a:rPr>
              <a:t> –1 </a:t>
            </a:r>
            <a:r>
              <a:rPr lang="en-US" altLang="zh-CN" sz="2000" b="1" dirty="0" smtClean="0">
                <a:latin typeface="Times New Roman" pitchFamily="18" charset="0"/>
              </a:rPr>
              <a:t>to </a:t>
            </a:r>
            <a:r>
              <a:rPr lang="en-US" altLang="zh-CN" sz="2000" dirty="0" smtClean="0">
                <a:latin typeface="Times New Roman" pitchFamily="18" charset="0"/>
              </a:rPr>
              <a:t>1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Tag(ANS)=1 </a:t>
            </a:r>
            <a:r>
              <a:rPr lang="en-US" altLang="zh-CN" sz="2000" b="1" dirty="0" smtClean="0">
                <a:latin typeface="Times New Roman" pitchFamily="18" charset="0"/>
              </a:rPr>
              <a:t>then 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   print(j); </a:t>
            </a: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dirty="0" smtClean="0">
                <a:latin typeface="Times New Roman" pitchFamily="18" charset="0"/>
              </a:rPr>
              <a:t>   ANS:=Parent(ANS);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algn="l" eaLnBrk="1" hangingPunct="1"/>
            <a:r>
              <a:rPr lang="en-US" altLang="zh-CN" sz="2000" b="1" dirty="0" smtClean="0">
                <a:latin typeface="Times New Roman" pitchFamily="18" charset="0"/>
              </a:rPr>
              <a:t> end{for}</a:t>
            </a:r>
          </a:p>
          <a:p>
            <a:pPr algn="l" eaLnBrk="1" hangingPunct="1"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end{Finish}</a:t>
            </a:r>
            <a:endParaRPr lang="zh-CN" altLang="en-US" sz="2000" b="1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 bwMode="auto">
          <a:xfrm rot="16200000" flipH="1">
            <a:off x="1928794" y="3786190"/>
            <a:ext cx="4643470" cy="71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/>
              <a:t>0/1</a:t>
            </a:r>
            <a:r>
              <a:rPr lang="zh-CN" altLang="en-US" sz="4000" dirty="0" smtClean="0"/>
              <a:t>背包问题的</a:t>
            </a:r>
            <a:r>
              <a:rPr lang="zh-CN" altLang="en-US" sz="4000" dirty="0" smtClean="0">
                <a:latin typeface="Times New Roman" pitchFamily="18" charset="0"/>
              </a:rPr>
              <a:t>分枝界限算法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err="1" smtClean="0">
                <a:latin typeface="Times New Roman" pitchFamily="18" charset="0"/>
              </a:rPr>
              <a:t>LUBound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en-US" altLang="zh-CN" sz="2000" dirty="0" err="1" smtClean="0">
                <a:latin typeface="Times New Roman" pitchFamily="18" charset="0"/>
              </a:rPr>
              <a:t>P,W,cap,cv,N,k,Pvl,Pvu</a:t>
            </a:r>
            <a:r>
              <a:rPr lang="en-US" altLang="zh-CN" sz="2000" dirty="0" smtClean="0">
                <a:latin typeface="Times New Roman" pitchFamily="18" charset="0"/>
              </a:rPr>
              <a:t>) // k</a:t>
            </a:r>
            <a:r>
              <a:rPr lang="zh-CN" altLang="en-US" sz="2000" dirty="0" smtClean="0">
                <a:latin typeface="Times New Roman" pitchFamily="18" charset="0"/>
              </a:rPr>
              <a:t>为当前节点的级</a:t>
            </a:r>
            <a:r>
              <a:rPr lang="zh-CN" altLang="en-US" sz="2000" dirty="0">
                <a:latin typeface="Times New Roman" pitchFamily="18" charset="0"/>
              </a:rPr>
              <a:t>，</a:t>
            </a:r>
            <a:r>
              <a:rPr lang="en-US" altLang="zh-CN" sz="2000" dirty="0" smtClean="0">
                <a:latin typeface="Times New Roman" pitchFamily="18" charset="0"/>
              </a:rPr>
              <a:t>cap</a:t>
            </a:r>
            <a:r>
              <a:rPr lang="zh-CN" altLang="en-US" sz="2000" dirty="0" smtClean="0">
                <a:latin typeface="Times New Roman" pitchFamily="18" charset="0"/>
              </a:rPr>
              <a:t>是背包当前的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 smtClean="0">
                <a:latin typeface="Times New Roman" pitchFamily="18" charset="0"/>
              </a:rPr>
              <a:t>剩余容量，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zh-CN" altLang="en-US" sz="2000" dirty="0" smtClean="0">
                <a:latin typeface="Times New Roman" pitchFamily="18" charset="0"/>
              </a:rPr>
              <a:t>是当前背包中物品的总价值，还有物品</a:t>
            </a:r>
            <a:r>
              <a:rPr lang="en-US" altLang="zh-CN" sz="2000" dirty="0" smtClean="0">
                <a:latin typeface="Times New Roman" pitchFamily="18" charset="0"/>
              </a:rPr>
              <a:t>k,…,N</a:t>
            </a:r>
            <a:r>
              <a:rPr lang="zh-CN" altLang="en-US" sz="2000" dirty="0" smtClean="0">
                <a:latin typeface="Times New Roman" pitchFamily="18" charset="0"/>
              </a:rPr>
              <a:t>要考虑。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</a:rPr>
              <a:t> Real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;    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cv</a:t>
            </a:r>
            <a:r>
              <a:rPr lang="en-US" altLang="zh-CN" sz="2000" dirty="0" smtClean="0">
                <a:latin typeface="Times New Roman" pitchFamily="18" charset="0"/>
              </a:rPr>
              <a:t>;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:=cap;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for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k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&lt;W[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 </a:t>
            </a:r>
            <a:r>
              <a:rPr lang="en-US" altLang="zh-CN" sz="2000" b="1" dirty="0" smtClean="0">
                <a:latin typeface="Times New Roman" pitchFamily="18" charset="0"/>
              </a:rPr>
              <a:t>then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Pvl+rw</a:t>
            </a:r>
            <a:r>
              <a:rPr lang="en-US" altLang="zh-CN" sz="2000" dirty="0" smtClean="0">
                <a:latin typeface="Times New Roman" pitchFamily="18" charset="0"/>
              </a:rPr>
              <a:t>*P[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]/W[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    for</a:t>
            </a:r>
            <a:r>
              <a:rPr lang="en-US" altLang="zh-CN" sz="2000" dirty="0" smtClean="0">
                <a:latin typeface="Times New Roman" pitchFamily="18" charset="0"/>
              </a:rPr>
              <a:t> j </a:t>
            </a:r>
            <a:r>
              <a:rPr lang="en-US" altLang="zh-CN" sz="2000" b="1" dirty="0" smtClean="0">
                <a:latin typeface="Times New Roman" pitchFamily="18" charset="0"/>
              </a:rPr>
              <a:t>from</a:t>
            </a:r>
            <a:r>
              <a:rPr lang="en-US" altLang="zh-CN" sz="2000" dirty="0" smtClean="0">
                <a:latin typeface="Times New Roman" pitchFamily="18" charset="0"/>
              </a:rPr>
              <a:t> i+1 </a:t>
            </a:r>
            <a:r>
              <a:rPr lang="en-US" altLang="zh-CN" sz="2000" b="1" dirty="0" smtClean="0">
                <a:latin typeface="Times New Roman" pitchFamily="18" charset="0"/>
              </a:rPr>
              <a:t>to</a:t>
            </a:r>
            <a:r>
              <a:rPr lang="en-US" altLang="zh-CN" sz="2000" dirty="0" smtClean="0">
                <a:latin typeface="Times New Roman" pitchFamily="18" charset="0"/>
              </a:rPr>
              <a:t> N </a:t>
            </a:r>
            <a:r>
              <a:rPr lang="en-US" altLang="zh-CN" sz="2000" b="1" dirty="0" smtClean="0">
                <a:latin typeface="Times New Roman" pitchFamily="18" charset="0"/>
              </a:rPr>
              <a:t>do</a:t>
            </a:r>
            <a:r>
              <a:rPr lang="en-US" altLang="zh-CN" sz="2000" dirty="0" smtClean="0">
                <a:latin typeface="Times New Roman" pitchFamily="18" charset="0"/>
              </a:rPr>
              <a:t>  // </a:t>
            </a:r>
            <a:r>
              <a:rPr lang="zh-CN" altLang="en-US" sz="2000" dirty="0" smtClean="0">
                <a:latin typeface="Times New Roman" pitchFamily="18" charset="0"/>
              </a:rPr>
              <a:t>第</a:t>
            </a:r>
            <a:r>
              <a:rPr lang="en-US" altLang="zh-CN" sz="2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件到第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件至少有一件物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</a:t>
            </a:r>
            <a:r>
              <a:rPr lang="en-US" altLang="zh-CN" sz="2000" b="1" dirty="0" smtClean="0">
                <a:latin typeface="Times New Roman" pitchFamily="18" charset="0"/>
              </a:rPr>
              <a:t>if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err="1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 dirty="0" err="1" smtClean="0">
                <a:latin typeface="Times New Roman" pitchFamily="18" charset="0"/>
              </a:rPr>
              <a:t>W</a:t>
            </a:r>
            <a:r>
              <a:rPr lang="en-US" altLang="zh-CN" sz="2000" dirty="0" smtClean="0">
                <a:latin typeface="Times New Roman" pitchFamily="18" charset="0"/>
              </a:rPr>
              <a:t>[j] </a:t>
            </a:r>
            <a:r>
              <a:rPr lang="en-US" altLang="zh-CN" sz="2000" b="1" dirty="0" smtClean="0">
                <a:latin typeface="Times New Roman" pitchFamily="18" charset="0"/>
              </a:rPr>
              <a:t>then    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品不能装进背包的情形出现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 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-W[j]; 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Pvl+P</a:t>
            </a:r>
            <a:r>
              <a:rPr lang="en-US" altLang="zh-CN" sz="2000" dirty="0" smtClean="0">
                <a:latin typeface="Times New Roman" pitchFamily="18" charset="0"/>
              </a:rPr>
              <a:t>[j];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   </a:t>
            </a:r>
            <a:r>
              <a:rPr lang="en-US" altLang="zh-CN" sz="2000" b="1" dirty="0" smtClean="0">
                <a:latin typeface="Times New Roman" pitchFamily="18" charset="0"/>
              </a:rPr>
              <a:t>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end{for}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     </a:t>
            </a:r>
            <a:r>
              <a:rPr lang="en-US" altLang="zh-CN" sz="2000" b="1" dirty="0" smtClean="0">
                <a:latin typeface="Times New Roman" pitchFamily="18" charset="0"/>
              </a:rPr>
              <a:t>return   </a:t>
            </a:r>
            <a:r>
              <a:rPr lang="en-US" altLang="zh-CN" sz="2000" dirty="0" smtClean="0">
                <a:latin typeface="Times New Roman" pitchFamily="18" charset="0"/>
              </a:rPr>
              <a:t>//</a:t>
            </a:r>
            <a:r>
              <a:rPr lang="zh-CN" altLang="en-US" sz="2000" dirty="0" smtClean="0">
                <a:latin typeface="Times New Roman" pitchFamily="18" charset="0"/>
              </a:rPr>
              <a:t>此时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 &lt;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  end{if}</a:t>
            </a:r>
            <a:endParaRPr lang="en-US" altLang="zh-CN" sz="2000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  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rw</a:t>
            </a:r>
            <a:r>
              <a:rPr lang="en-US" altLang="zh-CN" sz="2000" dirty="0" smtClean="0">
                <a:latin typeface="Times New Roman" pitchFamily="18" charset="0"/>
              </a:rPr>
              <a:t>-W[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 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Pvl+P</a:t>
            </a:r>
            <a:r>
              <a:rPr lang="en-US" altLang="zh-CN" sz="2000" dirty="0" smtClean="0">
                <a:latin typeface="Times New Roman" pitchFamily="18" charset="0"/>
              </a:rPr>
              <a:t>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 end{for}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>
                <a:latin typeface="Times New Roman" pitchFamily="18" charset="0"/>
              </a:rPr>
              <a:t>  </a:t>
            </a:r>
            <a:r>
              <a:rPr lang="en-US" altLang="zh-CN" sz="2000" dirty="0" err="1" smtClean="0">
                <a:latin typeface="Times New Roman" pitchFamily="18" charset="0"/>
              </a:rPr>
              <a:t>Pvu</a:t>
            </a:r>
            <a:r>
              <a:rPr lang="en-US" altLang="zh-CN" sz="2000" dirty="0" smtClean="0">
                <a:latin typeface="Times New Roman" pitchFamily="18" charset="0"/>
              </a:rPr>
              <a:t>:=</a:t>
            </a:r>
            <a:r>
              <a:rPr lang="en-US" altLang="zh-CN" sz="2000" dirty="0" err="1" smtClean="0">
                <a:latin typeface="Times New Roman" pitchFamily="18" charset="0"/>
              </a:rPr>
              <a:t>Pvl</a:t>
            </a:r>
            <a:r>
              <a:rPr lang="en-US" altLang="zh-CN" sz="2000" dirty="0" smtClean="0">
                <a:latin typeface="Times New Roman" pitchFamily="18" charset="0"/>
              </a:rPr>
              <a:t>;   // </a:t>
            </a:r>
            <a:r>
              <a:rPr lang="zh-CN" altLang="en-US" sz="2000" dirty="0" smtClean="0">
                <a:latin typeface="Times New Roman" pitchFamily="18" charset="0"/>
              </a:rPr>
              <a:t>从第</a:t>
            </a:r>
            <a:r>
              <a:rPr lang="en-US" altLang="zh-CN" sz="2000" dirty="0" smtClean="0">
                <a:latin typeface="Times New Roman" pitchFamily="18" charset="0"/>
              </a:rPr>
              <a:t>k</a:t>
            </a:r>
            <a:r>
              <a:rPr lang="zh-CN" altLang="en-US" sz="2000" dirty="0" smtClean="0">
                <a:latin typeface="Times New Roman" pitchFamily="18" charset="0"/>
              </a:rPr>
              <a:t>件物品到第</a:t>
            </a:r>
            <a:r>
              <a:rPr lang="en-US" altLang="zh-CN" sz="2000" dirty="0" smtClean="0">
                <a:latin typeface="Times New Roman" pitchFamily="18" charset="0"/>
              </a:rPr>
              <a:t>N</a:t>
            </a:r>
            <a:r>
              <a:rPr lang="zh-CN" altLang="en-US" sz="2000" dirty="0" smtClean="0">
                <a:latin typeface="Times New Roman" pitchFamily="18" charset="0"/>
              </a:rPr>
              <a:t>件物品都能装进背包的情形出现</a:t>
            </a:r>
            <a:r>
              <a:rPr lang="en-US" altLang="zh-CN" sz="2000" dirty="0" smtClean="0">
                <a:latin typeface="Times New Roman" pitchFamily="18" charset="0"/>
              </a:rPr>
              <a:t>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 smtClean="0">
                <a:latin typeface="Times New Roman" pitchFamily="18" charset="0"/>
              </a:rPr>
              <a:t> end{</a:t>
            </a:r>
            <a:r>
              <a:rPr lang="en-US" altLang="zh-CN" sz="2000" b="1" dirty="0" err="1" smtClean="0">
                <a:latin typeface="Times New Roman" pitchFamily="18" charset="0"/>
              </a:rPr>
              <a:t>LUBound</a:t>
            </a:r>
            <a:r>
              <a:rPr lang="en-US" altLang="zh-CN" sz="2000" b="1" dirty="0" smtClean="0">
                <a:latin typeface="Times New Roman" pitchFamily="18" charset="0"/>
              </a:rPr>
              <a:t>}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endParaRPr lang="zh-CN" altLang="en-US" sz="2000" dirty="0" smtClean="0">
              <a:latin typeface="Times New Roman" pitchFamily="18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dirty="0" smtClean="0"/>
              <a:t>0/1</a:t>
            </a:r>
            <a:r>
              <a:rPr lang="zh-CN" altLang="en-US" sz="4400" dirty="0" smtClean="0"/>
              <a:t>背包问题的</a:t>
            </a:r>
            <a:r>
              <a:rPr lang="zh-CN" altLang="en-US" sz="4400" dirty="0" smtClean="0">
                <a:latin typeface="Times New Roman" pitchFamily="18" charset="0"/>
              </a:rPr>
              <a:t>分枝界限算法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00200"/>
            <a:ext cx="2857520" cy="4530725"/>
          </a:xfrm>
        </p:spPr>
        <p:txBody>
          <a:bodyPr/>
          <a:lstStyle/>
          <a:p>
            <a:pPr lvl="1"/>
            <a:r>
              <a:rPr lang="zh-CN" altLang="en-US" sz="2400" b="1" dirty="0" smtClean="0">
                <a:latin typeface="Times New Roman" pitchFamily="18" charset="0"/>
              </a:rPr>
              <a:t>例子</a:t>
            </a:r>
            <a:r>
              <a:rPr lang="zh-CN" altLang="en-US" sz="2400" dirty="0" smtClean="0">
                <a:latin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</a:rPr>
              <a:t>n=4,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P=(10,10,12,18),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W=(2,4,6,9), </a:t>
            </a:r>
          </a:p>
          <a:p>
            <a:pPr lvl="2">
              <a:buNone/>
            </a:pPr>
            <a:r>
              <a:rPr lang="en-US" altLang="zh-CN" sz="2000" dirty="0" smtClean="0">
                <a:latin typeface="Times New Roman" pitchFamily="18" charset="0"/>
              </a:rPr>
              <a:t>M=15. </a:t>
            </a: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算法</a:t>
            </a:r>
            <a:r>
              <a:rPr lang="en-US" altLang="zh-CN" sz="2400" dirty="0" smtClean="0">
                <a:latin typeface="Times New Roman" pitchFamily="18" charset="0"/>
              </a:rPr>
              <a:t> LCKNAP</a:t>
            </a:r>
          </a:p>
          <a:p>
            <a:pPr lvl="1">
              <a:buNone/>
            </a:pPr>
            <a:r>
              <a:rPr lang="zh-CN" altLang="en-US" sz="2400" dirty="0" smtClean="0">
                <a:latin typeface="Times New Roman" pitchFamily="18" charset="0"/>
              </a:rPr>
              <a:t>求最优解的检</a:t>
            </a:r>
          </a:p>
          <a:p>
            <a:pPr lvl="1">
              <a:buNone/>
            </a:pPr>
            <a:r>
              <a:rPr lang="zh-CN" altLang="en-US" sz="2400" dirty="0" smtClean="0">
                <a:latin typeface="Times New Roman" pitchFamily="18" charset="0"/>
              </a:rPr>
              <a:t>索过程。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上：</a:t>
            </a:r>
            <a:r>
              <a:rPr lang="en-US" altLang="zh-CN" sz="2400" dirty="0" err="1" smtClean="0">
                <a:latin typeface="Times New Roman" pitchFamily="18" charset="0"/>
              </a:rPr>
              <a:t>pvu</a:t>
            </a:r>
            <a:endParaRPr lang="en-US" altLang="zh-CN" sz="2400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下：</a:t>
            </a:r>
            <a:r>
              <a:rPr lang="en-US" altLang="zh-CN" sz="2400" dirty="0" err="1" smtClean="0">
                <a:latin typeface="Times New Roman" pitchFamily="18" charset="0"/>
              </a:rPr>
              <a:t>pvl</a:t>
            </a:r>
            <a:endParaRPr lang="en-US" altLang="zh-CN" sz="2400" dirty="0" smtClean="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86116" y="1535131"/>
            <a:ext cx="4967288" cy="4394687"/>
            <a:chOff x="3523" y="1879"/>
            <a:chExt cx="2555" cy="2500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3523" y="1879"/>
              <a:ext cx="2555" cy="2500"/>
              <a:chOff x="2712" y="1691"/>
              <a:chExt cx="2273" cy="2223"/>
            </a:xfrm>
          </p:grpSpPr>
          <p:grpSp>
            <p:nvGrpSpPr>
              <p:cNvPr id="8" name="Group 6"/>
              <p:cNvGrpSpPr>
                <a:grpSpLocks/>
              </p:cNvGrpSpPr>
              <p:nvPr/>
            </p:nvGrpSpPr>
            <p:grpSpPr bwMode="auto">
              <a:xfrm>
                <a:off x="2960" y="1899"/>
                <a:ext cx="1751" cy="1887"/>
                <a:chOff x="2960" y="1899"/>
                <a:chExt cx="1751" cy="1887"/>
              </a:xfrm>
            </p:grpSpPr>
            <p:sp>
              <p:nvSpPr>
                <p:cNvPr id="27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4059" y="2023"/>
                  <a:ext cx="285" cy="2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8" name="Group 8"/>
                <p:cNvGrpSpPr>
                  <a:grpSpLocks/>
                </p:cNvGrpSpPr>
                <p:nvPr/>
              </p:nvGrpSpPr>
              <p:grpSpPr bwMode="auto">
                <a:xfrm>
                  <a:off x="2960" y="1899"/>
                  <a:ext cx="1751" cy="1887"/>
                  <a:chOff x="2960" y="1899"/>
                  <a:chExt cx="1751" cy="1887"/>
                </a:xfrm>
              </p:grpSpPr>
              <p:sp>
                <p:nvSpPr>
                  <p:cNvPr id="2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1899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960" y="3202"/>
                    <a:ext cx="124" cy="12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934" y="2261"/>
                    <a:ext cx="125" cy="123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488" y="2769"/>
                    <a:ext cx="124" cy="122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331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4139" y="2806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364" y="3662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700" y="3203"/>
                    <a:ext cx="124" cy="124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12" y="2384"/>
                    <a:ext cx="322" cy="38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4" y="2891"/>
                    <a:ext cx="404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468" y="2023"/>
                    <a:ext cx="168" cy="30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58" y="2384"/>
                    <a:ext cx="127" cy="4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12" y="2891"/>
                    <a:ext cx="131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88" y="3327"/>
                    <a:ext cx="255" cy="33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712" y="1691"/>
                <a:ext cx="2273" cy="2223"/>
                <a:chOff x="2712" y="1691"/>
                <a:chExt cx="2273" cy="2223"/>
              </a:xfrm>
            </p:grpSpPr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512" y="1691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38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1" name="Rectangle 27"/>
                <p:cNvSpPr>
                  <a:spLocks noChangeArrowheads="1"/>
                </p:cNvSpPr>
                <p:nvPr/>
              </p:nvSpPr>
              <p:spPr bwMode="auto">
                <a:xfrm>
                  <a:off x="3700" y="2124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38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2" name="Rectangle 28"/>
                <p:cNvSpPr>
                  <a:spLocks noChangeArrowheads="1"/>
                </p:cNvSpPr>
                <p:nvPr/>
              </p:nvSpPr>
              <p:spPr bwMode="auto">
                <a:xfrm>
                  <a:off x="3240" y="2560"/>
                  <a:ext cx="200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38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32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3" name="Rectangle 29"/>
                <p:cNvSpPr>
                  <a:spLocks noChangeArrowheads="1"/>
                </p:cNvSpPr>
                <p:nvPr/>
              </p:nvSpPr>
              <p:spPr bwMode="auto">
                <a:xfrm>
                  <a:off x="2712" y="3028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38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4" name="Rectangle 30"/>
                <p:cNvSpPr>
                  <a:spLocks noChangeArrowheads="1"/>
                </p:cNvSpPr>
                <p:nvPr/>
              </p:nvSpPr>
              <p:spPr bwMode="auto">
                <a:xfrm>
                  <a:off x="4786" y="2261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32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latin typeface="Times New Roman" pitchFamily="18" charset="0"/>
                    </a:rPr>
                    <a:t>22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5" name="Rectangle 31"/>
                <p:cNvSpPr>
                  <a:spLocks noChangeArrowheads="1"/>
                </p:cNvSpPr>
                <p:nvPr/>
              </p:nvSpPr>
              <p:spPr bwMode="auto">
                <a:xfrm>
                  <a:off x="4344" y="2670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 smtClean="0">
                      <a:latin typeface="Times New Roman" pitchFamily="18" charset="0"/>
                    </a:rPr>
                    <a:t>36</a:t>
                  </a:r>
                  <a:endParaRPr lang="en-US" altLang="zh-CN" dirty="0">
                    <a:latin typeface="Times New Roman" pitchFamily="18" charset="0"/>
                  </a:endParaRP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22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6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9" y="3654"/>
                  <a:ext cx="19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38</a:t>
                  </a:r>
                </a:p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latin typeface="Times New Roman" pitchFamily="18" charset="0"/>
                    </a:rPr>
                    <a:t>38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18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6" y="2094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19" name="Rectangle 35"/>
                <p:cNvSpPr>
                  <a:spLocks noChangeArrowheads="1"/>
                </p:cNvSpPr>
                <p:nvPr/>
              </p:nvSpPr>
              <p:spPr bwMode="auto">
                <a:xfrm>
                  <a:off x="4561" y="2469"/>
                  <a:ext cx="150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endParaRPr lang="en-US" altLang="zh-CN" dirty="0">
                    <a:solidFill>
                      <a:srgbClr val="FF3300"/>
                    </a:solidFill>
                    <a:latin typeface="Verdana" pitchFamily="34" charset="0"/>
                    <a:sym typeface="Symbol" pitchFamily="18" charset="2"/>
                  </a:endParaRPr>
                </a:p>
              </p:txBody>
            </p:sp>
            <p:sp>
              <p:nvSpPr>
                <p:cNvPr id="20" name="Rectangle 36"/>
                <p:cNvSpPr>
                  <a:spLocks noChangeArrowheads="1"/>
                </p:cNvSpPr>
                <p:nvPr/>
              </p:nvSpPr>
              <p:spPr bwMode="auto">
                <a:xfrm>
                  <a:off x="3899" y="2469"/>
                  <a:ext cx="15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>
                    <a:latin typeface="Verdana" pitchFamily="34" charset="0"/>
                  </a:endParaRPr>
                </a:p>
              </p:txBody>
            </p:sp>
            <p:sp>
              <p:nvSpPr>
                <p:cNvPr id="21" name="Rectangle 37"/>
                <p:cNvSpPr>
                  <a:spLocks noChangeArrowheads="1"/>
                </p:cNvSpPr>
                <p:nvPr/>
              </p:nvSpPr>
              <p:spPr bwMode="auto">
                <a:xfrm>
                  <a:off x="3595" y="3227"/>
                  <a:ext cx="151" cy="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itchFamily="18" charset="0"/>
                    </a:rPr>
                    <a:t>7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22" name="Rectangle 38"/>
                <p:cNvSpPr>
                  <a:spLocks noChangeArrowheads="1"/>
                </p:cNvSpPr>
                <p:nvPr/>
              </p:nvSpPr>
              <p:spPr bwMode="auto">
                <a:xfrm>
                  <a:off x="4490" y="2410"/>
                  <a:ext cx="151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itchFamily="18" charset="0"/>
                    </a:rPr>
                    <a:t>3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23" name="Rectangle 39"/>
                <p:cNvSpPr>
                  <a:spLocks noChangeArrowheads="1"/>
                </p:cNvSpPr>
                <p:nvPr/>
              </p:nvSpPr>
              <p:spPr bwMode="auto">
                <a:xfrm>
                  <a:off x="3345" y="2807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itchFamily="18" charset="0"/>
                    </a:rPr>
                    <a:t>4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24" name="Rectangle 40"/>
                <p:cNvSpPr>
                  <a:spLocks noChangeArrowheads="1"/>
                </p:cNvSpPr>
                <p:nvPr/>
              </p:nvSpPr>
              <p:spPr bwMode="auto">
                <a:xfrm>
                  <a:off x="2875" y="3263"/>
                  <a:ext cx="152" cy="1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itchFamily="18" charset="0"/>
                    </a:rPr>
                    <a:t>6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  <p:sp>
              <p:nvSpPr>
                <p:cNvPr id="25" name="Rectangle 41"/>
                <p:cNvSpPr>
                  <a:spLocks noChangeArrowheads="1"/>
                </p:cNvSpPr>
                <p:nvPr/>
              </p:nvSpPr>
              <p:spPr bwMode="auto">
                <a:xfrm>
                  <a:off x="4032" y="2757"/>
                  <a:ext cx="151" cy="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64000"/>
                    </a:lnSpc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Times New Roman" pitchFamily="18" charset="0"/>
                    </a:rPr>
                    <a:t> 5</a:t>
                  </a:r>
                  <a:endParaRPr lang="en-US" altLang="zh-CN" dirty="0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7" name="Rectangle 43"/>
            <p:cNvSpPr>
              <a:spLocks noChangeArrowheads="1"/>
            </p:cNvSpPr>
            <p:nvPr/>
          </p:nvSpPr>
          <p:spPr bwMode="auto">
            <a:xfrm>
              <a:off x="4806" y="3461"/>
              <a:ext cx="23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>
                  <a:latin typeface="Times New Roman" pitchFamily="18" charset="0"/>
                </a:rPr>
                <a:t>38</a:t>
              </a:r>
            </a:p>
            <a:p>
              <a:pPr algn="just">
                <a:lnSpc>
                  <a:spcPct val="64000"/>
                </a:lnSpc>
              </a:pPr>
              <a:r>
                <a:rPr lang="en-US" altLang="zh-CN">
                  <a:latin typeface="Times New Roman" pitchFamily="18" charset="0"/>
                </a:rPr>
                <a:t>38</a:t>
              </a:r>
            </a:p>
          </p:txBody>
        </p:sp>
      </p:grpSp>
      <p:sp>
        <p:nvSpPr>
          <p:cNvPr id="45" name="Rectangle 35"/>
          <p:cNvSpPr>
            <a:spLocks noChangeArrowheads="1"/>
          </p:cNvSpPr>
          <p:nvPr/>
        </p:nvSpPr>
        <p:spPr bwMode="auto">
          <a:xfrm>
            <a:off x="6572264" y="4000504"/>
            <a:ext cx="327802" cy="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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29124" y="5214950"/>
            <a:ext cx="4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7601784" y="3096874"/>
            <a:ext cx="327802" cy="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</a:t>
            </a: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4214810" y="5740080"/>
            <a:ext cx="327802" cy="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endParaRPr lang="en-US" altLang="zh-CN" dirty="0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4029884" y="4811386"/>
            <a:ext cx="327802" cy="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>
              <a:lnSpc>
                <a:spcPct val="64000"/>
              </a:lnSpc>
            </a:pPr>
            <a:r>
              <a:rPr lang="en-US" altLang="zh-CN" dirty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分枝限界算法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en-US" altLang="zh-CN" sz="2800" dirty="0" smtClean="0"/>
              <a:t>7.3 </a:t>
            </a:r>
            <a:r>
              <a:rPr lang="zh-CN" altLang="en-US" sz="2800" dirty="0" smtClean="0"/>
              <a:t>电路板布线问题 </a:t>
            </a:r>
            <a:endParaRPr lang="en-US" altLang="zh-CN" sz="28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问题：印刷电路板将布线区域分成</a:t>
            </a:r>
            <a:r>
              <a:rPr lang="en-US" altLang="zh-CN" sz="2000" dirty="0" err="1" smtClean="0">
                <a:latin typeface="Times New Roman" pitchFamily="18" charset="0"/>
              </a:rPr>
              <a:t>n×m</a:t>
            </a:r>
            <a:r>
              <a:rPr lang="zh-CN" altLang="en-US" sz="2000" dirty="0" smtClean="0">
                <a:latin typeface="Times New Roman" pitchFamily="18" charset="0"/>
              </a:rPr>
              <a:t>个方格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阵列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，某些方格有禁入标记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已经布线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。确定连接两个指定方格</a:t>
            </a:r>
            <a:r>
              <a:rPr lang="en-US" altLang="zh-CN" sz="2000" dirty="0" smtClean="0">
                <a:latin typeface="Times New Roman" pitchFamily="18" charset="0"/>
              </a:rPr>
              <a:t>a</a:t>
            </a:r>
            <a:r>
              <a:rPr lang="zh-CN" altLang="en-US" sz="2000" dirty="0" smtClean="0">
                <a:latin typeface="Times New Roman" pitchFamily="18" charset="0"/>
              </a:rPr>
              <a:t>和</a:t>
            </a:r>
            <a:r>
              <a:rPr lang="en-US" altLang="zh-CN" sz="2000" dirty="0" smtClean="0">
                <a:latin typeface="Times New Roman" pitchFamily="18" charset="0"/>
              </a:rPr>
              <a:t>b</a:t>
            </a:r>
            <a:r>
              <a:rPr lang="zh-CN" altLang="en-US" sz="2000" dirty="0" smtClean="0">
                <a:latin typeface="Times New Roman" pitchFamily="18" charset="0"/>
              </a:rPr>
              <a:t>间的最短折线布置</a:t>
            </a:r>
            <a:r>
              <a:rPr lang="en-US" altLang="zh-CN" sz="2000" dirty="0" smtClean="0">
                <a:latin typeface="Times New Roman" pitchFamily="18" charset="0"/>
              </a:rPr>
              <a:t>(</a:t>
            </a:r>
            <a:r>
              <a:rPr lang="zh-CN" altLang="en-US" sz="2000" dirty="0" smtClean="0">
                <a:latin typeface="Times New Roman" pitchFamily="18" charset="0"/>
              </a:rPr>
              <a:t>只能走直线或直角</a:t>
            </a:r>
            <a:r>
              <a:rPr lang="en-US" altLang="zh-CN" sz="2000" dirty="0" smtClean="0">
                <a:latin typeface="Times New Roman" pitchFamily="18" charset="0"/>
              </a:rPr>
              <a:t>)</a:t>
            </a:r>
            <a:r>
              <a:rPr lang="zh-CN" altLang="en-US" sz="2000" dirty="0" smtClean="0">
                <a:latin typeface="Times New Roman" pitchFamily="18" charset="0"/>
              </a:rPr>
              <a:t>方案。 </a:t>
            </a:r>
            <a:endParaRPr lang="en-US" altLang="zh-CN" sz="20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模型：方格位置用类</a:t>
            </a:r>
            <a:r>
              <a:rPr lang="en-US" altLang="zh-CN" sz="2000" dirty="0" smtClean="0">
                <a:latin typeface="Times New Roman" pitchFamily="18" charset="0"/>
              </a:rPr>
              <a:t>Position</a:t>
            </a:r>
            <a:r>
              <a:rPr lang="zh-CN" altLang="en-US" sz="2000" dirty="0" smtClean="0">
                <a:latin typeface="Times New Roman" pitchFamily="18" charset="0"/>
              </a:rPr>
              <a:t>描述：私有成员</a:t>
            </a:r>
            <a:r>
              <a:rPr lang="en-US" altLang="zh-CN" sz="2000" dirty="0" smtClean="0">
                <a:latin typeface="Times New Roman" pitchFamily="18" charset="0"/>
              </a:rPr>
              <a:t> row, 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zh-CN" altLang="en-US" sz="2000" dirty="0" smtClean="0">
                <a:latin typeface="Times New Roman" pitchFamily="18" charset="0"/>
              </a:rPr>
              <a:t>；如</a:t>
            </a:r>
            <a:r>
              <a:rPr lang="en-US" altLang="zh-CN" sz="2000" dirty="0" smtClean="0">
                <a:latin typeface="Times New Roman" pitchFamily="18" charset="0"/>
              </a:rPr>
              <a:t>a=(3,2), b=(4,6)</a:t>
            </a:r>
            <a:r>
              <a:rPr lang="zh-CN" altLang="en-US" sz="2000" dirty="0" smtClean="0">
                <a:latin typeface="Times New Roman" pitchFamily="18" charset="0"/>
              </a:rPr>
              <a:t>。平移</a:t>
            </a:r>
            <a:r>
              <a:rPr lang="en-US" altLang="zh-CN" sz="2000" dirty="0" smtClean="0">
                <a:latin typeface="Times New Roman" pitchFamily="18" charset="0"/>
              </a:rPr>
              <a:t>offset</a:t>
            </a:r>
            <a:r>
              <a:rPr lang="zh-CN" altLang="en-US" sz="2000" dirty="0" smtClean="0">
                <a:latin typeface="Times New Roman" pitchFamily="18" charset="0"/>
              </a:rPr>
              <a:t>：右</a:t>
            </a:r>
            <a:r>
              <a:rPr lang="en-US" altLang="zh-CN" sz="2000" dirty="0" smtClean="0">
                <a:latin typeface="Times New Roman" pitchFamily="18" charset="0"/>
              </a:rPr>
              <a:t>(0)</a:t>
            </a:r>
            <a:r>
              <a:rPr lang="zh-CN" altLang="en-US" sz="2000" dirty="0" smtClean="0">
                <a:latin typeface="Times New Roman" pitchFamily="18" charset="0"/>
              </a:rPr>
              <a:t>、下</a:t>
            </a:r>
            <a:r>
              <a:rPr lang="en-US" altLang="zh-CN" sz="2000" dirty="0" smtClean="0">
                <a:latin typeface="Times New Roman" pitchFamily="18" charset="0"/>
              </a:rPr>
              <a:t>(1)</a:t>
            </a:r>
            <a:r>
              <a:rPr lang="zh-CN" altLang="en-US" sz="2000" dirty="0" smtClean="0">
                <a:latin typeface="Times New Roman" pitchFamily="18" charset="0"/>
              </a:rPr>
              <a:t>、左</a:t>
            </a:r>
            <a:r>
              <a:rPr lang="en-US" altLang="zh-CN" sz="2000" dirty="0" smtClean="0">
                <a:latin typeface="Times New Roman" pitchFamily="18" charset="0"/>
              </a:rPr>
              <a:t>(2)</a:t>
            </a:r>
            <a:r>
              <a:rPr lang="zh-CN" altLang="en-US" sz="2000" dirty="0" smtClean="0">
                <a:latin typeface="Times New Roman" pitchFamily="18" charset="0"/>
              </a:rPr>
              <a:t>、上</a:t>
            </a:r>
            <a:r>
              <a:rPr lang="en-US" altLang="zh-CN" sz="2000" dirty="0" smtClean="0">
                <a:latin typeface="Times New Roman" pitchFamily="18" charset="0"/>
              </a:rPr>
              <a:t>(3)</a:t>
            </a:r>
            <a:r>
              <a:rPr lang="zh-CN" altLang="en-US" sz="2000" dirty="0" smtClean="0">
                <a:latin typeface="Times New Roman" pitchFamily="18" charset="0"/>
              </a:rPr>
              <a:t>，如向右平移一步表示为：</a:t>
            </a:r>
            <a:r>
              <a:rPr lang="en-US" altLang="zh-CN" sz="2000" dirty="0" smtClean="0">
                <a:latin typeface="Times New Roman" pitchFamily="18" charset="0"/>
              </a:rPr>
              <a:t>offset[0].row=0 and offset[0].</a:t>
            </a:r>
            <a:r>
              <a:rPr lang="en-US" altLang="zh-CN" sz="2000" dirty="0" err="1" smtClean="0">
                <a:latin typeface="Times New Roman" pitchFamily="18" charset="0"/>
              </a:rPr>
              <a:t>col</a:t>
            </a:r>
            <a:r>
              <a:rPr lang="en-US" altLang="zh-CN" sz="2000" dirty="0" smtClean="0">
                <a:latin typeface="Times New Roman" pitchFamily="18" charset="0"/>
              </a:rPr>
              <a:t>=1</a:t>
            </a:r>
            <a:r>
              <a:rPr lang="zh-CN" altLang="en-US" sz="2000" dirty="0" smtClean="0">
                <a:latin typeface="Times New Roman" pitchFamily="18" charset="0"/>
              </a:rPr>
              <a:t>。</a:t>
            </a:r>
            <a:r>
              <a:rPr lang="zh-CN" altLang="en-US" sz="2000" dirty="0" smtClean="0"/>
              <a:t> </a:t>
            </a:r>
            <a:endParaRPr lang="zh-CN" altLang="en-US" sz="20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Times New Roman" pitchFamily="18" charset="0"/>
              </a:rPr>
              <a:t>方格状态：</a:t>
            </a:r>
            <a:r>
              <a:rPr lang="en-US" altLang="zh-CN" sz="2000" dirty="0" smtClean="0">
                <a:latin typeface="Times New Roman" pitchFamily="18" charset="0"/>
              </a:rPr>
              <a:t> grid[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][j]=0</a:t>
            </a:r>
            <a:r>
              <a:rPr lang="zh-CN" altLang="en-US" sz="2000" dirty="0" smtClean="0">
                <a:latin typeface="Times New Roman" pitchFamily="18" charset="0"/>
              </a:rPr>
              <a:t>可以通过， </a:t>
            </a:r>
            <a:r>
              <a:rPr lang="en-US" altLang="zh-CN" sz="2000" dirty="0" smtClean="0">
                <a:latin typeface="Times New Roman" pitchFamily="18" charset="0"/>
              </a:rPr>
              <a:t>grid[</a:t>
            </a:r>
            <a:r>
              <a:rPr lang="en-US" altLang="zh-CN" sz="2000" dirty="0" err="1" smtClean="0">
                <a:latin typeface="Times New Roman" pitchFamily="18" charset="0"/>
              </a:rPr>
              <a:t>i</a:t>
            </a:r>
            <a:r>
              <a:rPr lang="en-US" altLang="zh-CN" sz="2000" dirty="0" smtClean="0">
                <a:latin typeface="Times New Roman" pitchFamily="18" charset="0"/>
              </a:rPr>
              <a:t>][j]=1</a:t>
            </a:r>
            <a:r>
              <a:rPr lang="zh-CN" altLang="en-US" sz="2000" dirty="0" smtClean="0">
                <a:latin typeface="Times New Roman" pitchFamily="18" charset="0"/>
              </a:rPr>
              <a:t>禁止通过。</a:t>
            </a:r>
          </a:p>
          <a:p>
            <a:pPr lvl="1">
              <a:lnSpc>
                <a:spcPct val="90000"/>
              </a:lnSpc>
            </a:pPr>
            <a:endParaRPr lang="zh-CN" altLang="en-US" sz="2000" dirty="0" smtClean="0">
              <a:latin typeface="Times New Roman" pitchFamily="18" charset="0"/>
            </a:endParaRPr>
          </a:p>
          <a:p>
            <a:pPr lvl="1"/>
            <a:endParaRPr lang="zh-CN" altLang="en-US" sz="2000" dirty="0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219173" y="3817950"/>
            <a:ext cx="3320386" cy="2611446"/>
            <a:chOff x="612" y="1361"/>
            <a:chExt cx="2063" cy="1615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793" y="1434"/>
              <a:ext cx="1633" cy="1361"/>
              <a:chOff x="2157" y="5340"/>
              <a:chExt cx="2343" cy="2187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157" y="5343"/>
                <a:ext cx="2340" cy="218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36000" tIns="10800" rIns="36000" bIns="10800"/>
              <a:lstStyle/>
              <a:p>
                <a:pPr algn="just">
                  <a:lnSpc>
                    <a:spcPct val="96000"/>
                  </a:lnSpc>
                </a:pPr>
                <a:r>
                  <a:rPr lang="zh-CN" altLang="en-US" sz="1000" dirty="0">
                    <a:latin typeface="Times New Roman" pitchFamily="18" charset="0"/>
                  </a:rPr>
                  <a:t>                        </a:t>
                </a:r>
                <a:r>
                  <a:rPr lang="en-US" altLang="zh-CN" sz="2000" dirty="0">
                    <a:latin typeface="Times New Roman" pitchFamily="18" charset="0"/>
                  </a:rPr>
                  <a:t>!</a:t>
                </a:r>
                <a:r>
                  <a:rPr lang="zh-CN" altLang="en-US" sz="2000" dirty="0">
                    <a:latin typeface="Times New Roman" pitchFamily="18" charset="0"/>
                  </a:rPr>
                  <a:t>！</a:t>
                </a:r>
              </a:p>
              <a:p>
                <a:pPr algn="just"/>
                <a:r>
                  <a:rPr lang="zh-CN" altLang="en-US" sz="2000" dirty="0">
                    <a:latin typeface="Times New Roman" pitchFamily="18" charset="0"/>
                  </a:rPr>
                  <a:t>            </a:t>
                </a:r>
                <a:r>
                  <a:rPr lang="en-US" altLang="zh-CN" sz="2000" dirty="0">
                    <a:latin typeface="Times New Roman" pitchFamily="18" charset="0"/>
                  </a:rPr>
                  <a:t>!</a:t>
                </a:r>
                <a:r>
                  <a:rPr lang="zh-CN" altLang="en-US" sz="2000" dirty="0">
                    <a:latin typeface="Times New Roman" pitchFamily="18" charset="0"/>
                  </a:rPr>
                  <a:t>！</a:t>
                </a:r>
                <a:r>
                  <a:rPr lang="en-US" altLang="zh-CN" sz="2000" dirty="0">
                    <a:latin typeface="Times New Roman" pitchFamily="18" charset="0"/>
                  </a:rPr>
                  <a:t>!</a:t>
                </a:r>
                <a:r>
                  <a:rPr lang="zh-CN" altLang="en-US" sz="2000" dirty="0">
                    <a:latin typeface="Times New Roman" pitchFamily="18" charset="0"/>
                  </a:rPr>
                  <a:t>！</a:t>
                </a:r>
              </a:p>
              <a:p>
                <a:pPr algn="just"/>
                <a:r>
                  <a:rPr lang="zh-CN" altLang="en-US" sz="2000" dirty="0">
                    <a:latin typeface="Times New Roman" pitchFamily="18" charset="0"/>
                  </a:rPr>
                  <a:t>       </a:t>
                </a:r>
                <a:r>
                  <a:rPr lang="en-US" altLang="zh-CN" sz="2000" dirty="0">
                    <a:latin typeface="Times New Roman" pitchFamily="18" charset="0"/>
                  </a:rPr>
                  <a:t>a                !!</a:t>
                </a:r>
              </a:p>
              <a:p>
                <a:pPr algn="just"/>
                <a:r>
                  <a:rPr lang="en-US" altLang="zh-CN" sz="2000" dirty="0">
                    <a:latin typeface="Times New Roman" pitchFamily="18" charset="0"/>
                  </a:rPr>
                  <a:t>                  !!    !!   b</a:t>
                </a:r>
              </a:p>
              <a:p>
                <a:pPr algn="just"/>
                <a:r>
                  <a:rPr lang="en-US" altLang="zh-CN" sz="2000" dirty="0">
                    <a:latin typeface="Times New Roman" pitchFamily="18" charset="0"/>
                  </a:rPr>
                  <a:t> !!                     !!</a:t>
                </a:r>
              </a:p>
              <a:p>
                <a:pPr algn="just"/>
                <a:r>
                  <a:rPr lang="en-US" altLang="zh-CN" sz="2000" dirty="0">
                    <a:latin typeface="Times New Roman" pitchFamily="18" charset="0"/>
                  </a:rPr>
                  <a:t> !!   !!   !!            </a:t>
                </a:r>
              </a:p>
              <a:p>
                <a:pPr algn="just"/>
                <a:r>
                  <a:rPr lang="en-US" altLang="zh-CN" sz="2000" dirty="0">
                    <a:latin typeface="Times New Roman" pitchFamily="18" charset="0"/>
                  </a:rPr>
                  <a:t> !!   !!   !! </a:t>
                </a:r>
              </a:p>
            </p:txBody>
          </p:sp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>
                <a:off x="2160" y="565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8"/>
              <p:cNvSpPr>
                <a:spLocks noChangeShapeType="1"/>
              </p:cNvSpPr>
              <p:nvPr/>
            </p:nvSpPr>
            <p:spPr bwMode="auto">
              <a:xfrm>
                <a:off x="2160" y="596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9"/>
              <p:cNvSpPr>
                <a:spLocks noChangeShapeType="1"/>
              </p:cNvSpPr>
              <p:nvPr/>
            </p:nvSpPr>
            <p:spPr bwMode="auto">
              <a:xfrm>
                <a:off x="2160" y="6276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2160" y="6588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160" y="6900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160" y="7212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247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79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313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3465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381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4170" y="5340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Line 47"/>
            <p:cNvSpPr>
              <a:spLocks noChangeShapeType="1"/>
            </p:cNvSpPr>
            <p:nvPr/>
          </p:nvSpPr>
          <p:spPr bwMode="auto">
            <a:xfrm>
              <a:off x="793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>
              <a:off x="793" y="143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2562" y="1361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dirty="0">
                  <a:latin typeface="Verdana" pitchFamily="34" charset="0"/>
                </a:rPr>
                <a:t>y</a:t>
              </a:r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612" y="284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itchFamily="34" charset="0"/>
                </a:rPr>
                <a:t>x</a:t>
              </a:r>
            </a:p>
          </p:txBody>
        </p:sp>
      </p:grpSp>
      <p:grpSp>
        <p:nvGrpSpPr>
          <p:cNvPr id="44" name="Group 51"/>
          <p:cNvGrpSpPr>
            <a:grpSpLocks/>
          </p:cNvGrpSpPr>
          <p:nvPr/>
        </p:nvGrpSpPr>
        <p:grpSpPr bwMode="auto">
          <a:xfrm>
            <a:off x="5372101" y="3714752"/>
            <a:ext cx="3138513" cy="2714644"/>
            <a:chOff x="612" y="1253"/>
            <a:chExt cx="1950" cy="1723"/>
          </a:xfrm>
        </p:grpSpPr>
        <p:grpSp>
          <p:nvGrpSpPr>
            <p:cNvPr id="45" name="Group 25"/>
            <p:cNvGrpSpPr>
              <a:grpSpLocks/>
            </p:cNvGrpSpPr>
            <p:nvPr/>
          </p:nvGrpSpPr>
          <p:grpSpPr bwMode="auto">
            <a:xfrm>
              <a:off x="793" y="1434"/>
              <a:ext cx="1633" cy="1361"/>
              <a:chOff x="884" y="1525"/>
              <a:chExt cx="1406" cy="1088"/>
            </a:xfrm>
          </p:grpSpPr>
          <p:grpSp>
            <p:nvGrpSpPr>
              <p:cNvPr id="50" name="Group 5"/>
              <p:cNvGrpSpPr>
                <a:grpSpLocks/>
              </p:cNvGrpSpPr>
              <p:nvPr/>
            </p:nvGrpSpPr>
            <p:grpSpPr bwMode="auto">
              <a:xfrm>
                <a:off x="884" y="1525"/>
                <a:ext cx="1406" cy="1088"/>
                <a:chOff x="2157" y="5340"/>
                <a:chExt cx="2343" cy="2187"/>
              </a:xfrm>
            </p:grpSpPr>
            <p:sp>
              <p:nvSpPr>
                <p:cNvPr id="57" name="Rectangle 6"/>
                <p:cNvSpPr>
                  <a:spLocks noChangeArrowheads="1"/>
                </p:cNvSpPr>
                <p:nvPr/>
              </p:nvSpPr>
              <p:spPr bwMode="auto">
                <a:xfrm>
                  <a:off x="2157" y="5343"/>
                  <a:ext cx="2340" cy="218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36000" tIns="10800" rIns="36000" bIns="10800"/>
                <a:lstStyle/>
                <a:p>
                  <a:pPr algn="just">
                    <a:lnSpc>
                      <a:spcPct val="96000"/>
                    </a:lnSpc>
                  </a:pPr>
                  <a:r>
                    <a:rPr lang="zh-CN" altLang="en-US" sz="1000" dirty="0">
                      <a:latin typeface="Times New Roman" pitchFamily="18" charset="0"/>
                    </a:rPr>
                    <a:t>                    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itchFamily="18" charset="0"/>
                    </a:rPr>
                    <a:t>！</a:t>
                  </a:r>
                </a:p>
                <a:p>
                  <a:pPr algn="just"/>
                  <a:r>
                    <a:rPr lang="zh-CN" altLang="en-US" sz="2000" dirty="0">
                      <a:latin typeface="Times New Roman" pitchFamily="18" charset="0"/>
                    </a:rPr>
                    <a:t>        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itchFamily="18" charset="0"/>
                    </a:rPr>
                    <a:t>！</a:t>
                  </a:r>
                  <a:r>
                    <a:rPr lang="en-US" altLang="zh-CN" sz="2000" dirty="0">
                      <a:latin typeface="Times New Roman" pitchFamily="18" charset="0"/>
                    </a:rPr>
                    <a:t>!</a:t>
                  </a:r>
                  <a:r>
                    <a:rPr lang="zh-CN" altLang="en-US" sz="2000" dirty="0">
                      <a:latin typeface="Times New Roman" pitchFamily="18" charset="0"/>
                    </a:rPr>
                    <a:t>！</a:t>
                  </a:r>
                </a:p>
                <a:p>
                  <a:pPr algn="just"/>
                  <a:r>
                    <a:rPr lang="zh-CN" altLang="en-US" sz="2000" dirty="0">
                      <a:latin typeface="Times New Roman" pitchFamily="18" charset="0"/>
                    </a:rPr>
                    <a:t>       </a:t>
                  </a:r>
                  <a:r>
                    <a:rPr lang="en-US" altLang="zh-CN" sz="2000" dirty="0">
                      <a:latin typeface="Times New Roman" pitchFamily="18" charset="0"/>
                    </a:rPr>
                    <a:t>a                !!</a:t>
                  </a:r>
                </a:p>
                <a:p>
                  <a:pPr algn="just"/>
                  <a:r>
                    <a:rPr lang="en-US" altLang="zh-CN" sz="2000" dirty="0">
                      <a:latin typeface="Times New Roman" pitchFamily="18" charset="0"/>
                    </a:rPr>
                    <a:t>                  !!    !!   b</a:t>
                  </a:r>
                </a:p>
                <a:p>
                  <a:pPr algn="just"/>
                  <a:r>
                    <a:rPr lang="en-US" altLang="zh-CN" sz="2000" dirty="0">
                      <a:latin typeface="Times New Roman" pitchFamily="18" charset="0"/>
                    </a:rPr>
                    <a:t> !!                     !!</a:t>
                  </a:r>
                </a:p>
                <a:p>
                  <a:pPr algn="just"/>
                  <a:r>
                    <a:rPr lang="en-US" altLang="zh-CN" sz="2000" dirty="0">
                      <a:latin typeface="Times New Roman" pitchFamily="18" charset="0"/>
                    </a:rPr>
                    <a:t> !!   !!   !!            </a:t>
                  </a:r>
                </a:p>
                <a:p>
                  <a:pPr algn="just"/>
                  <a:r>
                    <a:rPr lang="en-US" altLang="zh-CN" sz="2000" dirty="0">
                      <a:latin typeface="Times New Roman" pitchFamily="18" charset="0"/>
                    </a:rPr>
                    <a:t> !!   !!   !! </a:t>
                  </a:r>
                </a:p>
              </p:txBody>
            </p:sp>
            <p:sp>
              <p:nvSpPr>
                <p:cNvPr id="58" name="Line 7"/>
                <p:cNvSpPr>
                  <a:spLocks noChangeShapeType="1"/>
                </p:cNvSpPr>
                <p:nvPr/>
              </p:nvSpPr>
              <p:spPr bwMode="auto">
                <a:xfrm>
                  <a:off x="2160" y="5652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8"/>
                <p:cNvSpPr>
                  <a:spLocks noChangeShapeType="1"/>
                </p:cNvSpPr>
                <p:nvPr/>
              </p:nvSpPr>
              <p:spPr bwMode="auto">
                <a:xfrm>
                  <a:off x="2160" y="5964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9"/>
                <p:cNvSpPr>
                  <a:spLocks noChangeShapeType="1"/>
                </p:cNvSpPr>
                <p:nvPr/>
              </p:nvSpPr>
              <p:spPr bwMode="auto">
                <a:xfrm>
                  <a:off x="2160" y="6276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10"/>
                <p:cNvSpPr>
                  <a:spLocks noChangeShapeType="1"/>
                </p:cNvSpPr>
                <p:nvPr/>
              </p:nvSpPr>
              <p:spPr bwMode="auto">
                <a:xfrm>
                  <a:off x="2160" y="6588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6900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12"/>
                <p:cNvSpPr>
                  <a:spLocks noChangeShapeType="1"/>
                </p:cNvSpPr>
                <p:nvPr/>
              </p:nvSpPr>
              <p:spPr bwMode="auto">
                <a:xfrm>
                  <a:off x="2160" y="7212"/>
                  <a:ext cx="2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13"/>
                <p:cNvSpPr>
                  <a:spLocks noChangeShapeType="1"/>
                </p:cNvSpPr>
                <p:nvPr/>
              </p:nvSpPr>
              <p:spPr bwMode="auto">
                <a:xfrm>
                  <a:off x="247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14"/>
                <p:cNvSpPr>
                  <a:spLocks noChangeShapeType="1"/>
                </p:cNvSpPr>
                <p:nvPr/>
              </p:nvSpPr>
              <p:spPr bwMode="auto">
                <a:xfrm>
                  <a:off x="279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15"/>
                <p:cNvSpPr>
                  <a:spLocks noChangeShapeType="1"/>
                </p:cNvSpPr>
                <p:nvPr/>
              </p:nvSpPr>
              <p:spPr bwMode="auto">
                <a:xfrm>
                  <a:off x="313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>
                  <a:off x="3465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17"/>
                <p:cNvSpPr>
                  <a:spLocks noChangeShapeType="1"/>
                </p:cNvSpPr>
                <p:nvPr/>
              </p:nvSpPr>
              <p:spPr bwMode="auto">
                <a:xfrm>
                  <a:off x="381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18"/>
                <p:cNvSpPr>
                  <a:spLocks noChangeShapeType="1"/>
                </p:cNvSpPr>
                <p:nvPr/>
              </p:nvSpPr>
              <p:spPr bwMode="auto">
                <a:xfrm>
                  <a:off x="4170" y="5340"/>
                  <a:ext cx="0" cy="218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Group 24"/>
              <p:cNvGrpSpPr>
                <a:grpSpLocks/>
              </p:cNvGrpSpPr>
              <p:nvPr/>
            </p:nvGrpSpPr>
            <p:grpSpPr bwMode="auto">
              <a:xfrm>
                <a:off x="1152" y="1962"/>
                <a:ext cx="837" cy="425"/>
                <a:chOff x="1152" y="1962"/>
                <a:chExt cx="837" cy="425"/>
              </a:xfrm>
            </p:grpSpPr>
            <p:sp>
              <p:nvSpPr>
                <p:cNvPr id="52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1962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2232"/>
                  <a:ext cx="40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557" y="2227"/>
                  <a:ext cx="0" cy="15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2387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989" y="2127"/>
                  <a:ext cx="0" cy="2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793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793" y="1434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2404" y="1253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itchFamily="34" charset="0"/>
                </a:rPr>
                <a:t>y</a:t>
              </a: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12" y="2840"/>
              <a:ext cx="113" cy="1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>
                  <a:latin typeface="Verdana" pitchFamily="34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ultim0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multim01</Template>
  <TotalTime>1493</TotalTime>
  <Words>5902</Words>
  <Application>Microsoft PowerPoint</Application>
  <PresentationFormat>全屏显示(4:3)</PresentationFormat>
  <Paragraphs>1157</Paragraphs>
  <Slides>34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multim01</vt:lpstr>
      <vt:lpstr>Equation</vt:lpstr>
      <vt:lpstr>公式</vt:lpstr>
      <vt:lpstr>第七章  分枝限界算法</vt:lpstr>
      <vt:lpstr>分枝限界算法基本思想</vt:lpstr>
      <vt:lpstr>分枝限界算法</vt:lpstr>
      <vt:lpstr>0/1背包问题</vt:lpstr>
      <vt:lpstr>    0/1背包问题的分枝界限算法</vt:lpstr>
      <vt:lpstr>0/1背包问题的分枝界限算法</vt:lpstr>
      <vt:lpstr>0/1背包问题的分枝界限算法</vt:lpstr>
      <vt:lpstr>0/1背包问题的分枝界限算法</vt:lpstr>
      <vt:lpstr>分枝限界算法</vt:lpstr>
      <vt:lpstr>电路板布线问题</vt:lpstr>
      <vt:lpstr>电路板布线问题</vt:lpstr>
      <vt:lpstr>电路板布线问题</vt:lpstr>
      <vt:lpstr>分枝限界算法</vt:lpstr>
      <vt:lpstr>优先级的确定与LC-检索</vt:lpstr>
      <vt:lpstr>优先级的确定与LC-检索</vt:lpstr>
      <vt:lpstr>十五谜问题的LC-检索</vt:lpstr>
      <vt:lpstr>优先级的确定与LC-检索</vt:lpstr>
      <vt:lpstr>优先级的确定与LC-检索</vt:lpstr>
      <vt:lpstr>分枝限界算法</vt:lpstr>
      <vt:lpstr>旅行商问题的LC-分枝限界算法</vt:lpstr>
      <vt:lpstr>旅行商问题的LC-分枝限界算法</vt:lpstr>
      <vt:lpstr>旅行商问题的LC-分枝限界算法</vt:lpstr>
      <vt:lpstr>旅行商问题的LC-分枝限界算法</vt:lpstr>
      <vt:lpstr>分枝限界算法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  <vt:lpstr>对策树问题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概述</dc:title>
  <dc:creator>微软用户</dc:creator>
  <cp:lastModifiedBy>Administrator</cp:lastModifiedBy>
  <cp:revision>155</cp:revision>
  <cp:lastPrinted>1601-01-01T00:00:00Z</cp:lastPrinted>
  <dcterms:created xsi:type="dcterms:W3CDTF">2015-10-03T00:51:11Z</dcterms:created>
  <dcterms:modified xsi:type="dcterms:W3CDTF">2018-11-11T04:07:17Z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