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90" r:id="rId30"/>
    <p:sldId id="291" r:id="rId31"/>
    <p:sldId id="292" r:id="rId32"/>
    <p:sldId id="282" r:id="rId33"/>
    <p:sldId id="283" r:id="rId34"/>
    <p:sldId id="284" r:id="rId35"/>
    <p:sldId id="285" r:id="rId36"/>
    <p:sldId id="286" r:id="rId37"/>
    <p:sldId id="287" r:id="rId38"/>
    <p:sldId id="293" r:id="rId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3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5" Type="http://schemas.openxmlformats.org/officeDocument/2006/relationships/image" Target="../media/image19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28A2D-0DC4-4C8C-82EC-EE666335B4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0A7F21-E052-4D69-B1C8-6FF8E8A59E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A7F21-E052-4D69-B1C8-6FF8E8A59E2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A7F21-E052-4D69-B1C8-6FF8E8A59E2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CEF89FD-DF1D-4F4A-9DB3-0901D0BEFA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75CEE-DB10-4834-B15C-DC8C691E5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DE65C-D131-4EE7-A75B-A88DB2041E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7ABB8-2B07-48F4-855A-DAA4C5E52D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4CC35-931C-44BA-806D-6B4F309D3A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87A0C-5DF3-42CE-93D3-942725166A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E4B90-0FC1-46B3-B7B4-3AD738466A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E22F2-575F-4963-995C-5CA2AE4778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ECE1-4334-42C5-89EE-1F72560328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715C1-A60C-4446-8CC9-C94F26181C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CDEE6-AF04-4C0C-8F34-1D538F4E96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63D6F989-9183-47BB-AD53-B4576861DE4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r>
              <a:rPr lang="en-US" altLang="zh-CN" sz="2800" dirty="0" smtClean="0"/>
              <a:t>3.1 </a:t>
            </a:r>
            <a:r>
              <a:rPr lang="zh-CN" altLang="en-US" sz="2800" dirty="0" smtClean="0"/>
              <a:t>分治策略的基本思想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一</a:t>
            </a:r>
            <a:r>
              <a:rPr lang="zh-CN" altLang="en-US" sz="2400" dirty="0" smtClean="0"/>
              <a:t>个熟悉的例子：折半搜索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二分查找）</a:t>
            </a:r>
            <a:endParaRPr lang="en-US" altLang="zh-CN" sz="2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err="1" smtClean="0">
                <a:latin typeface="Times New Roman" pitchFamily="18" charset="0"/>
              </a:rPr>
              <a:t>BiFind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a,n</a:t>
            </a:r>
            <a:r>
              <a:rPr lang="en-US" altLang="zh-CN" sz="2000" dirty="0" smtClean="0">
                <a:latin typeface="Times New Roman" pitchFamily="18" charset="0"/>
              </a:rPr>
              <a:t>)     </a:t>
            </a:r>
            <a:r>
              <a:rPr lang="en-US" altLang="zh-CN" sz="1800" dirty="0" smtClean="0">
                <a:latin typeface="Times New Roman" pitchFamily="18" charset="0"/>
              </a:rPr>
              <a:t>//</a:t>
            </a:r>
            <a:r>
              <a:rPr lang="zh-CN" altLang="en-US" sz="1800" dirty="0" smtClean="0">
                <a:latin typeface="Times New Roman" pitchFamily="18" charset="0"/>
              </a:rPr>
              <a:t>在数组</a:t>
            </a:r>
            <a:r>
              <a:rPr lang="en-US" altLang="zh-CN" sz="1800" dirty="0" smtClean="0">
                <a:latin typeface="Times New Roman" pitchFamily="18" charset="0"/>
              </a:rPr>
              <a:t>a[1..n]</a:t>
            </a:r>
            <a:r>
              <a:rPr lang="zh-CN" altLang="en-US" sz="1800" dirty="0" smtClean="0">
                <a:latin typeface="Times New Roman" pitchFamily="18" charset="0"/>
              </a:rPr>
              <a:t>中搜索</a:t>
            </a:r>
            <a:r>
              <a:rPr lang="en-US" altLang="zh-CN" sz="1800" dirty="0" smtClean="0">
                <a:latin typeface="Times New Roman" pitchFamily="18" charset="0"/>
              </a:rPr>
              <a:t>x</a:t>
            </a:r>
            <a:r>
              <a:rPr lang="zh-CN" altLang="en-US" sz="1800" dirty="0" smtClean="0">
                <a:latin typeface="Times New Roman" pitchFamily="18" charset="0"/>
              </a:rPr>
              <a:t>，数组满足</a:t>
            </a:r>
            <a:r>
              <a:rPr lang="en-US" altLang="zh-CN" sz="1800" dirty="0" smtClean="0">
                <a:latin typeface="Times New Roman" pitchFamily="18" charset="0"/>
              </a:rPr>
              <a:t>a[1] 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1800" dirty="0" smtClean="0">
                <a:latin typeface="Times New Roman" pitchFamily="18" charset="0"/>
              </a:rPr>
              <a:t> a[2] 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1800" dirty="0" smtClean="0">
                <a:latin typeface="Times New Roman" pitchFamily="18" charset="0"/>
              </a:rPr>
              <a:t> … 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1800" dirty="0" smtClean="0">
                <a:latin typeface="Times New Roman" pitchFamily="18" charset="0"/>
              </a:rPr>
              <a:t> a[n]</a:t>
            </a:r>
            <a:r>
              <a:rPr lang="zh-CN" altLang="en-US" sz="1800" dirty="0" smtClean="0">
                <a:latin typeface="Times New Roman" pitchFamily="18" charset="0"/>
              </a:rPr>
              <a:t>。</a:t>
            </a:r>
            <a:endParaRPr lang="en-US" altLang="zh-CN" sz="18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1800" dirty="0" smtClean="0">
                <a:latin typeface="Times New Roman" pitchFamily="18" charset="0"/>
              </a:rPr>
              <a:t>       </a:t>
            </a:r>
            <a:r>
              <a:rPr lang="en-US" altLang="zh-CN" sz="1800" dirty="0" smtClean="0">
                <a:latin typeface="Times New Roman" pitchFamily="18" charset="0"/>
              </a:rPr>
              <a:t>//</a:t>
            </a:r>
            <a:r>
              <a:rPr lang="zh-CN" altLang="en-US" sz="1800" dirty="0" smtClean="0">
                <a:latin typeface="Times New Roman" pitchFamily="18" charset="0"/>
              </a:rPr>
              <a:t>如果找到</a:t>
            </a:r>
            <a:r>
              <a:rPr lang="en-US" altLang="zh-CN" sz="1800" dirty="0" smtClean="0">
                <a:latin typeface="Times New Roman" pitchFamily="18" charset="0"/>
              </a:rPr>
              <a:t>x</a:t>
            </a:r>
            <a:r>
              <a:rPr lang="zh-CN" altLang="en-US" sz="1800" dirty="0" smtClean="0">
                <a:latin typeface="Times New Roman" pitchFamily="18" charset="0"/>
              </a:rPr>
              <a:t>，则返回所在位置（数组元素的下标），否则返回 </a:t>
            </a:r>
            <a:r>
              <a:rPr lang="en-US" altLang="zh-CN" sz="1800" dirty="0" smtClean="0">
                <a:latin typeface="Times New Roman" pitchFamily="18" charset="0"/>
              </a:rPr>
              <a:t>–1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global</a:t>
            </a:r>
            <a:r>
              <a:rPr lang="en-US" altLang="zh-CN" sz="2000" dirty="0" smtClean="0">
                <a:latin typeface="Times New Roman" pitchFamily="18" charset="0"/>
              </a:rPr>
              <a:t> a[1..n], n;    </a:t>
            </a:r>
            <a:r>
              <a:rPr lang="en-US" altLang="zh-CN" sz="2000" b="1" dirty="0" smtClean="0">
                <a:latin typeface="Times New Roman" pitchFamily="18" charset="0"/>
              </a:rPr>
              <a:t>integer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left,right,middle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left:=1; right:=n;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while</a:t>
            </a:r>
            <a:r>
              <a:rPr lang="en-US" altLang="zh-CN" sz="2000" dirty="0" smtClean="0">
                <a:latin typeface="Times New Roman" pitchFamily="18" charset="0"/>
              </a:rPr>
              <a:t> left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right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middle:=(</a:t>
            </a:r>
            <a:r>
              <a:rPr lang="en-US" altLang="zh-CN" sz="2000" dirty="0" err="1" smtClean="0">
                <a:latin typeface="Times New Roman" pitchFamily="18" charset="0"/>
              </a:rPr>
              <a:t>left+right</a:t>
            </a:r>
            <a:r>
              <a:rPr lang="en-US" altLang="zh-CN" sz="2000" dirty="0" smtClean="0">
                <a:latin typeface="Times New Roman" pitchFamily="18" charset="0"/>
              </a:rPr>
              <a:t>)/2;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x=a[middle]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return</a:t>
            </a:r>
            <a:r>
              <a:rPr lang="en-US" altLang="zh-CN" sz="2000" dirty="0" smtClean="0">
                <a:latin typeface="Times New Roman" pitchFamily="18" charset="0"/>
              </a:rPr>
              <a:t>(middle);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x&gt;a[middle]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left:=middle+1;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b="1" dirty="0" smtClean="0">
                <a:latin typeface="Times New Roman" pitchFamily="18" charset="0"/>
              </a:rPr>
              <a:t>else</a:t>
            </a:r>
            <a:r>
              <a:rPr lang="en-US" altLang="zh-CN" sz="2000" dirty="0" smtClean="0">
                <a:latin typeface="Times New Roman" pitchFamily="18" charset="0"/>
              </a:rPr>
              <a:t> right:=middle-1;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end{while}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return</a:t>
            </a:r>
            <a:r>
              <a:rPr lang="en-US" altLang="zh-CN" sz="2000" dirty="0" smtClean="0">
                <a:latin typeface="Times New Roman" pitchFamily="18" charset="0"/>
              </a:rPr>
              <a:t>(–1);          //</a:t>
            </a:r>
            <a:r>
              <a:rPr lang="zh-CN" altLang="en-US" sz="2000" dirty="0" smtClean="0">
                <a:latin typeface="Times New Roman" pitchFamily="18" charset="0"/>
              </a:rPr>
              <a:t>未找到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BiFind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400" dirty="0" smtClean="0"/>
              <a:t>归并排序算法的时间复杂度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由于合并过程所用时间与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成正比：</a:t>
            </a:r>
            <a:r>
              <a:rPr lang="en-US" altLang="zh-CN" sz="2000" dirty="0" err="1" smtClean="0"/>
              <a:t>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是一个正数，则有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令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/>
              <a:t>对于一般的整数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，可以假定 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k</a:t>
            </a:r>
            <a:r>
              <a:rPr lang="en-US" altLang="zh-CN" sz="2000" dirty="0" smtClean="0"/>
              <a:t>≤n</a:t>
            </a:r>
            <a:r>
              <a:rPr lang="zh-CN" altLang="en-US" sz="2000" dirty="0" smtClean="0"/>
              <a:t>≤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k+1</a:t>
            </a:r>
            <a:r>
              <a:rPr lang="zh-CN" altLang="en-US" sz="2000" dirty="0" smtClean="0"/>
              <a:t>，于是</a:t>
            </a:r>
            <a:r>
              <a:rPr lang="en-US" altLang="zh-CN" sz="2000" dirty="0" smtClean="0"/>
              <a:t>T(n)</a:t>
            </a:r>
            <a:r>
              <a:rPr lang="zh-CN" altLang="en-US" sz="2000" dirty="0" smtClean="0"/>
              <a:t> ≤</a:t>
            </a:r>
            <a:r>
              <a:rPr lang="en-US" altLang="zh-CN" sz="2000" dirty="0" smtClean="0"/>
              <a:t>T(2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)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T(2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)=2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T(1)+(k+1)c2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=2na+2cn(logn+1)</a:t>
            </a:r>
          </a:p>
          <a:p>
            <a:pPr lvl="2">
              <a:buNone/>
            </a:pPr>
            <a:r>
              <a:rPr lang="en-US" altLang="zh-CN" sz="2000" dirty="0" smtClean="0"/>
              <a:t>                =(2a+2c)n+2cnlogn             T(n)=O(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    </a:t>
            </a:r>
          </a:p>
        </p:txBody>
      </p:sp>
      <p:graphicFrame>
        <p:nvGraphicFramePr>
          <p:cNvPr id="315395" name="Object 4"/>
          <p:cNvGraphicFramePr>
            <a:graphicFrameLocks noChangeAspect="1"/>
          </p:cNvGraphicFramePr>
          <p:nvPr/>
        </p:nvGraphicFramePr>
        <p:xfrm>
          <a:off x="2643174" y="2143116"/>
          <a:ext cx="3071834" cy="857256"/>
        </p:xfrm>
        <a:graphic>
          <a:graphicData uri="http://schemas.openxmlformats.org/presentationml/2006/ole">
            <p:oleObj spid="_x0000_s315395" name="Equation" r:id="rId3" imgW="1828800" imgH="457200" progId="">
              <p:embed/>
            </p:oleObj>
          </a:graphicData>
        </a:graphic>
      </p:graphicFrame>
      <p:graphicFrame>
        <p:nvGraphicFramePr>
          <p:cNvPr id="315397" name="Object 8"/>
          <p:cNvGraphicFramePr>
            <a:graphicFrameLocks noChangeAspect="1"/>
          </p:cNvGraphicFramePr>
          <p:nvPr/>
        </p:nvGraphicFramePr>
        <p:xfrm>
          <a:off x="3214678" y="3071810"/>
          <a:ext cx="3286148" cy="1857388"/>
        </p:xfrm>
        <a:graphic>
          <a:graphicData uri="http://schemas.openxmlformats.org/presentationml/2006/ole">
            <p:oleObj spid="_x0000_s315397" name="Equation" r:id="rId4" imgW="1917700" imgH="1143000" progId="">
              <p:embed/>
            </p:oleObj>
          </a:graphicData>
        </a:graphic>
      </p:graphicFrame>
      <p:sp>
        <p:nvSpPr>
          <p:cNvPr id="12" name="右箭头 11"/>
          <p:cNvSpPr/>
          <p:nvPr/>
        </p:nvSpPr>
        <p:spPr bwMode="auto">
          <a:xfrm>
            <a:off x="4643438" y="5786454"/>
            <a:ext cx="642942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3686172" cy="5000660"/>
          </a:xfrm>
        </p:spPr>
        <p:txBody>
          <a:bodyPr/>
          <a:lstStyle/>
          <a:p>
            <a:pPr lvl="1"/>
            <a:r>
              <a:rPr lang="zh-CN" altLang="en-US" sz="2800" dirty="0" smtClean="0"/>
              <a:t>快速排序算法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算法思想：将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划分成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，使得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中的元素均不大于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中的元素，然后分别对它们排序，最后接起来即可。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划分：选定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中一个元素，将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中的所有元素与之比较，小于等于的元素构成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，大于的元素构成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划分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000496" y="1126886"/>
            <a:ext cx="4929222" cy="501675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proc Partition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m,p</a:t>
            </a:r>
            <a:r>
              <a:rPr lang="en-US" altLang="zh-CN" sz="2000" dirty="0" smtClean="0">
                <a:latin typeface="Times New Roman" pitchFamily="18" charset="0"/>
              </a:rPr>
              <a:t>) // </a:t>
            </a:r>
            <a:r>
              <a:rPr lang="zh-CN" altLang="en-US" sz="2000" dirty="0" smtClean="0">
                <a:latin typeface="Times New Roman" pitchFamily="18" charset="0"/>
              </a:rPr>
              <a:t>被划分的数组是</a:t>
            </a:r>
            <a:r>
              <a:rPr lang="en-US" altLang="zh-CN" sz="2000" dirty="0" smtClean="0">
                <a:latin typeface="Times New Roman" pitchFamily="18" charset="0"/>
              </a:rPr>
              <a:t>A[m,p-1]</a:t>
            </a:r>
            <a:r>
              <a:rPr lang="zh-CN" altLang="en-US" sz="2000" dirty="0" smtClean="0">
                <a:latin typeface="Times New Roman" pitchFamily="18" charset="0"/>
              </a:rPr>
              <a:t>，选定做划分元素的是</a:t>
            </a:r>
            <a:r>
              <a:rPr lang="en-US" altLang="zh-CN" sz="2000" dirty="0" smtClean="0">
                <a:latin typeface="Times New Roman" pitchFamily="18" charset="0"/>
              </a:rPr>
              <a:t>v:=A[m]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integer</a:t>
            </a:r>
            <a:r>
              <a:rPr lang="en-US" altLang="zh-CN" sz="2000" dirty="0" smtClean="0">
                <a:latin typeface="Times New Roman" pitchFamily="18" charset="0"/>
              </a:rPr>
              <a:t> m, p,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en-US" altLang="zh-CN" sz="2000" b="1" dirty="0" smtClean="0">
                <a:latin typeface="Times New Roman" pitchFamily="18" charset="0"/>
              </a:rPr>
              <a:t>     global</a:t>
            </a:r>
            <a:r>
              <a:rPr lang="en-US" altLang="zh-CN" sz="2000" dirty="0" smtClean="0">
                <a:latin typeface="Times New Roman" pitchFamily="18" charset="0"/>
              </a:rPr>
              <a:t> A[m ..p-1];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v:=A[m];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:=m;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loop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b="1" dirty="0" smtClean="0">
                <a:latin typeface="Times New Roman" pitchFamily="18" charset="0"/>
              </a:rPr>
              <a:t>loop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:=i+1;</a:t>
            </a:r>
            <a:r>
              <a:rPr lang="en-US" altLang="zh-CN" sz="2000" b="1" dirty="0" smtClean="0">
                <a:latin typeface="Times New Roman" pitchFamily="18" charset="0"/>
              </a:rPr>
              <a:t> until 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]&gt;v; </a:t>
            </a:r>
            <a:r>
              <a:rPr lang="en-US" altLang="zh-CN" sz="2000" b="1" dirty="0" smtClean="0">
                <a:latin typeface="Times New Roman" pitchFamily="18" charset="0"/>
              </a:rPr>
              <a:t>end{loop}  </a:t>
            </a: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自左向右查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         </a:t>
            </a:r>
            <a:r>
              <a:rPr lang="en-US" altLang="zh-CN" sz="2000" b="1" dirty="0" smtClean="0">
                <a:latin typeface="Times New Roman" pitchFamily="18" charset="0"/>
              </a:rPr>
              <a:t>loop</a:t>
            </a:r>
            <a:r>
              <a:rPr lang="en-US" altLang="zh-CN" sz="2000" dirty="0" smtClean="0">
                <a:latin typeface="Times New Roman" pitchFamily="18" charset="0"/>
              </a:rPr>
              <a:t> p:=p-1;</a:t>
            </a:r>
            <a:r>
              <a:rPr lang="en-US" altLang="zh-CN" sz="2000" b="1" dirty="0" smtClean="0">
                <a:latin typeface="Times New Roman" pitchFamily="18" charset="0"/>
              </a:rPr>
              <a:t> until </a:t>
            </a:r>
            <a:r>
              <a:rPr lang="en-US" altLang="zh-CN" sz="2000" dirty="0" smtClean="0">
                <a:latin typeface="Times New Roman" pitchFamily="18" charset="0"/>
              </a:rPr>
              <a:t>A[p]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v; </a:t>
            </a:r>
            <a:r>
              <a:rPr lang="en-US" altLang="zh-CN" sz="2000" b="1" dirty="0" smtClean="0">
                <a:latin typeface="Times New Roman" pitchFamily="18" charset="0"/>
              </a:rPr>
              <a:t>end{loop} </a:t>
            </a: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自右向左查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         </a:t>
            </a:r>
            <a:r>
              <a:rPr lang="en-US" altLang="zh-CN" sz="2000" b="1" dirty="0" smtClean="0">
                <a:latin typeface="Times New Roman" pitchFamily="18" charset="0"/>
              </a:rPr>
              <a:t>if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&lt;p</a:t>
            </a:r>
            <a:r>
              <a:rPr lang="en-US" altLang="zh-CN" sz="2000" b="1" dirty="0" smtClean="0">
                <a:latin typeface="Times New Roman" pitchFamily="18" charset="0"/>
              </a:rPr>
              <a:t> then   //</a:t>
            </a:r>
            <a:r>
              <a:rPr lang="zh-CN" altLang="en-US" sz="2000" dirty="0" smtClean="0">
                <a:latin typeface="Times New Roman" pitchFamily="18" charset="0"/>
              </a:rPr>
              <a:t>交换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A[p]</a:t>
            </a:r>
            <a:r>
              <a:rPr lang="zh-CN" altLang="en-US" sz="2000" dirty="0" smtClean="0">
                <a:latin typeface="Times New Roman" pitchFamily="18" charset="0"/>
              </a:rPr>
              <a:t>的位置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 Swap(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],A[p]</a:t>
            </a:r>
            <a:r>
              <a:rPr lang="en-US" altLang="zh-CN" sz="2000" b="1" dirty="0" smtClean="0">
                <a:latin typeface="Times New Roman" pitchFamily="18" charset="0"/>
              </a:rPr>
              <a:t>); 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else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go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*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end{if}</a:t>
            </a: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end{loop}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*: A[m]:=A[p]; A[p]:= v; </a:t>
            </a:r>
            <a:r>
              <a:rPr lang="en-US" altLang="zh-CN" dirty="0" smtClean="0">
                <a:latin typeface="Times New Roman" pitchFamily="18" charset="0"/>
              </a:rPr>
              <a:t>// </a:t>
            </a:r>
            <a:r>
              <a:rPr lang="zh-CN" altLang="en-US" dirty="0" smtClean="0">
                <a:latin typeface="Times New Roman" pitchFamily="18" charset="0"/>
              </a:rPr>
              <a:t>划分元素在位置</a:t>
            </a:r>
            <a:r>
              <a:rPr lang="en-US" altLang="zh-CN" dirty="0" smtClean="0">
                <a:latin typeface="Times New Roman" pitchFamily="18" charset="0"/>
              </a:rPr>
              <a:t>p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end{Partition}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0"/>
            <a:ext cx="8429684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例：数组</a:t>
            </a:r>
            <a:r>
              <a:rPr lang="en-US" altLang="zh-CN" sz="2400" dirty="0" smtClean="0"/>
              <a:t>A[1:9]=[65, 50,75,80,85,60,55, 70,45]</a:t>
            </a:r>
            <a:r>
              <a:rPr lang="zh-CN" altLang="en-US" sz="2400" dirty="0" smtClean="0"/>
              <a:t>划分过程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(1)     (2)    (3)    (4)      (5)     (6)     (7)      (8)      (9)      (10)      </a:t>
            </a:r>
            <a:r>
              <a:rPr lang="en-US" altLang="zh-CN" sz="2000" i="1" dirty="0" smtClean="0">
                <a:latin typeface="Times New Roman" pitchFamily="18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</a:rPr>
              <a:t>i</a:t>
            </a:r>
            <a:r>
              <a:rPr lang="en-US" altLang="zh-CN" sz="2000" i="1" dirty="0" smtClean="0">
                <a:latin typeface="Times New Roman" pitchFamily="18" charset="0"/>
              </a:rPr>
              <a:t>       p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65     50     75      80      85      60      55      70      45        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dirty="0" smtClean="0">
                <a:latin typeface="Times New Roman" pitchFamily="18" charset="0"/>
              </a:rPr>
              <a:t>        3      9</a:t>
            </a:r>
            <a:endParaRPr lang="en-US" altLang="zh-CN" sz="2000" dirty="0" smtClean="0">
              <a:latin typeface="Verdan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65     50     45      80      85      60      55      70      75        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dirty="0" smtClean="0">
                <a:latin typeface="Times New Roman" pitchFamily="18" charset="0"/>
              </a:rPr>
              <a:t>        4      7</a:t>
            </a:r>
            <a:endParaRPr lang="en-US" altLang="zh-CN" sz="2000" dirty="0" smtClean="0">
              <a:latin typeface="Verdan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65     50     45      55      85      60      80      70      75        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dirty="0" smtClean="0">
                <a:latin typeface="Times New Roman" pitchFamily="18" charset="0"/>
              </a:rPr>
              <a:t>        5      6</a:t>
            </a:r>
            <a:endParaRPr lang="en-US" altLang="zh-CN" sz="2000" dirty="0" smtClean="0">
              <a:latin typeface="Verdan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65     50     45     55      60       85      80      70      75      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dirty="0" smtClean="0">
                <a:latin typeface="Times New Roman" pitchFamily="18" charset="0"/>
              </a:rPr>
              <a:t>          5      5</a:t>
            </a:r>
            <a:endParaRPr lang="en-US" altLang="zh-CN" sz="2000" dirty="0" smtClean="0">
              <a:latin typeface="Verdana" pitchFamily="34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=5  =  p=5</a:t>
            </a:r>
            <a:endParaRPr lang="en-US" altLang="zh-CN" sz="2000" dirty="0" smtClean="0">
              <a:latin typeface="Verdan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65     50     45      55      60      85     80       70      75       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dirty="0" smtClean="0">
                <a:latin typeface="Times New Roman" pitchFamily="18" charset="0"/>
              </a:rPr>
              <a:t>        1      5</a:t>
            </a:r>
            <a:endParaRPr lang="en-US" altLang="zh-CN" sz="2000" dirty="0" smtClean="0">
              <a:latin typeface="Verdan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60     50    45       55     |65 |     85     80      70      75        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000" dirty="0" smtClean="0">
              <a:latin typeface="Verdana" pitchFamily="34" charset="0"/>
            </a:endParaRPr>
          </a:p>
          <a:p>
            <a:pPr lvl="2"/>
            <a:endParaRPr lang="zh-CN" altLang="en-US" sz="2000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2357422" y="2714620"/>
            <a:ext cx="3821109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 flipV="1">
            <a:off x="3000364" y="3123248"/>
            <a:ext cx="1928826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3571868" y="3480435"/>
            <a:ext cx="714380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3676648" y="392906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1307612" y="4572008"/>
            <a:ext cx="233569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357422" y="267652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215074" y="2643182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000364" y="303371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29190" y="307181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71868" y="339090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339090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643306" y="378619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286248" y="378619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285852" y="446247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43306" y="450057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快速排序算法主程序</a:t>
            </a:r>
            <a:endParaRPr lang="en-US" altLang="zh-CN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proc </a:t>
            </a:r>
            <a:r>
              <a:rPr lang="en-US" altLang="zh-CN" sz="2000" b="1" dirty="0" err="1" smtClean="0">
                <a:latin typeface="Times New Roman" pitchFamily="18" charset="0"/>
              </a:rPr>
              <a:t>QuickSort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p,q</a:t>
            </a:r>
            <a:r>
              <a:rPr lang="en-US" altLang="zh-CN" sz="2000" dirty="0" smtClean="0">
                <a:latin typeface="Times New Roman" pitchFamily="18" charset="0"/>
              </a:rPr>
              <a:t>) //</a:t>
            </a:r>
            <a:r>
              <a:rPr lang="zh-CN" altLang="en-US" sz="2000" dirty="0" smtClean="0">
                <a:latin typeface="Times New Roman" pitchFamily="18" charset="0"/>
              </a:rPr>
              <a:t>将数组</a:t>
            </a:r>
            <a:r>
              <a:rPr lang="en-US" altLang="zh-CN" sz="2000" dirty="0" smtClean="0">
                <a:latin typeface="Times New Roman" pitchFamily="18" charset="0"/>
              </a:rPr>
              <a:t>A[1..n]</a:t>
            </a:r>
            <a:r>
              <a:rPr lang="zh-CN" altLang="en-US" sz="2000" dirty="0" smtClean="0">
                <a:latin typeface="Times New Roman" pitchFamily="18" charset="0"/>
              </a:rPr>
              <a:t>中的元素</a:t>
            </a:r>
            <a:r>
              <a:rPr lang="en-US" altLang="zh-CN" sz="2000" dirty="0" smtClean="0">
                <a:latin typeface="Times New Roman" pitchFamily="18" charset="0"/>
              </a:rPr>
              <a:t>A[p], A[p+1],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 smtClean="0">
                <a:latin typeface="Times New Roman" pitchFamily="18" charset="0"/>
              </a:rPr>
              <a:t> , A[q] 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// </a:t>
            </a:r>
            <a:r>
              <a:rPr lang="zh-CN" altLang="en-US" sz="2000" dirty="0" smtClean="0">
                <a:latin typeface="Times New Roman" pitchFamily="18" charset="0"/>
              </a:rPr>
              <a:t>按不降次序排列，并假定</a:t>
            </a:r>
            <a:r>
              <a:rPr lang="en-US" altLang="zh-CN" sz="2000" dirty="0" smtClean="0">
                <a:latin typeface="Times New Roman" pitchFamily="18" charset="0"/>
              </a:rPr>
              <a:t>A[n+1]</a:t>
            </a:r>
            <a:r>
              <a:rPr lang="zh-CN" altLang="en-US" sz="2000" dirty="0" smtClean="0">
                <a:latin typeface="Times New Roman" pitchFamily="18" charset="0"/>
              </a:rPr>
              <a:t>是一个确定数，且大于</a:t>
            </a:r>
            <a:r>
              <a:rPr lang="en-US" altLang="zh-CN" sz="2000" dirty="0" smtClean="0">
                <a:latin typeface="Times New Roman" pitchFamily="18" charset="0"/>
              </a:rPr>
              <a:t>A[1..n]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中所有的数。划分后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成为划分元素的位置。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 </a:t>
            </a:r>
            <a:r>
              <a:rPr lang="en-US" altLang="zh-CN" sz="2000" b="1" dirty="0" smtClean="0">
                <a:latin typeface="Times New Roman" pitchFamily="18" charset="0"/>
              </a:rPr>
              <a:t>integer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p,q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global</a:t>
            </a:r>
            <a:r>
              <a:rPr lang="en-US" altLang="zh-CN" sz="2000" dirty="0" smtClean="0">
                <a:latin typeface="Times New Roman" pitchFamily="18" charset="0"/>
              </a:rPr>
              <a:t> n, A[1..n];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if</a:t>
            </a:r>
            <a:r>
              <a:rPr lang="en-US" altLang="zh-CN" sz="2000" dirty="0" smtClean="0">
                <a:latin typeface="Times New Roman" pitchFamily="18" charset="0"/>
              </a:rPr>
              <a:t> p&lt;q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j:=q+1;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Partition(</a:t>
            </a:r>
            <a:r>
              <a:rPr lang="en-US" altLang="zh-CN" sz="2000" dirty="0" err="1" smtClean="0">
                <a:latin typeface="Times New Roman" pitchFamily="18" charset="0"/>
              </a:rPr>
              <a:t>p,j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</a:rPr>
              <a:t>QuickSort</a:t>
            </a:r>
            <a:r>
              <a:rPr lang="en-US" altLang="zh-CN" sz="2000" dirty="0" smtClean="0">
                <a:latin typeface="Times New Roman" pitchFamily="18" charset="0"/>
              </a:rPr>
              <a:t>(p,j-1);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</a:rPr>
              <a:t>QuickSort</a:t>
            </a:r>
            <a:r>
              <a:rPr lang="en-US" altLang="zh-CN" sz="2000" dirty="0" smtClean="0">
                <a:latin typeface="Times New Roman" pitchFamily="18" charset="0"/>
              </a:rPr>
              <a:t>(j+1,q);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QuickSort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2">
              <a:buNone/>
            </a:pP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0562" y="3580345"/>
            <a:ext cx="3929090" cy="264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/>
              <a:t>快速排序最坏复杂度：划分后一个规模为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，一个</a:t>
            </a:r>
            <a:r>
              <a:rPr lang="en-US" altLang="zh-CN" sz="2400" dirty="0" smtClean="0"/>
              <a:t>n-1,</a:t>
            </a:r>
            <a:r>
              <a:rPr lang="zh-CN" altLang="en-US" sz="2400" dirty="0" smtClean="0"/>
              <a:t>则</a:t>
            </a:r>
            <a:endParaRPr lang="en-US" altLang="zh-CN" sz="2400" dirty="0" smtClean="0"/>
          </a:p>
          <a:p>
            <a:pPr algn="l"/>
            <a:r>
              <a:rPr lang="en-US" altLang="zh-CN" sz="2000" dirty="0" smtClean="0"/>
              <a:t>T(n)=T(n-1)+n-1</a:t>
            </a:r>
          </a:p>
          <a:p>
            <a:pPr lvl="1" algn="l"/>
            <a:r>
              <a:rPr lang="en-US" altLang="zh-CN" sz="2000" dirty="0" smtClean="0"/>
              <a:t>=T(n-2)+n-2+n-1</a:t>
            </a:r>
          </a:p>
          <a:p>
            <a:pPr lvl="1" algn="l"/>
            <a:r>
              <a:rPr lang="en-US" altLang="zh-CN" sz="2000" dirty="0" smtClean="0"/>
              <a:t>=1+2+…+n-1</a:t>
            </a:r>
          </a:p>
          <a:p>
            <a:pPr lvl="1" algn="l"/>
            <a:r>
              <a:rPr lang="en-US" altLang="zh-CN" sz="2000" dirty="0" smtClean="0"/>
              <a:t>=(n-1)(n-2)/2</a:t>
            </a:r>
          </a:p>
          <a:p>
            <a:pPr lvl="1" algn="l"/>
            <a:r>
              <a:rPr lang="en-US" altLang="zh-CN" sz="2000" dirty="0" smtClean="0"/>
              <a:t> 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快速排序算法的平均复杂度</a:t>
            </a:r>
            <a:endParaRPr lang="en-US" altLang="zh-CN" sz="2000" dirty="0" smtClean="0"/>
          </a:p>
          <a:p>
            <a:pPr marL="1289050" lvl="2" indent="-609600"/>
            <a:r>
              <a:rPr lang="zh-CN" altLang="en-US" sz="2000" dirty="0" smtClean="0"/>
              <a:t>设划分元素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A[m, p-1]</a:t>
            </a:r>
            <a:r>
              <a:rPr lang="zh-CN" altLang="en-US" sz="2000" dirty="0" smtClean="0"/>
              <a:t>中第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小元素的概率均为 </a:t>
            </a:r>
            <a:r>
              <a:rPr lang="en-US" altLang="zh-CN" sz="2000" dirty="0" smtClean="0"/>
              <a:t>1/(p-m)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i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p-m</a:t>
            </a:r>
            <a:r>
              <a:rPr lang="zh-CN" altLang="en-US" sz="2000" dirty="0" smtClean="0"/>
              <a:t>，因而留下待排序的两个子组为</a:t>
            </a:r>
            <a:r>
              <a:rPr lang="en-US" altLang="zh-CN" sz="2000" dirty="0" smtClean="0"/>
              <a:t>A[m..j-1]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A[j+1..p-1]</a:t>
            </a:r>
            <a:r>
              <a:rPr lang="zh-CN" altLang="en-US" sz="2000" dirty="0" smtClean="0"/>
              <a:t>的概率是</a:t>
            </a:r>
            <a:r>
              <a:rPr lang="en-US" altLang="zh-CN" sz="2000" dirty="0" smtClean="0"/>
              <a:t>1/(p-m)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m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j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p-1</a:t>
            </a:r>
            <a:r>
              <a:rPr lang="zh-CN" altLang="en-US" sz="2000" dirty="0" smtClean="0"/>
              <a:t>。由此得递归关系式：</a:t>
            </a:r>
            <a:endParaRPr lang="en-US" altLang="zh-CN" sz="2000" dirty="0" smtClean="0"/>
          </a:p>
          <a:p>
            <a:pPr marL="1289050" lvl="2" indent="-609600"/>
            <a:r>
              <a:rPr lang="en-US" altLang="zh-CN" sz="2000" dirty="0" smtClean="0"/>
              <a:t>        T(n)=n-1 +                                  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T(0)=T(1)=0</a:t>
            </a:r>
          </a:p>
          <a:p>
            <a:pPr marL="1289050" lvl="2" indent="-609600">
              <a:buNone/>
            </a:pPr>
            <a:endParaRPr lang="en-US" altLang="zh-CN" sz="8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 n-1</a:t>
            </a:r>
            <a:r>
              <a:rPr lang="zh-CN" altLang="en-US" sz="2000" dirty="0" smtClean="0"/>
              <a:t>是划分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所需要的比较次数。</a:t>
            </a:r>
            <a:endParaRPr lang="en-US" altLang="zh-CN" sz="2000" dirty="0" smtClean="0"/>
          </a:p>
          <a:p>
            <a:pPr marL="1289050" lvl="2" indent="-609600"/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(n)=n(n-1)+2(T(0)+T(1)+…+T(n-1))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替换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zh-CN" altLang="en-US" sz="2000" dirty="0" smtClean="0"/>
              <a:t>      （</a:t>
            </a:r>
            <a:r>
              <a:rPr lang="en-US" altLang="zh-CN" sz="2000" dirty="0" smtClean="0"/>
              <a:t>n-1)T(n-1)=(n-1)(n-2)+2(T(0)+T(1)+…+T(n-2))</a:t>
            </a:r>
            <a:r>
              <a:rPr lang="zh-CN" altLang="en-US" sz="2000" dirty="0" smtClean="0"/>
              <a:t>，相减得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(n)-(n-1)T(n-1)=2(n-1)+2T(n-1)</a:t>
            </a:r>
          </a:p>
          <a:p>
            <a:pPr marL="1289050" lvl="2" indent="-6096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(n)=2(n-1)+(n+1)T(n-1)</a:t>
            </a:r>
          </a:p>
          <a:p>
            <a:pPr marL="1289050" lvl="2" indent="-609600">
              <a:buNone/>
            </a:pPr>
            <a:r>
              <a:rPr lang="en-US" altLang="zh-CN" sz="2000" dirty="0" smtClean="0"/>
              <a:t>        T(n)/(n+1)=2(n-1)/n(n+1)+T(n-1)/n ≦T(n-1)/n+2/n</a:t>
            </a:r>
            <a:r>
              <a:rPr lang="zh-CN" altLang="en-US" sz="2000" dirty="0" smtClean="0"/>
              <a:t>，递推得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T(n)/(n+1) ≦T(1)/2+              =2logn     </a:t>
            </a:r>
            <a:r>
              <a:rPr lang="zh-CN" altLang="en-US" sz="2000" dirty="0" smtClean="0"/>
              <a:t>因为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所以</a:t>
            </a:r>
            <a:r>
              <a:rPr lang="en-US" altLang="zh-CN" sz="2000" dirty="0" smtClean="0"/>
              <a:t>  T(n) = 2(n+1)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  =   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43306" y="2643182"/>
          <a:ext cx="2214578" cy="571504"/>
        </p:xfrm>
        <a:graphic>
          <a:graphicData uri="http://schemas.openxmlformats.org/presentationml/2006/ole">
            <p:oleObj spid="_x0000_s316418" name="公式" r:id="rId3" imgW="1562040" imgH="342720" progId="Equation.3">
              <p:embed/>
            </p:oleObj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5643570" y="442913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786314" y="478632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00496" y="5357826"/>
          <a:ext cx="928694" cy="571504"/>
        </p:xfrm>
        <a:graphic>
          <a:graphicData uri="http://schemas.openxmlformats.org/presentationml/2006/ole">
            <p:oleObj spid="_x0000_s316419" name="公式" r:id="rId4" imgW="393480" imgH="342720" progId="Equation.3">
              <p:embed/>
            </p:oleObj>
          </a:graphicData>
        </a:graphic>
      </p:graphicFrame>
      <p:graphicFrame>
        <p:nvGraphicFramePr>
          <p:cNvPr id="316420" name="Object 22"/>
          <p:cNvGraphicFramePr>
            <a:graphicFrameLocks noChangeAspect="1"/>
          </p:cNvGraphicFramePr>
          <p:nvPr/>
        </p:nvGraphicFramePr>
        <p:xfrm>
          <a:off x="6627841" y="5362593"/>
          <a:ext cx="2016125" cy="638175"/>
        </p:xfrm>
        <a:graphic>
          <a:graphicData uri="http://schemas.openxmlformats.org/presentationml/2006/ole">
            <p:oleObj spid="_x0000_s316420" name="Equation" r:id="rId5" imgW="1320227" imgH="41891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sz="2800" dirty="0" smtClean="0"/>
              <a:t>选择问题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问题描述：确定数组</a:t>
            </a:r>
            <a:r>
              <a:rPr lang="en-US" altLang="zh-CN" dirty="0" smtClean="0"/>
              <a:t>A[1..n]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使用某种排序算法将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按不降次序排序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从排好序的数组中检出第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时间复杂度：最坏情况下至少是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以比较为基础的排序算法最坏下界为                           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关于问题的计算复杂度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不是算法的复杂度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以及检索、排序和选择问题的时间复杂度下界放到第八章讨论）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事实上选择问题的时间复杂度下界为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。应该有比排序法更好的算法。</a:t>
            </a:r>
            <a:endParaRPr lang="zh-CN" altLang="en-US" dirty="0"/>
          </a:p>
        </p:txBody>
      </p:sp>
      <p:graphicFrame>
        <p:nvGraphicFramePr>
          <p:cNvPr id="324611" name="Object 38"/>
          <p:cNvGraphicFramePr>
            <a:graphicFrameLocks noChangeAspect="1"/>
          </p:cNvGraphicFramePr>
          <p:nvPr/>
        </p:nvGraphicFramePr>
        <p:xfrm>
          <a:off x="6072198" y="4368809"/>
          <a:ext cx="1714512" cy="346075"/>
        </p:xfrm>
        <a:graphic>
          <a:graphicData uri="http://schemas.openxmlformats.org/presentationml/2006/ole">
            <p:oleObj spid="_x0000_s324611" name="Equation" r:id="rId3" imgW="1091726" imgH="2031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试用划分法</a:t>
            </a:r>
            <a:endParaRPr lang="en-US" altLang="zh-CN" dirty="0" smtClean="0"/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b="1" dirty="0" smtClean="0">
                <a:latin typeface="Times New Roman" pitchFamily="18" charset="0"/>
              </a:rPr>
              <a:t>proc 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PartSelect</a:t>
            </a:r>
            <a:r>
              <a:rPr kumimoji="1" lang="en-US" altLang="zh-CN" sz="2000" dirty="0" smtClean="0">
                <a:latin typeface="Times New Roman" pitchFamily="18" charset="0"/>
              </a:rPr>
              <a:t>(A, n, k) //</a:t>
            </a:r>
            <a:r>
              <a:rPr kumimoji="1" lang="zh-CN" altLang="en-US" sz="2000" dirty="0" smtClean="0">
                <a:latin typeface="Times New Roman" pitchFamily="18" charset="0"/>
              </a:rPr>
              <a:t>在数组</a:t>
            </a:r>
            <a:r>
              <a:rPr kumimoji="1" lang="en-US" altLang="zh-CN" sz="2000" dirty="0" smtClean="0">
                <a:latin typeface="Times New Roman" pitchFamily="18" charset="0"/>
              </a:rPr>
              <a:t>A[1..n]</a:t>
            </a:r>
            <a:r>
              <a:rPr kumimoji="1" lang="zh-CN" altLang="en-US" sz="2000" dirty="0" smtClean="0">
                <a:latin typeface="Times New Roman" pitchFamily="18" charset="0"/>
              </a:rPr>
              <a:t>中找第</a:t>
            </a:r>
            <a:r>
              <a:rPr kumimoji="1" lang="en-US" altLang="zh-CN" sz="2000" dirty="0" smtClean="0">
                <a:latin typeface="Times New Roman" pitchFamily="18" charset="0"/>
              </a:rPr>
              <a:t>k</a:t>
            </a:r>
            <a:r>
              <a:rPr kumimoji="1" lang="zh-CN" altLang="en-US" sz="2000" dirty="0" smtClean="0">
                <a:latin typeface="Times New Roman" pitchFamily="18" charset="0"/>
              </a:rPr>
              <a:t>小元素 </a:t>
            </a:r>
            <a:r>
              <a:rPr kumimoji="1" lang="en-US" altLang="zh-CN" sz="2000" dirty="0" smtClean="0">
                <a:latin typeface="Times New Roman" pitchFamily="18" charset="0"/>
              </a:rPr>
              <a:t>t</a:t>
            </a:r>
            <a:r>
              <a:rPr kumimoji="1" lang="zh-CN" altLang="en-US" sz="2000" dirty="0" smtClean="0">
                <a:latin typeface="Times New Roman" pitchFamily="18" charset="0"/>
              </a:rPr>
              <a:t>，并将其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    </a:t>
            </a:r>
            <a:r>
              <a:rPr kumimoji="1" lang="en-US" altLang="zh-CN" sz="2000" dirty="0" smtClean="0">
                <a:latin typeface="Times New Roman" pitchFamily="18" charset="0"/>
              </a:rPr>
              <a:t>//</a:t>
            </a:r>
            <a:r>
              <a:rPr kumimoji="1" lang="zh-CN" altLang="en-US" sz="2000" dirty="0" smtClean="0">
                <a:latin typeface="Times New Roman" pitchFamily="18" charset="0"/>
              </a:rPr>
              <a:t>存放于位置</a:t>
            </a:r>
            <a:r>
              <a:rPr kumimoji="1" lang="en-US" altLang="zh-CN" sz="2000" dirty="0" smtClean="0">
                <a:latin typeface="Times New Roman" pitchFamily="18" charset="0"/>
              </a:rPr>
              <a:t>k</a:t>
            </a:r>
            <a:r>
              <a:rPr kumimoji="1" lang="zh-CN" altLang="en-US" sz="2000" dirty="0" smtClean="0">
                <a:latin typeface="Times New Roman" pitchFamily="18" charset="0"/>
              </a:rPr>
              <a:t>，即</a:t>
            </a:r>
            <a:r>
              <a:rPr kumimoji="1" lang="en-US" altLang="zh-CN" sz="2000" dirty="0" smtClean="0">
                <a:latin typeface="Times New Roman" pitchFamily="18" charset="0"/>
              </a:rPr>
              <a:t>A[k]=t</a:t>
            </a:r>
            <a:r>
              <a:rPr kumimoji="1" lang="zh-CN" altLang="en-US" sz="2000" dirty="0" smtClean="0">
                <a:latin typeface="Times New Roman" pitchFamily="18" charset="0"/>
              </a:rPr>
              <a:t>。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</a:t>
            </a:r>
            <a:r>
              <a:rPr kumimoji="1" lang="en-US" altLang="zh-CN" sz="2000" b="1" dirty="0" smtClean="0">
                <a:latin typeface="Times New Roman" pitchFamily="18" charset="0"/>
              </a:rPr>
              <a:t>integer</a:t>
            </a:r>
            <a:r>
              <a:rPr kumimoji="1" lang="en-US" altLang="zh-CN" sz="2000" dirty="0" smtClean="0">
                <a:latin typeface="Times New Roman" pitchFamily="18" charset="0"/>
              </a:rPr>
              <a:t> n , k, m, r, j;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m:=1; r:=n+1; A[n+1]:= +∞</a:t>
            </a:r>
            <a:r>
              <a:rPr kumimoji="1" lang="zh-CN" altLang="en-US" sz="2000" dirty="0" smtClean="0">
                <a:latin typeface="Times New Roman" pitchFamily="18" charset="0"/>
              </a:rPr>
              <a:t>；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     </a:t>
            </a:r>
            <a:r>
              <a:rPr kumimoji="1" lang="en-US" altLang="zh-CN" sz="2000" b="1" dirty="0" smtClean="0">
                <a:latin typeface="Times New Roman" pitchFamily="18" charset="0"/>
              </a:rPr>
              <a:t>loop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    j:= r ;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    Partition(</a:t>
            </a:r>
            <a:r>
              <a:rPr kumimoji="1" lang="en-US" altLang="zh-CN" sz="2000" dirty="0" err="1" smtClean="0">
                <a:latin typeface="Times New Roman" pitchFamily="18" charset="0"/>
              </a:rPr>
              <a:t>m,j</a:t>
            </a:r>
            <a:r>
              <a:rPr kumimoji="1" lang="en-US" altLang="zh-CN" sz="2000" dirty="0" smtClean="0">
                <a:latin typeface="Times New Roman" pitchFamily="18" charset="0"/>
              </a:rPr>
              <a:t>); 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case: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            k=j : return // </a:t>
            </a:r>
            <a:r>
              <a:rPr kumimoji="1" lang="zh-CN" altLang="en-US" sz="2000" dirty="0" smtClean="0">
                <a:latin typeface="Times New Roman" pitchFamily="18" charset="0"/>
              </a:rPr>
              <a:t>返回</a:t>
            </a:r>
            <a:r>
              <a:rPr kumimoji="1" lang="en-US" altLang="zh-CN" sz="2000" dirty="0" smtClean="0">
                <a:latin typeface="Times New Roman" pitchFamily="18" charset="0"/>
              </a:rPr>
              <a:t>j,</a:t>
            </a:r>
            <a:r>
              <a:rPr kumimoji="1" lang="zh-CN" altLang="en-US" sz="2000" dirty="0" smtClean="0">
                <a:latin typeface="Times New Roman" pitchFamily="18" charset="0"/>
              </a:rPr>
              <a:t>当前数组的元素</a:t>
            </a:r>
            <a:r>
              <a:rPr kumimoji="1" lang="en-US" altLang="zh-CN" sz="2000" dirty="0" smtClean="0">
                <a:latin typeface="Times New Roman" pitchFamily="18" charset="0"/>
              </a:rPr>
              <a:t>A[j]</a:t>
            </a:r>
            <a:r>
              <a:rPr kumimoji="1" lang="zh-CN" altLang="en-US" sz="2000" dirty="0" smtClean="0">
                <a:latin typeface="Times New Roman" pitchFamily="18" charset="0"/>
              </a:rPr>
              <a:t>是第</a:t>
            </a:r>
            <a:r>
              <a:rPr kumimoji="1" lang="en-US" altLang="zh-CN" sz="2000" dirty="0" smtClean="0">
                <a:latin typeface="Times New Roman" pitchFamily="18" charset="0"/>
              </a:rPr>
              <a:t>j</a:t>
            </a:r>
            <a:r>
              <a:rPr kumimoji="1" lang="zh-CN" altLang="en-US" sz="2000" dirty="0" smtClean="0">
                <a:latin typeface="Times New Roman" pitchFamily="18" charset="0"/>
              </a:rPr>
              <a:t>小元素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            </a:t>
            </a:r>
            <a:r>
              <a:rPr kumimoji="1" lang="en-US" altLang="zh-CN" sz="2000" dirty="0" smtClean="0">
                <a:latin typeface="Times New Roman" pitchFamily="18" charset="0"/>
              </a:rPr>
              <a:t>k&lt;j : r:=j; // j</a:t>
            </a:r>
            <a:r>
              <a:rPr kumimoji="1" lang="zh-CN" altLang="en-US" sz="2000" dirty="0" smtClean="0">
                <a:latin typeface="Times New Roman" pitchFamily="18" charset="0"/>
              </a:rPr>
              <a:t>是新的下标上界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else</a:t>
            </a:r>
            <a:r>
              <a:rPr kumimoji="1" lang="en-US" altLang="zh-CN" sz="2000" dirty="0" smtClean="0">
                <a:latin typeface="Times New Roman" pitchFamily="18" charset="0"/>
              </a:rPr>
              <a:t> : m:=j+1; k:=k-j;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latin typeface="Times New Roman" pitchFamily="18" charset="0"/>
              </a:rPr>
              <a:t>//j+1</a:t>
            </a:r>
            <a:r>
              <a:rPr kumimoji="1" lang="zh-CN" altLang="en-US" sz="2000" dirty="0" smtClean="0">
                <a:latin typeface="Times New Roman" pitchFamily="18" charset="0"/>
              </a:rPr>
              <a:t>是新的下标下界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end{case}</a:t>
            </a: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b="1" dirty="0" smtClean="0">
                <a:latin typeface="Times New Roman" pitchFamily="18" charset="0"/>
              </a:rPr>
              <a:t>     end{loop}</a:t>
            </a:r>
            <a:endParaRPr kumimoji="1"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PartSelect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7752" y="2296721"/>
            <a:ext cx="3429024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000" dirty="0" smtClean="0"/>
              <a:t>遗憾的是，该算法最坏复杂度为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):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按递增有序，找第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小元素时，每次划分仅减少一个元素。</a:t>
            </a:r>
            <a:endParaRPr lang="en-US" altLang="zh-CN" sz="2000" dirty="0" smtClean="0"/>
          </a:p>
          <a:p>
            <a:pPr algn="l">
              <a:buFont typeface="Wingdings" pitchFamily="2" charset="2"/>
              <a:buChar char="Ø"/>
            </a:pPr>
            <a:r>
              <a:rPr lang="en-US" altLang="zh-CN" sz="2000" dirty="0" smtClean="0"/>
              <a:t>T(n)=T(n-1)+n-1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sz="2000" dirty="0" smtClean="0"/>
              <a:t>       =(n-1)(n-2)/2 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改进划分选择算法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改变划分元素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使每次划分规模减半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Select(</a:t>
            </a:r>
            <a:r>
              <a:rPr lang="en-US" altLang="zh-CN" sz="2000" dirty="0" err="1" smtClean="0"/>
              <a:t>A,k</a:t>
            </a:r>
            <a:r>
              <a:rPr lang="en-US" altLang="zh-CN" sz="2000" dirty="0" smtClean="0"/>
              <a:t>)  //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，输出其第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小元素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1.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划分为</a:t>
            </a:r>
            <a:r>
              <a:rPr lang="en-US" altLang="zh-CN" sz="2000" dirty="0" smtClean="0"/>
              <a:t>r(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r=5)</a:t>
            </a:r>
            <a:r>
              <a:rPr lang="zh-CN" altLang="en-US" sz="2000" dirty="0" smtClean="0"/>
              <a:t>个一组，共          个组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取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n/5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个中位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  </a:t>
            </a:r>
            <a:r>
              <a:rPr lang="zh-CN" altLang="en-US" sz="2000" dirty="0" smtClean="0"/>
              <a:t>每组找一个中位数，把它们放到集合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//</a:t>
            </a:r>
            <a:r>
              <a:rPr lang="zh-CN" altLang="en-US" sz="2000" dirty="0" smtClean="0"/>
              <a:t>可使用排序法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时间复杂度</a:t>
            </a:r>
            <a:r>
              <a:rPr lang="en-US" altLang="zh-CN" sz="2000" dirty="0" smtClean="0"/>
              <a:t>O(C)</a:t>
            </a:r>
          </a:p>
          <a:p>
            <a:pPr lvl="2"/>
            <a:r>
              <a:rPr lang="en-US" altLang="zh-CN" sz="2000" dirty="0" smtClean="0"/>
              <a:t>3.  m*:=select(M,              )                  //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的中位数</a:t>
            </a:r>
            <a:r>
              <a:rPr lang="en-US" altLang="zh-CN" sz="2000" dirty="0" smtClean="0"/>
              <a:t>,A[m]=m*</a:t>
            </a:r>
          </a:p>
          <a:p>
            <a:pPr lvl="2"/>
            <a:r>
              <a:rPr lang="en-US" altLang="zh-CN" sz="2000" dirty="0" smtClean="0"/>
              <a:t>4.  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m*</a:t>
            </a:r>
            <a:r>
              <a:rPr lang="zh-CN" altLang="en-US" sz="2000" dirty="0" smtClean="0"/>
              <a:t>划分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，小的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，大的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；    </a:t>
            </a:r>
            <a:r>
              <a:rPr lang="en-US" altLang="zh-CN" sz="2000" dirty="0" smtClean="0"/>
              <a:t>//Partition(</a:t>
            </a:r>
            <a:r>
              <a:rPr lang="en-US" altLang="zh-CN" sz="2000" dirty="0" err="1" smtClean="0"/>
              <a:t>m,j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2000" dirty="0" smtClean="0"/>
              <a:t>5.   if k=|A1|+1 then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m*;</a:t>
            </a:r>
          </a:p>
          <a:p>
            <a:pPr lvl="2"/>
            <a:r>
              <a:rPr lang="en-US" altLang="zh-CN" sz="2000" dirty="0" smtClean="0"/>
              <a:t>6.   else if k  ≤ |A1|  then </a:t>
            </a:r>
          </a:p>
          <a:p>
            <a:pPr lvl="2"/>
            <a:r>
              <a:rPr lang="en-US" altLang="zh-CN" sz="2000" dirty="0" smtClean="0"/>
              <a:t>7.       Select(A1,k)</a:t>
            </a:r>
          </a:p>
          <a:p>
            <a:pPr lvl="2"/>
            <a:r>
              <a:rPr lang="en-US" altLang="zh-CN" sz="2000" dirty="0" smtClean="0"/>
              <a:t>8.      else Select(A2,k-|A1|-1)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86380" y="2428868"/>
          <a:ext cx="571504" cy="357190"/>
        </p:xfrm>
        <a:graphic>
          <a:graphicData uri="http://schemas.openxmlformats.org/presentationml/2006/ole">
            <p:oleObj spid="_x0000_s325634" name="公式" r:id="rId3" imgW="406080" imgH="2286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67094" y="3500438"/>
          <a:ext cx="819154" cy="468314"/>
        </p:xfrm>
        <a:graphic>
          <a:graphicData uri="http://schemas.openxmlformats.org/presentationml/2006/ole">
            <p:oleObj spid="_x0000_s325637" name="公式" r:id="rId4" imgW="4950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57222" y="1500174"/>
            <a:ext cx="5614998" cy="4530725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proc Select</a:t>
            </a:r>
            <a:r>
              <a:rPr lang="en-US" altLang="zh-CN" sz="2000" dirty="0" smtClean="0">
                <a:latin typeface="Times New Roman" pitchFamily="18" charset="0"/>
              </a:rPr>
              <a:t>(A, m, p, k) // </a:t>
            </a:r>
            <a:r>
              <a:rPr lang="zh-CN" altLang="en-US" sz="2000" dirty="0" smtClean="0">
                <a:latin typeface="Times New Roman" pitchFamily="18" charset="0"/>
              </a:rPr>
              <a:t>返回一个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值，</a:t>
            </a: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使得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A[m..p]</a:t>
            </a:r>
            <a:r>
              <a:rPr lang="zh-CN" altLang="en-US" sz="2000" dirty="0" smtClean="0">
                <a:latin typeface="Times New Roman" pitchFamily="18" charset="0"/>
              </a:rPr>
              <a:t>中第</a:t>
            </a:r>
            <a:r>
              <a:rPr lang="en-US" altLang="zh-CN" sz="2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小元素。</a:t>
            </a:r>
            <a:r>
              <a:rPr lang="en-US" altLang="zh-CN" sz="2000" dirty="0" smtClean="0">
                <a:latin typeface="Times New Roman" pitchFamily="18" charset="0"/>
              </a:rPr>
              <a:t> r</a:t>
            </a:r>
            <a:r>
              <a:rPr lang="zh-CN" altLang="en-US" sz="2000" dirty="0" smtClean="0">
                <a:latin typeface="Times New Roman" pitchFamily="18" charset="0"/>
              </a:rPr>
              <a:t>常数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global</a:t>
            </a:r>
            <a:r>
              <a:rPr lang="en-US" altLang="zh-CN" sz="2000" dirty="0" smtClean="0">
                <a:latin typeface="Times New Roman" pitchFamily="18" charset="0"/>
              </a:rPr>
              <a:t> r;</a:t>
            </a:r>
            <a:r>
              <a:rPr lang="en-US" altLang="zh-CN" sz="2000" b="1" dirty="0" smtClean="0">
                <a:latin typeface="Times New Roman" pitchFamily="18" charset="0"/>
              </a:rPr>
              <a:t>    integer</a:t>
            </a:r>
            <a:r>
              <a:rPr lang="en-US" altLang="zh-CN" sz="2000" dirty="0" smtClean="0">
                <a:latin typeface="Times New Roman" pitchFamily="18" charset="0"/>
              </a:rPr>
              <a:t> n,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j;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if </a:t>
            </a:r>
            <a:r>
              <a:rPr lang="en-US" altLang="zh-CN" sz="2000" dirty="0" smtClean="0">
                <a:latin typeface="Times New Roman" pitchFamily="18" charset="0"/>
              </a:rPr>
              <a:t> p-m+1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r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InSort</a:t>
            </a:r>
            <a:r>
              <a:rPr lang="en-US" altLang="zh-CN" sz="2000" dirty="0" smtClean="0">
                <a:latin typeface="Times New Roman" pitchFamily="18" charset="0"/>
              </a:rPr>
              <a:t>(A, m, p);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return(m+k-1);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end{if}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loop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n:=p-m+1;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=1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n/r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 //</a:t>
            </a:r>
            <a:r>
              <a:rPr lang="zh-CN" altLang="en-US" sz="2000" dirty="0" smtClean="0">
                <a:latin typeface="Times New Roman" pitchFamily="18" charset="0"/>
              </a:rPr>
              <a:t>计算中间值</a:t>
            </a: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InSort</a:t>
            </a:r>
            <a:r>
              <a:rPr lang="en-US" altLang="zh-CN" sz="2000" dirty="0" smtClean="0">
                <a:latin typeface="Times New Roman" pitchFamily="18" charset="0"/>
              </a:rPr>
              <a:t>(A, m+(i-1)*r, </a:t>
            </a:r>
            <a:r>
              <a:rPr lang="en-US" altLang="zh-CN" sz="2000" dirty="0" err="1" smtClean="0">
                <a:latin typeface="Times New Roman" pitchFamily="18" charset="0"/>
              </a:rPr>
              <a:t>m+i</a:t>
            </a:r>
            <a:r>
              <a:rPr lang="en-US" altLang="zh-CN" sz="2000" dirty="0" smtClean="0">
                <a:latin typeface="Times New Roman" pitchFamily="18" charset="0"/>
              </a:rPr>
              <a:t>*r-1);</a:t>
            </a:r>
            <a:br>
              <a:rPr lang="en-US" altLang="zh-CN" sz="2000" dirty="0" smtClean="0">
                <a:latin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</a:rPr>
              <a:t>   //</a:t>
            </a:r>
            <a:r>
              <a:rPr lang="zh-CN" altLang="en-US" sz="2000" dirty="0" smtClean="0">
                <a:latin typeface="Times New Roman" pitchFamily="18" charset="0"/>
              </a:rPr>
              <a:t>将中间值收集到</a:t>
            </a:r>
            <a:r>
              <a:rPr lang="en-US" altLang="zh-CN" sz="2000" dirty="0" smtClean="0">
                <a:latin typeface="Times New Roman" pitchFamily="18" charset="0"/>
              </a:rPr>
              <a:t>A[m..p]</a:t>
            </a:r>
            <a:r>
              <a:rPr lang="zh-CN" altLang="en-US" sz="2000" dirty="0" smtClean="0">
                <a:latin typeface="Times New Roman" pitchFamily="18" charset="0"/>
              </a:rPr>
              <a:t>的前部</a:t>
            </a:r>
            <a:r>
              <a:rPr lang="en-US" altLang="zh-CN" sz="2000" dirty="0" smtClean="0">
                <a:latin typeface="Times New Roman" pitchFamily="18" charset="0"/>
              </a:rPr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Swap(A[m+i-1], A[m+(i-1)*</a:t>
            </a:r>
            <a:r>
              <a:rPr lang="en-US" altLang="zh-CN" sz="2000" dirty="0" smtClean="0">
                <a:latin typeface="Times New Roman" pitchFamily="18" charset="0"/>
              </a:rPr>
              <a:t>r+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000" dirty="0" smtClean="0">
                <a:latin typeface="Times New Roman" pitchFamily="18" charset="0"/>
              </a:rPr>
              <a:t>r/2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 </a:t>
            </a:r>
            <a:r>
              <a:rPr lang="en-US" altLang="zh-CN" sz="2000" dirty="0" smtClean="0">
                <a:latin typeface="Times New Roman" pitchFamily="18" charset="0"/>
              </a:rPr>
              <a:t>-1]);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end{for}</a:t>
            </a:r>
          </a:p>
          <a:p>
            <a:pPr lvl="2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0628" y="2428868"/>
            <a:ext cx="40719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j:=Select(A, m, m+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n/r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-1,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</a:t>
            </a:r>
            <a:r>
              <a:rPr lang="en-US" altLang="zh-CN" sz="2000" dirty="0" smtClean="0">
                <a:latin typeface="Times New Roman" pitchFamily="18" charset="0"/>
              </a:rPr>
              <a:t>n/r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/2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Swap(A[m], A[j]); //</a:t>
            </a:r>
            <a:r>
              <a:rPr lang="zh-CN" altLang="en-US" sz="2000" dirty="0" smtClean="0">
                <a:latin typeface="Times New Roman" pitchFamily="18" charset="0"/>
              </a:rPr>
              <a:t>产生划分元素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j:=p+1;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Partition(m, j);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case: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j-m+1=k :   return(j);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j-m+1&gt;k :   p:=j-1;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else</a:t>
            </a:r>
            <a:r>
              <a:rPr lang="en-US" altLang="zh-CN" sz="2000" dirty="0" smtClean="0">
                <a:latin typeface="Times New Roman" pitchFamily="18" charset="0"/>
              </a:rPr>
              <a:t>   k:=k-(j-m+1);  m:=j+1;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end{case}</a:t>
            </a: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end{loop}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end{Select}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15" name="肘形连接符 14"/>
          <p:cNvCxnSpPr/>
          <p:nvPr/>
        </p:nvCxnSpPr>
        <p:spPr bwMode="auto">
          <a:xfrm flipV="1">
            <a:off x="1928794" y="2214554"/>
            <a:ext cx="6143668" cy="37862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500694" y="1357298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 smtClean="0"/>
              <a:t>Select</a:t>
            </a:r>
            <a:r>
              <a:rPr lang="zh-CN" altLang="en-US" sz="2400" b="1" u="sng" dirty="0" smtClean="0"/>
              <a:t>的另一种描述</a:t>
            </a:r>
            <a:endParaRPr lang="zh-CN" altLang="en-US" sz="2400" b="1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45065"/>
          </a:xfrm>
        </p:spPr>
        <p:txBody>
          <a:bodyPr/>
          <a:lstStyle/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的复杂度分析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设</a:t>
            </a:r>
            <a:r>
              <a:rPr lang="zh-CN" altLang="en-US" sz="2000" dirty="0" smtClean="0">
                <a:latin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中的元素都是互不相同的，取 </a:t>
            </a:r>
            <a:r>
              <a:rPr lang="en-US" altLang="zh-CN" sz="2000" dirty="0" smtClean="0"/>
              <a:t>r=5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则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个元素一组的</a:t>
            </a:r>
            <a:r>
              <a:rPr lang="zh-CN" altLang="en-US" sz="2000" dirty="0" smtClean="0">
                <a:latin typeface="Times New Roman" pitchFamily="18" charset="0"/>
              </a:rPr>
              <a:t>中间值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是该数组的第</a:t>
            </a:r>
            <a:r>
              <a:rPr lang="en-US" altLang="zh-CN" sz="2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小元素，此数组至少有</a:t>
            </a:r>
            <a:r>
              <a:rPr lang="en-US" altLang="zh-CN" sz="2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个元素不大于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n/5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zh-CN" altLang="en-US" sz="2000" dirty="0" smtClean="0">
                <a:latin typeface="Times New Roman" pitchFamily="18" charset="0"/>
              </a:rPr>
              <a:t>个中间值中至少有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</a:t>
            </a:r>
            <a:r>
              <a:rPr lang="en-US" altLang="zh-CN" sz="2000" dirty="0" smtClean="0">
                <a:latin typeface="Times New Roman" pitchFamily="18" charset="0"/>
              </a:rPr>
              <a:t>n/5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/2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</a:t>
            </a:r>
            <a:r>
              <a:rPr lang="zh-CN" altLang="en-US" sz="2000" dirty="0" smtClean="0">
                <a:latin typeface="Times New Roman" pitchFamily="18" charset="0"/>
              </a:rPr>
              <a:t>个不大于这些中间值的中间值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。因而，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在数组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中至少有</a:t>
            </a:r>
            <a:r>
              <a:rPr lang="en-US" altLang="zh-CN" sz="2000" dirty="0" smtClean="0">
                <a:latin typeface="Times New Roman" pitchFamily="18" charset="0"/>
              </a:rPr>
              <a:t>3*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</a:t>
            </a:r>
            <a:r>
              <a:rPr lang="en-US" altLang="zh-CN" sz="2000" dirty="0" smtClean="0">
                <a:latin typeface="Times New Roman" pitchFamily="18" charset="0"/>
              </a:rPr>
              <a:t>n/5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/2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smtClean="0">
                <a:latin typeface="Times New Roman" pitchFamily="18" charset="0"/>
              </a:rPr>
              <a:t> 1.5*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n/5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 1.5*(n/5-1)</a:t>
            </a:r>
            <a:r>
              <a:rPr lang="zh-CN" altLang="en-US" sz="2000" dirty="0" smtClean="0">
                <a:latin typeface="Times New Roman" pitchFamily="18" charset="0"/>
              </a:rPr>
              <a:t>个元素不大于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。即，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中至多有 </a:t>
            </a:r>
            <a:r>
              <a:rPr lang="en-US" altLang="zh-CN" sz="2000" dirty="0" smtClean="0">
                <a:latin typeface="Times New Roman" pitchFamily="18" charset="0"/>
              </a:rPr>
              <a:t> n-1.5*(n/5-1)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000" dirty="0" smtClean="0">
                <a:latin typeface="Times New Roman" pitchFamily="18" charset="0"/>
              </a:rPr>
              <a:t> 0.7n+1.5</a:t>
            </a:r>
            <a:r>
              <a:rPr lang="zh-CN" altLang="en-US" sz="2000" dirty="0" smtClean="0">
                <a:latin typeface="Times New Roman" pitchFamily="18" charset="0"/>
              </a:rPr>
              <a:t>个元素大于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同理，至多有</a:t>
            </a:r>
            <a:r>
              <a:rPr lang="en-US" altLang="zh-CN" sz="2000" dirty="0" smtClean="0">
                <a:latin typeface="Times New Roman" pitchFamily="18" charset="0"/>
              </a:rPr>
              <a:t>0.7n+1.5</a:t>
            </a:r>
            <a:r>
              <a:rPr lang="zh-CN" altLang="en-US" sz="2000" dirty="0" smtClean="0">
                <a:latin typeface="Times New Roman" pitchFamily="18" charset="0"/>
              </a:rPr>
              <a:t>个元素小于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这样，以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为划分元素所产生的新的数组至多有</a:t>
            </a:r>
            <a:r>
              <a:rPr lang="en-US" altLang="zh-CN" sz="2000" dirty="0" smtClean="0">
                <a:latin typeface="Times New Roman" pitchFamily="18" charset="0"/>
              </a:rPr>
              <a:t>0.7n+1.5</a:t>
            </a:r>
            <a:r>
              <a:rPr lang="zh-CN" altLang="en-US" sz="2000" dirty="0" smtClean="0">
                <a:latin typeface="Times New Roman" pitchFamily="18" charset="0"/>
              </a:rPr>
              <a:t>个元素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  <a:r>
              <a:rPr lang="zh-CN" altLang="en-US" sz="2000" dirty="0" smtClean="0">
                <a:latin typeface="Times New Roman" pitchFamily="18" charset="0"/>
              </a:rPr>
              <a:t>当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smtClean="0">
                <a:latin typeface="Times New Roman" pitchFamily="18" charset="0"/>
              </a:rPr>
              <a:t>30</a:t>
            </a:r>
            <a:r>
              <a:rPr lang="zh-CN" altLang="en-US" sz="2000" dirty="0" smtClean="0">
                <a:latin typeface="Times New Roman" pitchFamily="18" charset="0"/>
              </a:rPr>
              <a:t>时</a:t>
            </a:r>
            <a:r>
              <a:rPr lang="en-US" altLang="zh-CN" sz="2000" dirty="0" smtClean="0">
                <a:latin typeface="Times New Roman" pitchFamily="18" charset="0"/>
              </a:rPr>
              <a:t>,0.7n+1.5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0.75n=3n/4</a:t>
            </a:r>
            <a:r>
              <a:rPr lang="zh-CN" altLang="en-US" sz="2000" dirty="0" smtClean="0">
                <a:latin typeface="Times New Roman" pitchFamily="18" charset="0"/>
              </a:rPr>
              <a:t>，即子问题的规模为</a:t>
            </a:r>
            <a:r>
              <a:rPr lang="en-US" altLang="zh-CN" sz="2000" dirty="0" smtClean="0">
                <a:latin typeface="Times New Roman" pitchFamily="18" charset="0"/>
              </a:rPr>
              <a:t>3n/4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Select</a:t>
            </a:r>
            <a:r>
              <a:rPr lang="zh-CN" altLang="en-US" sz="2000" dirty="0" smtClean="0">
                <a:latin typeface="Times New Roman" pitchFamily="18" charset="0"/>
              </a:rPr>
              <a:t>中，</a:t>
            </a:r>
            <a:r>
              <a:rPr lang="en-US" altLang="zh-CN" sz="2000" dirty="0" smtClean="0">
                <a:latin typeface="Times New Roman" pitchFamily="18" charset="0"/>
              </a:rPr>
              <a:t>j:=</a:t>
            </a:r>
            <a:r>
              <a:rPr lang="en-US" altLang="zh-CN" sz="2000" dirty="0" smtClean="0"/>
              <a:t> m*:=select(M,              )</a:t>
            </a:r>
            <a:r>
              <a:rPr lang="zh-CN" altLang="en-US" sz="2000" dirty="0" smtClean="0">
                <a:latin typeface="Times New Roman" pitchFamily="18" charset="0"/>
              </a:rPr>
              <a:t>规模为</a:t>
            </a:r>
            <a:r>
              <a:rPr lang="en-US" altLang="zh-CN" sz="2000" dirty="0" smtClean="0">
                <a:latin typeface="Times New Roman" pitchFamily="18" charset="0"/>
              </a:rPr>
              <a:t>n/5;IF</a:t>
            </a:r>
            <a:r>
              <a:rPr lang="zh-CN" altLang="en-US" sz="2000" dirty="0" smtClean="0">
                <a:latin typeface="Times New Roman" pitchFamily="18" charset="0"/>
              </a:rPr>
              <a:t>语句后的循环调用规模</a:t>
            </a:r>
            <a:r>
              <a:rPr lang="en-US" altLang="zh-CN" sz="2000" dirty="0" smtClean="0">
                <a:latin typeface="Times New Roman" pitchFamily="18" charset="0"/>
              </a:rPr>
              <a:t>3n/4,Partition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</a:rPr>
              <a:t>Insort</a:t>
            </a:r>
            <a:r>
              <a:rPr lang="zh-CN" altLang="en-US" sz="2000" dirty="0" smtClean="0">
                <a:latin typeface="Times New Roman" pitchFamily="18" charset="0"/>
              </a:rPr>
              <a:t>关键操作</a:t>
            </a:r>
            <a:r>
              <a:rPr lang="en-US" altLang="zh-CN" sz="2000" dirty="0" err="1" smtClean="0">
                <a:latin typeface="Times New Roman" pitchFamily="18" charset="0"/>
              </a:rPr>
              <a:t>cn</a:t>
            </a:r>
            <a:r>
              <a:rPr lang="zh-CN" altLang="en-US" sz="2000" dirty="0" smtClean="0">
                <a:latin typeface="Times New Roman" pitchFamily="18" charset="0"/>
              </a:rPr>
              <a:t>。得：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T(n)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T(n/5)+T(3n/4)+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cn+0.95cn+0.95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cn+…+0.95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cn</a:t>
            </a:r>
          </a:p>
          <a:p>
            <a:pPr lvl="2">
              <a:buNone/>
            </a:pP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      所以  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T(n)=O(n)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(1-0.95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k+1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)/(1-0.95) 20cn  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n≥30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）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     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cxnSp>
        <p:nvCxnSpPr>
          <p:cNvPr id="9" name="肘形连接符 8"/>
          <p:cNvCxnSpPr/>
          <p:nvPr/>
        </p:nvCxnSpPr>
        <p:spPr bwMode="auto">
          <a:xfrm>
            <a:off x="3786182" y="5857892"/>
            <a:ext cx="571504" cy="2143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4714876" y="4746638"/>
          <a:ext cx="819150" cy="468312"/>
        </p:xfrm>
        <a:graphic>
          <a:graphicData uri="http://schemas.openxmlformats.org/presentationml/2006/ole">
            <p:oleObj spid="_x0000_s329730" name="公式" r:id="rId3" imgW="4950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算法的复杂度</a:t>
            </a:r>
            <a:r>
              <a:rPr lang="zh-CN" altLang="en-US" dirty="0"/>
              <a:t>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与数组</a:t>
            </a:r>
            <a:r>
              <a:rPr lang="en-US" altLang="zh-CN" dirty="0" smtClean="0"/>
              <a:t>a[]</a:t>
            </a:r>
            <a:r>
              <a:rPr lang="zh-CN" altLang="en-US" dirty="0" smtClean="0"/>
              <a:t>中元素的一次比较，</a:t>
            </a:r>
            <a:r>
              <a:rPr lang="en-US" altLang="zh-CN" dirty="0" smtClean="0"/>
              <a:t>a[]</a:t>
            </a:r>
            <a:r>
              <a:rPr lang="zh-CN" altLang="en-US" dirty="0" smtClean="0"/>
              <a:t>的范围至少减少一半，因此关键操作满足：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不妨设</a:t>
            </a:r>
            <a:r>
              <a:rPr lang="en-US" altLang="zh-CN" dirty="0" smtClean="0"/>
              <a:t>(</a:t>
            </a:r>
            <a:r>
              <a:rPr lang="zh-CN" altLang="en-US" smtClean="0"/>
              <a:t>为什么？</a:t>
            </a:r>
            <a:r>
              <a:rPr lang="en-US" altLang="zh-CN" smtClean="0"/>
              <a:t>)n=2</a:t>
            </a:r>
            <a:r>
              <a:rPr lang="en-US" altLang="zh-CN" baseline="30000" smtClean="0"/>
              <a:t>k</a:t>
            </a:r>
            <a:r>
              <a:rPr lang="zh-CN" altLang="en-US" dirty="0" smtClean="0"/>
              <a:t>，有</a:t>
            </a:r>
            <a:endParaRPr lang="en-US" altLang="zh-CN" dirty="0"/>
          </a:p>
          <a:p>
            <a:pPr lvl="2"/>
            <a:r>
              <a:rPr lang="en-US" altLang="zh-CN" dirty="0" smtClean="0"/>
              <a:t>T(n)= T(n/2)+1 =T(n/4)+2=T(n/2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)+2 =… =T(1)+k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=n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logn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T(n)=1+logn=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比较：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a[]</a:t>
            </a:r>
            <a:r>
              <a:rPr lang="zh-CN" altLang="en-US" dirty="0" smtClean="0"/>
              <a:t>一一比较，</a:t>
            </a:r>
            <a:r>
              <a:rPr lang="en-US" altLang="zh-CN" dirty="0" smtClean="0"/>
              <a:t>T(n)=O(n)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00298" y="2714620"/>
          <a:ext cx="2928958" cy="1143008"/>
        </p:xfrm>
        <a:graphic>
          <a:graphicData uri="http://schemas.openxmlformats.org/presentationml/2006/ole">
            <p:oleObj spid="_x0000_s295939" name="公式" r:id="rId3" imgW="7999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pic>
        <p:nvPicPr>
          <p:cNvPr id="6" name="内容占位符 5" descr="递归树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714488"/>
            <a:ext cx="6143668" cy="4429156"/>
          </a:xfrm>
        </p:spPr>
      </p:pic>
      <p:sp>
        <p:nvSpPr>
          <p:cNvPr id="7" name="TextBox 6"/>
          <p:cNvSpPr txBox="1"/>
          <p:nvPr/>
        </p:nvSpPr>
        <p:spPr>
          <a:xfrm>
            <a:off x="3163474" y="4857760"/>
            <a:ext cx="19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T(n)</a:t>
            </a:r>
            <a:r>
              <a:rPr lang="zh-CN" altLang="en-US" sz="2400" dirty="0" smtClean="0"/>
              <a:t>的递归树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矩阵的加法和乘法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分块矩阵乘法：设</a:t>
            </a:r>
            <a:r>
              <a:rPr lang="en-US" altLang="zh-CN" sz="2400" dirty="0" smtClean="0"/>
              <a:t>n=2</a:t>
            </a:r>
            <a:r>
              <a:rPr lang="en-US" altLang="zh-CN" sz="2400" baseline="30000" dirty="0" smtClean="0"/>
              <a:t>k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各分为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n/2</a:t>
            </a:r>
            <a:r>
              <a:rPr lang="zh-CN" altLang="en-US" sz="2400" dirty="0" smtClean="0"/>
              <a:t>阶矩阵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时间复杂度函数：</a:t>
            </a:r>
            <a:r>
              <a:rPr lang="en-US" altLang="zh-CN" sz="2400" dirty="0" smtClean="0"/>
              <a:t>O(n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，分治算法失效？</a:t>
            </a:r>
          </a:p>
          <a:p>
            <a:pPr lvl="1"/>
            <a:r>
              <a:rPr lang="en-US" altLang="zh-CN" sz="800" dirty="0" smtClean="0"/>
              <a:t>                                             </a:t>
            </a:r>
          </a:p>
          <a:p>
            <a:pPr lvl="1"/>
            <a:r>
              <a:rPr lang="en-US" altLang="zh-CN" sz="2400" dirty="0" smtClean="0"/>
              <a:t>                                          T(n)=bn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/8+dn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(n/2-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327685" name="Object 4"/>
          <p:cNvGraphicFramePr>
            <a:graphicFrameLocks noChangeAspect="1"/>
          </p:cNvGraphicFramePr>
          <p:nvPr/>
        </p:nvGraphicFramePr>
        <p:xfrm>
          <a:off x="1601788" y="2136773"/>
          <a:ext cx="5562600" cy="1006475"/>
        </p:xfrm>
        <a:graphic>
          <a:graphicData uri="http://schemas.openxmlformats.org/presentationml/2006/ole">
            <p:oleObj spid="_x0000_s327685" name="Equation" r:id="rId4" imgW="3556000" imgH="685800" progId="">
              <p:embed/>
            </p:oleObj>
          </a:graphicData>
        </a:graphic>
      </p:graphicFrame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2111385" y="3429000"/>
          <a:ext cx="3960813" cy="719138"/>
        </p:xfrm>
        <a:graphic>
          <a:graphicData uri="http://schemas.openxmlformats.org/presentationml/2006/ole">
            <p:oleObj spid="_x0000_s327686" name="Equation" r:id="rId5" imgW="2679700" imgH="482600" progId="">
              <p:embed/>
            </p:oleObj>
          </a:graphicData>
        </a:graphic>
      </p:graphicFrame>
      <p:graphicFrame>
        <p:nvGraphicFramePr>
          <p:cNvPr id="327687" name="Object 8"/>
          <p:cNvGraphicFramePr>
            <a:graphicFrameLocks noChangeAspect="1"/>
          </p:cNvGraphicFramePr>
          <p:nvPr/>
        </p:nvGraphicFramePr>
        <p:xfrm>
          <a:off x="2178066" y="4143380"/>
          <a:ext cx="4608512" cy="735012"/>
        </p:xfrm>
        <a:graphic>
          <a:graphicData uri="http://schemas.openxmlformats.org/presentationml/2006/ole">
            <p:oleObj spid="_x0000_s327687" name="Equation" r:id="rId6" imgW="2870200" imgH="457200" progId="">
              <p:embed/>
            </p:oleObj>
          </a:graphicData>
        </a:graphic>
      </p:graphicFrame>
      <p:graphicFrame>
        <p:nvGraphicFramePr>
          <p:cNvPr id="327688" name="Object 10"/>
          <p:cNvGraphicFramePr>
            <a:graphicFrameLocks noChangeAspect="1"/>
          </p:cNvGraphicFramePr>
          <p:nvPr/>
        </p:nvGraphicFramePr>
        <p:xfrm>
          <a:off x="1285852" y="5308619"/>
          <a:ext cx="3275012" cy="763587"/>
        </p:xfrm>
        <a:graphic>
          <a:graphicData uri="http://schemas.openxmlformats.org/presentationml/2006/ole">
            <p:oleObj spid="_x0000_s327688" name="Equation" r:id="rId7" imgW="1955800" imgH="457200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27690" name="公式" r:id="rId8" imgW="114120" imgH="21564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27691" name="公式" r:id="rId9" imgW="114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16"/>
          </a:xfrm>
        </p:spPr>
        <p:txBody>
          <a:bodyPr/>
          <a:lstStyle/>
          <a:p>
            <a:pPr lvl="1"/>
            <a:r>
              <a:rPr lang="en-US" altLang="zh-CN" sz="2400" dirty="0" err="1" smtClean="0">
                <a:latin typeface="Times New Roman" pitchFamily="18" charset="0"/>
              </a:rPr>
              <a:t>Strassen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算法</a:t>
            </a:r>
            <a:endParaRPr lang="zh-CN" altLang="en-US" dirty="0"/>
          </a:p>
        </p:txBody>
      </p:sp>
      <p:graphicFrame>
        <p:nvGraphicFramePr>
          <p:cNvPr id="328706" name="Object 4"/>
          <p:cNvGraphicFramePr>
            <a:graphicFrameLocks noChangeAspect="1"/>
          </p:cNvGraphicFramePr>
          <p:nvPr/>
        </p:nvGraphicFramePr>
        <p:xfrm>
          <a:off x="1142976" y="1857364"/>
          <a:ext cx="2433637" cy="2447925"/>
        </p:xfrm>
        <a:graphic>
          <a:graphicData uri="http://schemas.openxmlformats.org/presentationml/2006/ole">
            <p:oleObj spid="_x0000_s328706" name="Equation" r:id="rId3" imgW="1587500" imgH="1600200" progId="">
              <p:embed/>
            </p:oleObj>
          </a:graphicData>
        </a:graphic>
      </p:graphicFrame>
      <p:graphicFrame>
        <p:nvGraphicFramePr>
          <p:cNvPr id="328707" name="Object 6"/>
          <p:cNvGraphicFramePr>
            <a:graphicFrameLocks noChangeAspect="1"/>
          </p:cNvGraphicFramePr>
          <p:nvPr/>
        </p:nvGraphicFramePr>
        <p:xfrm>
          <a:off x="1214414" y="4429132"/>
          <a:ext cx="1944688" cy="1393825"/>
        </p:xfrm>
        <a:graphic>
          <a:graphicData uri="http://schemas.openxmlformats.org/presentationml/2006/ole">
            <p:oleObj spid="_x0000_s328707" name="Equation" r:id="rId4" imgW="1270000" imgH="914400" progId="">
              <p:embed/>
            </p:oleObj>
          </a:graphicData>
        </a:graphic>
      </p:graphicFrame>
      <p:graphicFrame>
        <p:nvGraphicFramePr>
          <p:cNvPr id="328708" name="Object 8"/>
          <p:cNvGraphicFramePr>
            <a:graphicFrameLocks noChangeAspect="1"/>
          </p:cNvGraphicFramePr>
          <p:nvPr/>
        </p:nvGraphicFramePr>
        <p:xfrm>
          <a:off x="4643438" y="1571612"/>
          <a:ext cx="2808288" cy="677862"/>
        </p:xfrm>
        <a:graphic>
          <a:graphicData uri="http://schemas.openxmlformats.org/presentationml/2006/ole">
            <p:oleObj spid="_x0000_s328708" name="Equation" r:id="rId5" imgW="1892300" imgH="457200" progId="">
              <p:embed/>
            </p:oleObj>
          </a:graphicData>
        </a:graphic>
      </p:graphicFrame>
      <p:graphicFrame>
        <p:nvGraphicFramePr>
          <p:cNvPr id="328709" name="Object 10"/>
          <p:cNvGraphicFramePr>
            <a:graphicFrameLocks noChangeAspect="1"/>
          </p:cNvGraphicFramePr>
          <p:nvPr/>
        </p:nvGraphicFramePr>
        <p:xfrm>
          <a:off x="3786182" y="2357430"/>
          <a:ext cx="4968875" cy="2952750"/>
        </p:xfrm>
        <a:graphic>
          <a:graphicData uri="http://schemas.openxmlformats.org/presentationml/2006/ole">
            <p:oleObj spid="_x0000_s328709" name="Equation" r:id="rId6" imgW="3378200" imgH="191770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22348" y="536432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目前最好的矩阵乘法的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时间复杂度为：</a:t>
            </a:r>
            <a:endParaRPr lang="zh-CN" altLang="en-US" sz="2000" dirty="0"/>
          </a:p>
        </p:txBody>
      </p:sp>
      <p:graphicFrame>
        <p:nvGraphicFramePr>
          <p:cNvPr id="328710" name="Object 12"/>
          <p:cNvGraphicFramePr>
            <a:graphicFrameLocks noChangeAspect="1"/>
          </p:cNvGraphicFramePr>
          <p:nvPr/>
        </p:nvGraphicFramePr>
        <p:xfrm>
          <a:off x="7500958" y="5632468"/>
          <a:ext cx="1008063" cy="439738"/>
        </p:xfrm>
        <a:graphic>
          <a:graphicData uri="http://schemas.openxmlformats.org/presentationml/2006/ole">
            <p:oleObj spid="_x0000_s328710" name="Equation" r:id="rId7" imgW="52070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28762"/>
            <a:ext cx="3786214" cy="2114552"/>
          </a:xfrm>
        </p:spPr>
        <p:txBody>
          <a:bodyPr/>
          <a:lstStyle/>
          <a:p>
            <a:r>
              <a:rPr lang="en-US" altLang="zh-CN" sz="2800" dirty="0" smtClean="0"/>
              <a:t>3.5 </a:t>
            </a:r>
            <a:r>
              <a:rPr lang="zh-CN" altLang="en-US" sz="2800" dirty="0" smtClean="0"/>
              <a:t>最接近点对问题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一维最近点对问题</a:t>
            </a:r>
          </a:p>
          <a:p>
            <a:pPr lvl="1">
              <a:buNone/>
            </a:pPr>
            <a:r>
              <a:rPr lang="zh-CN" altLang="en-US" sz="2000" dirty="0" smtClean="0"/>
              <a:t>直线上的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个点采用排序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+</a:t>
            </a:r>
            <a:r>
              <a:rPr lang="zh-CN" altLang="en-US" sz="2000" dirty="0" smtClean="0"/>
              <a:t>扫描方法，时间复杂度为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分治算法：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r>
              <a:rPr lang="en-US" altLang="zh-CN" sz="2000" dirty="0" smtClean="0"/>
              <a:t>     T(n)=</a:t>
            </a:r>
          </a:p>
          <a:p>
            <a:pPr lvl="1"/>
            <a:r>
              <a:rPr lang="zh-CN" altLang="en-US" sz="2000" dirty="0" smtClean="0"/>
              <a:t>蛮力算法：两两比较，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T(n)=(n-1)(n-2)/2=O(n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graphicFrame>
        <p:nvGraphicFramePr>
          <p:cNvPr id="332802" name="Object 7"/>
          <p:cNvGraphicFramePr>
            <a:graphicFrameLocks noChangeAspect="1"/>
          </p:cNvGraphicFramePr>
          <p:nvPr/>
        </p:nvGraphicFramePr>
        <p:xfrm>
          <a:off x="857224" y="3884625"/>
          <a:ext cx="2465375" cy="901697"/>
        </p:xfrm>
        <a:graphic>
          <a:graphicData uri="http://schemas.openxmlformats.org/presentationml/2006/ole">
            <p:oleObj spid="_x0000_s332802" name="Equation" r:id="rId3" imgW="1727200" imgH="457200" progId="">
              <p:embed/>
            </p:oleObj>
          </a:graphicData>
        </a:graphic>
      </p:graphicFrame>
      <p:graphicFrame>
        <p:nvGraphicFramePr>
          <p:cNvPr id="332803" name="Object 9"/>
          <p:cNvGraphicFramePr>
            <a:graphicFrameLocks noChangeAspect="1"/>
          </p:cNvGraphicFramePr>
          <p:nvPr/>
        </p:nvGraphicFramePr>
        <p:xfrm>
          <a:off x="1631939" y="4848238"/>
          <a:ext cx="1439863" cy="438150"/>
        </p:xfrm>
        <a:graphic>
          <a:graphicData uri="http://schemas.openxmlformats.org/presentationml/2006/ole">
            <p:oleObj spid="_x0000_s332803" name="Equation" r:id="rId4" imgW="660113" imgH="203112" progId="">
              <p:embed/>
            </p:oleObj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929057" y="1643050"/>
            <a:ext cx="4964117" cy="45212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ClosPair1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d)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//S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是实轴上点的集合，参数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表示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中最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近对的距离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global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S,d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float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m,p,q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n:=|S|;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n&lt;2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d:=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 return(false);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end{if}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m:=S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中各点坐标的中位数；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altLang="zh-CN" sz="2000" kern="0" dirty="0" smtClean="0">
                <a:latin typeface="Times New Roman" pitchFamily="18" charset="0"/>
                <a:ea typeface="+mn-ea"/>
              </a:rPr>
              <a:t>       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划分集合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S1:={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|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};  S2:={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| x&gt;m};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ClosPair1(S1,d1);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ClosPair1(S2,d2);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p:=max(S1);  q:=min(S2);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d:=min(d1,d2,q-p);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return(true);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end{ClosPair1}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二维最近点对问题：</a:t>
            </a:r>
            <a:r>
              <a:rPr lang="zh-CN" altLang="en-US" sz="2000" dirty="0" smtClean="0"/>
              <a:t>同样用分治，</a:t>
            </a:r>
            <a:r>
              <a:rPr lang="zh-CN" altLang="en-US" sz="2000" b="1" dirty="0" smtClean="0"/>
              <a:t>求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最近点对</a:t>
            </a:r>
            <a:r>
              <a:rPr lang="en-US" altLang="zh-CN" sz="2000" b="1" dirty="0" smtClean="0"/>
              <a:t>O(n</a:t>
            </a:r>
            <a:r>
              <a:rPr lang="en-US" altLang="zh-CN" sz="2000" b="1" baseline="30000" dirty="0" smtClean="0"/>
              <a:t>2</a:t>
            </a:r>
            <a:r>
              <a:rPr lang="en-US" altLang="zh-CN" sz="2000" b="1" dirty="0" smtClean="0"/>
              <a:t>)</a:t>
            </a:r>
          </a:p>
          <a:p>
            <a:pPr lvl="2"/>
            <a:r>
              <a:rPr lang="zh-CN" altLang="en-US" sz="2000" dirty="0" smtClean="0"/>
              <a:t>用</a:t>
            </a:r>
            <a:r>
              <a:rPr lang="en-US" altLang="zh-CN" sz="2000" dirty="0" smtClean="0"/>
              <a:t>x-</a:t>
            </a:r>
            <a:r>
              <a:rPr lang="zh-CN" altLang="en-US" sz="2000" dirty="0" smtClean="0"/>
              <a:t>坐标的中位数去划分点集</a:t>
            </a:r>
          </a:p>
          <a:p>
            <a:pPr lvl="1"/>
            <a:endParaRPr lang="en-US" altLang="zh-CN" sz="24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zh-CN" altLang="en-US" sz="2000" dirty="0" smtClean="0"/>
              <a:t>令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S1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中最接近点对的距离，</a:t>
            </a:r>
            <a:r>
              <a:rPr lang="en-US" altLang="zh-CN" sz="2000" dirty="0" smtClean="0"/>
              <a:t>   </a:t>
            </a:r>
          </a:p>
          <a:p>
            <a:pPr lvl="2"/>
            <a:r>
              <a:rPr lang="zh-CN" altLang="en-US" sz="2000" dirty="0" smtClean="0"/>
              <a:t>压缩最近点对搜索范围</a:t>
            </a:r>
          </a:p>
          <a:p>
            <a:pPr lvl="2"/>
            <a:endParaRPr lang="zh-CN" altLang="en-US" sz="2000" dirty="0"/>
          </a:p>
        </p:txBody>
      </p:sp>
      <p:graphicFrame>
        <p:nvGraphicFramePr>
          <p:cNvPr id="333826" name="Object 4"/>
          <p:cNvGraphicFramePr>
            <a:graphicFrameLocks noChangeAspect="1"/>
          </p:cNvGraphicFramePr>
          <p:nvPr/>
        </p:nvGraphicFramePr>
        <p:xfrm>
          <a:off x="1595459" y="2214554"/>
          <a:ext cx="5976937" cy="430213"/>
        </p:xfrm>
        <a:graphic>
          <a:graphicData uri="http://schemas.openxmlformats.org/presentationml/2006/ole">
            <p:oleObj spid="_x0000_s333826" name="Equation" r:id="rId3" imgW="3175000" imgH="228600" progId="">
              <p:embed/>
            </p:oleObj>
          </a:graphicData>
        </a:graphic>
      </p:graphicFrame>
      <p:graphicFrame>
        <p:nvGraphicFramePr>
          <p:cNvPr id="333827" name="Object 6"/>
          <p:cNvGraphicFramePr>
            <a:graphicFrameLocks noChangeAspect="1"/>
          </p:cNvGraphicFramePr>
          <p:nvPr/>
        </p:nvGraphicFramePr>
        <p:xfrm>
          <a:off x="6215074" y="2643182"/>
          <a:ext cx="1800225" cy="419100"/>
        </p:xfrm>
        <a:graphic>
          <a:graphicData uri="http://schemas.openxmlformats.org/presentationml/2006/ole">
            <p:oleObj spid="_x0000_s333827" name="Equation" r:id="rId4" imgW="977900" imgH="228600" progId="">
              <p:embed/>
            </p:oleObj>
          </a:graphicData>
        </a:graphic>
      </p:graphicFrame>
      <p:graphicFrame>
        <p:nvGraphicFramePr>
          <p:cNvPr id="333829" name="Object 8"/>
          <p:cNvGraphicFramePr>
            <a:graphicFrameLocks noChangeAspect="1"/>
          </p:cNvGraphicFramePr>
          <p:nvPr/>
        </p:nvGraphicFramePr>
        <p:xfrm>
          <a:off x="1571604" y="3500438"/>
          <a:ext cx="6459538" cy="442913"/>
        </p:xfrm>
        <a:graphic>
          <a:graphicData uri="http://schemas.openxmlformats.org/presentationml/2006/ole">
            <p:oleObj spid="_x0000_s333829" name="Equation" r:id="rId5" imgW="4000500" imgH="241300" progId="">
              <p:embed/>
            </p:oleObj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703377" y="4000504"/>
            <a:ext cx="1439863" cy="2143140"/>
            <a:chOff x="612" y="2160"/>
            <a:chExt cx="907" cy="1315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612" y="2342"/>
              <a:ext cx="907" cy="952"/>
              <a:chOff x="612" y="2251"/>
              <a:chExt cx="907" cy="952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612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1066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1519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45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066" y="2296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066" y="3113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1292" y="2296"/>
                <a:ext cx="0" cy="8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1066" y="2568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703" y="2160"/>
              <a:ext cx="680" cy="1315"/>
              <a:chOff x="703" y="2160"/>
              <a:chExt cx="680" cy="131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156" y="2432"/>
                <a:ext cx="182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itchFamily="34" charset="0"/>
                  </a:rPr>
                  <a:t>.q</a:t>
                </a: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93" y="2660"/>
                <a:ext cx="182" cy="22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itchFamily="34" charset="0"/>
                  </a:rPr>
                  <a:t>P.</a:t>
                </a: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951" y="2614"/>
                <a:ext cx="227" cy="18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975" y="329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itchFamily="34" charset="0"/>
                  </a:rPr>
                  <a:t>m</a:t>
                </a:r>
                <a:r>
                  <a:rPr lang="en-US" altLang="zh-CN" baseline="-25000">
                    <a:latin typeface="Verdana" pitchFamily="34" charset="0"/>
                  </a:rPr>
                  <a:t>x</a:t>
                </a: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202" y="2160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itchFamily="34" charset="0"/>
                  </a:rPr>
                  <a:t>S2</a:t>
                </a:r>
                <a:endParaRPr lang="en-US" altLang="zh-CN" baseline="-25000">
                  <a:latin typeface="Verdana" pitchFamily="34" charset="0"/>
                </a:endParaRP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703" y="2206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itchFamily="34" charset="0"/>
                  </a:rPr>
                  <a:t>S1</a:t>
                </a:r>
                <a:endParaRPr lang="en-US" altLang="zh-CN" baseline="-25000">
                  <a:latin typeface="Verdana" pitchFamily="34" charset="0"/>
                </a:endParaRPr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930" y="2886"/>
                <a:ext cx="9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aseline="-250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1247" y="3249"/>
                <a:ext cx="91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18000" tIns="10800" rIns="18000" bIns="36000" anchor="ctr"/>
              <a:lstStyle/>
              <a:p>
                <a:pPr algn="ctr"/>
                <a:r>
                  <a:rPr lang="en-US" altLang="zh-CN" baseline="-25000">
                    <a:latin typeface="Verdana" pitchFamily="34" charset="0"/>
                  </a:rPr>
                  <a:t>d</a:t>
                </a:r>
              </a:p>
            </p:txBody>
          </p:sp>
        </p:grpSp>
      </p:grpSp>
      <p:graphicFrame>
        <p:nvGraphicFramePr>
          <p:cNvPr id="333830" name="Object 25"/>
          <p:cNvGraphicFramePr>
            <a:graphicFrameLocks noChangeAspect="1"/>
          </p:cNvGraphicFramePr>
          <p:nvPr/>
        </p:nvGraphicFramePr>
        <p:xfrm>
          <a:off x="4333894" y="4214818"/>
          <a:ext cx="2952750" cy="477838"/>
        </p:xfrm>
        <a:graphic>
          <a:graphicData uri="http://schemas.openxmlformats.org/presentationml/2006/ole">
            <p:oleObj spid="_x0000_s333830" name="Equation" r:id="rId6" imgW="1701800" imgH="279400" progId="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4214810" y="4748767"/>
            <a:ext cx="371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dirty="0" smtClean="0"/>
              <a:t>将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p</a:t>
            </a:r>
            <a:r>
              <a:rPr lang="zh-CN" altLang="en-US" sz="2000" dirty="0" smtClean="0"/>
              <a:t>按纵向三等分、横向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等分划分为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个方格，每个方格中至多有一个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中的点 ，搜索范围中至多含有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个点。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4686304" cy="485778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proc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ClosPair2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S,d</a:t>
            </a:r>
            <a:r>
              <a:rPr lang="en-US" altLang="zh-CN" sz="2000" dirty="0" smtClean="0">
                <a:latin typeface="Times New Roman" pitchFamily="18" charset="0"/>
              </a:rPr>
              <a:t>) //S</a:t>
            </a:r>
            <a:r>
              <a:rPr lang="zh-CN" altLang="en-US" sz="2000" dirty="0" smtClean="0">
                <a:latin typeface="Times New Roman" pitchFamily="18" charset="0"/>
              </a:rPr>
              <a:t>是平面上点的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集合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按照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</a:rPr>
              <a:t>坐标不降的次序排好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假定不同点的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坐标是不同的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  <a:r>
              <a:rPr lang="zh-CN" altLang="en-US" sz="2000" dirty="0" smtClean="0">
                <a:latin typeface="Times New Roman" pitchFamily="18" charset="0"/>
              </a:rPr>
              <a:t>参数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//d</a:t>
            </a:r>
            <a:r>
              <a:rPr lang="zh-CN" altLang="en-US" sz="2000" dirty="0" smtClean="0">
                <a:latin typeface="Times New Roman" pitchFamily="18" charset="0"/>
              </a:rPr>
              <a:t>表示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中最近点对的距离</a:t>
            </a:r>
            <a:r>
              <a:rPr lang="en-US" altLang="zh-CN" sz="2000" dirty="0" smtClean="0">
                <a:latin typeface="Times New Roman" pitchFamily="18" charset="0"/>
              </a:rPr>
              <a:t>,dist(</a:t>
            </a:r>
            <a:r>
              <a:rPr lang="en-US" altLang="zh-CN" sz="2000" dirty="0" err="1" smtClean="0">
                <a:latin typeface="Times New Roman" pitchFamily="18" charset="0"/>
              </a:rPr>
              <a:t>p,q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zh-CN" altLang="en-US" sz="2000" dirty="0" smtClean="0"/>
              <a:t>最接近点对问题</a:t>
            </a:r>
            <a:r>
              <a:rPr lang="zh-CN" altLang="en-US" sz="2000" dirty="0" smtClean="0">
                <a:latin typeface="Times New Roman" pitchFamily="18" charset="0"/>
              </a:rPr>
              <a:t>点对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p,q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间的距离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global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S,d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integer</a:t>
            </a:r>
            <a:r>
              <a:rPr lang="en-US" altLang="zh-CN" sz="2000" dirty="0" smtClean="0">
                <a:latin typeface="Times New Roman" pitchFamily="18" charset="0"/>
              </a:rPr>
              <a:t> n;  </a:t>
            </a:r>
            <a:r>
              <a:rPr lang="en-US" altLang="zh-CN" sz="2000" b="1" dirty="0" smtClean="0">
                <a:latin typeface="Times New Roman" pitchFamily="18" charset="0"/>
              </a:rPr>
              <a:t>float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m,p,q</a:t>
            </a:r>
            <a:r>
              <a:rPr lang="en-US" altLang="zh-CN" sz="2000" dirty="0" smtClean="0">
                <a:latin typeface="Times New Roman" pitchFamily="18" charset="0"/>
              </a:rPr>
              <a:t>; n:=|S|;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if</a:t>
            </a:r>
            <a:r>
              <a:rPr lang="en-US" altLang="zh-CN" sz="2000" dirty="0" smtClean="0">
                <a:latin typeface="Times New Roman" pitchFamily="18" charset="0"/>
              </a:rPr>
              <a:t> n&lt;2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d:=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dirty="0" smtClean="0">
                <a:latin typeface="Times New Roman" pitchFamily="18" charset="0"/>
              </a:rPr>
              <a:t>; return(false);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itchFamily="18" charset="0"/>
              </a:rPr>
              <a:t>x</a:t>
            </a:r>
            <a:r>
              <a:rPr lang="en-US" altLang="zh-CN" sz="2000" dirty="0" smtClean="0">
                <a:latin typeface="Times New Roman" pitchFamily="18" charset="0"/>
              </a:rPr>
              <a:t>:=S</a:t>
            </a:r>
            <a:r>
              <a:rPr lang="zh-CN" altLang="en-US" sz="2000" dirty="0" smtClean="0">
                <a:latin typeface="Times New Roman" pitchFamily="18" charset="0"/>
              </a:rPr>
              <a:t>中各点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坐标的中位数；划分集合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//S</a:t>
            </a:r>
            <a:r>
              <a:rPr lang="zh-CN" altLang="en-US" sz="2000" dirty="0" smtClean="0">
                <a:latin typeface="Times New Roman" pitchFamily="18" charset="0"/>
              </a:rPr>
              <a:t>成</a:t>
            </a:r>
            <a:r>
              <a:rPr lang="en-US" altLang="zh-CN" sz="2000" dirty="0" smtClean="0">
                <a:latin typeface="Times New Roman" pitchFamily="18" charset="0"/>
              </a:rPr>
              <a:t>S1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S2</a:t>
            </a:r>
            <a:r>
              <a:rPr lang="zh-CN" altLang="en-US" sz="2000" dirty="0" smtClean="0">
                <a:latin typeface="Times New Roman" pitchFamily="18" charset="0"/>
              </a:rPr>
              <a:t>，它们也都是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</a:rPr>
              <a:t>坐标不降的。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S1:={</a:t>
            </a:r>
            <a:r>
              <a:rPr lang="en-US" altLang="zh-CN" sz="2000" dirty="0" err="1" smtClean="0">
                <a:latin typeface="Times New Roman" pitchFamily="18" charset="0"/>
              </a:rPr>
              <a:t>p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dirty="0" err="1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</a:rPr>
              <a:t>| x(p)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err="1" smtClean="0">
                <a:latin typeface="Times New Roman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itchFamily="18" charset="0"/>
              </a:rPr>
              <a:t>x</a:t>
            </a:r>
            <a:r>
              <a:rPr lang="en-US" altLang="zh-CN" sz="2000" dirty="0" smtClean="0">
                <a:latin typeface="Times New Roman" pitchFamily="18" charset="0"/>
              </a:rPr>
              <a:t>};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S2:={</a:t>
            </a:r>
            <a:r>
              <a:rPr lang="en-US" altLang="zh-CN" sz="2000" dirty="0" err="1" smtClean="0">
                <a:latin typeface="Times New Roman" pitchFamily="18" charset="0"/>
              </a:rPr>
              <a:t>q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dirty="0" err="1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</a:rPr>
              <a:t>| x(q)&gt;</a:t>
            </a:r>
            <a:r>
              <a:rPr lang="en-US" altLang="zh-CN" sz="2000" dirty="0" err="1" smtClean="0">
                <a:latin typeface="Times New Roman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itchFamily="18" charset="0"/>
              </a:rPr>
              <a:t>x</a:t>
            </a:r>
            <a:r>
              <a:rPr lang="en-US" altLang="zh-CN" sz="2000" dirty="0" smtClean="0">
                <a:latin typeface="Times New Roman" pitchFamily="18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ClosPair2(S1,d1);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ClosPair2(S2,d2);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d:=min{d1,d2}; 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检查距离直线</a:t>
            </a:r>
            <a:r>
              <a:rPr lang="en-US" altLang="zh-CN" sz="2000" dirty="0" smtClean="0">
                <a:latin typeface="Times New Roman" pitchFamily="18" charset="0"/>
              </a:rPr>
              <a:t>x=</a:t>
            </a:r>
            <a:r>
              <a:rPr lang="en-US" altLang="zh-CN" sz="2000" dirty="0" err="1" smtClean="0">
                <a:latin typeface="Times New Roman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不远于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143504" y="1214422"/>
            <a:ext cx="3786214" cy="5000660"/>
          </a:xfrm>
          <a:prstGeom prst="rect">
            <a:avLst/>
          </a:prstGeom>
        </p:spPr>
        <p:txBody>
          <a:bodyPr/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//</a:t>
            </a:r>
            <a:r>
              <a:rPr lang="en-US" altLang="zh-CN" sz="2000" kern="0" dirty="0" smtClean="0">
                <a:latin typeface="Times New Roman" pitchFamily="18" charset="0"/>
              </a:rPr>
              <a:t> d</a:t>
            </a:r>
            <a:r>
              <a:rPr lang="zh-CN" altLang="en-US" sz="2000" kern="0" dirty="0" smtClean="0">
                <a:latin typeface="Times New Roman" pitchFamily="18" charset="0"/>
              </a:rPr>
              <a:t>的两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个条形区域中的点对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P1:={p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S1|m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x(p)}; P2:={q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S2| x(q)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flag:=1;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for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=1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|P1|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k:=flag;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while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y(P2[k])&lt;y(P1[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])-d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k:=k+1;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end{while}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flag:=k;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for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j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flag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|P2|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y(P2[j])&gt;y(P1[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])+d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break;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else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d:=min{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d,dist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],P2[j])};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end{if}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end{for}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end{for}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return(true);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end{ClosPair2}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2607455" y="3607596"/>
            <a:ext cx="500066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>
                <a:latin typeface="Times New Roman" pitchFamily="18" charset="0"/>
              </a:rPr>
              <a:t>ClosPair2</a:t>
            </a:r>
            <a:r>
              <a:rPr lang="zh-CN" altLang="en-US" sz="2800" dirty="0" smtClean="0">
                <a:latin typeface="Times New Roman" pitchFamily="18" charset="0"/>
              </a:rPr>
              <a:t>的时间复杂度</a:t>
            </a:r>
            <a:endParaRPr lang="en-US" altLang="zh-CN" sz="2800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划分</a:t>
            </a:r>
            <a:r>
              <a:rPr lang="en-US" altLang="zh-CN" dirty="0" smtClean="0">
                <a:latin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</a:rPr>
              <a:t>S1,S2</a:t>
            </a:r>
            <a:r>
              <a:rPr lang="zh-CN" altLang="en-US" dirty="0" smtClean="0">
                <a:latin typeface="Times New Roman" pitchFamily="18" charset="0"/>
              </a:rPr>
              <a:t>需要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CN" sz="2400" dirty="0" smtClean="0">
                <a:latin typeface="Times New Roman" pitchFamily="18" charset="0"/>
              </a:rPr>
              <a:t>(n)</a:t>
            </a:r>
            <a:r>
              <a:rPr lang="zh-CN" altLang="en-US" sz="2400" dirty="0" smtClean="0">
                <a:latin typeface="Times New Roman" pitchFamily="18" charset="0"/>
              </a:rPr>
              <a:t>次操作，如用</a:t>
            </a:r>
            <a:r>
              <a:rPr lang="en-US" altLang="zh-CN" sz="2400" dirty="0" smtClean="0">
                <a:latin typeface="Times New Roman" pitchFamily="18" charset="0"/>
              </a:rPr>
              <a:t>Select(),k= |S|/2</a:t>
            </a:r>
          </a:p>
          <a:p>
            <a:pPr lvl="2"/>
            <a:r>
              <a:rPr lang="zh-CN" altLang="en-US" sz="2400" dirty="0" smtClean="0">
                <a:latin typeface="Times New Roman" pitchFamily="18" charset="0"/>
              </a:rPr>
              <a:t>程序的两个子规模调用</a:t>
            </a:r>
            <a:r>
              <a:rPr lang="en-US" altLang="zh-CN" sz="2400" dirty="0" smtClean="0">
                <a:latin typeface="Times New Roman" pitchFamily="18" charset="0"/>
              </a:rPr>
              <a:t>2T(n/2)</a:t>
            </a:r>
          </a:p>
          <a:p>
            <a:pPr lvl="2"/>
            <a:r>
              <a:rPr lang="zh-CN" altLang="en-US" sz="2400" dirty="0" smtClean="0">
                <a:latin typeface="Times New Roman" pitchFamily="18" charset="0"/>
              </a:rPr>
              <a:t>形成</a:t>
            </a:r>
            <a:r>
              <a:rPr lang="en-US" altLang="zh-CN" sz="2400" dirty="0" smtClean="0">
                <a:latin typeface="Times New Roman" pitchFamily="18" charset="0"/>
              </a:rPr>
              <a:t>P1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</a:rPr>
              <a:t>P2</a:t>
            </a:r>
            <a:r>
              <a:rPr lang="zh-CN" altLang="en-US" sz="2400" dirty="0" smtClean="0">
                <a:latin typeface="Times New Roman" pitchFamily="18" charset="0"/>
              </a:rPr>
              <a:t>的复杂度一次扫描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CN" sz="2000" dirty="0" smtClean="0">
                <a:latin typeface="Times New Roman" pitchFamily="18" charset="0"/>
              </a:rPr>
              <a:t>(n)</a:t>
            </a:r>
          </a:p>
          <a:p>
            <a:pPr lvl="2"/>
            <a:r>
              <a:rPr lang="zh-CN" altLang="en-US" sz="2400" dirty="0" smtClean="0">
                <a:latin typeface="Times New Roman" pitchFamily="18" charset="0"/>
              </a:rPr>
              <a:t>由于</a:t>
            </a:r>
            <a:r>
              <a:rPr lang="en-US" altLang="zh-CN" sz="2400" dirty="0" smtClean="0">
                <a:latin typeface="Times New Roman" pitchFamily="18" charset="0"/>
              </a:rPr>
              <a:t>P1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</a:rPr>
              <a:t>P2</a:t>
            </a:r>
            <a:r>
              <a:rPr lang="zh-CN" altLang="en-US" sz="2400" dirty="0" smtClean="0">
                <a:latin typeface="Times New Roman" pitchFamily="18" charset="0"/>
              </a:rPr>
              <a:t>是按</a:t>
            </a:r>
            <a:r>
              <a:rPr lang="en-US" altLang="zh-CN" sz="2400" dirty="0" smtClean="0">
                <a:latin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</a:rPr>
              <a:t>升序排列的，</a:t>
            </a:r>
            <a:r>
              <a:rPr lang="en-US" altLang="zh-CN" sz="2400" dirty="0" smtClean="0">
                <a:latin typeface="Times New Roman" pitchFamily="18" charset="0"/>
              </a:rPr>
              <a:t>While</a:t>
            </a:r>
            <a:r>
              <a:rPr lang="zh-CN" altLang="en-US" sz="2400" dirty="0" smtClean="0">
                <a:latin typeface="Times New Roman" pitchFamily="18" charset="0"/>
              </a:rPr>
              <a:t>循环从Ｐ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的小值检查，下一个在前一个的基础上向上检查</a:t>
            </a:r>
            <a:r>
              <a:rPr lang="en-US" altLang="zh-CN" sz="2400" dirty="0" smtClean="0">
                <a:latin typeface="Times New Roman" pitchFamily="18" charset="0"/>
              </a:rPr>
              <a:t>P2</a:t>
            </a:r>
            <a:r>
              <a:rPr lang="zh-CN" altLang="en-US" sz="2400" dirty="0" smtClean="0">
                <a:latin typeface="Times New Roman" pitchFamily="18" charset="0"/>
              </a:rPr>
              <a:t>，不重复，总次数≤ </a:t>
            </a:r>
            <a:r>
              <a:rPr lang="en-US" altLang="zh-CN" sz="2400" dirty="0" smtClean="0">
                <a:latin typeface="Times New Roman" pitchFamily="18" charset="0"/>
              </a:rPr>
              <a:t>|P2|</a:t>
            </a:r>
            <a:r>
              <a:rPr lang="zh-CN" altLang="en-US" sz="2400" dirty="0" smtClean="0">
                <a:latin typeface="Times New Roman" pitchFamily="18" charset="0"/>
              </a:rPr>
              <a:t> ≤</a:t>
            </a:r>
            <a:r>
              <a:rPr lang="en-US" altLang="zh-CN" sz="2400" dirty="0" smtClean="0">
                <a:latin typeface="Times New Roman" pitchFamily="18" charset="0"/>
              </a:rPr>
              <a:t>n</a:t>
            </a:r>
          </a:p>
          <a:p>
            <a:pPr lvl="2"/>
            <a:r>
              <a:rPr lang="zh-CN" altLang="en-US" sz="2400" dirty="0" smtClean="0">
                <a:latin typeface="Times New Roman" pitchFamily="18" charset="0"/>
              </a:rPr>
              <a:t>内部</a:t>
            </a:r>
            <a:r>
              <a:rPr lang="en-US" altLang="zh-CN" sz="2400" dirty="0" smtClean="0">
                <a:latin typeface="Times New Roman" pitchFamily="18" charset="0"/>
              </a:rPr>
              <a:t>for</a:t>
            </a:r>
            <a:r>
              <a:rPr lang="zh-CN" altLang="en-US" sz="2400" dirty="0" smtClean="0">
                <a:latin typeface="Times New Roman" pitchFamily="18" charset="0"/>
              </a:rPr>
              <a:t>循环次数≤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，外部</a:t>
            </a:r>
            <a:r>
              <a:rPr lang="en-US" altLang="zh-CN" sz="2400" dirty="0" smtClean="0">
                <a:latin typeface="Times New Roman" pitchFamily="18" charset="0"/>
              </a:rPr>
              <a:t>for</a:t>
            </a:r>
            <a:r>
              <a:rPr lang="zh-CN" altLang="en-US" sz="2400" dirty="0" smtClean="0">
                <a:latin typeface="Times New Roman" pitchFamily="18" charset="0"/>
              </a:rPr>
              <a:t>次数≤</a:t>
            </a:r>
            <a:r>
              <a:rPr lang="en-US" altLang="zh-CN" sz="2400" dirty="0" smtClean="0">
                <a:latin typeface="Times New Roman" pitchFamily="18" charset="0"/>
              </a:rPr>
              <a:t>|P1|&lt;n/2+1</a:t>
            </a:r>
            <a:r>
              <a:rPr lang="zh-CN" altLang="en-US" sz="2400" dirty="0" smtClean="0">
                <a:latin typeface="Times New Roman" pitchFamily="18" charset="0"/>
              </a:rPr>
              <a:t>，总次数≤</a:t>
            </a:r>
            <a:r>
              <a:rPr lang="en-US" altLang="zh-CN" sz="2400" dirty="0" smtClean="0">
                <a:latin typeface="Times New Roman" pitchFamily="18" charset="0"/>
              </a:rPr>
              <a:t>3n+6</a:t>
            </a:r>
            <a:r>
              <a:rPr lang="zh-CN" altLang="en-US" sz="2400" dirty="0" smtClean="0">
                <a:latin typeface="Times New Roman" pitchFamily="18" charset="0"/>
              </a:rPr>
              <a:t>。所以合并操作≤ </a:t>
            </a:r>
            <a:r>
              <a:rPr lang="en-US" altLang="zh-CN" sz="2400" dirty="0" err="1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。则有</a:t>
            </a:r>
            <a:endParaRPr lang="en-US" altLang="zh-CN" sz="2400" dirty="0" smtClean="0">
              <a:latin typeface="Times New Roman" pitchFamily="18" charset="0"/>
              <a:sym typeface="Symbol" pitchFamily="18" charset="2"/>
            </a:endParaRPr>
          </a:p>
          <a:p>
            <a:pPr lvl="2"/>
            <a:endParaRPr lang="zh-CN" altLang="en-US" dirty="0"/>
          </a:p>
        </p:txBody>
      </p:sp>
      <p:graphicFrame>
        <p:nvGraphicFramePr>
          <p:cNvPr id="334851" name="Object 4"/>
          <p:cNvGraphicFramePr>
            <a:graphicFrameLocks noChangeAspect="1"/>
          </p:cNvGraphicFramePr>
          <p:nvPr/>
        </p:nvGraphicFramePr>
        <p:xfrm>
          <a:off x="1571604" y="5357826"/>
          <a:ext cx="3024188" cy="801687"/>
        </p:xfrm>
        <a:graphic>
          <a:graphicData uri="http://schemas.openxmlformats.org/presentationml/2006/ole">
            <p:oleObj spid="_x0000_s334851" name="Equation" r:id="rId3" imgW="1727200" imgH="457200" progId="">
              <p:embed/>
            </p:oleObj>
          </a:graphicData>
        </a:graphic>
      </p:graphicFrame>
      <p:graphicFrame>
        <p:nvGraphicFramePr>
          <p:cNvPr id="334852" name="Object 6"/>
          <p:cNvGraphicFramePr>
            <a:graphicFrameLocks noChangeAspect="1"/>
          </p:cNvGraphicFramePr>
          <p:nvPr/>
        </p:nvGraphicFramePr>
        <p:xfrm>
          <a:off x="5572132" y="5572140"/>
          <a:ext cx="2162175" cy="395287"/>
        </p:xfrm>
        <a:graphic>
          <a:graphicData uri="http://schemas.openxmlformats.org/presentationml/2006/ole">
            <p:oleObj spid="_x0000_s334852" name="Equation" r:id="rId4" imgW="1091726" imgH="203112" progId="">
              <p:embed/>
            </p:oleObj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4714876" y="5643578"/>
            <a:ext cx="62121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30725"/>
          </a:xfrm>
        </p:spPr>
        <p:txBody>
          <a:bodyPr/>
          <a:lstStyle/>
          <a:p>
            <a:r>
              <a:rPr lang="en-US" altLang="zh-CN" sz="2800" dirty="0" smtClean="0"/>
              <a:t>3.6 </a:t>
            </a:r>
            <a:r>
              <a:rPr lang="zh-CN" altLang="en-US" sz="2800" dirty="0" smtClean="0"/>
              <a:t>快速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连续函数</a:t>
            </a:r>
            <a:r>
              <a:rPr lang="en-US" altLang="zh-CN" sz="2400" dirty="0" smtClean="0">
                <a:solidFill>
                  <a:srgbClr val="000000"/>
                </a:solidFill>
              </a:rPr>
              <a:t>a(t)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Fourier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变换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A(f)</a:t>
            </a:r>
            <a:r>
              <a:rPr lang="zh-CN" altLang="en-US" sz="2400" dirty="0" smtClean="0">
                <a:solidFill>
                  <a:srgbClr val="000000"/>
                </a:solidFill>
              </a:rPr>
              <a:t>的逆变换为：               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</a:rPr>
              <a:t>个离散数据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a=(a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</a:rPr>
              <a:t>,a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</a:rPr>
              <a:t>,…,a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N-1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Fourier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变换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                                  </a:t>
            </a: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</a:rPr>
              <a:t>                                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令              ，多项式        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则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当</a:t>
            </a:r>
            <a:r>
              <a:rPr lang="en-US" altLang="zh-CN" sz="2400" dirty="0" smtClean="0">
                <a:solidFill>
                  <a:srgbClr val="000000"/>
                </a:solidFill>
              </a:rPr>
              <a:t>N=2n</a:t>
            </a:r>
            <a:r>
              <a:rPr lang="zh-CN" altLang="en-US" sz="2400" dirty="0" smtClean="0">
                <a:solidFill>
                  <a:srgbClr val="000000"/>
                </a:solidFill>
              </a:rPr>
              <a:t>时，  是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在复数域的</a:t>
            </a:r>
            <a:r>
              <a:rPr lang="en-US" altLang="zh-CN" sz="2400" dirty="0" smtClean="0">
                <a:solidFill>
                  <a:srgbClr val="000000"/>
                </a:solidFill>
              </a:rPr>
              <a:t>2n</a:t>
            </a:r>
            <a:r>
              <a:rPr lang="zh-CN" altLang="en-US" sz="2400" dirty="0" smtClean="0">
                <a:solidFill>
                  <a:srgbClr val="000000"/>
                </a:solidFill>
              </a:rPr>
              <a:t>个复数根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endParaRPr lang="zh-CN" altLang="en-US" sz="8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/>
              <a:t>                                            ,    </a:t>
            </a:r>
            <a:r>
              <a:rPr lang="zh-CN" altLang="en-US" sz="2400" dirty="0" smtClean="0"/>
              <a:t>满足 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                   </a:t>
            </a:r>
            <a:r>
              <a:rPr lang="en-US" altLang="zh-CN" sz="2400" dirty="0" smtClean="0"/>
              <a:t>, j=0,1,2,..,n-1</a:t>
            </a:r>
            <a:r>
              <a:rPr lang="zh-CN" altLang="en-US" sz="2400" dirty="0" smtClean="0"/>
              <a:t>，因为</a:t>
            </a:r>
            <a:endParaRPr lang="zh-CN" altLang="en-US" sz="2400" dirty="0"/>
          </a:p>
        </p:txBody>
      </p:sp>
      <p:graphicFrame>
        <p:nvGraphicFramePr>
          <p:cNvPr id="342018" name="Object 6"/>
          <p:cNvGraphicFramePr>
            <a:graphicFrameLocks noChangeAspect="1"/>
          </p:cNvGraphicFramePr>
          <p:nvPr/>
        </p:nvGraphicFramePr>
        <p:xfrm>
          <a:off x="5000628" y="2071678"/>
          <a:ext cx="2214578" cy="576263"/>
        </p:xfrm>
        <a:graphic>
          <a:graphicData uri="http://schemas.openxmlformats.org/presentationml/2006/ole">
            <p:oleObj spid="_x0000_s342018" name="Equation" r:id="rId3" imgW="1333500" imgH="330200" progId="">
              <p:embed/>
            </p:oleObj>
          </a:graphicData>
        </a:graphic>
      </p:graphicFrame>
      <p:graphicFrame>
        <p:nvGraphicFramePr>
          <p:cNvPr id="342019" name="Object 10"/>
          <p:cNvGraphicFramePr>
            <a:graphicFrameLocks noChangeAspect="1"/>
          </p:cNvGraphicFramePr>
          <p:nvPr/>
        </p:nvGraphicFramePr>
        <p:xfrm>
          <a:off x="3286116" y="2428868"/>
          <a:ext cx="2286016" cy="652464"/>
        </p:xfrm>
        <a:graphic>
          <a:graphicData uri="http://schemas.openxmlformats.org/presentationml/2006/ole">
            <p:oleObj spid="_x0000_s342019" name="Equation" r:id="rId4" imgW="1600200" imgH="393700" progId="">
              <p:embed/>
            </p:oleObj>
          </a:graphicData>
        </a:graphic>
      </p:graphicFrame>
      <p:graphicFrame>
        <p:nvGraphicFramePr>
          <p:cNvPr id="342021" name="Object 16"/>
          <p:cNvGraphicFramePr>
            <a:graphicFrameLocks noChangeAspect="1"/>
          </p:cNvGraphicFramePr>
          <p:nvPr/>
        </p:nvGraphicFramePr>
        <p:xfrm>
          <a:off x="928662" y="3560767"/>
          <a:ext cx="3571900" cy="654051"/>
        </p:xfrm>
        <a:graphic>
          <a:graphicData uri="http://schemas.openxmlformats.org/presentationml/2006/ole">
            <p:oleObj spid="_x0000_s342021" name="Equation" r:id="rId5" imgW="2032000" imgH="342900" progId="">
              <p:embed/>
            </p:oleObj>
          </a:graphicData>
        </a:graphic>
      </p:graphicFrame>
      <p:graphicFrame>
        <p:nvGraphicFramePr>
          <p:cNvPr id="342023" name="Object 18"/>
          <p:cNvGraphicFramePr>
            <a:graphicFrameLocks noChangeAspect="1"/>
          </p:cNvGraphicFramePr>
          <p:nvPr/>
        </p:nvGraphicFramePr>
        <p:xfrm>
          <a:off x="4643438" y="3429000"/>
          <a:ext cx="3643338" cy="785818"/>
        </p:xfrm>
        <a:graphic>
          <a:graphicData uri="http://schemas.openxmlformats.org/presentationml/2006/ole">
            <p:oleObj spid="_x0000_s342023" name="Equation" r:id="rId6" imgW="2247900" imgH="431800" progId="">
              <p:embed/>
            </p:oleObj>
          </a:graphicData>
        </a:graphic>
      </p:graphicFrame>
      <p:graphicFrame>
        <p:nvGraphicFramePr>
          <p:cNvPr id="342025" name="Object 20"/>
          <p:cNvGraphicFramePr>
            <a:graphicFrameLocks noChangeAspect="1"/>
          </p:cNvGraphicFramePr>
          <p:nvPr/>
        </p:nvGraphicFramePr>
        <p:xfrm>
          <a:off x="1357290" y="4214818"/>
          <a:ext cx="1214446" cy="396876"/>
        </p:xfrm>
        <a:graphic>
          <a:graphicData uri="http://schemas.openxmlformats.org/presentationml/2006/ole">
            <p:oleObj spid="_x0000_s342025" name="Equation" r:id="rId7" imgW="622030" imgH="203112" progId="">
              <p:embed/>
            </p:oleObj>
          </a:graphicData>
        </a:graphic>
      </p:graphicFrame>
      <p:graphicFrame>
        <p:nvGraphicFramePr>
          <p:cNvPr id="342027" name="Object 22"/>
          <p:cNvGraphicFramePr>
            <a:graphicFrameLocks noChangeAspect="1"/>
          </p:cNvGraphicFramePr>
          <p:nvPr/>
        </p:nvGraphicFramePr>
        <p:xfrm>
          <a:off x="3714744" y="4143380"/>
          <a:ext cx="1785950" cy="571504"/>
        </p:xfrm>
        <a:graphic>
          <a:graphicData uri="http://schemas.openxmlformats.org/presentationml/2006/ole">
            <p:oleObj spid="_x0000_s342027" name="Equation" r:id="rId8" imgW="1130040" imgH="342720" progId="">
              <p:embed/>
            </p:oleObj>
          </a:graphicData>
        </a:graphic>
      </p:graphicFrame>
      <p:graphicFrame>
        <p:nvGraphicFramePr>
          <p:cNvPr id="342028" name="Object 24"/>
          <p:cNvGraphicFramePr>
            <a:graphicFrameLocks noChangeAspect="1"/>
          </p:cNvGraphicFramePr>
          <p:nvPr/>
        </p:nvGraphicFramePr>
        <p:xfrm>
          <a:off x="5786446" y="4214818"/>
          <a:ext cx="2643206" cy="500066"/>
        </p:xfrm>
        <a:graphic>
          <a:graphicData uri="http://schemas.openxmlformats.org/presentationml/2006/ole">
            <p:oleObj spid="_x0000_s342028" name="Equation" r:id="rId9" imgW="1752600" imgH="254000" progId="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14414" y="5072074"/>
          <a:ext cx="3571900" cy="571504"/>
        </p:xfrm>
        <a:graphic>
          <a:graphicData uri="http://schemas.openxmlformats.org/presentationml/2006/ole">
            <p:oleObj spid="_x0000_s342030" name="公式" r:id="rId10" imgW="1549080" imgH="279360" progId="Equation.3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28860" y="4643446"/>
          <a:ext cx="428628" cy="417514"/>
        </p:xfrm>
        <a:graphic>
          <a:graphicData uri="http://schemas.openxmlformats.org/presentationml/2006/ole">
            <p:oleObj spid="_x0000_s342031" name="公式" r:id="rId11" imgW="190440" imgH="203040" progId="Equation.3">
              <p:embed/>
            </p:oleObj>
          </a:graphicData>
        </a:graphic>
      </p:graphicFrame>
      <p:graphicFrame>
        <p:nvGraphicFramePr>
          <p:cNvPr id="342034" name="Object 18"/>
          <p:cNvGraphicFramePr>
            <a:graphicFrameLocks noChangeAspect="1"/>
          </p:cNvGraphicFramePr>
          <p:nvPr/>
        </p:nvGraphicFramePr>
        <p:xfrm>
          <a:off x="1214414" y="5643581"/>
          <a:ext cx="1357313" cy="428625"/>
        </p:xfrm>
        <a:graphic>
          <a:graphicData uri="http://schemas.openxmlformats.org/presentationml/2006/ole">
            <p:oleObj spid="_x0000_s342034" name="公式" r:id="rId12" imgW="711000" imgH="203040" progId="Equation.3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572132" y="5643578"/>
          <a:ext cx="1143008" cy="428628"/>
        </p:xfrm>
        <a:graphic>
          <a:graphicData uri="http://schemas.openxmlformats.org/presentationml/2006/ole">
            <p:oleObj spid="_x0000_s342035" name="公式" r:id="rId13" imgW="5205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快速</a:t>
            </a:r>
            <a:r>
              <a:rPr lang="en-US" altLang="zh-CN" sz="4400" dirty="0" smtClean="0"/>
              <a:t>Fourier</a:t>
            </a:r>
            <a:r>
              <a:rPr lang="zh-CN" altLang="en-US" sz="44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蛮力算法解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2n-1</a:t>
            </a:r>
            <a:r>
              <a:rPr lang="zh-CN" altLang="en-US" sz="2000" dirty="0" smtClean="0"/>
              <a:t>次多项式</a:t>
            </a:r>
            <a:r>
              <a:rPr lang="en-US" altLang="zh-CN" sz="2000" dirty="0" smtClean="0"/>
              <a:t>a(x)</a:t>
            </a:r>
            <a:r>
              <a:rPr lang="zh-CN" altLang="en-US" sz="2000" dirty="0" smtClean="0"/>
              <a:t>的系数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,..a</a:t>
            </a:r>
            <a:r>
              <a:rPr lang="en-US" altLang="zh-CN" sz="2000" baseline="-25000" dirty="0" smtClean="0"/>
              <a:t>2n-1</a:t>
            </a:r>
          </a:p>
          <a:p>
            <a:pPr lvl="2"/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a(</a:t>
            </a:r>
            <a:r>
              <a:rPr lang="en-US" altLang="zh-CN" sz="2000" dirty="0" smtClean="0">
                <a:sym typeface="Symbol"/>
              </a:rPr>
              <a:t></a:t>
            </a:r>
            <a:r>
              <a:rPr lang="en-US" altLang="zh-CN" sz="2000" baseline="30000" dirty="0" smtClean="0">
                <a:sym typeface="Symbol"/>
              </a:rPr>
              <a:t>0</a:t>
            </a:r>
            <a:r>
              <a:rPr lang="en-US" altLang="zh-CN" sz="2000" dirty="0" smtClean="0">
                <a:sym typeface="Symbol"/>
              </a:rPr>
              <a:t>),a(</a:t>
            </a:r>
            <a:r>
              <a:rPr lang="en-US" altLang="zh-CN" sz="2000" baseline="30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),…,a(</a:t>
            </a:r>
            <a:r>
              <a:rPr lang="en-US" altLang="zh-CN" sz="2000" baseline="30000" dirty="0" smtClean="0">
                <a:sym typeface="Symbol"/>
              </a:rPr>
              <a:t>2n-1</a:t>
            </a:r>
            <a:r>
              <a:rPr lang="en-US" altLang="zh-CN" sz="2000" dirty="0" smtClean="0">
                <a:sym typeface="Symbol"/>
              </a:rPr>
              <a:t>) →(A</a:t>
            </a:r>
            <a:r>
              <a:rPr lang="en-US" altLang="zh-CN" sz="2000" baseline="-25000" dirty="0" smtClean="0">
                <a:sym typeface="Symbol"/>
              </a:rPr>
              <a:t>0</a:t>
            </a:r>
            <a:r>
              <a:rPr lang="en-US" altLang="zh-CN" sz="2000" dirty="0" smtClean="0">
                <a:sym typeface="Symbol"/>
              </a:rPr>
              <a:t>,A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,…A</a:t>
            </a:r>
            <a:r>
              <a:rPr lang="en-US" altLang="zh-CN" sz="2000" baseline="-25000" dirty="0" smtClean="0">
                <a:sym typeface="Symbol"/>
              </a:rPr>
              <a:t>2n-1</a:t>
            </a:r>
            <a:r>
              <a:rPr lang="en-US" altLang="zh-CN" sz="2000" dirty="0" smtClean="0">
                <a:sym typeface="Symbol"/>
              </a:rPr>
              <a:t>)</a:t>
            </a:r>
          </a:p>
          <a:p>
            <a:pPr lvl="2"/>
            <a:r>
              <a:rPr lang="en-US" altLang="zh-CN" sz="2000" dirty="0" smtClean="0">
                <a:sym typeface="Symbol"/>
              </a:rPr>
              <a:t>1. </a:t>
            </a:r>
            <a:r>
              <a:rPr lang="zh-CN" altLang="en-US" sz="2000" dirty="0" smtClean="0">
                <a:sym typeface="Symbol"/>
              </a:rPr>
              <a:t>计算</a:t>
            </a:r>
            <a:r>
              <a:rPr lang="en-US" altLang="zh-CN" sz="2000" dirty="0" smtClean="0">
                <a:sym typeface="Symbol"/>
              </a:rPr>
              <a:t></a:t>
            </a:r>
            <a:r>
              <a:rPr lang="en-US" altLang="zh-CN" sz="2000" baseline="30000" dirty="0" smtClean="0">
                <a:sym typeface="Symbol"/>
              </a:rPr>
              <a:t>0</a:t>
            </a:r>
            <a:r>
              <a:rPr lang="en-US" altLang="zh-CN" sz="2000" dirty="0" smtClean="0">
                <a:sym typeface="Symbol"/>
              </a:rPr>
              <a:t>, </a:t>
            </a:r>
            <a:r>
              <a:rPr lang="en-US" altLang="zh-CN" sz="2000" baseline="30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,…, </a:t>
            </a:r>
            <a:r>
              <a:rPr lang="en-US" altLang="zh-CN" sz="2000" baseline="30000" dirty="0" smtClean="0">
                <a:sym typeface="Symbol"/>
              </a:rPr>
              <a:t>2n-1</a:t>
            </a:r>
          </a:p>
          <a:p>
            <a:pPr lvl="2"/>
            <a:r>
              <a:rPr lang="en-US" altLang="zh-CN" sz="2000" dirty="0" smtClean="0"/>
              <a:t>2.for j=0 to 2n-1</a:t>
            </a:r>
          </a:p>
          <a:p>
            <a:pPr lvl="2"/>
            <a:r>
              <a:rPr lang="en-US" altLang="zh-CN" sz="2000" dirty="0" smtClean="0"/>
              <a:t>3. 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:=a</a:t>
            </a:r>
            <a:r>
              <a:rPr lang="en-US" altLang="zh-CN" sz="2000" baseline="-25000" dirty="0" smtClean="0"/>
              <a:t>0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4.  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 to 2n-1 do </a:t>
            </a:r>
          </a:p>
          <a:p>
            <a:pPr lvl="2"/>
            <a:r>
              <a:rPr lang="en-US" altLang="zh-CN" sz="2000" dirty="0" smtClean="0"/>
              <a:t>5</a:t>
            </a:r>
            <a:r>
              <a:rPr lang="en-US" altLang="zh-CN" sz="2000" b="1" dirty="0" smtClean="0"/>
              <a:t>.    t=</a:t>
            </a:r>
            <a:r>
              <a:rPr lang="en-US" altLang="zh-CN" sz="2000" b="1" dirty="0" err="1" smtClean="0"/>
              <a:t>a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*(</a:t>
            </a:r>
            <a:r>
              <a:rPr lang="en-US" altLang="zh-CN" sz="2000" b="1" dirty="0" smtClean="0">
                <a:sym typeface="Symbol"/>
              </a:rPr>
              <a:t></a:t>
            </a:r>
            <a:r>
              <a:rPr lang="en-US" altLang="zh-CN" sz="2000" b="1" baseline="30000" dirty="0" smtClean="0">
                <a:sym typeface="Symbol"/>
              </a:rPr>
              <a:t>j</a:t>
            </a:r>
            <a:r>
              <a:rPr lang="en-US" altLang="zh-CN" sz="2000" b="1" dirty="0" smtClean="0">
                <a:sym typeface="Symbol"/>
              </a:rPr>
              <a:t>)</a:t>
            </a:r>
            <a:r>
              <a:rPr lang="en-US" altLang="zh-CN" sz="2000" b="1" baseline="30000" dirty="0" err="1" smtClean="0">
                <a:sym typeface="Symbol"/>
              </a:rPr>
              <a:t>i</a:t>
            </a:r>
            <a:endParaRPr lang="en-US" altLang="zh-CN" sz="2000" b="1" baseline="30000" dirty="0" smtClean="0">
              <a:sym typeface="Symbol"/>
            </a:endParaRPr>
          </a:p>
          <a:p>
            <a:pPr lvl="2"/>
            <a:r>
              <a:rPr lang="en-US" altLang="zh-CN" sz="2000" dirty="0" smtClean="0">
                <a:sym typeface="Symbol"/>
              </a:rPr>
              <a:t>6.   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>
                <a:sym typeface="Symbol"/>
              </a:rPr>
              <a:t>:=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>
                <a:sym typeface="Symbol"/>
              </a:rPr>
              <a:t>+t   </a:t>
            </a:r>
          </a:p>
          <a:p>
            <a:pPr lvl="2"/>
            <a:r>
              <a:rPr lang="en-US" altLang="zh-CN" sz="2000" dirty="0" smtClean="0">
                <a:sym typeface="Symbol"/>
              </a:rPr>
              <a:t>7.   end for</a:t>
            </a:r>
          </a:p>
          <a:p>
            <a:pPr lvl="2"/>
            <a:r>
              <a:rPr lang="en-US" altLang="zh-CN" sz="2000" dirty="0" smtClean="0">
                <a:sym typeface="Symbol"/>
              </a:rPr>
              <a:t>8.end for </a:t>
            </a:r>
          </a:p>
          <a:p>
            <a:pPr lvl="2"/>
            <a:r>
              <a:rPr lang="en-US" altLang="zh-CN" sz="2000" dirty="0" smtClean="0"/>
              <a:t>9. return </a:t>
            </a:r>
            <a:r>
              <a:rPr lang="en-US" altLang="zh-CN" sz="2000" dirty="0" smtClean="0">
                <a:sym typeface="Symbol"/>
              </a:rPr>
              <a:t>(A</a:t>
            </a:r>
            <a:r>
              <a:rPr lang="en-US" altLang="zh-CN" sz="2000" baseline="-25000" dirty="0" smtClean="0">
                <a:sym typeface="Symbol"/>
              </a:rPr>
              <a:t>0</a:t>
            </a:r>
            <a:r>
              <a:rPr lang="en-US" altLang="zh-CN" sz="2000" dirty="0" smtClean="0">
                <a:sym typeface="Symbol"/>
              </a:rPr>
              <a:t>,A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,…A</a:t>
            </a:r>
            <a:r>
              <a:rPr lang="en-US" altLang="zh-CN" sz="2000" baseline="-25000" dirty="0" smtClean="0">
                <a:sym typeface="Symbol"/>
              </a:rPr>
              <a:t>2n-1</a:t>
            </a:r>
            <a:r>
              <a:rPr lang="en-US" altLang="zh-CN" sz="2000" dirty="0" smtClean="0">
                <a:sym typeface="Symbol"/>
              </a:rPr>
              <a:t>)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2066" y="3726610"/>
            <a:ext cx="357190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计算复杂度：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句做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次乘，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句循环共</a:t>
            </a:r>
            <a:r>
              <a:rPr lang="en-US" altLang="zh-CN" sz="2000" dirty="0" smtClean="0"/>
              <a:t>1+2+…+(2n-1)=2n(2n-1)/2</a:t>
            </a:r>
            <a:r>
              <a:rPr lang="zh-CN" altLang="en-US" sz="2000" dirty="0" smtClean="0"/>
              <a:t>次乘，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句循环</a:t>
            </a:r>
            <a:r>
              <a:rPr lang="en-US" altLang="zh-CN" sz="2000" dirty="0" smtClean="0"/>
              <a:t>2n</a:t>
            </a:r>
            <a:r>
              <a:rPr lang="zh-CN" altLang="en-US" sz="2000" dirty="0" smtClean="0"/>
              <a:t>次，所以</a:t>
            </a:r>
            <a:r>
              <a:rPr lang="en-US" altLang="zh-CN" sz="2000" dirty="0" smtClean="0"/>
              <a:t>T(n)=O(n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快速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改进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r>
              <a:rPr lang="zh-CN" altLang="en-US" dirty="0" smtClean="0"/>
              <a:t>：避免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/>
              </a:rPr>
              <a:t></a:t>
            </a:r>
            <a:r>
              <a:rPr lang="en-US" altLang="zh-CN" sz="2800" baseline="30000" dirty="0" smtClean="0">
                <a:sym typeface="Symbol"/>
              </a:rPr>
              <a:t>j</a:t>
            </a:r>
            <a:r>
              <a:rPr lang="en-US" altLang="zh-CN" sz="2800" dirty="0" smtClean="0">
                <a:sym typeface="Symbol"/>
              </a:rPr>
              <a:t>)</a:t>
            </a:r>
            <a:r>
              <a:rPr lang="en-US" altLang="zh-CN" sz="2800" baseline="30000" dirty="0" err="1" smtClean="0">
                <a:sym typeface="Symbol"/>
              </a:rPr>
              <a:t>i</a:t>
            </a:r>
            <a:r>
              <a:rPr lang="zh-CN" altLang="en-US" sz="2800" dirty="0" smtClean="0">
                <a:sym typeface="Symbol"/>
              </a:rPr>
              <a:t>的重复计算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考虑如下代数变换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kern="1200" baseline="-25000" dirty="0" smtClean="0"/>
              <a:t>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n-1</a:t>
            </a:r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</a:p>
          <a:p>
            <a:pPr lvl="2">
              <a:buNone/>
            </a:pPr>
            <a:r>
              <a:rPr lang="en-US" altLang="zh-CN" dirty="0" smtClean="0"/>
              <a:t>        ….</a:t>
            </a:r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=a(x)</a:t>
            </a:r>
          </a:p>
          <a:p>
            <a:pPr lvl="2"/>
            <a:r>
              <a:rPr lang="zh-CN" altLang="en-US" dirty="0" smtClean="0"/>
              <a:t>对每一个</a:t>
            </a:r>
            <a:r>
              <a:rPr lang="en-US" altLang="zh-CN" sz="2400" dirty="0" smtClean="0">
                <a:sym typeface="Symbol"/>
              </a:rPr>
              <a:t></a:t>
            </a:r>
            <a:r>
              <a:rPr lang="en-US" altLang="zh-CN" sz="2400" baseline="30000" dirty="0" smtClean="0">
                <a:sym typeface="Symbol"/>
              </a:rPr>
              <a:t>0</a:t>
            </a:r>
            <a:r>
              <a:rPr lang="en-US" altLang="zh-CN" sz="2400" dirty="0" smtClean="0">
                <a:sym typeface="Symbol"/>
              </a:rPr>
              <a:t>, </a:t>
            </a:r>
            <a:r>
              <a:rPr lang="en-US" altLang="zh-CN" sz="2400" baseline="30000" dirty="0" smtClean="0">
                <a:sym typeface="Symbol"/>
              </a:rPr>
              <a:t>1</a:t>
            </a:r>
            <a:r>
              <a:rPr lang="en-US" altLang="zh-CN" sz="2400" dirty="0" smtClean="0">
                <a:sym typeface="Symbol"/>
              </a:rPr>
              <a:t>,…, </a:t>
            </a:r>
            <a:r>
              <a:rPr lang="en-US" altLang="zh-CN" sz="2400" baseline="30000" dirty="0" smtClean="0">
                <a:sym typeface="Symbol"/>
              </a:rPr>
              <a:t>2n-1</a:t>
            </a:r>
            <a:r>
              <a:rPr lang="zh-CN" altLang="en-US" sz="2400" dirty="0" smtClean="0">
                <a:sym typeface="Symbol"/>
              </a:rPr>
              <a:t>，顺序计算</a:t>
            </a:r>
            <a:r>
              <a:rPr lang="en-US" altLang="zh-CN" sz="2400" dirty="0" smtClean="0">
                <a:sym typeface="Symbol"/>
              </a:rPr>
              <a:t>a</a:t>
            </a:r>
            <a:r>
              <a:rPr lang="en-US" altLang="zh-CN" sz="2400" baseline="-25000" dirty="0" smtClean="0">
                <a:sym typeface="Symbol"/>
              </a:rPr>
              <a:t>1</a:t>
            </a:r>
            <a:r>
              <a:rPr lang="en-US" altLang="zh-CN" sz="2400" dirty="0" smtClean="0">
                <a:sym typeface="Symbol"/>
              </a:rPr>
              <a:t>(x),…a</a:t>
            </a:r>
            <a:r>
              <a:rPr lang="en-US" altLang="zh-CN" sz="2400" baseline="-25000" dirty="0" smtClean="0">
                <a:sym typeface="Symbol"/>
              </a:rPr>
              <a:t>n</a:t>
            </a:r>
            <a:r>
              <a:rPr lang="en-US" altLang="zh-CN" sz="2400" dirty="0" smtClean="0">
                <a:sym typeface="Symbol"/>
              </a:rPr>
              <a:t>(x)</a:t>
            </a:r>
            <a:r>
              <a:rPr lang="zh-CN" altLang="en-US" sz="2400" dirty="0" smtClean="0">
                <a:sym typeface="Symbol"/>
              </a:rPr>
              <a:t>即可</a:t>
            </a:r>
            <a:endParaRPr lang="en-US" altLang="zh-CN" sz="2400" dirty="0" smtClean="0">
              <a:sym typeface="Symbol"/>
            </a:endParaRPr>
          </a:p>
          <a:p>
            <a:pPr lvl="2"/>
            <a:r>
              <a:rPr lang="zh-CN" altLang="en-US" sz="2400" dirty="0" smtClean="0">
                <a:sym typeface="Symbol"/>
              </a:rPr>
              <a:t>复杂度：</a:t>
            </a:r>
            <a:endParaRPr lang="en-US" altLang="zh-CN" sz="2400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由</a:t>
            </a:r>
            <a:r>
              <a:rPr lang="en-US" altLang="zh-CN" dirty="0" err="1" smtClean="0">
                <a:sym typeface="Symbol"/>
              </a:rPr>
              <a:t>a</a:t>
            </a:r>
            <a:r>
              <a:rPr lang="en-US" altLang="zh-CN" baseline="-25000" dirty="0" err="1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(x)</a:t>
            </a:r>
            <a:r>
              <a:rPr lang="zh-CN" altLang="en-US" dirty="0" smtClean="0">
                <a:sym typeface="Symbol"/>
              </a:rPr>
              <a:t>计算</a:t>
            </a:r>
            <a:r>
              <a:rPr lang="en-US" altLang="zh-CN" dirty="0" smtClean="0">
                <a:sym typeface="Symbol"/>
              </a:rPr>
              <a:t>a</a:t>
            </a:r>
            <a:r>
              <a:rPr lang="en-US" altLang="zh-CN" baseline="-25000" dirty="0" smtClean="0">
                <a:sym typeface="Symbol"/>
              </a:rPr>
              <a:t>i+1</a:t>
            </a:r>
            <a:r>
              <a:rPr lang="en-US" altLang="zh-CN" dirty="0" smtClean="0">
                <a:sym typeface="Symbol"/>
              </a:rPr>
              <a:t>(x)</a:t>
            </a:r>
            <a:r>
              <a:rPr lang="zh-CN" altLang="en-US" dirty="0" smtClean="0">
                <a:sym typeface="Symbol"/>
              </a:rPr>
              <a:t>需一次乘、一次加，计算每根</a:t>
            </a:r>
            <a:r>
              <a:rPr lang="en-US" altLang="zh-CN" dirty="0" smtClean="0">
                <a:sym typeface="Symbol"/>
              </a:rPr>
              <a:t>2n</a:t>
            </a:r>
            <a:r>
              <a:rPr lang="zh-CN" altLang="en-US" dirty="0" smtClean="0">
                <a:sym typeface="Symbol"/>
              </a:rPr>
              <a:t>次</a:t>
            </a:r>
            <a:endParaRPr lang="en-US" altLang="zh-CN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计算</a:t>
            </a:r>
            <a:r>
              <a:rPr lang="en-US" altLang="zh-CN" dirty="0" smtClean="0">
                <a:sym typeface="Symbol"/>
              </a:rPr>
              <a:t>2n</a:t>
            </a:r>
            <a:r>
              <a:rPr lang="zh-CN" altLang="en-US" dirty="0" smtClean="0">
                <a:sym typeface="Symbol"/>
              </a:rPr>
              <a:t>个根</a:t>
            </a:r>
            <a:r>
              <a:rPr lang="en-US" altLang="zh-CN" dirty="0" smtClean="0">
                <a:sym typeface="Symbol"/>
              </a:rPr>
              <a:t>4n</a:t>
            </a:r>
            <a:r>
              <a:rPr lang="en-US" altLang="zh-CN" baseline="30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次。所以</a:t>
            </a:r>
            <a:r>
              <a:rPr lang="en-US" altLang="zh-CN" dirty="0" smtClean="0">
                <a:sym typeface="Symbol"/>
              </a:rPr>
              <a:t>T(n)=O(n</a:t>
            </a:r>
            <a:r>
              <a:rPr lang="en-US" altLang="zh-CN" baseline="30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分治策略的基本思想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将规模为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的问题规约为规模减小的一个或多个子问题，分别求解每个子问题，然后把子问题的解综合，得到原问题的解。</a:t>
            </a:r>
            <a:endParaRPr lang="en-US" altLang="zh-CN" dirty="0" smtClean="0"/>
          </a:p>
          <a:p>
            <a:pPr lvl="2"/>
            <a:r>
              <a:rPr lang="zh-CN" altLang="en-US" dirty="0"/>
              <a:t>分</a:t>
            </a:r>
            <a:r>
              <a:rPr lang="zh-CN" altLang="en-US" dirty="0" smtClean="0"/>
              <a:t>治算法的一般描述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Divide-and-conquer(p)</a:t>
            </a:r>
          </a:p>
          <a:p>
            <a:pPr lvl="3">
              <a:buNone/>
            </a:pPr>
            <a:r>
              <a:rPr lang="en-US" altLang="zh-CN" dirty="0" smtClean="0"/>
              <a:t>1.  if |p|≤c then S(p)     //S(p)</a:t>
            </a:r>
            <a:r>
              <a:rPr lang="zh-CN" altLang="en-US" dirty="0" smtClean="0"/>
              <a:t>代表直接求解</a:t>
            </a:r>
            <a:endParaRPr lang="en-US" altLang="zh-CN" dirty="0" smtClean="0"/>
          </a:p>
          <a:p>
            <a:pPr marL="1481137" lvl="3" indent="-457200">
              <a:buNone/>
            </a:pPr>
            <a:r>
              <a:rPr lang="en-US" altLang="zh-CN" dirty="0" smtClean="0"/>
              <a:t>2.  divide p into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pPr marL="1481137" lvl="3" indent="-457200">
              <a:buNone/>
            </a:pPr>
            <a:r>
              <a:rPr lang="en-US" altLang="zh-CN" dirty="0" smtClean="0"/>
              <a:t>3.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k do </a:t>
            </a:r>
          </a:p>
          <a:p>
            <a:pPr marL="1481137" lvl="3" indent="-457200">
              <a:buNone/>
            </a:pPr>
            <a:r>
              <a:rPr lang="en-US" altLang="zh-CN" dirty="0" smtClean="0"/>
              <a:t>4.     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=divide-and-</a:t>
            </a:r>
            <a:r>
              <a:rPr lang="en-US" altLang="zh-CN" dirty="0" err="1" smtClean="0"/>
              <a:t>conque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递归求解每个子问题</a:t>
            </a:r>
            <a:endParaRPr lang="en-US" altLang="zh-CN" dirty="0" smtClean="0"/>
          </a:p>
          <a:p>
            <a:pPr marL="1481137" lvl="3" indent="-457200">
              <a:buNone/>
            </a:pPr>
            <a:r>
              <a:rPr lang="en-US" altLang="zh-CN" dirty="0" smtClean="0"/>
              <a:t>5.   Return Merge(y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把子问题的解进行综合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快速</a:t>
            </a:r>
            <a:r>
              <a:rPr lang="en-US" altLang="zh-CN" sz="4400" dirty="0" smtClean="0"/>
              <a:t>Fourier</a:t>
            </a:r>
            <a:r>
              <a:rPr lang="zh-CN" altLang="en-US" sz="44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快速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变换：分治算法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定义如下两个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次多项式：分别由</a:t>
            </a:r>
            <a:r>
              <a:rPr lang="en-US" altLang="zh-CN" dirty="0" smtClean="0"/>
              <a:t>a(x)</a:t>
            </a:r>
            <a:r>
              <a:rPr lang="zh-CN" altLang="en-US" dirty="0" smtClean="0"/>
              <a:t>偶、奇系数组成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b(x)=a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(N-2)/2</a:t>
            </a:r>
            <a:r>
              <a:rPr lang="en-US" altLang="zh-CN" dirty="0" smtClean="0"/>
              <a:t> </a:t>
            </a:r>
          </a:p>
          <a:p>
            <a:pPr lvl="3"/>
            <a:r>
              <a:rPr lang="en-US" altLang="zh-CN" dirty="0" smtClean="0"/>
              <a:t>c(x)=a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(N-2)/2</a:t>
            </a:r>
            <a:r>
              <a:rPr lang="zh-CN" altLang="en-US" dirty="0" smtClean="0"/>
              <a:t>，则，</a:t>
            </a:r>
            <a:endParaRPr lang="en-US" altLang="zh-CN" dirty="0" smtClean="0"/>
          </a:p>
          <a:p>
            <a:pPr lvl="3"/>
            <a:r>
              <a:rPr lang="en-US" altLang="zh-CN" smtClean="0"/>
              <a:t>ax</a:t>
            </a:r>
            <a:r>
              <a:rPr lang="en-US" altLang="zh-CN" dirty="0" smtClean="0"/>
              <a:t>)=b(x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x+c</a:t>
            </a:r>
            <a:r>
              <a:rPr lang="en-US" altLang="zh-CN" dirty="0" smtClean="0"/>
              <a:t>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        j=0,1,2…,n-1</a:t>
            </a:r>
            <a:r>
              <a:rPr lang="zh-CN" altLang="en-US" dirty="0" smtClean="0"/>
              <a:t>，         （                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3"/>
            <a:r>
              <a:rPr lang="zh-CN" altLang="en-US" dirty="0" smtClean="0"/>
              <a:t>直接归纳，或根据后面的主定理情况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这真是分治策略的一个成功范例！</a:t>
            </a:r>
            <a:endParaRPr lang="zh-CN" altLang="en-US" dirty="0"/>
          </a:p>
        </p:txBody>
      </p:sp>
      <p:graphicFrame>
        <p:nvGraphicFramePr>
          <p:cNvPr id="344065" name="Object 28"/>
          <p:cNvGraphicFramePr>
            <a:graphicFrameLocks noChangeAspect="1"/>
          </p:cNvGraphicFramePr>
          <p:nvPr/>
        </p:nvGraphicFramePr>
        <p:xfrm>
          <a:off x="1785918" y="3554416"/>
          <a:ext cx="5924550" cy="374650"/>
        </p:xfrm>
        <a:graphic>
          <a:graphicData uri="http://schemas.openxmlformats.org/presentationml/2006/ole">
            <p:oleObj spid="_x0000_s344065" name="Equation" r:id="rId3" imgW="3632200" imgH="228600" progId="">
              <p:embed/>
            </p:oleObj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5286388" y="3929066"/>
          <a:ext cx="1143000" cy="428625"/>
        </p:xfrm>
        <a:graphic>
          <a:graphicData uri="http://schemas.openxmlformats.org/presentationml/2006/ole">
            <p:oleObj spid="_x0000_s344067" name="公式" r:id="rId4" imgW="520560" imgH="203040" progId="Equation.3">
              <p:embed/>
            </p:oleObj>
          </a:graphicData>
        </a:graphic>
      </p:graphicFrame>
      <p:graphicFrame>
        <p:nvGraphicFramePr>
          <p:cNvPr id="344069" name="Object 6"/>
          <p:cNvGraphicFramePr>
            <a:graphicFrameLocks noChangeAspect="1"/>
          </p:cNvGraphicFramePr>
          <p:nvPr/>
        </p:nvGraphicFramePr>
        <p:xfrm>
          <a:off x="2143108" y="4643446"/>
          <a:ext cx="3357586" cy="785818"/>
        </p:xfrm>
        <a:graphic>
          <a:graphicData uri="http://schemas.openxmlformats.org/presentationml/2006/ole">
            <p:oleObj spid="_x0000_s344069" name="Equation" r:id="rId5" imgW="203200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快速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Proc FFT(N, </a:t>
            </a:r>
            <a:r>
              <a:rPr lang="en-US" altLang="zh-CN" sz="2000" dirty="0" err="1" smtClean="0">
                <a:latin typeface="Times New Roman" pitchFamily="18" charset="0"/>
              </a:rPr>
              <a:t>a,w,A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# N=2n,w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次单位根，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是已知的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元数组，代表多项式</a:t>
            </a:r>
            <a:r>
              <a:rPr lang="en-US" altLang="zh-CN" sz="2000" dirty="0" smtClean="0">
                <a:latin typeface="Times New Roman" pitchFamily="18" charset="0"/>
              </a:rPr>
              <a:t>a(x)</a:t>
            </a:r>
            <a:r>
              <a:rPr lang="zh-CN" altLang="en-US" sz="2000" dirty="0" smtClean="0">
                <a:latin typeface="Times New Roman" pitchFamily="18" charset="0"/>
              </a:rPr>
              <a:t>的系数，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# A</a:t>
            </a:r>
            <a:r>
              <a:rPr lang="zh-CN" altLang="en-US" sz="2000" dirty="0" smtClean="0">
                <a:latin typeface="Times New Roman" pitchFamily="18" charset="0"/>
              </a:rPr>
              <a:t>是计算出来的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元数组，</a:t>
            </a:r>
            <a:r>
              <a:rPr lang="en-US" altLang="zh-CN" sz="2000" dirty="0" smtClean="0">
                <a:latin typeface="Times New Roman" pitchFamily="18" charset="0"/>
              </a:rPr>
              <a:t>A[j]=a(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30000" dirty="0" err="1" smtClean="0">
                <a:latin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</a:rPr>
              <a:t>), j=0,1,…,N-1.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real</a:t>
            </a:r>
            <a:r>
              <a:rPr lang="en-US" altLang="zh-CN" sz="2000" dirty="0" smtClean="0">
                <a:latin typeface="Times New Roman" pitchFamily="18" charset="0"/>
              </a:rPr>
              <a:t> b[ ], c[ ];  </a:t>
            </a:r>
            <a:r>
              <a:rPr lang="en-US" altLang="zh-CN" sz="2000" b="1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j;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complex</a:t>
            </a:r>
            <a:r>
              <a:rPr lang="en-US" altLang="zh-CN" sz="2000" dirty="0" smtClean="0">
                <a:latin typeface="Times New Roman" pitchFamily="18" charset="0"/>
              </a:rPr>
              <a:t> B[ ], C[ ], </a:t>
            </a:r>
            <a:r>
              <a:rPr lang="en-US" altLang="zh-CN" sz="2000" dirty="0" err="1" smtClean="0">
                <a:latin typeface="Times New Roman" pitchFamily="18" charset="0"/>
              </a:rPr>
              <a:t>wp</a:t>
            </a:r>
            <a:r>
              <a:rPr lang="en-US" altLang="zh-CN" sz="2000" dirty="0" smtClean="0">
                <a:latin typeface="Times New Roman" pitchFamily="18" charset="0"/>
              </a:rPr>
              <a:t>[ ];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 N=1 </a:t>
            </a:r>
            <a:r>
              <a:rPr lang="en-US" altLang="zh-CN" sz="2000" b="1" dirty="0" smtClean="0">
                <a:latin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</a:rPr>
              <a:t>n A[0]:=a[0];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else 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  n:=N/2;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 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j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0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n-1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     b[j]:=a[2*j+1];  c[j]:=a[2*j];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  </a:t>
            </a:r>
            <a:r>
              <a:rPr lang="en-US" altLang="zh-CN" sz="2000" b="1" dirty="0" smtClean="0">
                <a:latin typeface="Times New Roman" pitchFamily="18" charset="0"/>
              </a:rPr>
              <a:t>end</a:t>
            </a:r>
            <a:r>
              <a:rPr lang="en-US" altLang="zh-CN" sz="2000" dirty="0" smtClean="0">
                <a:latin typeface="Times New Roman" pitchFamily="18" charset="0"/>
              </a:rPr>
              <a:t>{for}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end</a:t>
            </a:r>
            <a:r>
              <a:rPr lang="en-US" altLang="zh-CN" sz="2000" dirty="0" smtClean="0">
                <a:latin typeface="Times New Roman" pitchFamily="18" charset="0"/>
              </a:rPr>
              <a:t>{if}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FFT(</a:t>
            </a:r>
            <a:r>
              <a:rPr lang="en-US" altLang="zh-CN" sz="2000" dirty="0" err="1" smtClean="0">
                <a:latin typeface="Times New Roman" pitchFamily="18" charset="0"/>
              </a:rPr>
              <a:t>n,b,w</a:t>
            </a:r>
            <a:r>
              <a:rPr lang="en-US" altLang="zh-CN" sz="2000" dirty="0" smtClean="0">
                <a:latin typeface="Times New Roman" pitchFamily="18" charset="0"/>
              </a:rPr>
              <a:t>*</a:t>
            </a:r>
            <a:r>
              <a:rPr lang="en-US" altLang="zh-CN" sz="2000" dirty="0" err="1" smtClean="0">
                <a:latin typeface="Times New Roman" pitchFamily="18" charset="0"/>
              </a:rPr>
              <a:t>w,B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FFT(</a:t>
            </a:r>
            <a:r>
              <a:rPr lang="en-US" altLang="zh-CN" sz="2000" dirty="0" err="1" smtClean="0">
                <a:latin typeface="Times New Roman" pitchFamily="18" charset="0"/>
              </a:rPr>
              <a:t>n,c,w</a:t>
            </a:r>
            <a:r>
              <a:rPr lang="en-US" altLang="zh-CN" sz="2000" dirty="0" smtClean="0">
                <a:latin typeface="Times New Roman" pitchFamily="18" charset="0"/>
              </a:rPr>
              <a:t>*</a:t>
            </a:r>
            <a:r>
              <a:rPr lang="en-US" altLang="zh-CN" sz="2000" dirty="0" err="1" smtClean="0">
                <a:latin typeface="Times New Roman" pitchFamily="18" charset="0"/>
              </a:rPr>
              <a:t>w,C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wp</a:t>
            </a:r>
            <a:r>
              <a:rPr lang="en-US" altLang="zh-CN" sz="2000" dirty="0" smtClean="0">
                <a:latin typeface="Times New Roman" pitchFamily="18" charset="0"/>
              </a:rPr>
              <a:t>[0]:=1;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883" y="4214818"/>
            <a:ext cx="3580083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latin typeface="Times New Roman" pitchFamily="18" charset="0"/>
              </a:rPr>
              <a:t> for</a:t>
            </a:r>
            <a:r>
              <a:rPr lang="en-US" altLang="zh-CN" sz="2000" dirty="0" smtClean="0">
                <a:latin typeface="Times New Roman" pitchFamily="18" charset="0"/>
              </a:rPr>
              <a:t> j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0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n-1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</a:rPr>
              <a:t>wp</a:t>
            </a:r>
            <a:r>
              <a:rPr lang="en-US" altLang="zh-CN" sz="2000" dirty="0" smtClean="0">
                <a:latin typeface="Times New Roman" pitchFamily="18" charset="0"/>
              </a:rPr>
              <a:t>[j+1]:=w*</a:t>
            </a:r>
            <a:r>
              <a:rPr lang="en-US" altLang="zh-CN" sz="2000" dirty="0" err="1" smtClean="0">
                <a:latin typeface="Times New Roman" pitchFamily="18" charset="0"/>
              </a:rPr>
              <a:t>wp</a:t>
            </a:r>
            <a:r>
              <a:rPr lang="en-US" altLang="zh-CN" sz="2000" dirty="0" smtClean="0">
                <a:latin typeface="Times New Roman" pitchFamily="18" charset="0"/>
              </a:rPr>
              <a:t>[j]; 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         A[j]:= C[j]+B[j]*</a:t>
            </a:r>
            <a:r>
              <a:rPr lang="en-US" altLang="zh-CN" sz="2000" dirty="0" err="1" smtClean="0">
                <a:latin typeface="Times New Roman" pitchFamily="18" charset="0"/>
              </a:rPr>
              <a:t>wp</a:t>
            </a:r>
            <a:r>
              <a:rPr lang="en-US" altLang="zh-CN" sz="2000" dirty="0" smtClean="0">
                <a:latin typeface="Times New Roman" pitchFamily="18" charset="0"/>
              </a:rPr>
              <a:t>[j]; 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         A[</a:t>
            </a:r>
            <a:r>
              <a:rPr lang="en-US" altLang="zh-CN" sz="2000" dirty="0" err="1" smtClean="0">
                <a:latin typeface="Times New Roman" pitchFamily="18" charset="0"/>
              </a:rPr>
              <a:t>j+n</a:t>
            </a:r>
            <a:r>
              <a:rPr lang="en-US" altLang="zh-CN" sz="2000" dirty="0" smtClean="0">
                <a:latin typeface="Times New Roman" pitchFamily="18" charset="0"/>
              </a:rPr>
              <a:t>]:= C[j]-B[j]*</a:t>
            </a:r>
            <a:r>
              <a:rPr lang="en-US" altLang="zh-CN" sz="2000" dirty="0" err="1" smtClean="0">
                <a:latin typeface="Times New Roman" pitchFamily="18" charset="0"/>
              </a:rPr>
              <a:t>wp</a:t>
            </a:r>
            <a:r>
              <a:rPr lang="en-US" altLang="zh-CN" sz="2000" dirty="0" smtClean="0">
                <a:latin typeface="Times New Roman" pitchFamily="18" charset="0"/>
              </a:rPr>
              <a:t>[j]; 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/>
            <a:r>
              <a:rPr lang="en-US" altLang="zh-CN" sz="2000" b="1" dirty="0" smtClean="0">
                <a:latin typeface="Times New Roman" pitchFamily="18" charset="0"/>
              </a:rPr>
              <a:t>  end</a:t>
            </a:r>
            <a:r>
              <a:rPr lang="en-US" altLang="zh-CN" sz="2000" dirty="0" smtClean="0">
                <a:latin typeface="Times New Roman" pitchFamily="18" charset="0"/>
              </a:rPr>
              <a:t>{for}</a:t>
            </a:r>
            <a:endParaRPr lang="en-US" altLang="zh-CN" sz="2000" b="1" u="sng" dirty="0" smtClean="0">
              <a:latin typeface="Times New Roman" pitchFamily="18" charset="0"/>
            </a:endParaRPr>
          </a:p>
          <a:p>
            <a:pPr algn="l"/>
            <a:r>
              <a:rPr lang="en-US" altLang="zh-CN" sz="2000" b="1" u="sng" dirty="0" smtClean="0">
                <a:latin typeface="Times New Roman" pitchFamily="18" charset="0"/>
              </a:rPr>
              <a:t>end{</a:t>
            </a:r>
            <a:r>
              <a:rPr lang="en-US" altLang="zh-CN" sz="2000" u="sng" dirty="0" smtClean="0">
                <a:latin typeface="Times New Roman" pitchFamily="18" charset="0"/>
              </a:rPr>
              <a:t>FFT</a:t>
            </a:r>
            <a:r>
              <a:rPr lang="en-US" altLang="zh-CN" sz="2000" b="1" u="sng" dirty="0" smtClean="0">
                <a:latin typeface="Times New Roman" pitchFamily="18" charset="0"/>
              </a:rPr>
              <a:t>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143240" y="5572140"/>
            <a:ext cx="1857388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分治算法的分析技术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主定理：</a:t>
            </a:r>
            <a:r>
              <a:rPr lang="zh-CN" altLang="en-US" dirty="0" smtClean="0">
                <a:latin typeface="+mn-ea"/>
              </a:rPr>
              <a:t>设</a:t>
            </a:r>
            <a:r>
              <a:rPr lang="en-US" altLang="zh-CN" dirty="0" smtClean="0">
                <a:latin typeface="+mn-ea"/>
              </a:rPr>
              <a:t>a≥1,b &gt;1</a:t>
            </a:r>
            <a:r>
              <a:rPr lang="zh-CN" altLang="en-US" dirty="0" smtClean="0">
                <a:latin typeface="+mn-ea"/>
              </a:rPr>
              <a:t>为常数，</a:t>
            </a:r>
            <a:r>
              <a:rPr lang="en-US" altLang="zh-CN" dirty="0" smtClean="0">
                <a:latin typeface="+mn-ea"/>
              </a:rPr>
              <a:t>f(n)</a:t>
            </a:r>
            <a:r>
              <a:rPr lang="zh-CN" altLang="en-US" dirty="0" smtClean="0">
                <a:latin typeface="+mn-ea"/>
              </a:rPr>
              <a:t>为函数，</a:t>
            </a:r>
            <a:r>
              <a:rPr lang="en-US" altLang="zh-CN" dirty="0" smtClean="0">
                <a:latin typeface="+mn-ea"/>
              </a:rPr>
              <a:t>T(n)</a:t>
            </a:r>
            <a:r>
              <a:rPr lang="zh-CN" altLang="en-US" dirty="0" smtClean="0">
                <a:latin typeface="+mn-ea"/>
              </a:rPr>
              <a:t>为非负整数，且</a:t>
            </a:r>
            <a:r>
              <a:rPr lang="en-US" altLang="zh-CN" dirty="0" smtClean="0">
                <a:latin typeface="+mn-ea"/>
              </a:rPr>
              <a:t>T(n)=</a:t>
            </a:r>
            <a:r>
              <a:rPr lang="en-US" altLang="zh-CN" dirty="0" err="1" smtClean="0">
                <a:latin typeface="+mn-ea"/>
              </a:rPr>
              <a:t>aT</a:t>
            </a:r>
            <a:r>
              <a:rPr lang="en-US" altLang="zh-CN" dirty="0" smtClean="0">
                <a:latin typeface="+mn-ea"/>
              </a:rPr>
              <a:t>(n/b)+f(n),</a:t>
            </a:r>
            <a:r>
              <a:rPr lang="zh-CN" altLang="en-US" dirty="0" smtClean="0">
                <a:latin typeface="+mn-ea"/>
              </a:rPr>
              <a:t>则有：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(1)</a:t>
            </a:r>
            <a:r>
              <a:rPr lang="zh-CN" altLang="en-US" sz="2000" dirty="0" smtClean="0">
                <a:latin typeface="+mn-ea"/>
              </a:rPr>
              <a:t>若</a:t>
            </a:r>
            <a:r>
              <a:rPr lang="en-US" altLang="zh-CN" sz="2000" dirty="0" smtClean="0">
                <a:latin typeface="+mn-ea"/>
              </a:rPr>
              <a:t>f(n)=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O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-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</a:rPr>
              <a:t>),</a:t>
            </a:r>
            <a:r>
              <a:rPr lang="el-GR" altLang="zh-CN" sz="2000" dirty="0" smtClean="0">
                <a:latin typeface="+mn-ea"/>
              </a:rPr>
              <a:t> ε</a:t>
            </a:r>
            <a:r>
              <a:rPr lang="en-US" altLang="zh-CN" sz="2000" dirty="0" smtClean="0">
                <a:latin typeface="+mn-ea"/>
              </a:rPr>
              <a:t>&gt;0,</a:t>
            </a:r>
            <a:r>
              <a:rPr lang="zh-CN" altLang="en-US" sz="2000" dirty="0" smtClean="0">
                <a:latin typeface="+mn-ea"/>
              </a:rPr>
              <a:t>则</a:t>
            </a:r>
            <a:r>
              <a:rPr lang="en-US" altLang="zh-CN" sz="2000" dirty="0" smtClean="0">
                <a:latin typeface="+mn-ea"/>
              </a:rPr>
              <a:t>T(n)=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/>
            <a:r>
              <a:rPr lang="en-US" altLang="zh-CN" sz="2000" dirty="0" smtClean="0">
                <a:latin typeface="+mn-ea"/>
                <a:sym typeface="Symbol" pitchFamily="18" charset="2"/>
              </a:rPr>
              <a:t>(2)</a:t>
            </a:r>
            <a:r>
              <a:rPr lang="zh-CN" altLang="en-US" sz="2000" dirty="0" smtClean="0">
                <a:latin typeface="+mn-ea"/>
                <a:sym typeface="Symbol" pitchFamily="18" charset="2"/>
              </a:rPr>
              <a:t>若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f(n)=</a:t>
            </a:r>
            <a:r>
              <a:rPr lang="zh-CN" altLang="en-US" sz="2000" dirty="0" smtClean="0">
                <a:latin typeface="+mn-ea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),</a:t>
            </a:r>
            <a:r>
              <a:rPr lang="zh-CN" altLang="en-US" sz="2000" dirty="0" smtClean="0">
                <a:latin typeface="+mn-ea"/>
                <a:sym typeface="Symbol" pitchFamily="18" charset="2"/>
              </a:rPr>
              <a:t>则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T(n)=</a:t>
            </a:r>
            <a:r>
              <a:rPr lang="zh-CN" altLang="en-US" sz="2000" dirty="0" smtClean="0">
                <a:latin typeface="+mn-ea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err="1" smtClean="0">
                <a:latin typeface="+mn-ea"/>
              </a:rPr>
              <a:t>logn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)</a:t>
            </a:r>
          </a:p>
          <a:p>
            <a:pPr lvl="2"/>
            <a:r>
              <a:rPr lang="en-US" altLang="zh-CN" sz="2000" dirty="0" smtClean="0">
                <a:latin typeface="+mn-ea"/>
                <a:sym typeface="Symbol" pitchFamily="18" charset="2"/>
              </a:rPr>
              <a:t>(3)</a:t>
            </a:r>
            <a:r>
              <a:rPr lang="zh-CN" altLang="en-US" sz="2000" dirty="0" smtClean="0">
                <a:latin typeface="+mn-ea"/>
                <a:sym typeface="Symbol" pitchFamily="18" charset="2"/>
              </a:rPr>
              <a:t>若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f(n)=</a:t>
            </a:r>
            <a:r>
              <a:rPr lang="zh-CN" altLang="en-US" sz="2000" dirty="0" smtClean="0">
                <a:latin typeface="+mn-ea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+mn-ea"/>
                <a:sym typeface="Symbol"/>
              </a:rPr>
              <a:t>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+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),</a:t>
            </a:r>
            <a:r>
              <a:rPr lang="el-GR" altLang="zh-CN" sz="2000" dirty="0" smtClean="0">
                <a:latin typeface="+mn-ea"/>
              </a:rPr>
              <a:t> ε</a:t>
            </a:r>
            <a:r>
              <a:rPr lang="en-US" altLang="zh-CN" sz="2000" dirty="0" smtClean="0">
                <a:latin typeface="+mn-ea"/>
              </a:rPr>
              <a:t>&gt;0,</a:t>
            </a:r>
            <a:r>
              <a:rPr lang="zh-CN" altLang="en-US" sz="2000" dirty="0" smtClean="0">
                <a:latin typeface="+mn-ea"/>
              </a:rPr>
              <a:t>且对于某个常数</a:t>
            </a:r>
            <a:r>
              <a:rPr lang="en-US" altLang="zh-CN" sz="2000" dirty="0" smtClean="0">
                <a:latin typeface="+mn-ea"/>
              </a:rPr>
              <a:t>c&lt;1</a:t>
            </a:r>
            <a:r>
              <a:rPr lang="zh-CN" altLang="en-US" sz="2000" dirty="0" smtClean="0">
                <a:latin typeface="+mn-ea"/>
              </a:rPr>
              <a:t>和充分大的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有，</a:t>
            </a:r>
            <a:r>
              <a:rPr lang="en-US" altLang="zh-CN" sz="2000" dirty="0" err="1" smtClean="0">
                <a:latin typeface="+mn-ea"/>
              </a:rPr>
              <a:t>af</a:t>
            </a:r>
            <a:r>
              <a:rPr lang="en-US" altLang="zh-CN" sz="2000" dirty="0" smtClean="0">
                <a:latin typeface="+mn-ea"/>
              </a:rPr>
              <a:t>(n/b)</a:t>
            </a:r>
            <a:r>
              <a:rPr lang="zh-CN" altLang="en-US" sz="2000" dirty="0" smtClean="0">
                <a:latin typeface="Times New Roman" pitchFamily="18" charset="0"/>
              </a:rPr>
              <a:t> ≤</a:t>
            </a:r>
            <a:r>
              <a:rPr lang="en-US" altLang="zh-CN" sz="2000" dirty="0" err="1" smtClean="0">
                <a:latin typeface="Times New Roman" pitchFamily="18" charset="0"/>
              </a:rPr>
              <a:t>cf</a:t>
            </a:r>
            <a:r>
              <a:rPr lang="en-US" altLang="zh-CN" sz="2000" dirty="0" smtClean="0">
                <a:latin typeface="Times New Roman" pitchFamily="18" charset="0"/>
              </a:rPr>
              <a:t>(n)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zh-CN" altLang="en-US" sz="2000" dirty="0" smtClean="0">
                <a:latin typeface="+mn-ea"/>
              </a:rPr>
              <a:t>则</a:t>
            </a:r>
            <a:r>
              <a:rPr lang="en-US" altLang="zh-CN" sz="2000" dirty="0" smtClean="0">
                <a:latin typeface="+mn-ea"/>
              </a:rPr>
              <a:t>T(n)</a:t>
            </a:r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(f(n)).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lvl="2"/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T(n)=9T(n/3)+n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a=9,b=3,n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sz="2000" baseline="18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9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=n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,f(n)=O(n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sz="2000" baseline="18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9</a:t>
            </a:r>
            <a:r>
              <a:rPr lang="en-US" altLang="zh-CN" sz="2000" baseline="20000" dirty="0" smtClean="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),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符合主定理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且</a:t>
            </a:r>
            <a:r>
              <a:rPr lang="el-GR" altLang="zh-CN" sz="2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</a:rPr>
              <a:t>=1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，所以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T(n)=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).</a:t>
            </a:r>
          </a:p>
          <a:p>
            <a:pPr lvl="2"/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T(n)=T(2n/3)+1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a=1,b=3/2,f(n)=1,n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sz="2000" baseline="16000" dirty="0" smtClean="0">
                <a:latin typeface="Times New Roman" pitchFamily="18" charset="0"/>
                <a:sym typeface="Symbol" pitchFamily="18" charset="2"/>
              </a:rPr>
              <a:t>3/2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=n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=1,f(n)=1,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符合主定理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(2)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，所以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T(n)=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logn)=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logn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).</a:t>
            </a: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ClosPair2,T(n)=2T(n/2)+</a:t>
            </a:r>
            <a:r>
              <a:rPr lang="en-US" altLang="zh-CN" sz="2000" dirty="0" err="1" smtClean="0">
                <a:latin typeface="Times New Roman" pitchFamily="18" charset="0"/>
              </a:rPr>
              <a:t>cn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符合</a:t>
            </a:r>
            <a:r>
              <a:rPr lang="en-US" altLang="zh-CN" sz="2000" dirty="0" smtClean="0">
                <a:latin typeface="Times New Roman" pitchFamily="18" charset="0"/>
              </a:rPr>
              <a:t>(2),T(n)=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sz="2000" baseline="16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logn)=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nlogn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dirty="0" smtClean="0"/>
              <a:t>主定理证明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不妨设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k</a:t>
            </a:r>
            <a:r>
              <a:rPr lang="zh-CN" altLang="en-US" dirty="0" smtClean="0"/>
              <a:t>，经过迭代得到：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(n/b)+f(n)=a[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)+f(n/b)]+f(n)</a:t>
            </a:r>
          </a:p>
          <a:p>
            <a:pPr lvl="2">
              <a:buNone/>
            </a:pPr>
            <a:r>
              <a:rPr lang="en-US" altLang="zh-CN" dirty="0" smtClean="0"/>
              <a:t>              =a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T(n/b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(n/b)+f(n)</a:t>
            </a:r>
          </a:p>
          <a:p>
            <a:pPr lvl="2">
              <a:buNone/>
            </a:pPr>
            <a:r>
              <a:rPr lang="en-US" altLang="zh-CN" dirty="0" smtClean="0"/>
              <a:t>              =…</a:t>
            </a:r>
          </a:p>
          <a:p>
            <a:pPr lvl="2">
              <a:buNone/>
            </a:pPr>
            <a:r>
              <a:rPr lang="en-US" altLang="zh-CN" dirty="0" smtClean="0"/>
              <a:t>              =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k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(n/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k</a:t>
            </a:r>
            <a:r>
              <a:rPr lang="en-US" altLang="zh-CN" dirty="0" smtClean="0"/>
              <a:t>)+a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f(n/b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)+…+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(n/b)+f(n)</a:t>
            </a:r>
          </a:p>
          <a:p>
            <a:pPr lvl="2">
              <a:buNone/>
            </a:pPr>
            <a:r>
              <a:rPr lang="en-US" altLang="zh-CN" dirty="0" smtClean="0"/>
              <a:t>              =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k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(1)+                 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</a:t>
            </a:r>
          </a:p>
          <a:p>
            <a:pPr lvl="2">
              <a:buNone/>
            </a:pPr>
            <a:endParaRPr lang="en-US" altLang="zh-CN" sz="800" dirty="0" smtClean="0"/>
          </a:p>
          <a:p>
            <a:pPr lvl="2"/>
            <a:r>
              <a:rPr lang="en-US" altLang="zh-CN" dirty="0" smtClean="0"/>
              <a:t>(1) </a:t>
            </a:r>
            <a:r>
              <a:rPr lang="zh-CN" altLang="en-US" dirty="0" smtClean="0"/>
              <a:t>第一种情况，</a:t>
            </a:r>
            <a:r>
              <a:rPr lang="en-US" altLang="zh-CN" dirty="0" smtClean="0"/>
              <a:t>f(n)=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</a:rPr>
              <a:t>),</a:t>
            </a:r>
          </a:p>
          <a:p>
            <a:pPr lvl="2">
              <a:buNone/>
            </a:pPr>
            <a:r>
              <a:rPr lang="en-US" altLang="zh-CN" sz="2400" dirty="0" smtClean="0">
                <a:latin typeface="+mn-ea"/>
              </a:rPr>
              <a:t>     T(n)=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                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2">
              <a:buNone/>
            </a:pPr>
            <a:endParaRPr lang="en-US" altLang="zh-CN" sz="11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400" dirty="0" smtClean="0">
                <a:latin typeface="+mn-ea"/>
              </a:rPr>
              <a:t>         =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sz="2000" baseline="30000" dirty="0" smtClean="0">
                <a:latin typeface="+mn-ea"/>
              </a:rPr>
              <a:t>(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-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baseline="18000" dirty="0" smtClean="0">
                <a:latin typeface="+mn-ea"/>
              </a:rPr>
              <a:t>)                     </a:t>
            </a:r>
            <a:r>
              <a:rPr lang="en-US" altLang="zh-CN" sz="2400" baseline="18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27400" y="3786190"/>
          <a:ext cx="1316038" cy="681034"/>
        </p:xfrm>
        <a:graphic>
          <a:graphicData uri="http://schemas.openxmlformats.org/presentationml/2006/ole">
            <p:oleObj spid="_x0000_s336898" name="公式" r:id="rId3" imgW="723600" imgH="444240" progId="Equation.3">
              <p:embed/>
            </p:oleObj>
          </a:graphicData>
        </a:graphic>
      </p:graphicFrame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5940425" y="3786190"/>
          <a:ext cx="1263650" cy="571500"/>
        </p:xfrm>
        <a:graphic>
          <a:graphicData uri="http://schemas.openxmlformats.org/presentationml/2006/ole">
            <p:oleObj spid="_x0000_s336900" name="公式" r:id="rId4" imgW="761760" imgH="44424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36901" name="公式" r:id="rId5" imgW="114120" imgH="215640" progId="Equation.3">
              <p:embed/>
            </p:oleObj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4143372" y="4714884"/>
          <a:ext cx="1274766" cy="750878"/>
        </p:xfrm>
        <a:graphic>
          <a:graphicData uri="http://schemas.openxmlformats.org/presentationml/2006/ole">
            <p:oleObj spid="_x0000_s336904" name="公式" r:id="rId6" imgW="787320" imgH="469800" progId="Equation.3">
              <p:embed/>
            </p:oleObj>
          </a:graphicData>
        </a:graphic>
      </p:graphicFrame>
      <p:graphicFrame>
        <p:nvGraphicFramePr>
          <p:cNvPr id="336907" name="Object 11"/>
          <p:cNvGraphicFramePr>
            <a:graphicFrameLocks noChangeAspect="1"/>
          </p:cNvGraphicFramePr>
          <p:nvPr/>
        </p:nvGraphicFramePr>
        <p:xfrm>
          <a:off x="4857752" y="5286375"/>
          <a:ext cx="1857388" cy="928707"/>
        </p:xfrm>
        <a:graphic>
          <a:graphicData uri="http://schemas.openxmlformats.org/presentationml/2006/ole">
            <p:oleObj spid="_x0000_s336907" name="公式" r:id="rId7" imgW="7999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sz="1600" baseline="30000" dirty="0" smtClean="0">
                <a:latin typeface="+mn-ea"/>
              </a:rPr>
              <a:t> (</a:t>
            </a:r>
            <a:r>
              <a:rPr lang="en-US" altLang="zh-CN" sz="1600" baseline="30000" dirty="0" err="1" smtClean="0">
                <a:latin typeface="+mn-ea"/>
              </a:rPr>
              <a:t>logb</a:t>
            </a:r>
            <a:r>
              <a:rPr lang="en-US" altLang="zh-CN" sz="1600" baseline="50000" dirty="0" err="1" smtClean="0">
                <a:latin typeface="+mn-ea"/>
              </a:rPr>
              <a:t>a</a:t>
            </a:r>
            <a:r>
              <a:rPr lang="en-US" altLang="zh-CN" sz="1600" baseline="18000" dirty="0" smtClean="0">
                <a:latin typeface="+mn-ea"/>
              </a:rPr>
              <a:t>-</a:t>
            </a:r>
            <a:r>
              <a:rPr lang="el-GR" altLang="zh-CN" sz="1600" baseline="18000" dirty="0" smtClean="0">
                <a:latin typeface="+mn-ea"/>
              </a:rPr>
              <a:t>ε</a:t>
            </a:r>
            <a:r>
              <a:rPr lang="en-US" altLang="zh-CN" sz="1600" baseline="18000" dirty="0" smtClean="0">
                <a:latin typeface="+mn-ea"/>
              </a:rPr>
              <a:t>)               </a:t>
            </a:r>
            <a:r>
              <a:rPr lang="en-US" altLang="zh-CN" sz="2000" dirty="0" smtClean="0"/>
              <a:t>)</a:t>
            </a:r>
          </a:p>
          <a:p>
            <a:pPr lvl="4"/>
            <a:endParaRPr lang="en-US" altLang="zh-CN" sz="900" dirty="0" smtClean="0"/>
          </a:p>
          <a:p>
            <a:pPr lvl="2">
              <a:buNone/>
            </a:pPr>
            <a:r>
              <a:rPr lang="en-US" altLang="zh-CN" dirty="0" smtClean="0"/>
              <a:t>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baseline="30000" dirty="0" smtClean="0">
                <a:latin typeface="+mn-ea"/>
              </a:rPr>
              <a:t> (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baseline="18000" dirty="0" smtClean="0">
                <a:latin typeface="+mn-ea"/>
              </a:rPr>
              <a:t>-</a:t>
            </a:r>
            <a:r>
              <a:rPr lang="el-GR" altLang="zh-CN" baseline="18000" dirty="0" smtClean="0">
                <a:latin typeface="+mn-ea"/>
              </a:rPr>
              <a:t>ε</a:t>
            </a:r>
            <a:r>
              <a:rPr lang="en-US" altLang="zh-CN" baseline="18000" dirty="0" smtClean="0">
                <a:latin typeface="+mn-ea"/>
              </a:rPr>
              <a:t>)            </a:t>
            </a:r>
            <a:r>
              <a:rPr lang="en-US" altLang="zh-CN" sz="2800" dirty="0" smtClean="0"/>
              <a:t>)</a:t>
            </a:r>
          </a:p>
          <a:p>
            <a:pPr lvl="4">
              <a:buNone/>
            </a:pPr>
            <a:endParaRPr lang="en-US" altLang="zh-CN" sz="900" dirty="0" smtClean="0"/>
          </a:p>
          <a:p>
            <a:pPr lvl="2">
              <a:buNone/>
            </a:pPr>
            <a:r>
              <a:rPr lang="en-US" altLang="zh-CN" sz="2400" dirty="0" smtClean="0"/>
              <a:t>     = 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log</a:t>
            </a:r>
            <a:r>
              <a:rPr lang="en-US" altLang="zh-CN" sz="2400" baseline="18000" dirty="0" smtClean="0"/>
              <a:t>b</a:t>
            </a:r>
            <a:r>
              <a:rPr lang="en-US" altLang="zh-CN" sz="2400" baseline="30000" dirty="0" smtClean="0"/>
              <a:t>a</a:t>
            </a:r>
            <a:r>
              <a:rPr lang="en-US" altLang="zh-CN" sz="2400" dirty="0" smtClean="0"/>
              <a:t>+O(n</a:t>
            </a:r>
            <a:r>
              <a:rPr lang="en-US" altLang="zh-CN" sz="2400" baseline="30000" dirty="0" smtClean="0">
                <a:latin typeface="+mn-ea"/>
              </a:rPr>
              <a:t> (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baseline="18000" dirty="0" smtClean="0">
                <a:latin typeface="+mn-ea"/>
              </a:rPr>
              <a:t>)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/>
              <a:t>)=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/>
            <a:r>
              <a:rPr lang="en-US" altLang="zh-CN" sz="2400" dirty="0" smtClean="0"/>
              <a:t>(2)</a:t>
            </a:r>
            <a:r>
              <a:rPr lang="zh-CN" altLang="en-US" sz="2400" dirty="0" smtClean="0"/>
              <a:t>第二种情况，即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f(n)=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 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),</a:t>
            </a:r>
          </a:p>
          <a:p>
            <a:pPr lvl="2"/>
            <a:endParaRPr lang="en-US" altLang="zh-CN" sz="1200" dirty="0" smtClean="0"/>
          </a:p>
          <a:p>
            <a:pPr lvl="3"/>
            <a:r>
              <a:rPr lang="en-US" altLang="zh-CN" dirty="0" smtClean="0"/>
              <a:t>T(n)=c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                        )</a:t>
            </a:r>
          </a:p>
          <a:p>
            <a:pPr lvl="3"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         </a:t>
            </a:r>
          </a:p>
          <a:p>
            <a:pPr lvl="3">
              <a:buNone/>
            </a:pPr>
            <a:r>
              <a:rPr lang="en-US" altLang="zh-CN" dirty="0" smtClean="0"/>
              <a:t>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lvl="3">
              <a:buNone/>
            </a:pPr>
            <a:endParaRPr lang="en-US" altLang="zh-CN" sz="1000" dirty="0" smtClean="0">
              <a:sym typeface="Symbol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sym typeface="Symbol" pitchFamily="18" charset="2"/>
              </a:rPr>
              <a:t>           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b</a:t>
            </a:r>
            <a:r>
              <a:rPr lang="en-US" altLang="zh-CN" dirty="0" err="1" smtClean="0"/>
              <a:t>n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logn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3"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        =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logn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zh-CN" altLang="en-US" dirty="0"/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3748091" y="1428736"/>
          <a:ext cx="1252537" cy="785812"/>
        </p:xfrm>
        <a:graphic>
          <a:graphicData uri="http://schemas.openxmlformats.org/presentationml/2006/ole">
            <p:oleObj spid="_x0000_s338947" name="公式" r:id="rId3" imgW="609480" imgH="469800" progId="Equation.3">
              <p:embed/>
            </p:oleObj>
          </a:graphicData>
        </a:graphic>
      </p:graphicFrame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4214810" y="2071678"/>
          <a:ext cx="1214446" cy="857256"/>
        </p:xfrm>
        <a:graphic>
          <a:graphicData uri="http://schemas.openxmlformats.org/presentationml/2006/ole">
            <p:oleObj spid="_x0000_s338948" name="公式" r:id="rId4" imgW="419040" imgH="27936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28992" y="3786190"/>
          <a:ext cx="1000132" cy="642942"/>
        </p:xfrm>
        <a:graphic>
          <a:graphicData uri="http://schemas.openxmlformats.org/presentationml/2006/ole">
            <p:oleObj spid="_x0000_s338949" name="公式" r:id="rId5" imgW="698400" imgH="444240" progId="Equation.3">
              <p:embed/>
            </p:oleObj>
          </a:graphicData>
        </a:graphic>
      </p:graphicFrame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5906173" y="3714752"/>
          <a:ext cx="1571636" cy="857256"/>
        </p:xfrm>
        <a:graphic>
          <a:graphicData uri="http://schemas.openxmlformats.org/presentationml/2006/ole">
            <p:oleObj spid="_x0000_s338950" name="公式" r:id="rId6" imgW="977760" imgH="4698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38951" name="公式" r:id="rId7" imgW="114120" imgH="215640" progId="Equation.3">
              <p:embed/>
            </p:oleObj>
          </a:graphicData>
        </a:graphic>
      </p:graphicFrame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4143372" y="4286256"/>
          <a:ext cx="1000132" cy="1000126"/>
        </p:xfrm>
        <a:graphic>
          <a:graphicData uri="http://schemas.openxmlformats.org/presentationml/2006/ole">
            <p:oleObj spid="_x0000_s338952" name="公式" r:id="rId8" imgW="41904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第三种情况，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 f(n)=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 </a:t>
            </a:r>
            <a:r>
              <a:rPr lang="zh-CN" altLang="en-US" sz="2400" dirty="0" smtClean="0">
                <a:latin typeface="+mn-ea"/>
                <a:sym typeface="Symbol"/>
              </a:rPr>
              <a:t>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+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)</a:t>
            </a:r>
          </a:p>
          <a:p>
            <a:pPr lvl="3"/>
            <a:r>
              <a:rPr lang="en-US" altLang="zh-CN" dirty="0" smtClean="0">
                <a:latin typeface="+mn-ea"/>
                <a:sym typeface="Symbol" pitchFamily="18" charset="2"/>
              </a:rPr>
              <a:t>T(n)=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</a:t>
            </a:r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   ≤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      // (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 ≤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(n))</a:t>
            </a:r>
          </a:p>
          <a:p>
            <a:pPr lvl="3">
              <a:buNone/>
            </a:pPr>
            <a:endParaRPr lang="en-US" altLang="zh-CN" sz="1100" dirty="0" smtClean="0"/>
          </a:p>
          <a:p>
            <a:pPr lvl="3">
              <a:buNone/>
            </a:pPr>
            <a:r>
              <a:rPr lang="en-US" altLang="zh-CN" dirty="0" smtClean="0"/>
              <a:t>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(f(n))     //(c&lt;1)</a:t>
            </a:r>
          </a:p>
          <a:p>
            <a:pPr lvl="3"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         =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(f(n)) </a:t>
            </a:r>
          </a:p>
          <a:p>
            <a:pPr lvl="2"/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例：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T(n)=3T(n/4)+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nlogn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a=3,b=4,f(n)=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nlogn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，由于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nlogn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zh-CN" altLang="en-US" sz="2000" dirty="0" smtClean="0">
                <a:latin typeface="+mn-ea"/>
                <a:sym typeface="Symbol"/>
              </a:rPr>
              <a:t> 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en-US" altLang="zh-CN" sz="2000" baseline="30000" dirty="0" smtClean="0">
                <a:latin typeface="+mn-ea"/>
              </a:rPr>
              <a:t>log</a:t>
            </a:r>
            <a:r>
              <a:rPr lang="en-US" altLang="zh-CN" sz="2000" kern="1200" baseline="30000" dirty="0" smtClean="0">
                <a:latin typeface="+mn-ea"/>
              </a:rPr>
              <a:t>4</a:t>
            </a:r>
            <a:r>
              <a:rPr lang="en-US" altLang="zh-CN" sz="2000" baseline="40000" dirty="0" smtClean="0">
                <a:latin typeface="+mn-ea"/>
              </a:rPr>
              <a:t>3</a:t>
            </a:r>
            <a:r>
              <a:rPr lang="en-US" altLang="zh-CN" sz="2000" baseline="18000" dirty="0" smtClean="0">
                <a:latin typeface="+mn-ea"/>
              </a:rPr>
              <a:t>+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)=</a:t>
            </a:r>
            <a:r>
              <a:rPr lang="zh-CN" altLang="en-US" sz="2400" dirty="0" smtClean="0">
                <a:latin typeface="+mn-ea"/>
                <a:sym typeface="Symbol"/>
              </a:rPr>
              <a:t> 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(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n-US" altLang="zh-CN" sz="2400" baseline="30000" dirty="0" smtClean="0">
                <a:latin typeface="+mn-ea"/>
              </a:rPr>
              <a:t>0.793</a:t>
            </a:r>
            <a:r>
              <a:rPr lang="en-US" altLang="zh-CN" sz="2400" baseline="18000" dirty="0" smtClean="0">
                <a:latin typeface="+mn-ea"/>
              </a:rPr>
              <a:t>+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) ,</a:t>
            </a:r>
            <a:r>
              <a:rPr lang="el-GR" altLang="zh-CN" sz="2000" baseline="18000" dirty="0" smtClean="0">
                <a:latin typeface="+mn-ea"/>
              </a:rPr>
              <a:t> </a:t>
            </a:r>
            <a:r>
              <a:rPr lang="el-GR" altLang="zh-CN" sz="2000" dirty="0" smtClean="0">
                <a:latin typeface="+mn-ea"/>
              </a:rPr>
              <a:t>ε≈</a:t>
            </a:r>
            <a:r>
              <a:rPr lang="en-US" altLang="zh-CN" sz="2000" dirty="0" smtClean="0">
                <a:latin typeface="+mn-ea"/>
              </a:rPr>
              <a:t>0.2</a:t>
            </a:r>
          </a:p>
          <a:p>
            <a:pPr lvl="2">
              <a:buNone/>
            </a:pPr>
            <a:r>
              <a:rPr lang="en-US" altLang="zh-CN" sz="2000" dirty="0" smtClean="0">
                <a:latin typeface="+mn-ea"/>
              </a:rPr>
              <a:t>        </a:t>
            </a:r>
            <a:r>
              <a:rPr lang="zh-CN" altLang="en-US" sz="2000" dirty="0" smtClean="0">
                <a:latin typeface="+mn-ea"/>
              </a:rPr>
              <a:t>要</a:t>
            </a:r>
            <a:r>
              <a:rPr lang="en-US" altLang="zh-CN" sz="2000" dirty="0" err="1" smtClean="0">
                <a:latin typeface="+mn-ea"/>
              </a:rPr>
              <a:t>af</a:t>
            </a:r>
            <a:r>
              <a:rPr lang="en-US" altLang="zh-CN" sz="2000" dirty="0" smtClean="0">
                <a:latin typeface="+mn-ea"/>
              </a:rPr>
              <a:t>(n/b)</a:t>
            </a:r>
            <a:r>
              <a:rPr lang="en-US" altLang="zh-CN" sz="2000" dirty="0" smtClean="0"/>
              <a:t> ≤</a:t>
            </a:r>
            <a:r>
              <a:rPr lang="en-US" altLang="zh-CN" sz="2000" dirty="0" err="1" smtClean="0"/>
              <a:t>cf</a:t>
            </a:r>
            <a:r>
              <a:rPr lang="en-US" altLang="zh-CN" sz="2000" dirty="0" smtClean="0"/>
              <a:t>(n)</a:t>
            </a:r>
            <a:r>
              <a:rPr lang="zh-CN" altLang="en-US" sz="2000" dirty="0" smtClean="0"/>
              <a:t>成立，即</a:t>
            </a:r>
            <a:r>
              <a:rPr lang="en-US" altLang="zh-CN" sz="2000" dirty="0" smtClean="0"/>
              <a:t>(3n/4)*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/4 ≤</a:t>
            </a:r>
            <a:r>
              <a:rPr lang="en-US" altLang="zh-CN" sz="2000" dirty="0" err="1" smtClean="0"/>
              <a:t>cnlogn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只要</a:t>
            </a:r>
            <a:r>
              <a:rPr lang="en-US" altLang="zh-CN" sz="2000" dirty="0" smtClean="0"/>
              <a:t>c ≥3/4</a:t>
            </a:r>
            <a:r>
              <a:rPr lang="zh-CN" altLang="en-US" sz="2000" dirty="0" smtClean="0"/>
              <a:t>，上述不等式即对充分大的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成立，所以符合</a:t>
            </a:r>
            <a:r>
              <a:rPr lang="en-US" altLang="zh-CN" sz="2000" dirty="0" smtClean="0"/>
              <a:t>(3)</a:t>
            </a:r>
          </a:p>
          <a:p>
            <a:pPr lvl="2">
              <a:buNone/>
            </a:pPr>
            <a:r>
              <a:rPr lang="en-US" altLang="zh-CN" sz="2000" dirty="0" smtClean="0">
                <a:latin typeface="+mn-ea"/>
              </a:rPr>
              <a:t>        T(n)=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(f(n)) =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nlogn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sz="2000" dirty="0" smtClean="0">
              <a:latin typeface="+mn-ea"/>
            </a:endParaRPr>
          </a:p>
          <a:p>
            <a:pPr lvl="2">
              <a:buNone/>
            </a:pPr>
            <a:endParaRPr lang="zh-CN" altLang="en-US" dirty="0"/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3500430" y="1928802"/>
          <a:ext cx="1000125" cy="642937"/>
        </p:xfrm>
        <a:graphic>
          <a:graphicData uri="http://schemas.openxmlformats.org/presentationml/2006/ole">
            <p:oleObj spid="_x0000_s339971" name="公式" r:id="rId3" imgW="698400" imgH="444240" progId="Equation.3">
              <p:embed/>
            </p:oleObj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357554" y="2500306"/>
          <a:ext cx="1163638" cy="857250"/>
        </p:xfrm>
        <a:graphic>
          <a:graphicData uri="http://schemas.openxmlformats.org/presentationml/2006/ole">
            <p:oleObj spid="_x0000_s339972" name="公式" r:id="rId4" imgW="723600" imgH="469800" progId="Equation.3">
              <p:embed/>
            </p:oleObj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428992" y="3214686"/>
          <a:ext cx="1571636" cy="571504"/>
        </p:xfrm>
        <a:graphic>
          <a:graphicData uri="http://schemas.openxmlformats.org/presentationml/2006/ole">
            <p:oleObj spid="_x0000_s339973" name="公式" r:id="rId5" imgW="6728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214422"/>
            <a:ext cx="8715436" cy="4929222"/>
          </a:xfrm>
        </p:spPr>
        <p:txBody>
          <a:bodyPr/>
          <a:lstStyle/>
          <a:p>
            <a:pPr lvl="1"/>
            <a:r>
              <a:rPr lang="zh-CN" altLang="en-US" dirty="0" smtClean="0"/>
              <a:t>分治算法中常见的递归方程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如果规约后的子问题比原问题呈常数量级的减少，就会出现第一类递推方程：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(1)T(n)=                   +f(n)</a:t>
            </a:r>
          </a:p>
          <a:p>
            <a:pPr lvl="3"/>
            <a:r>
              <a:rPr lang="zh-CN" altLang="en-US" dirty="0" smtClean="0"/>
              <a:t>该类问题可用迭代求解、递归树分析求解。例：</a:t>
            </a:r>
            <a:endParaRPr lang="en-US" altLang="zh-CN" dirty="0" smtClean="0"/>
          </a:p>
          <a:p>
            <a:pPr lvl="3"/>
            <a:r>
              <a:rPr kumimoji="1" lang="en-US" altLang="zh-CN" dirty="0" err="1" smtClean="0">
                <a:latin typeface="Times New Roman" pitchFamily="18" charset="0"/>
              </a:rPr>
              <a:t>PartSelect</a:t>
            </a:r>
            <a:r>
              <a:rPr kumimoji="1" lang="zh-CN" altLang="en-US" dirty="0" smtClean="0">
                <a:latin typeface="Times New Roman" pitchFamily="18" charset="0"/>
              </a:rPr>
              <a:t>最坏情况，</a:t>
            </a:r>
            <a:r>
              <a:rPr kumimoji="1" lang="en-US" altLang="zh-CN" dirty="0" smtClean="0">
                <a:latin typeface="Times New Roman" pitchFamily="18" charset="0"/>
              </a:rPr>
              <a:t>T(n)=T(n-1)+n-1</a:t>
            </a:r>
            <a:r>
              <a:rPr kumimoji="1" lang="zh-CN" altLang="en-US" dirty="0" smtClean="0">
                <a:latin typeface="Times New Roman" pitchFamily="18" charset="0"/>
              </a:rPr>
              <a:t>，</a:t>
            </a:r>
            <a:r>
              <a:rPr kumimoji="1" lang="en-US" altLang="zh-CN" dirty="0" smtClean="0">
                <a:latin typeface="Times New Roman" pitchFamily="18" charset="0"/>
              </a:rPr>
              <a:t>T(n)=O(n</a:t>
            </a:r>
            <a:r>
              <a:rPr kumimoji="1" lang="en-US" altLang="zh-CN" baseline="30000" dirty="0" smtClean="0">
                <a:latin typeface="Times New Roman" pitchFamily="18" charset="0"/>
              </a:rPr>
              <a:t>2</a:t>
            </a:r>
            <a:r>
              <a:rPr kumimoji="1" lang="en-US" altLang="zh-CN" dirty="0" smtClean="0">
                <a:latin typeface="Times New Roman" pitchFamily="18" charset="0"/>
              </a:rPr>
              <a:t>)  (</a:t>
            </a:r>
            <a:r>
              <a:rPr kumimoji="1" lang="zh-CN" altLang="en-US" dirty="0" smtClean="0">
                <a:latin typeface="Times New Roman" pitchFamily="18" charset="0"/>
              </a:rPr>
              <a:t>迭代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</a:p>
          <a:p>
            <a:pPr lvl="2"/>
            <a:r>
              <a:rPr lang="zh-CN" altLang="en-US" dirty="0" smtClean="0"/>
              <a:t>如果子问题的规模比原问题呈倍数量级减少，就会出现第二类递推方程：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(2)T(n)=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子问题个数，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子问题减少倍数</a:t>
            </a:r>
            <a:r>
              <a:rPr lang="en-US" altLang="zh-CN" dirty="0" smtClean="0"/>
              <a:t> </a:t>
            </a:r>
          </a:p>
          <a:p>
            <a:pPr lvl="3"/>
            <a:r>
              <a:rPr lang="zh-CN" altLang="en-US" dirty="0" smtClean="0"/>
              <a:t>该类问题大多可用主定理分析。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Times New Roman" pitchFamily="18" charset="0"/>
              </a:rPr>
              <a:t>矩阵乘法</a:t>
            </a:r>
            <a:r>
              <a:rPr lang="en-US" altLang="zh-CN" dirty="0" err="1" smtClean="0">
                <a:latin typeface="Times New Roman" pitchFamily="18" charset="0"/>
              </a:rPr>
              <a:t>Strassen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算法，</a:t>
            </a:r>
            <a:r>
              <a:rPr lang="en-US" altLang="zh-CN" dirty="0" smtClean="0">
                <a:latin typeface="Times New Roman" pitchFamily="18" charset="0"/>
              </a:rPr>
              <a:t>a=7,b=2,log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a=2.81,</a:t>
            </a:r>
            <a:r>
              <a:rPr lang="zh-CN" altLang="en-US" dirty="0" smtClean="0">
                <a:latin typeface="Times New Roman" pitchFamily="18" charset="0"/>
              </a:rPr>
              <a:t>取</a:t>
            </a:r>
            <a:r>
              <a:rPr lang="el-GR" altLang="zh-CN" dirty="0" smtClean="0">
                <a:latin typeface="+mn-ea"/>
              </a:rPr>
              <a:t>ε</a:t>
            </a:r>
            <a:r>
              <a:rPr lang="en-US" altLang="zh-CN" dirty="0" smtClean="0">
                <a:latin typeface="+mn-ea"/>
              </a:rPr>
              <a:t>=0.81</a:t>
            </a:r>
            <a:r>
              <a:rPr lang="zh-CN" altLang="en-US" dirty="0" smtClean="0">
                <a:latin typeface="+mn-ea"/>
              </a:rPr>
              <a:t>则</a:t>
            </a:r>
            <a:endParaRPr lang="en-US" altLang="zh-CN" dirty="0" smtClean="0">
              <a:latin typeface="+mn-ea"/>
            </a:endParaRPr>
          </a:p>
          <a:p>
            <a:pPr lvl="3">
              <a:buNone/>
            </a:pPr>
            <a:r>
              <a:rPr lang="en-US" altLang="zh-CN" dirty="0" smtClean="0">
                <a:latin typeface="+mn-ea"/>
              </a:rPr>
              <a:t> f(n)=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O(n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baseline="18000" dirty="0" smtClean="0">
                <a:latin typeface="+mn-ea"/>
              </a:rPr>
              <a:t>-</a:t>
            </a:r>
            <a:r>
              <a:rPr lang="el-GR" altLang="zh-CN" baseline="18000" dirty="0" smtClean="0">
                <a:latin typeface="+mn-ea"/>
              </a:rPr>
              <a:t>ε</a:t>
            </a:r>
            <a:r>
              <a:rPr lang="en-US" altLang="zh-CN" dirty="0" smtClean="0">
                <a:latin typeface="+mn-ea"/>
              </a:rPr>
              <a:t>),</a:t>
            </a:r>
            <a:r>
              <a:rPr lang="zh-CN" altLang="en-US" dirty="0" smtClean="0">
                <a:latin typeface="+mn-ea"/>
              </a:rPr>
              <a:t> 主定理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１</a:t>
            </a:r>
            <a:r>
              <a:rPr lang="en-US" altLang="zh-CN" dirty="0" smtClean="0">
                <a:latin typeface="+mn-ea"/>
              </a:rPr>
              <a:t>),T(n)=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)=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</a:t>
            </a:r>
            <a:r>
              <a:rPr lang="en-US" altLang="zh-CN" dirty="0" smtClean="0">
                <a:latin typeface="+mn-ea"/>
              </a:rPr>
              <a:t>(n</a:t>
            </a:r>
            <a:r>
              <a:rPr lang="en-US" altLang="zh-CN" baseline="30000" dirty="0" smtClean="0">
                <a:latin typeface="+mn-ea"/>
              </a:rPr>
              <a:t>2.81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2"/>
            <a:r>
              <a:rPr lang="zh-CN" altLang="en-US" sz="2000" dirty="0" smtClean="0"/>
              <a:t>其他，如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算法，</a:t>
            </a:r>
            <a:r>
              <a:rPr lang="en-US" altLang="zh-CN" sz="2000" dirty="0" smtClean="0"/>
              <a:t>T(n</a:t>
            </a:r>
            <a:r>
              <a:rPr lang="en-US" altLang="zh-CN" sz="2000" dirty="0" smtClean="0">
                <a:latin typeface="Times New Roman" pitchFamily="18" charset="0"/>
              </a:rPr>
              <a:t> 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T(n/5)+T(3n/4)+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,T(n)=O(n)  (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递归树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8860" y="2285992"/>
          <a:ext cx="1357322" cy="642942"/>
        </p:xfrm>
        <a:graphic>
          <a:graphicData uri="http://schemas.openxmlformats.org/presentationml/2006/ole">
            <p:oleObj spid="_x0000_s340994" name="公式" r:id="rId3" imgW="7999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en-US" dirty="0" smtClean="0"/>
              <a:t>分治算法的改进技术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通过代数变换减少子问题的个数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例：矩阵乘法</a:t>
            </a:r>
            <a:r>
              <a:rPr lang="en-US" altLang="zh-CN" sz="2000" dirty="0" err="1" smtClean="0">
                <a:latin typeface="Times New Roman" pitchFamily="18" charset="0"/>
              </a:rPr>
              <a:t>Strassen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算法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例：设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,X,Y</a:t>
            </a:r>
            <a:r>
              <a:rPr lang="zh-CN" altLang="en-US" dirty="0" smtClean="0"/>
              <a:t>是两个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位二进制数，求</a:t>
            </a:r>
            <a:r>
              <a:rPr lang="en-US" altLang="zh-CN" dirty="0" smtClean="0"/>
              <a:t>XY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考虑分治算法：将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都分成相等的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段，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X=A2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Y=C2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+D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XY=AC2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+(AD+BC)2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+BD</a:t>
            </a:r>
          </a:p>
          <a:p>
            <a:pPr lvl="3"/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n/2</a:t>
            </a:r>
            <a:r>
              <a:rPr lang="zh-CN" altLang="en-US" dirty="0" smtClean="0"/>
              <a:t>规模的乘法和</a:t>
            </a:r>
            <a:r>
              <a:rPr lang="en-US" altLang="zh-CN" dirty="0" err="1" smtClean="0"/>
              <a:t>n+n</a:t>
            </a:r>
            <a:r>
              <a:rPr lang="en-US" altLang="zh-CN" dirty="0" smtClean="0"/>
              <a:t>/2</a:t>
            </a:r>
            <a:r>
              <a:rPr lang="zh-CN" altLang="en-US" dirty="0" smtClean="0"/>
              <a:t>位移位操作、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个加法复杂度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T(n)=4T(n/2)+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，根据主定理</a:t>
            </a:r>
            <a:r>
              <a:rPr lang="en-US" altLang="zh-CN" dirty="0" smtClean="0"/>
              <a:t>T(n)=O(nlog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4)=O(n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这个分治算法与常规乘法复杂度一样！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改进：利用</a:t>
            </a:r>
            <a:r>
              <a:rPr lang="en-US" altLang="zh-CN" dirty="0" smtClean="0"/>
              <a:t>AD+BC=(A-B)(D-C)+AC+BD</a:t>
            </a:r>
            <a:r>
              <a:rPr lang="zh-CN" altLang="en-US" dirty="0" smtClean="0"/>
              <a:t>可将子问题降为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T(n)=3T(n/2)+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T(n)=O(log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3)=O(n</a:t>
            </a:r>
            <a:r>
              <a:rPr lang="en-US" altLang="zh-CN" baseline="30000" dirty="0" smtClean="0"/>
              <a:t>1.59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分治算法的改进技术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利用处理减少递归内部的计算量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例：平面最接近点问题，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跨边界点的检测经处理后：≤</a:t>
            </a:r>
            <a:r>
              <a:rPr lang="en-US" altLang="zh-CN" dirty="0" smtClean="0"/>
              <a:t>6</a:t>
            </a:r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Select(</a:t>
            </a:r>
            <a:r>
              <a:rPr lang="en-US" altLang="zh-CN" dirty="0" err="1" smtClean="0"/>
              <a:t>S,k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中位数划分可进一步降低子问题的规模</a:t>
            </a:r>
            <a:r>
              <a:rPr lang="en-US" altLang="zh-CN" dirty="0" smtClean="0"/>
              <a:t>:</a:t>
            </a:r>
          </a:p>
          <a:p>
            <a:pPr lvl="2">
              <a:buNone/>
            </a:pPr>
            <a:r>
              <a:rPr lang="en-US" altLang="zh-CN" dirty="0" smtClean="0"/>
              <a:t>     T(n)=T(n/5)+T(7n/10)+ 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 </a:t>
            </a:r>
          </a:p>
          <a:p>
            <a:pPr lvl="2">
              <a:buNone/>
            </a:pPr>
            <a:r>
              <a:rPr lang="en-US" altLang="zh-CN" dirty="0" smtClean="0"/>
              <a:t>  (</a:t>
            </a:r>
            <a:r>
              <a:rPr lang="zh-CN" altLang="en-US" dirty="0" smtClean="0"/>
              <a:t>参考书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，曲婉玲等，</a:t>
            </a:r>
            <a:r>
              <a:rPr lang="en-US" altLang="zh-CN" dirty="0" smtClean="0"/>
              <a:t>p41-P43)</a:t>
            </a:r>
          </a:p>
          <a:p>
            <a:pPr lvl="2"/>
            <a:r>
              <a:rPr lang="zh-CN" altLang="en-US" dirty="0" smtClean="0"/>
              <a:t>思考题：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r=</a:t>
            </a:r>
            <a:r>
              <a:rPr lang="zh-CN" altLang="en-US" dirty="0" smtClean="0"/>
              <a:t>其它值，如</a:t>
            </a:r>
            <a:r>
              <a:rPr lang="en-US" altLang="zh-CN" dirty="0" smtClean="0"/>
              <a:t>3,7,</a:t>
            </a:r>
            <a:r>
              <a:rPr lang="zh-CN" altLang="en-US" dirty="0" smtClean="0"/>
              <a:t>会如何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357298"/>
            <a:ext cx="5715040" cy="4773627"/>
          </a:xfrm>
        </p:spPr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元数组的</a:t>
            </a:r>
            <a:r>
              <a:rPr lang="zh-CN" altLang="en-US" sz="2400" dirty="0" smtClean="0"/>
              <a:t>最小、最大元素</a:t>
            </a:r>
            <a:endParaRPr lang="en-US" altLang="zh-CN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</a:t>
            </a:r>
            <a:r>
              <a:rPr lang="en-US" altLang="zh-CN" sz="2000" b="1" dirty="0" err="1" smtClean="0">
                <a:latin typeface="Times New Roman" pitchFamily="18" charset="0"/>
              </a:rPr>
              <a:t>MaxMin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i,j,fmax,fmin</a:t>
            </a:r>
            <a:r>
              <a:rPr lang="en-US" altLang="zh-CN" sz="2000" dirty="0" smtClean="0">
                <a:latin typeface="Times New Roman" pitchFamily="18" charset="0"/>
              </a:rPr>
              <a:t>) //A[1:n]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元数组，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//</a:t>
            </a:r>
            <a:r>
              <a:rPr lang="zh-CN" altLang="en-US" sz="2000" dirty="0" smtClean="0">
                <a:latin typeface="Times New Roman" pitchFamily="18" charset="0"/>
              </a:rPr>
              <a:t>参数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 ：</a:t>
            </a:r>
            <a:r>
              <a:rPr lang="en-US" altLang="zh-CN" sz="2000" dirty="0" smtClean="0">
                <a:latin typeface="Times New Roman" pitchFamily="18" charset="0"/>
              </a:rPr>
              <a:t>1≤i≤j≤n,</a:t>
            </a:r>
            <a:r>
              <a:rPr lang="zh-CN" altLang="en-US" sz="2000" dirty="0" smtClean="0">
                <a:latin typeface="Times New Roman" pitchFamily="18" charset="0"/>
              </a:rPr>
              <a:t>使用该过程将数组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// 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..j]</a:t>
            </a:r>
            <a:r>
              <a:rPr lang="zh-CN" altLang="en-US" sz="2000" dirty="0" smtClean="0">
                <a:latin typeface="Times New Roman" pitchFamily="18" charset="0"/>
              </a:rPr>
              <a:t>中的最大最小元分别赋给</a:t>
            </a:r>
            <a:r>
              <a:rPr lang="en-US" altLang="zh-CN" sz="2000" dirty="0" err="1" smtClean="0">
                <a:latin typeface="Times New Roman" pitchFamily="18" charset="0"/>
              </a:rPr>
              <a:t>fmax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</a:rPr>
              <a:t>fmin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global</a:t>
            </a:r>
            <a:r>
              <a:rPr lang="en-US" altLang="zh-CN" sz="2000" dirty="0" smtClean="0">
                <a:latin typeface="Times New Roman" pitchFamily="18" charset="0"/>
              </a:rPr>
              <a:t> n, A[1..n];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integer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j;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if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=j </a:t>
            </a:r>
            <a:r>
              <a:rPr lang="en-US" altLang="zh-CN" sz="2000" b="1" dirty="0" smtClean="0">
                <a:latin typeface="Times New Roman" pitchFamily="18" charset="0"/>
              </a:rPr>
              <a:t>then   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else</a:t>
            </a:r>
            <a:r>
              <a:rPr lang="en-US" altLang="zh-CN" sz="2000" dirty="0" smtClean="0">
                <a:latin typeface="Times New Roman" pitchFamily="18" charset="0"/>
              </a:rPr>
              <a:t>   //</a:t>
            </a:r>
            <a:r>
              <a:rPr lang="zh-CN" altLang="en-US" sz="2000" dirty="0" smtClean="0">
                <a:latin typeface="Times New Roman" pitchFamily="18" charset="0"/>
              </a:rPr>
              <a:t>子数组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..j]</a:t>
            </a:r>
            <a:r>
              <a:rPr lang="zh-CN" altLang="en-US" sz="2000" dirty="0" smtClean="0">
                <a:latin typeface="Times New Roman" pitchFamily="18" charset="0"/>
              </a:rPr>
              <a:t>中的元素多于两个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mid:=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i+j</a:t>
            </a:r>
            <a:r>
              <a:rPr lang="en-US" altLang="zh-CN" sz="2000" dirty="0" smtClean="0">
                <a:latin typeface="Times New Roman" pitchFamily="18" charset="0"/>
              </a:rPr>
              <a:t>)/2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MaxMin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mid, </a:t>
            </a:r>
            <a:r>
              <a:rPr lang="en-US" altLang="zh-CN" sz="2000" dirty="0" err="1" smtClean="0">
                <a:latin typeface="Times New Roman" pitchFamily="18" charset="0"/>
              </a:rPr>
              <a:t>lmax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lmin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MaxMin</a:t>
            </a:r>
            <a:r>
              <a:rPr lang="en-US" altLang="zh-CN" sz="2000" dirty="0" smtClean="0">
                <a:latin typeface="Times New Roman" pitchFamily="18" charset="0"/>
              </a:rPr>
              <a:t>(mid+1, j, </a:t>
            </a:r>
            <a:r>
              <a:rPr lang="en-US" altLang="zh-CN" sz="2000" dirty="0" err="1" smtClean="0">
                <a:latin typeface="Times New Roman" pitchFamily="18" charset="0"/>
              </a:rPr>
              <a:t>rmax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rmin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fmax</a:t>
            </a:r>
            <a:r>
              <a:rPr lang="en-US" altLang="zh-CN" sz="2000" dirty="0" smtClean="0">
                <a:latin typeface="Times New Roman" pitchFamily="18" charset="0"/>
              </a:rPr>
              <a:t>:=max(</a:t>
            </a:r>
            <a:r>
              <a:rPr lang="en-US" altLang="zh-CN" sz="2000" dirty="0" err="1" smtClean="0">
                <a:latin typeface="Times New Roman" pitchFamily="18" charset="0"/>
              </a:rPr>
              <a:t>lmax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rmax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fmin</a:t>
            </a:r>
            <a:r>
              <a:rPr lang="en-US" altLang="zh-CN" sz="2000" dirty="0" smtClean="0">
                <a:latin typeface="Times New Roman" pitchFamily="18" charset="0"/>
              </a:rPr>
              <a:t>:=min(</a:t>
            </a:r>
            <a:r>
              <a:rPr lang="en-US" altLang="zh-CN" sz="2000" dirty="0" err="1" smtClean="0">
                <a:latin typeface="Times New Roman" pitchFamily="18" charset="0"/>
              </a:rPr>
              <a:t>lmin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rmin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end{if}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end{</a:t>
            </a:r>
            <a:r>
              <a:rPr lang="en-US" altLang="zh-CN" sz="2000" b="1" dirty="0" err="1" smtClean="0">
                <a:latin typeface="Times New Roman" pitchFamily="18" charset="0"/>
              </a:rPr>
              <a:t>MaxMin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9586" y="2285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752" y="3278386"/>
            <a:ext cx="3714776" cy="20621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fmax</a:t>
            </a:r>
            <a:r>
              <a:rPr lang="en-US" altLang="zh-CN" sz="2000" dirty="0" smtClean="0">
                <a:latin typeface="Times New Roman" pitchFamily="18" charset="0"/>
              </a:rPr>
              <a:t>:=A[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 </a:t>
            </a:r>
            <a:r>
              <a:rPr lang="en-US" altLang="zh-CN" sz="2000" dirty="0" err="1" smtClean="0">
                <a:latin typeface="Times New Roman" pitchFamily="18" charset="0"/>
              </a:rPr>
              <a:t>fmin</a:t>
            </a:r>
            <a:r>
              <a:rPr lang="en-US" altLang="zh-CN" sz="2000" dirty="0" smtClean="0">
                <a:latin typeface="Times New Roman" pitchFamily="18" charset="0"/>
              </a:rPr>
              <a:t>:=A[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 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子数组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..j]</a:t>
            </a:r>
            <a:r>
              <a:rPr lang="zh-CN" altLang="en-US" sz="2000" dirty="0" smtClean="0">
                <a:latin typeface="Times New Roman" pitchFamily="18" charset="0"/>
              </a:rPr>
              <a:t>中只有一个元素</a:t>
            </a:r>
          </a:p>
          <a:p>
            <a:pPr algn="l">
              <a:lnSpc>
                <a:spcPct val="80000"/>
              </a:lnSpc>
            </a:pPr>
            <a:r>
              <a:rPr lang="en-US" altLang="zh-CN" sz="2000" b="1" dirty="0" err="1" smtClean="0">
                <a:latin typeface="Times New Roman" pitchFamily="18" charset="0"/>
              </a:rPr>
              <a:t>elseif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=j-1 </a:t>
            </a:r>
            <a:r>
              <a:rPr lang="en-US" altLang="zh-CN" sz="2000" b="1" dirty="0" smtClean="0">
                <a:latin typeface="Times New Roman" pitchFamily="18" charset="0"/>
              </a:rPr>
              <a:t>then 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子数组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..j]</a:t>
            </a:r>
            <a:r>
              <a:rPr lang="zh-CN" altLang="en-US" sz="2000" dirty="0" smtClean="0">
                <a:latin typeface="Times New Roman" pitchFamily="18" charset="0"/>
              </a:rPr>
              <a:t>中只有两个元素</a:t>
            </a: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if 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]&lt;A[j]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fmin</a:t>
            </a:r>
            <a:r>
              <a:rPr lang="en-US" altLang="zh-CN" sz="2000" dirty="0" smtClean="0">
                <a:latin typeface="Times New Roman" pitchFamily="18" charset="0"/>
              </a:rPr>
              <a:t>:=A[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en-US" altLang="zh-CN" sz="2000" b="1" dirty="0" smtClean="0">
                <a:latin typeface="Times New Roman" pitchFamily="18" charset="0"/>
              </a:rPr>
              <a:t>; </a:t>
            </a:r>
            <a:r>
              <a:rPr lang="en-US" altLang="zh-CN" sz="2000" dirty="0" err="1" smtClean="0">
                <a:latin typeface="Times New Roman" pitchFamily="18" charset="0"/>
              </a:rPr>
              <a:t>fmax</a:t>
            </a:r>
            <a:r>
              <a:rPr lang="en-US" altLang="zh-CN" sz="2000" dirty="0" smtClean="0">
                <a:latin typeface="Times New Roman" pitchFamily="18" charset="0"/>
              </a:rPr>
              <a:t>:=A[j]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else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fmin</a:t>
            </a:r>
            <a:r>
              <a:rPr lang="en-US" altLang="zh-CN" sz="2000" dirty="0" smtClean="0">
                <a:latin typeface="Times New Roman" pitchFamily="18" charset="0"/>
              </a:rPr>
              <a:t>:=A[j];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fmax</a:t>
            </a:r>
            <a:r>
              <a:rPr lang="en-US" altLang="zh-CN" sz="2000" dirty="0" smtClean="0">
                <a:latin typeface="Times New Roman" pitchFamily="18" charset="0"/>
              </a:rPr>
              <a:t>:=A[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zh-CN" altLang="en-US" sz="2000" dirty="0"/>
          </a:p>
        </p:txBody>
      </p:sp>
      <p:sp>
        <p:nvSpPr>
          <p:cNvPr id="9" name="右箭头 8"/>
          <p:cNvSpPr/>
          <p:nvPr/>
        </p:nvSpPr>
        <p:spPr bwMode="auto">
          <a:xfrm>
            <a:off x="1928794" y="3429000"/>
            <a:ext cx="292895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4630751"/>
          </a:xfrm>
        </p:spPr>
        <p:txBody>
          <a:bodyPr/>
          <a:lstStyle/>
          <a:p>
            <a:pPr lvl="1"/>
            <a:r>
              <a:rPr lang="en-US" altLang="zh-CN" dirty="0" smtClean="0"/>
              <a:t>T(n)</a:t>
            </a:r>
            <a:r>
              <a:rPr lang="zh-CN" altLang="en-US" dirty="0" smtClean="0"/>
              <a:t>的复杂度分析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递归关系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zh-CN" altLang="en-US" dirty="0" smtClean="0"/>
              <a:t>设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T(n)=2T(n/2)+2</a:t>
            </a:r>
          </a:p>
          <a:p>
            <a:pPr lvl="3"/>
            <a:r>
              <a:rPr lang="en-US" altLang="zh-CN" dirty="0" smtClean="0"/>
              <a:t>       =2(2T(n/4)+2)+2=4T(n/4)+4+2</a:t>
            </a:r>
          </a:p>
          <a:p>
            <a:pPr lvl="3"/>
            <a:r>
              <a:rPr lang="en-US" altLang="zh-CN" dirty="0" smtClean="0"/>
              <a:t>       …</a:t>
            </a:r>
          </a:p>
          <a:p>
            <a:pPr lvl="3"/>
            <a:r>
              <a:rPr lang="en-US" altLang="zh-CN" dirty="0" smtClean="0"/>
              <a:t>       =2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T(2)+</a:t>
            </a:r>
          </a:p>
          <a:p>
            <a:pPr lvl="3"/>
            <a:r>
              <a:rPr lang="en-US" altLang="zh-CN" dirty="0" smtClean="0"/>
              <a:t>       =2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-2</a:t>
            </a:r>
          </a:p>
          <a:p>
            <a:pPr lvl="3"/>
            <a:r>
              <a:rPr lang="en-US" altLang="zh-CN" dirty="0" smtClean="0"/>
              <a:t>      =3n/2-2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28926" y="2287582"/>
          <a:ext cx="4357718" cy="1355732"/>
        </p:xfrm>
        <a:graphic>
          <a:graphicData uri="http://schemas.openxmlformats.org/presentationml/2006/ole">
            <p:oleObj spid="_x0000_s311301" name="公式" r:id="rId3" imgW="2831760" imgH="71100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00430" y="5000636"/>
          <a:ext cx="857256" cy="571504"/>
        </p:xfrm>
        <a:graphic>
          <a:graphicData uri="http://schemas.openxmlformats.org/presentationml/2006/ole">
            <p:oleObj spid="_x0000_s311303" name="公式" r:id="rId4" imgW="431640" imgH="35532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58669" y="3857628"/>
            <a:ext cx="2308004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对比直接比较法：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fmax</a:t>
            </a:r>
            <a:r>
              <a:rPr lang="en-US" altLang="zh-CN" sz="2000" dirty="0" smtClean="0"/>
              <a:t>=a[1]</a:t>
            </a:r>
          </a:p>
          <a:p>
            <a:pPr algn="l"/>
            <a:r>
              <a:rPr lang="en-US" altLang="zh-CN" sz="2000" dirty="0" err="1" smtClean="0"/>
              <a:t>fmin</a:t>
            </a:r>
            <a:r>
              <a:rPr lang="en-US" altLang="zh-CN" sz="2000" dirty="0" smtClean="0"/>
              <a:t>=a[1]</a:t>
            </a:r>
          </a:p>
          <a:p>
            <a:pPr algn="l"/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 to n </a:t>
            </a:r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fmax,fmin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</a:p>
          <a:p>
            <a:pPr algn="l"/>
            <a:r>
              <a:rPr lang="en-US" altLang="zh-CN" sz="2000" dirty="0" err="1" smtClean="0"/>
              <a:t>endfor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T(n)=2(n-1)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排序算法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排序问题时间下界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插入排序算法：</a:t>
            </a:r>
            <a:r>
              <a:rPr lang="en-US" altLang="zh-CN" dirty="0" smtClean="0"/>
              <a:t>T(n)=         =n(n-1)2=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(n</a:t>
            </a:r>
            <a:r>
              <a:rPr lang="en-US" altLang="zh-CN" sz="2800" b="1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proc </a:t>
            </a:r>
            <a:r>
              <a:rPr lang="en-US" altLang="zh-CN" sz="2000" b="1" dirty="0" err="1" smtClean="0">
                <a:latin typeface="Times New Roman" pitchFamily="18" charset="0"/>
              </a:rPr>
              <a:t>InSort</a:t>
            </a:r>
            <a:r>
              <a:rPr lang="en-US" altLang="zh-CN" sz="2000" dirty="0" smtClean="0">
                <a:latin typeface="Times New Roman" pitchFamily="18" charset="0"/>
              </a:rPr>
              <a:t>(a, n)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2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x:=a[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</a:t>
            </a:r>
            <a:r>
              <a:rPr lang="en-US" altLang="zh-CN" sz="2000" b="1" dirty="0" smtClean="0">
                <a:latin typeface="Times New Roman" pitchFamily="18" charset="0"/>
              </a:rPr>
              <a:t>   integer</a:t>
            </a:r>
            <a:r>
              <a:rPr lang="en-US" altLang="zh-CN" sz="2000" dirty="0" smtClean="0">
                <a:latin typeface="Times New Roman" pitchFamily="18" charset="0"/>
              </a:rPr>
              <a:t> j;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for</a:t>
            </a:r>
            <a:r>
              <a:rPr lang="en-US" altLang="zh-CN" sz="2000" dirty="0" smtClean="0">
                <a:latin typeface="Times New Roman" pitchFamily="18" charset="0"/>
              </a:rPr>
              <a:t> j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i-1 by -1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1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x&lt;a[j]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a[j+1]:=a[j];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else  break;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end{if}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a[j+1]:=x;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InSort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57686" y="2000240"/>
          <a:ext cx="714380" cy="557214"/>
        </p:xfrm>
        <a:graphic>
          <a:graphicData uri="http://schemas.openxmlformats.org/presentationml/2006/ole">
            <p:oleObj spid="_x0000_s312322" name="公式" r:id="rId3" imgW="34272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归并排序算法</a:t>
            </a:r>
            <a:endParaRPr lang="en-US" altLang="zh-CN" sz="28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proc </a:t>
            </a:r>
            <a:r>
              <a:rPr lang="en-US" altLang="zh-CN" sz="2000" b="1" dirty="0" err="1" smtClean="0">
                <a:latin typeface="Times New Roman" pitchFamily="18" charset="0"/>
              </a:rPr>
              <a:t>MergeSort</a:t>
            </a:r>
            <a:r>
              <a:rPr lang="en-US" altLang="zh-CN" sz="2000" dirty="0" smtClean="0">
                <a:latin typeface="Times New Roman" pitchFamily="18" charset="0"/>
              </a:rPr>
              <a:t>(low, high)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// A[low .. high]</a:t>
            </a:r>
            <a:r>
              <a:rPr lang="zh-CN" altLang="en-US" sz="2000" dirty="0" smtClean="0">
                <a:latin typeface="Times New Roman" pitchFamily="18" charset="0"/>
              </a:rPr>
              <a:t>是一个全程数组，含有 </a:t>
            </a:r>
            <a:r>
              <a:rPr lang="en-US" altLang="zh-CN" sz="2000" dirty="0" smtClean="0">
                <a:latin typeface="Times New Roman" pitchFamily="18" charset="0"/>
              </a:rPr>
              <a:t>high-low+1</a:t>
            </a:r>
            <a:r>
              <a:rPr lang="zh-CN" altLang="en-US" sz="2000" dirty="0" smtClean="0">
                <a:latin typeface="Times New Roman" pitchFamily="18" charset="0"/>
              </a:rPr>
              <a:t>个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// </a:t>
            </a:r>
            <a:r>
              <a:rPr lang="zh-CN" altLang="en-US" sz="2000" dirty="0" smtClean="0">
                <a:latin typeface="Times New Roman" pitchFamily="18" charset="0"/>
              </a:rPr>
              <a:t>待排序的元素。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integer </a:t>
            </a:r>
            <a:r>
              <a:rPr lang="en-US" altLang="zh-CN" sz="2000" dirty="0" smtClean="0">
                <a:latin typeface="Times New Roman" pitchFamily="18" charset="0"/>
              </a:rPr>
              <a:t> low, high;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if  </a:t>
            </a:r>
            <a:r>
              <a:rPr lang="en-US" altLang="zh-CN" sz="2000" dirty="0" smtClean="0">
                <a:latin typeface="Times New Roman" pitchFamily="18" charset="0"/>
              </a:rPr>
              <a:t>low &lt; high 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mid:=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low+high</a:t>
            </a:r>
            <a:r>
              <a:rPr lang="en-US" altLang="zh-CN" sz="2000" dirty="0" smtClean="0">
                <a:latin typeface="Times New Roman" pitchFamily="18" charset="0"/>
              </a:rPr>
              <a:t>)/2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000" dirty="0" smtClean="0">
                <a:latin typeface="Times New Roman" pitchFamily="18" charset="0"/>
              </a:rPr>
              <a:t>  //</a:t>
            </a:r>
            <a:r>
              <a:rPr lang="zh-CN" altLang="en-US" sz="2000" dirty="0" smtClean="0">
                <a:latin typeface="Times New Roman" pitchFamily="18" charset="0"/>
              </a:rPr>
              <a:t>求当前数组的分割点</a:t>
            </a: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</a:t>
            </a:r>
            <a:r>
              <a:rPr lang="en-US" altLang="zh-CN" sz="2000" dirty="0" err="1" smtClean="0">
                <a:latin typeface="Times New Roman" pitchFamily="18" charset="0"/>
              </a:rPr>
              <a:t>MergeSort</a:t>
            </a:r>
            <a:r>
              <a:rPr lang="en-US" altLang="zh-CN" sz="2000" dirty="0" smtClean="0">
                <a:latin typeface="Times New Roman" pitchFamily="18" charset="0"/>
              </a:rPr>
              <a:t>(low, mid)  //</a:t>
            </a:r>
            <a:r>
              <a:rPr lang="zh-CN" altLang="en-US" sz="2000" dirty="0" smtClean="0">
                <a:latin typeface="Times New Roman" pitchFamily="18" charset="0"/>
              </a:rPr>
              <a:t>将第一子数组排序</a:t>
            </a: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</a:t>
            </a:r>
            <a:r>
              <a:rPr lang="en-US" altLang="zh-CN" sz="2000" dirty="0" err="1" smtClean="0">
                <a:latin typeface="Times New Roman" pitchFamily="18" charset="0"/>
              </a:rPr>
              <a:t>MergeSort</a:t>
            </a:r>
            <a:r>
              <a:rPr lang="en-US" altLang="zh-CN" sz="2000" dirty="0" smtClean="0">
                <a:latin typeface="Times New Roman" pitchFamily="18" charset="0"/>
              </a:rPr>
              <a:t>(mid+1, high)  //</a:t>
            </a:r>
            <a:r>
              <a:rPr lang="zh-CN" altLang="en-US" sz="2000" dirty="0" smtClean="0">
                <a:latin typeface="Times New Roman" pitchFamily="18" charset="0"/>
              </a:rPr>
              <a:t>将第二子数组排序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Merge(low, mid, high)  //</a:t>
            </a:r>
            <a:r>
              <a:rPr lang="zh-CN" altLang="en-US" sz="2000" dirty="0" smtClean="0">
                <a:latin typeface="Times New Roman" pitchFamily="18" charset="0"/>
              </a:rPr>
              <a:t>归并两个已经排序的子数组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dirty="0" err="1" smtClean="0">
                <a:latin typeface="Times New Roman" pitchFamily="18" charset="0"/>
              </a:rPr>
              <a:t>MergeSort</a:t>
            </a:r>
            <a:r>
              <a:rPr lang="en-US" altLang="zh-CN" sz="2000" dirty="0" smtClean="0">
                <a:latin typeface="Times New Roman" pitchFamily="18" charset="0"/>
              </a:rPr>
              <a:t>} 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归并排序算法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合并过程</a:t>
            </a:r>
            <a:endParaRPr lang="en-US" altLang="zh-CN" sz="2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proc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Merge</a:t>
            </a:r>
            <a:r>
              <a:rPr lang="en-US" altLang="zh-CN" sz="2000" dirty="0" smtClean="0">
                <a:latin typeface="Times New Roman" pitchFamily="18" charset="0"/>
              </a:rPr>
              <a:t>(low, mid, high)   //</a:t>
            </a:r>
            <a:r>
              <a:rPr lang="zh-CN" altLang="en-US" sz="2000" dirty="0" smtClean="0">
                <a:latin typeface="Times New Roman" pitchFamily="18" charset="0"/>
              </a:rPr>
              <a:t>已知</a:t>
            </a:r>
            <a:r>
              <a:rPr lang="en-US" altLang="zh-CN" sz="2000" dirty="0" smtClean="0">
                <a:latin typeface="Times New Roman" pitchFamily="18" charset="0"/>
              </a:rPr>
              <a:t>A[low .. high], </a:t>
            </a:r>
            <a:r>
              <a:rPr lang="zh-CN" altLang="en-US" sz="2000" dirty="0" smtClean="0">
                <a:latin typeface="Times New Roman" pitchFamily="18" charset="0"/>
              </a:rPr>
              <a:t>由两部分已经排好</a:t>
            </a: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序的子数组构成：</a:t>
            </a:r>
            <a:r>
              <a:rPr lang="en-US" altLang="zh-CN" sz="2000" dirty="0" smtClean="0">
                <a:latin typeface="Times New Roman" pitchFamily="18" charset="0"/>
              </a:rPr>
              <a:t> A[low .. mid]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A[mid+1 .. high].</a:t>
            </a:r>
            <a:r>
              <a:rPr lang="zh-CN" altLang="en-US" sz="2000" dirty="0" smtClean="0">
                <a:latin typeface="Times New Roman" pitchFamily="18" charset="0"/>
              </a:rPr>
              <a:t>本程序把它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//</a:t>
            </a:r>
            <a:r>
              <a:rPr lang="zh-CN" altLang="en-US" sz="2000" dirty="0" smtClean="0">
                <a:latin typeface="Times New Roman" pitchFamily="18" charset="0"/>
              </a:rPr>
              <a:t>们合并成一个整体排好序的数组，再存于数组</a:t>
            </a:r>
            <a:r>
              <a:rPr lang="en-US" altLang="zh-CN" sz="2000" dirty="0" smtClean="0">
                <a:latin typeface="Times New Roman" pitchFamily="18" charset="0"/>
              </a:rPr>
              <a:t>A[low .. high].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integer</a:t>
            </a:r>
            <a:r>
              <a:rPr lang="en-US" altLang="zh-CN" sz="2000" dirty="0" smtClean="0">
                <a:latin typeface="Times New Roman" pitchFamily="18" charset="0"/>
              </a:rPr>
              <a:t> h,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j, k, low, mid, high;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global </a:t>
            </a:r>
            <a:r>
              <a:rPr lang="en-US" altLang="zh-CN" sz="2000" dirty="0" smtClean="0">
                <a:latin typeface="Times New Roman" pitchFamily="18" charset="0"/>
              </a:rPr>
              <a:t>A[low .. high];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local</a:t>
            </a:r>
            <a:r>
              <a:rPr lang="en-US" altLang="zh-CN" sz="2000" dirty="0" smtClean="0">
                <a:latin typeface="Times New Roman" pitchFamily="18" charset="0"/>
              </a:rPr>
              <a:t> B[low .. high];         //</a:t>
            </a:r>
            <a:r>
              <a:rPr lang="zh-CN" altLang="en-US" sz="2000" dirty="0" smtClean="0">
                <a:latin typeface="Times New Roman" pitchFamily="18" charset="0"/>
              </a:rPr>
              <a:t>借用临时数组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h:=low,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:=low, j:=mid+1; // h, j</a:t>
            </a:r>
            <a:r>
              <a:rPr lang="zh-CN" altLang="en-US" sz="2000" dirty="0" smtClean="0">
                <a:latin typeface="Times New Roman" pitchFamily="18" charset="0"/>
              </a:rPr>
              <a:t>拣取游标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向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</a:rPr>
              <a:t>存放元素的游标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while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h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err="1" smtClean="0">
                <a:latin typeface="Times New Roman" pitchFamily="18" charset="0"/>
              </a:rPr>
              <a:t>mid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err="1" smtClean="0">
                <a:latin typeface="Times New Roman" pitchFamily="18" charset="0"/>
              </a:rPr>
              <a:t>high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 //</a:t>
            </a:r>
            <a:r>
              <a:rPr lang="zh-CN" altLang="en-US" sz="2000" dirty="0" smtClean="0">
                <a:latin typeface="Times New Roman" pitchFamily="18" charset="0"/>
              </a:rPr>
              <a:t>当两个集合都没有取尽时</a:t>
            </a: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</a:t>
            </a:r>
            <a:r>
              <a:rPr lang="zh-CN" altLang="en-US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A[h]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A[j]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B[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]:=A[h], h:=h+1;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b="1" dirty="0" smtClean="0">
                <a:latin typeface="Times New Roman" pitchFamily="18" charset="0"/>
              </a:rPr>
              <a:t>else</a:t>
            </a:r>
            <a:r>
              <a:rPr lang="en-US" altLang="zh-CN" sz="2000" dirty="0" smtClean="0">
                <a:latin typeface="Times New Roman" pitchFamily="18" charset="0"/>
              </a:rPr>
              <a:t> B[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]:=A[j], j:=j+1;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</a:t>
            </a:r>
            <a:r>
              <a:rPr lang="zh-CN" altLang="en-US" sz="2000" dirty="0" smtClean="0">
                <a:latin typeface="Times New Roman" pitchFamily="18" charset="0"/>
              </a:rPr>
              <a:t>＝</a:t>
            </a:r>
            <a:r>
              <a:rPr lang="en-US" altLang="zh-CN" sz="2000" dirty="0" smtClean="0">
                <a:latin typeface="Times New Roman" pitchFamily="18" charset="0"/>
              </a:rPr>
              <a:t>i+1;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end{while}</a:t>
            </a:r>
            <a:r>
              <a:rPr lang="en-US" altLang="zh-CN" sz="2000" dirty="0" smtClean="0">
                <a:latin typeface="Times New Roman" pitchFamily="18" charset="0"/>
              </a:rPr>
              <a:t>      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合并过程</a:t>
            </a:r>
            <a:r>
              <a:rPr lang="en-US" altLang="zh-CN" sz="2800" dirty="0" smtClean="0">
                <a:latin typeface="Times New Roman" pitchFamily="18" charset="0"/>
              </a:rPr>
              <a:t>proc </a:t>
            </a:r>
            <a:r>
              <a:rPr lang="en-US" altLang="zh-CN" sz="2800" dirty="0" err="1" smtClean="0">
                <a:latin typeface="Times New Roman" pitchFamily="18" charset="0"/>
              </a:rPr>
              <a:t>MergeSort</a:t>
            </a:r>
            <a:r>
              <a:rPr lang="en-US" altLang="zh-CN" sz="2800" dirty="0" smtClean="0">
                <a:latin typeface="Times New Roman" pitchFamily="18" charset="0"/>
              </a:rPr>
              <a:t>(low, high)</a:t>
            </a:r>
            <a:r>
              <a:rPr lang="zh-CN" altLang="en-US" dirty="0" smtClean="0"/>
              <a:t>续</a:t>
            </a:r>
            <a:endParaRPr lang="en-US" altLang="zh-CN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if  </a:t>
            </a:r>
            <a:r>
              <a:rPr lang="en-US" altLang="zh-CN" sz="2000" dirty="0" smtClean="0">
                <a:latin typeface="Times New Roman" pitchFamily="18" charset="0"/>
              </a:rPr>
              <a:t>h&gt;mid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//</a:t>
            </a:r>
            <a:r>
              <a:rPr lang="zh-CN" altLang="en-US" sz="2000" dirty="0" smtClean="0">
                <a:latin typeface="Times New Roman" pitchFamily="18" charset="0"/>
              </a:rPr>
              <a:t>当第一子组元素被取尽，而第二组元素未被取尽时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for </a:t>
            </a:r>
            <a:r>
              <a:rPr lang="en-US" altLang="zh-CN" sz="2000" dirty="0" smtClean="0">
                <a:latin typeface="Times New Roman" pitchFamily="18" charset="0"/>
              </a:rPr>
              <a:t>k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j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high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B[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]:=A[k];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:=i+1;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else      //</a:t>
            </a:r>
            <a:r>
              <a:rPr lang="zh-CN" altLang="en-US" sz="2000" dirty="0" smtClean="0">
                <a:latin typeface="Times New Roman" pitchFamily="18" charset="0"/>
              </a:rPr>
              <a:t>当第二子组元素被取尽，而第一组元素未被取尽时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for </a:t>
            </a:r>
            <a:r>
              <a:rPr lang="en-US" altLang="zh-CN" sz="2000" dirty="0" smtClean="0">
                <a:latin typeface="Times New Roman" pitchFamily="18" charset="0"/>
              </a:rPr>
              <a:t>k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h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mid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B[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]:=A[k];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:=i+1;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r>
              <a:rPr lang="en-US" altLang="zh-CN" sz="2000" dirty="0" smtClean="0">
                <a:latin typeface="Times New Roman" pitchFamily="18" charset="0"/>
              </a:rPr>
              <a:t>      //</a:t>
            </a:r>
            <a:r>
              <a:rPr lang="zh-CN" altLang="en-US" sz="2000" dirty="0" smtClean="0">
                <a:latin typeface="Times New Roman" pitchFamily="18" charset="0"/>
              </a:rPr>
              <a:t>将临时数组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</a:rPr>
              <a:t>中元素再赋给数组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k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low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high </a:t>
            </a:r>
            <a:r>
              <a:rPr lang="en-US" altLang="zh-CN" sz="2000" b="1" dirty="0" smtClean="0">
                <a:latin typeface="Times New Roman" pitchFamily="18" charset="0"/>
              </a:rPr>
              <a:t>do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A[k]:=B[k];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end{Merge}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2257</TotalTime>
  <Words>4805</Words>
  <Application>Microsoft PowerPoint</Application>
  <PresentationFormat>全屏显示(4:3)</PresentationFormat>
  <Paragraphs>542</Paragraphs>
  <Slides>38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multim01</vt:lpstr>
      <vt:lpstr>公式</vt:lpstr>
      <vt:lpstr>Equation</vt:lpstr>
      <vt:lpstr>第三章 分治算法</vt:lpstr>
      <vt:lpstr>分治策略的基本思想</vt:lpstr>
      <vt:lpstr>分治策略的基本思想</vt:lpstr>
      <vt:lpstr>分治策略的基本思想</vt:lpstr>
      <vt:lpstr>分治策略的基本思想</vt:lpstr>
      <vt:lpstr>第三章 分治算法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第三章 分治算法</vt:lpstr>
      <vt:lpstr>选择问题</vt:lpstr>
      <vt:lpstr>选择问题</vt:lpstr>
      <vt:lpstr>选择问题</vt:lpstr>
      <vt:lpstr>选择问题</vt:lpstr>
      <vt:lpstr>选择问题</vt:lpstr>
      <vt:lpstr>第三章 分治算法</vt:lpstr>
      <vt:lpstr>矩阵乘法</vt:lpstr>
      <vt:lpstr>第三章 分治算法</vt:lpstr>
      <vt:lpstr>最接近点对问题</vt:lpstr>
      <vt:lpstr>最接近点对问题</vt:lpstr>
      <vt:lpstr>最接近点对问题</vt:lpstr>
      <vt:lpstr>第三章 分治算法</vt:lpstr>
      <vt:lpstr>快速Fourier变换</vt:lpstr>
      <vt:lpstr>快速Fourier变换</vt:lpstr>
      <vt:lpstr>快速Fourier变换</vt:lpstr>
      <vt:lpstr>快速Fourier变换</vt:lpstr>
      <vt:lpstr>第三章 分治算法</vt:lpstr>
      <vt:lpstr>分治算法的分析技术</vt:lpstr>
      <vt:lpstr>分治算法的分析技术</vt:lpstr>
      <vt:lpstr>分治算法的分析技术</vt:lpstr>
      <vt:lpstr>分治算法的分析技术</vt:lpstr>
      <vt:lpstr>第三章 分治算法</vt:lpstr>
      <vt:lpstr>分治算法的改进技术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Administrator</cp:lastModifiedBy>
  <cp:revision>251</cp:revision>
  <cp:lastPrinted>1601-01-01T00:00:00Z</cp:lastPrinted>
  <dcterms:created xsi:type="dcterms:W3CDTF">2015-08-22T01:52:01Z</dcterms:created>
  <dcterms:modified xsi:type="dcterms:W3CDTF">2019-09-07T03:49:09Z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