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43"/>
  </p:notesMasterIdLst>
  <p:handoutMasterIdLst>
    <p:handoutMasterId r:id="rId4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6858000" type="screen4x3"/>
  <p:notesSz cx="6858000" cy="9144000"/>
  <p:defaultTextStyle>
    <a:defPPr>
      <a:defRPr lang="zh-CN"/>
    </a:defPPr>
    <a:lvl1pPr algn="ctr" rtl="0" fontAlgn="base">
      <a:spcBef>
        <a:spcPct val="0"/>
      </a:spcBef>
      <a:spcAft>
        <a:spcPct val="0"/>
      </a:spcAft>
      <a:defRPr kern="1200">
        <a:solidFill>
          <a:schemeClr val="tx1"/>
        </a:solidFill>
        <a:latin typeface="Arial" pitchFamily="34" charset="0"/>
        <a:ea typeface="宋体" pitchFamily="2" charset="-122"/>
        <a:cs typeface="+mn-cs"/>
      </a:defRPr>
    </a:lvl1pPr>
    <a:lvl2pPr marL="457200" algn="ctr" rtl="0" fontAlgn="base">
      <a:spcBef>
        <a:spcPct val="0"/>
      </a:spcBef>
      <a:spcAft>
        <a:spcPct val="0"/>
      </a:spcAft>
      <a:defRPr kern="1200">
        <a:solidFill>
          <a:schemeClr val="tx1"/>
        </a:solidFill>
        <a:latin typeface="Arial" pitchFamily="34" charset="0"/>
        <a:ea typeface="宋体" pitchFamily="2" charset="-122"/>
        <a:cs typeface="+mn-cs"/>
      </a:defRPr>
    </a:lvl2pPr>
    <a:lvl3pPr marL="914400" algn="ctr"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ctr"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ctr"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251" autoAdjust="0"/>
  </p:normalViewPr>
  <p:slideViewPr>
    <p:cSldViewPr>
      <p:cViewPr varScale="1">
        <p:scale>
          <a:sx n="83" d="100"/>
          <a:sy n="83" d="100"/>
        </p:scale>
        <p:origin x="-158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image" Target="../media/image40.wmf"/><Relationship Id="rId7" Type="http://schemas.openxmlformats.org/officeDocument/2006/relationships/image" Target="../media/image44.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6" Type="http://schemas.openxmlformats.org/officeDocument/2006/relationships/image" Target="../media/image55.wmf"/><Relationship Id="rId5" Type="http://schemas.openxmlformats.org/officeDocument/2006/relationships/image" Target="../media/image54.wmf"/><Relationship Id="rId4" Type="http://schemas.openxmlformats.org/officeDocument/2006/relationships/image" Target="../media/image5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10" Type="http://schemas.openxmlformats.org/officeDocument/2006/relationships/image" Target="../media/image14.wmf"/><Relationship Id="rId4" Type="http://schemas.openxmlformats.org/officeDocument/2006/relationships/image" Target="../media/image8.wmf"/><Relationship Id="rId9"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5" Type="http://schemas.openxmlformats.org/officeDocument/2006/relationships/image" Target="../media/image27.wmf"/><Relationship Id="rId4"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ltLang="zh-CN"/>
          </a:p>
        </p:txBody>
      </p:sp>
      <p:sp>
        <p:nvSpPr>
          <p:cNvPr id="24781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24781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ltLang="zh-CN"/>
          </a:p>
        </p:txBody>
      </p:sp>
      <p:sp>
        <p:nvSpPr>
          <p:cNvPr id="24781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5AA5279-95FD-4D1E-8CEC-39B2F278EA2A}"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67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ltLang="zh-CN"/>
          </a:p>
        </p:txBody>
      </p:sp>
      <p:sp>
        <p:nvSpPr>
          <p:cNvPr id="2467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2467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467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467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ltLang="zh-CN"/>
          </a:p>
        </p:txBody>
      </p:sp>
      <p:sp>
        <p:nvSpPr>
          <p:cNvPr id="2467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722A856-CF02-45CE-8DD6-F59B8EE836B5}"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Arial"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722A856-CF02-45CE-8DD6-F59B8EE836B5}" type="slidenum">
              <a:rPr lang="en-US" altLang="zh-CN" smtClean="0"/>
              <a:pPr/>
              <a:t>14</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smtClean="0"/>
              <a:t>单击此处编辑母版标题样式</a:t>
            </a:r>
            <a:endParaRPr lang="zh-CN" altLang="en-US"/>
          </a:p>
        </p:txBody>
      </p:sp>
      <p:sp>
        <p:nvSpPr>
          <p:cNvPr id="20582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smtClean="0"/>
              <a:t>单击此处编辑母版副标题样式</a:t>
            </a:r>
            <a:endParaRPr lang="zh-CN" altLang="en-US"/>
          </a:p>
        </p:txBody>
      </p:sp>
      <p:sp>
        <p:nvSpPr>
          <p:cNvPr id="205828" name="Rectangle 4"/>
          <p:cNvSpPr>
            <a:spLocks noGrp="1" noChangeArrowheads="1"/>
          </p:cNvSpPr>
          <p:nvPr>
            <p:ph type="dt" sz="half" idx="2"/>
          </p:nvPr>
        </p:nvSpPr>
        <p:spPr/>
        <p:txBody>
          <a:bodyPr/>
          <a:lstStyle>
            <a:lvl1pPr>
              <a:defRPr/>
            </a:lvl1pPr>
          </a:lstStyle>
          <a:p>
            <a:endParaRPr lang="en-US" altLang="zh-CN"/>
          </a:p>
        </p:txBody>
      </p:sp>
      <p:sp>
        <p:nvSpPr>
          <p:cNvPr id="205829" name="Rectangle 5"/>
          <p:cNvSpPr>
            <a:spLocks noGrp="1" noChangeArrowheads="1"/>
          </p:cNvSpPr>
          <p:nvPr>
            <p:ph type="ftr" sz="quarter" idx="3"/>
          </p:nvPr>
        </p:nvSpPr>
        <p:spPr>
          <a:xfrm>
            <a:off x="3124200" y="6243638"/>
            <a:ext cx="2895600" cy="457200"/>
          </a:xfrm>
        </p:spPr>
        <p:txBody>
          <a:bodyPr/>
          <a:lstStyle>
            <a:lvl1pPr>
              <a:defRPr/>
            </a:lvl1pPr>
          </a:lstStyle>
          <a:p>
            <a:endParaRPr lang="en-US" altLang="zh-CN"/>
          </a:p>
        </p:txBody>
      </p:sp>
      <p:sp>
        <p:nvSpPr>
          <p:cNvPr id="205830" name="Rectangle 6"/>
          <p:cNvSpPr>
            <a:spLocks noGrp="1" noChangeArrowheads="1"/>
          </p:cNvSpPr>
          <p:nvPr>
            <p:ph type="sldNum" sz="quarter" idx="4"/>
          </p:nvPr>
        </p:nvSpPr>
        <p:spPr/>
        <p:txBody>
          <a:bodyPr/>
          <a:lstStyle>
            <a:lvl1pPr>
              <a:defRPr/>
            </a:lvl1pPr>
          </a:lstStyle>
          <a:p>
            <a:fld id="{F9329638-008B-49BD-8657-7D18157DD6A8}" type="slidenum">
              <a:rPr lang="en-US" altLang="zh-CN"/>
              <a:pPr/>
              <a:t>‹#›</a:t>
            </a:fld>
            <a:endParaRPr lang="en-US" altLang="zh-CN"/>
          </a:p>
        </p:txBody>
      </p:sp>
      <p:sp>
        <p:nvSpPr>
          <p:cNvPr id="205831"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p>
        </p:txBody>
      </p:sp>
      <p:sp>
        <p:nvSpPr>
          <p:cNvPr id="205832"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53ED776-F3B0-451F-BDC3-CD1B8C2F516A}"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536F610-4599-40FB-9CC6-BB0029DB13FB}"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FB23E92-1EE2-4145-A968-D39A5D6A365C}"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B8ABC3E-523C-4188-8D0C-B9C322A401DD}"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2C46210-4C0A-49A3-81B2-5AADE059D314}"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A76587A5-D864-4F60-8698-F72D5C600ED2}"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7C7355E3-69DA-4A5D-B5C3-E61632F844A4}"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D81D0D7E-F0EB-4711-9E7D-C9ED9691B1BE}"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C76208E-B31F-42C5-90AA-34BA2A6B50EE}"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AA580D3-6A8E-419D-ADDA-7A07C6F5F88F}"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204803"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4804"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mj-lt"/>
              </a:defRPr>
            </a:lvl1pPr>
          </a:lstStyle>
          <a:p>
            <a:endParaRPr lang="en-US" altLang="zh-CN"/>
          </a:p>
        </p:txBody>
      </p:sp>
      <p:sp>
        <p:nvSpPr>
          <p:cNvPr id="20480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endParaRPr lang="en-US" altLang="zh-CN"/>
          </a:p>
        </p:txBody>
      </p:sp>
      <p:sp>
        <p:nvSpPr>
          <p:cNvPr id="204806"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fld id="{E1882813-A511-49C7-9C6D-1B2B3FBFAF01}" type="slidenum">
              <a:rPr lang="en-US" altLang="zh-CN"/>
              <a:pPr/>
              <a:t>‹#›</a:t>
            </a:fld>
            <a:endParaRPr lang="en-US" altLang="zh-CN"/>
          </a:p>
        </p:txBody>
      </p:sp>
      <p:sp>
        <p:nvSpPr>
          <p:cNvPr id="204807"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p>
        </p:txBody>
      </p:sp>
      <p:sp>
        <p:nvSpPr>
          <p:cNvPr id="204808"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iming>
    <p:tnLst>
      <p:par>
        <p:cTn id="1" dur="indefinite" restart="never" nodeType="tmRoot"/>
      </p:par>
    </p:tn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ea typeface="宋体" pitchFamily="2" charset="-122"/>
        </a:defRPr>
      </a:lvl2pPr>
      <a:lvl3pPr algn="l" rtl="0" eaLnBrk="1" fontAlgn="base" hangingPunct="1">
        <a:spcBef>
          <a:spcPct val="0"/>
        </a:spcBef>
        <a:spcAft>
          <a:spcPct val="0"/>
        </a:spcAft>
        <a:defRPr sz="4200">
          <a:solidFill>
            <a:schemeClr val="tx2"/>
          </a:solidFill>
          <a:latin typeface="Garamond" pitchFamily="18" charset="0"/>
          <a:ea typeface="宋体" pitchFamily="2" charset="-122"/>
        </a:defRPr>
      </a:lvl3pPr>
      <a:lvl4pPr algn="l" rtl="0" eaLnBrk="1" fontAlgn="base" hangingPunct="1">
        <a:spcBef>
          <a:spcPct val="0"/>
        </a:spcBef>
        <a:spcAft>
          <a:spcPct val="0"/>
        </a:spcAft>
        <a:defRPr sz="4200">
          <a:solidFill>
            <a:schemeClr val="tx2"/>
          </a:solidFill>
          <a:latin typeface="Garamond" pitchFamily="18" charset="0"/>
          <a:ea typeface="宋体" pitchFamily="2" charset="-122"/>
        </a:defRPr>
      </a:lvl4pPr>
      <a:lvl5pPr algn="l" rtl="0" eaLnBrk="1" fontAlgn="base" hangingPunct="1">
        <a:spcBef>
          <a:spcPct val="0"/>
        </a:spcBef>
        <a:spcAft>
          <a:spcPct val="0"/>
        </a:spcAft>
        <a:defRPr sz="4200">
          <a:solidFill>
            <a:schemeClr val="tx2"/>
          </a:solidFill>
          <a:latin typeface="Garamond" pitchFamily="18" charset="0"/>
          <a:ea typeface="宋体" pitchFamily="2" charset="-122"/>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17.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1.xml"/><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20.bin"/><Relationship Id="rId5" Type="http://schemas.openxmlformats.org/officeDocument/2006/relationships/oleObject" Target="../embeddings/oleObject19.bin"/><Relationship Id="rId4" Type="http://schemas.openxmlformats.org/officeDocument/2006/relationships/oleObject" Target="../embeddings/oleObject18.bin"/><Relationship Id="rId9" Type="http://schemas.openxmlformats.org/officeDocument/2006/relationships/oleObject" Target="../embeddings/oleObject23.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oleObject" Target="../embeddings/oleObject24.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7.bin"/><Relationship Id="rId5" Type="http://schemas.openxmlformats.org/officeDocument/2006/relationships/oleObject" Target="../embeddings/oleObject26.bin"/><Relationship Id="rId4" Type="http://schemas.openxmlformats.org/officeDocument/2006/relationships/oleObject" Target="../embeddings/oleObject25.bin"/><Relationship Id="rId9" Type="http://schemas.openxmlformats.org/officeDocument/2006/relationships/oleObject" Target="../embeddings/oleObject30.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33.bin"/><Relationship Id="rId4" Type="http://schemas.openxmlformats.org/officeDocument/2006/relationships/oleObject" Target="../embeddings/oleObject32.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38.bin"/><Relationship Id="rId5" Type="http://schemas.openxmlformats.org/officeDocument/2006/relationships/oleObject" Target="../embeddings/oleObject37.bin"/><Relationship Id="rId4" Type="http://schemas.openxmlformats.org/officeDocument/2006/relationships/oleObject" Target="../embeddings/oleObject3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42.bin"/><Relationship Id="rId5" Type="http://schemas.openxmlformats.org/officeDocument/2006/relationships/oleObject" Target="../embeddings/oleObject41.bin"/><Relationship Id="rId4" Type="http://schemas.openxmlformats.org/officeDocument/2006/relationships/oleObject" Target="../embeddings/oleObject40.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49.bin"/><Relationship Id="rId13" Type="http://schemas.openxmlformats.org/officeDocument/2006/relationships/oleObject" Target="../embeddings/oleObject54.bin"/><Relationship Id="rId3" Type="http://schemas.openxmlformats.org/officeDocument/2006/relationships/oleObject" Target="../embeddings/oleObject44.bin"/><Relationship Id="rId7" Type="http://schemas.openxmlformats.org/officeDocument/2006/relationships/oleObject" Target="../embeddings/oleObject48.bin"/><Relationship Id="rId12"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47.bin"/><Relationship Id="rId11" Type="http://schemas.openxmlformats.org/officeDocument/2006/relationships/oleObject" Target="../embeddings/oleObject52.bin"/><Relationship Id="rId5" Type="http://schemas.openxmlformats.org/officeDocument/2006/relationships/oleObject" Target="../embeddings/oleObject46.bin"/><Relationship Id="rId10" Type="http://schemas.openxmlformats.org/officeDocument/2006/relationships/oleObject" Target="../embeddings/oleObject51.bin"/><Relationship Id="rId4" Type="http://schemas.openxmlformats.org/officeDocument/2006/relationships/oleObject" Target="../embeddings/oleObject45.bin"/><Relationship Id="rId9" Type="http://schemas.openxmlformats.org/officeDocument/2006/relationships/oleObject" Target="../embeddings/oleObject50.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oleObject56.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oleObject" Target="../embeddings/oleObject58.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oleObject" Target="../embeddings/oleObject59.bin"/><Relationship Id="rId7"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62.bin"/><Relationship Id="rId5" Type="http://schemas.openxmlformats.org/officeDocument/2006/relationships/oleObject" Target="../embeddings/oleObject61.bin"/><Relationship Id="rId4" Type="http://schemas.openxmlformats.org/officeDocument/2006/relationships/oleObject" Target="../embeddings/oleObject60.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oleObject" Target="../embeddings/oleObject15.bin"/><Relationship Id="rId3" Type="http://schemas.openxmlformats.org/officeDocument/2006/relationships/oleObject" Target="../embeddings/oleObject5.bin"/><Relationship Id="rId7" Type="http://schemas.openxmlformats.org/officeDocument/2006/relationships/oleObject" Target="../embeddings/oleObject9.bin"/><Relationship Id="rId12"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8.bin"/><Relationship Id="rId11" Type="http://schemas.openxmlformats.org/officeDocument/2006/relationships/oleObject" Target="../embeddings/oleObject13.bin"/><Relationship Id="rId5" Type="http://schemas.openxmlformats.org/officeDocument/2006/relationships/oleObject" Target="../embeddings/oleObject7.bin"/><Relationship Id="rId10" Type="http://schemas.openxmlformats.org/officeDocument/2006/relationships/oleObject" Target="../embeddings/oleObject12.bin"/><Relationship Id="rId4" Type="http://schemas.openxmlformats.org/officeDocument/2006/relationships/oleObject" Target="../embeddings/oleObject6.bin"/><Relationship Id="rId9"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68" name="Rectangle 36"/>
          <p:cNvSpPr>
            <a:spLocks noGrp="1" noChangeArrowheads="1"/>
          </p:cNvSpPr>
          <p:nvPr>
            <p:ph type="title"/>
          </p:nvPr>
        </p:nvSpPr>
        <p:spPr>
          <a:xfrm>
            <a:off x="457200" y="277813"/>
            <a:ext cx="8229600" cy="774700"/>
          </a:xfrm>
        </p:spPr>
        <p:txBody>
          <a:bodyPr/>
          <a:lstStyle/>
          <a:p>
            <a:pPr algn="ctr"/>
            <a:r>
              <a:rPr lang="zh-CN" altLang="en-US" dirty="0" smtClean="0"/>
              <a:t>第九章 概率算法</a:t>
            </a:r>
            <a:endParaRPr lang="zh-CN" altLang="en-US" dirty="0"/>
          </a:p>
        </p:txBody>
      </p:sp>
      <p:sp>
        <p:nvSpPr>
          <p:cNvPr id="248869" name="Rectangle 37"/>
          <p:cNvSpPr>
            <a:spLocks noGrp="1" noChangeArrowheads="1"/>
          </p:cNvSpPr>
          <p:nvPr>
            <p:ph type="body" idx="1"/>
          </p:nvPr>
        </p:nvSpPr>
        <p:spPr>
          <a:xfrm>
            <a:off x="457200" y="1571613"/>
            <a:ext cx="8229600" cy="4643470"/>
          </a:xfrm>
        </p:spPr>
        <p:txBody>
          <a:bodyPr/>
          <a:lstStyle/>
          <a:p>
            <a:r>
              <a:rPr lang="en-US" altLang="zh-CN" sz="3200" dirty="0" smtClean="0"/>
              <a:t>9.1</a:t>
            </a:r>
            <a:r>
              <a:rPr lang="zh-CN" altLang="en-US" sz="3200" dirty="0" smtClean="0"/>
              <a:t>概率算法基本概念</a:t>
            </a:r>
            <a:endParaRPr lang="en-US" altLang="zh-CN" sz="3200" dirty="0" smtClean="0"/>
          </a:p>
          <a:p>
            <a:pPr lvl="1"/>
            <a:r>
              <a:rPr lang="zh-CN" altLang="en-US" sz="2800" dirty="0"/>
              <a:t>何</a:t>
            </a:r>
            <a:r>
              <a:rPr lang="zh-CN" altLang="en-US" sz="2800" dirty="0" smtClean="0"/>
              <a:t>为概率算法</a:t>
            </a:r>
            <a:endParaRPr lang="en-US" altLang="zh-CN" sz="2800" dirty="0" smtClean="0"/>
          </a:p>
          <a:p>
            <a:pPr lvl="2"/>
            <a:r>
              <a:rPr lang="zh-CN" altLang="en-US" sz="2400" b="1" dirty="0" smtClean="0"/>
              <a:t>确定性算法</a:t>
            </a:r>
            <a:endParaRPr lang="en-US" altLang="zh-CN" sz="2400" dirty="0" smtClean="0"/>
          </a:p>
          <a:p>
            <a:pPr lvl="2">
              <a:buNone/>
            </a:pPr>
            <a:r>
              <a:rPr lang="zh-CN" altLang="en-US" sz="2000" dirty="0" smtClean="0"/>
              <a:t>     每一计算步骤都是确定的， 有穷的步骤，明确的答案。</a:t>
            </a:r>
            <a:endParaRPr lang="en-US" altLang="zh-CN" sz="2000" dirty="0" smtClean="0"/>
          </a:p>
          <a:p>
            <a:pPr lvl="2"/>
            <a:r>
              <a:rPr lang="zh-CN" altLang="en-US" sz="2400" b="1" dirty="0" smtClean="0"/>
              <a:t>概率算法</a:t>
            </a:r>
            <a:endParaRPr lang="en-US" altLang="zh-CN" sz="2400" b="1" dirty="0" smtClean="0"/>
          </a:p>
          <a:p>
            <a:pPr lvl="3"/>
            <a:r>
              <a:rPr lang="zh-CN" altLang="en-US" dirty="0"/>
              <a:t>当算法在执行过程中面临一个选择时</a:t>
            </a:r>
            <a:r>
              <a:rPr lang="zh-CN" altLang="en-US" dirty="0" smtClean="0"/>
              <a:t>，可随机</a:t>
            </a:r>
            <a:r>
              <a:rPr lang="zh-CN" altLang="en-US" dirty="0"/>
              <a:t>地选择下一步操作</a:t>
            </a:r>
            <a:r>
              <a:rPr lang="zh-CN" altLang="en-US" dirty="0" smtClean="0"/>
              <a:t>。有穷的步骤，答案可能不确定。</a:t>
            </a:r>
            <a:endParaRPr lang="zh-CN" altLang="en-US" dirty="0"/>
          </a:p>
          <a:p>
            <a:pPr lvl="3"/>
            <a:r>
              <a:rPr lang="zh-CN" altLang="en-US" dirty="0" smtClean="0"/>
              <a:t>由于随机选择比最优选择省时，概率算法可以在很大程度上降低算法的复杂度，从而用于求解难的问题。</a:t>
            </a:r>
            <a:endParaRPr lang="en-US" altLang="zh-CN" dirty="0" smtClean="0"/>
          </a:p>
          <a:p>
            <a:pPr lvl="3"/>
            <a:r>
              <a:rPr lang="zh-CN" altLang="en-US" dirty="0" smtClean="0"/>
              <a:t>基本特征：对所求问题的同一实例，用同一概率算法求解两次可能得到不同的解、或得到不同的效果</a:t>
            </a:r>
            <a:r>
              <a:rPr lang="en-US" altLang="zh-CN" dirty="0" smtClean="0"/>
              <a:t>(</a:t>
            </a:r>
            <a:r>
              <a:rPr lang="zh-CN" altLang="en-US" dirty="0" smtClean="0"/>
              <a:t>如终止时间</a:t>
            </a:r>
            <a:r>
              <a:rPr lang="en-US" altLang="zh-CN" dirty="0" smtClean="0"/>
              <a:t>)</a:t>
            </a:r>
            <a:r>
              <a:rPr lang="zh-CN" altLang="en-US" dirty="0" smtClean="0"/>
              <a:t>。</a:t>
            </a:r>
            <a:endParaRPr lang="en-US" altLang="zh-C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数值概率算法</a:t>
            </a:r>
            <a:endParaRPr lang="zh-CN" altLang="en-US" dirty="0"/>
          </a:p>
        </p:txBody>
      </p:sp>
      <p:sp>
        <p:nvSpPr>
          <p:cNvPr id="3" name="内容占位符 2"/>
          <p:cNvSpPr>
            <a:spLocks noGrp="1"/>
          </p:cNvSpPr>
          <p:nvPr>
            <p:ph idx="1"/>
          </p:nvPr>
        </p:nvSpPr>
        <p:spPr>
          <a:xfrm>
            <a:off x="1028704" y="1600200"/>
            <a:ext cx="7686700" cy="4530725"/>
          </a:xfrm>
        </p:spPr>
        <p:txBody>
          <a:bodyPr/>
          <a:lstStyle/>
          <a:p>
            <a:r>
              <a:rPr lang="en-US" altLang="zh-CN" sz="2400" dirty="0" smtClean="0"/>
              <a:t>double Darts(</a:t>
            </a:r>
            <a:r>
              <a:rPr lang="en-US" altLang="zh-CN" sz="2400" dirty="0" err="1" smtClean="0"/>
              <a:t>int</a:t>
            </a:r>
            <a:r>
              <a:rPr lang="en-US" altLang="zh-CN" sz="2400" dirty="0" smtClean="0"/>
              <a:t> n)</a:t>
            </a:r>
          </a:p>
          <a:p>
            <a:pPr>
              <a:buNone/>
            </a:pPr>
            <a:r>
              <a:rPr lang="en-US" altLang="zh-CN" sz="2000" dirty="0" smtClean="0"/>
              <a:t>{                               //</a:t>
            </a:r>
            <a:r>
              <a:rPr lang="zh-CN" altLang="en-US" sz="2000" dirty="0" smtClean="0"/>
              <a:t>计算积分的数值概率算法</a:t>
            </a:r>
            <a:endParaRPr lang="en-US" altLang="zh-CN" sz="2000" dirty="0" smtClean="0"/>
          </a:p>
          <a:p>
            <a:pPr>
              <a:buNone/>
            </a:pPr>
            <a:r>
              <a:rPr lang="en-US" altLang="zh-CN" sz="2000" dirty="0" smtClean="0"/>
              <a:t>     static </a:t>
            </a:r>
            <a:r>
              <a:rPr lang="en-US" altLang="zh-CN" sz="2000" dirty="0" err="1" smtClean="0"/>
              <a:t>RandomNumber</a:t>
            </a:r>
            <a:r>
              <a:rPr lang="en-US" altLang="zh-CN" sz="2000" dirty="0" smtClean="0"/>
              <a:t> dart;</a:t>
            </a:r>
          </a:p>
          <a:p>
            <a:pPr>
              <a:buNone/>
            </a:pPr>
            <a:r>
              <a:rPr lang="en-US" altLang="zh-CN" sz="2000" dirty="0" smtClean="0"/>
              <a:t>     </a:t>
            </a:r>
            <a:r>
              <a:rPr lang="en-US" altLang="zh-CN" sz="2000" dirty="0" err="1" smtClean="0"/>
              <a:t>int</a:t>
            </a:r>
            <a:r>
              <a:rPr lang="en-US" altLang="zh-CN" sz="2000" dirty="0" smtClean="0"/>
              <a:t> k = 0;</a:t>
            </a:r>
          </a:p>
          <a:p>
            <a:pPr>
              <a:buNone/>
            </a:pPr>
            <a:r>
              <a:rPr lang="en-US" altLang="zh-CN" sz="2000" dirty="0" smtClean="0"/>
              <a:t>     for (</a:t>
            </a:r>
            <a:r>
              <a:rPr lang="en-US" altLang="zh-CN" sz="2000" dirty="0" err="1" smtClean="0"/>
              <a:t>int</a:t>
            </a:r>
            <a:r>
              <a:rPr lang="en-US" altLang="zh-CN" sz="2000" dirty="0" smtClean="0"/>
              <a:t> </a:t>
            </a:r>
            <a:r>
              <a:rPr lang="en-US" altLang="zh-CN" sz="2000" dirty="0" err="1" smtClean="0"/>
              <a:t>i</a:t>
            </a:r>
            <a:r>
              <a:rPr lang="en-US" altLang="zh-CN" sz="2000" dirty="0" smtClean="0"/>
              <a:t> = 1; </a:t>
            </a:r>
            <a:r>
              <a:rPr lang="en-US" altLang="zh-CN" sz="2000" dirty="0" err="1" smtClean="0"/>
              <a:t>i</a:t>
            </a:r>
            <a:r>
              <a:rPr lang="en-US" altLang="zh-CN" sz="2000" dirty="0" smtClean="0"/>
              <a:t> &lt;= n; </a:t>
            </a:r>
            <a:r>
              <a:rPr lang="en-US" altLang="zh-CN" sz="2000" dirty="0" err="1" smtClean="0"/>
              <a:t>i</a:t>
            </a:r>
            <a:r>
              <a:rPr lang="en-US" altLang="zh-CN" sz="2000" dirty="0" smtClean="0"/>
              <a:t> + +) {</a:t>
            </a:r>
          </a:p>
          <a:p>
            <a:pPr>
              <a:buNone/>
            </a:pPr>
            <a:r>
              <a:rPr lang="en-US" altLang="zh-CN" sz="2000" dirty="0" smtClean="0"/>
              <a:t>         double x = </a:t>
            </a:r>
            <a:r>
              <a:rPr lang="en-US" altLang="zh-CN" sz="2000" dirty="0" err="1" smtClean="0"/>
              <a:t>dart.fRandom</a:t>
            </a:r>
            <a:r>
              <a:rPr lang="en-US" altLang="zh-CN" sz="2000" dirty="0" smtClean="0"/>
              <a:t>( );</a:t>
            </a:r>
          </a:p>
          <a:p>
            <a:pPr>
              <a:buNone/>
            </a:pPr>
            <a:r>
              <a:rPr lang="en-US" altLang="zh-CN" sz="2000" dirty="0" smtClean="0"/>
              <a:t>         double y = </a:t>
            </a:r>
            <a:r>
              <a:rPr lang="en-US" altLang="zh-CN" sz="2000" dirty="0" err="1" smtClean="0"/>
              <a:t>dart.fRandom</a:t>
            </a:r>
            <a:r>
              <a:rPr lang="en-US" altLang="zh-CN" sz="2000" dirty="0" smtClean="0"/>
              <a:t>( );</a:t>
            </a:r>
          </a:p>
          <a:p>
            <a:pPr>
              <a:buNone/>
            </a:pPr>
            <a:r>
              <a:rPr lang="en-US" altLang="zh-CN" sz="2000" dirty="0" smtClean="0"/>
              <a:t>      if ( y &lt;= f(x) )  k + +;</a:t>
            </a:r>
          </a:p>
          <a:p>
            <a:pPr>
              <a:buNone/>
            </a:pPr>
            <a:r>
              <a:rPr lang="en-US" altLang="zh-CN" sz="2000" dirty="0" smtClean="0"/>
              <a:t>      }</a:t>
            </a:r>
          </a:p>
          <a:p>
            <a:pPr>
              <a:buNone/>
            </a:pPr>
            <a:r>
              <a:rPr lang="en-US" altLang="zh-CN" sz="2000" dirty="0" smtClean="0"/>
              <a:t>     return k/double(n);</a:t>
            </a:r>
          </a:p>
          <a:p>
            <a:pPr>
              <a:buNone/>
            </a:pPr>
            <a:r>
              <a:rPr lang="en-US" altLang="zh-CN" sz="2000" dirty="0" smtClean="0"/>
              <a:t>}</a:t>
            </a:r>
          </a:p>
          <a:p>
            <a:endParaRPr lang="zh-CN" alt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数值概率算法</a:t>
            </a:r>
            <a:endParaRPr lang="zh-CN" altLang="en-US" dirty="0"/>
          </a:p>
        </p:txBody>
      </p:sp>
      <p:sp>
        <p:nvSpPr>
          <p:cNvPr id="3" name="内容占位符 2"/>
          <p:cNvSpPr>
            <a:spLocks noGrp="1"/>
          </p:cNvSpPr>
          <p:nvPr>
            <p:ph idx="1"/>
          </p:nvPr>
        </p:nvSpPr>
        <p:spPr>
          <a:xfrm>
            <a:off x="214282" y="1298579"/>
            <a:ext cx="8472518" cy="4916503"/>
          </a:xfrm>
        </p:spPr>
        <p:txBody>
          <a:bodyPr/>
          <a:lstStyle/>
          <a:p>
            <a:pPr lvl="1"/>
            <a:r>
              <a:rPr lang="zh-CN" altLang="en-US" dirty="0" smtClean="0"/>
              <a:t>解非线性方程组</a:t>
            </a:r>
            <a:endParaRPr lang="en-US" altLang="zh-CN" dirty="0" smtClean="0"/>
          </a:p>
          <a:p>
            <a:pPr lvl="2"/>
            <a:r>
              <a:rPr lang="zh-CN" altLang="en-US" sz="2000" dirty="0" smtClean="0"/>
              <a:t>设要求解非线性方程组：</a:t>
            </a:r>
            <a:endParaRPr lang="en-US" altLang="zh-CN" sz="2000" dirty="0" smtClean="0"/>
          </a:p>
          <a:p>
            <a:pPr lvl="2">
              <a:buNone/>
            </a:pPr>
            <a:r>
              <a:rPr lang="zh-CN" altLang="en-US" sz="2000" dirty="0" smtClean="0"/>
              <a:t>其中</a:t>
            </a:r>
            <a:r>
              <a:rPr lang="en-US" altLang="zh-CN" sz="2000" dirty="0" smtClean="0"/>
              <a:t>x</a:t>
            </a:r>
            <a:r>
              <a:rPr lang="en-US" altLang="zh-CN" sz="2000" baseline="-25000" dirty="0" smtClean="0"/>
              <a:t>i</a:t>
            </a:r>
            <a:r>
              <a:rPr lang="zh-CN" altLang="en-US" sz="2000" dirty="0" smtClean="0"/>
              <a:t>是实变量，</a:t>
            </a:r>
            <a:r>
              <a:rPr lang="en-US" altLang="zh-CN" sz="2000" dirty="0" err="1" smtClean="0"/>
              <a:t>f</a:t>
            </a:r>
            <a:r>
              <a:rPr lang="en-US" altLang="zh-CN" sz="2000" baseline="-25000" dirty="0" err="1" smtClean="0"/>
              <a:t>i</a:t>
            </a:r>
            <a:r>
              <a:rPr lang="zh-CN" altLang="en-US" sz="2000" dirty="0" smtClean="0"/>
              <a:t>是非线性实函数。</a:t>
            </a:r>
            <a:endParaRPr lang="en-US" altLang="zh-CN" sz="2000" dirty="0" smtClean="0"/>
          </a:p>
          <a:p>
            <a:pPr lvl="2"/>
            <a:r>
              <a:rPr lang="zh-CN" altLang="en-US" sz="2000" dirty="0" smtClean="0"/>
              <a:t>数值方法有线性化方法、求函数极小值方法等。但有时会遇到一些麻烦，甚至方法失效得不到一个近似解。</a:t>
            </a:r>
            <a:endParaRPr lang="en-US" altLang="zh-CN" sz="2000" dirty="0" smtClean="0"/>
          </a:p>
          <a:p>
            <a:pPr lvl="2"/>
            <a:r>
              <a:rPr lang="zh-CN" altLang="en-US" sz="2000" dirty="0" smtClean="0"/>
              <a:t>概率算法思想简单，易于实现，实际使用中比较有效。当然，概率法往往耗费较多时间、精度不高等问题。对精度要求较高的问题，可提供一个较好的初值。</a:t>
            </a:r>
            <a:endParaRPr lang="en-US" altLang="zh-CN" sz="2000" dirty="0" smtClean="0"/>
          </a:p>
          <a:p>
            <a:pPr lvl="2"/>
            <a:r>
              <a:rPr lang="zh-CN" altLang="en-US" sz="2000" dirty="0" smtClean="0"/>
              <a:t>解法：构造函数                            ，其中</a:t>
            </a:r>
            <a:r>
              <a:rPr lang="en-US" altLang="zh-CN" sz="2000" dirty="0" smtClean="0"/>
              <a:t>X=(x</a:t>
            </a:r>
            <a:r>
              <a:rPr lang="en-US" altLang="zh-CN" sz="2000" baseline="-25000" dirty="0" smtClean="0"/>
              <a:t>1</a:t>
            </a:r>
            <a:r>
              <a:rPr lang="en-US" altLang="zh-CN" sz="2000" dirty="0" smtClean="0"/>
              <a:t>,x</a:t>
            </a:r>
            <a:r>
              <a:rPr lang="en-US" altLang="zh-CN" sz="2000" baseline="-25000" dirty="0" smtClean="0"/>
              <a:t>2</a:t>
            </a:r>
            <a:r>
              <a:rPr lang="en-US" altLang="zh-CN" sz="2000" dirty="0" smtClean="0"/>
              <a:t>,…,</a:t>
            </a:r>
            <a:r>
              <a:rPr lang="en-US" altLang="zh-CN" sz="2000" dirty="0" err="1" smtClean="0"/>
              <a:t>x</a:t>
            </a:r>
            <a:r>
              <a:rPr lang="en-US" altLang="zh-CN" sz="2000" baseline="-25000" dirty="0" err="1" smtClean="0"/>
              <a:t>n</a:t>
            </a:r>
            <a:r>
              <a:rPr lang="en-US" altLang="zh-CN" sz="2000" dirty="0" smtClean="0"/>
              <a:t>)</a:t>
            </a:r>
            <a:r>
              <a:rPr lang="zh-CN" altLang="en-US" sz="2000" dirty="0" smtClean="0"/>
              <a:t>     </a:t>
            </a:r>
            <a:endParaRPr lang="en-US" altLang="zh-CN" sz="2000" dirty="0" smtClean="0"/>
          </a:p>
          <a:p>
            <a:pPr lvl="2">
              <a:buNone/>
            </a:pPr>
            <a:r>
              <a:rPr lang="zh-CN" altLang="en-US" sz="2000" dirty="0" smtClean="0"/>
              <a:t>该函数的零点即为一组解。   </a:t>
            </a:r>
            <a:endParaRPr lang="en-US" altLang="zh-CN" sz="2000" dirty="0" smtClean="0"/>
          </a:p>
          <a:p>
            <a:pPr lvl="2"/>
            <a:r>
              <a:rPr lang="zh-CN" altLang="en-US" sz="2000" dirty="0" smtClean="0"/>
              <a:t>用随机搜索法。选定一个随机点</a:t>
            </a:r>
            <a:r>
              <a:rPr lang="en-US" altLang="zh-CN" sz="2000" dirty="0" smtClean="0"/>
              <a:t>X</a:t>
            </a:r>
            <a:r>
              <a:rPr lang="en-US" altLang="zh-CN" sz="2000" baseline="-25000" dirty="0" smtClean="0"/>
              <a:t>0</a:t>
            </a:r>
            <a:r>
              <a:rPr lang="zh-CN" altLang="en-US" sz="2000" dirty="0" smtClean="0"/>
              <a:t>作为出发点，设第</a:t>
            </a:r>
            <a:r>
              <a:rPr lang="en-US" altLang="zh-CN" sz="2000" dirty="0" smtClean="0"/>
              <a:t>j</a:t>
            </a:r>
            <a:r>
              <a:rPr lang="zh-CN" altLang="en-US" sz="2000" dirty="0" smtClean="0"/>
              <a:t>步的搜索点为</a:t>
            </a:r>
            <a:r>
              <a:rPr lang="en-US" altLang="zh-CN" sz="2000" dirty="0" err="1" smtClean="0"/>
              <a:t>X</a:t>
            </a:r>
            <a:r>
              <a:rPr lang="en-US" altLang="zh-CN" sz="2000" baseline="-25000" dirty="0" err="1" smtClean="0"/>
              <a:t>j</a:t>
            </a:r>
            <a:r>
              <a:rPr lang="zh-CN" altLang="en-US" sz="2000" dirty="0" smtClean="0"/>
              <a:t>，先随机计算搜索方向</a:t>
            </a:r>
            <a:r>
              <a:rPr lang="en-US" altLang="zh-CN" sz="2000" dirty="0" smtClean="0"/>
              <a:t>r</a:t>
            </a:r>
            <a:r>
              <a:rPr lang="zh-CN" altLang="en-US" sz="2000" dirty="0" smtClean="0"/>
              <a:t>，再根据目标值修改搜索步长</a:t>
            </a:r>
            <a:r>
              <a:rPr lang="en-US" altLang="zh-CN" sz="2000" dirty="0" smtClean="0"/>
              <a:t>a</a:t>
            </a:r>
            <a:r>
              <a:rPr lang="zh-CN" altLang="en-US" sz="2000" dirty="0" smtClean="0"/>
              <a:t>，得到随机搜索增量</a:t>
            </a:r>
            <a:r>
              <a:rPr lang="zh-CN" altLang="en-US" sz="2000" dirty="0" smtClean="0">
                <a:sym typeface="Symbol"/>
              </a:rPr>
              <a:t></a:t>
            </a:r>
            <a:r>
              <a:rPr lang="en-US" altLang="zh-CN" sz="2000" dirty="0" err="1" smtClean="0">
                <a:sym typeface="Symbol"/>
              </a:rPr>
              <a:t>x</a:t>
            </a:r>
            <a:r>
              <a:rPr lang="en-US" altLang="zh-CN" sz="2000" baseline="-25000" dirty="0" err="1" smtClean="0">
                <a:sym typeface="Symbol"/>
              </a:rPr>
              <a:t>j</a:t>
            </a:r>
            <a:r>
              <a:rPr lang="zh-CN" altLang="en-US" sz="2000" dirty="0" smtClean="0">
                <a:sym typeface="Symbol"/>
              </a:rPr>
              <a:t>，得第</a:t>
            </a:r>
            <a:r>
              <a:rPr lang="en-US" altLang="zh-CN" sz="2000" dirty="0" smtClean="0">
                <a:sym typeface="Symbol"/>
              </a:rPr>
              <a:t>j+1</a:t>
            </a:r>
            <a:r>
              <a:rPr lang="zh-CN" altLang="en-US" sz="2000" dirty="0" smtClean="0">
                <a:sym typeface="Symbol"/>
              </a:rPr>
              <a:t>步搜索点</a:t>
            </a:r>
            <a:r>
              <a:rPr lang="en-US" altLang="zh-CN" sz="2000" dirty="0" smtClean="0">
                <a:sym typeface="Symbol"/>
              </a:rPr>
              <a:t>x</a:t>
            </a:r>
            <a:r>
              <a:rPr lang="en-US" altLang="zh-CN" sz="2000" baseline="-25000" dirty="0" smtClean="0">
                <a:sym typeface="Symbol"/>
              </a:rPr>
              <a:t>j+1</a:t>
            </a:r>
            <a:r>
              <a:rPr lang="en-US" altLang="zh-CN" sz="2000" dirty="0" smtClean="0">
                <a:sym typeface="Symbol"/>
              </a:rPr>
              <a:t>=</a:t>
            </a:r>
            <a:r>
              <a:rPr lang="en-US" altLang="zh-CN" sz="2000" dirty="0" err="1" smtClean="0">
                <a:sym typeface="Symbol"/>
              </a:rPr>
              <a:t>x</a:t>
            </a:r>
            <a:r>
              <a:rPr lang="en-US" altLang="zh-CN" sz="2000" baseline="-25000" dirty="0" err="1" smtClean="0">
                <a:sym typeface="Symbol"/>
              </a:rPr>
              <a:t>j</a:t>
            </a:r>
            <a:r>
              <a:rPr lang="en-US" altLang="zh-CN" sz="2000" dirty="0" smtClean="0">
                <a:sym typeface="Symbol"/>
              </a:rPr>
              <a:t>+</a:t>
            </a:r>
            <a:r>
              <a:rPr lang="zh-CN" altLang="en-US" sz="2000" dirty="0" smtClean="0">
                <a:sym typeface="Symbol"/>
              </a:rPr>
              <a:t> </a:t>
            </a:r>
            <a:r>
              <a:rPr lang="en-US" altLang="zh-CN" sz="2000" dirty="0" err="1" smtClean="0">
                <a:sym typeface="Symbol"/>
              </a:rPr>
              <a:t>x</a:t>
            </a:r>
            <a:r>
              <a:rPr lang="en-US" altLang="zh-CN" sz="2000" baseline="-25000" dirty="0" err="1" smtClean="0">
                <a:sym typeface="Symbol"/>
              </a:rPr>
              <a:t>j</a:t>
            </a:r>
            <a:r>
              <a:rPr lang="zh-CN" altLang="en-US" sz="2000" dirty="0" smtClean="0">
                <a:sym typeface="Symbol"/>
              </a:rPr>
              <a:t>。当</a:t>
            </a:r>
            <a:r>
              <a:rPr lang="en-US" altLang="zh-CN" sz="2000" dirty="0" err="1" smtClean="0">
                <a:sym typeface="Symbol"/>
              </a:rPr>
              <a:t>fx</a:t>
            </a:r>
            <a:r>
              <a:rPr lang="en-US" altLang="zh-CN" sz="2000" dirty="0" smtClean="0">
                <a:sym typeface="Symbol"/>
              </a:rPr>
              <a:t>(X</a:t>
            </a:r>
            <a:r>
              <a:rPr lang="en-US" altLang="zh-CN" sz="2000" baseline="-25000" dirty="0" smtClean="0">
                <a:sym typeface="Symbol"/>
              </a:rPr>
              <a:t>j+1</a:t>
            </a:r>
            <a:r>
              <a:rPr lang="en-US" altLang="zh-CN" sz="2000" dirty="0" smtClean="0">
                <a:sym typeface="Symbol"/>
              </a:rPr>
              <a:t>)&lt;</a:t>
            </a:r>
            <a:r>
              <a:rPr lang="zh-CN" altLang="en-US" sz="2000" dirty="0" smtClean="0">
                <a:sym typeface="Symbol"/>
              </a:rPr>
              <a:t>时，取</a:t>
            </a:r>
            <a:r>
              <a:rPr lang="en-US" altLang="zh-CN" sz="2000" dirty="0" smtClean="0">
                <a:sym typeface="Symbol"/>
              </a:rPr>
              <a:t>X</a:t>
            </a:r>
            <a:r>
              <a:rPr lang="en-US" altLang="zh-CN" sz="2000" baseline="-25000" dirty="0" smtClean="0">
                <a:sym typeface="Symbol"/>
              </a:rPr>
              <a:t>j+1</a:t>
            </a:r>
            <a:r>
              <a:rPr lang="zh-CN" altLang="en-US" sz="2000" dirty="0" smtClean="0">
                <a:sym typeface="Symbol"/>
              </a:rPr>
              <a:t>为近似解，否则继续搜索。</a:t>
            </a:r>
            <a:r>
              <a:rPr lang="zh-CN" altLang="en-US" sz="2000" dirty="0" smtClean="0"/>
              <a:t>                                    </a:t>
            </a:r>
            <a:endParaRPr lang="zh-CN" altLang="en-US" sz="2000" dirty="0"/>
          </a:p>
        </p:txBody>
      </p:sp>
      <p:graphicFrame>
        <p:nvGraphicFramePr>
          <p:cNvPr id="4" name="对象 3"/>
          <p:cNvGraphicFramePr>
            <a:graphicFrameLocks noChangeAspect="1"/>
          </p:cNvGraphicFramePr>
          <p:nvPr/>
        </p:nvGraphicFramePr>
        <p:xfrm>
          <a:off x="5214942" y="1071546"/>
          <a:ext cx="2571768" cy="1439866"/>
        </p:xfrm>
        <a:graphic>
          <a:graphicData uri="http://schemas.openxmlformats.org/presentationml/2006/ole">
            <p:oleObj spid="_x0000_s318466" name="公式" r:id="rId3" imgW="1257120" imgH="939600" progId="Equation.3">
              <p:embed/>
            </p:oleObj>
          </a:graphicData>
        </a:graphic>
      </p:graphicFrame>
      <p:graphicFrame>
        <p:nvGraphicFramePr>
          <p:cNvPr id="5" name="对象 4"/>
          <p:cNvGraphicFramePr>
            <a:graphicFrameLocks noChangeAspect="1"/>
          </p:cNvGraphicFramePr>
          <p:nvPr/>
        </p:nvGraphicFramePr>
        <p:xfrm>
          <a:off x="3071802" y="4000500"/>
          <a:ext cx="1919288" cy="642938"/>
        </p:xfrm>
        <a:graphic>
          <a:graphicData uri="http://schemas.openxmlformats.org/presentationml/2006/ole">
            <p:oleObj spid="_x0000_s318467" name="公式" r:id="rId4" imgW="1257120" imgH="431640" progId="Equation.3">
              <p:embed/>
            </p:oleObj>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数值概率算法</a:t>
            </a:r>
            <a:endParaRPr lang="zh-CN" altLang="en-US" dirty="0"/>
          </a:p>
        </p:txBody>
      </p:sp>
      <p:sp>
        <p:nvSpPr>
          <p:cNvPr id="3" name="内容占位符 2"/>
          <p:cNvSpPr>
            <a:spLocks noGrp="1"/>
          </p:cNvSpPr>
          <p:nvPr>
            <p:ph idx="1"/>
          </p:nvPr>
        </p:nvSpPr>
        <p:spPr>
          <a:xfrm>
            <a:off x="214282" y="1357298"/>
            <a:ext cx="8472518" cy="4773627"/>
          </a:xfrm>
        </p:spPr>
        <p:txBody>
          <a:bodyPr/>
          <a:lstStyle/>
          <a:p>
            <a:pPr lvl="1"/>
            <a:r>
              <a:rPr lang="zh-CN" altLang="en-US" sz="2400" dirty="0" smtClean="0"/>
              <a:t>解非线性方程组的概率算法</a:t>
            </a:r>
            <a:endParaRPr lang="en-US" altLang="zh-CN" sz="2400" dirty="0" smtClean="0"/>
          </a:p>
          <a:p>
            <a:pPr lvl="1">
              <a:buNone/>
            </a:pPr>
            <a:r>
              <a:rPr lang="en-US" altLang="zh-CN" sz="1600" dirty="0" smtClean="0"/>
              <a:t>   </a:t>
            </a:r>
            <a:r>
              <a:rPr lang="en-US" altLang="zh-CN" sz="2000" dirty="0" smtClean="0"/>
              <a:t>Public static </a:t>
            </a:r>
            <a:r>
              <a:rPr lang="en-US" altLang="zh-CN" sz="2000" dirty="0" err="1" smtClean="0"/>
              <a:t>boolean</a:t>
            </a:r>
            <a:r>
              <a:rPr lang="en-US" altLang="zh-CN" sz="2000" dirty="0" smtClean="0"/>
              <a:t> </a:t>
            </a:r>
            <a:r>
              <a:rPr lang="en-US" altLang="zh-CN" sz="2000" dirty="0" err="1" smtClean="0"/>
              <a:t>nonLinear</a:t>
            </a:r>
            <a:r>
              <a:rPr lang="en-US" altLang="zh-CN" sz="2000" dirty="0" smtClean="0"/>
              <a:t>(double [] x0,double [] dx0,double [] x,</a:t>
            </a:r>
          </a:p>
          <a:p>
            <a:pPr lvl="1">
              <a:buNone/>
            </a:pPr>
            <a:r>
              <a:rPr lang="en-US" altLang="zh-CN" sz="2000" dirty="0" smtClean="0"/>
              <a:t>            double </a:t>
            </a:r>
            <a:r>
              <a:rPr lang="en-US" altLang="zh-CN" sz="2000" dirty="0" err="1" smtClean="0"/>
              <a:t>epsilon,double</a:t>
            </a:r>
            <a:r>
              <a:rPr lang="en-US" altLang="zh-CN" sz="2000" dirty="0" smtClean="0"/>
              <a:t> </a:t>
            </a:r>
            <a:r>
              <a:rPr lang="en-US" altLang="zh-CN" sz="2000" dirty="0" err="1" smtClean="0"/>
              <a:t>k,int</a:t>
            </a:r>
            <a:r>
              <a:rPr lang="en-US" altLang="zh-CN" sz="2000" dirty="0" smtClean="0"/>
              <a:t> </a:t>
            </a:r>
            <a:r>
              <a:rPr lang="en-US" altLang="zh-CN" sz="2000" dirty="0" err="1" smtClean="0"/>
              <a:t>n,int</a:t>
            </a:r>
            <a:r>
              <a:rPr lang="en-US" altLang="zh-CN" sz="2000" dirty="0" smtClean="0"/>
              <a:t> </a:t>
            </a:r>
            <a:r>
              <a:rPr lang="en-US" altLang="zh-CN" sz="2000" dirty="0" err="1" smtClean="0"/>
              <a:t>steps,int</a:t>
            </a:r>
            <a:r>
              <a:rPr lang="en-US" altLang="zh-CN" sz="2000" dirty="0" smtClean="0"/>
              <a:t> m){</a:t>
            </a:r>
          </a:p>
          <a:p>
            <a:pPr lvl="1">
              <a:buNone/>
            </a:pPr>
            <a:r>
              <a:rPr lang="en-US" altLang="zh-CN" sz="2000" dirty="0" smtClean="0"/>
              <a:t>   Random </a:t>
            </a:r>
            <a:r>
              <a:rPr lang="en-US" altLang="zh-CN" sz="2000" dirty="0" err="1" smtClean="0"/>
              <a:t>rnd</a:t>
            </a:r>
            <a:r>
              <a:rPr lang="en-US" altLang="zh-CN" sz="2000" dirty="0" smtClean="0"/>
              <a:t>=new Random();</a:t>
            </a:r>
          </a:p>
          <a:p>
            <a:pPr lvl="1">
              <a:buNone/>
            </a:pPr>
            <a:r>
              <a:rPr lang="en-US" altLang="zh-CN" sz="2000" dirty="0" smtClean="0"/>
              <a:t>   </a:t>
            </a:r>
            <a:r>
              <a:rPr lang="en-US" altLang="zh-CN" sz="2000" dirty="0" err="1" smtClean="0"/>
              <a:t>boolean</a:t>
            </a:r>
            <a:r>
              <a:rPr lang="en-US" altLang="zh-CN" sz="2000" dirty="0" smtClean="0"/>
              <a:t> success;                              //</a:t>
            </a:r>
            <a:r>
              <a:rPr lang="zh-CN" altLang="en-US" sz="2000" dirty="0" smtClean="0"/>
              <a:t>搜索成功标志</a:t>
            </a:r>
            <a:endParaRPr lang="en-US" altLang="zh-CN" sz="2000" dirty="0" smtClean="0"/>
          </a:p>
          <a:p>
            <a:pPr lvl="1">
              <a:buNone/>
            </a:pPr>
            <a:r>
              <a:rPr lang="en-US" altLang="zh-CN" sz="2000" dirty="0" smtClean="0"/>
              <a:t>   double []</a:t>
            </a:r>
            <a:r>
              <a:rPr lang="en-US" altLang="zh-CN" sz="2000" dirty="0" err="1" smtClean="0"/>
              <a:t>dx</a:t>
            </a:r>
            <a:r>
              <a:rPr lang="en-US" altLang="zh-CN" sz="2000" dirty="0" smtClean="0"/>
              <a:t>=new double[n+1]            //</a:t>
            </a:r>
            <a:r>
              <a:rPr lang="zh-CN" altLang="en-US" sz="2000" dirty="0" smtClean="0"/>
              <a:t>歩进增量向量</a:t>
            </a:r>
            <a:endParaRPr lang="en-US" altLang="zh-CN" sz="2000" dirty="0" smtClean="0"/>
          </a:p>
          <a:p>
            <a:pPr lvl="1">
              <a:buNone/>
            </a:pPr>
            <a:r>
              <a:rPr lang="en-US" altLang="zh-CN" sz="2000" dirty="0" smtClean="0"/>
              <a:t>   double []r=new double[n+1]              //</a:t>
            </a:r>
            <a:r>
              <a:rPr lang="zh-CN" altLang="en-US" sz="2000" dirty="0" smtClean="0"/>
              <a:t>搜索方向向量</a:t>
            </a:r>
            <a:endParaRPr lang="en-US" altLang="zh-CN" sz="2000" dirty="0" smtClean="0"/>
          </a:p>
          <a:p>
            <a:pPr lvl="1">
              <a:buNone/>
            </a:pPr>
            <a:r>
              <a:rPr lang="en-US" altLang="zh-CN" sz="2000" dirty="0" smtClean="0"/>
              <a:t>   </a:t>
            </a:r>
            <a:r>
              <a:rPr lang="en-US" altLang="zh-CN" sz="2000" dirty="0" err="1" smtClean="0"/>
              <a:t>Int</a:t>
            </a:r>
            <a:r>
              <a:rPr lang="en-US" altLang="zh-CN" sz="2000" dirty="0" smtClean="0"/>
              <a:t> mm=0;                                          //</a:t>
            </a:r>
            <a:r>
              <a:rPr lang="zh-CN" altLang="en-US" sz="2000" dirty="0" smtClean="0"/>
              <a:t>当前搜索失败次数</a:t>
            </a:r>
            <a:endParaRPr lang="en-US" altLang="zh-CN" sz="2000" dirty="0" smtClean="0"/>
          </a:p>
          <a:p>
            <a:pPr lvl="1">
              <a:buNone/>
            </a:pPr>
            <a:r>
              <a:rPr lang="en-US" altLang="zh-CN" sz="2000" dirty="0" smtClean="0"/>
              <a:t>   </a:t>
            </a:r>
            <a:r>
              <a:rPr lang="en-US" altLang="zh-CN" sz="2000" dirty="0" err="1" smtClean="0"/>
              <a:t>int</a:t>
            </a:r>
            <a:r>
              <a:rPr lang="en-US" altLang="zh-CN" sz="2000" dirty="0" smtClean="0"/>
              <a:t> j=0                                                //</a:t>
            </a:r>
            <a:r>
              <a:rPr lang="zh-CN" altLang="en-US" sz="2000" dirty="0" smtClean="0"/>
              <a:t>迭代次数</a:t>
            </a:r>
            <a:endParaRPr lang="en-US" altLang="zh-CN" sz="2000" dirty="0" smtClean="0"/>
          </a:p>
          <a:p>
            <a:pPr lvl="1">
              <a:buNone/>
            </a:pPr>
            <a:r>
              <a:rPr lang="en-US" altLang="zh-CN" sz="2000" dirty="0" smtClean="0"/>
              <a:t>   double a=a0                                      //</a:t>
            </a:r>
            <a:r>
              <a:rPr lang="zh-CN" altLang="en-US" sz="2000" dirty="0" smtClean="0"/>
              <a:t>步长因子</a:t>
            </a:r>
            <a:endParaRPr lang="en-US" altLang="zh-CN" sz="2000" dirty="0" smtClean="0"/>
          </a:p>
          <a:p>
            <a:pPr lvl="1">
              <a:buNone/>
            </a:pPr>
            <a:r>
              <a:rPr lang="en-US" altLang="zh-CN" sz="2000" dirty="0" smtClean="0"/>
              <a:t>   for (</a:t>
            </a:r>
            <a:r>
              <a:rPr lang="en-US" altLang="zh-CN" sz="2000" dirty="0" err="1" smtClean="0"/>
              <a:t>int</a:t>
            </a:r>
            <a:r>
              <a:rPr lang="en-US" altLang="zh-CN" sz="2000" dirty="0" smtClean="0"/>
              <a:t> </a:t>
            </a:r>
            <a:r>
              <a:rPr lang="en-US" altLang="zh-CN" sz="2000" dirty="0" err="1" smtClean="0"/>
              <a:t>i</a:t>
            </a:r>
            <a:r>
              <a:rPr lang="en-US" altLang="zh-CN" sz="2000" dirty="0" smtClean="0"/>
              <a:t>=1;i&lt;=</a:t>
            </a:r>
            <a:r>
              <a:rPr lang="en-US" altLang="zh-CN" sz="2000" dirty="0" err="1" smtClean="0"/>
              <a:t>n;i</a:t>
            </a:r>
            <a:r>
              <a:rPr lang="en-US" altLang="zh-CN" sz="2000" dirty="0" smtClean="0"/>
              <a:t>++</a:t>
            </a:r>
            <a:r>
              <a:rPr lang="zh-CN" altLang="en-US" sz="2000" dirty="0" smtClean="0"/>
              <a:t>）</a:t>
            </a:r>
            <a:r>
              <a:rPr lang="en-US" altLang="zh-CN" sz="2000" dirty="0" smtClean="0"/>
              <a:t>{</a:t>
            </a:r>
          </a:p>
          <a:p>
            <a:pPr lvl="1">
              <a:buNone/>
            </a:pPr>
            <a:r>
              <a:rPr lang="en-US" altLang="zh-CN" sz="2000" dirty="0" smtClean="0"/>
              <a:t>      x[</a:t>
            </a:r>
            <a:r>
              <a:rPr lang="en-US" altLang="zh-CN" sz="2000" dirty="0" err="1" smtClean="0"/>
              <a:t>i</a:t>
            </a:r>
            <a:r>
              <a:rPr lang="en-US" altLang="zh-CN" sz="2000" dirty="0" smtClean="0"/>
              <a:t>]=x0[</a:t>
            </a:r>
            <a:r>
              <a:rPr lang="en-US" altLang="zh-CN" sz="2000" dirty="0" err="1" smtClean="0"/>
              <a:t>i</a:t>
            </a:r>
            <a:r>
              <a:rPr lang="en-US" altLang="zh-CN" sz="2000" dirty="0" smtClean="0"/>
              <a:t>];  </a:t>
            </a:r>
            <a:r>
              <a:rPr lang="en-US" altLang="zh-CN" sz="2000" dirty="0" err="1" smtClean="0"/>
              <a:t>dx</a:t>
            </a:r>
            <a:r>
              <a:rPr lang="en-US" altLang="zh-CN" sz="2000" dirty="0" smtClean="0"/>
              <a:t>[</a:t>
            </a:r>
            <a:r>
              <a:rPr lang="en-US" altLang="zh-CN" sz="2000" dirty="0" err="1" smtClean="0"/>
              <a:t>i</a:t>
            </a:r>
            <a:r>
              <a:rPr lang="en-US" altLang="zh-CN" sz="2000" dirty="0" smtClean="0"/>
              <a:t>]=dx0[</a:t>
            </a:r>
            <a:r>
              <a:rPr lang="en-US" altLang="zh-CN" sz="2000" dirty="0" err="1" smtClean="0"/>
              <a:t>i</a:t>
            </a:r>
            <a:r>
              <a:rPr lang="en-US" altLang="zh-CN" sz="2000" dirty="0" smtClean="0"/>
              <a:t>]  </a:t>
            </a:r>
          </a:p>
          <a:p>
            <a:pPr lvl="1">
              <a:buNone/>
            </a:pPr>
            <a:r>
              <a:rPr lang="en-US" altLang="zh-CN" sz="2000" dirty="0" smtClean="0"/>
              <a:t>    }</a:t>
            </a:r>
            <a:endParaRPr lang="zh-CN" alt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数值概率算法</a:t>
            </a:r>
            <a:endParaRPr lang="zh-CN" altLang="en-US" dirty="0"/>
          </a:p>
        </p:txBody>
      </p:sp>
      <p:sp>
        <p:nvSpPr>
          <p:cNvPr id="3" name="内容占位符 2"/>
          <p:cNvSpPr>
            <a:spLocks noGrp="1"/>
          </p:cNvSpPr>
          <p:nvPr>
            <p:ph idx="1"/>
          </p:nvPr>
        </p:nvSpPr>
        <p:spPr>
          <a:xfrm>
            <a:off x="457200" y="1357298"/>
            <a:ext cx="4400552" cy="4773627"/>
          </a:xfrm>
        </p:spPr>
        <p:txBody>
          <a:bodyPr/>
          <a:lstStyle/>
          <a:p>
            <a:pPr lvl="1">
              <a:buNone/>
            </a:pPr>
            <a:r>
              <a:rPr lang="en-US" altLang="zh-CN" sz="2000" dirty="0" smtClean="0"/>
              <a:t>double </a:t>
            </a:r>
            <a:r>
              <a:rPr lang="en-US" altLang="zh-CN" sz="2000" dirty="0" err="1" smtClean="0"/>
              <a:t>fx</a:t>
            </a:r>
            <a:r>
              <a:rPr lang="en-US" altLang="zh-CN" sz="2000" dirty="0" smtClean="0"/>
              <a:t>=f(</a:t>
            </a:r>
            <a:r>
              <a:rPr lang="en-US" altLang="zh-CN" sz="2000" dirty="0" err="1" smtClean="0"/>
              <a:t>x,n</a:t>
            </a:r>
            <a:r>
              <a:rPr lang="en-US" altLang="zh-CN" sz="2000" dirty="0" smtClean="0"/>
              <a:t>); //</a:t>
            </a:r>
            <a:r>
              <a:rPr lang="zh-CN" altLang="en-US" sz="2000" dirty="0" smtClean="0"/>
              <a:t>计算目标函数值</a:t>
            </a:r>
            <a:endParaRPr lang="en-US" altLang="zh-CN" sz="2000" dirty="0" smtClean="0"/>
          </a:p>
          <a:p>
            <a:pPr lvl="1">
              <a:buNone/>
            </a:pPr>
            <a:r>
              <a:rPr lang="en-US" altLang="zh-CN" sz="2000" dirty="0" smtClean="0"/>
              <a:t>double min=</a:t>
            </a:r>
            <a:r>
              <a:rPr lang="en-US" altLang="zh-CN" sz="2000" dirty="0" err="1" smtClean="0"/>
              <a:t>fx</a:t>
            </a:r>
            <a:r>
              <a:rPr lang="en-US" altLang="zh-CN" sz="2000" dirty="0" smtClean="0"/>
              <a:t>;   //</a:t>
            </a:r>
            <a:r>
              <a:rPr lang="zh-CN" altLang="en-US" sz="2000" dirty="0" smtClean="0"/>
              <a:t>当前最优值</a:t>
            </a:r>
            <a:endParaRPr lang="en-US" altLang="zh-CN" sz="2000" dirty="0" smtClean="0"/>
          </a:p>
          <a:p>
            <a:pPr lvl="1">
              <a:buNone/>
            </a:pPr>
            <a:r>
              <a:rPr lang="en-US" altLang="zh-CN" sz="2000" dirty="0" smtClean="0"/>
              <a:t>While(min&gt;epsilon)&amp;&amp;(j&lt;steps){</a:t>
            </a:r>
          </a:p>
          <a:p>
            <a:pPr lvl="1">
              <a:buNone/>
            </a:pPr>
            <a:r>
              <a:rPr lang="en-US" altLang="zh-CN" sz="2000" dirty="0" smtClean="0"/>
              <a:t>  j++;</a:t>
            </a:r>
          </a:p>
          <a:p>
            <a:pPr lvl="1">
              <a:buNone/>
            </a:pPr>
            <a:r>
              <a:rPr lang="en-US" altLang="zh-CN" sz="2000" dirty="0" smtClean="0"/>
              <a:t>  //(1)</a:t>
            </a:r>
            <a:r>
              <a:rPr lang="zh-CN" altLang="en-US" sz="2000" dirty="0" smtClean="0"/>
              <a:t>计算随机搜索步长</a:t>
            </a:r>
            <a:endParaRPr lang="en-US" altLang="zh-CN" sz="2000" dirty="0" smtClean="0"/>
          </a:p>
          <a:p>
            <a:pPr lvl="1">
              <a:buNone/>
            </a:pPr>
            <a:r>
              <a:rPr lang="en-US" altLang="zh-CN" sz="2000" dirty="0" smtClean="0"/>
              <a:t>  if(</a:t>
            </a:r>
            <a:r>
              <a:rPr lang="en-US" altLang="zh-CN" sz="2000" dirty="0" err="1" smtClean="0"/>
              <a:t>fx</a:t>
            </a:r>
            <a:r>
              <a:rPr lang="en-US" altLang="zh-CN" sz="2000" dirty="0" smtClean="0"/>
              <a:t>&lt;min){         //</a:t>
            </a:r>
            <a:r>
              <a:rPr lang="zh-CN" altLang="en-US" sz="2000" dirty="0" smtClean="0"/>
              <a:t>搜索成功</a:t>
            </a:r>
            <a:endParaRPr lang="en-US" altLang="zh-CN" sz="2000" dirty="0" smtClean="0"/>
          </a:p>
          <a:p>
            <a:pPr lvl="1">
              <a:buNone/>
            </a:pPr>
            <a:r>
              <a:rPr lang="en-US" altLang="zh-CN" sz="2000" dirty="0" smtClean="0"/>
              <a:t>    min=</a:t>
            </a:r>
            <a:r>
              <a:rPr lang="en-US" altLang="zh-CN" sz="2000" dirty="0" err="1" smtClean="0"/>
              <a:t>fx</a:t>
            </a:r>
            <a:r>
              <a:rPr lang="en-US" altLang="zh-CN" sz="2000" dirty="0" smtClean="0"/>
              <a:t>;</a:t>
            </a:r>
          </a:p>
          <a:p>
            <a:pPr lvl="1">
              <a:buNone/>
            </a:pPr>
            <a:r>
              <a:rPr lang="en-US" altLang="zh-CN" sz="2000" dirty="0" smtClean="0"/>
              <a:t>    a*=k;</a:t>
            </a:r>
          </a:p>
          <a:p>
            <a:pPr lvl="1">
              <a:buNone/>
            </a:pPr>
            <a:r>
              <a:rPr lang="en-US" altLang="zh-CN" sz="2000" dirty="0" smtClean="0"/>
              <a:t>    success=true;}</a:t>
            </a:r>
          </a:p>
          <a:p>
            <a:pPr lvl="1">
              <a:buNone/>
            </a:pPr>
            <a:r>
              <a:rPr lang="en-US" altLang="zh-CN" sz="2000" dirty="0" smtClean="0"/>
              <a:t>  else {               //</a:t>
            </a:r>
            <a:r>
              <a:rPr lang="zh-CN" altLang="en-US" sz="2000" dirty="0" smtClean="0"/>
              <a:t>搜索失败</a:t>
            </a:r>
            <a:endParaRPr lang="en-US" altLang="zh-CN" sz="2000" dirty="0" smtClean="0"/>
          </a:p>
          <a:p>
            <a:pPr lvl="1">
              <a:buNone/>
            </a:pPr>
            <a:r>
              <a:rPr lang="en-US" altLang="zh-CN" sz="2000" dirty="0" smtClean="0"/>
              <a:t>     mm++;</a:t>
            </a:r>
          </a:p>
          <a:p>
            <a:pPr lvl="1">
              <a:buNone/>
            </a:pPr>
            <a:r>
              <a:rPr lang="en-US" altLang="zh-CN" sz="2000" dirty="0" smtClean="0"/>
              <a:t>     if(mm&gt;m)a/=k;</a:t>
            </a:r>
          </a:p>
          <a:p>
            <a:pPr lvl="1">
              <a:buNone/>
            </a:pPr>
            <a:r>
              <a:rPr lang="en-US" altLang="zh-CN" sz="2000" dirty="0" smtClean="0"/>
              <a:t>     success=false; }</a:t>
            </a:r>
            <a:endParaRPr lang="zh-CN" altLang="en-US" sz="2000" dirty="0"/>
          </a:p>
        </p:txBody>
      </p:sp>
      <p:sp>
        <p:nvSpPr>
          <p:cNvPr id="4" name="TextBox 3"/>
          <p:cNvSpPr txBox="1"/>
          <p:nvPr/>
        </p:nvSpPr>
        <p:spPr>
          <a:xfrm>
            <a:off x="4714876" y="1434663"/>
            <a:ext cx="4249881" cy="4708981"/>
          </a:xfrm>
          <a:prstGeom prst="rect">
            <a:avLst/>
          </a:prstGeom>
          <a:noFill/>
        </p:spPr>
        <p:txBody>
          <a:bodyPr wrap="none" rtlCol="0">
            <a:spAutoFit/>
          </a:bodyPr>
          <a:lstStyle/>
          <a:p>
            <a:pPr algn="l"/>
            <a:r>
              <a:rPr lang="en-US" altLang="zh-CN" sz="2000" dirty="0" smtClean="0"/>
              <a:t> //(2)</a:t>
            </a:r>
            <a:r>
              <a:rPr lang="zh-CN" altLang="en-US" sz="2000" dirty="0" smtClean="0"/>
              <a:t>计算随机搜索方向和增量</a:t>
            </a:r>
            <a:endParaRPr lang="en-US" altLang="zh-CN" sz="2000" dirty="0" smtClean="0"/>
          </a:p>
          <a:p>
            <a:pPr algn="l"/>
            <a:r>
              <a:rPr lang="en-US" altLang="zh-CN" sz="2000" dirty="0" smtClean="0"/>
              <a:t> for (</a:t>
            </a:r>
            <a:r>
              <a:rPr lang="en-US" altLang="zh-CN" sz="2000" dirty="0" err="1" smtClean="0"/>
              <a:t>int</a:t>
            </a:r>
            <a:r>
              <a:rPr lang="en-US" altLang="zh-CN" sz="2000" dirty="0" smtClean="0"/>
              <a:t> </a:t>
            </a:r>
            <a:r>
              <a:rPr lang="en-US" altLang="zh-CN" sz="2000" dirty="0" err="1" smtClean="0"/>
              <a:t>i</a:t>
            </a:r>
            <a:r>
              <a:rPr lang="en-US" altLang="zh-CN" sz="2000" dirty="0" smtClean="0"/>
              <a:t>=1;i&lt;=</a:t>
            </a:r>
            <a:r>
              <a:rPr lang="en-US" altLang="zh-CN" sz="2000" dirty="0" err="1" smtClean="0"/>
              <a:t>n;i</a:t>
            </a:r>
            <a:r>
              <a:rPr lang="en-US" altLang="zh-CN" sz="2000" dirty="0" smtClean="0"/>
              <a:t>++)</a:t>
            </a:r>
          </a:p>
          <a:p>
            <a:pPr algn="l"/>
            <a:r>
              <a:rPr lang="en-US" altLang="zh-CN" sz="2000" dirty="0" smtClean="0"/>
              <a:t>  r[</a:t>
            </a:r>
            <a:r>
              <a:rPr lang="en-US" altLang="zh-CN" sz="2000" dirty="0" err="1" smtClean="0"/>
              <a:t>i</a:t>
            </a:r>
            <a:r>
              <a:rPr lang="en-US" altLang="zh-CN" sz="2000" dirty="0" smtClean="0"/>
              <a:t>]=2.0*</a:t>
            </a:r>
            <a:r>
              <a:rPr lang="en-US" altLang="zh-CN" sz="2000" dirty="0" err="1" smtClean="0"/>
              <a:t>rnd.fRandom</a:t>
            </a:r>
            <a:r>
              <a:rPr lang="en-US" altLang="zh-CN" sz="2000" dirty="0" smtClean="0"/>
              <a:t>()-1;</a:t>
            </a:r>
          </a:p>
          <a:p>
            <a:pPr algn="l"/>
            <a:r>
              <a:rPr lang="en-US" altLang="zh-CN" sz="2000" dirty="0" smtClean="0"/>
              <a:t> If (success)</a:t>
            </a:r>
          </a:p>
          <a:p>
            <a:pPr algn="l"/>
            <a:r>
              <a:rPr lang="en-US" altLang="zh-CN" sz="2000" dirty="0" smtClean="0"/>
              <a:t>  for(</a:t>
            </a:r>
            <a:r>
              <a:rPr lang="en-US" altLang="zh-CN" sz="2000" dirty="0" err="1" smtClean="0"/>
              <a:t>int</a:t>
            </a:r>
            <a:r>
              <a:rPr lang="en-US" altLang="zh-CN" sz="2000" dirty="0" smtClean="0"/>
              <a:t> </a:t>
            </a:r>
            <a:r>
              <a:rPr lang="en-US" altLang="zh-CN" sz="2000" dirty="0" err="1" smtClean="0"/>
              <a:t>i</a:t>
            </a:r>
            <a:r>
              <a:rPr lang="en-US" altLang="zh-CN" sz="2000" dirty="0" smtClean="0"/>
              <a:t>=1;i&lt;=</a:t>
            </a:r>
            <a:r>
              <a:rPr lang="en-US" altLang="zh-CN" sz="2000" dirty="0" err="1" smtClean="0"/>
              <a:t>n;i</a:t>
            </a:r>
            <a:r>
              <a:rPr lang="en-US" altLang="zh-CN" sz="2000" dirty="0" smtClean="0"/>
              <a:t>++)</a:t>
            </a:r>
            <a:r>
              <a:rPr lang="en-US" altLang="zh-CN" sz="2000" dirty="0" err="1" smtClean="0"/>
              <a:t>dx</a:t>
            </a:r>
            <a:r>
              <a:rPr lang="en-US" altLang="zh-CN" sz="2000" dirty="0" smtClean="0"/>
              <a:t>[</a:t>
            </a:r>
            <a:r>
              <a:rPr lang="en-US" altLang="zh-CN" sz="2000" dirty="0" err="1" smtClean="0"/>
              <a:t>i</a:t>
            </a:r>
            <a:r>
              <a:rPr lang="en-US" altLang="zh-CN" sz="2000" dirty="0" smtClean="0"/>
              <a:t>]=a*r[</a:t>
            </a:r>
            <a:r>
              <a:rPr lang="en-US" altLang="zh-CN" sz="2000" dirty="0" err="1" smtClean="0"/>
              <a:t>i</a:t>
            </a:r>
            <a:r>
              <a:rPr lang="en-US" altLang="zh-CN" sz="2000" dirty="0" smtClean="0"/>
              <a:t>];</a:t>
            </a:r>
          </a:p>
          <a:p>
            <a:pPr algn="l"/>
            <a:r>
              <a:rPr lang="en-US" altLang="zh-CN" sz="2000" dirty="0" smtClean="0"/>
              <a:t> else</a:t>
            </a:r>
          </a:p>
          <a:p>
            <a:pPr algn="l"/>
            <a:r>
              <a:rPr lang="en-US" altLang="zh-CN" sz="2000" dirty="0" smtClean="0"/>
              <a:t>  for(</a:t>
            </a:r>
            <a:r>
              <a:rPr lang="en-US" altLang="zh-CN" sz="2000" dirty="0" err="1" smtClean="0"/>
              <a:t>int</a:t>
            </a:r>
            <a:r>
              <a:rPr lang="en-US" altLang="zh-CN" sz="2000" dirty="0" smtClean="0"/>
              <a:t> </a:t>
            </a:r>
            <a:r>
              <a:rPr lang="en-US" altLang="zh-CN" sz="2000" dirty="0" err="1" smtClean="0"/>
              <a:t>i</a:t>
            </a:r>
            <a:r>
              <a:rPr lang="en-US" altLang="zh-CN" sz="2000" dirty="0" smtClean="0"/>
              <a:t>=1;i&lt;=</a:t>
            </a:r>
            <a:r>
              <a:rPr lang="en-US" altLang="zh-CN" sz="2000" dirty="0" err="1" smtClean="0"/>
              <a:t>n;i</a:t>
            </a:r>
            <a:r>
              <a:rPr lang="en-US" altLang="zh-CN" sz="2000" dirty="0" smtClean="0"/>
              <a:t>++)</a:t>
            </a:r>
            <a:r>
              <a:rPr lang="en-US" altLang="zh-CN" sz="2000" dirty="0" err="1" smtClean="0"/>
              <a:t>dx</a:t>
            </a:r>
            <a:r>
              <a:rPr lang="en-US" altLang="zh-CN" sz="2000" dirty="0" smtClean="0"/>
              <a:t>[</a:t>
            </a:r>
            <a:r>
              <a:rPr lang="en-US" altLang="zh-CN" sz="2000" dirty="0" err="1" smtClean="0"/>
              <a:t>i</a:t>
            </a:r>
            <a:r>
              <a:rPr lang="en-US" altLang="zh-CN" sz="2000" dirty="0" smtClean="0"/>
              <a:t>]=a*r[</a:t>
            </a:r>
            <a:r>
              <a:rPr lang="en-US" altLang="zh-CN" sz="2000" dirty="0" err="1" smtClean="0"/>
              <a:t>i</a:t>
            </a:r>
            <a:r>
              <a:rPr lang="en-US" altLang="zh-CN" sz="2000" dirty="0" smtClean="0"/>
              <a:t>]-</a:t>
            </a:r>
            <a:r>
              <a:rPr lang="en-US" altLang="zh-CN" sz="2000" dirty="0" err="1" smtClean="0"/>
              <a:t>dx</a:t>
            </a:r>
            <a:r>
              <a:rPr lang="en-US" altLang="zh-CN" sz="2000" dirty="0" smtClean="0"/>
              <a:t>[</a:t>
            </a:r>
            <a:r>
              <a:rPr lang="en-US" altLang="zh-CN" sz="2000" dirty="0" err="1" smtClean="0"/>
              <a:t>i</a:t>
            </a:r>
            <a:r>
              <a:rPr lang="en-US" altLang="zh-CN" sz="2000" dirty="0" smtClean="0"/>
              <a:t>];</a:t>
            </a:r>
          </a:p>
          <a:p>
            <a:pPr algn="l"/>
            <a:r>
              <a:rPr lang="en-US" altLang="zh-CN" sz="2000" dirty="0" smtClean="0"/>
              <a:t> //(3)</a:t>
            </a:r>
            <a:r>
              <a:rPr lang="zh-CN" altLang="en-US" sz="2000" dirty="0" smtClean="0"/>
              <a:t>计算随机搜索点</a:t>
            </a:r>
            <a:endParaRPr lang="en-US" altLang="zh-CN" sz="2000" dirty="0" smtClean="0"/>
          </a:p>
          <a:p>
            <a:pPr algn="l"/>
            <a:r>
              <a:rPr lang="en-US" altLang="zh-CN" sz="2000" dirty="0" smtClean="0"/>
              <a:t> for(</a:t>
            </a:r>
            <a:r>
              <a:rPr lang="en-US" altLang="zh-CN" sz="2000" dirty="0" err="1" smtClean="0"/>
              <a:t>int</a:t>
            </a:r>
            <a:r>
              <a:rPr lang="en-US" altLang="zh-CN" sz="2000" dirty="0" smtClean="0"/>
              <a:t> </a:t>
            </a:r>
            <a:r>
              <a:rPr lang="en-US" altLang="zh-CN" sz="2000" dirty="0" err="1" smtClean="0"/>
              <a:t>i</a:t>
            </a:r>
            <a:r>
              <a:rPr lang="en-US" altLang="zh-CN" sz="2000" dirty="0" smtClean="0"/>
              <a:t>=1;i&lt;=</a:t>
            </a:r>
            <a:r>
              <a:rPr lang="en-US" altLang="zh-CN" sz="2000" dirty="0" err="1" smtClean="0"/>
              <a:t>n;i</a:t>
            </a:r>
            <a:r>
              <a:rPr lang="en-US" altLang="zh-CN" sz="2000" dirty="0" smtClean="0"/>
              <a:t>++)x[</a:t>
            </a:r>
            <a:r>
              <a:rPr lang="en-US" altLang="zh-CN" sz="2000" dirty="0" err="1" smtClean="0"/>
              <a:t>i</a:t>
            </a:r>
            <a:r>
              <a:rPr lang="en-US" altLang="zh-CN" sz="2000" dirty="0" smtClean="0"/>
              <a:t>]+=</a:t>
            </a:r>
            <a:r>
              <a:rPr lang="en-US" altLang="zh-CN" sz="2000" dirty="0" err="1" smtClean="0"/>
              <a:t>dx</a:t>
            </a:r>
            <a:r>
              <a:rPr lang="en-US" altLang="zh-CN" sz="2000" dirty="0" smtClean="0"/>
              <a:t>[</a:t>
            </a:r>
            <a:r>
              <a:rPr lang="en-US" altLang="zh-CN" sz="2000" dirty="0" err="1" smtClean="0"/>
              <a:t>i</a:t>
            </a:r>
            <a:r>
              <a:rPr lang="en-US" altLang="zh-CN" sz="2000" dirty="0" smtClean="0"/>
              <a:t>];</a:t>
            </a:r>
          </a:p>
          <a:p>
            <a:pPr algn="l"/>
            <a:r>
              <a:rPr lang="en-US" altLang="zh-CN" sz="2000" dirty="0" smtClean="0"/>
              <a:t> //(4)</a:t>
            </a:r>
            <a:r>
              <a:rPr lang="zh-CN" altLang="en-US" sz="2000" dirty="0" smtClean="0"/>
              <a:t>计算目标函数值</a:t>
            </a:r>
            <a:endParaRPr lang="en-US" altLang="zh-CN" sz="2000" dirty="0" smtClean="0"/>
          </a:p>
          <a:p>
            <a:pPr algn="l"/>
            <a:r>
              <a:rPr lang="en-US" altLang="zh-CN" sz="2000" dirty="0" smtClean="0"/>
              <a:t> </a:t>
            </a:r>
            <a:r>
              <a:rPr lang="en-US" altLang="zh-CN" sz="2000" dirty="0" err="1" smtClean="0"/>
              <a:t>fx</a:t>
            </a:r>
            <a:r>
              <a:rPr lang="en-US" altLang="zh-CN" sz="2000" dirty="0" smtClean="0"/>
              <a:t>=f(</a:t>
            </a:r>
            <a:r>
              <a:rPr lang="en-US" altLang="zh-CN" sz="2000" dirty="0" err="1" smtClean="0"/>
              <a:t>x,n</a:t>
            </a:r>
            <a:r>
              <a:rPr lang="en-US" altLang="zh-CN" sz="2000" dirty="0" smtClean="0"/>
              <a:t>);</a:t>
            </a:r>
          </a:p>
          <a:p>
            <a:pPr algn="l"/>
            <a:r>
              <a:rPr lang="en-US" altLang="zh-CN" sz="2000" dirty="0" smtClean="0"/>
              <a:t>}</a:t>
            </a:r>
          </a:p>
          <a:p>
            <a:pPr algn="l"/>
            <a:r>
              <a:rPr lang="en-US" altLang="zh-CN" sz="2000" dirty="0" smtClean="0"/>
              <a:t>If(</a:t>
            </a:r>
            <a:r>
              <a:rPr lang="en-US" altLang="zh-CN" sz="2000" dirty="0" err="1" smtClean="0"/>
              <a:t>fx</a:t>
            </a:r>
            <a:r>
              <a:rPr lang="en-US" altLang="zh-CN" sz="2000" dirty="0" smtClean="0"/>
              <a:t>&lt;=epsilon)return true;</a:t>
            </a:r>
          </a:p>
          <a:p>
            <a:pPr algn="l"/>
            <a:r>
              <a:rPr lang="en-US" altLang="zh-CN" sz="2000" dirty="0" smtClean="0"/>
              <a:t>else return false;</a:t>
            </a:r>
          </a:p>
          <a:p>
            <a:pPr algn="l"/>
            <a:r>
              <a:rPr lang="en-US" altLang="zh-CN" sz="2000" dirty="0" smtClean="0"/>
              <a:t>}</a:t>
            </a:r>
            <a:endParaRPr lang="zh-CN" altLang="en-US" sz="2000" dirty="0"/>
          </a:p>
        </p:txBody>
      </p:sp>
      <p:cxnSp>
        <p:nvCxnSpPr>
          <p:cNvPr id="6" name="直接连接符 5"/>
          <p:cNvCxnSpPr/>
          <p:nvPr/>
        </p:nvCxnSpPr>
        <p:spPr bwMode="auto">
          <a:xfrm rot="5400000">
            <a:off x="2214546" y="3643314"/>
            <a:ext cx="500066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概率算法</a:t>
            </a:r>
            <a:endParaRPr lang="zh-CN" altLang="en-US" dirty="0"/>
          </a:p>
        </p:txBody>
      </p:sp>
      <p:sp>
        <p:nvSpPr>
          <p:cNvPr id="3" name="内容占位符 2"/>
          <p:cNvSpPr>
            <a:spLocks noGrp="1"/>
          </p:cNvSpPr>
          <p:nvPr>
            <p:ph idx="1"/>
          </p:nvPr>
        </p:nvSpPr>
        <p:spPr>
          <a:xfrm>
            <a:off x="457200" y="1500174"/>
            <a:ext cx="8229600" cy="4630751"/>
          </a:xfrm>
        </p:spPr>
        <p:txBody>
          <a:bodyPr/>
          <a:lstStyle/>
          <a:p>
            <a:pPr marL="342900" lvl="2" indent="-342900"/>
            <a:r>
              <a:rPr lang="en-US" altLang="zh-CN" sz="3200" dirty="0" smtClean="0"/>
              <a:t>9.3 Sherwood</a:t>
            </a:r>
            <a:r>
              <a:rPr lang="zh-CN" altLang="en-US" sz="3200" b="1" dirty="0" smtClean="0"/>
              <a:t>算法</a:t>
            </a:r>
            <a:endParaRPr lang="en-US" altLang="zh-CN" sz="3200" b="1" dirty="0" smtClean="0"/>
          </a:p>
          <a:p>
            <a:pPr lvl="1"/>
            <a:r>
              <a:rPr lang="zh-CN" altLang="en-US" sz="2400" dirty="0" smtClean="0"/>
              <a:t>算法思想</a:t>
            </a:r>
            <a:endParaRPr lang="en-US" altLang="zh-CN" sz="2400" dirty="0" smtClean="0"/>
          </a:p>
          <a:p>
            <a:pPr lvl="2"/>
            <a:r>
              <a:rPr lang="zh-CN" altLang="en-US" sz="2000" dirty="0" smtClean="0"/>
              <a:t>确定性算法</a:t>
            </a:r>
            <a:r>
              <a:rPr lang="en-US" altLang="zh-CN" sz="2000" dirty="0" smtClean="0"/>
              <a:t>A</a:t>
            </a:r>
            <a:r>
              <a:rPr lang="zh-CN" altLang="en-US" sz="2000" dirty="0" smtClean="0"/>
              <a:t> </a:t>
            </a:r>
            <a:r>
              <a:rPr lang="en-US" altLang="zh-CN" sz="2000" dirty="0" smtClean="0"/>
              <a:t>，</a:t>
            </a:r>
            <a:r>
              <a:rPr lang="zh-CN" altLang="en-US" sz="2000" dirty="0" smtClean="0"/>
              <a:t>实例</a:t>
            </a:r>
            <a:r>
              <a:rPr lang="en-US" altLang="zh-CN" sz="2000" dirty="0" smtClean="0"/>
              <a:t>x，</a:t>
            </a:r>
            <a:r>
              <a:rPr lang="zh-CN" altLang="en-US" sz="2000" dirty="0" smtClean="0"/>
              <a:t>计算时间</a:t>
            </a:r>
            <a:r>
              <a:rPr lang="en-US" altLang="zh-CN" sz="2000" i="1" dirty="0" err="1" smtClean="0"/>
              <a:t>t</a:t>
            </a:r>
            <a:r>
              <a:rPr lang="en-US" altLang="zh-CN" sz="2000" baseline="-25000" dirty="0" err="1" smtClean="0"/>
              <a:t>A</a:t>
            </a:r>
            <a:r>
              <a:rPr lang="en-US" altLang="zh-CN" sz="2000" dirty="0" smtClean="0"/>
              <a:t>(x)</a:t>
            </a:r>
            <a:r>
              <a:rPr lang="zh-CN" altLang="en-US" sz="2000" dirty="0" smtClean="0"/>
              <a:t> , 输入规模为</a:t>
            </a:r>
            <a:r>
              <a:rPr lang="en-US" altLang="zh-CN" sz="2000" dirty="0" smtClean="0"/>
              <a:t>n</a:t>
            </a:r>
            <a:r>
              <a:rPr lang="zh-CN" altLang="en-US" sz="2000" dirty="0" smtClean="0"/>
              <a:t>的实例</a:t>
            </a:r>
            <a:r>
              <a:rPr lang="en-US" altLang="zh-CN" sz="2000" dirty="0" smtClean="0"/>
              <a:t>x</a:t>
            </a:r>
            <a:r>
              <a:rPr lang="zh-CN" altLang="en-US" sz="2000" dirty="0" smtClean="0"/>
              <a:t>的全体</a:t>
            </a:r>
            <a:r>
              <a:rPr lang="en-US" altLang="zh-CN" sz="2000" dirty="0" err="1" smtClean="0"/>
              <a:t>X</a:t>
            </a:r>
            <a:r>
              <a:rPr lang="en-US" altLang="zh-CN" sz="2000" baseline="-25000" dirty="0" err="1" smtClean="0"/>
              <a:t>n</a:t>
            </a:r>
            <a:r>
              <a:rPr lang="zh-CN" altLang="en-US" sz="2000" dirty="0" smtClean="0"/>
              <a:t>，平均计算时间</a:t>
            </a:r>
            <a:endParaRPr lang="en-US" altLang="zh-CN" sz="2000" dirty="0" smtClean="0"/>
          </a:p>
          <a:p>
            <a:pPr lvl="2">
              <a:buNone/>
            </a:pPr>
            <a:r>
              <a:rPr lang="zh-CN" altLang="en-US" sz="800" dirty="0" smtClean="0"/>
              <a:t>  </a:t>
            </a:r>
          </a:p>
          <a:p>
            <a:pPr lvl="2"/>
            <a:r>
              <a:rPr lang="zh-CN" altLang="en-US" sz="2000" dirty="0" smtClean="0"/>
              <a:t>显然不能排除存在</a:t>
            </a:r>
            <a:r>
              <a:rPr lang="en-US" altLang="zh-CN" sz="2000" dirty="0" err="1" smtClean="0"/>
              <a:t>x∈X</a:t>
            </a:r>
            <a:r>
              <a:rPr lang="en-US" altLang="zh-CN" sz="2000" baseline="-25000" dirty="0" err="1" smtClean="0"/>
              <a:t>n</a:t>
            </a:r>
            <a:r>
              <a:rPr lang="zh-CN" altLang="en-US" sz="2000" dirty="0" smtClean="0"/>
              <a:t>，</a:t>
            </a:r>
            <a:r>
              <a:rPr lang="en-US" altLang="zh-CN" sz="2000" i="1" dirty="0" err="1" smtClean="0"/>
              <a:t>t</a:t>
            </a:r>
            <a:r>
              <a:rPr lang="en-US" altLang="zh-CN" sz="2000" i="1" baseline="-25000" dirty="0" err="1" smtClean="0"/>
              <a:t>A</a:t>
            </a:r>
            <a:r>
              <a:rPr lang="en-US" altLang="zh-CN" sz="2000" i="1" dirty="0" smtClean="0"/>
              <a:t>(x</a:t>
            </a:r>
            <a:r>
              <a:rPr lang="en-US" altLang="zh-CN" sz="2000" dirty="0" smtClean="0"/>
              <a:t>)&gt;&gt;         </a:t>
            </a:r>
            <a:r>
              <a:rPr lang="zh-CN" altLang="en-US" sz="2000" dirty="0" smtClean="0"/>
              <a:t>的可能性。如快速排序算法平均时间</a:t>
            </a:r>
            <a:r>
              <a:rPr lang="en-US" altLang="zh-CN" sz="2000" dirty="0" smtClean="0"/>
              <a:t>O(</a:t>
            </a:r>
            <a:r>
              <a:rPr lang="en-US" altLang="zh-CN" sz="2000" dirty="0" err="1" smtClean="0"/>
              <a:t>nlogn</a:t>
            </a:r>
            <a:r>
              <a:rPr lang="en-US" altLang="zh-CN" sz="2000" dirty="0" smtClean="0"/>
              <a:t>)</a:t>
            </a:r>
            <a:r>
              <a:rPr lang="zh-CN" altLang="en-US" sz="2000" dirty="0" smtClean="0"/>
              <a:t>，而当输入已“几乎”排好序时，这个时间界就不再成立。原因：</a:t>
            </a:r>
            <a:r>
              <a:rPr lang="en-US" altLang="zh-CN" sz="2000" dirty="0" smtClean="0"/>
              <a:t>x</a:t>
            </a:r>
            <a:r>
              <a:rPr lang="zh-CN" altLang="en-US" sz="2000" dirty="0" smtClean="0"/>
              <a:t>的分布特性。</a:t>
            </a:r>
            <a:endParaRPr lang="en-US" altLang="zh-CN" sz="2000" dirty="0" smtClean="0"/>
          </a:p>
          <a:p>
            <a:pPr lvl="2"/>
            <a:r>
              <a:rPr lang="en-US" altLang="zh-CN" sz="2000" dirty="0" smtClean="0"/>
              <a:t>Sherwood</a:t>
            </a:r>
            <a:r>
              <a:rPr lang="zh-CN" altLang="en-US" sz="2000" dirty="0" smtClean="0"/>
              <a:t>算法通过消除算法时间与输入实例间的联系来使所有实例接近平均性能。</a:t>
            </a:r>
          </a:p>
          <a:p>
            <a:pPr lvl="2"/>
            <a:r>
              <a:rPr lang="zh-CN" altLang="en-US" sz="2000" dirty="0" smtClean="0"/>
              <a:t>概率算法</a:t>
            </a:r>
            <a:r>
              <a:rPr lang="en-US" altLang="zh-CN" sz="2000" dirty="0" smtClean="0"/>
              <a:t>B</a:t>
            </a:r>
            <a:r>
              <a:rPr lang="zh-CN" altLang="en-US" sz="2000" dirty="0" smtClean="0"/>
              <a:t> </a:t>
            </a:r>
            <a:r>
              <a:rPr lang="en-US" altLang="zh-CN" sz="2000" dirty="0" smtClean="0"/>
              <a:t>， </a:t>
            </a:r>
            <a:r>
              <a:rPr lang="zh-CN" altLang="en-US" sz="2000" dirty="0" smtClean="0"/>
              <a:t>对每个实例</a:t>
            </a:r>
            <a:r>
              <a:rPr lang="en-US" altLang="zh-CN" sz="2000" dirty="0" smtClean="0"/>
              <a:t>x</a:t>
            </a:r>
            <a:r>
              <a:rPr lang="zh-CN" altLang="en-US" sz="2000" dirty="0" smtClean="0"/>
              <a:t>均有                                  ，平均计算时间                                   ，显然                               ，当</a:t>
            </a:r>
            <a:r>
              <a:rPr lang="en-US" altLang="zh-CN" sz="2000" dirty="0" smtClean="0"/>
              <a:t>s(n)</a:t>
            </a:r>
          </a:p>
          <a:p>
            <a:pPr lvl="2"/>
            <a:endParaRPr lang="en-US" altLang="zh-CN" sz="800" dirty="0" smtClean="0"/>
          </a:p>
          <a:p>
            <a:pPr lvl="2">
              <a:buNone/>
            </a:pPr>
            <a:r>
              <a:rPr lang="zh-CN" altLang="en-US" sz="2000" dirty="0" smtClean="0"/>
              <a:t>    与         相比可忽略时，</a:t>
            </a:r>
            <a:r>
              <a:rPr lang="en-US" altLang="zh-CN" sz="2000" dirty="0" smtClean="0"/>
              <a:t>Sherwood</a:t>
            </a:r>
            <a:r>
              <a:rPr lang="zh-CN" altLang="en-US" sz="2000" dirty="0" smtClean="0"/>
              <a:t>算法可获得很好的平均性能。</a:t>
            </a:r>
          </a:p>
        </p:txBody>
      </p:sp>
      <p:graphicFrame>
        <p:nvGraphicFramePr>
          <p:cNvPr id="320515" name="Object 3"/>
          <p:cNvGraphicFramePr>
            <a:graphicFrameLocks noChangeAspect="1"/>
          </p:cNvGraphicFramePr>
          <p:nvPr/>
        </p:nvGraphicFramePr>
        <p:xfrm>
          <a:off x="4143372" y="2786058"/>
          <a:ext cx="1571636" cy="571504"/>
        </p:xfrm>
        <a:graphic>
          <a:graphicData uri="http://schemas.openxmlformats.org/presentationml/2006/ole">
            <p:oleObj spid="_x0000_s320515" name="公式" r:id="rId4" imgW="1409400" imgH="368280" progId="Equation.3">
              <p:embed/>
            </p:oleObj>
          </a:graphicData>
        </a:graphic>
      </p:graphicFrame>
      <p:graphicFrame>
        <p:nvGraphicFramePr>
          <p:cNvPr id="320516" name="Object 4"/>
          <p:cNvGraphicFramePr>
            <a:graphicFrameLocks noChangeAspect="1"/>
          </p:cNvGraphicFramePr>
          <p:nvPr/>
        </p:nvGraphicFramePr>
        <p:xfrm>
          <a:off x="5286380" y="3286124"/>
          <a:ext cx="571504" cy="428628"/>
        </p:xfrm>
        <a:graphic>
          <a:graphicData uri="http://schemas.openxmlformats.org/presentationml/2006/ole">
            <p:oleObj spid="_x0000_s320516" name="公式" r:id="rId5" imgW="355320" imgH="215640" progId="Equation.3">
              <p:embed/>
            </p:oleObj>
          </a:graphicData>
        </a:graphic>
      </p:graphicFrame>
      <p:graphicFrame>
        <p:nvGraphicFramePr>
          <p:cNvPr id="320517" name="Object 5"/>
          <p:cNvGraphicFramePr>
            <a:graphicFrameLocks noChangeAspect="1"/>
          </p:cNvGraphicFramePr>
          <p:nvPr/>
        </p:nvGraphicFramePr>
        <p:xfrm>
          <a:off x="5072066" y="4929198"/>
          <a:ext cx="2260600" cy="374650"/>
        </p:xfrm>
        <a:graphic>
          <a:graphicData uri="http://schemas.openxmlformats.org/presentationml/2006/ole">
            <p:oleObj spid="_x0000_s320517" name="Equation" r:id="rId6" imgW="2057400" imgH="342720" progId="">
              <p:embed/>
            </p:oleObj>
          </a:graphicData>
        </a:graphic>
      </p:graphicFrame>
      <p:graphicFrame>
        <p:nvGraphicFramePr>
          <p:cNvPr id="320518" name="Object 6"/>
          <p:cNvGraphicFramePr>
            <a:graphicFrameLocks noChangeAspect="1"/>
          </p:cNvGraphicFramePr>
          <p:nvPr/>
        </p:nvGraphicFramePr>
        <p:xfrm>
          <a:off x="2357422" y="5286388"/>
          <a:ext cx="2298700" cy="520700"/>
        </p:xfrm>
        <a:graphic>
          <a:graphicData uri="http://schemas.openxmlformats.org/presentationml/2006/ole">
            <p:oleObj spid="_x0000_s320518" name="Equation" r:id="rId7" imgW="2298600" imgH="520560" progId="Equation.3">
              <p:embed/>
            </p:oleObj>
          </a:graphicData>
        </a:graphic>
      </p:graphicFrame>
      <p:graphicFrame>
        <p:nvGraphicFramePr>
          <p:cNvPr id="320520" name="Object 8"/>
          <p:cNvGraphicFramePr>
            <a:graphicFrameLocks noChangeAspect="1"/>
          </p:cNvGraphicFramePr>
          <p:nvPr/>
        </p:nvGraphicFramePr>
        <p:xfrm>
          <a:off x="5532458" y="5286388"/>
          <a:ext cx="1968500" cy="317500"/>
        </p:xfrm>
        <a:graphic>
          <a:graphicData uri="http://schemas.openxmlformats.org/presentationml/2006/ole">
            <p:oleObj spid="_x0000_s320520" name="Equation" r:id="rId8" imgW="1968480" imgH="317160" progId="Equation.3">
              <p:embed/>
            </p:oleObj>
          </a:graphicData>
        </a:graphic>
      </p:graphicFrame>
      <p:graphicFrame>
        <p:nvGraphicFramePr>
          <p:cNvPr id="320521" name="Object 9"/>
          <p:cNvGraphicFramePr>
            <a:graphicFrameLocks noChangeAspect="1"/>
          </p:cNvGraphicFramePr>
          <p:nvPr/>
        </p:nvGraphicFramePr>
        <p:xfrm>
          <a:off x="1857356" y="5826144"/>
          <a:ext cx="558800" cy="317500"/>
        </p:xfrm>
        <a:graphic>
          <a:graphicData uri="http://schemas.openxmlformats.org/presentationml/2006/ole">
            <p:oleObj spid="_x0000_s320521" name="Equation" r:id="rId9" imgW="558720" imgH="317160" progId="">
              <p:embed/>
            </p:oleObj>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400" dirty="0" smtClean="0"/>
              <a:t>Sherwood</a:t>
            </a:r>
            <a:r>
              <a:rPr lang="zh-CN" altLang="en-US" sz="4400" b="1" dirty="0" smtClean="0"/>
              <a:t>算法</a:t>
            </a:r>
            <a:endParaRPr lang="zh-CN" altLang="en-US" dirty="0"/>
          </a:p>
        </p:txBody>
      </p:sp>
      <p:sp>
        <p:nvSpPr>
          <p:cNvPr id="3" name="内容占位符 2"/>
          <p:cNvSpPr>
            <a:spLocks noGrp="1"/>
          </p:cNvSpPr>
          <p:nvPr>
            <p:ph idx="1"/>
          </p:nvPr>
        </p:nvSpPr>
        <p:spPr/>
        <p:txBody>
          <a:bodyPr/>
          <a:lstStyle/>
          <a:p>
            <a:pPr lvl="1"/>
            <a:r>
              <a:rPr lang="zh-CN" altLang="en-US" sz="2800" dirty="0" smtClean="0"/>
              <a:t>选择算法：确定数组</a:t>
            </a:r>
            <a:r>
              <a:rPr lang="en-US" altLang="zh-CN" sz="2800" dirty="0" smtClean="0"/>
              <a:t>A[1..n]</a:t>
            </a:r>
            <a:r>
              <a:rPr lang="zh-CN" altLang="en-US" sz="2800" dirty="0" smtClean="0"/>
              <a:t>的第</a:t>
            </a:r>
            <a:r>
              <a:rPr lang="en-US" altLang="zh-CN" sz="2800" dirty="0" smtClean="0"/>
              <a:t>k</a:t>
            </a:r>
            <a:r>
              <a:rPr lang="zh-CN" altLang="en-US" sz="2800" dirty="0" smtClean="0"/>
              <a:t>小元素</a:t>
            </a:r>
            <a:endParaRPr lang="en-US" altLang="zh-CN" sz="2800" dirty="0" smtClean="0"/>
          </a:p>
          <a:p>
            <a:pPr lvl="2"/>
            <a:r>
              <a:rPr lang="zh-CN" altLang="en-US" sz="2400" dirty="0" smtClean="0"/>
              <a:t>第三章分治算法：</a:t>
            </a:r>
            <a:endParaRPr lang="en-US" altLang="zh-CN" sz="2400" dirty="0" smtClean="0"/>
          </a:p>
          <a:p>
            <a:pPr lvl="3"/>
            <a:r>
              <a:rPr lang="zh-CN" altLang="en-US" dirty="0" smtClean="0"/>
              <a:t>排序法</a:t>
            </a:r>
            <a:r>
              <a:rPr lang="en-US" altLang="zh-CN" dirty="0" smtClean="0"/>
              <a:t>(O(</a:t>
            </a:r>
            <a:r>
              <a:rPr lang="en-US" altLang="zh-CN" dirty="0" err="1" smtClean="0"/>
              <a:t>nlogn</a:t>
            </a:r>
            <a:r>
              <a:rPr lang="en-US" altLang="zh-CN" dirty="0" smtClean="0"/>
              <a:t>)</a:t>
            </a:r>
          </a:p>
          <a:p>
            <a:pPr lvl="3"/>
            <a:r>
              <a:rPr lang="zh-CN" altLang="en-US" dirty="0" smtClean="0"/>
              <a:t>划分法</a:t>
            </a:r>
            <a:r>
              <a:rPr lang="en-US" altLang="zh-CN" dirty="0" smtClean="0"/>
              <a:t>(</a:t>
            </a:r>
            <a:r>
              <a:rPr lang="zh-CN" altLang="en-US" dirty="0" smtClean="0"/>
              <a:t>最坏</a:t>
            </a:r>
            <a:r>
              <a:rPr lang="en-US" altLang="zh-CN" dirty="0" smtClean="0"/>
              <a:t>O(n</a:t>
            </a:r>
            <a:r>
              <a:rPr lang="en-US" altLang="zh-CN" baseline="30000" dirty="0" smtClean="0"/>
              <a:t>2</a:t>
            </a:r>
            <a:r>
              <a:rPr lang="en-US" altLang="zh-CN" dirty="0" smtClean="0"/>
              <a:t>))</a:t>
            </a:r>
          </a:p>
          <a:p>
            <a:pPr lvl="3"/>
            <a:r>
              <a:rPr lang="zh-CN" altLang="en-US" dirty="0" smtClean="0"/>
              <a:t>改进的划分法</a:t>
            </a:r>
            <a:r>
              <a:rPr lang="en-US" altLang="zh-CN" dirty="0" smtClean="0"/>
              <a:t>(O(n))</a:t>
            </a:r>
            <a:r>
              <a:rPr lang="zh-CN" altLang="en-US" dirty="0" smtClean="0"/>
              <a:t>：选择合适的划分元素，算法复杂。</a:t>
            </a:r>
            <a:endParaRPr lang="en-US" altLang="zh-CN" dirty="0" smtClean="0"/>
          </a:p>
          <a:p>
            <a:pPr lvl="2"/>
            <a:r>
              <a:rPr lang="en-US" altLang="zh-CN" sz="2400" dirty="0" smtClean="0"/>
              <a:t>Sherwood</a:t>
            </a:r>
            <a:r>
              <a:rPr lang="zh-CN" altLang="en-US" sz="2400" dirty="0" smtClean="0"/>
              <a:t>选择算法</a:t>
            </a:r>
            <a:r>
              <a:rPr lang="en-US" altLang="zh-CN" sz="2400" dirty="0" smtClean="0"/>
              <a:t>-</a:t>
            </a:r>
            <a:r>
              <a:rPr lang="zh-CN" altLang="en-US" sz="2400" dirty="0" smtClean="0"/>
              <a:t>线性时间选择算法</a:t>
            </a:r>
            <a:endParaRPr lang="en-US" altLang="zh-CN" sz="2400" dirty="0" smtClean="0"/>
          </a:p>
          <a:p>
            <a:pPr lvl="3"/>
            <a:r>
              <a:rPr lang="zh-CN" altLang="en-US" dirty="0" smtClean="0"/>
              <a:t>随机选择划分元素</a:t>
            </a:r>
            <a:endParaRPr lang="en-US" altLang="zh-CN" dirty="0" smtClean="0"/>
          </a:p>
          <a:p>
            <a:pPr lvl="3"/>
            <a:r>
              <a:rPr lang="en-US" altLang="zh-CN" dirty="0" smtClean="0"/>
              <a:t>T(n)=O(n)</a:t>
            </a:r>
          </a:p>
          <a:p>
            <a:pPr lvl="1"/>
            <a:r>
              <a:rPr lang="zh-CN" altLang="en-US" dirty="0" smtClean="0"/>
              <a:t>快速排序算法</a:t>
            </a:r>
            <a:endParaRPr lang="en-US" altLang="zh-CN" dirty="0" smtClean="0"/>
          </a:p>
          <a:p>
            <a:pPr lvl="2"/>
            <a:r>
              <a:rPr lang="zh-CN" altLang="en-US" sz="2000" dirty="0" smtClean="0"/>
              <a:t>平均复杂度</a:t>
            </a:r>
            <a:r>
              <a:rPr lang="en-US" altLang="zh-CN" sz="2000" dirty="0" smtClean="0"/>
              <a:t>O(</a:t>
            </a:r>
            <a:r>
              <a:rPr lang="en-US" altLang="zh-CN" sz="2000" dirty="0" err="1" smtClean="0"/>
              <a:t>nlogn</a:t>
            </a:r>
            <a:r>
              <a:rPr lang="en-US" altLang="zh-CN" sz="2000" dirty="0" smtClean="0"/>
              <a:t>)</a:t>
            </a:r>
            <a:r>
              <a:rPr lang="zh-CN" altLang="en-US" sz="2000" dirty="0" smtClean="0"/>
              <a:t>，最坏</a:t>
            </a:r>
            <a:r>
              <a:rPr lang="en-US" altLang="zh-CN" sz="2000" dirty="0" smtClean="0"/>
              <a:t>O(n</a:t>
            </a:r>
            <a:r>
              <a:rPr lang="en-US" altLang="zh-CN" sz="2000" baseline="30000" dirty="0" smtClean="0"/>
              <a:t>2</a:t>
            </a:r>
            <a:r>
              <a:rPr lang="en-US" altLang="zh-CN" sz="2000" dirty="0" smtClean="0"/>
              <a:t>)</a:t>
            </a:r>
            <a:r>
              <a:rPr lang="zh-CN" altLang="en-US" sz="2000" dirty="0" smtClean="0"/>
              <a:t>。</a:t>
            </a:r>
            <a:endParaRPr lang="en-US" altLang="zh-CN" sz="2000" dirty="0" smtClean="0"/>
          </a:p>
          <a:p>
            <a:pPr lvl="2"/>
            <a:r>
              <a:rPr lang="en-US" altLang="zh-CN" sz="2000" dirty="0" smtClean="0"/>
              <a:t>Sherwood</a:t>
            </a:r>
            <a:r>
              <a:rPr lang="zh-CN" altLang="en-US" sz="2000" dirty="0" smtClean="0"/>
              <a:t>快速排序算法：复杂度</a:t>
            </a:r>
            <a:r>
              <a:rPr lang="en-US" altLang="zh-CN" sz="2000" dirty="0" smtClean="0"/>
              <a:t>O(</a:t>
            </a:r>
            <a:r>
              <a:rPr lang="en-US" altLang="zh-CN" sz="2000" dirty="0" err="1" smtClean="0"/>
              <a:t>nlogn</a:t>
            </a:r>
            <a:r>
              <a:rPr lang="en-US" altLang="zh-CN" sz="2000" dirty="0" smtClean="0"/>
              <a:t>)</a:t>
            </a:r>
            <a:r>
              <a:rPr lang="zh-CN" altLang="en-US" sz="2000" dirty="0" smtClean="0"/>
              <a:t>。</a:t>
            </a:r>
            <a:endParaRPr lang="en-US" altLang="zh-CN" dirty="0" smtClean="0"/>
          </a:p>
          <a:p>
            <a:pPr lvl="3">
              <a:buNone/>
            </a:pP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dirty="0" smtClean="0"/>
              <a:t>Sherwood</a:t>
            </a:r>
            <a:r>
              <a:rPr lang="zh-CN" altLang="en-US" sz="4000" b="1" dirty="0" smtClean="0"/>
              <a:t>算法</a:t>
            </a:r>
            <a:endParaRPr lang="zh-CN" altLang="en-US" dirty="0"/>
          </a:p>
        </p:txBody>
      </p:sp>
      <p:sp>
        <p:nvSpPr>
          <p:cNvPr id="3" name="内容占位符 2"/>
          <p:cNvSpPr>
            <a:spLocks noGrp="1"/>
          </p:cNvSpPr>
          <p:nvPr>
            <p:ph idx="1"/>
          </p:nvPr>
        </p:nvSpPr>
        <p:spPr>
          <a:xfrm>
            <a:off x="457200" y="1571612"/>
            <a:ext cx="8229600" cy="4559313"/>
          </a:xfrm>
        </p:spPr>
        <p:txBody>
          <a:bodyPr/>
          <a:lstStyle/>
          <a:p>
            <a:pPr lvl="1">
              <a:lnSpc>
                <a:spcPct val="80000"/>
              </a:lnSpc>
              <a:buNone/>
            </a:pPr>
            <a:r>
              <a:rPr kumimoji="1" lang="en-US" altLang="zh-CN" sz="2400" b="1" dirty="0" smtClean="0">
                <a:latin typeface="Times New Roman" pitchFamily="18" charset="0"/>
              </a:rPr>
              <a:t>proc </a:t>
            </a:r>
            <a:r>
              <a:rPr kumimoji="1" lang="en-US" altLang="zh-CN" sz="2400" b="1" dirty="0" err="1" smtClean="0">
                <a:latin typeface="Times New Roman" pitchFamily="18" charset="0"/>
              </a:rPr>
              <a:t>PartSelect</a:t>
            </a:r>
            <a:r>
              <a:rPr kumimoji="1" lang="en-US" altLang="zh-CN" sz="2400" dirty="0" smtClean="0">
                <a:latin typeface="Times New Roman" pitchFamily="18" charset="0"/>
              </a:rPr>
              <a:t>(A, n, k) {</a:t>
            </a:r>
            <a:r>
              <a:rPr kumimoji="1" lang="zh-CN" altLang="en-US" sz="2400" dirty="0" smtClean="0">
                <a:latin typeface="Times New Roman" pitchFamily="18" charset="0"/>
              </a:rPr>
              <a:t> </a:t>
            </a:r>
            <a:r>
              <a:rPr kumimoji="1" lang="en-US" altLang="zh-CN" sz="2400" dirty="0" smtClean="0">
                <a:latin typeface="Times New Roman" pitchFamily="18" charset="0"/>
              </a:rPr>
              <a:t>//</a:t>
            </a:r>
            <a:r>
              <a:rPr kumimoji="1" lang="zh-CN" altLang="en-US" sz="2000" dirty="0" smtClean="0">
                <a:latin typeface="Times New Roman" pitchFamily="18" charset="0"/>
              </a:rPr>
              <a:t>在数组</a:t>
            </a:r>
            <a:r>
              <a:rPr kumimoji="1" lang="en-US" altLang="zh-CN" sz="2000" dirty="0" smtClean="0">
                <a:latin typeface="Times New Roman" pitchFamily="18" charset="0"/>
              </a:rPr>
              <a:t>A[1..n]</a:t>
            </a:r>
            <a:r>
              <a:rPr kumimoji="1" lang="zh-CN" altLang="en-US" sz="2000" dirty="0" smtClean="0">
                <a:latin typeface="Times New Roman" pitchFamily="18" charset="0"/>
              </a:rPr>
              <a:t>中找第</a:t>
            </a:r>
            <a:r>
              <a:rPr kumimoji="1" lang="en-US" altLang="zh-CN" sz="2000" dirty="0" smtClean="0">
                <a:latin typeface="Times New Roman" pitchFamily="18" charset="0"/>
              </a:rPr>
              <a:t>k</a:t>
            </a:r>
            <a:r>
              <a:rPr kumimoji="1" lang="zh-CN" altLang="en-US" sz="2000" dirty="0" smtClean="0">
                <a:latin typeface="Times New Roman" pitchFamily="18" charset="0"/>
              </a:rPr>
              <a:t>小元素 </a:t>
            </a:r>
            <a:r>
              <a:rPr kumimoji="1" lang="en-US" altLang="zh-CN" sz="2000" dirty="0" smtClean="0">
                <a:latin typeface="Times New Roman" pitchFamily="18" charset="0"/>
              </a:rPr>
              <a:t>t,</a:t>
            </a:r>
            <a:r>
              <a:rPr kumimoji="1" lang="zh-CN" altLang="en-US" sz="2000" dirty="0" smtClean="0">
                <a:latin typeface="Times New Roman" pitchFamily="18" charset="0"/>
              </a:rPr>
              <a:t>并将其</a:t>
            </a:r>
          </a:p>
          <a:p>
            <a:pPr lvl="1">
              <a:lnSpc>
                <a:spcPct val="80000"/>
              </a:lnSpc>
              <a:buNone/>
            </a:pPr>
            <a:r>
              <a:rPr kumimoji="1" lang="en-US" altLang="zh-CN" sz="2000" dirty="0" smtClean="0">
                <a:latin typeface="Times New Roman" pitchFamily="18" charset="0"/>
              </a:rPr>
              <a:t>         //</a:t>
            </a:r>
            <a:r>
              <a:rPr kumimoji="1" lang="zh-CN" altLang="en-US" sz="2000" dirty="0" smtClean="0">
                <a:latin typeface="Times New Roman" pitchFamily="18" charset="0"/>
              </a:rPr>
              <a:t>存放于位置</a:t>
            </a:r>
            <a:r>
              <a:rPr kumimoji="1" lang="en-US" altLang="zh-CN" sz="2000" dirty="0" smtClean="0">
                <a:latin typeface="Times New Roman" pitchFamily="18" charset="0"/>
              </a:rPr>
              <a:t>k</a:t>
            </a:r>
            <a:r>
              <a:rPr kumimoji="1" lang="zh-CN" altLang="en-US" sz="2000" dirty="0" smtClean="0">
                <a:latin typeface="Times New Roman" pitchFamily="18" charset="0"/>
              </a:rPr>
              <a:t>，即</a:t>
            </a:r>
            <a:r>
              <a:rPr kumimoji="1" lang="en-US" altLang="zh-CN" sz="2000" dirty="0" smtClean="0">
                <a:latin typeface="Times New Roman" pitchFamily="18" charset="0"/>
              </a:rPr>
              <a:t>A[k]=t</a:t>
            </a:r>
            <a:r>
              <a:rPr kumimoji="1" lang="zh-CN" altLang="en-US" sz="2000" dirty="0" smtClean="0">
                <a:latin typeface="Times New Roman" pitchFamily="18" charset="0"/>
              </a:rPr>
              <a:t>。</a:t>
            </a:r>
            <a:endParaRPr kumimoji="1" lang="en-US" altLang="zh-CN" sz="2000" dirty="0" smtClean="0">
              <a:latin typeface="Times New Roman" pitchFamily="18" charset="0"/>
            </a:endParaRPr>
          </a:p>
          <a:p>
            <a:pPr lvl="2">
              <a:lnSpc>
                <a:spcPct val="80000"/>
              </a:lnSpc>
              <a:buNone/>
            </a:pPr>
            <a:r>
              <a:rPr kumimoji="1" lang="en-US" altLang="zh-CN" sz="2000" b="1" dirty="0" smtClean="0">
                <a:latin typeface="Times New Roman" pitchFamily="18" charset="0"/>
              </a:rPr>
              <a:t>integer</a:t>
            </a:r>
            <a:r>
              <a:rPr kumimoji="1" lang="en-US" altLang="zh-CN" sz="2000" dirty="0" smtClean="0">
                <a:latin typeface="Times New Roman" pitchFamily="18" charset="0"/>
              </a:rPr>
              <a:t> n , k, m, r, </a:t>
            </a:r>
            <a:r>
              <a:rPr kumimoji="1" lang="en-US" altLang="zh-CN" sz="2000" dirty="0" err="1" smtClean="0">
                <a:latin typeface="Times New Roman" pitchFamily="18" charset="0"/>
              </a:rPr>
              <a:t>j,I</a:t>
            </a:r>
            <a:r>
              <a:rPr kumimoji="1" lang="en-US" altLang="zh-CN" sz="2000" dirty="0" smtClean="0">
                <a:latin typeface="Times New Roman" pitchFamily="18" charset="0"/>
              </a:rPr>
              <a:t>; </a:t>
            </a:r>
            <a:r>
              <a:rPr kumimoji="1" lang="en-US" altLang="zh-CN" sz="2000" b="1" dirty="0" smtClean="0">
                <a:latin typeface="Times New Roman" pitchFamily="18" charset="0"/>
              </a:rPr>
              <a:t>static </a:t>
            </a:r>
            <a:r>
              <a:rPr kumimoji="1" lang="en-US" altLang="zh-CN" sz="2000" b="1" dirty="0" err="1" smtClean="0">
                <a:latin typeface="Times New Roman" pitchFamily="18" charset="0"/>
              </a:rPr>
              <a:t>RandomNumber</a:t>
            </a:r>
            <a:r>
              <a:rPr kumimoji="1" lang="en-US" altLang="zh-CN" sz="2000" b="1" dirty="0" smtClean="0">
                <a:latin typeface="Times New Roman" pitchFamily="18" charset="0"/>
              </a:rPr>
              <a:t> </a:t>
            </a:r>
            <a:r>
              <a:rPr kumimoji="1" lang="en-US" altLang="zh-CN" sz="2000" b="1" dirty="0" err="1" smtClean="0">
                <a:latin typeface="Times New Roman" pitchFamily="18" charset="0"/>
              </a:rPr>
              <a:t>rnd</a:t>
            </a:r>
            <a:r>
              <a:rPr kumimoji="1" lang="en-US" altLang="zh-CN" sz="2000" b="1" dirty="0" smtClean="0">
                <a:latin typeface="Times New Roman" pitchFamily="18" charset="0"/>
              </a:rPr>
              <a:t>;</a:t>
            </a:r>
          </a:p>
          <a:p>
            <a:pPr lvl="2">
              <a:lnSpc>
                <a:spcPct val="80000"/>
              </a:lnSpc>
              <a:buNone/>
            </a:pPr>
            <a:r>
              <a:rPr kumimoji="1" lang="en-US" altLang="zh-CN" sz="2000" dirty="0" smtClean="0">
                <a:latin typeface="Times New Roman" pitchFamily="18" charset="0"/>
              </a:rPr>
              <a:t> m:=1; r:=n+1; A[n+1]:= +∞</a:t>
            </a:r>
            <a:r>
              <a:rPr kumimoji="1" lang="zh-CN" altLang="en-US" sz="2000" dirty="0" smtClean="0">
                <a:latin typeface="Times New Roman" pitchFamily="18" charset="0"/>
              </a:rPr>
              <a:t>；</a:t>
            </a:r>
            <a:r>
              <a:rPr kumimoji="1" lang="en-US" altLang="zh-CN" sz="2000" dirty="0" smtClean="0">
                <a:latin typeface="Times New Roman" pitchFamily="18" charset="0"/>
              </a:rPr>
              <a:t>;</a:t>
            </a:r>
            <a:r>
              <a:rPr kumimoji="1" lang="zh-CN" altLang="en-US" sz="2000" dirty="0" smtClean="0">
                <a:latin typeface="Times New Roman" pitchFamily="18" charset="0"/>
              </a:rPr>
              <a:t>       </a:t>
            </a:r>
          </a:p>
          <a:p>
            <a:pPr lvl="2">
              <a:lnSpc>
                <a:spcPct val="80000"/>
              </a:lnSpc>
              <a:buNone/>
            </a:pPr>
            <a:r>
              <a:rPr kumimoji="1" lang="zh-CN" altLang="en-US" sz="2000" dirty="0" smtClean="0">
                <a:latin typeface="Times New Roman" pitchFamily="18" charset="0"/>
              </a:rPr>
              <a:t> </a:t>
            </a:r>
            <a:r>
              <a:rPr kumimoji="1" lang="en-US" altLang="zh-CN" sz="2000" b="1" dirty="0" smtClean="0">
                <a:latin typeface="Times New Roman" pitchFamily="18" charset="0"/>
              </a:rPr>
              <a:t>loop</a:t>
            </a:r>
            <a:endParaRPr kumimoji="1" lang="en-US" altLang="zh-CN" sz="2000" dirty="0" smtClean="0">
              <a:latin typeface="Times New Roman" pitchFamily="18" charset="0"/>
            </a:endParaRPr>
          </a:p>
          <a:p>
            <a:pPr lvl="2">
              <a:lnSpc>
                <a:spcPct val="80000"/>
              </a:lnSpc>
              <a:buNone/>
            </a:pPr>
            <a:r>
              <a:rPr kumimoji="1" lang="en-US" altLang="zh-CN" sz="2000" dirty="0" smtClean="0">
                <a:latin typeface="Times New Roman" pitchFamily="18" charset="0"/>
              </a:rPr>
              <a:t>     j:= r ;   </a:t>
            </a:r>
          </a:p>
          <a:p>
            <a:pPr lvl="2">
              <a:lnSpc>
                <a:spcPct val="80000"/>
              </a:lnSpc>
              <a:buNone/>
            </a:pPr>
            <a:r>
              <a:rPr kumimoji="1" lang="en-US" altLang="zh-CN" sz="2000" b="1" dirty="0" smtClean="0">
                <a:latin typeface="Times New Roman" pitchFamily="18" charset="0"/>
              </a:rPr>
              <a:t>     </a:t>
            </a:r>
            <a:r>
              <a:rPr kumimoji="1" lang="en-US" altLang="zh-CN" sz="2000" b="1" dirty="0" err="1" smtClean="0">
                <a:latin typeface="Times New Roman" pitchFamily="18" charset="0"/>
              </a:rPr>
              <a:t>i</a:t>
            </a:r>
            <a:r>
              <a:rPr kumimoji="1" lang="en-US" altLang="zh-CN" sz="2000" b="1" dirty="0" smtClean="0">
                <a:latin typeface="Times New Roman" pitchFamily="18" charset="0"/>
              </a:rPr>
              <a:t>:=</a:t>
            </a:r>
            <a:r>
              <a:rPr kumimoji="1" lang="en-US" altLang="zh-CN" sz="2000" b="1" dirty="0" err="1" smtClean="0">
                <a:latin typeface="Times New Roman" pitchFamily="18" charset="0"/>
              </a:rPr>
              <a:t>m+rnd.random</a:t>
            </a:r>
            <a:r>
              <a:rPr kumimoji="1" lang="en-US" altLang="zh-CN" sz="2000" b="1" dirty="0" smtClean="0">
                <a:latin typeface="Times New Roman" pitchFamily="18" charset="0"/>
              </a:rPr>
              <a:t>(j-m-1);  </a:t>
            </a:r>
            <a:r>
              <a:rPr kumimoji="1" lang="en-US" altLang="zh-CN" sz="2000" dirty="0" smtClean="0">
                <a:latin typeface="Times New Roman" pitchFamily="18" charset="0"/>
              </a:rPr>
              <a:t>//</a:t>
            </a:r>
            <a:r>
              <a:rPr kumimoji="1" lang="zh-CN" altLang="en-US" sz="2000" dirty="0" smtClean="0">
                <a:latin typeface="Times New Roman" pitchFamily="18" charset="0"/>
              </a:rPr>
              <a:t>随机选择划分基准</a:t>
            </a:r>
            <a:endParaRPr kumimoji="1" lang="en-US" altLang="zh-CN" sz="2000" dirty="0" smtClean="0">
              <a:latin typeface="Times New Roman" pitchFamily="18" charset="0"/>
            </a:endParaRPr>
          </a:p>
          <a:p>
            <a:pPr lvl="2">
              <a:lnSpc>
                <a:spcPct val="80000"/>
              </a:lnSpc>
              <a:buNone/>
            </a:pPr>
            <a:r>
              <a:rPr kumimoji="1" lang="en-US" altLang="zh-CN" sz="2000" b="1" dirty="0" smtClean="0">
                <a:latin typeface="Times New Roman" pitchFamily="18" charset="0"/>
              </a:rPr>
              <a:t>     </a:t>
            </a:r>
            <a:r>
              <a:rPr kumimoji="1" lang="en-US" altLang="zh-CN" sz="2000" b="1" dirty="0" err="1" smtClean="0">
                <a:latin typeface="Times New Roman" pitchFamily="18" charset="0"/>
              </a:rPr>
              <a:t>MyMath.swap</a:t>
            </a:r>
            <a:r>
              <a:rPr kumimoji="1" lang="en-US" altLang="zh-CN" sz="2000" b="1" dirty="0" smtClean="0">
                <a:latin typeface="Times New Roman" pitchFamily="18" charset="0"/>
              </a:rPr>
              <a:t>(</a:t>
            </a:r>
            <a:r>
              <a:rPr kumimoji="1" lang="en-US" altLang="zh-CN" sz="2000" b="1" dirty="0" err="1" smtClean="0">
                <a:latin typeface="Times New Roman" pitchFamily="18" charset="0"/>
              </a:rPr>
              <a:t>A,m,i</a:t>
            </a:r>
            <a:r>
              <a:rPr kumimoji="1" lang="en-US" altLang="zh-CN" sz="2000" b="1" dirty="0" smtClean="0">
                <a:latin typeface="Times New Roman" pitchFamily="18" charset="0"/>
              </a:rPr>
              <a:t>);   </a:t>
            </a:r>
            <a:r>
              <a:rPr kumimoji="1" lang="en-US" altLang="zh-CN" sz="2000" dirty="0" smtClean="0">
                <a:latin typeface="Times New Roman" pitchFamily="18" charset="0"/>
              </a:rPr>
              <a:t>//</a:t>
            </a:r>
            <a:r>
              <a:rPr kumimoji="1" lang="zh-CN" altLang="en-US" sz="2000" dirty="0" smtClean="0">
                <a:latin typeface="Times New Roman" pitchFamily="18" charset="0"/>
              </a:rPr>
              <a:t>将划分元素</a:t>
            </a:r>
            <a:r>
              <a:rPr kumimoji="1" lang="en-US" altLang="zh-CN" sz="2000" dirty="0" smtClean="0">
                <a:latin typeface="Times New Roman" pitchFamily="18" charset="0"/>
              </a:rPr>
              <a:t>A[</a:t>
            </a:r>
            <a:r>
              <a:rPr kumimoji="1" lang="en-US" altLang="zh-CN" sz="2000" dirty="0" err="1" smtClean="0">
                <a:latin typeface="Times New Roman" pitchFamily="18" charset="0"/>
              </a:rPr>
              <a:t>i</a:t>
            </a:r>
            <a:r>
              <a:rPr kumimoji="1" lang="en-US" altLang="zh-CN" sz="2000" dirty="0" smtClean="0">
                <a:latin typeface="Times New Roman" pitchFamily="18" charset="0"/>
              </a:rPr>
              <a:t>]</a:t>
            </a:r>
            <a:r>
              <a:rPr kumimoji="1" lang="zh-CN" altLang="en-US" sz="2000" dirty="0" smtClean="0">
                <a:latin typeface="Times New Roman" pitchFamily="18" charset="0"/>
              </a:rPr>
              <a:t>调换到首位置</a:t>
            </a:r>
            <a:endParaRPr kumimoji="1" lang="en-US" altLang="zh-CN" sz="2000" dirty="0" smtClean="0">
              <a:latin typeface="Times New Roman" pitchFamily="18" charset="0"/>
            </a:endParaRPr>
          </a:p>
          <a:p>
            <a:pPr lvl="2">
              <a:lnSpc>
                <a:spcPct val="80000"/>
              </a:lnSpc>
              <a:buNone/>
            </a:pPr>
            <a:r>
              <a:rPr kumimoji="1" lang="en-US" altLang="zh-CN" sz="2000" dirty="0" smtClean="0">
                <a:latin typeface="Times New Roman" pitchFamily="18" charset="0"/>
              </a:rPr>
              <a:t>     Partition(</a:t>
            </a:r>
            <a:r>
              <a:rPr kumimoji="1" lang="en-US" altLang="zh-CN" sz="2000" dirty="0" err="1" smtClean="0">
                <a:latin typeface="Times New Roman" pitchFamily="18" charset="0"/>
              </a:rPr>
              <a:t>m,j</a:t>
            </a:r>
            <a:r>
              <a:rPr kumimoji="1" lang="en-US" altLang="zh-CN" sz="2000" dirty="0" smtClean="0">
                <a:latin typeface="Times New Roman" pitchFamily="18" charset="0"/>
              </a:rPr>
              <a:t>); </a:t>
            </a:r>
          </a:p>
          <a:p>
            <a:pPr lvl="2">
              <a:lnSpc>
                <a:spcPct val="80000"/>
              </a:lnSpc>
              <a:buNone/>
            </a:pPr>
            <a:r>
              <a:rPr kumimoji="1" lang="en-US" altLang="zh-CN" sz="2000" dirty="0" smtClean="0">
                <a:latin typeface="Times New Roman" pitchFamily="18" charset="0"/>
              </a:rPr>
              <a:t>     </a:t>
            </a:r>
            <a:r>
              <a:rPr kumimoji="1" lang="en-US" altLang="zh-CN" sz="2000" b="1" dirty="0" smtClean="0">
                <a:latin typeface="Times New Roman" pitchFamily="18" charset="0"/>
              </a:rPr>
              <a:t>case: </a:t>
            </a:r>
            <a:r>
              <a:rPr kumimoji="1" lang="en-US" altLang="zh-CN" sz="2000" dirty="0" smtClean="0">
                <a:latin typeface="Times New Roman" pitchFamily="18" charset="0"/>
              </a:rPr>
              <a:t>  k=j : return // </a:t>
            </a:r>
            <a:r>
              <a:rPr kumimoji="1" lang="zh-CN" altLang="en-US" sz="2000" dirty="0" smtClean="0">
                <a:latin typeface="Times New Roman" pitchFamily="18" charset="0"/>
              </a:rPr>
              <a:t>返回</a:t>
            </a:r>
            <a:r>
              <a:rPr kumimoji="1" lang="en-US" altLang="zh-CN" sz="2000" dirty="0" smtClean="0">
                <a:latin typeface="Times New Roman" pitchFamily="18" charset="0"/>
              </a:rPr>
              <a:t>j,</a:t>
            </a:r>
            <a:r>
              <a:rPr kumimoji="1" lang="zh-CN" altLang="en-US" sz="2000" dirty="0" smtClean="0">
                <a:latin typeface="Times New Roman" pitchFamily="18" charset="0"/>
              </a:rPr>
              <a:t>当前数组的元素</a:t>
            </a:r>
            <a:r>
              <a:rPr kumimoji="1" lang="en-US" altLang="zh-CN" sz="2000" dirty="0" smtClean="0">
                <a:latin typeface="Times New Roman" pitchFamily="18" charset="0"/>
              </a:rPr>
              <a:t>A[j]</a:t>
            </a:r>
            <a:r>
              <a:rPr kumimoji="1" lang="zh-CN" altLang="en-US" sz="2000" dirty="0" smtClean="0">
                <a:latin typeface="Times New Roman" pitchFamily="18" charset="0"/>
              </a:rPr>
              <a:t>是第</a:t>
            </a:r>
            <a:r>
              <a:rPr kumimoji="1" lang="en-US" altLang="zh-CN" sz="2000" dirty="0" smtClean="0">
                <a:latin typeface="Times New Roman" pitchFamily="18" charset="0"/>
              </a:rPr>
              <a:t>j</a:t>
            </a:r>
            <a:r>
              <a:rPr kumimoji="1" lang="zh-CN" altLang="en-US" sz="2000" dirty="0" smtClean="0">
                <a:latin typeface="Times New Roman" pitchFamily="18" charset="0"/>
              </a:rPr>
              <a:t>小元素</a:t>
            </a:r>
          </a:p>
          <a:p>
            <a:pPr lvl="2">
              <a:lnSpc>
                <a:spcPct val="80000"/>
              </a:lnSpc>
              <a:buNone/>
            </a:pPr>
            <a:r>
              <a:rPr kumimoji="1" lang="zh-CN" altLang="en-US" sz="2000" dirty="0" smtClean="0">
                <a:latin typeface="Times New Roman" pitchFamily="18" charset="0"/>
              </a:rPr>
              <a:t>                </a:t>
            </a:r>
            <a:r>
              <a:rPr kumimoji="1" lang="en-US" altLang="zh-CN" sz="2000" dirty="0" smtClean="0">
                <a:latin typeface="Times New Roman" pitchFamily="18" charset="0"/>
              </a:rPr>
              <a:t>k&lt;j : r:=j; // j</a:t>
            </a:r>
            <a:r>
              <a:rPr kumimoji="1" lang="zh-CN" altLang="en-US" sz="2000" dirty="0" smtClean="0">
                <a:latin typeface="Times New Roman" pitchFamily="18" charset="0"/>
              </a:rPr>
              <a:t>是新的下标上界</a:t>
            </a:r>
          </a:p>
          <a:p>
            <a:pPr lvl="2">
              <a:lnSpc>
                <a:spcPct val="80000"/>
              </a:lnSpc>
              <a:buNone/>
            </a:pPr>
            <a:r>
              <a:rPr kumimoji="1" lang="zh-CN" altLang="en-US" sz="2000" dirty="0" smtClean="0">
                <a:latin typeface="Times New Roman" pitchFamily="18" charset="0"/>
              </a:rPr>
              <a:t>               </a:t>
            </a:r>
            <a:r>
              <a:rPr kumimoji="1" lang="en-US" altLang="zh-CN" sz="2000" b="1" dirty="0" smtClean="0">
                <a:latin typeface="Times New Roman" pitchFamily="18" charset="0"/>
              </a:rPr>
              <a:t>else</a:t>
            </a:r>
            <a:r>
              <a:rPr kumimoji="1" lang="en-US" altLang="zh-CN" sz="2000" dirty="0" smtClean="0">
                <a:latin typeface="Times New Roman" pitchFamily="18" charset="0"/>
              </a:rPr>
              <a:t> : m:=j+1; //j+1</a:t>
            </a:r>
            <a:r>
              <a:rPr kumimoji="1" lang="zh-CN" altLang="en-US" sz="2000" dirty="0" smtClean="0">
                <a:latin typeface="Times New Roman" pitchFamily="18" charset="0"/>
              </a:rPr>
              <a:t>是新的下标下界</a:t>
            </a:r>
          </a:p>
          <a:p>
            <a:pPr lvl="2">
              <a:lnSpc>
                <a:spcPct val="80000"/>
              </a:lnSpc>
              <a:buNone/>
            </a:pPr>
            <a:r>
              <a:rPr kumimoji="1" lang="zh-CN" altLang="en-US" sz="2000" dirty="0" smtClean="0">
                <a:latin typeface="Times New Roman" pitchFamily="18" charset="0"/>
              </a:rPr>
              <a:t>     </a:t>
            </a:r>
            <a:r>
              <a:rPr kumimoji="1" lang="en-US" altLang="zh-CN" sz="2000" b="1" dirty="0" smtClean="0">
                <a:latin typeface="Times New Roman" pitchFamily="18" charset="0"/>
              </a:rPr>
              <a:t>end{case}</a:t>
            </a:r>
          </a:p>
          <a:p>
            <a:pPr lvl="2">
              <a:lnSpc>
                <a:spcPct val="80000"/>
              </a:lnSpc>
              <a:buNone/>
            </a:pPr>
            <a:r>
              <a:rPr kumimoji="1" lang="en-US" altLang="zh-CN" sz="2000" b="1" dirty="0" smtClean="0">
                <a:latin typeface="Times New Roman" pitchFamily="18" charset="0"/>
              </a:rPr>
              <a:t>    end{loop}</a:t>
            </a:r>
            <a:endParaRPr kumimoji="1" lang="en-US" altLang="zh-CN" sz="2000" dirty="0" smtClean="0">
              <a:latin typeface="Times New Roman" pitchFamily="18" charset="0"/>
            </a:endParaRPr>
          </a:p>
          <a:p>
            <a:pPr lvl="2">
              <a:lnSpc>
                <a:spcPct val="80000"/>
              </a:lnSpc>
              <a:buNone/>
            </a:pPr>
            <a:r>
              <a:rPr lang="en-US" altLang="zh-CN" sz="2000" b="1" dirty="0" smtClean="0">
                <a:latin typeface="Times New Roman" pitchFamily="18" charset="0"/>
              </a:rPr>
              <a:t>} end{</a:t>
            </a:r>
            <a:r>
              <a:rPr lang="en-US" altLang="zh-CN" sz="2000" b="1" dirty="0" err="1" smtClean="0">
                <a:latin typeface="Times New Roman" pitchFamily="18" charset="0"/>
              </a:rPr>
              <a:t>PartSelect</a:t>
            </a:r>
            <a:r>
              <a:rPr lang="en-US" altLang="zh-CN" sz="2000" b="1" dirty="0" smtClean="0">
                <a:latin typeface="Times New Roman" pitchFamily="18"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400" dirty="0" smtClean="0"/>
              <a:t>Sherwood</a:t>
            </a:r>
            <a:r>
              <a:rPr lang="zh-CN" altLang="en-US" sz="4400" b="1" dirty="0" smtClean="0"/>
              <a:t>算法</a:t>
            </a:r>
            <a:endParaRPr lang="zh-CN" altLang="en-US" dirty="0"/>
          </a:p>
        </p:txBody>
      </p:sp>
      <p:sp>
        <p:nvSpPr>
          <p:cNvPr id="3" name="内容占位符 2"/>
          <p:cNvSpPr>
            <a:spLocks noGrp="1"/>
          </p:cNvSpPr>
          <p:nvPr>
            <p:ph idx="1"/>
          </p:nvPr>
        </p:nvSpPr>
        <p:spPr>
          <a:xfrm>
            <a:off x="214282" y="1600200"/>
            <a:ext cx="8643998" cy="4530725"/>
          </a:xfrm>
        </p:spPr>
        <p:txBody>
          <a:bodyPr/>
          <a:lstStyle/>
          <a:p>
            <a:pPr lvl="1"/>
            <a:r>
              <a:rPr lang="en-US" altLang="zh-CN" sz="2800" dirty="0" smtClean="0"/>
              <a:t>Sherwood</a:t>
            </a:r>
            <a:r>
              <a:rPr lang="zh-CN" altLang="en-US" sz="2800" dirty="0" smtClean="0"/>
              <a:t>选择算法的复杂度：</a:t>
            </a:r>
            <a:r>
              <a:rPr lang="en-US" altLang="zh-CN" sz="2800" dirty="0" smtClean="0"/>
              <a:t>T(n)=O(n)</a:t>
            </a:r>
          </a:p>
          <a:p>
            <a:pPr lvl="2"/>
            <a:r>
              <a:rPr lang="zh-CN" altLang="en-US" sz="2000" dirty="0" smtClean="0"/>
              <a:t>证明：划分时划分元素是随机选取的，其为第</a:t>
            </a:r>
            <a:r>
              <a:rPr lang="en-US" altLang="zh-CN" sz="2000" dirty="0" err="1" smtClean="0"/>
              <a:t>i</a:t>
            </a:r>
            <a:r>
              <a:rPr lang="zh-CN" altLang="en-US" sz="2000" dirty="0" smtClean="0"/>
              <a:t>小元素的概率为</a:t>
            </a:r>
            <a:r>
              <a:rPr lang="en-US" altLang="zh-CN" sz="2000" dirty="0" smtClean="0"/>
              <a:t>1/n</a:t>
            </a:r>
            <a:r>
              <a:rPr lang="zh-CN" altLang="en-US" sz="2000" dirty="0" smtClean="0"/>
              <a:t>。因为</a:t>
            </a:r>
            <a:r>
              <a:rPr lang="en-US" altLang="zh-CN" sz="2000" dirty="0" smtClean="0"/>
              <a:t>Partition</a:t>
            </a:r>
            <a:r>
              <a:rPr lang="zh-CN" altLang="en-US" sz="2000" dirty="0" smtClean="0"/>
              <a:t>中的比较语句所要求的时间是</a:t>
            </a:r>
            <a:r>
              <a:rPr lang="en-US" altLang="zh-CN" sz="2000" dirty="0" smtClean="0"/>
              <a:t>O(n)</a:t>
            </a:r>
            <a:r>
              <a:rPr lang="zh-CN" altLang="en-US" sz="2000" dirty="0" smtClean="0"/>
              <a:t>，所以，存在常数</a:t>
            </a:r>
            <a:r>
              <a:rPr lang="en-US" altLang="zh-CN" sz="2000" dirty="0" smtClean="0"/>
              <a:t>(</a:t>
            </a:r>
            <a:r>
              <a:rPr lang="zh-CN" altLang="en-US" sz="2000" dirty="0" smtClean="0"/>
              <a:t>其实</a:t>
            </a:r>
            <a:r>
              <a:rPr lang="en-US" altLang="zh-CN" sz="2000" dirty="0" smtClean="0"/>
              <a:t>c&lt;1)</a:t>
            </a:r>
            <a:r>
              <a:rPr lang="zh-CN" altLang="en-US" sz="2000" dirty="0" smtClean="0"/>
              <a:t>，使得算法</a:t>
            </a:r>
            <a:r>
              <a:rPr lang="en-US" altLang="zh-CN" sz="2000" dirty="0" err="1" smtClean="0"/>
              <a:t>PartSelect</a:t>
            </a:r>
            <a:r>
              <a:rPr lang="zh-CN" altLang="en-US" sz="2000" dirty="0" smtClean="0"/>
              <a:t>的平均时间复杂度        可以表示为</a:t>
            </a:r>
            <a:r>
              <a:rPr lang="en-US" altLang="zh-CN" sz="2000" dirty="0" smtClean="0"/>
              <a:t>:                                                         </a:t>
            </a:r>
            <a:r>
              <a:rPr lang="zh-CN" altLang="en-US" sz="2000" dirty="0" smtClean="0"/>
              <a:t>，令</a:t>
            </a:r>
            <a:r>
              <a:rPr lang="en-US" altLang="zh-CN" sz="2000" dirty="0" smtClean="0"/>
              <a:t>R(n)=</a:t>
            </a:r>
          </a:p>
          <a:p>
            <a:pPr lvl="2"/>
            <a:endParaRPr lang="en-US" altLang="zh-CN" sz="1600" dirty="0" smtClean="0"/>
          </a:p>
          <a:p>
            <a:pPr lvl="2"/>
            <a:r>
              <a:rPr lang="zh-CN" altLang="en-US" sz="2000" dirty="0" smtClean="0"/>
              <a:t>则：      </a:t>
            </a:r>
            <a:r>
              <a:rPr lang="en-US" altLang="zh-CN" sz="2000" dirty="0" smtClean="0"/>
              <a:t> ≤</a:t>
            </a:r>
            <a:r>
              <a:rPr lang="en-US" altLang="zh-CN" sz="2000" dirty="0" err="1" smtClean="0"/>
              <a:t>cn</a:t>
            </a:r>
            <a:r>
              <a:rPr lang="en-US" altLang="zh-CN" sz="2000" dirty="0" smtClean="0"/>
              <a:t>+                                 </a:t>
            </a:r>
            <a:r>
              <a:rPr lang="zh-CN" altLang="en-US" sz="2000" dirty="0" smtClean="0"/>
              <a:t>，以下归纳证明</a:t>
            </a:r>
            <a:r>
              <a:rPr lang="en-US" altLang="zh-CN" sz="2000" dirty="0" smtClean="0"/>
              <a:t>R(n)≤ 4cn</a:t>
            </a:r>
            <a:r>
              <a:rPr lang="zh-CN" altLang="en-US" sz="2000" dirty="0" smtClean="0"/>
              <a:t>。</a:t>
            </a:r>
            <a:endParaRPr lang="en-US" altLang="zh-CN" sz="2000" dirty="0" smtClean="0"/>
          </a:p>
          <a:p>
            <a:pPr lvl="2">
              <a:buNone/>
            </a:pPr>
            <a:r>
              <a:rPr lang="en-US" altLang="zh-CN" sz="800" dirty="0" smtClean="0">
                <a:sym typeface="Symbol"/>
              </a:rPr>
              <a:t></a:t>
            </a:r>
          </a:p>
          <a:p>
            <a:pPr lvl="2"/>
            <a:r>
              <a:rPr lang="zh-CN" altLang="en-US" sz="2000" dirty="0" smtClean="0"/>
              <a:t>显然</a:t>
            </a:r>
            <a:r>
              <a:rPr lang="en-US" altLang="zh-CN" sz="2000" dirty="0" smtClean="0"/>
              <a:t>R(1)=0 </a:t>
            </a:r>
            <a:r>
              <a:rPr lang="zh-CN" altLang="en-US" sz="2000" dirty="0" smtClean="0"/>
              <a:t>，</a:t>
            </a:r>
            <a:r>
              <a:rPr lang="en-US" altLang="zh-CN" sz="2000" dirty="0" smtClean="0"/>
              <a:t>R(2)=max{</a:t>
            </a:r>
            <a:r>
              <a:rPr lang="zh-CN" altLang="en-US" sz="2000" dirty="0" smtClean="0"/>
              <a:t>        </a:t>
            </a:r>
            <a:r>
              <a:rPr lang="en-US" altLang="zh-CN" sz="2000" dirty="0" smtClean="0"/>
              <a:t>}≤2c+(R(1)+R(1))/2=2c =</a:t>
            </a:r>
            <a:r>
              <a:rPr lang="en-US" altLang="zh-CN" sz="2000" dirty="0" err="1" smtClean="0"/>
              <a:t>nc</a:t>
            </a:r>
            <a:r>
              <a:rPr lang="en-US" altLang="zh-CN" sz="2000" dirty="0" smtClean="0"/>
              <a:t> ≤4cn</a:t>
            </a:r>
            <a:r>
              <a:rPr lang="zh-CN" altLang="en-US" sz="2000" dirty="0" smtClean="0"/>
              <a:t>。设该式对</a:t>
            </a:r>
            <a:r>
              <a:rPr lang="en-US" altLang="zh-CN" sz="2000" dirty="0" smtClean="0"/>
              <a:t>1,2…,n-1</a:t>
            </a:r>
            <a:r>
              <a:rPr lang="zh-CN" altLang="en-US" sz="2000" dirty="0" smtClean="0"/>
              <a:t>成立，则对</a:t>
            </a:r>
            <a:r>
              <a:rPr lang="en-US" altLang="zh-CN" sz="2000" dirty="0" smtClean="0"/>
              <a:t>n</a:t>
            </a:r>
            <a:r>
              <a:rPr lang="zh-CN" altLang="en-US" sz="2000" dirty="0" smtClean="0"/>
              <a:t>、任意</a:t>
            </a:r>
            <a:r>
              <a:rPr lang="en-US" altLang="zh-CN" sz="2000" dirty="0" smtClean="0"/>
              <a:t>k</a:t>
            </a:r>
            <a:r>
              <a:rPr lang="zh-CN" altLang="en-US" sz="2000" dirty="0" smtClean="0"/>
              <a:t>，有：</a:t>
            </a:r>
            <a:endParaRPr lang="en-US" altLang="zh-CN" sz="2000" dirty="0" smtClean="0"/>
          </a:p>
          <a:p>
            <a:pPr lvl="2"/>
            <a:r>
              <a:rPr lang="en-US" altLang="zh-CN" sz="2000" dirty="0" smtClean="0"/>
              <a:t>        ≤</a:t>
            </a:r>
            <a:r>
              <a:rPr lang="en-US" altLang="zh-CN" sz="2000" dirty="0" err="1" smtClean="0"/>
              <a:t>cn</a:t>
            </a:r>
            <a:r>
              <a:rPr lang="en-US" altLang="zh-CN" sz="2000" dirty="0" smtClean="0"/>
              <a:t>+(R(n-1)+R(n-2)+…R(n-k+1)+R(k)+R(k+1)+…+R(n-1))/n</a:t>
            </a:r>
          </a:p>
          <a:p>
            <a:pPr lvl="2">
              <a:buNone/>
            </a:pPr>
            <a:r>
              <a:rPr lang="en-US" altLang="zh-CN" sz="2000" dirty="0" smtClean="0"/>
              <a:t>             ≤</a:t>
            </a:r>
            <a:r>
              <a:rPr lang="en-US" altLang="zh-CN" sz="2000" dirty="0" err="1" smtClean="0"/>
              <a:t>cn</a:t>
            </a:r>
            <a:r>
              <a:rPr lang="en-US" altLang="zh-CN" sz="2000" dirty="0" smtClean="0"/>
              <a:t>+ (n-1+ n-2+…+ n-k+1 + k + k+1 +…+ n-1)*4c/n</a:t>
            </a:r>
          </a:p>
          <a:p>
            <a:pPr lvl="2">
              <a:buNone/>
            </a:pPr>
            <a:r>
              <a:rPr lang="en-US" altLang="zh-CN" sz="2000" dirty="0" smtClean="0"/>
              <a:t>             ≤</a:t>
            </a:r>
            <a:r>
              <a:rPr lang="en-US" altLang="zh-CN" sz="2000" dirty="0" err="1" smtClean="0"/>
              <a:t>cn</a:t>
            </a:r>
            <a:r>
              <a:rPr lang="en-US" altLang="zh-CN" sz="2000" dirty="0" smtClean="0"/>
              <a:t>+((2n-k)(k-1)/2+(n+k-1)(n-k)/2)*4c/n</a:t>
            </a:r>
          </a:p>
        </p:txBody>
      </p:sp>
      <p:graphicFrame>
        <p:nvGraphicFramePr>
          <p:cNvPr id="4" name="对象 3"/>
          <p:cNvGraphicFramePr>
            <a:graphicFrameLocks noChangeAspect="1"/>
          </p:cNvGraphicFramePr>
          <p:nvPr/>
        </p:nvGraphicFramePr>
        <p:xfrm>
          <a:off x="6858016" y="2643182"/>
          <a:ext cx="571504" cy="428628"/>
        </p:xfrm>
        <a:graphic>
          <a:graphicData uri="http://schemas.openxmlformats.org/presentationml/2006/ole">
            <p:oleObj spid="_x0000_s323586" name="公式" r:id="rId3" imgW="469800" imgH="241200" progId="Equation.3">
              <p:embed/>
            </p:oleObj>
          </a:graphicData>
        </a:graphic>
      </p:graphicFrame>
      <p:graphicFrame>
        <p:nvGraphicFramePr>
          <p:cNvPr id="5" name="对象 4"/>
          <p:cNvGraphicFramePr>
            <a:graphicFrameLocks noChangeAspect="1"/>
          </p:cNvGraphicFramePr>
          <p:nvPr/>
        </p:nvGraphicFramePr>
        <p:xfrm>
          <a:off x="1714480" y="2928934"/>
          <a:ext cx="3786214" cy="715966"/>
        </p:xfrm>
        <a:graphic>
          <a:graphicData uri="http://schemas.openxmlformats.org/presentationml/2006/ole">
            <p:oleObj spid="_x0000_s323587" name="公式" r:id="rId4" imgW="2895480" imgH="431640" progId="Equation.3">
              <p:embed/>
            </p:oleObj>
          </a:graphicData>
        </a:graphic>
      </p:graphicFrame>
      <p:graphicFrame>
        <p:nvGraphicFramePr>
          <p:cNvPr id="6" name="对象 5"/>
          <p:cNvGraphicFramePr>
            <a:graphicFrameLocks noChangeAspect="1"/>
          </p:cNvGraphicFramePr>
          <p:nvPr/>
        </p:nvGraphicFramePr>
        <p:xfrm>
          <a:off x="6786578" y="3000372"/>
          <a:ext cx="1285884" cy="500066"/>
        </p:xfrm>
        <a:graphic>
          <a:graphicData uri="http://schemas.openxmlformats.org/presentationml/2006/ole">
            <p:oleObj spid="_x0000_s323588" name="公式" r:id="rId5" imgW="850680" imgH="304560" progId="Equation.3">
              <p:embed/>
            </p:oleObj>
          </a:graphicData>
        </a:graphic>
      </p:graphicFrame>
      <p:graphicFrame>
        <p:nvGraphicFramePr>
          <p:cNvPr id="7" name="对象 6"/>
          <p:cNvGraphicFramePr>
            <a:graphicFrameLocks noChangeAspect="1"/>
          </p:cNvGraphicFramePr>
          <p:nvPr/>
        </p:nvGraphicFramePr>
        <p:xfrm>
          <a:off x="2928926" y="3571881"/>
          <a:ext cx="2198687" cy="642937"/>
        </p:xfrm>
        <a:graphic>
          <a:graphicData uri="http://schemas.openxmlformats.org/presentationml/2006/ole">
            <p:oleObj spid="_x0000_s323589" name="公式" r:id="rId6" imgW="1688760" imgH="431640" progId="Equation.3">
              <p:embed/>
            </p:oleObj>
          </a:graphicData>
        </a:graphic>
      </p:graphicFrame>
      <p:graphicFrame>
        <p:nvGraphicFramePr>
          <p:cNvPr id="323590" name="Object 6"/>
          <p:cNvGraphicFramePr>
            <a:graphicFrameLocks noChangeAspect="1"/>
          </p:cNvGraphicFramePr>
          <p:nvPr/>
        </p:nvGraphicFramePr>
        <p:xfrm>
          <a:off x="1714484" y="3643314"/>
          <a:ext cx="571500" cy="428625"/>
        </p:xfrm>
        <a:graphic>
          <a:graphicData uri="http://schemas.openxmlformats.org/presentationml/2006/ole">
            <p:oleObj spid="_x0000_s323590" name="公式" r:id="rId7" imgW="469800" imgH="241200" progId="Equation.3">
              <p:embed/>
            </p:oleObj>
          </a:graphicData>
        </a:graphic>
      </p:graphicFrame>
      <p:graphicFrame>
        <p:nvGraphicFramePr>
          <p:cNvPr id="323592" name="Object 8"/>
          <p:cNvGraphicFramePr>
            <a:graphicFrameLocks noChangeAspect="1"/>
          </p:cNvGraphicFramePr>
          <p:nvPr/>
        </p:nvGraphicFramePr>
        <p:xfrm>
          <a:off x="4071934" y="4143383"/>
          <a:ext cx="571500" cy="428625"/>
        </p:xfrm>
        <a:graphic>
          <a:graphicData uri="http://schemas.openxmlformats.org/presentationml/2006/ole">
            <p:oleObj spid="_x0000_s323592" name="公式" r:id="rId8" imgW="469800" imgH="241200" progId="Equation.3">
              <p:embed/>
            </p:oleObj>
          </a:graphicData>
        </a:graphic>
      </p:graphicFrame>
      <p:graphicFrame>
        <p:nvGraphicFramePr>
          <p:cNvPr id="323593" name="Object 9"/>
          <p:cNvGraphicFramePr>
            <a:graphicFrameLocks noChangeAspect="1"/>
          </p:cNvGraphicFramePr>
          <p:nvPr/>
        </p:nvGraphicFramePr>
        <p:xfrm>
          <a:off x="1285852" y="4786322"/>
          <a:ext cx="571500" cy="428625"/>
        </p:xfrm>
        <a:graphic>
          <a:graphicData uri="http://schemas.openxmlformats.org/presentationml/2006/ole">
            <p:oleObj spid="_x0000_s323593" name="公式" r:id="rId9" imgW="469800" imgH="241200" progId="Equation.3">
              <p:embed/>
            </p:oleObj>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dirty="0" smtClean="0"/>
              <a:t>Sherwood</a:t>
            </a:r>
            <a:r>
              <a:rPr lang="zh-CN" altLang="en-US" sz="4000" b="1" dirty="0" smtClean="0"/>
              <a:t>算法</a:t>
            </a:r>
            <a:endParaRPr lang="zh-CN" altLang="en-US" dirty="0"/>
          </a:p>
        </p:txBody>
      </p:sp>
      <p:sp>
        <p:nvSpPr>
          <p:cNvPr id="3" name="内容占位符 2"/>
          <p:cNvSpPr>
            <a:spLocks noGrp="1"/>
          </p:cNvSpPr>
          <p:nvPr>
            <p:ph idx="1"/>
          </p:nvPr>
        </p:nvSpPr>
        <p:spPr/>
        <p:txBody>
          <a:bodyPr/>
          <a:lstStyle/>
          <a:p>
            <a:pPr lvl="2"/>
            <a:r>
              <a:rPr lang="en-US" altLang="zh-CN" sz="2400" dirty="0" smtClean="0"/>
              <a:t>      ≤</a:t>
            </a:r>
            <a:r>
              <a:rPr lang="en-US" altLang="zh-CN" sz="2400" dirty="0" err="1" smtClean="0"/>
              <a:t>cn</a:t>
            </a:r>
            <a:r>
              <a:rPr lang="en-US" altLang="zh-CN" sz="2400" dirty="0" smtClean="0"/>
              <a:t>+((2n-k)(k-1)/2+(n+k-1)(n-k)/2)*4c/n</a:t>
            </a:r>
          </a:p>
          <a:p>
            <a:pPr lvl="2">
              <a:buNone/>
            </a:pPr>
            <a:r>
              <a:rPr lang="en-US" altLang="zh-CN" sz="2400" dirty="0" smtClean="0"/>
              <a:t>            ≤</a:t>
            </a:r>
            <a:r>
              <a:rPr lang="en-US" altLang="zh-CN" sz="2400" dirty="0" err="1" smtClean="0"/>
              <a:t>cn</a:t>
            </a:r>
            <a:r>
              <a:rPr lang="en-US" altLang="zh-CN" sz="2400" dirty="0" smtClean="0"/>
              <a:t>+((2nk-k</a:t>
            </a:r>
            <a:r>
              <a:rPr lang="en-US" altLang="zh-CN" sz="2400" baseline="30000" dirty="0" smtClean="0"/>
              <a:t>2</a:t>
            </a:r>
            <a:r>
              <a:rPr lang="en-US" altLang="zh-CN" sz="2400" dirty="0" smtClean="0"/>
              <a:t>-2n+k+n</a:t>
            </a:r>
            <a:r>
              <a:rPr lang="en-US" altLang="zh-CN" sz="2400" baseline="30000" dirty="0" smtClean="0"/>
              <a:t>2</a:t>
            </a:r>
            <a:r>
              <a:rPr lang="en-US" altLang="zh-CN" sz="2400" dirty="0" smtClean="0"/>
              <a:t>+nk-n-nk-k</a:t>
            </a:r>
            <a:r>
              <a:rPr lang="en-US" altLang="zh-CN" sz="2400" baseline="30000" dirty="0" smtClean="0"/>
              <a:t>2</a:t>
            </a:r>
            <a:r>
              <a:rPr lang="en-US" altLang="zh-CN" sz="2400" dirty="0" smtClean="0"/>
              <a:t>+k)/2)*4c/n</a:t>
            </a:r>
          </a:p>
          <a:p>
            <a:pPr lvl="2">
              <a:buNone/>
            </a:pPr>
            <a:r>
              <a:rPr lang="en-US" altLang="zh-CN" sz="2400" dirty="0" smtClean="0"/>
              <a:t>            =</a:t>
            </a:r>
            <a:r>
              <a:rPr lang="en-US" altLang="zh-CN" sz="2400" dirty="0" err="1" smtClean="0"/>
              <a:t>cn</a:t>
            </a:r>
            <a:r>
              <a:rPr lang="en-US" altLang="zh-CN" sz="2400" dirty="0" smtClean="0"/>
              <a:t>+((n</a:t>
            </a:r>
            <a:r>
              <a:rPr lang="en-US" altLang="zh-CN" sz="2400" baseline="30000" dirty="0" smtClean="0"/>
              <a:t>2</a:t>
            </a:r>
            <a:r>
              <a:rPr lang="en-US" altLang="zh-CN" sz="2400" dirty="0" smtClean="0"/>
              <a:t>-3n)/2-k</a:t>
            </a:r>
            <a:r>
              <a:rPr lang="en-US" altLang="zh-CN" sz="2400" baseline="30000" dirty="0" smtClean="0"/>
              <a:t>2</a:t>
            </a:r>
            <a:r>
              <a:rPr lang="en-US" altLang="zh-CN" sz="2400" dirty="0" smtClean="0"/>
              <a:t>+(n+1)k)*4c/n</a:t>
            </a:r>
          </a:p>
          <a:p>
            <a:pPr lvl="2">
              <a:buNone/>
            </a:pPr>
            <a:r>
              <a:rPr lang="en-US" altLang="zh-CN" sz="2400" dirty="0" smtClean="0"/>
              <a:t>            =</a:t>
            </a:r>
            <a:r>
              <a:rPr lang="en-US" altLang="zh-CN" sz="2400" dirty="0" err="1" smtClean="0"/>
              <a:t>cn</a:t>
            </a:r>
            <a:r>
              <a:rPr lang="en-US" altLang="zh-CN" sz="2400" dirty="0" smtClean="0"/>
              <a:t>+((n</a:t>
            </a:r>
            <a:r>
              <a:rPr lang="en-US" altLang="zh-CN" sz="2400" baseline="30000" dirty="0" smtClean="0"/>
              <a:t>2</a:t>
            </a:r>
            <a:r>
              <a:rPr lang="en-US" altLang="zh-CN" sz="2400" dirty="0" smtClean="0"/>
              <a:t>-3n)/2+k(n-k+1))*4c/n</a:t>
            </a:r>
          </a:p>
          <a:p>
            <a:pPr lvl="2">
              <a:buNone/>
            </a:pPr>
            <a:r>
              <a:rPr lang="en-US" altLang="zh-CN" sz="2400" dirty="0" smtClean="0"/>
              <a:t>            ≤</a:t>
            </a:r>
            <a:r>
              <a:rPr lang="en-US" altLang="zh-CN" sz="2400" dirty="0" err="1" smtClean="0"/>
              <a:t>cn</a:t>
            </a:r>
            <a:r>
              <a:rPr lang="en-US" altLang="zh-CN" sz="2400" dirty="0" smtClean="0"/>
              <a:t>+((n</a:t>
            </a:r>
            <a:r>
              <a:rPr lang="en-US" altLang="zh-CN" sz="2400" baseline="30000" dirty="0" smtClean="0"/>
              <a:t>2</a:t>
            </a:r>
            <a:r>
              <a:rPr lang="en-US" altLang="zh-CN" sz="2400" dirty="0" smtClean="0"/>
              <a:t>-3n)/2+((n+1)/2)</a:t>
            </a:r>
            <a:r>
              <a:rPr lang="en-US" altLang="zh-CN" sz="2400" baseline="30000" dirty="0" smtClean="0"/>
              <a:t>2</a:t>
            </a:r>
            <a:r>
              <a:rPr lang="en-US" altLang="zh-CN" sz="2400" dirty="0" smtClean="0"/>
              <a:t>)*4c/n</a:t>
            </a:r>
          </a:p>
          <a:p>
            <a:pPr lvl="2">
              <a:buNone/>
            </a:pPr>
            <a:r>
              <a:rPr lang="en-US" altLang="zh-CN" sz="2400" dirty="0" smtClean="0"/>
              <a:t>            =</a:t>
            </a:r>
            <a:r>
              <a:rPr lang="en-US" altLang="zh-CN" sz="2400" dirty="0" err="1" smtClean="0"/>
              <a:t>cn</a:t>
            </a:r>
            <a:r>
              <a:rPr lang="en-US" altLang="zh-CN" sz="2400" dirty="0" smtClean="0"/>
              <a:t>+((n</a:t>
            </a:r>
            <a:r>
              <a:rPr lang="en-US" altLang="zh-CN" sz="2400" baseline="30000" dirty="0" smtClean="0"/>
              <a:t>2</a:t>
            </a:r>
            <a:r>
              <a:rPr lang="en-US" altLang="zh-CN" sz="2400" dirty="0" smtClean="0"/>
              <a:t>-3n)/2+n</a:t>
            </a:r>
            <a:r>
              <a:rPr lang="en-US" altLang="zh-CN" sz="2400" baseline="30000" dirty="0" smtClean="0"/>
              <a:t>2</a:t>
            </a:r>
            <a:r>
              <a:rPr lang="en-US" altLang="zh-CN" sz="2400" dirty="0" smtClean="0"/>
              <a:t>/4+n/2+1/4)*4c/n</a:t>
            </a:r>
          </a:p>
          <a:p>
            <a:pPr lvl="2">
              <a:buNone/>
            </a:pPr>
            <a:r>
              <a:rPr lang="en-US" altLang="zh-CN" sz="2400" dirty="0" smtClean="0"/>
              <a:t>            =</a:t>
            </a:r>
            <a:r>
              <a:rPr lang="en-US" altLang="zh-CN" sz="2400" dirty="0" err="1" smtClean="0"/>
              <a:t>cn</a:t>
            </a:r>
            <a:r>
              <a:rPr lang="en-US" altLang="zh-CN" sz="2400" dirty="0" smtClean="0"/>
              <a:t>+(3n</a:t>
            </a:r>
            <a:r>
              <a:rPr lang="en-US" altLang="zh-CN" sz="2400" baseline="30000" dirty="0" smtClean="0"/>
              <a:t>2</a:t>
            </a:r>
            <a:r>
              <a:rPr lang="en-US" altLang="zh-CN" sz="2400" dirty="0" smtClean="0"/>
              <a:t>/4-n+1/4)*4c/n</a:t>
            </a:r>
          </a:p>
          <a:p>
            <a:pPr lvl="2">
              <a:buNone/>
            </a:pPr>
            <a:r>
              <a:rPr lang="en-US" altLang="zh-CN" sz="2400" dirty="0" smtClean="0"/>
              <a:t>            =</a:t>
            </a:r>
            <a:r>
              <a:rPr lang="en-US" altLang="zh-CN" sz="2400" dirty="0" err="1" smtClean="0"/>
              <a:t>cn</a:t>
            </a:r>
            <a:r>
              <a:rPr lang="en-US" altLang="zh-CN" sz="2400" dirty="0" smtClean="0"/>
              <a:t>+(3n-4+1/n)*c</a:t>
            </a:r>
          </a:p>
          <a:p>
            <a:pPr lvl="2">
              <a:buNone/>
            </a:pPr>
            <a:r>
              <a:rPr lang="en-US" altLang="zh-CN" sz="2400" dirty="0" smtClean="0"/>
              <a:t>            ≤cn+3cn=4cn  </a:t>
            </a:r>
            <a:r>
              <a:rPr lang="zh-CN" altLang="en-US" sz="2400" dirty="0" smtClean="0"/>
              <a:t>，从而</a:t>
            </a:r>
            <a:r>
              <a:rPr lang="en-US" altLang="zh-CN" sz="2400" dirty="0" smtClean="0"/>
              <a:t>R(n)=max{</a:t>
            </a:r>
            <a:r>
              <a:rPr lang="zh-CN" altLang="en-US" sz="2400" dirty="0" smtClean="0"/>
              <a:t>      </a:t>
            </a:r>
            <a:r>
              <a:rPr lang="en-US" altLang="zh-CN" sz="2400" dirty="0" smtClean="0"/>
              <a:t>} ≤4cn</a:t>
            </a:r>
            <a:r>
              <a:rPr lang="zh-CN" altLang="en-US" sz="2400" dirty="0" smtClean="0"/>
              <a:t>。</a:t>
            </a:r>
            <a:endParaRPr lang="en-US" altLang="zh-CN" sz="2400" dirty="0" smtClean="0"/>
          </a:p>
          <a:p>
            <a:pPr lvl="2"/>
            <a:r>
              <a:rPr lang="zh-CN" altLang="en-US" sz="2000" dirty="0" smtClean="0"/>
              <a:t>根据归纳假设</a:t>
            </a:r>
            <a:r>
              <a:rPr lang="en-US" altLang="zh-CN" sz="2000" dirty="0" smtClean="0"/>
              <a:t>         ≤4cn</a:t>
            </a:r>
            <a:r>
              <a:rPr lang="zh-CN" altLang="en-US" sz="2000" dirty="0" smtClean="0"/>
              <a:t>对任意</a:t>
            </a:r>
            <a:r>
              <a:rPr lang="en-US" altLang="zh-CN" sz="2000" dirty="0" smtClean="0"/>
              <a:t>n</a:t>
            </a:r>
            <a:r>
              <a:rPr lang="zh-CN" altLang="en-US" sz="2000" dirty="0" smtClean="0"/>
              <a:t>成立，得</a:t>
            </a:r>
            <a:r>
              <a:rPr lang="en-US" altLang="zh-CN" sz="2000" dirty="0" smtClean="0"/>
              <a:t>T(n)=O(n)</a:t>
            </a:r>
            <a:r>
              <a:rPr lang="zh-CN" altLang="en-US" sz="2000" dirty="0" smtClean="0"/>
              <a:t>。</a:t>
            </a:r>
            <a:r>
              <a:rPr lang="en-US" altLang="zh-CN" sz="2000" dirty="0" smtClean="0"/>
              <a:t> </a:t>
            </a:r>
          </a:p>
        </p:txBody>
      </p:sp>
      <p:graphicFrame>
        <p:nvGraphicFramePr>
          <p:cNvPr id="324610" name="Object 2"/>
          <p:cNvGraphicFramePr>
            <a:graphicFrameLocks noChangeAspect="1"/>
          </p:cNvGraphicFramePr>
          <p:nvPr/>
        </p:nvGraphicFramePr>
        <p:xfrm>
          <a:off x="6500826" y="5143512"/>
          <a:ext cx="571500" cy="428625"/>
        </p:xfrm>
        <a:graphic>
          <a:graphicData uri="http://schemas.openxmlformats.org/presentationml/2006/ole">
            <p:oleObj spid="_x0000_s324610" name="公式" r:id="rId3" imgW="469800" imgH="241200" progId="Equation.3">
              <p:embed/>
            </p:oleObj>
          </a:graphicData>
        </a:graphic>
      </p:graphicFrame>
      <p:graphicFrame>
        <p:nvGraphicFramePr>
          <p:cNvPr id="324611" name="Object 3"/>
          <p:cNvGraphicFramePr>
            <a:graphicFrameLocks noChangeAspect="1"/>
          </p:cNvGraphicFramePr>
          <p:nvPr/>
        </p:nvGraphicFramePr>
        <p:xfrm>
          <a:off x="1428732" y="1571612"/>
          <a:ext cx="571500" cy="428625"/>
        </p:xfrm>
        <a:graphic>
          <a:graphicData uri="http://schemas.openxmlformats.org/presentationml/2006/ole">
            <p:oleObj spid="_x0000_s324611" name="公式" r:id="rId4" imgW="469800" imgH="241200" progId="Equation.3">
              <p:embed/>
            </p:oleObj>
          </a:graphicData>
        </a:graphic>
      </p:graphicFrame>
      <p:graphicFrame>
        <p:nvGraphicFramePr>
          <p:cNvPr id="324612" name="Object 4"/>
          <p:cNvGraphicFramePr>
            <a:graphicFrameLocks noChangeAspect="1"/>
          </p:cNvGraphicFramePr>
          <p:nvPr/>
        </p:nvGraphicFramePr>
        <p:xfrm>
          <a:off x="3071802" y="5500702"/>
          <a:ext cx="571500" cy="428625"/>
        </p:xfrm>
        <a:graphic>
          <a:graphicData uri="http://schemas.openxmlformats.org/presentationml/2006/ole">
            <p:oleObj spid="_x0000_s324612" name="公式" r:id="rId5" imgW="469800" imgH="241200" progId="Equation.3">
              <p:embed/>
            </p:oleObj>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400" dirty="0" smtClean="0"/>
              <a:t>Sherwood</a:t>
            </a:r>
            <a:r>
              <a:rPr lang="zh-CN" altLang="en-US" sz="4400" b="1" dirty="0" smtClean="0"/>
              <a:t>算法</a:t>
            </a:r>
            <a:endParaRPr lang="zh-CN" altLang="en-US" dirty="0"/>
          </a:p>
        </p:txBody>
      </p:sp>
      <p:sp>
        <p:nvSpPr>
          <p:cNvPr id="3" name="内容占位符 2"/>
          <p:cNvSpPr>
            <a:spLocks noGrp="1"/>
          </p:cNvSpPr>
          <p:nvPr>
            <p:ph idx="1"/>
          </p:nvPr>
        </p:nvSpPr>
        <p:spPr/>
        <p:txBody>
          <a:bodyPr/>
          <a:lstStyle/>
          <a:p>
            <a:pPr lvl="1"/>
            <a:r>
              <a:rPr lang="en-US" altLang="zh-CN" sz="2400" dirty="0" smtClean="0"/>
              <a:t>Sherwood</a:t>
            </a:r>
            <a:r>
              <a:rPr lang="zh-CN" altLang="en-US" sz="2400" dirty="0" smtClean="0"/>
              <a:t>快速排序算法：复杂度</a:t>
            </a:r>
            <a:r>
              <a:rPr lang="en-US" altLang="zh-CN" sz="2400" dirty="0" smtClean="0"/>
              <a:t>=</a:t>
            </a:r>
            <a:r>
              <a:rPr lang="zh-CN" altLang="en-US" sz="2400" dirty="0" smtClean="0"/>
              <a:t>平均复杂度</a:t>
            </a:r>
            <a:r>
              <a:rPr lang="en-US" altLang="zh-CN" sz="2400" dirty="0" smtClean="0"/>
              <a:t>O(</a:t>
            </a:r>
            <a:r>
              <a:rPr lang="en-US" altLang="zh-CN" sz="2400" dirty="0" err="1" smtClean="0"/>
              <a:t>nlogn</a:t>
            </a:r>
            <a:r>
              <a:rPr lang="en-US" altLang="zh-CN" sz="2400" dirty="0" smtClean="0"/>
              <a:t>)</a:t>
            </a:r>
          </a:p>
          <a:p>
            <a:pPr lvl="2">
              <a:lnSpc>
                <a:spcPct val="80000"/>
              </a:lnSpc>
            </a:pPr>
            <a:r>
              <a:rPr lang="en-US" altLang="zh-CN" sz="2000" b="1" dirty="0" smtClean="0">
                <a:latin typeface="Times New Roman" pitchFamily="18" charset="0"/>
              </a:rPr>
              <a:t> proc </a:t>
            </a:r>
            <a:r>
              <a:rPr lang="en-US" altLang="zh-CN" sz="2000" b="1" dirty="0" err="1" smtClean="0">
                <a:latin typeface="Times New Roman" pitchFamily="18" charset="0"/>
              </a:rPr>
              <a:t>QuickSort</a:t>
            </a:r>
            <a:r>
              <a:rPr lang="en-US" altLang="zh-CN" sz="2000" dirty="0" smtClean="0">
                <a:latin typeface="Times New Roman" pitchFamily="18" charset="0"/>
              </a:rPr>
              <a:t>(</a:t>
            </a:r>
            <a:r>
              <a:rPr lang="en-US" altLang="zh-CN" sz="2000" dirty="0" err="1" smtClean="0">
                <a:latin typeface="Times New Roman" pitchFamily="18" charset="0"/>
              </a:rPr>
              <a:t>p,q</a:t>
            </a:r>
            <a:r>
              <a:rPr lang="en-US" altLang="zh-CN" sz="2000" dirty="0" smtClean="0">
                <a:latin typeface="Times New Roman" pitchFamily="18" charset="0"/>
              </a:rPr>
              <a:t>) //</a:t>
            </a:r>
            <a:r>
              <a:rPr lang="zh-CN" altLang="en-US" sz="2000" dirty="0" smtClean="0">
                <a:latin typeface="Times New Roman" pitchFamily="18" charset="0"/>
              </a:rPr>
              <a:t>将数组</a:t>
            </a:r>
            <a:r>
              <a:rPr lang="en-US" altLang="zh-CN" sz="2000" dirty="0" smtClean="0">
                <a:latin typeface="Times New Roman" pitchFamily="18" charset="0"/>
              </a:rPr>
              <a:t>A[1..n]</a:t>
            </a:r>
            <a:r>
              <a:rPr lang="zh-CN" altLang="en-US" sz="2000" dirty="0" smtClean="0">
                <a:latin typeface="Times New Roman" pitchFamily="18" charset="0"/>
              </a:rPr>
              <a:t>中的元素</a:t>
            </a:r>
            <a:r>
              <a:rPr lang="en-US" altLang="zh-CN" sz="2000" dirty="0" smtClean="0">
                <a:latin typeface="Times New Roman" pitchFamily="18" charset="0"/>
              </a:rPr>
              <a:t>A[p], A[p+1], </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 , //A[q] </a:t>
            </a:r>
            <a:r>
              <a:rPr lang="zh-CN" altLang="en-US" sz="2000" dirty="0" smtClean="0">
                <a:latin typeface="Times New Roman" pitchFamily="18" charset="0"/>
              </a:rPr>
              <a:t>按不降次序排列，并假定</a:t>
            </a:r>
            <a:r>
              <a:rPr lang="en-US" altLang="zh-CN" sz="2000" dirty="0" smtClean="0">
                <a:latin typeface="Times New Roman" pitchFamily="18" charset="0"/>
              </a:rPr>
              <a:t>A[n+1]</a:t>
            </a:r>
            <a:r>
              <a:rPr lang="zh-CN" altLang="en-US" sz="2000" dirty="0" smtClean="0">
                <a:latin typeface="Times New Roman" pitchFamily="18" charset="0"/>
              </a:rPr>
              <a:t>是一个确定数，且大于</a:t>
            </a:r>
            <a:r>
              <a:rPr lang="en-US" altLang="zh-CN" sz="2000" dirty="0" smtClean="0">
                <a:latin typeface="Times New Roman" pitchFamily="18" charset="0"/>
              </a:rPr>
              <a:t>//A[1..n]</a:t>
            </a:r>
            <a:r>
              <a:rPr lang="zh-CN" altLang="en-US" sz="2000" dirty="0" smtClean="0">
                <a:latin typeface="Times New Roman" pitchFamily="18" charset="0"/>
              </a:rPr>
              <a:t>中所有的数。划分后</a:t>
            </a:r>
            <a:r>
              <a:rPr lang="en-US" altLang="zh-CN" sz="2000" dirty="0" smtClean="0">
                <a:latin typeface="Times New Roman" pitchFamily="18" charset="0"/>
              </a:rPr>
              <a:t>j</a:t>
            </a:r>
            <a:r>
              <a:rPr lang="zh-CN" altLang="en-US" sz="2000" dirty="0" smtClean="0">
                <a:latin typeface="Times New Roman" pitchFamily="18" charset="0"/>
              </a:rPr>
              <a:t>成为划分元素的位置。</a:t>
            </a:r>
          </a:p>
          <a:p>
            <a:pPr lvl="2">
              <a:lnSpc>
                <a:spcPct val="80000"/>
              </a:lnSpc>
              <a:buNone/>
            </a:pPr>
            <a:r>
              <a:rPr lang="zh-CN" altLang="en-US" sz="2000" dirty="0" smtClean="0">
                <a:latin typeface="Times New Roman" pitchFamily="18" charset="0"/>
              </a:rPr>
              <a:t>        </a:t>
            </a:r>
            <a:r>
              <a:rPr lang="en-US" altLang="zh-CN" sz="2000" b="1" dirty="0" smtClean="0">
                <a:latin typeface="Times New Roman" pitchFamily="18" charset="0"/>
              </a:rPr>
              <a:t>integer</a:t>
            </a:r>
            <a:r>
              <a:rPr lang="en-US" altLang="zh-CN" sz="2000" dirty="0" smtClean="0">
                <a:latin typeface="Times New Roman" pitchFamily="18" charset="0"/>
              </a:rPr>
              <a:t> </a:t>
            </a:r>
            <a:r>
              <a:rPr lang="en-US" altLang="zh-CN" sz="2000" dirty="0" err="1" smtClean="0">
                <a:latin typeface="Times New Roman" pitchFamily="18" charset="0"/>
              </a:rPr>
              <a:t>p,q</a:t>
            </a:r>
            <a:r>
              <a:rPr lang="en-US" altLang="zh-CN" sz="2000" dirty="0" smtClean="0">
                <a:latin typeface="Times New Roman" pitchFamily="18" charset="0"/>
              </a:rPr>
              <a:t>; </a:t>
            </a:r>
            <a:r>
              <a:rPr kumimoji="1" lang="en-US" altLang="zh-CN" sz="2000" b="1" dirty="0" smtClean="0">
                <a:latin typeface="Times New Roman" pitchFamily="18" charset="0"/>
              </a:rPr>
              <a:t>static </a:t>
            </a:r>
            <a:r>
              <a:rPr kumimoji="1" lang="en-US" altLang="zh-CN" sz="2000" b="1" dirty="0" err="1" smtClean="0">
                <a:latin typeface="Times New Roman" pitchFamily="18" charset="0"/>
              </a:rPr>
              <a:t>RandomNumber</a:t>
            </a:r>
            <a:r>
              <a:rPr kumimoji="1" lang="en-US" altLang="zh-CN" sz="2000" b="1" dirty="0" smtClean="0">
                <a:latin typeface="Times New Roman" pitchFamily="18" charset="0"/>
              </a:rPr>
              <a:t> </a:t>
            </a:r>
            <a:r>
              <a:rPr kumimoji="1" lang="en-US" altLang="zh-CN" sz="2000" b="1" dirty="0" err="1" smtClean="0">
                <a:latin typeface="Times New Roman" pitchFamily="18" charset="0"/>
              </a:rPr>
              <a:t>rnd</a:t>
            </a:r>
            <a:r>
              <a:rPr kumimoji="1" lang="en-US" altLang="zh-CN" sz="2000" b="1" dirty="0" smtClean="0">
                <a:latin typeface="Times New Roman" pitchFamily="18" charset="0"/>
              </a:rPr>
              <a:t>;</a:t>
            </a:r>
            <a:endParaRPr lang="en-US" altLang="zh-CN" sz="2000" b="1" dirty="0" smtClean="0">
              <a:latin typeface="Times New Roman" pitchFamily="18" charset="0"/>
            </a:endParaRPr>
          </a:p>
          <a:p>
            <a:pPr lvl="2">
              <a:lnSpc>
                <a:spcPct val="80000"/>
              </a:lnSpc>
              <a:buNone/>
            </a:pPr>
            <a:r>
              <a:rPr lang="en-US" altLang="zh-CN" sz="2000" b="1" dirty="0" smtClean="0">
                <a:latin typeface="Times New Roman" pitchFamily="18" charset="0"/>
              </a:rPr>
              <a:t>        global</a:t>
            </a:r>
            <a:r>
              <a:rPr lang="en-US" altLang="zh-CN" sz="2000" dirty="0" smtClean="0">
                <a:latin typeface="Times New Roman" pitchFamily="18" charset="0"/>
              </a:rPr>
              <a:t> n, A[1..n];</a:t>
            </a:r>
            <a:endParaRPr lang="en-US" altLang="zh-CN" sz="2000" b="1" dirty="0" smtClean="0">
              <a:latin typeface="Times New Roman" pitchFamily="18" charset="0"/>
            </a:endParaRPr>
          </a:p>
          <a:p>
            <a:pPr lvl="2">
              <a:lnSpc>
                <a:spcPct val="80000"/>
              </a:lnSpc>
              <a:buNone/>
            </a:pPr>
            <a:r>
              <a:rPr lang="en-US" altLang="zh-CN" sz="2000" b="1" dirty="0" smtClean="0">
                <a:latin typeface="Times New Roman" pitchFamily="18" charset="0"/>
              </a:rPr>
              <a:t>        if</a:t>
            </a:r>
            <a:r>
              <a:rPr lang="en-US" altLang="zh-CN" sz="2000" dirty="0" smtClean="0">
                <a:latin typeface="Times New Roman" pitchFamily="18" charset="0"/>
              </a:rPr>
              <a:t> p&lt;q </a:t>
            </a:r>
            <a:r>
              <a:rPr lang="en-US" altLang="zh-CN" sz="2000" b="1" dirty="0" smtClean="0">
                <a:latin typeface="Times New Roman" pitchFamily="18" charset="0"/>
              </a:rPr>
              <a:t>then</a:t>
            </a:r>
            <a:endParaRPr lang="en-US" altLang="zh-CN" sz="2000" dirty="0" smtClean="0">
              <a:latin typeface="Times New Roman" pitchFamily="18" charset="0"/>
            </a:endParaRPr>
          </a:p>
          <a:p>
            <a:pPr lvl="2">
              <a:lnSpc>
                <a:spcPct val="80000"/>
              </a:lnSpc>
              <a:buNone/>
            </a:pPr>
            <a:r>
              <a:rPr lang="en-US" altLang="zh-CN" sz="2000" dirty="0" smtClean="0">
                <a:latin typeface="Times New Roman" pitchFamily="18" charset="0"/>
              </a:rPr>
              <a:t>         j:=q+1;</a:t>
            </a:r>
          </a:p>
          <a:p>
            <a:pPr lvl="2">
              <a:lnSpc>
                <a:spcPct val="80000"/>
              </a:lnSpc>
              <a:buNone/>
            </a:pPr>
            <a:r>
              <a:rPr kumimoji="1" lang="en-US" altLang="zh-CN" sz="2000" b="1" dirty="0" smtClean="0">
                <a:latin typeface="Times New Roman" pitchFamily="18" charset="0"/>
              </a:rPr>
              <a:t>        </a:t>
            </a:r>
            <a:r>
              <a:rPr kumimoji="1" lang="en-US" altLang="zh-CN" sz="2000" b="1" dirty="0" err="1" smtClean="0">
                <a:latin typeface="Times New Roman" pitchFamily="18" charset="0"/>
              </a:rPr>
              <a:t>i</a:t>
            </a:r>
            <a:r>
              <a:rPr kumimoji="1" lang="en-US" altLang="zh-CN" sz="2000" b="1" dirty="0" smtClean="0">
                <a:latin typeface="Times New Roman" pitchFamily="18" charset="0"/>
              </a:rPr>
              <a:t>:=</a:t>
            </a:r>
            <a:r>
              <a:rPr kumimoji="1" lang="en-US" altLang="zh-CN" sz="2000" b="1" dirty="0" err="1" smtClean="0">
                <a:latin typeface="Times New Roman" pitchFamily="18" charset="0"/>
              </a:rPr>
              <a:t>p+rnd.random</a:t>
            </a:r>
            <a:r>
              <a:rPr kumimoji="1" lang="en-US" altLang="zh-CN" sz="2000" b="1" dirty="0" smtClean="0">
                <a:latin typeface="Times New Roman" pitchFamily="18" charset="0"/>
              </a:rPr>
              <a:t>(j-p-1);  </a:t>
            </a:r>
            <a:r>
              <a:rPr kumimoji="1" lang="en-US" altLang="zh-CN" sz="2000" dirty="0" smtClean="0">
                <a:latin typeface="Times New Roman" pitchFamily="18" charset="0"/>
              </a:rPr>
              <a:t>//</a:t>
            </a:r>
            <a:r>
              <a:rPr kumimoji="1" lang="zh-CN" altLang="en-US" sz="2000" dirty="0" smtClean="0">
                <a:latin typeface="Times New Roman" pitchFamily="18" charset="0"/>
              </a:rPr>
              <a:t>随机选择划分基准</a:t>
            </a:r>
            <a:endParaRPr kumimoji="1" lang="en-US" altLang="zh-CN" sz="2000" dirty="0" smtClean="0">
              <a:latin typeface="Times New Roman" pitchFamily="18" charset="0"/>
            </a:endParaRPr>
          </a:p>
          <a:p>
            <a:pPr lvl="2">
              <a:lnSpc>
                <a:spcPct val="80000"/>
              </a:lnSpc>
              <a:buNone/>
            </a:pPr>
            <a:r>
              <a:rPr kumimoji="1" lang="en-US" altLang="zh-CN" sz="2000" b="1" dirty="0" smtClean="0">
                <a:latin typeface="Times New Roman" pitchFamily="18" charset="0"/>
              </a:rPr>
              <a:t>        </a:t>
            </a:r>
            <a:r>
              <a:rPr kumimoji="1" lang="en-US" altLang="zh-CN" sz="2000" b="1" dirty="0" err="1" smtClean="0">
                <a:latin typeface="Times New Roman" pitchFamily="18" charset="0"/>
              </a:rPr>
              <a:t>MyMath.swap</a:t>
            </a:r>
            <a:r>
              <a:rPr kumimoji="1" lang="en-US" altLang="zh-CN" sz="2000" b="1" dirty="0" smtClean="0">
                <a:latin typeface="Times New Roman" pitchFamily="18" charset="0"/>
              </a:rPr>
              <a:t>(</a:t>
            </a:r>
            <a:r>
              <a:rPr kumimoji="1" lang="en-US" altLang="zh-CN" sz="2000" b="1" dirty="0" err="1" smtClean="0">
                <a:latin typeface="Times New Roman" pitchFamily="18" charset="0"/>
              </a:rPr>
              <a:t>A,p,i</a:t>
            </a:r>
            <a:r>
              <a:rPr kumimoji="1" lang="en-US" altLang="zh-CN" sz="2000" b="1" dirty="0" smtClean="0">
                <a:latin typeface="Times New Roman" pitchFamily="18" charset="0"/>
              </a:rPr>
              <a:t>);   </a:t>
            </a:r>
            <a:r>
              <a:rPr kumimoji="1" lang="en-US" altLang="zh-CN" sz="2000" dirty="0" smtClean="0">
                <a:latin typeface="Times New Roman" pitchFamily="18" charset="0"/>
              </a:rPr>
              <a:t>//</a:t>
            </a:r>
            <a:r>
              <a:rPr kumimoji="1" lang="zh-CN" altLang="en-US" sz="2000" dirty="0" smtClean="0">
                <a:latin typeface="Times New Roman" pitchFamily="18" charset="0"/>
              </a:rPr>
              <a:t>将划分元素</a:t>
            </a:r>
            <a:r>
              <a:rPr kumimoji="1" lang="en-US" altLang="zh-CN" sz="2000" dirty="0" smtClean="0">
                <a:latin typeface="Times New Roman" pitchFamily="18" charset="0"/>
              </a:rPr>
              <a:t>A[</a:t>
            </a:r>
            <a:r>
              <a:rPr kumimoji="1" lang="en-US" altLang="zh-CN" sz="2000" dirty="0" err="1" smtClean="0">
                <a:latin typeface="Times New Roman" pitchFamily="18" charset="0"/>
              </a:rPr>
              <a:t>i</a:t>
            </a:r>
            <a:r>
              <a:rPr kumimoji="1" lang="en-US" altLang="zh-CN" sz="2000" dirty="0" smtClean="0">
                <a:latin typeface="Times New Roman" pitchFamily="18" charset="0"/>
              </a:rPr>
              <a:t>]</a:t>
            </a:r>
            <a:r>
              <a:rPr kumimoji="1" lang="zh-CN" altLang="en-US" sz="2000" dirty="0" smtClean="0">
                <a:latin typeface="Times New Roman" pitchFamily="18" charset="0"/>
              </a:rPr>
              <a:t>调换到首位置</a:t>
            </a:r>
            <a:endParaRPr lang="en-US" altLang="zh-CN" sz="2000" dirty="0" smtClean="0">
              <a:latin typeface="Times New Roman" pitchFamily="18" charset="0"/>
            </a:endParaRPr>
          </a:p>
          <a:p>
            <a:pPr lvl="2">
              <a:lnSpc>
                <a:spcPct val="80000"/>
              </a:lnSpc>
              <a:buNone/>
            </a:pPr>
            <a:r>
              <a:rPr lang="en-US" altLang="zh-CN" sz="2000" dirty="0" smtClean="0">
                <a:latin typeface="Times New Roman" pitchFamily="18" charset="0"/>
              </a:rPr>
              <a:t>         Partition(</a:t>
            </a:r>
            <a:r>
              <a:rPr lang="en-US" altLang="zh-CN" sz="2000" dirty="0" err="1" smtClean="0">
                <a:latin typeface="Times New Roman" pitchFamily="18" charset="0"/>
              </a:rPr>
              <a:t>p,j</a:t>
            </a:r>
            <a:r>
              <a:rPr lang="en-US" altLang="zh-CN" sz="2000" dirty="0" smtClean="0">
                <a:latin typeface="Times New Roman" pitchFamily="18" charset="0"/>
              </a:rPr>
              <a:t>); </a:t>
            </a:r>
            <a:endParaRPr lang="zh-CN" altLang="en-US" sz="2000" dirty="0" smtClean="0">
              <a:latin typeface="Times New Roman" pitchFamily="18" charset="0"/>
            </a:endParaRPr>
          </a:p>
          <a:p>
            <a:pPr lvl="2">
              <a:lnSpc>
                <a:spcPct val="80000"/>
              </a:lnSpc>
              <a:buNone/>
            </a:pPr>
            <a:r>
              <a:rPr lang="zh-CN" altLang="en-US" sz="2000" dirty="0" smtClean="0">
                <a:latin typeface="Times New Roman" pitchFamily="18" charset="0"/>
              </a:rPr>
              <a:t>         </a:t>
            </a:r>
            <a:r>
              <a:rPr lang="en-US" altLang="zh-CN" sz="2000" dirty="0" err="1" smtClean="0">
                <a:latin typeface="Times New Roman" pitchFamily="18" charset="0"/>
              </a:rPr>
              <a:t>QuickSort</a:t>
            </a:r>
            <a:r>
              <a:rPr lang="en-US" altLang="zh-CN" sz="2000" dirty="0" smtClean="0">
                <a:latin typeface="Times New Roman" pitchFamily="18" charset="0"/>
              </a:rPr>
              <a:t>(p,j-1); </a:t>
            </a:r>
          </a:p>
          <a:p>
            <a:pPr lvl="2">
              <a:lnSpc>
                <a:spcPct val="80000"/>
              </a:lnSpc>
              <a:buNone/>
            </a:pPr>
            <a:r>
              <a:rPr lang="en-US" altLang="zh-CN" sz="2000" dirty="0" smtClean="0">
                <a:latin typeface="Times New Roman" pitchFamily="18" charset="0"/>
              </a:rPr>
              <a:t>         </a:t>
            </a:r>
            <a:r>
              <a:rPr lang="en-US" altLang="zh-CN" sz="2000" dirty="0" err="1" smtClean="0">
                <a:latin typeface="Times New Roman" pitchFamily="18" charset="0"/>
              </a:rPr>
              <a:t>QuickSort</a:t>
            </a:r>
            <a:r>
              <a:rPr lang="en-US" altLang="zh-CN" sz="2000" dirty="0" smtClean="0">
                <a:latin typeface="Times New Roman" pitchFamily="18" charset="0"/>
              </a:rPr>
              <a:t>(j+1,q); </a:t>
            </a:r>
            <a:endParaRPr lang="en-US" altLang="zh-CN" sz="2000" b="1" dirty="0" smtClean="0">
              <a:latin typeface="Times New Roman" pitchFamily="18" charset="0"/>
            </a:endParaRPr>
          </a:p>
          <a:p>
            <a:pPr lvl="2">
              <a:lnSpc>
                <a:spcPct val="80000"/>
              </a:lnSpc>
              <a:buNone/>
            </a:pPr>
            <a:r>
              <a:rPr lang="en-US" altLang="zh-CN" sz="2000" b="1" dirty="0" smtClean="0">
                <a:latin typeface="Times New Roman" pitchFamily="18" charset="0"/>
              </a:rPr>
              <a:t>       end{if}</a:t>
            </a:r>
            <a:endParaRPr lang="en-US" altLang="zh-CN" sz="2000" dirty="0" smtClean="0">
              <a:latin typeface="Times New Roman" pitchFamily="18" charset="0"/>
            </a:endParaRPr>
          </a:p>
          <a:p>
            <a:pPr lvl="2">
              <a:lnSpc>
                <a:spcPct val="80000"/>
              </a:lnSpc>
              <a:buNone/>
            </a:pPr>
            <a:r>
              <a:rPr lang="en-US" altLang="zh-CN" sz="2000" dirty="0" smtClean="0">
                <a:latin typeface="Times New Roman" pitchFamily="18" charset="0"/>
              </a:rPr>
              <a:t>      </a:t>
            </a:r>
            <a:r>
              <a:rPr lang="en-US" altLang="zh-CN" sz="2000" b="1" dirty="0" smtClean="0">
                <a:latin typeface="Times New Roman" pitchFamily="18" charset="0"/>
              </a:rPr>
              <a:t>end{</a:t>
            </a:r>
            <a:r>
              <a:rPr lang="en-US" altLang="zh-CN" sz="2000" b="1" dirty="0" err="1" smtClean="0">
                <a:latin typeface="Times New Roman" pitchFamily="18" charset="0"/>
              </a:rPr>
              <a:t>QuickSort</a:t>
            </a:r>
            <a:r>
              <a:rPr lang="en-US" altLang="zh-CN" sz="2000" b="1" dirty="0" smtClean="0">
                <a:latin typeface="Times New Roman" pitchFamily="18" charset="0"/>
              </a:rPr>
              <a:t>}</a:t>
            </a:r>
            <a:r>
              <a:rPr lang="en-US" altLang="zh-CN" sz="2000" dirty="0" smtClean="0">
                <a:latin typeface="Times New Roman" pitchFamily="18" charset="0"/>
              </a:rPr>
              <a:t> </a:t>
            </a:r>
            <a:endParaRPr lang="zh-CN" alt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概率算法基本概念</a:t>
            </a:r>
            <a:endParaRPr lang="zh-CN" altLang="en-US" dirty="0"/>
          </a:p>
        </p:txBody>
      </p:sp>
      <p:sp>
        <p:nvSpPr>
          <p:cNvPr id="3" name="内容占位符 2"/>
          <p:cNvSpPr>
            <a:spLocks noGrp="1"/>
          </p:cNvSpPr>
          <p:nvPr>
            <p:ph idx="1"/>
          </p:nvPr>
        </p:nvSpPr>
        <p:spPr>
          <a:xfrm>
            <a:off x="457200" y="1500174"/>
            <a:ext cx="8229600" cy="4630751"/>
          </a:xfrm>
        </p:spPr>
        <p:txBody>
          <a:bodyPr/>
          <a:lstStyle/>
          <a:p>
            <a:pPr lvl="1"/>
            <a:r>
              <a:rPr lang="zh-CN" altLang="en-US" dirty="0" smtClean="0"/>
              <a:t>概率算法的分类</a:t>
            </a:r>
            <a:endParaRPr lang="en-US" altLang="zh-CN" dirty="0" smtClean="0"/>
          </a:p>
          <a:p>
            <a:pPr lvl="2"/>
            <a:r>
              <a:rPr lang="zh-CN" altLang="en-US" sz="2400" b="1" dirty="0" smtClean="0"/>
              <a:t>数值概率算法</a:t>
            </a:r>
          </a:p>
          <a:p>
            <a:pPr lvl="3"/>
            <a:r>
              <a:rPr lang="zh-CN" altLang="en-US" dirty="0" smtClean="0"/>
              <a:t>常用于数值问题的求解。这类算法所得到的往往是问题的近似解。近似解的精度随着 时间的增加而不断增加。在很多情况下，求解精确解不可能或不必要，此法可得相当满意的解。</a:t>
            </a:r>
          </a:p>
          <a:p>
            <a:pPr lvl="2"/>
            <a:r>
              <a:rPr lang="zh-CN" altLang="en-US" sz="2400" b="1" dirty="0" smtClean="0"/>
              <a:t>舍五德（</a:t>
            </a:r>
            <a:r>
              <a:rPr lang="en-US" altLang="zh-CN" sz="2400" b="1" dirty="0" smtClean="0"/>
              <a:t>Sherwood）</a:t>
            </a:r>
            <a:r>
              <a:rPr lang="zh-CN" altLang="en-US" sz="2400" b="1" dirty="0" smtClean="0"/>
              <a:t>算法</a:t>
            </a:r>
            <a:endParaRPr lang="en-US" altLang="zh-CN" sz="2400" b="1" dirty="0" smtClean="0"/>
          </a:p>
          <a:p>
            <a:pPr lvl="3"/>
            <a:r>
              <a:rPr lang="zh-CN" altLang="en-US" dirty="0" smtClean="0"/>
              <a:t>虽然在某些步骤引入随机选择，但该算法总能求得问题的一个解，且所求得的解总是正确的。</a:t>
            </a:r>
            <a:endParaRPr lang="en-US" altLang="zh-CN" dirty="0" smtClean="0"/>
          </a:p>
          <a:p>
            <a:pPr lvl="3"/>
            <a:r>
              <a:rPr lang="zh-CN" altLang="en-US" dirty="0" smtClean="0"/>
              <a:t>当一个确定性算法在最坏情况下的计算复杂性与其平均情况下的计算复杂性有较大差别时，可在确定性算法中引入随机性将它改造成一个舍五德算法，消除或减少问题的好坏实例间的差别。 </a:t>
            </a:r>
            <a:endParaRPr lang="en-US" altLang="zh-CN" dirty="0" smtClean="0"/>
          </a:p>
          <a:p>
            <a:pPr lvl="3"/>
            <a:r>
              <a:rPr lang="zh-CN" altLang="en-US" dirty="0" smtClean="0"/>
              <a:t> 精髓：消除最坏情形与特定实例之间的关联性。</a:t>
            </a:r>
            <a:endParaRPr lang="en-US" altLang="zh-CN" b="1"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dirty="0" smtClean="0"/>
              <a:t>Sherwood</a:t>
            </a:r>
            <a:r>
              <a:rPr lang="zh-CN" altLang="en-US" sz="4000" b="1" dirty="0" smtClean="0"/>
              <a:t>算法</a:t>
            </a:r>
            <a:endParaRPr lang="zh-CN" altLang="en-US" dirty="0"/>
          </a:p>
        </p:txBody>
      </p:sp>
      <p:sp>
        <p:nvSpPr>
          <p:cNvPr id="3" name="内容占位符 2"/>
          <p:cNvSpPr>
            <a:spLocks noGrp="1"/>
          </p:cNvSpPr>
          <p:nvPr>
            <p:ph idx="1"/>
          </p:nvPr>
        </p:nvSpPr>
        <p:spPr>
          <a:xfrm>
            <a:off x="457200" y="1571612"/>
            <a:ext cx="8186766" cy="4559313"/>
          </a:xfrm>
        </p:spPr>
        <p:txBody>
          <a:bodyPr/>
          <a:lstStyle/>
          <a:p>
            <a:pPr lvl="1"/>
            <a:r>
              <a:rPr lang="zh-CN" altLang="en-US" dirty="0" smtClean="0"/>
              <a:t>随机洗牌</a:t>
            </a:r>
            <a:endParaRPr lang="en-US" altLang="zh-CN" dirty="0" smtClean="0"/>
          </a:p>
          <a:p>
            <a:pPr lvl="2"/>
            <a:r>
              <a:rPr lang="zh-CN" altLang="en-US" sz="2000" dirty="0" smtClean="0"/>
              <a:t>上述</a:t>
            </a:r>
            <a:r>
              <a:rPr lang="en-US" altLang="zh-CN" sz="2000" dirty="0" smtClean="0"/>
              <a:t>Sherwood</a:t>
            </a:r>
            <a:r>
              <a:rPr lang="zh-CN" altLang="en-US" sz="2000" dirty="0" smtClean="0"/>
              <a:t>算法对确定性算法所做的修改简单而易实现。但有些确定性算法无法直接改造为</a:t>
            </a:r>
            <a:r>
              <a:rPr lang="en-US" altLang="zh-CN" sz="2000" dirty="0" smtClean="0"/>
              <a:t>Sherwood</a:t>
            </a:r>
            <a:r>
              <a:rPr lang="zh-CN" altLang="en-US" sz="2000" dirty="0" smtClean="0"/>
              <a:t>算法。</a:t>
            </a:r>
            <a:endParaRPr lang="en-US" altLang="zh-CN" sz="2000" dirty="0" smtClean="0"/>
          </a:p>
          <a:p>
            <a:pPr lvl="2"/>
            <a:r>
              <a:rPr lang="zh-CN" altLang="en-US" sz="2000" dirty="0" smtClean="0"/>
              <a:t>此时，可对输入进行随机洗牌，然后调用原来的确定性算法，同样可收到</a:t>
            </a:r>
            <a:r>
              <a:rPr lang="en-US" altLang="zh-CN" sz="2000" dirty="0" smtClean="0"/>
              <a:t>Sherwood</a:t>
            </a:r>
            <a:r>
              <a:rPr lang="zh-CN" altLang="en-US" sz="2000" dirty="0" smtClean="0"/>
              <a:t>算法的效果。</a:t>
            </a:r>
            <a:endParaRPr lang="en-US" altLang="zh-CN" sz="2000" dirty="0" smtClean="0"/>
          </a:p>
          <a:p>
            <a:pPr lvl="2">
              <a:buSzPct val="80000"/>
            </a:pPr>
            <a:r>
              <a:rPr kumimoji="1" lang="zh-CN" altLang="en-US" dirty="0" smtClean="0">
                <a:latin typeface="Times New Roman" pitchFamily="18" charset="0"/>
              </a:rPr>
              <a:t> 随机洗牌算法：</a:t>
            </a:r>
          </a:p>
          <a:p>
            <a:pPr lvl="2">
              <a:buSzPct val="80000"/>
              <a:buNone/>
            </a:pPr>
            <a:r>
              <a:rPr kumimoji="1" lang="en-US" altLang="zh-CN" sz="2000" dirty="0" smtClean="0">
                <a:latin typeface="Times New Roman" pitchFamily="18" charset="0"/>
              </a:rPr>
              <a:t>     public static void Shuffle ( Type a[ ], </a:t>
            </a:r>
            <a:r>
              <a:rPr kumimoji="1" lang="en-US" altLang="zh-CN" sz="2000" dirty="0" err="1" smtClean="0">
                <a:latin typeface="Times New Roman" pitchFamily="18" charset="0"/>
              </a:rPr>
              <a:t>int</a:t>
            </a:r>
            <a:r>
              <a:rPr kumimoji="1" lang="en-US" altLang="zh-CN" sz="2000" dirty="0" smtClean="0">
                <a:latin typeface="Times New Roman" pitchFamily="18" charset="0"/>
              </a:rPr>
              <a:t>  n ){</a:t>
            </a:r>
          </a:p>
          <a:p>
            <a:pPr lvl="2">
              <a:buSzPct val="80000"/>
              <a:buNone/>
            </a:pPr>
            <a:r>
              <a:rPr kumimoji="1" lang="en-US" altLang="zh-CN" sz="2000" dirty="0" smtClean="0">
                <a:latin typeface="Times New Roman" pitchFamily="18" charset="0"/>
              </a:rPr>
              <a:t> </a:t>
            </a:r>
            <a:r>
              <a:rPr kumimoji="1" lang="zh-CN" altLang="en-US" sz="2000" dirty="0" smtClean="0">
                <a:latin typeface="Times New Roman" pitchFamily="18" charset="0"/>
              </a:rPr>
              <a:t>     </a:t>
            </a:r>
            <a:r>
              <a:rPr kumimoji="1" lang="en-US" altLang="zh-CN" sz="2000" dirty="0" smtClean="0">
                <a:latin typeface="Times New Roman" pitchFamily="18" charset="0"/>
              </a:rPr>
              <a:t>static </a:t>
            </a:r>
            <a:r>
              <a:rPr kumimoji="1" lang="en-US" altLang="zh-CN" sz="2000" dirty="0" err="1" smtClean="0">
                <a:latin typeface="Times New Roman" pitchFamily="18" charset="0"/>
              </a:rPr>
              <a:t>RandomNumber</a:t>
            </a:r>
            <a:r>
              <a:rPr kumimoji="1" lang="en-US" altLang="zh-CN" sz="2000" dirty="0" smtClean="0">
                <a:latin typeface="Times New Roman" pitchFamily="18" charset="0"/>
              </a:rPr>
              <a:t> </a:t>
            </a:r>
            <a:r>
              <a:rPr kumimoji="1" lang="en-US" altLang="zh-CN" sz="2000" dirty="0" err="1" smtClean="0">
                <a:latin typeface="Times New Roman" pitchFamily="18" charset="0"/>
              </a:rPr>
              <a:t>rnd</a:t>
            </a:r>
            <a:r>
              <a:rPr kumimoji="1" lang="en-US" altLang="zh-CN" sz="2000" dirty="0" smtClean="0">
                <a:latin typeface="Times New Roman" pitchFamily="18" charset="0"/>
              </a:rPr>
              <a:t>;</a:t>
            </a:r>
          </a:p>
          <a:p>
            <a:pPr lvl="2">
              <a:buSzPct val="80000"/>
              <a:buNone/>
            </a:pPr>
            <a:r>
              <a:rPr kumimoji="1" lang="en-US" altLang="zh-CN" sz="2000" dirty="0" smtClean="0">
                <a:latin typeface="Times New Roman" pitchFamily="18" charset="0"/>
              </a:rPr>
              <a:t>      for ( </a:t>
            </a:r>
            <a:r>
              <a:rPr kumimoji="1" lang="en-US" altLang="zh-CN" sz="2000" dirty="0" err="1" smtClean="0">
                <a:latin typeface="Times New Roman" pitchFamily="18" charset="0"/>
              </a:rPr>
              <a:t>i</a:t>
            </a:r>
            <a:r>
              <a:rPr kumimoji="1" lang="en-US" altLang="zh-CN" sz="2000" dirty="0" smtClean="0">
                <a:latin typeface="Times New Roman" pitchFamily="18" charset="0"/>
              </a:rPr>
              <a:t> = 1; </a:t>
            </a:r>
            <a:r>
              <a:rPr kumimoji="1" lang="en-US" altLang="zh-CN" sz="2000" dirty="0" err="1" smtClean="0">
                <a:latin typeface="Times New Roman" pitchFamily="18" charset="0"/>
              </a:rPr>
              <a:t>i</a:t>
            </a:r>
            <a:r>
              <a:rPr kumimoji="1" lang="en-US" altLang="zh-CN" sz="2000" dirty="0" smtClean="0">
                <a:latin typeface="Times New Roman" pitchFamily="18" charset="0"/>
              </a:rPr>
              <a:t> &lt; n; </a:t>
            </a:r>
            <a:r>
              <a:rPr kumimoji="1" lang="en-US" altLang="zh-CN" sz="2000" dirty="0" err="1" smtClean="0">
                <a:latin typeface="Times New Roman" pitchFamily="18" charset="0"/>
              </a:rPr>
              <a:t>i</a:t>
            </a:r>
            <a:r>
              <a:rPr kumimoji="1" lang="en-US" altLang="zh-CN" sz="2000" dirty="0" smtClean="0">
                <a:latin typeface="Times New Roman" pitchFamily="18" charset="0"/>
              </a:rPr>
              <a:t> + + ) {</a:t>
            </a:r>
          </a:p>
          <a:p>
            <a:pPr lvl="2">
              <a:buSzPct val="80000"/>
              <a:buNone/>
            </a:pPr>
            <a:r>
              <a:rPr kumimoji="1" lang="en-US" altLang="zh-CN" sz="2000" dirty="0" smtClean="0">
                <a:latin typeface="Times New Roman" pitchFamily="18" charset="0"/>
              </a:rPr>
              <a:t>         </a:t>
            </a:r>
            <a:r>
              <a:rPr kumimoji="1" lang="en-US" altLang="zh-CN" sz="2000" dirty="0" err="1" smtClean="0">
                <a:latin typeface="Times New Roman" pitchFamily="18" charset="0"/>
              </a:rPr>
              <a:t>int</a:t>
            </a:r>
            <a:r>
              <a:rPr kumimoji="1" lang="en-US" altLang="zh-CN" sz="2000" dirty="0" smtClean="0">
                <a:latin typeface="Times New Roman" pitchFamily="18" charset="0"/>
              </a:rPr>
              <a:t> j = </a:t>
            </a:r>
            <a:r>
              <a:rPr kumimoji="1" lang="en-US" altLang="zh-CN" sz="2000" dirty="0" err="1" smtClean="0">
                <a:latin typeface="Times New Roman" pitchFamily="18" charset="0"/>
              </a:rPr>
              <a:t>rnd.Random</a:t>
            </a:r>
            <a:r>
              <a:rPr kumimoji="1" lang="en-US" altLang="zh-CN" sz="2000" dirty="0" smtClean="0">
                <a:latin typeface="Times New Roman" pitchFamily="18" charset="0"/>
              </a:rPr>
              <a:t> ( n-</a:t>
            </a:r>
            <a:r>
              <a:rPr kumimoji="1" lang="en-US" altLang="zh-CN" sz="2000" dirty="0" err="1" smtClean="0">
                <a:latin typeface="Times New Roman" pitchFamily="18" charset="0"/>
              </a:rPr>
              <a:t>i</a:t>
            </a:r>
            <a:r>
              <a:rPr kumimoji="1" lang="en-US" altLang="zh-CN" sz="2000" dirty="0" smtClean="0">
                <a:latin typeface="Times New Roman" pitchFamily="18" charset="0"/>
              </a:rPr>
              <a:t>) + </a:t>
            </a:r>
            <a:r>
              <a:rPr kumimoji="1" lang="en-US" altLang="zh-CN" sz="2000" dirty="0" err="1" smtClean="0">
                <a:latin typeface="Times New Roman" pitchFamily="18" charset="0"/>
              </a:rPr>
              <a:t>i</a:t>
            </a:r>
            <a:r>
              <a:rPr kumimoji="1" lang="en-US" altLang="zh-CN" sz="2000" dirty="0" smtClean="0">
                <a:latin typeface="Times New Roman" pitchFamily="18" charset="0"/>
              </a:rPr>
              <a:t>;</a:t>
            </a:r>
          </a:p>
          <a:p>
            <a:pPr lvl="2">
              <a:buSzPct val="80000"/>
              <a:buNone/>
            </a:pPr>
            <a:r>
              <a:rPr kumimoji="1" lang="en-US" altLang="zh-CN" sz="2000" dirty="0" smtClean="0">
                <a:latin typeface="Times New Roman" pitchFamily="18" charset="0"/>
              </a:rPr>
              <a:t>         </a:t>
            </a:r>
            <a:r>
              <a:rPr kumimoji="1" lang="en-US" altLang="zh-CN" sz="2000" dirty="0" err="1" smtClean="0">
                <a:latin typeface="Times New Roman" pitchFamily="18" charset="0"/>
              </a:rPr>
              <a:t>MyMath.swap</a:t>
            </a:r>
            <a:r>
              <a:rPr kumimoji="1" lang="en-US" altLang="zh-CN" sz="2000" dirty="0" smtClean="0">
                <a:latin typeface="Times New Roman" pitchFamily="18" charset="0"/>
              </a:rPr>
              <a:t> (</a:t>
            </a:r>
            <a:r>
              <a:rPr kumimoji="1" lang="en-US" altLang="zh-CN" sz="2000" dirty="0" err="1" smtClean="0">
                <a:latin typeface="Times New Roman" pitchFamily="18" charset="0"/>
              </a:rPr>
              <a:t>a,i</a:t>
            </a:r>
            <a:r>
              <a:rPr kumimoji="1" lang="en-US" altLang="zh-CN" sz="2000" dirty="0" smtClean="0">
                <a:latin typeface="Times New Roman" pitchFamily="18" charset="0"/>
              </a:rPr>
              <a:t>, j);</a:t>
            </a:r>
          </a:p>
          <a:p>
            <a:pPr lvl="2">
              <a:buSzPct val="80000"/>
              <a:buNone/>
            </a:pPr>
            <a:r>
              <a:rPr kumimoji="1" lang="en-US" altLang="zh-CN" sz="2000" dirty="0" smtClean="0">
                <a:latin typeface="Times New Roman" pitchFamily="18" charset="0"/>
              </a:rPr>
              <a:t>      }  }   </a:t>
            </a:r>
            <a:r>
              <a:rPr kumimoji="1" lang="zh-CN" altLang="en-US" sz="2000" dirty="0" smtClean="0">
                <a:latin typeface="Times New Roman" pitchFamily="18" charset="0"/>
              </a:rPr>
              <a:t>  </a:t>
            </a:r>
            <a:r>
              <a:rPr kumimoji="1" lang="en-US" altLang="zh-CN" sz="2000" dirty="0" smtClean="0">
                <a:latin typeface="Times New Roman" pitchFamily="18" charset="0"/>
              </a:rPr>
              <a:t>//</a:t>
            </a:r>
            <a:r>
              <a:rPr kumimoji="1" lang="zh-CN" altLang="en-US" sz="2000" dirty="0" smtClean="0">
                <a:latin typeface="Times New Roman" pitchFamily="18" charset="0"/>
              </a:rPr>
              <a:t>随机洗牌在确定算法上增加了</a:t>
            </a:r>
            <a:r>
              <a:rPr kumimoji="1" lang="en-US" altLang="zh-CN" sz="2000" dirty="0" smtClean="0">
                <a:latin typeface="Times New Roman" pitchFamily="18" charset="0"/>
              </a:rPr>
              <a:t>O(n)</a:t>
            </a:r>
            <a:r>
              <a:rPr kumimoji="1" lang="zh-CN" altLang="en-US" sz="2000" dirty="0" smtClean="0">
                <a:latin typeface="Times New Roman" pitchFamily="18" charset="0"/>
              </a:rPr>
              <a:t>时间</a:t>
            </a:r>
            <a:endParaRPr lang="zh-CN" alt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概率算法</a:t>
            </a:r>
            <a:endParaRPr lang="zh-CN" altLang="en-US" dirty="0"/>
          </a:p>
        </p:txBody>
      </p:sp>
      <p:sp>
        <p:nvSpPr>
          <p:cNvPr id="3" name="内容占位符 2"/>
          <p:cNvSpPr>
            <a:spLocks noGrp="1"/>
          </p:cNvSpPr>
          <p:nvPr>
            <p:ph idx="1"/>
          </p:nvPr>
        </p:nvSpPr>
        <p:spPr>
          <a:xfrm>
            <a:off x="457200" y="1285860"/>
            <a:ext cx="8229600" cy="4845065"/>
          </a:xfrm>
        </p:spPr>
        <p:txBody>
          <a:bodyPr/>
          <a:lstStyle/>
          <a:p>
            <a:r>
              <a:rPr lang="en-US" altLang="zh-CN" sz="2800" dirty="0" smtClean="0"/>
              <a:t>9.4 Las Vegas</a:t>
            </a:r>
            <a:r>
              <a:rPr lang="zh-CN" altLang="en-US" sz="2800" dirty="0" smtClean="0"/>
              <a:t>算法</a:t>
            </a:r>
            <a:endParaRPr lang="en-US" altLang="zh-CN" sz="2800" dirty="0" smtClean="0"/>
          </a:p>
          <a:p>
            <a:pPr lvl="1"/>
            <a:r>
              <a:rPr lang="zh-CN" altLang="en-US" sz="2400" dirty="0" smtClean="0"/>
              <a:t>算法思想</a:t>
            </a:r>
            <a:endParaRPr lang="en-US" altLang="zh-CN" sz="2400" dirty="0" smtClean="0"/>
          </a:p>
          <a:p>
            <a:pPr lvl="2"/>
            <a:r>
              <a:rPr lang="en-US" altLang="zh-CN" sz="2000" dirty="0" smtClean="0"/>
              <a:t>Las Vegas</a:t>
            </a:r>
            <a:r>
              <a:rPr lang="zh-CN" altLang="en-US" sz="2000" dirty="0" smtClean="0"/>
              <a:t>算法能显著改进确定性算法的效率，甚至对迄今找不到有效算法的问题，也能得到满意的算法。</a:t>
            </a:r>
            <a:endParaRPr lang="en-US" altLang="zh-CN" sz="2000" dirty="0" smtClean="0"/>
          </a:p>
          <a:p>
            <a:pPr lvl="2"/>
            <a:r>
              <a:rPr lang="zh-CN" altLang="en-US" sz="2000" dirty="0" smtClean="0"/>
              <a:t>但它的随机性决策可能导致算法找不到所需的解。</a:t>
            </a:r>
            <a:endParaRPr lang="en-US" altLang="zh-CN" sz="2000" dirty="0" smtClean="0"/>
          </a:p>
          <a:p>
            <a:pPr lvl="1"/>
            <a:r>
              <a:rPr lang="zh-CN" altLang="en-US" dirty="0" smtClean="0"/>
              <a:t>一般模式</a:t>
            </a:r>
          </a:p>
          <a:p>
            <a:pPr lvl="2"/>
            <a:r>
              <a:rPr lang="en-US" altLang="zh-CN" sz="2000" dirty="0" err="1" smtClean="0"/>
              <a:t>Bool</a:t>
            </a:r>
            <a:r>
              <a:rPr lang="en-US" altLang="zh-CN" sz="2000" dirty="0" smtClean="0"/>
              <a:t> success = LV(x, y),  x－</a:t>
            </a:r>
            <a:r>
              <a:rPr lang="zh-CN" altLang="en-US" sz="2000" dirty="0" smtClean="0"/>
              <a:t>输入参数；当算法找到一个解时返回 </a:t>
            </a:r>
            <a:r>
              <a:rPr lang="en-US" altLang="zh-CN" sz="2000" dirty="0" smtClean="0"/>
              <a:t>true ，</a:t>
            </a:r>
            <a:r>
              <a:rPr lang="zh-CN" altLang="en-US" sz="2000" dirty="0" smtClean="0"/>
              <a:t>此时</a:t>
            </a:r>
            <a:r>
              <a:rPr lang="en-US" altLang="zh-CN" sz="2000" dirty="0" smtClean="0"/>
              <a:t>y</a:t>
            </a:r>
            <a:r>
              <a:rPr lang="zh-CN" altLang="en-US" sz="2000" dirty="0" smtClean="0"/>
              <a:t>返回问题的解；否则返回 </a:t>
            </a:r>
            <a:r>
              <a:rPr lang="en-US" altLang="zh-CN" sz="2000" dirty="0" smtClean="0"/>
              <a:t>false，</a:t>
            </a:r>
            <a:r>
              <a:rPr lang="zh-CN" altLang="en-US" sz="2000" dirty="0" smtClean="0"/>
              <a:t>此时可对同一实例再次独立调用相同的算法。</a:t>
            </a:r>
          </a:p>
          <a:p>
            <a:pPr lvl="2"/>
            <a:r>
              <a:rPr lang="en-US" altLang="zh-CN" sz="2000" dirty="0" smtClean="0"/>
              <a:t>Void Obstinate(</a:t>
            </a:r>
            <a:r>
              <a:rPr lang="en-US" altLang="zh-CN" sz="2000" dirty="0" err="1" smtClean="0"/>
              <a:t>InputType</a:t>
            </a:r>
            <a:r>
              <a:rPr lang="en-US" altLang="zh-CN" sz="2000" dirty="0" smtClean="0"/>
              <a:t> x, </a:t>
            </a:r>
            <a:r>
              <a:rPr lang="en-US" altLang="zh-CN" sz="2000" dirty="0" err="1" smtClean="0"/>
              <a:t>OutputType</a:t>
            </a:r>
            <a:r>
              <a:rPr lang="en-US" altLang="zh-CN" sz="2000" dirty="0" smtClean="0"/>
              <a:t> y )</a:t>
            </a:r>
          </a:p>
          <a:p>
            <a:pPr lvl="2">
              <a:buNone/>
            </a:pPr>
            <a:r>
              <a:rPr lang="en-US" altLang="zh-CN" sz="2000" dirty="0" smtClean="0"/>
              <a:t>     { //</a:t>
            </a:r>
            <a:r>
              <a:rPr lang="zh-CN" altLang="en-US" sz="2000" dirty="0" smtClean="0"/>
              <a:t>反复调用</a:t>
            </a:r>
            <a:r>
              <a:rPr lang="en-US" altLang="zh-CN" sz="2000" dirty="0" smtClean="0"/>
              <a:t>Las Vegas</a:t>
            </a:r>
            <a:r>
              <a:rPr lang="zh-CN" altLang="en-US" sz="2000" dirty="0" smtClean="0"/>
              <a:t>算法直到找到问题的一个解</a:t>
            </a:r>
          </a:p>
          <a:p>
            <a:pPr lvl="2">
              <a:buNone/>
            </a:pPr>
            <a:r>
              <a:rPr lang="zh-CN" altLang="en-US" sz="2000" dirty="0" smtClean="0"/>
              <a:t>           </a:t>
            </a:r>
            <a:r>
              <a:rPr lang="en-US" altLang="zh-CN" sz="2000" dirty="0" err="1" smtClean="0"/>
              <a:t>bool</a:t>
            </a:r>
            <a:r>
              <a:rPr lang="en-US" altLang="zh-CN" sz="2000" dirty="0" smtClean="0"/>
              <a:t> success = false</a:t>
            </a:r>
          </a:p>
          <a:p>
            <a:pPr lvl="2">
              <a:buNone/>
            </a:pPr>
            <a:r>
              <a:rPr lang="en-US" altLang="zh-CN" sz="2000" dirty="0" smtClean="0"/>
              <a:t>           while (! success )  success = LV(</a:t>
            </a:r>
            <a:r>
              <a:rPr lang="en-US" altLang="zh-CN" sz="2000" dirty="0" err="1" smtClean="0"/>
              <a:t>x,y</a:t>
            </a:r>
            <a:r>
              <a:rPr lang="en-US" altLang="zh-CN" sz="2000" dirty="0" smtClean="0"/>
              <a:t>) ;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400" dirty="0" smtClean="0"/>
              <a:t>Las Vegas</a:t>
            </a:r>
            <a:r>
              <a:rPr lang="zh-CN" altLang="en-US" sz="4400" dirty="0" smtClean="0"/>
              <a:t>算法</a:t>
            </a:r>
            <a:endParaRPr lang="zh-CN" altLang="en-US" dirty="0"/>
          </a:p>
        </p:txBody>
      </p:sp>
      <p:sp>
        <p:nvSpPr>
          <p:cNvPr id="3" name="内容占位符 2"/>
          <p:cNvSpPr>
            <a:spLocks noGrp="1"/>
          </p:cNvSpPr>
          <p:nvPr>
            <p:ph idx="1"/>
          </p:nvPr>
        </p:nvSpPr>
        <p:spPr/>
        <p:txBody>
          <a:bodyPr/>
          <a:lstStyle/>
          <a:p>
            <a:pPr lvl="1">
              <a:lnSpc>
                <a:spcPct val="90000"/>
              </a:lnSpc>
            </a:pPr>
            <a:r>
              <a:rPr lang="zh-CN" altLang="en-US" sz="2400" dirty="0" smtClean="0"/>
              <a:t>平均计算时间</a:t>
            </a:r>
          </a:p>
          <a:p>
            <a:pPr>
              <a:lnSpc>
                <a:spcPct val="90000"/>
              </a:lnSpc>
              <a:buNone/>
            </a:pPr>
            <a:r>
              <a:rPr lang="zh-CN" altLang="en-US" sz="2000" dirty="0" smtClean="0"/>
              <a:t>      设 </a:t>
            </a:r>
            <a:r>
              <a:rPr lang="en-US" altLang="zh-CN" sz="2000" dirty="0" smtClean="0"/>
              <a:t>p(x)</a:t>
            </a:r>
            <a:r>
              <a:rPr lang="zh-CN" altLang="en-US" sz="2000" dirty="0" smtClean="0"/>
              <a:t>是对输入对象</a:t>
            </a:r>
            <a:r>
              <a:rPr lang="en-US" altLang="zh-CN" sz="2000" dirty="0" smtClean="0"/>
              <a:t>x</a:t>
            </a:r>
            <a:r>
              <a:rPr lang="zh-CN" altLang="en-US" sz="2000" dirty="0" smtClean="0"/>
              <a:t>用</a:t>
            </a:r>
            <a:r>
              <a:rPr lang="en-US" altLang="zh-CN" sz="2000" dirty="0" smtClean="0"/>
              <a:t>Las Vegas</a:t>
            </a:r>
            <a:r>
              <a:rPr lang="zh-CN" altLang="en-US" sz="2000" dirty="0" smtClean="0"/>
              <a:t>算法获得问题的一个解的概率，         </a:t>
            </a:r>
          </a:p>
          <a:p>
            <a:pPr>
              <a:lnSpc>
                <a:spcPct val="90000"/>
              </a:lnSpc>
              <a:buNone/>
            </a:pPr>
            <a:r>
              <a:rPr lang="zh-CN" altLang="en-US" sz="2000" dirty="0" smtClean="0"/>
              <a:t>       </a:t>
            </a:r>
            <a:r>
              <a:rPr lang="en-US" altLang="zh-CN" sz="2000" dirty="0" smtClean="0"/>
              <a:t>s(x)</a:t>
            </a:r>
            <a:r>
              <a:rPr lang="zh-CN" altLang="en-US" sz="2000" dirty="0" smtClean="0"/>
              <a:t>和</a:t>
            </a:r>
            <a:r>
              <a:rPr lang="en-US" altLang="zh-CN" sz="2000" dirty="0" smtClean="0"/>
              <a:t>e(x)</a:t>
            </a:r>
            <a:r>
              <a:rPr lang="zh-CN" altLang="en-US" sz="2000" dirty="0" smtClean="0"/>
              <a:t>分别是算法对于实例</a:t>
            </a:r>
            <a:r>
              <a:rPr lang="en-US" altLang="zh-CN" sz="2000" dirty="0" smtClean="0"/>
              <a:t>x</a:t>
            </a:r>
            <a:r>
              <a:rPr lang="zh-CN" altLang="en-US" sz="2000" dirty="0" smtClean="0"/>
              <a:t>求解成功和求解失败所需的平均</a:t>
            </a:r>
          </a:p>
          <a:p>
            <a:pPr>
              <a:lnSpc>
                <a:spcPct val="90000"/>
              </a:lnSpc>
              <a:buNone/>
            </a:pPr>
            <a:r>
              <a:rPr lang="zh-CN" altLang="en-US" sz="2000" dirty="0" smtClean="0"/>
              <a:t>       时间，</a:t>
            </a:r>
            <a:r>
              <a:rPr lang="en-US" altLang="zh-CN" sz="2000" dirty="0" smtClean="0"/>
              <a:t>t(x)</a:t>
            </a:r>
            <a:r>
              <a:rPr lang="zh-CN" altLang="en-US" sz="2000" dirty="0" smtClean="0"/>
              <a:t>是</a:t>
            </a:r>
            <a:r>
              <a:rPr lang="en-US" altLang="zh-CN" sz="2000" dirty="0" smtClean="0"/>
              <a:t>Obstinate</a:t>
            </a:r>
            <a:r>
              <a:rPr lang="zh-CN" altLang="en-US" sz="2000" dirty="0" smtClean="0"/>
              <a:t>找到实例</a:t>
            </a:r>
            <a:r>
              <a:rPr lang="en-US" altLang="zh-CN" sz="2000" dirty="0" smtClean="0"/>
              <a:t>x</a:t>
            </a:r>
            <a:r>
              <a:rPr lang="zh-CN" altLang="en-US" sz="2000" dirty="0" smtClean="0"/>
              <a:t>的一个解所需的平均时间，则</a:t>
            </a:r>
          </a:p>
          <a:p>
            <a:pPr lvl="1"/>
            <a:endParaRPr lang="en-US" altLang="zh-CN" dirty="0" smtClean="0"/>
          </a:p>
          <a:p>
            <a:pPr lvl="1"/>
            <a:endParaRPr lang="en-US" altLang="zh-CN" dirty="0" smtClean="0"/>
          </a:p>
          <a:p>
            <a:pPr lvl="1"/>
            <a:r>
              <a:rPr lang="zh-CN" altLang="en-US" sz="2400" dirty="0" smtClean="0"/>
              <a:t>正确的</a:t>
            </a:r>
            <a:r>
              <a:rPr lang="en-US" altLang="zh-CN" sz="2400" dirty="0" smtClean="0"/>
              <a:t>Las Vegas</a:t>
            </a:r>
            <a:r>
              <a:rPr lang="zh-CN" altLang="en-US" sz="2400" dirty="0" smtClean="0"/>
              <a:t>算法</a:t>
            </a:r>
            <a:endParaRPr lang="en-US" altLang="zh-CN" sz="2400" dirty="0" smtClean="0"/>
          </a:p>
          <a:p>
            <a:pPr>
              <a:lnSpc>
                <a:spcPct val="90000"/>
              </a:lnSpc>
              <a:buNone/>
            </a:pPr>
            <a:r>
              <a:rPr lang="zh-CN" altLang="en-US" sz="2000" dirty="0" smtClean="0"/>
              <a:t>      如果存在正数</a:t>
            </a:r>
            <a:r>
              <a:rPr lang="zh-CN" altLang="en-US" sz="2000" dirty="0" smtClean="0">
                <a:sym typeface="Symbol"/>
              </a:rPr>
              <a:t></a:t>
            </a:r>
            <a:r>
              <a:rPr lang="zh-CN" altLang="en-US" sz="2000" dirty="0" smtClean="0"/>
              <a:t>使得</a:t>
            </a:r>
            <a:r>
              <a:rPr lang="en-US" altLang="zh-CN" sz="2000" dirty="0" smtClean="0"/>
              <a:t>p(x) ≥</a:t>
            </a:r>
            <a:r>
              <a:rPr lang="zh-CN" altLang="en-US" sz="2000" dirty="0" smtClean="0"/>
              <a:t> </a:t>
            </a:r>
            <a:r>
              <a:rPr lang="zh-CN" altLang="en-US" sz="2000" dirty="0" smtClean="0">
                <a:sym typeface="Symbol"/>
              </a:rPr>
              <a:t></a:t>
            </a:r>
            <a:r>
              <a:rPr lang="zh-CN" altLang="en-US" sz="2000" dirty="0" smtClean="0"/>
              <a:t>则说该拉斯维加斯算法是正确的。因为经</a:t>
            </a:r>
            <a:endParaRPr lang="en-US" altLang="zh-CN" sz="2000" dirty="0" smtClean="0"/>
          </a:p>
          <a:p>
            <a:pPr>
              <a:lnSpc>
                <a:spcPct val="90000"/>
              </a:lnSpc>
              <a:buNone/>
            </a:pPr>
            <a:r>
              <a:rPr lang="en-US" altLang="zh-CN" sz="2000" dirty="0" smtClean="0"/>
              <a:t>      </a:t>
            </a:r>
            <a:r>
              <a:rPr lang="zh-CN" altLang="en-US" sz="2000" dirty="0" smtClean="0"/>
              <a:t>过</a:t>
            </a:r>
            <a:r>
              <a:rPr lang="en-US" altLang="zh-CN" sz="2000" dirty="0" smtClean="0"/>
              <a:t>k</a:t>
            </a:r>
            <a:r>
              <a:rPr lang="zh-CN" altLang="en-US" sz="2000" dirty="0" smtClean="0"/>
              <a:t>次调用算法后，失败的概率降低为 </a:t>
            </a:r>
            <a:r>
              <a:rPr lang="en-US" altLang="zh-CN" sz="2000" dirty="0" smtClean="0"/>
              <a:t>(1-</a:t>
            </a:r>
            <a:r>
              <a:rPr lang="zh-CN" altLang="en-US" sz="2000" dirty="0" smtClean="0">
                <a:sym typeface="Symbol"/>
              </a:rPr>
              <a:t> </a:t>
            </a:r>
            <a:r>
              <a:rPr lang="en-US" altLang="zh-CN" sz="2000" dirty="0" smtClean="0">
                <a:sym typeface="Symbol"/>
              </a:rPr>
              <a:t>)</a:t>
            </a:r>
            <a:r>
              <a:rPr lang="en-US" altLang="zh-CN" sz="2000" baseline="30000" dirty="0" smtClean="0">
                <a:sym typeface="Symbol"/>
              </a:rPr>
              <a:t>k</a:t>
            </a:r>
            <a:r>
              <a:rPr lang="zh-CN" altLang="en-US" sz="2000" dirty="0" smtClean="0"/>
              <a:t>，当</a:t>
            </a:r>
            <a:r>
              <a:rPr lang="en-US" altLang="zh-CN" sz="2000" dirty="0" smtClean="0"/>
              <a:t>k</a:t>
            </a:r>
            <a:r>
              <a:rPr lang="zh-CN" altLang="en-US" sz="2000" dirty="0" smtClean="0"/>
              <a:t>充分大时，</a:t>
            </a:r>
            <a:r>
              <a:rPr lang="en-US" altLang="zh-CN" sz="2000" dirty="0" smtClean="0"/>
              <a:t> (1-</a:t>
            </a:r>
            <a:r>
              <a:rPr lang="zh-CN" altLang="en-US" sz="2000" dirty="0" smtClean="0">
                <a:sym typeface="Symbol"/>
              </a:rPr>
              <a:t> </a:t>
            </a:r>
            <a:r>
              <a:rPr lang="en-US" altLang="zh-CN" sz="2000" dirty="0" smtClean="0">
                <a:sym typeface="Symbol"/>
              </a:rPr>
              <a:t>)</a:t>
            </a:r>
            <a:r>
              <a:rPr lang="en-US" altLang="zh-CN" sz="2000" baseline="30000" dirty="0" smtClean="0">
                <a:sym typeface="Symbol"/>
              </a:rPr>
              <a:t>k</a:t>
            </a:r>
            <a:r>
              <a:rPr lang="zh-CN" altLang="en-US" sz="2000" dirty="0" smtClean="0"/>
              <a:t> </a:t>
            </a:r>
            <a:endParaRPr lang="en-US" altLang="zh-CN" sz="2000" dirty="0" smtClean="0"/>
          </a:p>
          <a:p>
            <a:pPr>
              <a:lnSpc>
                <a:spcPct val="90000"/>
              </a:lnSpc>
              <a:buNone/>
            </a:pPr>
            <a:r>
              <a:rPr lang="en-US" altLang="zh-CN" sz="2000" dirty="0" smtClean="0"/>
              <a:t>      </a:t>
            </a:r>
            <a:r>
              <a:rPr lang="zh-CN" altLang="en-US" sz="2000" dirty="0" smtClean="0"/>
              <a:t>趋于</a:t>
            </a:r>
            <a:r>
              <a:rPr lang="en-US" altLang="zh-CN" sz="2000" dirty="0" smtClean="0"/>
              <a:t>0</a:t>
            </a:r>
            <a:r>
              <a:rPr lang="zh-CN" altLang="en-US" sz="2000" dirty="0" smtClean="0"/>
              <a:t> ，代码段 </a:t>
            </a:r>
            <a:r>
              <a:rPr lang="en-US" altLang="zh-CN" sz="2000" dirty="0" smtClean="0"/>
              <a:t>while(!LV(</a:t>
            </a:r>
            <a:r>
              <a:rPr lang="en-US" altLang="zh-CN" sz="2000" dirty="0" err="1" smtClean="0"/>
              <a:t>x,y</a:t>
            </a:r>
            <a:r>
              <a:rPr lang="en-US" altLang="zh-CN" sz="2000" dirty="0" smtClean="0"/>
              <a:t>)) </a:t>
            </a:r>
            <a:r>
              <a:rPr lang="zh-CN" altLang="en-US" sz="2000" dirty="0" smtClean="0"/>
              <a:t>出现死循环的概率为</a:t>
            </a:r>
            <a:r>
              <a:rPr lang="en-US" altLang="zh-CN" sz="2000" dirty="0" smtClean="0"/>
              <a:t>0</a:t>
            </a:r>
            <a:r>
              <a:rPr lang="zh-CN" altLang="en-US" sz="2000" dirty="0" smtClean="0"/>
              <a:t>。即是说，只</a:t>
            </a:r>
            <a:endParaRPr lang="en-US" altLang="zh-CN" sz="2000" dirty="0" smtClean="0"/>
          </a:p>
          <a:p>
            <a:pPr>
              <a:lnSpc>
                <a:spcPct val="90000"/>
              </a:lnSpc>
              <a:buNone/>
            </a:pPr>
            <a:r>
              <a:rPr lang="zh-CN" altLang="en-US" sz="2000" dirty="0" smtClean="0"/>
              <a:t>      要有足够的时间运行上述代码，得到问题解的概率为</a:t>
            </a:r>
            <a:r>
              <a:rPr lang="en-US" altLang="zh-CN" sz="2000" dirty="0" smtClean="0"/>
              <a:t>1</a:t>
            </a:r>
            <a:r>
              <a:rPr lang="zh-CN" altLang="en-US" sz="2000" dirty="0" smtClean="0"/>
              <a:t>。</a:t>
            </a:r>
          </a:p>
          <a:p>
            <a:pPr lvl="1">
              <a:buNone/>
            </a:pPr>
            <a:endParaRPr lang="zh-CN" altLang="en-US" sz="2400" dirty="0" smtClean="0"/>
          </a:p>
        </p:txBody>
      </p:sp>
      <p:graphicFrame>
        <p:nvGraphicFramePr>
          <p:cNvPr id="328706" name="Object 2"/>
          <p:cNvGraphicFramePr>
            <a:graphicFrameLocks noChangeAspect="1"/>
          </p:cNvGraphicFramePr>
          <p:nvPr/>
        </p:nvGraphicFramePr>
        <p:xfrm>
          <a:off x="2714612" y="3000372"/>
          <a:ext cx="3786214" cy="1143008"/>
        </p:xfrm>
        <a:graphic>
          <a:graphicData uri="http://schemas.openxmlformats.org/presentationml/2006/ole">
            <p:oleObj spid="_x0000_s328706" name="Equation" r:id="rId3" imgW="2425680" imgH="685800" progId="">
              <p:embed/>
            </p:oleObj>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dirty="0" smtClean="0"/>
              <a:t>Las Vegas</a:t>
            </a:r>
            <a:r>
              <a:rPr lang="zh-CN" altLang="en-US" sz="4000" dirty="0" smtClean="0"/>
              <a:t>算法</a:t>
            </a:r>
            <a:endParaRPr lang="zh-CN" altLang="en-US" dirty="0"/>
          </a:p>
        </p:txBody>
      </p:sp>
      <p:sp>
        <p:nvSpPr>
          <p:cNvPr id="3" name="内容占位符 2"/>
          <p:cNvSpPr>
            <a:spLocks noGrp="1"/>
          </p:cNvSpPr>
          <p:nvPr>
            <p:ph idx="1"/>
          </p:nvPr>
        </p:nvSpPr>
        <p:spPr/>
        <p:txBody>
          <a:bodyPr/>
          <a:lstStyle/>
          <a:p>
            <a:pPr lvl="1"/>
            <a:r>
              <a:rPr lang="en-US" altLang="zh-CN" sz="2800" dirty="0" smtClean="0">
                <a:solidFill>
                  <a:schemeClr val="tx2"/>
                </a:solidFill>
              </a:rPr>
              <a:t>n</a:t>
            </a:r>
            <a:r>
              <a:rPr lang="zh-CN" altLang="en-US" sz="2800" dirty="0" smtClean="0">
                <a:solidFill>
                  <a:schemeClr val="tx2"/>
                </a:solidFill>
              </a:rPr>
              <a:t>皇后问题</a:t>
            </a:r>
          </a:p>
          <a:p>
            <a:pPr lvl="2"/>
            <a:r>
              <a:rPr lang="zh-CN" altLang="en-US" sz="2000" dirty="0" smtClean="0"/>
              <a:t>用回溯法解</a:t>
            </a:r>
            <a:r>
              <a:rPr lang="en-US" altLang="zh-CN" sz="2000" dirty="0" smtClean="0"/>
              <a:t>n</a:t>
            </a:r>
            <a:r>
              <a:rPr lang="zh-CN" altLang="en-US" sz="2000" dirty="0" smtClean="0"/>
              <a:t>皇后问题，实际上是系统地搜索整个解空间。它的每个解，每一个皇后的位置无任何规律。搜素也就难以使用优先队列、价值函数剪枝等来减少搜索点。</a:t>
            </a:r>
            <a:endParaRPr lang="en-US" altLang="zh-CN" sz="2000" dirty="0" smtClean="0"/>
          </a:p>
          <a:p>
            <a:pPr lvl="2"/>
            <a:r>
              <a:rPr lang="zh-CN" altLang="en-US" sz="2000" dirty="0" smtClean="0"/>
              <a:t>这些特征，使用随机算法可以设计出高效算法。</a:t>
            </a:r>
            <a:endParaRPr lang="en-US" altLang="zh-CN" sz="2000" dirty="0" smtClean="0"/>
          </a:p>
          <a:p>
            <a:pPr lvl="2"/>
            <a:r>
              <a:rPr lang="zh-CN" altLang="en-US" sz="2000" dirty="0" smtClean="0"/>
              <a:t>在棋盘上相继的各行中随机地放置皇后，并使新放置的皇后与已经放置的皇后互不攻击，直至 </a:t>
            </a:r>
            <a:r>
              <a:rPr lang="en-US" altLang="zh-CN" sz="2000" dirty="0" smtClean="0"/>
              <a:t>n </a:t>
            </a:r>
            <a:r>
              <a:rPr lang="zh-CN" altLang="en-US" sz="2000" dirty="0" smtClean="0"/>
              <a:t>个皇后被相容地放好，或者没有下一个皇后可放的位置时为止。</a:t>
            </a:r>
            <a:endParaRPr lang="en-US" altLang="zh-CN" sz="2000" dirty="0" smtClean="0"/>
          </a:p>
          <a:p>
            <a:pPr lvl="2"/>
            <a:r>
              <a:rPr lang="zh-CN" altLang="en-US" sz="2000" dirty="0" smtClean="0"/>
              <a:t>显然这样设计出的算法不一定能找到解。但可通过多次调用找到解。</a:t>
            </a:r>
          </a:p>
          <a:p>
            <a:pPr lvl="2">
              <a:buNone/>
            </a:pPr>
            <a:endParaRPr lang="zh-CN" alt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ctr"/>
            <a:r>
              <a:rPr lang="en-US" altLang="zh-CN" sz="4000" dirty="0" smtClean="0"/>
              <a:t>Las Vegas</a:t>
            </a:r>
            <a:r>
              <a:rPr lang="zh-CN" altLang="en-US" sz="4000" dirty="0" smtClean="0"/>
              <a:t>算法：</a:t>
            </a:r>
            <a:r>
              <a:rPr lang="en-US" altLang="zh-CN" sz="4000" dirty="0" smtClean="0"/>
              <a:t>n</a:t>
            </a:r>
            <a:r>
              <a:rPr lang="zh-CN" altLang="en-US" sz="4000" dirty="0" smtClean="0"/>
              <a:t>皇后问题</a:t>
            </a:r>
            <a:endParaRPr lang="zh-CN" altLang="en-US" sz="4000" dirty="0"/>
          </a:p>
        </p:txBody>
      </p:sp>
      <p:sp>
        <p:nvSpPr>
          <p:cNvPr id="3" name="内容占位符 2"/>
          <p:cNvSpPr>
            <a:spLocks noGrp="1"/>
          </p:cNvSpPr>
          <p:nvPr>
            <p:ph idx="1"/>
          </p:nvPr>
        </p:nvSpPr>
        <p:spPr>
          <a:xfrm>
            <a:off x="457200" y="1428736"/>
            <a:ext cx="8229600" cy="4702189"/>
          </a:xfrm>
        </p:spPr>
        <p:txBody>
          <a:bodyPr/>
          <a:lstStyle/>
          <a:p>
            <a:pPr lvl="2"/>
            <a:r>
              <a:rPr lang="en-US" altLang="zh-CN" sz="2000" dirty="0" smtClean="0"/>
              <a:t>class Queen {</a:t>
            </a:r>
          </a:p>
          <a:p>
            <a:pPr lvl="2">
              <a:buNone/>
            </a:pPr>
            <a:r>
              <a:rPr lang="en-US" altLang="zh-CN" sz="2000" dirty="0" smtClean="0"/>
              <a:t>       friend void </a:t>
            </a:r>
            <a:r>
              <a:rPr lang="en-US" altLang="zh-CN" sz="2000" dirty="0" err="1" smtClean="0"/>
              <a:t>nQueen</a:t>
            </a:r>
            <a:r>
              <a:rPr lang="en-US" altLang="zh-CN" sz="2000" dirty="0" smtClean="0"/>
              <a:t>(</a:t>
            </a:r>
            <a:r>
              <a:rPr lang="en-US" altLang="zh-CN" sz="2000" dirty="0" err="1" smtClean="0"/>
              <a:t>int</a:t>
            </a:r>
            <a:r>
              <a:rPr lang="en-US" altLang="zh-CN" sz="2000" dirty="0" smtClean="0"/>
              <a:t>);</a:t>
            </a:r>
          </a:p>
          <a:p>
            <a:pPr lvl="2">
              <a:buNone/>
            </a:pPr>
            <a:r>
              <a:rPr lang="en-US" altLang="zh-CN" sz="2000" dirty="0" smtClean="0"/>
              <a:t>        private:</a:t>
            </a:r>
          </a:p>
          <a:p>
            <a:pPr lvl="2">
              <a:buNone/>
            </a:pPr>
            <a:r>
              <a:rPr lang="en-US" altLang="zh-CN" sz="2000" dirty="0" smtClean="0"/>
              <a:t>        </a:t>
            </a:r>
            <a:r>
              <a:rPr lang="en-US" altLang="zh-CN" sz="2000" dirty="0" err="1" smtClean="0"/>
              <a:t>bool</a:t>
            </a:r>
            <a:r>
              <a:rPr lang="en-US" altLang="zh-CN" sz="2000" dirty="0" smtClean="0"/>
              <a:t> Place(</a:t>
            </a:r>
            <a:r>
              <a:rPr lang="en-US" altLang="zh-CN" sz="2000" dirty="0" err="1" smtClean="0"/>
              <a:t>int</a:t>
            </a:r>
            <a:r>
              <a:rPr lang="en-US" altLang="zh-CN" sz="2000" dirty="0" smtClean="0"/>
              <a:t> k );  //</a:t>
            </a:r>
            <a:r>
              <a:rPr lang="zh-CN" altLang="en-US" sz="2000" dirty="0" smtClean="0"/>
              <a:t>测试皇后 </a:t>
            </a:r>
            <a:r>
              <a:rPr lang="en-US" altLang="zh-CN" sz="2000" dirty="0" smtClean="0"/>
              <a:t>k </a:t>
            </a:r>
            <a:r>
              <a:rPr lang="zh-CN" altLang="en-US" sz="2000" dirty="0" smtClean="0"/>
              <a:t>置于第</a:t>
            </a:r>
            <a:r>
              <a:rPr lang="en-US" altLang="zh-CN" sz="2000" dirty="0" smtClean="0"/>
              <a:t>x[k]</a:t>
            </a:r>
            <a:r>
              <a:rPr lang="zh-CN" altLang="en-US" sz="2000" dirty="0" smtClean="0"/>
              <a:t>列的合法性</a:t>
            </a:r>
          </a:p>
          <a:p>
            <a:pPr lvl="2">
              <a:buNone/>
            </a:pPr>
            <a:r>
              <a:rPr lang="en-US" altLang="zh-CN" sz="2000" dirty="0" smtClean="0"/>
              <a:t>        </a:t>
            </a:r>
            <a:r>
              <a:rPr lang="en-US" altLang="zh-CN" sz="2000" dirty="0" err="1" smtClean="0"/>
              <a:t>bool</a:t>
            </a:r>
            <a:r>
              <a:rPr lang="en-US" altLang="zh-CN" sz="2000" dirty="0" smtClean="0"/>
              <a:t> </a:t>
            </a:r>
            <a:r>
              <a:rPr lang="en-US" altLang="zh-CN" sz="2000" dirty="0" err="1" smtClean="0"/>
              <a:t>QueenLV</a:t>
            </a:r>
            <a:r>
              <a:rPr lang="en-US" altLang="zh-CN" sz="2000" dirty="0" smtClean="0"/>
              <a:t>(void);  //</a:t>
            </a:r>
            <a:r>
              <a:rPr lang="zh-CN" altLang="en-US" sz="2000" dirty="0" smtClean="0"/>
              <a:t>随机放置 </a:t>
            </a:r>
            <a:r>
              <a:rPr lang="en-US" altLang="zh-CN" sz="2000" dirty="0" smtClean="0"/>
              <a:t>n </a:t>
            </a:r>
            <a:r>
              <a:rPr lang="zh-CN" altLang="en-US" sz="2000" dirty="0" smtClean="0"/>
              <a:t>个皇后的 </a:t>
            </a:r>
            <a:r>
              <a:rPr lang="en-US" altLang="zh-CN" sz="2000" dirty="0" smtClean="0"/>
              <a:t>Las Vegas </a:t>
            </a:r>
            <a:r>
              <a:rPr lang="zh-CN" altLang="en-US" sz="2000" dirty="0" smtClean="0"/>
              <a:t>算法</a:t>
            </a:r>
          </a:p>
          <a:p>
            <a:pPr lvl="2">
              <a:buNone/>
            </a:pPr>
            <a:r>
              <a:rPr lang="en-US" altLang="zh-CN" sz="2000" dirty="0" smtClean="0"/>
              <a:t>        </a:t>
            </a:r>
            <a:r>
              <a:rPr lang="en-US" altLang="zh-CN" sz="2000" dirty="0" err="1" smtClean="0"/>
              <a:t>int</a:t>
            </a:r>
            <a:r>
              <a:rPr lang="en-US" altLang="zh-CN" sz="2000" dirty="0" smtClean="0"/>
              <a:t> n , * x ;   //</a:t>
            </a:r>
            <a:r>
              <a:rPr lang="zh-CN" altLang="en-US" sz="2000" dirty="0" smtClean="0"/>
              <a:t>皇后个数与解向量</a:t>
            </a:r>
          </a:p>
          <a:p>
            <a:pPr lvl="2">
              <a:buNone/>
            </a:pPr>
            <a:r>
              <a:rPr lang="en-US" altLang="zh-CN" sz="2000" dirty="0" smtClean="0"/>
              <a:t>       }</a:t>
            </a:r>
          </a:p>
          <a:p>
            <a:pPr lvl="2"/>
            <a:r>
              <a:rPr lang="en-US" altLang="zh-CN" sz="2000" dirty="0" err="1" smtClean="0"/>
              <a:t>bool</a:t>
            </a:r>
            <a:r>
              <a:rPr lang="en-US" altLang="zh-CN" sz="2000" dirty="0" smtClean="0"/>
              <a:t> Queen : : Place( </a:t>
            </a:r>
            <a:r>
              <a:rPr lang="en-US" altLang="zh-CN" sz="2000" dirty="0" err="1" smtClean="0"/>
              <a:t>int</a:t>
            </a:r>
            <a:r>
              <a:rPr lang="en-US" altLang="zh-CN" sz="2000" dirty="0" smtClean="0"/>
              <a:t> k ){</a:t>
            </a:r>
          </a:p>
          <a:p>
            <a:pPr lvl="2">
              <a:buNone/>
            </a:pPr>
            <a:r>
              <a:rPr lang="en-US" altLang="zh-CN" sz="2000" dirty="0" smtClean="0"/>
              <a:t>       for ( </a:t>
            </a:r>
            <a:r>
              <a:rPr lang="en-US" altLang="zh-CN" sz="2000" dirty="0" err="1" smtClean="0"/>
              <a:t>int</a:t>
            </a:r>
            <a:r>
              <a:rPr lang="en-US" altLang="zh-CN" sz="2000" dirty="0" smtClean="0"/>
              <a:t> j = 1 ; j &lt; k ; j + + )</a:t>
            </a:r>
          </a:p>
          <a:p>
            <a:pPr lvl="2">
              <a:buNone/>
            </a:pPr>
            <a:r>
              <a:rPr lang="en-US" altLang="zh-CN" sz="2000" dirty="0" smtClean="0"/>
              <a:t>          if (( abs(k-j) = = abs(x[j] – x[k] )) | | (x[j] = = x[k] ))  </a:t>
            </a:r>
          </a:p>
          <a:p>
            <a:pPr lvl="2">
              <a:buNone/>
            </a:pPr>
            <a:r>
              <a:rPr lang="en-US" altLang="zh-CN" sz="2000" dirty="0" smtClean="0"/>
              <a:t>               return false ;</a:t>
            </a:r>
          </a:p>
          <a:p>
            <a:pPr lvl="2">
              <a:buNone/>
            </a:pPr>
            <a:r>
              <a:rPr lang="en-US" altLang="zh-CN" sz="2000" dirty="0" smtClean="0"/>
              <a:t>       return true ;</a:t>
            </a:r>
          </a:p>
          <a:p>
            <a:pPr lvl="2">
              <a:buNone/>
            </a:pPr>
            <a:r>
              <a:rPr lang="en-US" altLang="zh-CN" sz="2000" dirty="0" smtClean="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dirty="0" smtClean="0"/>
              <a:t>Las Vegas</a:t>
            </a:r>
            <a:r>
              <a:rPr lang="zh-CN" altLang="en-US" sz="4000" dirty="0" smtClean="0"/>
              <a:t>算法：</a:t>
            </a:r>
            <a:r>
              <a:rPr lang="en-US" altLang="zh-CN" sz="4000" dirty="0" smtClean="0"/>
              <a:t>n</a:t>
            </a:r>
            <a:r>
              <a:rPr lang="zh-CN" altLang="en-US" sz="4000" dirty="0" smtClean="0"/>
              <a:t>皇后问题</a:t>
            </a:r>
            <a:endParaRPr lang="zh-CN" altLang="en-US" sz="4000" dirty="0"/>
          </a:p>
        </p:txBody>
      </p:sp>
      <p:sp>
        <p:nvSpPr>
          <p:cNvPr id="3" name="内容占位符 2"/>
          <p:cNvSpPr>
            <a:spLocks noGrp="1"/>
          </p:cNvSpPr>
          <p:nvPr>
            <p:ph idx="1"/>
          </p:nvPr>
        </p:nvSpPr>
        <p:spPr>
          <a:xfrm>
            <a:off x="457200" y="1428736"/>
            <a:ext cx="8229600" cy="4702189"/>
          </a:xfrm>
        </p:spPr>
        <p:txBody>
          <a:bodyPr/>
          <a:lstStyle/>
          <a:p>
            <a:r>
              <a:rPr lang="en-US" sz="2000" dirty="0" err="1" smtClean="0"/>
              <a:t>bool</a:t>
            </a:r>
            <a:r>
              <a:rPr lang="en-US" sz="2000" dirty="0" smtClean="0"/>
              <a:t> Queen::</a:t>
            </a:r>
            <a:r>
              <a:rPr lang="en-US" sz="2000" dirty="0" err="1" smtClean="0"/>
              <a:t>QueensLV</a:t>
            </a:r>
            <a:r>
              <a:rPr lang="en-US" sz="2000" dirty="0" smtClean="0"/>
              <a:t>(</a:t>
            </a:r>
            <a:r>
              <a:rPr lang="en-US" sz="2000" dirty="0" err="1" smtClean="0"/>
              <a:t>int</a:t>
            </a:r>
            <a:r>
              <a:rPr lang="en-US" sz="2000" dirty="0" smtClean="0"/>
              <a:t> n){ // </a:t>
            </a:r>
            <a:r>
              <a:rPr lang="zh-CN" altLang="en-US" sz="2000" dirty="0" smtClean="0"/>
              <a:t>随机放置</a:t>
            </a:r>
            <a:r>
              <a:rPr lang="en-US" sz="2000" dirty="0" smtClean="0"/>
              <a:t>n</a:t>
            </a:r>
            <a:r>
              <a:rPr lang="zh-CN" altLang="en-US" sz="2000" dirty="0" smtClean="0"/>
              <a:t>个皇后的拉斯维加斯算法</a:t>
            </a:r>
            <a:br>
              <a:rPr lang="zh-CN" altLang="en-US" sz="2000" dirty="0" smtClean="0"/>
            </a:br>
            <a:r>
              <a:rPr lang="zh-CN" altLang="en-US" sz="2000" dirty="0" smtClean="0"/>
              <a:t> </a:t>
            </a:r>
            <a:r>
              <a:rPr lang="en-US" sz="2000" dirty="0" err="1" smtClean="0"/>
              <a:t>RandomNumber</a:t>
            </a:r>
            <a:r>
              <a:rPr lang="en-US" sz="2000" dirty="0" smtClean="0"/>
              <a:t> </a:t>
            </a:r>
            <a:r>
              <a:rPr lang="en-US" sz="2000" dirty="0" err="1" smtClean="0"/>
              <a:t>rnd</a:t>
            </a:r>
            <a:r>
              <a:rPr lang="en-US" sz="2000" dirty="0" smtClean="0"/>
              <a:t>; </a:t>
            </a:r>
            <a:r>
              <a:rPr lang="zh-CN" altLang="en-US" sz="2000" dirty="0" smtClean="0"/>
              <a:t/>
            </a:r>
            <a:br>
              <a:rPr lang="zh-CN" altLang="en-US" sz="2000" dirty="0" smtClean="0"/>
            </a:br>
            <a:r>
              <a:rPr lang="zh-CN" altLang="en-US" sz="2000" dirty="0" smtClean="0"/>
              <a:t> </a:t>
            </a:r>
            <a:r>
              <a:rPr lang="en-US" sz="2000" dirty="0" err="1" smtClean="0"/>
              <a:t>int</a:t>
            </a:r>
            <a:r>
              <a:rPr lang="en-US" sz="2000" dirty="0" smtClean="0"/>
              <a:t> k = 1; </a:t>
            </a:r>
            <a:r>
              <a:rPr lang="en-US" sz="2000" dirty="0" err="1" smtClean="0"/>
              <a:t>int</a:t>
            </a:r>
            <a:r>
              <a:rPr lang="en-US" sz="2000" dirty="0" smtClean="0"/>
              <a:t> count = 1; // k</a:t>
            </a:r>
            <a:r>
              <a:rPr lang="zh-CN" altLang="en-US" sz="2000" dirty="0" smtClean="0"/>
              <a:t>下一个皇后</a:t>
            </a:r>
            <a:r>
              <a:rPr lang="en-US" altLang="zh-CN" sz="2000" dirty="0" smtClean="0"/>
              <a:t>; count:</a:t>
            </a:r>
            <a:r>
              <a:rPr lang="zh-CN" altLang="en-US" sz="2000" dirty="0" smtClean="0"/>
              <a:t>合适位置个数</a:t>
            </a:r>
            <a:br>
              <a:rPr lang="zh-CN" altLang="en-US" sz="2000" dirty="0" smtClean="0"/>
            </a:br>
            <a:r>
              <a:rPr lang="zh-CN" altLang="en-US" sz="2000" dirty="0" smtClean="0"/>
              <a:t> </a:t>
            </a:r>
            <a:r>
              <a:rPr lang="en-US" sz="2000" dirty="0" smtClean="0"/>
              <a:t>while((k &lt;= n) &amp;&amp; (count &gt; 0)){</a:t>
            </a:r>
            <a:br>
              <a:rPr lang="en-US" sz="2000" dirty="0" smtClean="0"/>
            </a:br>
            <a:r>
              <a:rPr lang="en-US" sz="2000" dirty="0" smtClean="0"/>
              <a:t>  count = 0;</a:t>
            </a:r>
            <a:br>
              <a:rPr lang="en-US" sz="2000" dirty="0" smtClean="0"/>
            </a:br>
            <a:r>
              <a:rPr lang="en-US" sz="2000" dirty="0" smtClean="0"/>
              <a:t>  for(</a:t>
            </a:r>
            <a:r>
              <a:rPr lang="en-US" sz="2000" dirty="0" err="1" smtClean="0"/>
              <a:t>int</a:t>
            </a:r>
            <a:r>
              <a:rPr lang="en-US" sz="2000" dirty="0" smtClean="0"/>
              <a:t> </a:t>
            </a:r>
            <a:r>
              <a:rPr lang="en-US" sz="2000" dirty="0" err="1" smtClean="0"/>
              <a:t>i</a:t>
            </a:r>
            <a:r>
              <a:rPr lang="en-US" sz="2000" dirty="0" smtClean="0"/>
              <a:t> = 1; </a:t>
            </a:r>
            <a:r>
              <a:rPr lang="en-US" sz="2000" dirty="0" err="1" smtClean="0"/>
              <a:t>i</a:t>
            </a:r>
            <a:r>
              <a:rPr lang="en-US" sz="2000" dirty="0" smtClean="0"/>
              <a:t>&lt;=n; ++</a:t>
            </a:r>
            <a:r>
              <a:rPr lang="en-US" sz="2000" dirty="0" err="1" smtClean="0"/>
              <a:t>i</a:t>
            </a:r>
            <a:r>
              <a:rPr lang="en-US" sz="2000" dirty="0" smtClean="0"/>
              <a:t>){      // </a:t>
            </a:r>
            <a:r>
              <a:rPr lang="zh-CN" altLang="en-US" sz="2000" dirty="0" smtClean="0"/>
              <a:t>皇后</a:t>
            </a:r>
            <a:r>
              <a:rPr lang="en-US" altLang="zh-CN" sz="2000" dirty="0" smtClean="0"/>
              <a:t>k</a:t>
            </a:r>
            <a:r>
              <a:rPr lang="zh-CN" altLang="en-US" sz="2000" dirty="0" smtClean="0"/>
              <a:t>可以放置的位置放</a:t>
            </a:r>
            <a:r>
              <a:rPr lang="en-US" altLang="zh-CN" sz="2000" dirty="0" smtClean="0"/>
              <a:t>y</a:t>
            </a:r>
            <a:r>
              <a:rPr lang="zh-CN" altLang="en-US" sz="2000" dirty="0" smtClean="0"/>
              <a:t>，计算个数</a:t>
            </a:r>
            <a:r>
              <a:rPr lang="en-US" sz="2000" dirty="0" smtClean="0"/>
              <a:t/>
            </a:r>
            <a:br>
              <a:rPr lang="en-US" sz="2000" dirty="0" smtClean="0"/>
            </a:br>
            <a:r>
              <a:rPr lang="en-US" sz="2000" dirty="0" smtClean="0"/>
              <a:t>   x[k] = </a:t>
            </a:r>
            <a:r>
              <a:rPr lang="en-US" sz="2000" dirty="0" err="1" smtClean="0"/>
              <a:t>i</a:t>
            </a:r>
            <a:r>
              <a:rPr lang="en-US" sz="2000" dirty="0" smtClean="0"/>
              <a:t>;                             //</a:t>
            </a:r>
            <a:r>
              <a:rPr lang="zh-CN" altLang="en-US" sz="2000" dirty="0" smtClean="0"/>
              <a:t>放</a:t>
            </a:r>
            <a:r>
              <a:rPr lang="en-US" altLang="zh-CN" sz="2000" dirty="0" smtClean="0"/>
              <a:t>count</a:t>
            </a:r>
            <a:r>
              <a:rPr lang="en-US" sz="2000" dirty="0" smtClean="0"/>
              <a:t/>
            </a:r>
            <a:br>
              <a:rPr lang="en-US" sz="2000" dirty="0" smtClean="0"/>
            </a:br>
            <a:r>
              <a:rPr lang="en-US" sz="2000" dirty="0" smtClean="0"/>
              <a:t>   if(Place(k))</a:t>
            </a:r>
            <a:br>
              <a:rPr lang="en-US" sz="2000" dirty="0" smtClean="0"/>
            </a:br>
            <a:r>
              <a:rPr lang="en-US" sz="2000" dirty="0" smtClean="0"/>
              <a:t>    y[count++] = </a:t>
            </a:r>
            <a:r>
              <a:rPr lang="en-US" sz="2000" dirty="0" err="1" smtClean="0"/>
              <a:t>i</a:t>
            </a:r>
            <a:r>
              <a:rPr lang="en-US" sz="2000" dirty="0" smtClean="0"/>
              <a:t>;</a:t>
            </a:r>
            <a:br>
              <a:rPr lang="en-US" sz="2000" dirty="0" smtClean="0"/>
            </a:br>
            <a:r>
              <a:rPr lang="en-US" sz="2000" dirty="0" smtClean="0"/>
              <a:t>  }</a:t>
            </a:r>
            <a:br>
              <a:rPr lang="en-US" sz="2000" dirty="0" smtClean="0"/>
            </a:br>
            <a:r>
              <a:rPr lang="en-US" sz="2000" dirty="0" smtClean="0"/>
              <a:t> if(count &gt; 0)                                  // </a:t>
            </a:r>
            <a:r>
              <a:rPr lang="zh-CN" altLang="en-US" sz="2000" dirty="0" smtClean="0"/>
              <a:t>皇后</a:t>
            </a:r>
            <a:r>
              <a:rPr lang="en-US" sz="2000" dirty="0" smtClean="0"/>
              <a:t> k</a:t>
            </a:r>
            <a:r>
              <a:rPr lang="zh-CN" altLang="en-US" sz="2000" dirty="0" smtClean="0"/>
              <a:t>有可放位置</a:t>
            </a:r>
            <a:r>
              <a:rPr lang="en-US" sz="2000" dirty="0" smtClean="0"/>
              <a:t/>
            </a:r>
            <a:br>
              <a:rPr lang="en-US" sz="2000" dirty="0" smtClean="0"/>
            </a:br>
            <a:r>
              <a:rPr lang="en-US" sz="2000" dirty="0" smtClean="0"/>
              <a:t>  x[k++] = y[</a:t>
            </a:r>
            <a:r>
              <a:rPr lang="en-US" sz="2000" dirty="0" err="1" smtClean="0"/>
              <a:t>rnd.Random</a:t>
            </a:r>
            <a:r>
              <a:rPr lang="en-US" sz="2000" dirty="0" smtClean="0"/>
              <a:t>(count)];  // </a:t>
            </a:r>
            <a:r>
              <a:rPr lang="zh-CN" altLang="en-US" sz="2000" dirty="0" smtClean="0"/>
              <a:t>随机选一个可放位置</a:t>
            </a:r>
            <a:br>
              <a:rPr lang="zh-CN" altLang="en-US" sz="2000" dirty="0" smtClean="0"/>
            </a:br>
            <a:r>
              <a:rPr lang="zh-CN" altLang="en-US" sz="2000" dirty="0" smtClean="0"/>
              <a:t> </a:t>
            </a:r>
            <a:r>
              <a:rPr lang="en-US" altLang="zh-CN" sz="2000" dirty="0" smtClean="0"/>
              <a:t>}</a:t>
            </a:r>
            <a:br>
              <a:rPr lang="en-US" altLang="zh-CN" sz="2000" dirty="0" smtClean="0"/>
            </a:br>
            <a:r>
              <a:rPr lang="en-US" altLang="zh-CN" sz="2000" dirty="0" smtClean="0"/>
              <a:t> </a:t>
            </a:r>
            <a:r>
              <a:rPr lang="en-US" sz="2000" dirty="0" smtClean="0"/>
              <a:t>return (count &gt; 0); // count &gt; 0</a:t>
            </a:r>
            <a:r>
              <a:rPr lang="zh-CN" altLang="en-US" sz="2000" dirty="0" smtClean="0"/>
              <a:t>表示放置位置成功</a:t>
            </a:r>
            <a:br>
              <a:rPr lang="zh-CN" altLang="en-US" sz="2000" dirty="0" smtClean="0"/>
            </a:br>
            <a:r>
              <a:rPr lang="en-US" altLang="zh-CN" sz="2000" dirty="0" smtClean="0"/>
              <a:t>}</a:t>
            </a:r>
            <a:endParaRPr lang="zh-CN" alt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dirty="0" smtClean="0"/>
              <a:t>Las Vegas</a:t>
            </a:r>
            <a:r>
              <a:rPr lang="zh-CN" altLang="en-US" sz="4000" dirty="0" smtClean="0"/>
              <a:t>算法：</a:t>
            </a:r>
            <a:r>
              <a:rPr lang="en-US" altLang="zh-CN" sz="4000" dirty="0" smtClean="0"/>
              <a:t>n</a:t>
            </a:r>
            <a:r>
              <a:rPr lang="zh-CN" altLang="en-US" sz="4000" dirty="0" smtClean="0"/>
              <a:t>皇后问题</a:t>
            </a:r>
            <a:endParaRPr lang="zh-CN" altLang="en-US" sz="4000" dirty="0"/>
          </a:p>
        </p:txBody>
      </p:sp>
      <p:sp>
        <p:nvSpPr>
          <p:cNvPr id="3" name="内容占位符 2"/>
          <p:cNvSpPr>
            <a:spLocks noGrp="1"/>
          </p:cNvSpPr>
          <p:nvPr>
            <p:ph idx="1"/>
          </p:nvPr>
        </p:nvSpPr>
        <p:spPr>
          <a:xfrm>
            <a:off x="457200" y="1428736"/>
            <a:ext cx="8229600" cy="4702189"/>
          </a:xfrm>
        </p:spPr>
        <p:txBody>
          <a:bodyPr/>
          <a:lstStyle/>
          <a:p>
            <a:r>
              <a:rPr lang="en-US" altLang="zh-CN" sz="2000" dirty="0" smtClean="0"/>
              <a:t>void </a:t>
            </a:r>
            <a:r>
              <a:rPr lang="en-US" altLang="zh-CN" sz="2000" dirty="0" err="1" smtClean="0"/>
              <a:t>nQueen</a:t>
            </a:r>
            <a:r>
              <a:rPr lang="en-US" altLang="zh-CN" sz="2000" dirty="0" smtClean="0"/>
              <a:t>( </a:t>
            </a:r>
            <a:r>
              <a:rPr lang="en-US" altLang="zh-CN" sz="2000" dirty="0" err="1" smtClean="0"/>
              <a:t>int</a:t>
            </a:r>
            <a:r>
              <a:rPr lang="en-US" altLang="zh-CN" sz="2000" dirty="0" smtClean="0"/>
              <a:t> n ){ // </a:t>
            </a:r>
            <a:r>
              <a:rPr lang="zh-CN" altLang="en-US" sz="2000" dirty="0" smtClean="0"/>
              <a:t>解 </a:t>
            </a:r>
            <a:r>
              <a:rPr lang="en-US" altLang="zh-CN" sz="2000" dirty="0" smtClean="0"/>
              <a:t>n </a:t>
            </a:r>
            <a:r>
              <a:rPr lang="zh-CN" altLang="en-US" sz="2000" dirty="0" smtClean="0"/>
              <a:t>皇后问题的 </a:t>
            </a:r>
            <a:r>
              <a:rPr lang="en-US" altLang="zh-CN" sz="2000" dirty="0" smtClean="0"/>
              <a:t>Las Vegas </a:t>
            </a:r>
            <a:r>
              <a:rPr lang="zh-CN" altLang="en-US" sz="2000" dirty="0" smtClean="0"/>
              <a:t>算法</a:t>
            </a:r>
          </a:p>
          <a:p>
            <a:pPr>
              <a:buNone/>
            </a:pPr>
            <a:r>
              <a:rPr lang="zh-CN" altLang="en-US" sz="2000" dirty="0" smtClean="0"/>
              <a:t>      </a:t>
            </a:r>
            <a:r>
              <a:rPr lang="en-US" altLang="zh-CN" sz="2000" dirty="0" smtClean="0"/>
              <a:t>Queen  X;     X . n = n;</a:t>
            </a:r>
          </a:p>
          <a:p>
            <a:pPr>
              <a:buNone/>
            </a:pPr>
            <a:r>
              <a:rPr lang="en-US" altLang="zh-CN" sz="2000" dirty="0" smtClean="0"/>
              <a:t>      </a:t>
            </a:r>
            <a:r>
              <a:rPr lang="en-US" altLang="zh-CN" sz="2000" dirty="0" err="1" smtClean="0"/>
              <a:t>int</a:t>
            </a:r>
            <a:r>
              <a:rPr lang="en-US" altLang="zh-CN" sz="2000" dirty="0" smtClean="0"/>
              <a:t> *p = new </a:t>
            </a:r>
            <a:r>
              <a:rPr lang="en-US" altLang="zh-CN" sz="2000" dirty="0" err="1" smtClean="0"/>
              <a:t>int</a:t>
            </a:r>
            <a:r>
              <a:rPr lang="en-US" altLang="zh-CN" sz="2000" dirty="0" smtClean="0"/>
              <a:t> [n+1] ;</a:t>
            </a:r>
          </a:p>
          <a:p>
            <a:pPr>
              <a:buNone/>
            </a:pPr>
            <a:r>
              <a:rPr lang="en-US" altLang="zh-CN" sz="2000" dirty="0" smtClean="0"/>
              <a:t>      for ( </a:t>
            </a:r>
            <a:r>
              <a:rPr lang="en-US" altLang="zh-CN" sz="2000" dirty="0" err="1" smtClean="0"/>
              <a:t>int</a:t>
            </a:r>
            <a:r>
              <a:rPr lang="en-US" altLang="zh-CN" sz="2000" dirty="0" smtClean="0"/>
              <a:t> </a:t>
            </a:r>
            <a:r>
              <a:rPr lang="en-US" altLang="zh-CN" sz="2000" dirty="0" err="1" smtClean="0"/>
              <a:t>i</a:t>
            </a:r>
            <a:r>
              <a:rPr lang="en-US" altLang="zh-CN" sz="2000" dirty="0" smtClean="0"/>
              <a:t> = 0 ; </a:t>
            </a:r>
            <a:r>
              <a:rPr lang="en-US" altLang="zh-CN" sz="2000" dirty="0" err="1" smtClean="0"/>
              <a:t>i</a:t>
            </a:r>
            <a:r>
              <a:rPr lang="en-US" altLang="zh-CN" sz="2000" dirty="0" smtClean="0"/>
              <a:t> &lt;= n ; </a:t>
            </a:r>
            <a:r>
              <a:rPr lang="en-US" altLang="zh-CN" sz="2000" dirty="0" err="1" smtClean="0"/>
              <a:t>i</a:t>
            </a:r>
            <a:r>
              <a:rPr lang="en-US" altLang="zh-CN" sz="2000" dirty="0" smtClean="0"/>
              <a:t> + + )</a:t>
            </a:r>
          </a:p>
          <a:p>
            <a:pPr>
              <a:buNone/>
            </a:pPr>
            <a:r>
              <a:rPr lang="en-US" altLang="zh-CN" sz="2000" dirty="0" smtClean="0"/>
              <a:t>        p[</a:t>
            </a:r>
            <a:r>
              <a:rPr lang="en-US" altLang="zh-CN" sz="2000" dirty="0" err="1" smtClean="0"/>
              <a:t>i</a:t>
            </a:r>
            <a:r>
              <a:rPr lang="en-US" altLang="zh-CN" sz="2000" dirty="0" smtClean="0"/>
              <a:t>] = 0;</a:t>
            </a:r>
          </a:p>
          <a:p>
            <a:pPr>
              <a:buNone/>
            </a:pPr>
            <a:r>
              <a:rPr lang="en-US" altLang="zh-CN" sz="2000" dirty="0" smtClean="0"/>
              <a:t>      X . x = p;</a:t>
            </a:r>
          </a:p>
          <a:p>
            <a:pPr>
              <a:buNone/>
            </a:pPr>
            <a:r>
              <a:rPr lang="en-US" altLang="zh-CN" sz="2000" dirty="0" smtClean="0"/>
              <a:t>      //</a:t>
            </a:r>
            <a:r>
              <a:rPr lang="zh-CN" altLang="en-US" sz="2000" dirty="0" smtClean="0"/>
              <a:t>反复调用放置 </a:t>
            </a:r>
            <a:r>
              <a:rPr lang="en-US" altLang="zh-CN" sz="2000" dirty="0" smtClean="0"/>
              <a:t>n </a:t>
            </a:r>
            <a:r>
              <a:rPr lang="zh-CN" altLang="en-US" sz="2000" dirty="0" smtClean="0"/>
              <a:t>皇后的 </a:t>
            </a:r>
            <a:r>
              <a:rPr lang="en-US" altLang="zh-CN" sz="2000" dirty="0" smtClean="0"/>
              <a:t>Las Vegas </a:t>
            </a:r>
            <a:r>
              <a:rPr lang="zh-CN" altLang="en-US" sz="2000" dirty="0" smtClean="0"/>
              <a:t>算法，直至放置成功</a:t>
            </a:r>
            <a:endParaRPr lang="en-US" altLang="zh-CN" sz="2000" dirty="0" smtClean="0"/>
          </a:p>
          <a:p>
            <a:pPr>
              <a:buNone/>
            </a:pPr>
            <a:r>
              <a:rPr lang="en-US" altLang="zh-CN" sz="2000" dirty="0" smtClean="0"/>
              <a:t>      while ( ! X . </a:t>
            </a:r>
            <a:r>
              <a:rPr lang="en-US" altLang="zh-CN" sz="2000" dirty="0" err="1" smtClean="0"/>
              <a:t>QueensLV</a:t>
            </a:r>
            <a:r>
              <a:rPr lang="en-US" altLang="zh-CN" sz="2000" dirty="0" smtClean="0"/>
              <a:t>( ) );  </a:t>
            </a:r>
            <a:endParaRPr lang="zh-CN" altLang="en-US" sz="2000" dirty="0" smtClean="0"/>
          </a:p>
          <a:p>
            <a:pPr>
              <a:buNone/>
            </a:pPr>
            <a:r>
              <a:rPr lang="en-US" altLang="zh-CN" sz="2000" dirty="0" smtClean="0"/>
              <a:t>      for ( </a:t>
            </a:r>
            <a:r>
              <a:rPr lang="en-US" altLang="zh-CN" sz="2000" dirty="0" err="1" smtClean="0"/>
              <a:t>int</a:t>
            </a:r>
            <a:r>
              <a:rPr lang="en-US" altLang="zh-CN" sz="2000" dirty="0" smtClean="0"/>
              <a:t> </a:t>
            </a:r>
            <a:r>
              <a:rPr lang="en-US" altLang="zh-CN" sz="2000" dirty="0" err="1" smtClean="0"/>
              <a:t>i</a:t>
            </a:r>
            <a:r>
              <a:rPr lang="en-US" altLang="zh-CN" sz="2000" dirty="0" smtClean="0"/>
              <a:t> = 0 ; </a:t>
            </a:r>
            <a:r>
              <a:rPr lang="en-US" altLang="zh-CN" sz="2000" dirty="0" err="1" smtClean="0"/>
              <a:t>i</a:t>
            </a:r>
            <a:r>
              <a:rPr lang="en-US" altLang="zh-CN" sz="2000" dirty="0" smtClean="0"/>
              <a:t> &lt;= n ; </a:t>
            </a:r>
            <a:r>
              <a:rPr lang="en-US" altLang="zh-CN" sz="2000" dirty="0" err="1" smtClean="0"/>
              <a:t>i</a:t>
            </a:r>
            <a:r>
              <a:rPr lang="en-US" altLang="zh-CN" sz="2000" dirty="0" smtClean="0"/>
              <a:t> + + )</a:t>
            </a:r>
          </a:p>
          <a:p>
            <a:pPr>
              <a:buNone/>
            </a:pPr>
            <a:r>
              <a:rPr lang="en-US" altLang="zh-CN" sz="2000" dirty="0" smtClean="0"/>
              <a:t>        </a:t>
            </a:r>
            <a:r>
              <a:rPr lang="en-US" altLang="zh-CN" sz="2000" dirty="0" err="1" smtClean="0"/>
              <a:t>cout</a:t>
            </a:r>
            <a:r>
              <a:rPr lang="en-US" altLang="zh-CN" sz="2000" dirty="0" smtClean="0"/>
              <a:t> &lt; &lt; p[</a:t>
            </a:r>
            <a:r>
              <a:rPr lang="en-US" altLang="zh-CN" sz="2000" dirty="0" err="1" smtClean="0"/>
              <a:t>i</a:t>
            </a:r>
            <a:r>
              <a:rPr lang="en-US" altLang="zh-CN" sz="2000" dirty="0" smtClean="0"/>
              <a:t>] &lt; &lt; “ ” ;</a:t>
            </a:r>
          </a:p>
          <a:p>
            <a:pPr>
              <a:buNone/>
            </a:pPr>
            <a:r>
              <a:rPr lang="en-US" altLang="zh-CN" sz="2000" dirty="0" smtClean="0"/>
              <a:t>        </a:t>
            </a:r>
            <a:r>
              <a:rPr lang="en-US" altLang="zh-CN" sz="2000" dirty="0" err="1" smtClean="0"/>
              <a:t>cout</a:t>
            </a:r>
            <a:r>
              <a:rPr lang="en-US" altLang="zh-CN" sz="2000" dirty="0" smtClean="0"/>
              <a:t> &lt; &lt; </a:t>
            </a:r>
            <a:r>
              <a:rPr lang="en-US" altLang="zh-CN" sz="2000" dirty="0" err="1" smtClean="0"/>
              <a:t>endl</a:t>
            </a:r>
            <a:r>
              <a:rPr lang="en-US" altLang="zh-CN" sz="2000" dirty="0" smtClean="0"/>
              <a:t> ;</a:t>
            </a:r>
          </a:p>
          <a:p>
            <a:pPr>
              <a:buNone/>
            </a:pPr>
            <a:r>
              <a:rPr lang="en-US" altLang="zh-CN" sz="2000" dirty="0" smtClean="0"/>
              <a:t>      delete [ ] p ;    </a:t>
            </a:r>
          </a:p>
          <a:p>
            <a:pPr>
              <a:buNone/>
            </a:pPr>
            <a:r>
              <a:rPr lang="en-US" altLang="zh-CN" sz="2000" dirty="0" smtClean="0"/>
              <a:t>     }</a:t>
            </a:r>
          </a:p>
          <a:p>
            <a:pPr>
              <a:buNone/>
            </a:pPr>
            <a:endParaRPr lang="zh-CN" alt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dirty="0" smtClean="0"/>
              <a:t>Las Vegas</a:t>
            </a:r>
            <a:r>
              <a:rPr lang="zh-CN" altLang="en-US" sz="4000" dirty="0" smtClean="0"/>
              <a:t>算法：</a:t>
            </a:r>
            <a:r>
              <a:rPr lang="en-US" altLang="zh-CN" sz="4000" dirty="0" smtClean="0"/>
              <a:t>n</a:t>
            </a:r>
            <a:r>
              <a:rPr lang="zh-CN" altLang="en-US" sz="4000" dirty="0" smtClean="0"/>
              <a:t>皇后问题</a:t>
            </a:r>
            <a:endParaRPr lang="zh-CN" altLang="en-US" sz="4000" dirty="0"/>
          </a:p>
        </p:txBody>
      </p:sp>
      <p:sp>
        <p:nvSpPr>
          <p:cNvPr id="3" name="内容占位符 2"/>
          <p:cNvSpPr>
            <a:spLocks noGrp="1"/>
          </p:cNvSpPr>
          <p:nvPr>
            <p:ph idx="1"/>
          </p:nvPr>
        </p:nvSpPr>
        <p:spPr>
          <a:xfrm>
            <a:off x="457200" y="1428736"/>
            <a:ext cx="8229600" cy="4702189"/>
          </a:xfrm>
        </p:spPr>
        <p:txBody>
          <a:bodyPr/>
          <a:lstStyle/>
          <a:p>
            <a:r>
              <a:rPr lang="zh-CN" altLang="en-US" sz="2400" dirty="0" smtClean="0"/>
              <a:t>与回溯法结合</a:t>
            </a:r>
            <a:endParaRPr lang="en-US" altLang="zh-CN" sz="2400" dirty="0" smtClean="0"/>
          </a:p>
          <a:p>
            <a:pPr lvl="1"/>
            <a:r>
              <a:rPr lang="zh-CN" altLang="en-US" sz="2000" dirty="0" smtClean="0"/>
              <a:t>上述算法一旦发现无法再放置下一个皇后，就全部重新开始，可将上述随机策略与回溯法结合：先用随机法放若干个，再回溯继续放置后面的皇后，直到成功或失败。</a:t>
            </a:r>
            <a:endParaRPr lang="en-US" altLang="zh-CN" sz="2000" dirty="0" smtClean="0"/>
          </a:p>
          <a:p>
            <a:pPr lvl="1"/>
            <a:r>
              <a:rPr lang="zh-CN" altLang="en-US" sz="2000" dirty="0" smtClean="0"/>
              <a:t>方法：将</a:t>
            </a:r>
            <a:r>
              <a:rPr lang="en-US" altLang="zh-CN" sz="2000" dirty="0" err="1" smtClean="0"/>
              <a:t>queesLV</a:t>
            </a:r>
            <a:r>
              <a:rPr lang="en-US" altLang="zh-CN" sz="2000" dirty="0" smtClean="0"/>
              <a:t>()</a:t>
            </a:r>
            <a:r>
              <a:rPr lang="zh-CN" altLang="en-US" sz="2000" dirty="0" smtClean="0"/>
              <a:t>改造为</a:t>
            </a:r>
            <a:r>
              <a:rPr lang="en-US" altLang="zh-CN" sz="2000" dirty="0" err="1" smtClean="0"/>
              <a:t>queesLV</a:t>
            </a:r>
            <a:r>
              <a:rPr lang="en-US" altLang="zh-CN" sz="2000" dirty="0" smtClean="0"/>
              <a:t>(</a:t>
            </a:r>
            <a:r>
              <a:rPr lang="en-US" altLang="zh-CN" sz="2000" dirty="0" err="1" smtClean="0"/>
              <a:t>int</a:t>
            </a:r>
            <a:r>
              <a:rPr lang="en-US" altLang="zh-CN" sz="2000" dirty="0" smtClean="0"/>
              <a:t> </a:t>
            </a:r>
            <a:r>
              <a:rPr lang="en-US" altLang="zh-CN" sz="2000" dirty="0" err="1" smtClean="0"/>
              <a:t>stopVegas</a:t>
            </a:r>
            <a:r>
              <a:rPr lang="en-US" altLang="zh-CN" sz="2000" dirty="0" smtClean="0"/>
              <a:t>)</a:t>
            </a:r>
            <a:r>
              <a:rPr lang="zh-CN" altLang="en-US" sz="2000" dirty="0" smtClean="0"/>
              <a:t>，程序的</a:t>
            </a:r>
            <a:r>
              <a:rPr lang="en-US" altLang="zh-CN" sz="2000" dirty="0" smtClean="0"/>
              <a:t>while</a:t>
            </a:r>
            <a:r>
              <a:rPr lang="zh-CN" altLang="en-US" sz="2000" dirty="0" smtClean="0"/>
              <a:t>循环改为</a:t>
            </a:r>
            <a:r>
              <a:rPr lang="en-US" altLang="zh-CN" sz="2000" dirty="0" smtClean="0"/>
              <a:t>k&lt;=</a:t>
            </a:r>
            <a:r>
              <a:rPr lang="en-US" altLang="zh-CN" sz="2000" dirty="0" err="1" smtClean="0"/>
              <a:t>stopVegas</a:t>
            </a:r>
            <a:r>
              <a:rPr lang="zh-CN" altLang="en-US" sz="2000" dirty="0" smtClean="0"/>
              <a:t>，放置</a:t>
            </a:r>
            <a:r>
              <a:rPr lang="en-US" altLang="zh-CN" sz="2000" dirty="0" err="1" smtClean="0"/>
              <a:t>stopVegas</a:t>
            </a:r>
            <a:r>
              <a:rPr lang="zh-CN" altLang="en-US" sz="2000" dirty="0" smtClean="0"/>
              <a:t>皇后退出。将</a:t>
            </a:r>
            <a:r>
              <a:rPr lang="en-US" altLang="zh-CN" sz="2000" dirty="0" smtClean="0"/>
              <a:t>n</a:t>
            </a:r>
            <a:r>
              <a:rPr lang="zh-CN" altLang="en-US" sz="2000" dirty="0" smtClean="0"/>
              <a:t>皇后的回溯算法</a:t>
            </a:r>
            <a:r>
              <a:rPr lang="en-US" altLang="zh-CN" sz="2000" dirty="0" err="1" smtClean="0"/>
              <a:t>nqueens</a:t>
            </a:r>
            <a:r>
              <a:rPr lang="en-US" altLang="zh-CN" sz="2000" dirty="0" smtClean="0"/>
              <a:t>(n)</a:t>
            </a:r>
            <a:r>
              <a:rPr lang="zh-CN" altLang="en-US" sz="2000" dirty="0" smtClean="0"/>
              <a:t>改为</a:t>
            </a:r>
            <a:r>
              <a:rPr lang="en-US" altLang="zh-CN" sz="2000" dirty="0" smtClean="0"/>
              <a:t>backtrack(</a:t>
            </a:r>
            <a:r>
              <a:rPr lang="en-US" altLang="zh-CN" sz="2000" dirty="0" err="1" smtClean="0"/>
              <a:t>n,t</a:t>
            </a:r>
            <a:r>
              <a:rPr lang="en-US" altLang="zh-CN" sz="2000" dirty="0" smtClean="0"/>
              <a:t>)</a:t>
            </a:r>
            <a:r>
              <a:rPr lang="zh-CN" altLang="en-US" sz="2000" dirty="0" smtClean="0"/>
              <a:t>，</a:t>
            </a:r>
            <a:r>
              <a:rPr lang="en-US" altLang="zh-CN" sz="2000" dirty="0" smtClean="0"/>
              <a:t>k</a:t>
            </a:r>
            <a:r>
              <a:rPr lang="zh-CN" altLang="en-US" sz="2000" dirty="0" smtClean="0"/>
              <a:t>赋初值</a:t>
            </a:r>
            <a:r>
              <a:rPr lang="en-US" altLang="zh-CN" sz="2000" dirty="0" smtClean="0"/>
              <a:t>t</a:t>
            </a:r>
            <a:r>
              <a:rPr lang="zh-CN" altLang="en-US" sz="2000" dirty="0" smtClean="0"/>
              <a:t>，</a:t>
            </a:r>
            <a:r>
              <a:rPr lang="en-US" altLang="zh-CN" sz="2000" dirty="0" smtClean="0"/>
              <a:t>while k&gt;0 …</a:t>
            </a:r>
            <a:r>
              <a:rPr lang="zh-CN" altLang="en-US" sz="2000" dirty="0" smtClean="0"/>
              <a:t>改为</a:t>
            </a:r>
            <a:r>
              <a:rPr lang="en-US" altLang="zh-CN" sz="2000" dirty="0" smtClean="0"/>
              <a:t>while</a:t>
            </a:r>
            <a:r>
              <a:rPr lang="zh-CN" altLang="en-US" sz="2000" dirty="0" smtClean="0"/>
              <a:t> </a:t>
            </a:r>
            <a:r>
              <a:rPr lang="en-US" altLang="zh-CN" sz="2000" dirty="0" smtClean="0"/>
              <a:t>k&gt;=t …, </a:t>
            </a:r>
            <a:r>
              <a:rPr lang="zh-CN" altLang="en-US" sz="2000" dirty="0" smtClean="0"/>
              <a:t>则与随机算法结合的</a:t>
            </a:r>
            <a:r>
              <a:rPr lang="en-US" altLang="zh-CN" sz="2000" dirty="0" smtClean="0"/>
              <a:t>n</a:t>
            </a:r>
            <a:r>
              <a:rPr lang="zh-CN" altLang="en-US" sz="2000" dirty="0" smtClean="0"/>
              <a:t>皇后算法算法如下：</a:t>
            </a:r>
            <a:endParaRPr lang="en-US" altLang="zh-CN" sz="2000" dirty="0" smtClean="0"/>
          </a:p>
          <a:p>
            <a:pPr lvl="1"/>
            <a:r>
              <a:rPr lang="en-US" sz="2000" dirty="0" smtClean="0"/>
              <a:t>Public static void </a:t>
            </a:r>
            <a:r>
              <a:rPr lang="en-US" sz="2000" dirty="0" err="1" smtClean="0"/>
              <a:t>nQueen</a:t>
            </a:r>
            <a:r>
              <a:rPr lang="en-US" sz="2000" dirty="0" smtClean="0"/>
              <a:t>(</a:t>
            </a:r>
            <a:r>
              <a:rPr lang="en-US" sz="2000" dirty="0" err="1" smtClean="0"/>
              <a:t>int</a:t>
            </a:r>
            <a:r>
              <a:rPr lang="en-US" sz="2000" dirty="0" smtClean="0"/>
              <a:t> stop){</a:t>
            </a:r>
          </a:p>
          <a:p>
            <a:pPr lvl="1">
              <a:buNone/>
            </a:pPr>
            <a:r>
              <a:rPr lang="en-US" sz="2000" dirty="0" smtClean="0"/>
              <a:t>      x=new </a:t>
            </a:r>
            <a:r>
              <a:rPr lang="en-US" sz="2000" dirty="0" err="1" smtClean="0"/>
              <a:t>int</a:t>
            </a:r>
            <a:r>
              <a:rPr lang="en-US" sz="2000" dirty="0" smtClean="0"/>
              <a:t> [n+1];y=new </a:t>
            </a:r>
            <a:r>
              <a:rPr lang="en-US" sz="2000" dirty="0" err="1" smtClean="0"/>
              <a:t>int</a:t>
            </a:r>
            <a:r>
              <a:rPr lang="en-US" sz="2000" dirty="0" smtClean="0"/>
              <a:t> [n+1];</a:t>
            </a:r>
          </a:p>
          <a:p>
            <a:pPr lvl="1">
              <a:buNone/>
            </a:pPr>
            <a:r>
              <a:rPr lang="en-US" sz="2000" dirty="0" smtClean="0"/>
              <a:t>      for (</a:t>
            </a:r>
            <a:r>
              <a:rPr lang="en-US" sz="2000" dirty="0" err="1" smtClean="0"/>
              <a:t>int</a:t>
            </a:r>
            <a:r>
              <a:rPr lang="en-US" sz="2000" dirty="0" smtClean="0"/>
              <a:t> </a:t>
            </a:r>
            <a:r>
              <a:rPr lang="en-US" sz="2000" dirty="0" err="1" smtClean="0"/>
              <a:t>i</a:t>
            </a:r>
            <a:r>
              <a:rPr lang="en-US" sz="2000" dirty="0" smtClean="0"/>
              <a:t>=0,i&lt;=</a:t>
            </a:r>
            <a:r>
              <a:rPr lang="en-US" sz="2000" dirty="0" err="1" smtClean="0"/>
              <a:t>n;i</a:t>
            </a:r>
            <a:r>
              <a:rPr lang="en-US" sz="2000" dirty="0" smtClean="0"/>
              <a:t>++) x[</a:t>
            </a:r>
            <a:r>
              <a:rPr lang="en-US" sz="2000" dirty="0" err="1" smtClean="0"/>
              <a:t>i</a:t>
            </a:r>
            <a:r>
              <a:rPr lang="en-US" sz="2000" dirty="0" smtClean="0"/>
              <a:t>]=0; </a:t>
            </a:r>
          </a:p>
          <a:p>
            <a:pPr lvl="1">
              <a:buNone/>
            </a:pPr>
            <a:r>
              <a:rPr lang="en-US" sz="2000" dirty="0" smtClean="0"/>
              <a:t>      while(!</a:t>
            </a:r>
            <a:r>
              <a:rPr lang="en-US" sz="2000" dirty="0" err="1" smtClean="0"/>
              <a:t>queesLV</a:t>
            </a:r>
            <a:r>
              <a:rPr lang="en-US" sz="2000" dirty="0" smtClean="0"/>
              <a:t>(stop);  //</a:t>
            </a:r>
            <a:r>
              <a:rPr lang="zh-CN" altLang="en-US" sz="2000" dirty="0" smtClean="0"/>
              <a:t>随机成功放置前</a:t>
            </a:r>
            <a:r>
              <a:rPr lang="en-US" altLang="zh-CN" sz="2000" dirty="0" smtClean="0"/>
              <a:t>stop</a:t>
            </a:r>
            <a:r>
              <a:rPr lang="zh-CN" altLang="en-US" sz="2000" dirty="0" smtClean="0"/>
              <a:t>个皇后为止</a:t>
            </a:r>
            <a:endParaRPr lang="en-US" sz="2000" dirty="0" smtClean="0"/>
          </a:p>
          <a:p>
            <a:pPr lvl="1">
              <a:buNone/>
            </a:pPr>
            <a:r>
              <a:rPr lang="en-US" sz="2000" dirty="0" smtClean="0"/>
              <a:t>      backtr</a:t>
            </a:r>
            <a:r>
              <a:rPr lang="en-US" altLang="zh-CN" sz="2000" dirty="0" smtClean="0"/>
              <a:t>a</a:t>
            </a:r>
            <a:r>
              <a:rPr lang="en-US" sz="2000" dirty="0" smtClean="0"/>
              <a:t>ck(n,stop+1);       //</a:t>
            </a:r>
            <a:r>
              <a:rPr lang="zh-CN" altLang="en-US" sz="2000" dirty="0" smtClean="0"/>
              <a:t>回溯搜索后面的皇后位置</a:t>
            </a:r>
            <a:endParaRPr lang="en-US" sz="2000" dirty="0" smtClean="0"/>
          </a:p>
          <a:p>
            <a:pPr lvl="1">
              <a:buNone/>
            </a:pPr>
            <a:r>
              <a:rPr lang="en-US" sz="2000" dirty="0" smtClean="0"/>
              <a:t>     }</a:t>
            </a:r>
            <a:br>
              <a:rPr lang="en-US" sz="2000" dirty="0" smtClean="0"/>
            </a:br>
            <a:r>
              <a:rPr lang="en-US" sz="2000" dirty="0" smtClean="0"/>
              <a:t/>
            </a:r>
            <a:br>
              <a:rPr lang="en-US" sz="2000" dirty="0" smtClean="0"/>
            </a:br>
            <a:endParaRPr lang="zh-CN" altLang="en-US"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dirty="0" smtClean="0"/>
              <a:t>Las Vegas</a:t>
            </a:r>
            <a:r>
              <a:rPr lang="zh-CN" altLang="en-US" sz="4000" dirty="0" smtClean="0"/>
              <a:t>算法：</a:t>
            </a:r>
            <a:r>
              <a:rPr lang="en-US" altLang="zh-CN" sz="4000" dirty="0" smtClean="0"/>
              <a:t>n</a:t>
            </a:r>
            <a:r>
              <a:rPr lang="zh-CN" altLang="en-US" sz="4000" dirty="0" smtClean="0"/>
              <a:t>皇后问题</a:t>
            </a:r>
            <a:endParaRPr lang="zh-CN" altLang="en-US" sz="4000" dirty="0"/>
          </a:p>
        </p:txBody>
      </p:sp>
      <p:sp>
        <p:nvSpPr>
          <p:cNvPr id="3" name="内容占位符 2"/>
          <p:cNvSpPr>
            <a:spLocks noGrp="1"/>
          </p:cNvSpPr>
          <p:nvPr>
            <p:ph idx="1"/>
          </p:nvPr>
        </p:nvSpPr>
        <p:spPr>
          <a:xfrm>
            <a:off x="457200" y="1428736"/>
            <a:ext cx="8229600" cy="4702189"/>
          </a:xfrm>
        </p:spPr>
        <p:txBody>
          <a:bodyPr/>
          <a:lstStyle/>
          <a:p>
            <a:pPr lvl="1"/>
            <a:r>
              <a:rPr lang="zh-CN" altLang="en-US" sz="2400" dirty="0" smtClean="0"/>
              <a:t>算法的效率</a:t>
            </a:r>
            <a:endParaRPr lang="en-US" altLang="zh-CN" sz="2400" dirty="0" smtClean="0"/>
          </a:p>
          <a:p>
            <a:pPr lvl="2"/>
            <a:r>
              <a:rPr lang="en-US" altLang="zh-CN" sz="2000" dirty="0" smtClean="0"/>
              <a:t>8</a:t>
            </a:r>
            <a:r>
              <a:rPr lang="zh-CN" altLang="en-US" sz="2000" dirty="0" smtClean="0"/>
              <a:t>皇后问题，不同</a:t>
            </a:r>
            <a:r>
              <a:rPr lang="en-US" altLang="zh-CN" sz="2000" dirty="0" err="1" smtClean="0"/>
              <a:t>stopVegas</a:t>
            </a:r>
            <a:r>
              <a:rPr lang="zh-CN" altLang="en-US" sz="2000" dirty="0" smtClean="0"/>
              <a:t>的算法效率。</a:t>
            </a:r>
            <a:r>
              <a:rPr lang="en-US" altLang="zh-CN" sz="2000" dirty="0" smtClean="0"/>
              <a:t>P:</a:t>
            </a:r>
            <a:r>
              <a:rPr lang="zh-CN" altLang="en-US" sz="2000" dirty="0" smtClean="0"/>
              <a:t>算法成功率；</a:t>
            </a:r>
            <a:r>
              <a:rPr lang="en-US" altLang="zh-CN" sz="2000" dirty="0" smtClean="0"/>
              <a:t>s/e:</a:t>
            </a:r>
            <a:r>
              <a:rPr lang="zh-CN" altLang="en-US" sz="2000" dirty="0" smtClean="0"/>
              <a:t>一次成功</a:t>
            </a:r>
            <a:r>
              <a:rPr lang="en-US" altLang="zh-CN" sz="2000" dirty="0" smtClean="0"/>
              <a:t>/</a:t>
            </a:r>
            <a:r>
              <a:rPr lang="zh-CN" altLang="en-US" sz="2000" dirty="0" smtClean="0"/>
              <a:t>失败搜索的访问的结点平均值；</a:t>
            </a:r>
            <a:r>
              <a:rPr lang="en-US" altLang="zh-CN" sz="2000" dirty="0" smtClean="0"/>
              <a:t>t:</a:t>
            </a:r>
            <a:r>
              <a:rPr lang="zh-CN" altLang="en-US" sz="2000" dirty="0" smtClean="0"/>
              <a:t>反复调用算法最终求得一个解的平均访问点数。</a:t>
            </a:r>
            <a:r>
              <a:rPr lang="en-US" altLang="zh-CN" sz="2400" dirty="0" smtClean="0"/>
              <a:t> </a:t>
            </a:r>
            <a:r>
              <a:rPr lang="en-US" altLang="zh-CN" sz="2000" dirty="0" smtClean="0"/>
              <a:t>(</a:t>
            </a:r>
            <a:r>
              <a:rPr lang="zh-CN" altLang="en-US" sz="2000" dirty="0" smtClean="0"/>
              <a:t>回溯部分找到一个解就退出</a:t>
            </a:r>
            <a:r>
              <a:rPr lang="en-US" altLang="zh-CN" sz="2400" dirty="0" smtClean="0"/>
              <a:t>)</a:t>
            </a:r>
          </a:p>
          <a:p>
            <a:pPr lvl="1"/>
            <a:endParaRPr lang="en-US" altLang="zh-CN" sz="2400" dirty="0" smtClean="0"/>
          </a:p>
          <a:p>
            <a:pPr lvl="1"/>
            <a:endParaRPr lang="zh-CN" altLang="en-US" sz="2400" dirty="0"/>
          </a:p>
        </p:txBody>
      </p:sp>
      <p:graphicFrame>
        <p:nvGraphicFramePr>
          <p:cNvPr id="6" name="表格 5"/>
          <p:cNvGraphicFramePr>
            <a:graphicFrameLocks noGrp="1"/>
          </p:cNvGraphicFramePr>
          <p:nvPr/>
        </p:nvGraphicFramePr>
        <p:xfrm>
          <a:off x="1214414" y="3074688"/>
          <a:ext cx="6881820" cy="2926080"/>
        </p:xfrm>
        <a:graphic>
          <a:graphicData uri="http://schemas.openxmlformats.org/drawingml/2006/table">
            <a:tbl>
              <a:tblPr firstRow="1" bandRow="1">
                <a:tableStyleId>{5FD0F851-EC5A-4D38-B0AD-8093EC10F338}</a:tableStyleId>
              </a:tblPr>
              <a:tblGrid>
                <a:gridCol w="1376364"/>
                <a:gridCol w="1376364"/>
                <a:gridCol w="1376364"/>
                <a:gridCol w="1376364"/>
                <a:gridCol w="1376364"/>
              </a:tblGrid>
              <a:tr h="272102">
                <a:tc>
                  <a:txBody>
                    <a:bodyPr/>
                    <a:lstStyle/>
                    <a:p>
                      <a:r>
                        <a:rPr lang="en-US" altLang="zh-CN" dirty="0" err="1" smtClean="0"/>
                        <a:t>StopVegas</a:t>
                      </a:r>
                      <a:r>
                        <a:rPr lang="en-US" altLang="zh-CN" dirty="0" smtClean="0"/>
                        <a:t>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p</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zh-CN" dirty="0" smtClean="0"/>
                        <a:t>0</a:t>
                      </a:r>
                    </a:p>
                    <a:p>
                      <a:r>
                        <a:rPr lang="en-US" altLang="zh-CN" dirty="0" smtClean="0"/>
                        <a:t>1</a:t>
                      </a:r>
                    </a:p>
                    <a:p>
                      <a:r>
                        <a:rPr lang="en-US" altLang="zh-CN" dirty="0" smtClean="0"/>
                        <a:t>2</a:t>
                      </a:r>
                    </a:p>
                    <a:p>
                      <a:r>
                        <a:rPr lang="en-US" altLang="zh-CN" dirty="0" smtClean="0"/>
                        <a:t>3</a:t>
                      </a:r>
                    </a:p>
                    <a:p>
                      <a:r>
                        <a:rPr lang="en-US" altLang="zh-CN" dirty="0" smtClean="0"/>
                        <a:t>4</a:t>
                      </a:r>
                    </a:p>
                    <a:p>
                      <a:r>
                        <a:rPr lang="en-US" altLang="zh-CN" dirty="0" smtClean="0"/>
                        <a:t>5</a:t>
                      </a:r>
                    </a:p>
                    <a:p>
                      <a:r>
                        <a:rPr lang="en-US" altLang="zh-CN" dirty="0" smtClean="0"/>
                        <a:t>6</a:t>
                      </a:r>
                    </a:p>
                    <a:p>
                      <a:r>
                        <a:rPr lang="en-US" altLang="zh-CN" dirty="0" smtClean="0"/>
                        <a:t>7</a:t>
                      </a:r>
                    </a:p>
                    <a:p>
                      <a:r>
                        <a:rPr lang="en-US" altLang="zh-CN" dirty="0" smtClean="0"/>
                        <a:t>8</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1.000</a:t>
                      </a:r>
                    </a:p>
                    <a:p>
                      <a:r>
                        <a:rPr lang="en-US" altLang="zh-CN" dirty="0" smtClean="0"/>
                        <a:t>1.000</a:t>
                      </a:r>
                    </a:p>
                    <a:p>
                      <a:r>
                        <a:rPr lang="en-US" altLang="zh-CN" dirty="0" smtClean="0"/>
                        <a:t>0.8750</a:t>
                      </a:r>
                    </a:p>
                    <a:p>
                      <a:r>
                        <a:rPr lang="en-US" altLang="zh-CN" dirty="0" smtClean="0"/>
                        <a:t>0.4931</a:t>
                      </a:r>
                    </a:p>
                    <a:p>
                      <a:r>
                        <a:rPr lang="en-US" altLang="zh-CN" dirty="0" smtClean="0"/>
                        <a:t>0.2618</a:t>
                      </a:r>
                    </a:p>
                    <a:p>
                      <a:r>
                        <a:rPr lang="en-US" altLang="zh-CN" dirty="0" smtClean="0"/>
                        <a:t>0.1624</a:t>
                      </a:r>
                    </a:p>
                    <a:p>
                      <a:r>
                        <a:rPr lang="en-US" altLang="zh-CN" dirty="0" smtClean="0"/>
                        <a:t>0.1375</a:t>
                      </a:r>
                    </a:p>
                    <a:p>
                      <a:r>
                        <a:rPr lang="en-US" altLang="zh-CN" dirty="0" smtClean="0"/>
                        <a:t>0.1293</a:t>
                      </a:r>
                    </a:p>
                    <a:p>
                      <a:r>
                        <a:rPr lang="en-US" altLang="zh-CN" dirty="0" smtClean="0"/>
                        <a:t>0.1293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114.00</a:t>
                      </a:r>
                    </a:p>
                    <a:p>
                      <a:r>
                        <a:rPr lang="en-US" altLang="zh-CN" dirty="0" smtClean="0"/>
                        <a:t>39.63</a:t>
                      </a:r>
                    </a:p>
                    <a:p>
                      <a:r>
                        <a:rPr lang="en-US" altLang="zh-CN" dirty="0" smtClean="0"/>
                        <a:t>22.53</a:t>
                      </a:r>
                    </a:p>
                    <a:p>
                      <a:r>
                        <a:rPr lang="en-US" altLang="zh-CN" dirty="0" smtClean="0"/>
                        <a:t>13.48</a:t>
                      </a:r>
                    </a:p>
                    <a:p>
                      <a:r>
                        <a:rPr lang="en-US" altLang="zh-CN" dirty="0" smtClean="0"/>
                        <a:t>10.31</a:t>
                      </a:r>
                    </a:p>
                    <a:p>
                      <a:r>
                        <a:rPr lang="en-US" altLang="zh-CN" dirty="0" smtClean="0"/>
                        <a:t>9.33</a:t>
                      </a:r>
                    </a:p>
                    <a:p>
                      <a:r>
                        <a:rPr lang="en-US" altLang="zh-CN" dirty="0" smtClean="0"/>
                        <a:t>9.05</a:t>
                      </a:r>
                    </a:p>
                    <a:p>
                      <a:r>
                        <a:rPr lang="en-US" altLang="zh-CN" dirty="0" smtClean="0"/>
                        <a:t>9.00</a:t>
                      </a:r>
                    </a:p>
                    <a:p>
                      <a:r>
                        <a:rPr lang="en-US" altLang="zh-CN" dirty="0" smtClean="0"/>
                        <a:t>9.00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a:t>
                      </a:r>
                    </a:p>
                    <a:p>
                      <a:r>
                        <a:rPr lang="en-US" altLang="zh-CN" dirty="0" smtClean="0"/>
                        <a:t>-</a:t>
                      </a:r>
                    </a:p>
                    <a:p>
                      <a:r>
                        <a:rPr lang="en-US" altLang="zh-CN" dirty="0" smtClean="0"/>
                        <a:t>39.67</a:t>
                      </a:r>
                    </a:p>
                    <a:p>
                      <a:r>
                        <a:rPr lang="en-US" altLang="zh-CN" dirty="0" smtClean="0"/>
                        <a:t>15.10</a:t>
                      </a:r>
                    </a:p>
                    <a:p>
                      <a:r>
                        <a:rPr lang="en-US" altLang="zh-CN" dirty="0" smtClean="0"/>
                        <a:t>8.79</a:t>
                      </a:r>
                    </a:p>
                    <a:p>
                      <a:r>
                        <a:rPr lang="en-US" altLang="zh-CN" dirty="0" smtClean="0"/>
                        <a:t>7.29</a:t>
                      </a:r>
                    </a:p>
                    <a:p>
                      <a:r>
                        <a:rPr lang="en-US" altLang="zh-CN" dirty="0" smtClean="0"/>
                        <a:t>6.89</a:t>
                      </a:r>
                    </a:p>
                    <a:p>
                      <a:r>
                        <a:rPr lang="en-US" altLang="zh-CN" dirty="0" smtClean="0"/>
                        <a:t>6.97</a:t>
                      </a:r>
                    </a:p>
                    <a:p>
                      <a:r>
                        <a:rPr lang="en-US" altLang="zh-CN" dirty="0" smtClean="0"/>
                        <a:t>6.97</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114.00</a:t>
                      </a:r>
                    </a:p>
                    <a:p>
                      <a:r>
                        <a:rPr lang="en-US" altLang="zh-CN" dirty="0" smtClean="0"/>
                        <a:t>39.63</a:t>
                      </a:r>
                    </a:p>
                    <a:p>
                      <a:r>
                        <a:rPr lang="en-US" altLang="zh-CN" dirty="0" smtClean="0"/>
                        <a:t>28.20</a:t>
                      </a:r>
                    </a:p>
                    <a:p>
                      <a:r>
                        <a:rPr lang="en-US" altLang="zh-CN" dirty="0" smtClean="0"/>
                        <a:t>29.01</a:t>
                      </a:r>
                    </a:p>
                    <a:p>
                      <a:r>
                        <a:rPr lang="en-US" altLang="zh-CN" dirty="0" smtClean="0"/>
                        <a:t>35.10</a:t>
                      </a:r>
                    </a:p>
                    <a:p>
                      <a:r>
                        <a:rPr lang="en-US" altLang="zh-CN" dirty="0" smtClean="0"/>
                        <a:t>46.92</a:t>
                      </a:r>
                    </a:p>
                    <a:p>
                      <a:r>
                        <a:rPr lang="en-US" altLang="zh-CN" dirty="0" smtClean="0"/>
                        <a:t>53.50</a:t>
                      </a:r>
                    </a:p>
                    <a:p>
                      <a:r>
                        <a:rPr lang="en-US" altLang="zh-CN" dirty="0" smtClean="0"/>
                        <a:t>55.93</a:t>
                      </a:r>
                    </a:p>
                    <a:p>
                      <a:r>
                        <a:rPr lang="en-US" altLang="zh-CN" dirty="0" smtClean="0"/>
                        <a:t>55.93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400" dirty="0" smtClean="0"/>
              <a:t>Las Vegas</a:t>
            </a:r>
            <a:r>
              <a:rPr lang="zh-CN" altLang="en-US" sz="4400" dirty="0" smtClean="0"/>
              <a:t>算法</a:t>
            </a:r>
            <a:endParaRPr lang="zh-CN" altLang="en-US" dirty="0"/>
          </a:p>
        </p:txBody>
      </p:sp>
      <p:sp>
        <p:nvSpPr>
          <p:cNvPr id="3" name="内容占位符 2"/>
          <p:cNvSpPr>
            <a:spLocks noGrp="1"/>
          </p:cNvSpPr>
          <p:nvPr>
            <p:ph idx="1"/>
          </p:nvPr>
        </p:nvSpPr>
        <p:spPr>
          <a:xfrm>
            <a:off x="457200" y="1428736"/>
            <a:ext cx="8229600" cy="4702189"/>
          </a:xfrm>
        </p:spPr>
        <p:txBody>
          <a:bodyPr/>
          <a:lstStyle/>
          <a:p>
            <a:pPr lvl="1"/>
            <a:r>
              <a:rPr lang="zh-CN" altLang="en-US" sz="2400" dirty="0" smtClean="0"/>
              <a:t>整数因子分解</a:t>
            </a:r>
            <a:endParaRPr lang="en-US" altLang="zh-CN" sz="2400" dirty="0" smtClean="0"/>
          </a:p>
          <a:p>
            <a:pPr lvl="2"/>
            <a:r>
              <a:rPr lang="zh-CN" altLang="en-US" sz="2000" dirty="0" smtClean="0"/>
              <a:t>因子分解问题：</a:t>
            </a:r>
            <a:r>
              <a:rPr kumimoji="1" lang="zh-CN" altLang="en-US" sz="2000" dirty="0" smtClean="0">
                <a:latin typeface="Times New Roman" pitchFamily="18" charset="0"/>
              </a:rPr>
              <a:t>整数 </a:t>
            </a:r>
            <a:r>
              <a:rPr kumimoji="1" lang="en-US" altLang="zh-CN" sz="2000" dirty="0" smtClean="0">
                <a:latin typeface="Times New Roman" pitchFamily="18" charset="0"/>
              </a:rPr>
              <a:t>n</a:t>
            </a:r>
            <a:r>
              <a:rPr kumimoji="1" lang="zh-CN" altLang="en-US" sz="2000" dirty="0" smtClean="0">
                <a:latin typeface="Times New Roman" pitchFamily="18" charset="0"/>
              </a:rPr>
              <a:t> ，分解                               </a:t>
            </a:r>
            <a:endParaRPr kumimoji="1" lang="en-US" altLang="zh-CN" sz="2000" dirty="0" smtClean="0">
              <a:latin typeface="Times New Roman" pitchFamily="18" charset="0"/>
            </a:endParaRPr>
          </a:p>
          <a:p>
            <a:pPr lvl="2">
              <a:buNone/>
            </a:pPr>
            <a:r>
              <a:rPr kumimoji="1" lang="en-US" altLang="zh-CN" sz="2000" dirty="0" smtClean="0">
                <a:latin typeface="Times New Roman" pitchFamily="18" charset="0"/>
              </a:rPr>
              <a:t>      p</a:t>
            </a:r>
            <a:r>
              <a:rPr kumimoji="1" lang="en-US" altLang="zh-CN" sz="2000" baseline="-25000" dirty="0" smtClean="0">
                <a:latin typeface="Times New Roman" pitchFamily="18" charset="0"/>
              </a:rPr>
              <a:t>i</a:t>
            </a:r>
            <a:r>
              <a:rPr kumimoji="1" lang="zh-CN" altLang="en-US" sz="2000" dirty="0" smtClean="0">
                <a:latin typeface="Times New Roman" pitchFamily="18" charset="0"/>
              </a:rPr>
              <a:t>是素数，且                               </a:t>
            </a:r>
            <a:r>
              <a:rPr kumimoji="1" lang="en-US" altLang="zh-CN" sz="2000" dirty="0" smtClean="0">
                <a:latin typeface="Times New Roman" pitchFamily="18" charset="0"/>
              </a:rPr>
              <a:t>,</a:t>
            </a:r>
            <a:r>
              <a:rPr kumimoji="1" lang="zh-CN" altLang="en-US" sz="2000" dirty="0" smtClean="0">
                <a:latin typeface="Times New Roman" pitchFamily="18" charset="0"/>
              </a:rPr>
              <a:t> </a:t>
            </a:r>
            <a:r>
              <a:rPr kumimoji="1" lang="en-US" altLang="zh-CN" sz="2000" dirty="0" smtClean="0">
                <a:latin typeface="Times New Roman" pitchFamily="18" charset="0"/>
              </a:rPr>
              <a:t>m</a:t>
            </a:r>
            <a:r>
              <a:rPr kumimoji="1" lang="en-US" altLang="zh-CN" sz="2000" baseline="-25000" dirty="0" smtClean="0">
                <a:latin typeface="Times New Roman" pitchFamily="18" charset="0"/>
              </a:rPr>
              <a:t>1</a:t>
            </a:r>
            <a:r>
              <a:rPr kumimoji="1" lang="en-US" altLang="zh-CN" sz="2000" dirty="0" smtClean="0">
                <a:latin typeface="Times New Roman" pitchFamily="18" charset="0"/>
              </a:rPr>
              <a:t>,m</a:t>
            </a:r>
            <a:r>
              <a:rPr kumimoji="1" lang="en-US" altLang="zh-CN" sz="2000" baseline="-25000" dirty="0" smtClean="0">
                <a:latin typeface="Times New Roman" pitchFamily="18" charset="0"/>
              </a:rPr>
              <a:t>2</a:t>
            </a:r>
            <a:r>
              <a:rPr kumimoji="1" lang="en-US" altLang="zh-CN" sz="2000" dirty="0" smtClean="0">
                <a:latin typeface="Times New Roman" pitchFamily="18" charset="0"/>
              </a:rPr>
              <a:t>,..</a:t>
            </a:r>
            <a:r>
              <a:rPr kumimoji="1" lang="en-US" altLang="zh-CN" sz="2000" dirty="0" err="1" smtClean="0">
                <a:latin typeface="Times New Roman" pitchFamily="18" charset="0"/>
              </a:rPr>
              <a:t>m</a:t>
            </a:r>
            <a:r>
              <a:rPr kumimoji="1" lang="en-US" altLang="zh-CN" sz="2000" baseline="-25000" dirty="0" err="1" smtClean="0">
                <a:latin typeface="Times New Roman" pitchFamily="18" charset="0"/>
              </a:rPr>
              <a:t>k</a:t>
            </a:r>
            <a:r>
              <a:rPr kumimoji="1" lang="zh-CN" altLang="en-US" sz="2000" dirty="0" smtClean="0">
                <a:latin typeface="Times New Roman" pitchFamily="18" charset="0"/>
              </a:rPr>
              <a:t>是</a:t>
            </a:r>
            <a:r>
              <a:rPr kumimoji="1" lang="en-US" altLang="zh-CN" sz="2000" dirty="0" smtClean="0">
                <a:latin typeface="Times New Roman" pitchFamily="18" charset="0"/>
              </a:rPr>
              <a:t>k</a:t>
            </a:r>
            <a:r>
              <a:rPr kumimoji="1" lang="zh-CN" altLang="en-US" sz="2000" dirty="0" smtClean="0">
                <a:latin typeface="Times New Roman" pitchFamily="18" charset="0"/>
              </a:rPr>
              <a:t>个正整数。</a:t>
            </a:r>
            <a:endParaRPr kumimoji="1" lang="en-US" altLang="zh-CN" sz="2000" dirty="0" smtClean="0">
              <a:latin typeface="Times New Roman" pitchFamily="18" charset="0"/>
            </a:endParaRPr>
          </a:p>
          <a:p>
            <a:pPr lvl="2"/>
            <a:r>
              <a:rPr lang="zh-CN" altLang="en-US" sz="2000" dirty="0" smtClean="0"/>
              <a:t>因子分割问题：给定一个合数</a:t>
            </a:r>
            <a:r>
              <a:rPr lang="en-US" altLang="zh-CN" sz="2000" dirty="0" smtClean="0"/>
              <a:t>n</a:t>
            </a:r>
            <a:r>
              <a:rPr lang="zh-CN" altLang="en-US" sz="2000" dirty="0" smtClean="0"/>
              <a:t>，求</a:t>
            </a:r>
            <a:r>
              <a:rPr lang="en-US" altLang="zh-CN" sz="2000" dirty="0" smtClean="0"/>
              <a:t>n</a:t>
            </a:r>
            <a:r>
              <a:rPr lang="zh-CN" altLang="en-US" sz="2000" dirty="0" smtClean="0"/>
              <a:t>的一个非平凡因子。即求</a:t>
            </a:r>
            <a:r>
              <a:rPr lang="en-US" altLang="zh-CN" sz="2000" dirty="0" smtClean="0"/>
              <a:t>x,1&lt;x&lt;</a:t>
            </a:r>
            <a:r>
              <a:rPr lang="en-US" altLang="zh-CN" sz="2000" dirty="0" err="1" smtClean="0"/>
              <a:t>n,x</a:t>
            </a:r>
            <a:r>
              <a:rPr lang="zh-CN" altLang="en-US" sz="2000" dirty="0" smtClean="0"/>
              <a:t>可以整除</a:t>
            </a:r>
            <a:r>
              <a:rPr lang="en-US" altLang="zh-CN" sz="2000" dirty="0" smtClean="0"/>
              <a:t>n</a:t>
            </a:r>
            <a:r>
              <a:rPr lang="zh-CN" altLang="en-US" sz="2000" dirty="0" smtClean="0"/>
              <a:t>。</a:t>
            </a:r>
            <a:endParaRPr lang="en-US" altLang="zh-CN" sz="2000" dirty="0" smtClean="0"/>
          </a:p>
          <a:p>
            <a:pPr lvl="2"/>
            <a:r>
              <a:rPr lang="zh-CN" altLang="en-US" sz="2000" dirty="0" smtClean="0"/>
              <a:t>有了测试素数的算法后，因子分解问题就转化为因子分割问题。</a:t>
            </a:r>
            <a:endParaRPr lang="en-US" altLang="zh-CN" sz="2000" dirty="0" smtClean="0"/>
          </a:p>
          <a:p>
            <a:pPr lvl="2"/>
            <a:r>
              <a:rPr lang="zh-CN" altLang="en-US" sz="2000" dirty="0" smtClean="0"/>
              <a:t>整数因子分割算法：</a:t>
            </a:r>
            <a:r>
              <a:rPr kumimoji="1" lang="zh-CN" altLang="en-US" sz="2000" dirty="0" smtClean="0">
                <a:latin typeface="Times New Roman" pitchFamily="18" charset="0"/>
              </a:rPr>
              <a:t>引理：合数 </a:t>
            </a:r>
            <a:r>
              <a:rPr kumimoji="1" lang="en-US" altLang="zh-CN" sz="2000" dirty="0" smtClean="0">
                <a:latin typeface="Times New Roman" pitchFamily="18" charset="0"/>
              </a:rPr>
              <a:t>n</a:t>
            </a:r>
            <a:r>
              <a:rPr kumimoji="1" lang="zh-CN" altLang="en-US" sz="2000" dirty="0" smtClean="0">
                <a:latin typeface="Times New Roman" pitchFamily="18" charset="0"/>
              </a:rPr>
              <a:t>一定有因子 </a:t>
            </a:r>
            <a:endParaRPr lang="en-US" altLang="zh-CN" sz="2000" dirty="0" smtClean="0"/>
          </a:p>
          <a:p>
            <a:pPr lvl="3"/>
            <a:r>
              <a:rPr kumimoji="1" lang="en-US" altLang="zh-CN" dirty="0" err="1" smtClean="0">
                <a:latin typeface="Times New Roman" pitchFamily="18" charset="0"/>
              </a:rPr>
              <a:t>int</a:t>
            </a:r>
            <a:r>
              <a:rPr kumimoji="1" lang="en-US" altLang="zh-CN" dirty="0" smtClean="0">
                <a:latin typeface="Times New Roman" pitchFamily="18" charset="0"/>
              </a:rPr>
              <a:t> Split( </a:t>
            </a:r>
            <a:r>
              <a:rPr kumimoji="1" lang="en-US" altLang="zh-CN" dirty="0" err="1" smtClean="0">
                <a:latin typeface="Times New Roman" pitchFamily="18" charset="0"/>
              </a:rPr>
              <a:t>int</a:t>
            </a:r>
            <a:r>
              <a:rPr kumimoji="1" lang="en-US" altLang="zh-CN" dirty="0" smtClean="0">
                <a:latin typeface="Times New Roman" pitchFamily="18" charset="0"/>
              </a:rPr>
              <a:t> n )  { //</a:t>
            </a:r>
            <a:r>
              <a:rPr kumimoji="1" lang="zh-CN" altLang="en-US" dirty="0" smtClean="0">
                <a:latin typeface="Times New Roman" pitchFamily="18" charset="0"/>
              </a:rPr>
              <a:t>基本分裂算法，是关于</a:t>
            </a:r>
            <a:r>
              <a:rPr kumimoji="1" lang="en-US" altLang="zh-CN" dirty="0" smtClean="0">
                <a:latin typeface="Times New Roman" pitchFamily="18" charset="0"/>
              </a:rPr>
              <a:t>m</a:t>
            </a:r>
            <a:r>
              <a:rPr kumimoji="1" lang="zh-CN" altLang="en-US" dirty="0" smtClean="0">
                <a:latin typeface="Times New Roman" pitchFamily="18" charset="0"/>
              </a:rPr>
              <a:t>的指数时间算法</a:t>
            </a:r>
            <a:endParaRPr kumimoji="1" lang="en-US" altLang="zh-CN" dirty="0" smtClean="0">
              <a:latin typeface="Times New Roman" pitchFamily="18" charset="0"/>
            </a:endParaRPr>
          </a:p>
          <a:p>
            <a:pPr lvl="2" indent="514350" algn="just" eaLnBrk="0" hangingPunct="0">
              <a:buNone/>
            </a:pPr>
            <a:r>
              <a:rPr kumimoji="1" lang="en-US" altLang="zh-CN" sz="2000" dirty="0" err="1" smtClean="0">
                <a:latin typeface="Times New Roman" pitchFamily="18" charset="0"/>
              </a:rPr>
              <a:t>int</a:t>
            </a:r>
            <a:r>
              <a:rPr kumimoji="1" lang="en-US" altLang="zh-CN" sz="2000" dirty="0" smtClean="0">
                <a:latin typeface="Times New Roman" pitchFamily="18" charset="0"/>
              </a:rPr>
              <a:t> m = floor ( </a:t>
            </a:r>
            <a:r>
              <a:rPr kumimoji="1" lang="en-US" altLang="zh-CN" sz="2000" dirty="0" err="1" smtClean="0">
                <a:latin typeface="Times New Roman" pitchFamily="18" charset="0"/>
              </a:rPr>
              <a:t>sqrt</a:t>
            </a:r>
            <a:r>
              <a:rPr kumimoji="1" lang="en-US" altLang="zh-CN" sz="2000" dirty="0" smtClean="0">
                <a:latin typeface="Times New Roman" pitchFamily="18" charset="0"/>
              </a:rPr>
              <a:t> (double (n)));</a:t>
            </a:r>
          </a:p>
          <a:p>
            <a:pPr lvl="2" indent="514350" algn="just" eaLnBrk="0" hangingPunct="0">
              <a:buNone/>
            </a:pPr>
            <a:r>
              <a:rPr kumimoji="1" lang="en-US" altLang="zh-CN" sz="2000" dirty="0" smtClean="0">
                <a:latin typeface="Times New Roman" pitchFamily="18" charset="0"/>
              </a:rPr>
              <a:t> for ( </a:t>
            </a:r>
            <a:r>
              <a:rPr kumimoji="1" lang="en-US" altLang="zh-CN" sz="2000" dirty="0" err="1" smtClean="0">
                <a:latin typeface="Times New Roman" pitchFamily="18" charset="0"/>
              </a:rPr>
              <a:t>int</a:t>
            </a:r>
            <a:r>
              <a:rPr kumimoji="1" lang="en-US" altLang="zh-CN" sz="2000" dirty="0" smtClean="0">
                <a:latin typeface="Times New Roman" pitchFamily="18" charset="0"/>
              </a:rPr>
              <a:t> </a:t>
            </a:r>
            <a:r>
              <a:rPr kumimoji="1" lang="en-US" altLang="zh-CN" sz="2000" dirty="0" err="1" smtClean="0">
                <a:latin typeface="Times New Roman" pitchFamily="18" charset="0"/>
              </a:rPr>
              <a:t>i</a:t>
            </a:r>
            <a:r>
              <a:rPr kumimoji="1" lang="en-US" altLang="zh-CN" sz="2000" dirty="0" smtClean="0">
                <a:latin typeface="Times New Roman" pitchFamily="18" charset="0"/>
              </a:rPr>
              <a:t> = 2 ; </a:t>
            </a:r>
            <a:r>
              <a:rPr kumimoji="1" lang="en-US" altLang="zh-CN" sz="2000" dirty="0" err="1" smtClean="0">
                <a:latin typeface="Times New Roman" pitchFamily="18" charset="0"/>
              </a:rPr>
              <a:t>i</a:t>
            </a:r>
            <a:r>
              <a:rPr kumimoji="1" lang="en-US" altLang="zh-CN" sz="2000" dirty="0" smtClean="0">
                <a:latin typeface="Times New Roman" pitchFamily="18" charset="0"/>
              </a:rPr>
              <a:t> &lt; = m ; </a:t>
            </a:r>
            <a:r>
              <a:rPr kumimoji="1" lang="en-US" altLang="zh-CN" sz="2000" dirty="0" err="1" smtClean="0">
                <a:latin typeface="Times New Roman" pitchFamily="18" charset="0"/>
              </a:rPr>
              <a:t>i</a:t>
            </a:r>
            <a:r>
              <a:rPr kumimoji="1" lang="en-US" altLang="zh-CN" sz="2000" dirty="0" smtClean="0">
                <a:latin typeface="Times New Roman" pitchFamily="18" charset="0"/>
              </a:rPr>
              <a:t> + + )</a:t>
            </a:r>
          </a:p>
          <a:p>
            <a:pPr lvl="2" indent="514350" algn="just" eaLnBrk="0" hangingPunct="0">
              <a:buNone/>
            </a:pPr>
            <a:r>
              <a:rPr kumimoji="1" lang="en-US" altLang="zh-CN" sz="2000" dirty="0" smtClean="0">
                <a:latin typeface="Times New Roman" pitchFamily="18" charset="0"/>
              </a:rPr>
              <a:t>      if ( n % </a:t>
            </a:r>
            <a:r>
              <a:rPr kumimoji="1" lang="en-US" altLang="zh-CN" sz="2000" dirty="0" err="1" smtClean="0">
                <a:latin typeface="Times New Roman" pitchFamily="18" charset="0"/>
              </a:rPr>
              <a:t>i</a:t>
            </a:r>
            <a:r>
              <a:rPr kumimoji="1" lang="en-US" altLang="zh-CN" sz="2000" dirty="0" smtClean="0">
                <a:latin typeface="Times New Roman" pitchFamily="18" charset="0"/>
              </a:rPr>
              <a:t> = = 0 ) return </a:t>
            </a:r>
            <a:r>
              <a:rPr kumimoji="1" lang="en-US" altLang="zh-CN" sz="2000" dirty="0" err="1" smtClean="0">
                <a:latin typeface="Times New Roman" pitchFamily="18" charset="0"/>
              </a:rPr>
              <a:t>i</a:t>
            </a:r>
            <a:r>
              <a:rPr kumimoji="1" lang="en-US" altLang="zh-CN" sz="2000" dirty="0" smtClean="0">
                <a:latin typeface="Times New Roman" pitchFamily="18" charset="0"/>
              </a:rPr>
              <a:t> ;</a:t>
            </a:r>
          </a:p>
          <a:p>
            <a:pPr lvl="2" indent="514350" algn="just" eaLnBrk="0" hangingPunct="0">
              <a:buNone/>
            </a:pPr>
            <a:r>
              <a:rPr kumimoji="1" lang="en-US" altLang="zh-CN" sz="2000" dirty="0" smtClean="0">
                <a:latin typeface="Times New Roman" pitchFamily="18" charset="0"/>
              </a:rPr>
              <a:t>  return 1;}</a:t>
            </a:r>
            <a:endParaRPr lang="en-US" altLang="zh-CN" sz="2000" dirty="0" smtClean="0"/>
          </a:p>
          <a:p>
            <a:pPr lvl="3"/>
            <a:r>
              <a:rPr kumimoji="1" lang="zh-CN" altLang="en-US" dirty="0" smtClean="0">
                <a:latin typeface="Times New Roman" pitchFamily="18" charset="0"/>
              </a:rPr>
              <a:t>时间复杂性：             </a:t>
            </a:r>
            <a:r>
              <a:rPr kumimoji="1" lang="en-US" altLang="zh-CN" dirty="0" smtClean="0">
                <a:latin typeface="Times New Roman" pitchFamily="18" charset="0"/>
              </a:rPr>
              <a:t>=</a:t>
            </a:r>
            <a:r>
              <a:rPr kumimoji="1" lang="en-US" altLang="zh-CN" dirty="0" smtClean="0">
                <a:latin typeface="Times New Roman" pitchFamily="18" charset="0"/>
                <a:sym typeface="Symbol"/>
              </a:rPr>
              <a:t>(10</a:t>
            </a:r>
            <a:r>
              <a:rPr kumimoji="1" lang="en-US" altLang="zh-CN" baseline="30000" dirty="0" smtClean="0">
                <a:latin typeface="Times New Roman" pitchFamily="18" charset="0"/>
                <a:sym typeface="Symbol"/>
              </a:rPr>
              <a:t>m/2</a:t>
            </a:r>
            <a:r>
              <a:rPr kumimoji="1" lang="en-US" altLang="zh-CN" dirty="0" smtClean="0">
                <a:latin typeface="Times New Roman" pitchFamily="18" charset="0"/>
                <a:sym typeface="Symbol"/>
              </a:rPr>
              <a:t>)</a:t>
            </a:r>
            <a:r>
              <a:rPr kumimoji="1" lang="zh-CN" altLang="en-US" dirty="0" smtClean="0">
                <a:latin typeface="Times New Roman" pitchFamily="18" charset="0"/>
              </a:rPr>
              <a:t>，设</a:t>
            </a:r>
            <a:r>
              <a:rPr kumimoji="1" lang="en-US" altLang="zh-CN" dirty="0" smtClean="0">
                <a:latin typeface="Times New Roman" pitchFamily="18" charset="0"/>
              </a:rPr>
              <a:t>n</a:t>
            </a:r>
            <a:r>
              <a:rPr kumimoji="1" lang="zh-CN" altLang="en-US" dirty="0" smtClean="0">
                <a:latin typeface="Times New Roman" pitchFamily="18" charset="0"/>
              </a:rPr>
              <a:t>的位数</a:t>
            </a:r>
            <a:r>
              <a:rPr kumimoji="1" lang="en-US" altLang="zh-CN" dirty="0" smtClean="0">
                <a:latin typeface="Times New Roman" pitchFamily="18" charset="0"/>
              </a:rPr>
              <a:t>m=log</a:t>
            </a:r>
            <a:r>
              <a:rPr kumimoji="1" lang="en-US" altLang="zh-CN" baseline="-25000" dirty="0" smtClean="0">
                <a:latin typeface="Times New Roman" pitchFamily="18" charset="0"/>
              </a:rPr>
              <a:t>10</a:t>
            </a:r>
            <a:r>
              <a:rPr kumimoji="1" lang="en-US" altLang="zh-CN" dirty="0" smtClean="0">
                <a:latin typeface="Times New Roman" pitchFamily="18" charset="0"/>
              </a:rPr>
              <a:t>(n+1)</a:t>
            </a:r>
            <a:r>
              <a:rPr kumimoji="1" lang="zh-CN" altLang="en-US" dirty="0" smtClean="0">
                <a:latin typeface="Times New Roman" pitchFamily="18" charset="0"/>
              </a:rPr>
              <a:t>。</a:t>
            </a:r>
          </a:p>
        </p:txBody>
      </p:sp>
      <p:graphicFrame>
        <p:nvGraphicFramePr>
          <p:cNvPr id="332802" name="Object 7"/>
          <p:cNvGraphicFramePr>
            <a:graphicFrameLocks noChangeAspect="1"/>
          </p:cNvGraphicFramePr>
          <p:nvPr/>
        </p:nvGraphicFramePr>
        <p:xfrm>
          <a:off x="4929190" y="1857364"/>
          <a:ext cx="2133600" cy="342900"/>
        </p:xfrm>
        <a:graphic>
          <a:graphicData uri="http://schemas.openxmlformats.org/presentationml/2006/ole">
            <p:oleObj spid="_x0000_s332802" r:id="rId3" imgW="2133600" imgH="342900" progId="Equation.3">
              <p:embed/>
            </p:oleObj>
          </a:graphicData>
        </a:graphic>
      </p:graphicFrame>
      <p:graphicFrame>
        <p:nvGraphicFramePr>
          <p:cNvPr id="332803" name="Object 9"/>
          <p:cNvGraphicFramePr>
            <a:graphicFrameLocks noChangeAspect="1"/>
          </p:cNvGraphicFramePr>
          <p:nvPr/>
        </p:nvGraphicFramePr>
        <p:xfrm>
          <a:off x="3076577" y="2214554"/>
          <a:ext cx="1781175" cy="333375"/>
        </p:xfrm>
        <a:graphic>
          <a:graphicData uri="http://schemas.openxmlformats.org/presentationml/2006/ole">
            <p:oleObj spid="_x0000_s332803" r:id="rId4" imgW="1778000" imgH="330200" progId="Equation.3">
              <p:embed/>
            </p:oleObj>
          </a:graphicData>
        </a:graphic>
      </p:graphicFrame>
      <p:graphicFrame>
        <p:nvGraphicFramePr>
          <p:cNvPr id="332804" name="Object 13"/>
          <p:cNvGraphicFramePr>
            <a:graphicFrameLocks noChangeAspect="1"/>
          </p:cNvGraphicFramePr>
          <p:nvPr/>
        </p:nvGraphicFramePr>
        <p:xfrm>
          <a:off x="3457572" y="5857892"/>
          <a:ext cx="685800" cy="333375"/>
        </p:xfrm>
        <a:graphic>
          <a:graphicData uri="http://schemas.openxmlformats.org/presentationml/2006/ole">
            <p:oleObj spid="_x0000_s332804" r:id="rId5" imgW="685800" imgH="330200" progId="Equation.3">
              <p:embed/>
            </p:oleObj>
          </a:graphicData>
        </a:graphic>
      </p:graphicFrame>
      <p:graphicFrame>
        <p:nvGraphicFramePr>
          <p:cNvPr id="332805" name="Object 12"/>
          <p:cNvGraphicFramePr>
            <a:graphicFrameLocks noChangeAspect="1"/>
          </p:cNvGraphicFramePr>
          <p:nvPr/>
        </p:nvGraphicFramePr>
        <p:xfrm>
          <a:off x="6572264" y="3643314"/>
          <a:ext cx="1439862" cy="350838"/>
        </p:xfrm>
        <a:graphic>
          <a:graphicData uri="http://schemas.openxmlformats.org/presentationml/2006/ole">
            <p:oleObj spid="_x0000_s332805" name="Equation" r:id="rId6" imgW="990360" imgH="241200" progId="">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概率算法基本概念</a:t>
            </a:r>
            <a:endParaRPr lang="zh-CN" altLang="en-US" dirty="0"/>
          </a:p>
        </p:txBody>
      </p:sp>
      <p:sp>
        <p:nvSpPr>
          <p:cNvPr id="3" name="内容占位符 2"/>
          <p:cNvSpPr>
            <a:spLocks noGrp="1"/>
          </p:cNvSpPr>
          <p:nvPr>
            <p:ph idx="1"/>
          </p:nvPr>
        </p:nvSpPr>
        <p:spPr/>
        <p:txBody>
          <a:bodyPr/>
          <a:lstStyle/>
          <a:p>
            <a:pPr lvl="2"/>
            <a:r>
              <a:rPr lang="zh-CN" altLang="en-US" sz="2400" b="1" dirty="0" smtClean="0"/>
              <a:t>拉斯维加斯</a:t>
            </a:r>
            <a:r>
              <a:rPr lang="zh-CN" altLang="en-US" b="1" dirty="0" smtClean="0"/>
              <a:t>(</a:t>
            </a:r>
            <a:r>
              <a:rPr lang="en-US" altLang="zh-CN" b="1" dirty="0" smtClean="0"/>
              <a:t>Las Vegas)</a:t>
            </a:r>
            <a:r>
              <a:rPr lang="zh-CN" altLang="en-US" b="1" dirty="0" smtClean="0"/>
              <a:t>算法</a:t>
            </a:r>
          </a:p>
          <a:p>
            <a:pPr lvl="3"/>
            <a:r>
              <a:rPr lang="zh-CN" altLang="en-US" dirty="0" smtClean="0"/>
              <a:t>该算法不会得到不正确的解。一旦用拉斯维加斯找到一个解，这个解一定是正确解。</a:t>
            </a:r>
            <a:endParaRPr lang="en-US" altLang="zh-CN" dirty="0" smtClean="0"/>
          </a:p>
          <a:p>
            <a:pPr lvl="3"/>
            <a:r>
              <a:rPr lang="zh-CN" altLang="en-US" dirty="0" smtClean="0"/>
              <a:t>但有时该算法找不到解。找到解的概率随它所用时间的增加而提高。对所求解的任一实例，用同一拉斯维加斯算法求解足够多次，可使求解失败概率任意小。</a:t>
            </a:r>
            <a:endParaRPr lang="en-US" altLang="zh-CN" dirty="0" smtClean="0"/>
          </a:p>
          <a:p>
            <a:pPr lvl="2"/>
            <a:r>
              <a:rPr lang="zh-CN" altLang="en-US" sz="2400" b="1" dirty="0" smtClean="0"/>
              <a:t>蒙特卡罗（</a:t>
            </a:r>
            <a:r>
              <a:rPr lang="en-US" altLang="zh-CN" sz="2400" b="1" dirty="0" smtClean="0"/>
              <a:t>Monte Carlo）</a:t>
            </a:r>
            <a:r>
              <a:rPr lang="zh-CN" altLang="en-US" sz="2400" b="1" dirty="0" smtClean="0"/>
              <a:t>算法</a:t>
            </a:r>
          </a:p>
          <a:p>
            <a:pPr lvl="3"/>
            <a:r>
              <a:rPr lang="zh-CN" altLang="en-US" dirty="0" smtClean="0"/>
              <a:t>蒙特卡罗算法用于求问题的准确解。有些问题近似解没有意义，如“</a:t>
            </a:r>
            <a:r>
              <a:rPr lang="en-US" altLang="zh-CN" dirty="0" smtClean="0"/>
              <a:t>y/n</a:t>
            </a:r>
            <a:r>
              <a:rPr lang="zh-CN" altLang="en-US" dirty="0" smtClean="0"/>
              <a:t>”的判定问题、求一个整数的因子等。</a:t>
            </a:r>
            <a:endParaRPr lang="en-US" altLang="zh-CN" dirty="0" smtClean="0"/>
          </a:p>
          <a:p>
            <a:pPr lvl="3"/>
            <a:r>
              <a:rPr lang="zh-CN" altLang="en-US" dirty="0" smtClean="0"/>
              <a:t>用蒙特卡罗算法总能求得一个解，但这个解未必是正确的。求得正确解的概率随它所用的计算时间增加而提高。</a:t>
            </a:r>
            <a:endParaRPr lang="en-US" altLang="zh-CN" dirty="0" smtClean="0"/>
          </a:p>
          <a:p>
            <a:pPr lvl="3"/>
            <a:r>
              <a:rPr lang="zh-CN" altLang="en-US" dirty="0" smtClean="0"/>
              <a:t>一般情况下，无法有效判定所得解是否肯定正确。</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dirty="0" smtClean="0"/>
              <a:t>Las Vegas</a:t>
            </a:r>
            <a:r>
              <a:rPr lang="zh-CN" altLang="en-US" sz="4000" dirty="0" smtClean="0"/>
              <a:t>算法</a:t>
            </a:r>
            <a:endParaRPr lang="zh-CN" altLang="en-US" dirty="0"/>
          </a:p>
        </p:txBody>
      </p:sp>
      <p:sp>
        <p:nvSpPr>
          <p:cNvPr id="3" name="内容占位符 2"/>
          <p:cNvSpPr>
            <a:spLocks noGrp="1"/>
          </p:cNvSpPr>
          <p:nvPr>
            <p:ph idx="1"/>
          </p:nvPr>
        </p:nvSpPr>
        <p:spPr/>
        <p:txBody>
          <a:bodyPr/>
          <a:lstStyle/>
          <a:p>
            <a:pPr lvl="1"/>
            <a:r>
              <a:rPr lang="en-US" altLang="zh-CN" sz="2000" b="1" dirty="0" smtClean="0"/>
              <a:t>Pollard</a:t>
            </a:r>
            <a:r>
              <a:rPr lang="zh-CN" altLang="en-US" sz="2000" b="1" dirty="0" smtClean="0"/>
              <a:t>算法（</a:t>
            </a:r>
            <a:r>
              <a:rPr lang="en-US" altLang="zh-CN" sz="2000" b="1" dirty="0" smtClean="0"/>
              <a:t>Las Vegas </a:t>
            </a:r>
            <a:r>
              <a:rPr lang="zh-CN" altLang="en-US" sz="2000" b="1" dirty="0" smtClean="0"/>
              <a:t>算法）</a:t>
            </a:r>
          </a:p>
          <a:p>
            <a:pPr lvl="2"/>
            <a:r>
              <a:rPr lang="zh-CN" altLang="en-US" sz="2000" dirty="0" smtClean="0"/>
              <a:t>从  </a:t>
            </a:r>
            <a:r>
              <a:rPr lang="en-US" altLang="zh-CN" sz="2000" dirty="0" smtClean="0"/>
              <a:t>0-n-1</a:t>
            </a:r>
            <a:r>
              <a:rPr lang="zh-CN" altLang="en-US" sz="2000" dirty="0" smtClean="0"/>
              <a:t>中随机选取一个数</a:t>
            </a:r>
            <a:r>
              <a:rPr lang="en-US" altLang="zh-CN" sz="2000" dirty="0" smtClean="0"/>
              <a:t>x</a:t>
            </a:r>
            <a:r>
              <a:rPr lang="en-US" altLang="zh-CN" sz="2000" baseline="-25000" dirty="0" smtClean="0"/>
              <a:t>1</a:t>
            </a:r>
            <a:r>
              <a:rPr lang="zh-CN" altLang="en-US" sz="2000" dirty="0" smtClean="0"/>
              <a:t>，根据递推式</a:t>
            </a:r>
          </a:p>
          <a:p>
            <a:pPr lvl="2">
              <a:buNone/>
            </a:pPr>
            <a:r>
              <a:rPr lang="zh-CN" altLang="en-US" sz="2000" dirty="0" smtClean="0"/>
              <a:t>                                           作出一个数列   </a:t>
            </a:r>
          </a:p>
          <a:p>
            <a:pPr lvl="2"/>
            <a:r>
              <a:rPr lang="zh-CN" altLang="en-US" sz="2000" dirty="0" smtClean="0"/>
              <a:t>用欧几里德算法计算 </a:t>
            </a:r>
            <a:r>
              <a:rPr lang="en-US" altLang="zh-CN" sz="2000" dirty="0" err="1" smtClean="0"/>
              <a:t>x</a:t>
            </a:r>
            <a:r>
              <a:rPr lang="en-US" altLang="zh-CN" sz="2000" baseline="-25000" dirty="0" err="1" smtClean="0"/>
              <a:t>j</a:t>
            </a:r>
            <a:r>
              <a:rPr lang="en-US" altLang="zh-CN" sz="2000" dirty="0" smtClean="0"/>
              <a:t>-x</a:t>
            </a:r>
            <a:r>
              <a:rPr lang="en-US" altLang="zh-CN" sz="2000" baseline="-25000" dirty="0" smtClean="0"/>
              <a:t>i</a:t>
            </a:r>
            <a:r>
              <a:rPr lang="zh-CN" altLang="en-US" sz="2000" dirty="0" smtClean="0"/>
              <a:t>与</a:t>
            </a:r>
            <a:r>
              <a:rPr lang="en-US" altLang="zh-CN" sz="2000" dirty="0" smtClean="0"/>
              <a:t>n</a:t>
            </a:r>
            <a:r>
              <a:rPr lang="zh-CN" altLang="en-US" sz="2000" dirty="0" smtClean="0"/>
              <a:t> 的最大公因子</a:t>
            </a:r>
          </a:p>
          <a:p>
            <a:pPr lvl="2">
              <a:buNone/>
            </a:pPr>
            <a:endParaRPr lang="zh-CN" altLang="en-US" sz="2000" dirty="0" smtClean="0"/>
          </a:p>
          <a:p>
            <a:pPr lvl="2">
              <a:buNone/>
            </a:pPr>
            <a:endParaRPr lang="zh-CN" altLang="en-US" sz="2000" dirty="0" smtClean="0"/>
          </a:p>
          <a:p>
            <a:pPr lvl="2"/>
            <a:r>
              <a:rPr lang="zh-CN" altLang="en-US" sz="2000" b="1" dirty="0" smtClean="0"/>
              <a:t>代码</a:t>
            </a:r>
          </a:p>
          <a:p>
            <a:pPr lvl="2">
              <a:buNone/>
            </a:pPr>
            <a:r>
              <a:rPr lang="en-US" altLang="zh-CN" sz="2000" dirty="0" smtClean="0"/>
              <a:t>  </a:t>
            </a:r>
            <a:r>
              <a:rPr lang="en-US" altLang="zh-CN" sz="2000" dirty="0" err="1" smtClean="0"/>
              <a:t>int</a:t>
            </a:r>
            <a:r>
              <a:rPr lang="en-US" altLang="zh-CN" sz="2000" dirty="0" smtClean="0"/>
              <a:t> </a:t>
            </a:r>
            <a:r>
              <a:rPr lang="en-US" altLang="zh-CN" sz="2000" dirty="0" err="1" smtClean="0"/>
              <a:t>gcd</a:t>
            </a:r>
            <a:r>
              <a:rPr lang="en-US" altLang="zh-CN" sz="2000" dirty="0" smtClean="0"/>
              <a:t> (</a:t>
            </a:r>
            <a:r>
              <a:rPr lang="en-US" altLang="zh-CN" sz="2000" dirty="0" err="1" smtClean="0"/>
              <a:t>int</a:t>
            </a:r>
            <a:r>
              <a:rPr lang="en-US" altLang="zh-CN" sz="2000" dirty="0" smtClean="0"/>
              <a:t> a, </a:t>
            </a:r>
            <a:r>
              <a:rPr lang="en-US" altLang="zh-CN" sz="2000" dirty="0" err="1" smtClean="0"/>
              <a:t>int</a:t>
            </a:r>
            <a:r>
              <a:rPr lang="en-US" altLang="zh-CN" sz="2000" dirty="0" smtClean="0"/>
              <a:t> b)</a:t>
            </a:r>
          </a:p>
          <a:p>
            <a:pPr lvl="2">
              <a:buNone/>
            </a:pPr>
            <a:r>
              <a:rPr lang="en-US" altLang="zh-CN" sz="2000" dirty="0" smtClean="0"/>
              <a:t>  { // </a:t>
            </a:r>
            <a:r>
              <a:rPr lang="zh-CN" altLang="en-US" sz="2000" dirty="0" smtClean="0"/>
              <a:t>求整数 </a:t>
            </a:r>
            <a:r>
              <a:rPr lang="en-US" altLang="zh-CN" sz="2000" dirty="0" smtClean="0"/>
              <a:t>a  </a:t>
            </a:r>
            <a:r>
              <a:rPr lang="zh-CN" altLang="en-US" sz="2000" dirty="0" smtClean="0"/>
              <a:t>和 </a:t>
            </a:r>
            <a:r>
              <a:rPr lang="en-US" altLang="zh-CN" sz="2000" dirty="0" smtClean="0"/>
              <a:t>b </a:t>
            </a:r>
            <a:r>
              <a:rPr lang="zh-CN" altLang="en-US" sz="2000" dirty="0" smtClean="0"/>
              <a:t>的最大公因子的 </a:t>
            </a:r>
            <a:r>
              <a:rPr lang="en-US" altLang="zh-CN" sz="2000" dirty="0" smtClean="0"/>
              <a:t>Euclid </a:t>
            </a:r>
            <a:r>
              <a:rPr lang="zh-CN" altLang="en-US" sz="2000" dirty="0" smtClean="0"/>
              <a:t>算法</a:t>
            </a:r>
          </a:p>
          <a:p>
            <a:pPr lvl="2">
              <a:buNone/>
            </a:pPr>
            <a:r>
              <a:rPr lang="en-US" altLang="zh-CN" sz="2000" dirty="0" smtClean="0"/>
              <a:t>     if ( b = = 0 ) return a ;</a:t>
            </a:r>
          </a:p>
          <a:p>
            <a:pPr lvl="2">
              <a:buNone/>
            </a:pPr>
            <a:r>
              <a:rPr lang="en-US" altLang="zh-CN" sz="2000" dirty="0" smtClean="0"/>
              <a:t>     else return </a:t>
            </a:r>
            <a:r>
              <a:rPr lang="en-US" altLang="zh-CN" sz="2000" dirty="0" err="1" smtClean="0"/>
              <a:t>gcd</a:t>
            </a:r>
            <a:r>
              <a:rPr lang="en-US" altLang="zh-CN" sz="2000" dirty="0" smtClean="0"/>
              <a:t> ( b, a % b ) ;</a:t>
            </a:r>
          </a:p>
          <a:p>
            <a:pPr lvl="2">
              <a:buNone/>
            </a:pPr>
            <a:r>
              <a:rPr lang="en-US" altLang="zh-CN" sz="2000" dirty="0" smtClean="0"/>
              <a:t>  }</a:t>
            </a:r>
            <a:endParaRPr lang="zh-CN" altLang="en-US" sz="2000" dirty="0" smtClean="0"/>
          </a:p>
        </p:txBody>
      </p:sp>
      <p:graphicFrame>
        <p:nvGraphicFramePr>
          <p:cNvPr id="339970" name="Object 6"/>
          <p:cNvGraphicFramePr>
            <a:graphicFrameLocks noChangeAspect="1"/>
          </p:cNvGraphicFramePr>
          <p:nvPr/>
        </p:nvGraphicFramePr>
        <p:xfrm>
          <a:off x="1939920" y="2346320"/>
          <a:ext cx="1917700" cy="368300"/>
        </p:xfrm>
        <a:graphic>
          <a:graphicData uri="http://schemas.openxmlformats.org/presentationml/2006/ole">
            <p:oleObj spid="_x0000_s339970" name="Equation" r:id="rId3" imgW="1917360" imgH="368280" progId="Equation.3">
              <p:embed/>
            </p:oleObj>
          </a:graphicData>
        </a:graphic>
      </p:graphicFrame>
      <p:graphicFrame>
        <p:nvGraphicFramePr>
          <p:cNvPr id="339972" name="Object 7"/>
          <p:cNvGraphicFramePr>
            <a:graphicFrameLocks noChangeAspect="1"/>
          </p:cNvGraphicFramePr>
          <p:nvPr/>
        </p:nvGraphicFramePr>
        <p:xfrm>
          <a:off x="5786446" y="2357430"/>
          <a:ext cx="1536700" cy="330200"/>
        </p:xfrm>
        <a:graphic>
          <a:graphicData uri="http://schemas.openxmlformats.org/presentationml/2006/ole">
            <p:oleObj spid="_x0000_s339972" name="Equation" r:id="rId4" imgW="1536480" imgH="330120" progId="Equation.3">
              <p:embed/>
            </p:oleObj>
          </a:graphicData>
        </a:graphic>
      </p:graphicFrame>
      <p:graphicFrame>
        <p:nvGraphicFramePr>
          <p:cNvPr id="339973" name="Object 10"/>
          <p:cNvGraphicFramePr>
            <a:graphicFrameLocks noChangeAspect="1"/>
          </p:cNvGraphicFramePr>
          <p:nvPr/>
        </p:nvGraphicFramePr>
        <p:xfrm>
          <a:off x="1714480" y="3214686"/>
          <a:ext cx="1879600" cy="355600"/>
        </p:xfrm>
        <a:graphic>
          <a:graphicData uri="http://schemas.openxmlformats.org/presentationml/2006/ole">
            <p:oleObj spid="_x0000_s339973" name="Equation" r:id="rId5" imgW="1879560" imgH="355320" progId="Equation.3">
              <p:embed/>
            </p:oleObj>
          </a:graphicData>
        </a:graphic>
      </p:graphicFrame>
      <p:graphicFrame>
        <p:nvGraphicFramePr>
          <p:cNvPr id="339974" name="Object 11"/>
          <p:cNvGraphicFramePr>
            <a:graphicFrameLocks noChangeAspect="1"/>
          </p:cNvGraphicFramePr>
          <p:nvPr/>
        </p:nvGraphicFramePr>
        <p:xfrm>
          <a:off x="3983058" y="3214686"/>
          <a:ext cx="3517900" cy="355600"/>
        </p:xfrm>
        <a:graphic>
          <a:graphicData uri="http://schemas.openxmlformats.org/presentationml/2006/ole">
            <p:oleObj spid="_x0000_s339974" name="Equation" r:id="rId6" imgW="3517560" imgH="355320" progId="Equation.3">
              <p:embed/>
            </p:oleObj>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400" dirty="0" smtClean="0"/>
              <a:t>Las Vegas</a:t>
            </a:r>
            <a:r>
              <a:rPr lang="zh-CN" altLang="en-US" sz="4400" dirty="0" smtClean="0"/>
              <a:t>算法</a:t>
            </a:r>
            <a:endParaRPr lang="zh-CN" altLang="en-US" dirty="0"/>
          </a:p>
        </p:txBody>
      </p:sp>
      <p:sp>
        <p:nvSpPr>
          <p:cNvPr id="3" name="内容占位符 2"/>
          <p:cNvSpPr>
            <a:spLocks noGrp="1"/>
          </p:cNvSpPr>
          <p:nvPr>
            <p:ph idx="1"/>
          </p:nvPr>
        </p:nvSpPr>
        <p:spPr>
          <a:xfrm>
            <a:off x="457200" y="1428736"/>
            <a:ext cx="8229600" cy="4702189"/>
          </a:xfrm>
        </p:spPr>
        <p:txBody>
          <a:bodyPr/>
          <a:lstStyle/>
          <a:p>
            <a:pPr lvl="1">
              <a:lnSpc>
                <a:spcPct val="90000"/>
              </a:lnSpc>
            </a:pPr>
            <a:r>
              <a:rPr lang="en-US" altLang="zh-CN" sz="2400" dirty="0" smtClean="0"/>
              <a:t>void Pollard </a:t>
            </a:r>
            <a:r>
              <a:rPr lang="en-US" altLang="zh-CN" sz="2000" dirty="0" smtClean="0"/>
              <a:t>( </a:t>
            </a:r>
            <a:r>
              <a:rPr lang="en-US" altLang="zh-CN" sz="2000" dirty="0" err="1" smtClean="0"/>
              <a:t>int</a:t>
            </a:r>
            <a:r>
              <a:rPr lang="en-US" altLang="zh-CN" sz="2000" dirty="0" smtClean="0"/>
              <a:t> n ) {  // </a:t>
            </a:r>
            <a:r>
              <a:rPr lang="zh-CN" altLang="en-US" sz="2000" dirty="0" smtClean="0"/>
              <a:t>求整数 </a:t>
            </a:r>
            <a:r>
              <a:rPr lang="en-US" altLang="zh-CN" sz="2000" dirty="0" smtClean="0"/>
              <a:t>n </a:t>
            </a:r>
            <a:r>
              <a:rPr lang="zh-CN" altLang="en-US" sz="2000" dirty="0" smtClean="0"/>
              <a:t>因子分割的 </a:t>
            </a:r>
            <a:r>
              <a:rPr lang="en-US" altLang="zh-CN" sz="2000" dirty="0" smtClean="0"/>
              <a:t>Las Vegas </a:t>
            </a:r>
            <a:r>
              <a:rPr lang="zh-CN" altLang="en-US" sz="2000" dirty="0" smtClean="0"/>
              <a:t>算法</a:t>
            </a:r>
          </a:p>
          <a:p>
            <a:pPr lvl="1">
              <a:lnSpc>
                <a:spcPct val="90000"/>
              </a:lnSpc>
              <a:buNone/>
            </a:pPr>
            <a:r>
              <a:rPr lang="en-US" altLang="zh-CN" sz="2000" dirty="0" smtClean="0"/>
              <a:t>    </a:t>
            </a:r>
            <a:r>
              <a:rPr lang="en-US" altLang="zh-CN" sz="2000" dirty="0" err="1" smtClean="0"/>
              <a:t>RandomNumber</a:t>
            </a:r>
            <a:r>
              <a:rPr lang="en-US" altLang="zh-CN" sz="2000" dirty="0" smtClean="0"/>
              <a:t> </a:t>
            </a:r>
            <a:r>
              <a:rPr lang="en-US" altLang="zh-CN" sz="2000" dirty="0" err="1" smtClean="0"/>
              <a:t>rnd</a:t>
            </a:r>
            <a:r>
              <a:rPr lang="en-US" altLang="zh-CN" sz="2000" dirty="0" smtClean="0"/>
              <a:t> ;    </a:t>
            </a:r>
            <a:r>
              <a:rPr lang="en-US" altLang="zh-CN" sz="2000" dirty="0" err="1" smtClean="0"/>
              <a:t>int</a:t>
            </a:r>
            <a:r>
              <a:rPr lang="en-US" altLang="zh-CN" sz="2000" dirty="0" smtClean="0"/>
              <a:t> </a:t>
            </a:r>
            <a:r>
              <a:rPr lang="en-US" altLang="zh-CN" sz="2000" dirty="0" err="1" smtClean="0"/>
              <a:t>i</a:t>
            </a:r>
            <a:r>
              <a:rPr lang="en-US" altLang="zh-CN" sz="2000" dirty="0" smtClean="0"/>
              <a:t> = 1;</a:t>
            </a:r>
          </a:p>
          <a:p>
            <a:pPr lvl="1">
              <a:lnSpc>
                <a:spcPct val="90000"/>
              </a:lnSpc>
              <a:buNone/>
            </a:pPr>
            <a:r>
              <a:rPr lang="en-US" altLang="zh-CN" sz="2000" dirty="0" smtClean="0"/>
              <a:t>    </a:t>
            </a:r>
            <a:r>
              <a:rPr lang="en-US" altLang="zh-CN" sz="2000" dirty="0" err="1" smtClean="0"/>
              <a:t>int</a:t>
            </a:r>
            <a:r>
              <a:rPr lang="en-US" altLang="zh-CN" sz="2000" dirty="0" smtClean="0"/>
              <a:t> x = </a:t>
            </a:r>
            <a:r>
              <a:rPr lang="en-US" altLang="zh-CN" sz="2000" dirty="0" err="1" smtClean="0"/>
              <a:t>rnd</a:t>
            </a:r>
            <a:r>
              <a:rPr lang="en-US" altLang="zh-CN" sz="2000" dirty="0" smtClean="0"/>
              <a:t> . Random ( n ) ;   // </a:t>
            </a:r>
            <a:r>
              <a:rPr lang="zh-CN" altLang="en-US" sz="2000" dirty="0" smtClean="0"/>
              <a:t>随机整数</a:t>
            </a:r>
          </a:p>
          <a:p>
            <a:pPr lvl="1">
              <a:lnSpc>
                <a:spcPct val="90000"/>
              </a:lnSpc>
              <a:buNone/>
            </a:pPr>
            <a:r>
              <a:rPr lang="en-US" altLang="zh-CN" sz="2000" dirty="0" smtClean="0"/>
              <a:t>    </a:t>
            </a:r>
            <a:r>
              <a:rPr lang="en-US" altLang="zh-CN" sz="2000" dirty="0" err="1" smtClean="0"/>
              <a:t>int</a:t>
            </a:r>
            <a:r>
              <a:rPr lang="en-US" altLang="zh-CN" sz="2000" dirty="0" smtClean="0"/>
              <a:t> y = x ;    </a:t>
            </a:r>
            <a:r>
              <a:rPr lang="en-US" altLang="zh-CN" sz="2000" dirty="0" err="1" smtClean="0"/>
              <a:t>int</a:t>
            </a:r>
            <a:r>
              <a:rPr lang="en-US" altLang="zh-CN" sz="2000" dirty="0" smtClean="0"/>
              <a:t> k = 2 ;</a:t>
            </a:r>
          </a:p>
          <a:p>
            <a:pPr lvl="1">
              <a:lnSpc>
                <a:spcPct val="90000"/>
              </a:lnSpc>
              <a:buNone/>
            </a:pPr>
            <a:r>
              <a:rPr lang="en-US" altLang="zh-CN" sz="2000" dirty="0" smtClean="0"/>
              <a:t>    while ( true ) {</a:t>
            </a:r>
          </a:p>
          <a:p>
            <a:pPr lvl="1">
              <a:lnSpc>
                <a:spcPct val="90000"/>
              </a:lnSpc>
              <a:buNone/>
            </a:pPr>
            <a:r>
              <a:rPr lang="en-US" altLang="zh-CN" sz="2000" dirty="0" smtClean="0"/>
              <a:t>         </a:t>
            </a:r>
            <a:r>
              <a:rPr lang="en-US" altLang="zh-CN" sz="2000" dirty="0" err="1" smtClean="0"/>
              <a:t>i</a:t>
            </a:r>
            <a:r>
              <a:rPr lang="en-US" altLang="zh-CN" sz="2000" dirty="0" smtClean="0"/>
              <a:t> + + ;</a:t>
            </a:r>
          </a:p>
          <a:p>
            <a:pPr lvl="1">
              <a:lnSpc>
                <a:spcPct val="90000"/>
              </a:lnSpc>
              <a:buNone/>
            </a:pPr>
            <a:r>
              <a:rPr lang="en-US" altLang="zh-CN" sz="2000" dirty="0" smtClean="0"/>
              <a:t>        x = ( x * x – 1 ) % n ;</a:t>
            </a:r>
          </a:p>
          <a:p>
            <a:pPr lvl="1">
              <a:lnSpc>
                <a:spcPct val="90000"/>
              </a:lnSpc>
              <a:buNone/>
            </a:pPr>
            <a:r>
              <a:rPr lang="en-US" altLang="zh-CN" sz="2000" dirty="0" smtClean="0"/>
              <a:t>        </a:t>
            </a:r>
            <a:r>
              <a:rPr lang="en-US" altLang="zh-CN" sz="2000" dirty="0" err="1" smtClean="0"/>
              <a:t>int</a:t>
            </a:r>
            <a:r>
              <a:rPr lang="en-US" altLang="zh-CN" sz="2000" dirty="0" smtClean="0"/>
              <a:t> d = </a:t>
            </a:r>
            <a:r>
              <a:rPr lang="en-US" altLang="zh-CN" sz="2000" dirty="0" err="1" smtClean="0"/>
              <a:t>gcd</a:t>
            </a:r>
            <a:r>
              <a:rPr lang="en-US" altLang="zh-CN" sz="2000" dirty="0" smtClean="0"/>
              <a:t> ( x- y , n );</a:t>
            </a:r>
          </a:p>
          <a:p>
            <a:pPr lvl="1">
              <a:lnSpc>
                <a:spcPct val="90000"/>
              </a:lnSpc>
              <a:buNone/>
            </a:pPr>
            <a:r>
              <a:rPr lang="en-US" altLang="zh-CN" sz="2000" dirty="0" smtClean="0"/>
              <a:t>        if ( ( d &gt; 1 ) &amp;&amp; (d &lt; n ) ) </a:t>
            </a:r>
            <a:r>
              <a:rPr lang="en-US" altLang="zh-CN" sz="2000" dirty="0" err="1" smtClean="0"/>
              <a:t>cout</a:t>
            </a:r>
            <a:r>
              <a:rPr lang="en-US" altLang="zh-CN" sz="2000" dirty="0" smtClean="0"/>
              <a:t> &lt; &lt; d &lt; &lt; </a:t>
            </a:r>
            <a:r>
              <a:rPr lang="en-US" altLang="zh-CN" sz="2000" dirty="0" err="1" smtClean="0"/>
              <a:t>endl</a:t>
            </a:r>
            <a:r>
              <a:rPr lang="en-US" altLang="zh-CN" sz="2000" dirty="0" smtClean="0"/>
              <a:t>;</a:t>
            </a:r>
          </a:p>
          <a:p>
            <a:pPr lvl="1">
              <a:lnSpc>
                <a:spcPct val="90000"/>
              </a:lnSpc>
              <a:buNone/>
            </a:pPr>
            <a:r>
              <a:rPr lang="en-US" altLang="zh-CN" sz="2000" dirty="0" smtClean="0"/>
              <a:t>        if ( </a:t>
            </a:r>
            <a:r>
              <a:rPr lang="en-US" altLang="zh-CN" sz="2000" dirty="0" err="1" smtClean="0"/>
              <a:t>i</a:t>
            </a:r>
            <a:r>
              <a:rPr lang="en-US" altLang="zh-CN" sz="2000" dirty="0" smtClean="0"/>
              <a:t> = = k ) {</a:t>
            </a:r>
          </a:p>
          <a:p>
            <a:pPr lvl="1">
              <a:lnSpc>
                <a:spcPct val="90000"/>
              </a:lnSpc>
              <a:buNone/>
            </a:pPr>
            <a:r>
              <a:rPr lang="en-US" altLang="zh-CN" sz="2000" dirty="0" smtClean="0"/>
              <a:t>            y = x;</a:t>
            </a:r>
          </a:p>
          <a:p>
            <a:pPr lvl="1">
              <a:lnSpc>
                <a:spcPct val="90000"/>
              </a:lnSpc>
              <a:buNone/>
            </a:pPr>
            <a:r>
              <a:rPr lang="en-US" altLang="zh-CN" sz="2000" dirty="0" smtClean="0"/>
              <a:t>            k * = 2;  }</a:t>
            </a:r>
          </a:p>
          <a:p>
            <a:pPr lvl="1">
              <a:lnSpc>
                <a:spcPct val="90000"/>
              </a:lnSpc>
              <a:buNone/>
            </a:pPr>
            <a:r>
              <a:rPr lang="en-US" altLang="zh-CN" sz="2000" dirty="0" smtClean="0"/>
              <a:t>    } </a:t>
            </a:r>
          </a:p>
          <a:p>
            <a:pPr lvl="1">
              <a:lnSpc>
                <a:spcPct val="90000"/>
              </a:lnSpc>
              <a:buNone/>
            </a:pPr>
            <a:r>
              <a:rPr lang="en-US" altLang="zh-CN" sz="2000" dirty="0" smtClean="0"/>
              <a:t>  }      //</a:t>
            </a:r>
            <a:r>
              <a:rPr lang="zh-CN" altLang="en-US" sz="2000" dirty="0" smtClean="0"/>
              <a:t>算法能在             时间内找到</a:t>
            </a:r>
            <a:r>
              <a:rPr lang="en-US" altLang="zh-CN" sz="2000" dirty="0" smtClean="0"/>
              <a:t>n</a:t>
            </a:r>
            <a:r>
              <a:rPr lang="zh-CN" altLang="en-US" sz="2000" dirty="0" smtClean="0"/>
              <a:t>的一个素因子</a:t>
            </a:r>
            <a:endParaRPr lang="en-US" altLang="zh-CN" sz="2000" dirty="0" smtClean="0"/>
          </a:p>
        </p:txBody>
      </p:sp>
      <p:graphicFrame>
        <p:nvGraphicFramePr>
          <p:cNvPr id="340994" name="Object 2"/>
          <p:cNvGraphicFramePr>
            <a:graphicFrameLocks noChangeAspect="1"/>
          </p:cNvGraphicFramePr>
          <p:nvPr/>
        </p:nvGraphicFramePr>
        <p:xfrm>
          <a:off x="2786050" y="5854719"/>
          <a:ext cx="758825" cy="360363"/>
        </p:xfrm>
        <a:graphic>
          <a:graphicData uri="http://schemas.openxmlformats.org/presentationml/2006/ole">
            <p:oleObj spid="_x0000_s340994" name="Equation" r:id="rId3" imgW="482400" imgH="228600" progId="">
              <p:embed/>
            </p:oleObj>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概率算法</a:t>
            </a:r>
            <a:endParaRPr lang="zh-CN" altLang="en-US" sz="4000" dirty="0"/>
          </a:p>
        </p:txBody>
      </p:sp>
      <p:sp>
        <p:nvSpPr>
          <p:cNvPr id="3" name="内容占位符 2"/>
          <p:cNvSpPr>
            <a:spLocks noGrp="1"/>
          </p:cNvSpPr>
          <p:nvPr>
            <p:ph idx="1"/>
          </p:nvPr>
        </p:nvSpPr>
        <p:spPr>
          <a:xfrm>
            <a:off x="457200" y="1285860"/>
            <a:ext cx="8229600" cy="4845065"/>
          </a:xfrm>
        </p:spPr>
        <p:txBody>
          <a:bodyPr/>
          <a:lstStyle/>
          <a:p>
            <a:r>
              <a:rPr lang="en-US" altLang="zh-CN" sz="2800" dirty="0" smtClean="0"/>
              <a:t>9.5 Monte Carlo</a:t>
            </a:r>
            <a:r>
              <a:rPr lang="zh-CN" altLang="en-US" sz="2800" dirty="0" smtClean="0"/>
              <a:t>算法</a:t>
            </a:r>
            <a:endParaRPr lang="en-US" altLang="zh-CN" sz="2800" dirty="0" smtClean="0"/>
          </a:p>
          <a:p>
            <a:pPr lvl="1">
              <a:lnSpc>
                <a:spcPct val="125000"/>
              </a:lnSpc>
            </a:pPr>
            <a:r>
              <a:rPr lang="en-US" altLang="zh-CN" sz="2400" dirty="0" smtClean="0"/>
              <a:t>Monte Carlo</a:t>
            </a:r>
            <a:r>
              <a:rPr lang="zh-CN" altLang="en-US" sz="2000" dirty="0" smtClean="0"/>
              <a:t>算法一般情况下对问题的所有实例都以高概率给出正确解。但无法判断一个具体解是否正确。重复调用正确率提高快。</a:t>
            </a:r>
            <a:endParaRPr lang="en-US" altLang="zh-CN" sz="2000" dirty="0" smtClean="0"/>
          </a:p>
          <a:p>
            <a:pPr lvl="1">
              <a:lnSpc>
                <a:spcPct val="125000"/>
              </a:lnSpc>
            </a:pPr>
            <a:r>
              <a:rPr lang="en-US" altLang="zh-CN" sz="2400" dirty="0" smtClean="0"/>
              <a:t>p</a:t>
            </a:r>
            <a:r>
              <a:rPr lang="zh-CN" altLang="en-US" sz="2400" dirty="0" smtClean="0"/>
              <a:t>正确的 </a:t>
            </a:r>
            <a:r>
              <a:rPr lang="en-US" altLang="zh-CN" sz="2400" dirty="0" smtClean="0"/>
              <a:t>Monte Carlo</a:t>
            </a:r>
            <a:r>
              <a:rPr lang="zh-CN" altLang="en-US" sz="2400" dirty="0" smtClean="0"/>
              <a:t>算法</a:t>
            </a:r>
          </a:p>
          <a:p>
            <a:pPr lvl="1">
              <a:lnSpc>
                <a:spcPct val="125000"/>
              </a:lnSpc>
              <a:buNone/>
            </a:pPr>
            <a:r>
              <a:rPr lang="zh-CN" altLang="en-US" sz="2000" dirty="0" smtClean="0"/>
              <a:t>    对问题的任一实例得到正确解的概率不小于</a:t>
            </a:r>
            <a:r>
              <a:rPr lang="en-US" altLang="zh-CN" sz="2000" dirty="0" smtClean="0"/>
              <a:t>p </a:t>
            </a:r>
            <a:r>
              <a:rPr lang="zh-CN" altLang="en-US" sz="2000" dirty="0" smtClean="0"/>
              <a:t>，</a:t>
            </a:r>
            <a:r>
              <a:rPr lang="en-US" altLang="zh-CN" sz="2000" dirty="0" smtClean="0"/>
              <a:t>1/2&lt;p&lt;1</a:t>
            </a:r>
            <a:r>
              <a:rPr lang="zh-CN" altLang="en-US" sz="2000" dirty="0" smtClean="0"/>
              <a:t> ，称该 </a:t>
            </a:r>
            <a:r>
              <a:rPr lang="en-US" altLang="zh-CN" sz="2000" dirty="0" smtClean="0"/>
              <a:t>Monte Carlo</a:t>
            </a:r>
            <a:r>
              <a:rPr lang="zh-CN" altLang="en-US" sz="2000" dirty="0" smtClean="0"/>
              <a:t>算法为</a:t>
            </a:r>
            <a:r>
              <a:rPr lang="en-US" altLang="zh-CN" sz="2000" dirty="0" smtClean="0"/>
              <a:t>p</a:t>
            </a:r>
            <a:r>
              <a:rPr lang="zh-CN" altLang="en-US" sz="2000" dirty="0" smtClean="0"/>
              <a:t>正确的。且称</a:t>
            </a:r>
            <a:r>
              <a:rPr lang="en-US" altLang="zh-CN" sz="2000" dirty="0" smtClean="0"/>
              <a:t>p-1/2</a:t>
            </a:r>
            <a:r>
              <a:rPr lang="zh-CN" altLang="en-US" sz="2000" dirty="0" smtClean="0"/>
              <a:t>为该算法的优势。</a:t>
            </a:r>
          </a:p>
          <a:p>
            <a:pPr lvl="1">
              <a:lnSpc>
                <a:spcPct val="125000"/>
              </a:lnSpc>
            </a:pPr>
            <a:r>
              <a:rPr lang="zh-CN" altLang="en-US" sz="2400" dirty="0" smtClean="0"/>
              <a:t>一致的 </a:t>
            </a:r>
            <a:r>
              <a:rPr lang="en-US" altLang="zh-CN" sz="2400" dirty="0" smtClean="0"/>
              <a:t>Monte Carlo</a:t>
            </a:r>
            <a:r>
              <a:rPr lang="zh-CN" altLang="en-US" sz="2400" dirty="0" smtClean="0"/>
              <a:t>算法</a:t>
            </a:r>
          </a:p>
          <a:p>
            <a:pPr lvl="2">
              <a:lnSpc>
                <a:spcPct val="125000"/>
              </a:lnSpc>
              <a:buNone/>
            </a:pPr>
            <a:r>
              <a:rPr lang="zh-CN" altLang="en-US" sz="2000" dirty="0" smtClean="0"/>
              <a:t>对于同一个实例，该算法不会给出两个不同的正确答案。</a:t>
            </a:r>
            <a:endParaRPr lang="en-US" altLang="zh-CN" sz="2000" dirty="0" smtClean="0"/>
          </a:p>
          <a:p>
            <a:pPr lvl="1">
              <a:lnSpc>
                <a:spcPct val="125000"/>
              </a:lnSpc>
            </a:pPr>
            <a:r>
              <a:rPr lang="zh-CN" altLang="en-US" sz="2000" dirty="0" smtClean="0"/>
              <a:t>对于一致的、</a:t>
            </a:r>
            <a:r>
              <a:rPr lang="en-US" altLang="zh-CN" sz="2000" dirty="0" smtClean="0"/>
              <a:t>p</a:t>
            </a:r>
            <a:r>
              <a:rPr lang="zh-CN" altLang="en-US" sz="2000" dirty="0" smtClean="0"/>
              <a:t>正确</a:t>
            </a:r>
            <a:r>
              <a:rPr lang="en-US" altLang="zh-CN" sz="2000" dirty="0" smtClean="0"/>
              <a:t>Monte Carlo</a:t>
            </a:r>
            <a:r>
              <a:rPr lang="zh-CN" altLang="en-US" sz="2000" dirty="0" smtClean="0"/>
              <a:t>算法，如果重复地运行这种算法，每一 次运行都独立地进行随机选择，就可以使产生不正确答案的概率变得任意小。</a:t>
            </a:r>
            <a:endParaRPr lang="zh-CN" altLang="en-US"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400" dirty="0" smtClean="0"/>
              <a:t>Monte Carlo</a:t>
            </a:r>
            <a:r>
              <a:rPr lang="zh-CN" altLang="en-US" sz="4400" dirty="0" smtClean="0"/>
              <a:t>算法</a:t>
            </a:r>
            <a:endParaRPr lang="zh-CN" altLang="en-US" dirty="0"/>
          </a:p>
        </p:txBody>
      </p:sp>
      <p:sp>
        <p:nvSpPr>
          <p:cNvPr id="3" name="内容占位符 2"/>
          <p:cNvSpPr>
            <a:spLocks noGrp="1"/>
          </p:cNvSpPr>
          <p:nvPr>
            <p:ph idx="1"/>
          </p:nvPr>
        </p:nvSpPr>
        <p:spPr>
          <a:xfrm>
            <a:off x="457200" y="1428736"/>
            <a:ext cx="8229600" cy="4702189"/>
          </a:xfrm>
        </p:spPr>
        <p:txBody>
          <a:bodyPr/>
          <a:lstStyle/>
          <a:p>
            <a:pPr lvl="1">
              <a:lnSpc>
                <a:spcPct val="125000"/>
              </a:lnSpc>
            </a:pPr>
            <a:r>
              <a:rPr lang="zh-CN" altLang="en-US" sz="2000" b="1" u="sng" dirty="0" smtClean="0"/>
              <a:t>引理 </a:t>
            </a:r>
            <a:r>
              <a:rPr lang="zh-CN" altLang="en-US" sz="2000" dirty="0" smtClean="0"/>
              <a:t> 设正实数        满足                  ，          是一个一致的            正确的</a:t>
            </a:r>
            <a:r>
              <a:rPr lang="en-US" altLang="zh-CN" sz="2000" dirty="0" smtClean="0"/>
              <a:t>Monte Carlo</a:t>
            </a:r>
            <a:r>
              <a:rPr lang="zh-CN" altLang="en-US" sz="2000" dirty="0" smtClean="0"/>
              <a:t>算法，                              。如果调用算法           </a:t>
            </a:r>
          </a:p>
          <a:p>
            <a:pPr>
              <a:lnSpc>
                <a:spcPct val="125000"/>
              </a:lnSpc>
              <a:buNone/>
            </a:pPr>
            <a:r>
              <a:rPr lang="zh-CN" altLang="en-US" sz="2000" dirty="0" smtClean="0"/>
              <a:t>          至少                       次，并返回各次调用出现频率最高的解，那么</a:t>
            </a:r>
            <a:endParaRPr lang="en-US" altLang="zh-CN" sz="2000" dirty="0" smtClean="0"/>
          </a:p>
          <a:p>
            <a:pPr>
              <a:lnSpc>
                <a:spcPct val="125000"/>
              </a:lnSpc>
              <a:buNone/>
            </a:pPr>
            <a:r>
              <a:rPr lang="zh-CN" altLang="en-US" sz="2000" dirty="0" smtClean="0"/>
              <a:t>          可以得到解同一问题的一个一致的        正确的 </a:t>
            </a:r>
            <a:r>
              <a:rPr lang="en-US" altLang="zh-CN" sz="2000" dirty="0" smtClean="0"/>
              <a:t>Monte Carlo </a:t>
            </a:r>
            <a:r>
              <a:rPr lang="zh-CN" altLang="en-US" sz="2000" dirty="0" smtClean="0"/>
              <a:t>算法。</a:t>
            </a:r>
            <a:endParaRPr lang="en-US" altLang="zh-CN" sz="2000" dirty="0" smtClean="0"/>
          </a:p>
          <a:p>
            <a:pPr lvl="1">
              <a:lnSpc>
                <a:spcPct val="125000"/>
              </a:lnSpc>
            </a:pPr>
            <a:r>
              <a:rPr lang="zh-CN" altLang="en-US" sz="2000" b="1" dirty="0" smtClean="0"/>
              <a:t>结论：</a:t>
            </a:r>
            <a:r>
              <a:rPr lang="zh-CN" altLang="en-US" sz="2000" dirty="0" smtClean="0"/>
              <a:t>不论算法              的优势           有多小，总可以通过反复调用来放大算法的优势，使得最终得到算法具有可接受的错误概率。</a:t>
            </a:r>
            <a:endParaRPr lang="en-US" altLang="zh-CN" sz="2000" dirty="0" smtClean="0"/>
          </a:p>
          <a:p>
            <a:pPr lvl="1">
              <a:lnSpc>
                <a:spcPct val="125000"/>
              </a:lnSpc>
            </a:pPr>
            <a:r>
              <a:rPr lang="zh-CN" altLang="en-US" sz="2000" dirty="0" smtClean="0"/>
              <a:t>偏真的 </a:t>
            </a:r>
            <a:r>
              <a:rPr lang="en-US" altLang="zh-CN" sz="2000" dirty="0" smtClean="0"/>
              <a:t>Monte Carlo</a:t>
            </a:r>
            <a:r>
              <a:rPr lang="zh-CN" altLang="en-US" sz="2000" dirty="0" smtClean="0"/>
              <a:t>算法</a:t>
            </a:r>
            <a:r>
              <a:rPr lang="zh-CN" altLang="en-US" sz="1600" dirty="0" smtClean="0"/>
              <a:t> </a:t>
            </a:r>
            <a:r>
              <a:rPr lang="en-US" altLang="zh-CN" sz="2000" dirty="0" smtClean="0">
                <a:sym typeface="Wingdings" pitchFamily="2" charset="2"/>
              </a:rPr>
              <a:t>(</a:t>
            </a:r>
            <a:r>
              <a:rPr lang="zh-CN" altLang="en-US" sz="2000" dirty="0" smtClean="0">
                <a:sym typeface="Wingdings" pitchFamily="2" charset="2"/>
              </a:rPr>
              <a:t>类似定义偏假的算法</a:t>
            </a:r>
            <a:r>
              <a:rPr lang="en-US" altLang="zh-CN" sz="2000" dirty="0" smtClean="0">
                <a:sym typeface="Wingdings" pitchFamily="2" charset="2"/>
              </a:rPr>
              <a:t>)</a:t>
            </a:r>
            <a:endParaRPr lang="zh-CN" altLang="en-US" sz="2000" dirty="0" smtClean="0"/>
          </a:p>
          <a:p>
            <a:pPr lvl="2">
              <a:lnSpc>
                <a:spcPct val="125000"/>
              </a:lnSpc>
            </a:pPr>
            <a:r>
              <a:rPr lang="zh-CN" altLang="en-US" sz="2000" dirty="0" smtClean="0"/>
              <a:t>对解判定问题 </a:t>
            </a:r>
            <a:r>
              <a:rPr lang="en-US" altLang="zh-CN" sz="2000" dirty="0" smtClean="0"/>
              <a:t>D</a:t>
            </a:r>
            <a:r>
              <a:rPr lang="zh-CN" altLang="en-US" sz="2000" dirty="0" smtClean="0"/>
              <a:t>的</a:t>
            </a:r>
            <a:r>
              <a:rPr lang="en-US" altLang="zh-CN" sz="2000" dirty="0" smtClean="0"/>
              <a:t>Monte Carlo</a:t>
            </a:r>
            <a:r>
              <a:rPr lang="zh-CN" altLang="en-US" sz="2000" dirty="0" smtClean="0"/>
              <a:t>算法</a:t>
            </a:r>
            <a:r>
              <a:rPr lang="en-US" altLang="zh-CN" sz="2000" dirty="0" smtClean="0"/>
              <a:t> ，</a:t>
            </a:r>
            <a:r>
              <a:rPr lang="zh-CN" altLang="en-US" sz="2000" dirty="0" smtClean="0"/>
              <a:t>当           返回 </a:t>
            </a:r>
            <a:r>
              <a:rPr lang="en-US" altLang="zh-CN" sz="2000" dirty="0" smtClean="0"/>
              <a:t>true </a:t>
            </a:r>
            <a:r>
              <a:rPr lang="zh-CN" altLang="en-US" sz="2000" dirty="0" smtClean="0"/>
              <a:t>时解总是正确的，仅当返回 </a:t>
            </a:r>
            <a:r>
              <a:rPr lang="en-US" altLang="zh-CN" sz="2000" dirty="0" smtClean="0"/>
              <a:t>false </a:t>
            </a:r>
            <a:r>
              <a:rPr lang="zh-CN" altLang="en-US" sz="2000" dirty="0" smtClean="0"/>
              <a:t>时有可能产生错误的解。   </a:t>
            </a:r>
          </a:p>
          <a:p>
            <a:pPr lvl="2"/>
            <a:r>
              <a:rPr lang="zh-CN" altLang="en-US" sz="2000" dirty="0" smtClean="0"/>
              <a:t>多次调用一个偏真</a:t>
            </a:r>
            <a:r>
              <a:rPr lang="en-US" altLang="zh-CN" sz="2000" dirty="0" smtClean="0"/>
              <a:t>Monte Carlo</a:t>
            </a:r>
            <a:r>
              <a:rPr lang="zh-CN" altLang="en-US" sz="2000" dirty="0" smtClean="0"/>
              <a:t>算时，只要一次调用返回</a:t>
            </a:r>
            <a:r>
              <a:rPr lang="en-US" altLang="zh-CN" sz="2000" dirty="0" smtClean="0"/>
              <a:t>true</a:t>
            </a:r>
            <a:r>
              <a:rPr lang="zh-CN" altLang="en-US" sz="2000" dirty="0" smtClean="0"/>
              <a:t>，就可以断定相应的解为</a:t>
            </a:r>
            <a:r>
              <a:rPr lang="en-US" altLang="zh-CN" sz="2000" dirty="0" smtClean="0"/>
              <a:t>true</a:t>
            </a:r>
            <a:r>
              <a:rPr lang="zh-CN" altLang="en-US" sz="2000" dirty="0" smtClean="0"/>
              <a:t>。后面例子：调用</a:t>
            </a:r>
            <a:r>
              <a:rPr lang="en-US" altLang="zh-CN" sz="2000" dirty="0" smtClean="0"/>
              <a:t>4</a:t>
            </a:r>
            <a:r>
              <a:rPr lang="zh-CN" altLang="en-US" sz="2000" dirty="0" smtClean="0"/>
              <a:t>次正确率从</a:t>
            </a:r>
            <a:r>
              <a:rPr lang="en-US" altLang="zh-CN" sz="2000" dirty="0" smtClean="0"/>
              <a:t>55%</a:t>
            </a:r>
            <a:r>
              <a:rPr lang="zh-CN" altLang="en-US" sz="2000" dirty="0" smtClean="0"/>
              <a:t>提高到</a:t>
            </a:r>
            <a:r>
              <a:rPr lang="en-US" altLang="zh-CN" sz="2000" dirty="0" smtClean="0"/>
              <a:t>95%; </a:t>
            </a:r>
            <a:r>
              <a:rPr lang="zh-CN" altLang="en-US" sz="2000" dirty="0" smtClean="0"/>
              <a:t>调用</a:t>
            </a:r>
            <a:r>
              <a:rPr lang="en-US" altLang="zh-CN" sz="2000" dirty="0" smtClean="0"/>
              <a:t>6</a:t>
            </a:r>
            <a:r>
              <a:rPr lang="zh-CN" altLang="en-US" sz="2000" dirty="0" smtClean="0"/>
              <a:t>次，正确率可提高到</a:t>
            </a:r>
            <a:r>
              <a:rPr lang="en-US" altLang="zh-CN" sz="2000" dirty="0" smtClean="0"/>
              <a:t>99%</a:t>
            </a:r>
            <a:r>
              <a:rPr lang="zh-CN" altLang="en-US" sz="2000" dirty="0" smtClean="0"/>
              <a:t>。</a:t>
            </a:r>
          </a:p>
        </p:txBody>
      </p:sp>
      <p:graphicFrame>
        <p:nvGraphicFramePr>
          <p:cNvPr id="342018" name="Object 8"/>
          <p:cNvGraphicFramePr>
            <a:graphicFrameLocks noChangeAspect="1"/>
          </p:cNvGraphicFramePr>
          <p:nvPr/>
        </p:nvGraphicFramePr>
        <p:xfrm>
          <a:off x="2933695" y="1571612"/>
          <a:ext cx="419100" cy="279400"/>
        </p:xfrm>
        <a:graphic>
          <a:graphicData uri="http://schemas.openxmlformats.org/presentationml/2006/ole">
            <p:oleObj spid="_x0000_s342018" name="Equation" r:id="rId3" imgW="419040" imgH="279360" progId="Equation.3">
              <p:embed/>
            </p:oleObj>
          </a:graphicData>
        </a:graphic>
      </p:graphicFrame>
      <p:graphicFrame>
        <p:nvGraphicFramePr>
          <p:cNvPr id="342019" name="Object 9"/>
          <p:cNvGraphicFramePr>
            <a:graphicFrameLocks noChangeAspect="1"/>
          </p:cNvGraphicFramePr>
          <p:nvPr/>
        </p:nvGraphicFramePr>
        <p:xfrm>
          <a:off x="3929058" y="1500174"/>
          <a:ext cx="1168400" cy="254000"/>
        </p:xfrm>
        <a:graphic>
          <a:graphicData uri="http://schemas.openxmlformats.org/presentationml/2006/ole">
            <p:oleObj spid="_x0000_s342019" name="Equation" r:id="rId4" imgW="1168200" imgH="253800" progId="Equation.3">
              <p:embed/>
            </p:oleObj>
          </a:graphicData>
        </a:graphic>
      </p:graphicFrame>
      <p:graphicFrame>
        <p:nvGraphicFramePr>
          <p:cNvPr id="342020" name="Object 11"/>
          <p:cNvGraphicFramePr>
            <a:graphicFrameLocks noChangeAspect="1"/>
          </p:cNvGraphicFramePr>
          <p:nvPr/>
        </p:nvGraphicFramePr>
        <p:xfrm>
          <a:off x="7667652" y="1531926"/>
          <a:ext cx="762000" cy="254000"/>
        </p:xfrm>
        <a:graphic>
          <a:graphicData uri="http://schemas.openxmlformats.org/presentationml/2006/ole">
            <p:oleObj spid="_x0000_s342020" name="公式" r:id="rId5" imgW="761760" imgH="253800" progId="Equation.3">
              <p:embed/>
            </p:oleObj>
          </a:graphicData>
        </a:graphic>
      </p:graphicFrame>
      <p:graphicFrame>
        <p:nvGraphicFramePr>
          <p:cNvPr id="342021" name="Object 10"/>
          <p:cNvGraphicFramePr>
            <a:graphicFrameLocks noChangeAspect="1"/>
          </p:cNvGraphicFramePr>
          <p:nvPr/>
        </p:nvGraphicFramePr>
        <p:xfrm>
          <a:off x="5357818" y="1552564"/>
          <a:ext cx="749300" cy="304800"/>
        </p:xfrm>
        <a:graphic>
          <a:graphicData uri="http://schemas.openxmlformats.org/presentationml/2006/ole">
            <p:oleObj spid="_x0000_s342021" name="Equation" r:id="rId6" imgW="749160" imgH="304560" progId="Equation.3">
              <p:embed/>
            </p:oleObj>
          </a:graphicData>
        </a:graphic>
      </p:graphicFrame>
      <p:graphicFrame>
        <p:nvGraphicFramePr>
          <p:cNvPr id="342022" name="Object 12"/>
          <p:cNvGraphicFramePr>
            <a:graphicFrameLocks noChangeAspect="1"/>
          </p:cNvGraphicFramePr>
          <p:nvPr/>
        </p:nvGraphicFramePr>
        <p:xfrm>
          <a:off x="4000496" y="1857364"/>
          <a:ext cx="2197100" cy="368300"/>
        </p:xfrm>
        <a:graphic>
          <a:graphicData uri="http://schemas.openxmlformats.org/presentationml/2006/ole">
            <p:oleObj spid="_x0000_s342022" name="Equation" r:id="rId7" imgW="2197080" imgH="368280" progId="Equation.3">
              <p:embed/>
            </p:oleObj>
          </a:graphicData>
        </a:graphic>
      </p:graphicFrame>
      <p:graphicFrame>
        <p:nvGraphicFramePr>
          <p:cNvPr id="342023" name="Object 14"/>
          <p:cNvGraphicFramePr>
            <a:graphicFrameLocks noChangeAspect="1"/>
          </p:cNvGraphicFramePr>
          <p:nvPr/>
        </p:nvGraphicFramePr>
        <p:xfrm>
          <a:off x="1785918" y="2357430"/>
          <a:ext cx="1435100" cy="330200"/>
        </p:xfrm>
        <a:graphic>
          <a:graphicData uri="http://schemas.openxmlformats.org/presentationml/2006/ole">
            <p:oleObj spid="_x0000_s342023" name="Equation" r:id="rId8" imgW="1434960" imgH="330120" progId="Equation.3">
              <p:embed/>
            </p:oleObj>
          </a:graphicData>
        </a:graphic>
      </p:graphicFrame>
      <p:graphicFrame>
        <p:nvGraphicFramePr>
          <p:cNvPr id="342024" name="Object 17"/>
          <p:cNvGraphicFramePr>
            <a:graphicFrameLocks noChangeAspect="1"/>
          </p:cNvGraphicFramePr>
          <p:nvPr/>
        </p:nvGraphicFramePr>
        <p:xfrm>
          <a:off x="7966104" y="1928802"/>
          <a:ext cx="749300" cy="304800"/>
        </p:xfrm>
        <a:graphic>
          <a:graphicData uri="http://schemas.openxmlformats.org/presentationml/2006/ole">
            <p:oleObj spid="_x0000_s342024" name="Equation" r:id="rId9" imgW="749160" imgH="304560" progId="Equation.3">
              <p:embed/>
            </p:oleObj>
          </a:graphicData>
        </a:graphic>
      </p:graphicFrame>
      <p:graphicFrame>
        <p:nvGraphicFramePr>
          <p:cNvPr id="342025" name="Object 15"/>
          <p:cNvGraphicFramePr>
            <a:graphicFrameLocks noChangeAspect="1"/>
          </p:cNvGraphicFramePr>
          <p:nvPr/>
        </p:nvGraphicFramePr>
        <p:xfrm>
          <a:off x="5072066" y="2786058"/>
          <a:ext cx="495300" cy="241300"/>
        </p:xfrm>
        <a:graphic>
          <a:graphicData uri="http://schemas.openxmlformats.org/presentationml/2006/ole">
            <p:oleObj spid="_x0000_s342025" name="Equation" r:id="rId10" imgW="495000" imgH="241200" progId="Equation.3">
              <p:embed/>
            </p:oleObj>
          </a:graphicData>
        </a:graphic>
      </p:graphicFrame>
      <p:graphicFrame>
        <p:nvGraphicFramePr>
          <p:cNvPr id="342026" name="Object 4"/>
          <p:cNvGraphicFramePr>
            <a:graphicFrameLocks noChangeAspect="1"/>
          </p:cNvGraphicFramePr>
          <p:nvPr/>
        </p:nvGraphicFramePr>
        <p:xfrm>
          <a:off x="3143240" y="3214686"/>
          <a:ext cx="749300" cy="304800"/>
        </p:xfrm>
        <a:graphic>
          <a:graphicData uri="http://schemas.openxmlformats.org/presentationml/2006/ole">
            <p:oleObj spid="_x0000_s342026" name="Equation" r:id="rId11" imgW="749160" imgH="304560" progId="Equation.3">
              <p:embed/>
            </p:oleObj>
          </a:graphicData>
        </a:graphic>
      </p:graphicFrame>
      <p:graphicFrame>
        <p:nvGraphicFramePr>
          <p:cNvPr id="342027" name="Object 7"/>
          <p:cNvGraphicFramePr>
            <a:graphicFrameLocks noChangeAspect="1"/>
          </p:cNvGraphicFramePr>
          <p:nvPr/>
        </p:nvGraphicFramePr>
        <p:xfrm>
          <a:off x="4870440" y="3214686"/>
          <a:ext cx="546100" cy="241300"/>
        </p:xfrm>
        <a:graphic>
          <a:graphicData uri="http://schemas.openxmlformats.org/presentationml/2006/ole">
            <p:oleObj spid="_x0000_s342027" name="Equation" r:id="rId12" imgW="545760" imgH="241200" progId="Equation.3">
              <p:embed/>
            </p:oleObj>
          </a:graphicData>
        </a:graphic>
      </p:graphicFrame>
      <p:graphicFrame>
        <p:nvGraphicFramePr>
          <p:cNvPr id="342028" name="Object 5"/>
          <p:cNvGraphicFramePr>
            <a:graphicFrameLocks noChangeAspect="1"/>
          </p:cNvGraphicFramePr>
          <p:nvPr/>
        </p:nvGraphicFramePr>
        <p:xfrm>
          <a:off x="6072198" y="4500570"/>
          <a:ext cx="749300" cy="304800"/>
        </p:xfrm>
        <a:graphic>
          <a:graphicData uri="http://schemas.openxmlformats.org/presentationml/2006/ole">
            <p:oleObj spid="_x0000_s342028" name="公式" r:id="rId13" imgW="749160" imgH="304560" progId="Equation.3">
              <p:embed/>
            </p:oleObj>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dirty="0" smtClean="0"/>
              <a:t>Monte Carlo</a:t>
            </a:r>
            <a:r>
              <a:rPr lang="zh-CN" altLang="en-US" sz="4000" dirty="0" smtClean="0"/>
              <a:t>算法</a:t>
            </a:r>
            <a:endParaRPr lang="zh-CN" altLang="en-US" dirty="0"/>
          </a:p>
        </p:txBody>
      </p:sp>
      <p:sp>
        <p:nvSpPr>
          <p:cNvPr id="3" name="内容占位符 2"/>
          <p:cNvSpPr>
            <a:spLocks noGrp="1"/>
          </p:cNvSpPr>
          <p:nvPr>
            <p:ph idx="1"/>
          </p:nvPr>
        </p:nvSpPr>
        <p:spPr/>
        <p:txBody>
          <a:bodyPr/>
          <a:lstStyle/>
          <a:p>
            <a:pPr lvl="1"/>
            <a:r>
              <a:rPr lang="zh-CN" altLang="en-US" sz="2400" dirty="0" smtClean="0"/>
              <a:t>主元素问题</a:t>
            </a:r>
          </a:p>
          <a:p>
            <a:pPr lvl="2"/>
            <a:r>
              <a:rPr lang="en-US" altLang="zh-CN" sz="2000" dirty="0" smtClean="0"/>
              <a:t>n</a:t>
            </a:r>
            <a:r>
              <a:rPr lang="zh-CN" altLang="en-US" sz="2000" dirty="0" smtClean="0"/>
              <a:t>元数组</a:t>
            </a:r>
            <a:r>
              <a:rPr lang="en-US" altLang="zh-CN" sz="2000" dirty="0" smtClean="0"/>
              <a:t>T[1..n]</a:t>
            </a:r>
            <a:r>
              <a:rPr lang="zh-CN" altLang="en-US" sz="2000" dirty="0" smtClean="0"/>
              <a:t> 中的元素</a:t>
            </a:r>
            <a:r>
              <a:rPr lang="en-US" altLang="zh-CN" sz="2000" dirty="0" smtClean="0"/>
              <a:t>x</a:t>
            </a:r>
            <a:r>
              <a:rPr lang="zh-CN" altLang="en-US" sz="2000" dirty="0" smtClean="0"/>
              <a:t> 称为主元素，如果</a:t>
            </a:r>
            <a:endParaRPr lang="en-US" altLang="zh-CN" sz="2000" dirty="0" smtClean="0"/>
          </a:p>
          <a:p>
            <a:pPr lvl="2"/>
            <a:r>
              <a:rPr lang="zh-CN" altLang="en-US" sz="2000" dirty="0" smtClean="0"/>
              <a:t>判定主元素的 </a:t>
            </a:r>
            <a:r>
              <a:rPr lang="en-US" altLang="zh-CN" sz="2000" dirty="0" smtClean="0"/>
              <a:t>Monte Carlo </a:t>
            </a:r>
            <a:r>
              <a:rPr lang="zh-CN" altLang="en-US" sz="2000" dirty="0" smtClean="0"/>
              <a:t>算法：</a:t>
            </a:r>
            <a:endParaRPr lang="en-US" altLang="zh-CN" sz="2000" dirty="0" smtClean="0"/>
          </a:p>
          <a:p>
            <a:pPr lvl="2">
              <a:lnSpc>
                <a:spcPct val="90000"/>
              </a:lnSpc>
              <a:buNone/>
            </a:pPr>
            <a:r>
              <a:rPr lang="en-US" altLang="zh-CN" sz="2000" dirty="0" err="1" smtClean="0">
                <a:latin typeface="Times New Roman" pitchFamily="18" charset="0"/>
              </a:rPr>
              <a:t>RandomNumber</a:t>
            </a:r>
            <a:r>
              <a:rPr lang="en-US" altLang="zh-CN" sz="2000" dirty="0" smtClean="0">
                <a:latin typeface="Times New Roman" pitchFamily="18" charset="0"/>
              </a:rPr>
              <a:t> </a:t>
            </a:r>
            <a:r>
              <a:rPr lang="en-US" altLang="zh-CN" sz="2000" dirty="0" err="1" smtClean="0">
                <a:latin typeface="Times New Roman" pitchFamily="18" charset="0"/>
              </a:rPr>
              <a:t>rnd</a:t>
            </a:r>
            <a:r>
              <a:rPr lang="en-US" altLang="zh-CN" sz="2000" dirty="0" smtClean="0">
                <a:latin typeface="Times New Roman" pitchFamily="18" charset="0"/>
              </a:rPr>
              <a:t> ;</a:t>
            </a:r>
          </a:p>
          <a:p>
            <a:pPr lvl="2">
              <a:lnSpc>
                <a:spcPct val="90000"/>
              </a:lnSpc>
              <a:buNone/>
            </a:pPr>
            <a:r>
              <a:rPr lang="en-US" altLang="zh-CN" sz="2000" dirty="0" smtClean="0">
                <a:latin typeface="Times New Roman" pitchFamily="18" charset="0"/>
              </a:rPr>
              <a:t>template &lt; class Type &gt;</a:t>
            </a:r>
          </a:p>
          <a:p>
            <a:pPr lvl="2">
              <a:lnSpc>
                <a:spcPct val="90000"/>
              </a:lnSpc>
              <a:buNone/>
            </a:pPr>
            <a:r>
              <a:rPr lang="en-US" altLang="zh-CN" sz="2000" dirty="0" err="1" smtClean="0">
                <a:latin typeface="Times New Roman" pitchFamily="18" charset="0"/>
              </a:rPr>
              <a:t>bool</a:t>
            </a:r>
            <a:r>
              <a:rPr lang="en-US" altLang="zh-CN" sz="2000" dirty="0" smtClean="0">
                <a:latin typeface="Times New Roman" pitchFamily="18" charset="0"/>
              </a:rPr>
              <a:t> Majority ( Type * T, </a:t>
            </a:r>
            <a:r>
              <a:rPr lang="en-US" altLang="zh-CN" sz="2000" dirty="0" err="1" smtClean="0">
                <a:latin typeface="Times New Roman" pitchFamily="18" charset="0"/>
              </a:rPr>
              <a:t>int</a:t>
            </a:r>
            <a:r>
              <a:rPr lang="en-US" altLang="zh-CN" sz="2000" dirty="0" smtClean="0">
                <a:latin typeface="Times New Roman" pitchFamily="18" charset="0"/>
              </a:rPr>
              <a:t> n ){  </a:t>
            </a:r>
          </a:p>
          <a:p>
            <a:pPr lvl="2">
              <a:lnSpc>
                <a:spcPct val="90000"/>
              </a:lnSpc>
              <a:buNone/>
            </a:pPr>
            <a:r>
              <a:rPr lang="en-US" altLang="zh-CN" sz="2000" dirty="0" smtClean="0">
                <a:latin typeface="Times New Roman" pitchFamily="18" charset="0"/>
              </a:rPr>
              <a:t>     </a:t>
            </a:r>
            <a:r>
              <a:rPr lang="en-US" altLang="zh-CN" sz="2000" dirty="0" err="1" smtClean="0">
                <a:latin typeface="Times New Roman" pitchFamily="18" charset="0"/>
              </a:rPr>
              <a:t>int</a:t>
            </a:r>
            <a:r>
              <a:rPr lang="en-US" altLang="zh-CN" sz="2000" dirty="0" smtClean="0">
                <a:latin typeface="Times New Roman" pitchFamily="18" charset="0"/>
              </a:rPr>
              <a:t> </a:t>
            </a:r>
            <a:r>
              <a:rPr lang="en-US" altLang="zh-CN" sz="2000" dirty="0" err="1" smtClean="0">
                <a:latin typeface="Times New Roman" pitchFamily="18" charset="0"/>
              </a:rPr>
              <a:t>i</a:t>
            </a:r>
            <a:r>
              <a:rPr lang="en-US" altLang="zh-CN" sz="2000" dirty="0" smtClean="0">
                <a:latin typeface="Times New Roman" pitchFamily="18" charset="0"/>
              </a:rPr>
              <a:t> = </a:t>
            </a:r>
            <a:r>
              <a:rPr lang="en-US" altLang="zh-CN" sz="2000" dirty="0" err="1" smtClean="0">
                <a:latin typeface="Times New Roman" pitchFamily="18" charset="0"/>
              </a:rPr>
              <a:t>rnd</a:t>
            </a:r>
            <a:r>
              <a:rPr lang="en-US" altLang="zh-CN" sz="2000" dirty="0" smtClean="0">
                <a:latin typeface="Times New Roman" pitchFamily="18" charset="0"/>
              </a:rPr>
              <a:t> . Random ( n ) + 1;</a:t>
            </a:r>
          </a:p>
          <a:p>
            <a:pPr lvl="2">
              <a:lnSpc>
                <a:spcPct val="90000"/>
              </a:lnSpc>
              <a:buNone/>
            </a:pPr>
            <a:r>
              <a:rPr lang="en-US" altLang="zh-CN" sz="2000" dirty="0" smtClean="0">
                <a:latin typeface="Times New Roman" pitchFamily="18" charset="0"/>
              </a:rPr>
              <a:t>     Type x = T[</a:t>
            </a:r>
            <a:r>
              <a:rPr lang="en-US" altLang="zh-CN" sz="2000" dirty="0" err="1" smtClean="0">
                <a:latin typeface="Times New Roman" pitchFamily="18" charset="0"/>
              </a:rPr>
              <a:t>i</a:t>
            </a:r>
            <a:r>
              <a:rPr lang="en-US" altLang="zh-CN" sz="2000" dirty="0" smtClean="0">
                <a:latin typeface="Times New Roman" pitchFamily="18" charset="0"/>
              </a:rPr>
              <a:t>] ;  //  </a:t>
            </a:r>
            <a:r>
              <a:rPr lang="zh-CN" altLang="en-US" sz="2000" dirty="0" smtClean="0">
                <a:latin typeface="Times New Roman" pitchFamily="18" charset="0"/>
              </a:rPr>
              <a:t>随机选取数组中元素</a:t>
            </a:r>
          </a:p>
          <a:p>
            <a:pPr lvl="2">
              <a:lnSpc>
                <a:spcPct val="90000"/>
              </a:lnSpc>
              <a:buNone/>
            </a:pPr>
            <a:r>
              <a:rPr lang="en-US" altLang="zh-CN" sz="2000" dirty="0" smtClean="0">
                <a:latin typeface="Times New Roman" pitchFamily="18" charset="0"/>
              </a:rPr>
              <a:t>      </a:t>
            </a:r>
            <a:r>
              <a:rPr lang="en-US" altLang="zh-CN" sz="2000" dirty="0" err="1" smtClean="0">
                <a:latin typeface="Times New Roman" pitchFamily="18" charset="0"/>
              </a:rPr>
              <a:t>int</a:t>
            </a:r>
            <a:r>
              <a:rPr lang="en-US" altLang="zh-CN" sz="2000" dirty="0" smtClean="0">
                <a:latin typeface="Times New Roman" pitchFamily="18" charset="0"/>
              </a:rPr>
              <a:t> k = 0;</a:t>
            </a:r>
          </a:p>
          <a:p>
            <a:pPr lvl="2">
              <a:lnSpc>
                <a:spcPct val="90000"/>
              </a:lnSpc>
              <a:buNone/>
            </a:pPr>
            <a:r>
              <a:rPr lang="en-US" altLang="zh-CN" sz="2000" dirty="0" smtClean="0">
                <a:latin typeface="Times New Roman" pitchFamily="18" charset="0"/>
              </a:rPr>
              <a:t>      for ( </a:t>
            </a:r>
            <a:r>
              <a:rPr lang="en-US" altLang="zh-CN" sz="2000" dirty="0" err="1" smtClean="0">
                <a:latin typeface="Times New Roman" pitchFamily="18" charset="0"/>
              </a:rPr>
              <a:t>int</a:t>
            </a:r>
            <a:r>
              <a:rPr lang="en-US" altLang="zh-CN" sz="2000" dirty="0" smtClean="0">
                <a:latin typeface="Times New Roman" pitchFamily="18" charset="0"/>
              </a:rPr>
              <a:t> j = 1; j &lt;= n ; j + + )</a:t>
            </a:r>
          </a:p>
          <a:p>
            <a:pPr lvl="2">
              <a:lnSpc>
                <a:spcPct val="90000"/>
              </a:lnSpc>
              <a:buNone/>
            </a:pPr>
            <a:r>
              <a:rPr lang="en-US" altLang="zh-CN" sz="2000" dirty="0" smtClean="0">
                <a:latin typeface="Times New Roman" pitchFamily="18" charset="0"/>
              </a:rPr>
              <a:t>           if ( T[j] = = x ) k + + ;</a:t>
            </a:r>
          </a:p>
          <a:p>
            <a:pPr lvl="2">
              <a:lnSpc>
                <a:spcPct val="90000"/>
              </a:lnSpc>
              <a:buNone/>
            </a:pPr>
            <a:r>
              <a:rPr lang="en-US" altLang="zh-CN" sz="2000" dirty="0" smtClean="0">
                <a:latin typeface="Times New Roman" pitchFamily="18" charset="0"/>
              </a:rPr>
              <a:t>      return ( k &gt; n/2 ) ;  //                  </a:t>
            </a:r>
            <a:r>
              <a:rPr lang="zh-CN" altLang="en-US" sz="2000" dirty="0" smtClean="0">
                <a:latin typeface="Times New Roman" pitchFamily="18" charset="0"/>
              </a:rPr>
              <a:t>时，</a:t>
            </a:r>
            <a:r>
              <a:rPr lang="en-US" altLang="zh-CN" sz="2000" dirty="0" smtClean="0">
                <a:latin typeface="Times New Roman" pitchFamily="18" charset="0"/>
              </a:rPr>
              <a:t>T </a:t>
            </a:r>
            <a:r>
              <a:rPr lang="zh-CN" altLang="en-US" sz="2000" dirty="0" smtClean="0">
                <a:latin typeface="Times New Roman" pitchFamily="18" charset="0"/>
              </a:rPr>
              <a:t>含有主元素</a:t>
            </a:r>
          </a:p>
          <a:p>
            <a:pPr lvl="2">
              <a:lnSpc>
                <a:spcPct val="90000"/>
              </a:lnSpc>
              <a:buNone/>
            </a:pPr>
            <a:r>
              <a:rPr lang="en-US" altLang="zh-CN" sz="2000" dirty="0" smtClean="0">
                <a:latin typeface="Times New Roman" pitchFamily="18" charset="0"/>
              </a:rPr>
              <a:t>} </a:t>
            </a:r>
            <a:endParaRPr lang="zh-CN" altLang="en-US" sz="2000" dirty="0" smtClean="0"/>
          </a:p>
          <a:p>
            <a:pPr lvl="2"/>
            <a:endParaRPr lang="zh-CN" altLang="en-US" sz="2000" dirty="0"/>
          </a:p>
        </p:txBody>
      </p:sp>
      <p:graphicFrame>
        <p:nvGraphicFramePr>
          <p:cNvPr id="343042" name="Object 62"/>
          <p:cNvGraphicFramePr>
            <a:graphicFrameLocks noChangeAspect="1"/>
          </p:cNvGraphicFramePr>
          <p:nvPr/>
        </p:nvGraphicFramePr>
        <p:xfrm>
          <a:off x="6500826" y="2071678"/>
          <a:ext cx="2019300" cy="304800"/>
        </p:xfrm>
        <a:graphic>
          <a:graphicData uri="http://schemas.openxmlformats.org/presentationml/2006/ole">
            <p:oleObj spid="_x0000_s343042" name="Equation" r:id="rId3" imgW="2019240" imgH="304560" progId="Equation.3">
              <p:embed/>
            </p:oleObj>
          </a:graphicData>
        </a:graphic>
      </p:graphicFrame>
      <p:graphicFrame>
        <p:nvGraphicFramePr>
          <p:cNvPr id="343044" name="Object 63"/>
          <p:cNvGraphicFramePr>
            <a:graphicFrameLocks noChangeAspect="1"/>
          </p:cNvGraphicFramePr>
          <p:nvPr/>
        </p:nvGraphicFramePr>
        <p:xfrm>
          <a:off x="3929058" y="5500702"/>
          <a:ext cx="850900" cy="254000"/>
        </p:xfrm>
        <a:graphic>
          <a:graphicData uri="http://schemas.openxmlformats.org/presentationml/2006/ole">
            <p:oleObj spid="_x0000_s343044" name="Equation" r:id="rId4" imgW="850680" imgH="253800" progId="Equation.3">
              <p:embed/>
            </p:oleObj>
          </a:graphicData>
        </a:graphic>
      </p:graphicFrame>
      <p:sp>
        <p:nvSpPr>
          <p:cNvPr id="7" name="TextBox 6"/>
          <p:cNvSpPr txBox="1"/>
          <p:nvPr/>
        </p:nvSpPr>
        <p:spPr>
          <a:xfrm>
            <a:off x="5786446" y="2495504"/>
            <a:ext cx="3000396" cy="2862322"/>
          </a:xfrm>
          <a:prstGeom prst="rect">
            <a:avLst/>
          </a:prstGeom>
          <a:noFill/>
          <a:ln w="3175">
            <a:solidFill>
              <a:schemeClr val="tx1"/>
            </a:solidFill>
          </a:ln>
        </p:spPr>
        <p:txBody>
          <a:bodyPr wrap="square" rtlCol="0">
            <a:spAutoFit/>
          </a:bodyPr>
          <a:lstStyle/>
          <a:p>
            <a:pPr algn="l" eaLnBrk="1" hangingPunct="1">
              <a:buFont typeface="Wingdings" pitchFamily="2" charset="2"/>
              <a:buNone/>
            </a:pPr>
            <a:r>
              <a:rPr lang="zh-CN" altLang="en-US" sz="2000" dirty="0" smtClean="0">
                <a:latin typeface="Times New Roman" pitchFamily="18" charset="0"/>
              </a:rPr>
              <a:t>     当数组 </a:t>
            </a:r>
            <a:r>
              <a:rPr lang="en-US" altLang="zh-CN" sz="2000" dirty="0" smtClean="0">
                <a:latin typeface="Times New Roman" pitchFamily="18" charset="0"/>
              </a:rPr>
              <a:t>T </a:t>
            </a:r>
            <a:r>
              <a:rPr lang="zh-CN" altLang="en-US" sz="2000" dirty="0" smtClean="0">
                <a:latin typeface="Times New Roman" pitchFamily="18" charset="0"/>
              </a:rPr>
              <a:t>中含有主</a:t>
            </a:r>
            <a:r>
              <a:rPr lang="zh-CN" altLang="en-US" sz="2000" dirty="0" smtClean="0"/>
              <a:t>元素时，算法返回</a:t>
            </a:r>
            <a:r>
              <a:rPr lang="en-US" altLang="zh-CN" sz="2000" dirty="0" smtClean="0"/>
              <a:t>true</a:t>
            </a:r>
            <a:r>
              <a:rPr lang="zh-CN" altLang="en-US" sz="2000" dirty="0" smtClean="0"/>
              <a:t>则显然结果正确。非主元素的个数 </a:t>
            </a:r>
            <a:r>
              <a:rPr lang="en-US" altLang="zh-CN" sz="2000" dirty="0" smtClean="0"/>
              <a:t>&lt;n/2</a:t>
            </a:r>
            <a:r>
              <a:rPr lang="zh-CN" altLang="en-US" sz="2000" dirty="0" smtClean="0"/>
              <a:t>  ，算法返回 </a:t>
            </a:r>
            <a:r>
              <a:rPr lang="en-US" altLang="zh-CN" sz="2000" dirty="0" smtClean="0">
                <a:latin typeface="Times New Roman" pitchFamily="18" charset="0"/>
              </a:rPr>
              <a:t>false</a:t>
            </a:r>
            <a:r>
              <a:rPr lang="en-US" altLang="zh-CN" sz="2000" dirty="0" smtClean="0"/>
              <a:t> </a:t>
            </a:r>
            <a:r>
              <a:rPr lang="zh-CN" altLang="en-US" sz="2000" dirty="0" smtClean="0"/>
              <a:t>的概率</a:t>
            </a:r>
            <a:r>
              <a:rPr lang="en-US" altLang="zh-CN" sz="2000" dirty="0" smtClean="0"/>
              <a:t>&lt;1/2</a:t>
            </a:r>
            <a:r>
              <a:rPr lang="zh-CN" altLang="en-US" sz="2000" dirty="0" smtClean="0"/>
              <a:t>  ，该算法是一个偏真的 </a:t>
            </a:r>
            <a:r>
              <a:rPr lang="en-US" altLang="zh-CN" sz="2000" dirty="0" smtClean="0"/>
              <a:t>½ </a:t>
            </a:r>
            <a:r>
              <a:rPr lang="zh-CN" altLang="en-US" sz="2000" dirty="0" smtClean="0"/>
              <a:t>正确算法。</a:t>
            </a:r>
            <a:endParaRPr lang="en-US" altLang="zh-CN" sz="2000" dirty="0" smtClean="0"/>
          </a:p>
          <a:p>
            <a:pPr algn="l" eaLnBrk="1" hangingPunct="1">
              <a:buFont typeface="Wingdings" pitchFamily="2" charset="2"/>
              <a:buNone/>
            </a:pPr>
            <a:r>
              <a:rPr lang="zh-CN" altLang="en-US" sz="2000" dirty="0" smtClean="0"/>
              <a:t>    如果</a:t>
            </a:r>
            <a:r>
              <a:rPr lang="en-US" altLang="zh-CN" sz="2000" dirty="0" smtClean="0"/>
              <a:t>T</a:t>
            </a:r>
            <a:r>
              <a:rPr lang="zh-CN" altLang="en-US" sz="2000" dirty="0" smtClean="0"/>
              <a:t>中不含主元素，算法以</a:t>
            </a:r>
            <a:r>
              <a:rPr lang="en-US" altLang="zh-CN" sz="2000" dirty="0" smtClean="0"/>
              <a:t>&gt;1/2</a:t>
            </a:r>
            <a:r>
              <a:rPr lang="zh-CN" altLang="en-US" sz="2000" dirty="0" smtClean="0"/>
              <a:t>概率返回</a:t>
            </a:r>
            <a:r>
              <a:rPr lang="en-US" altLang="zh-CN" sz="2000" dirty="0" smtClean="0"/>
              <a:t>false</a:t>
            </a:r>
            <a:r>
              <a:rPr lang="zh-CN" altLang="en-US" sz="2000" dirty="0" smtClean="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dirty="0" smtClean="0"/>
              <a:t>Monte Carlo</a:t>
            </a:r>
            <a:r>
              <a:rPr lang="zh-CN" altLang="en-US" sz="4000" dirty="0" smtClean="0"/>
              <a:t>算法</a:t>
            </a:r>
            <a:endParaRPr lang="zh-CN" altLang="en-US" sz="4000" dirty="0"/>
          </a:p>
        </p:txBody>
      </p:sp>
      <p:sp>
        <p:nvSpPr>
          <p:cNvPr id="3" name="内容占位符 2"/>
          <p:cNvSpPr>
            <a:spLocks noGrp="1"/>
          </p:cNvSpPr>
          <p:nvPr>
            <p:ph idx="1"/>
          </p:nvPr>
        </p:nvSpPr>
        <p:spPr>
          <a:xfrm>
            <a:off x="457200" y="1214422"/>
            <a:ext cx="8229600" cy="4916503"/>
          </a:xfrm>
        </p:spPr>
        <p:txBody>
          <a:bodyPr/>
          <a:lstStyle/>
          <a:p>
            <a:pPr lvl="1"/>
            <a:r>
              <a:rPr lang="zh-CN" altLang="en-US" sz="2000" dirty="0" smtClean="0"/>
              <a:t>重复 2 次调用算法 </a:t>
            </a:r>
            <a:r>
              <a:rPr lang="en-US" altLang="zh-CN" sz="2000" dirty="0" smtClean="0"/>
              <a:t>Majority, </a:t>
            </a:r>
            <a:r>
              <a:rPr lang="zh-CN" altLang="en-US" sz="2000" dirty="0" smtClean="0"/>
              <a:t>得到一个偏真</a:t>
            </a:r>
            <a:r>
              <a:rPr lang="en-US" altLang="zh-CN" sz="2000" dirty="0" smtClean="0"/>
              <a:t>3/4</a:t>
            </a:r>
            <a:r>
              <a:rPr lang="zh-CN" altLang="en-US" sz="2000" dirty="0" smtClean="0"/>
              <a:t>正确的</a:t>
            </a:r>
            <a:r>
              <a:rPr lang="en-US" altLang="zh-CN" sz="2000" dirty="0" smtClean="0"/>
              <a:t>Monte Carlo </a:t>
            </a:r>
            <a:r>
              <a:rPr lang="zh-CN" altLang="en-US" sz="2000" dirty="0" smtClean="0"/>
              <a:t>算法 ：</a:t>
            </a:r>
          </a:p>
          <a:p>
            <a:pPr lvl="2"/>
            <a:r>
              <a:rPr lang="en-US" altLang="zh-CN" sz="2000" dirty="0" err="1" smtClean="0">
                <a:latin typeface="Times New Roman" pitchFamily="18" charset="0"/>
              </a:rPr>
              <a:t>bool</a:t>
            </a:r>
            <a:r>
              <a:rPr lang="en-US" altLang="zh-CN" sz="2000" dirty="0" smtClean="0">
                <a:latin typeface="Times New Roman" pitchFamily="18" charset="0"/>
              </a:rPr>
              <a:t> Majority2 ( Type * T, </a:t>
            </a:r>
            <a:r>
              <a:rPr lang="en-US" altLang="zh-CN" sz="2000" dirty="0" err="1" smtClean="0">
                <a:latin typeface="Times New Roman" pitchFamily="18" charset="0"/>
              </a:rPr>
              <a:t>int</a:t>
            </a:r>
            <a:r>
              <a:rPr lang="en-US" altLang="zh-CN" sz="2000" dirty="0" smtClean="0">
                <a:latin typeface="Times New Roman" pitchFamily="18" charset="0"/>
              </a:rPr>
              <a:t> n )  {</a:t>
            </a:r>
          </a:p>
          <a:p>
            <a:pPr lvl="2">
              <a:buNone/>
            </a:pPr>
            <a:r>
              <a:rPr lang="en-US" altLang="zh-CN" sz="2000" dirty="0" smtClean="0">
                <a:latin typeface="Times New Roman" pitchFamily="18" charset="0"/>
              </a:rPr>
              <a:t>     if ( Majority ( T , n ) ) return true ;   //</a:t>
            </a:r>
            <a:r>
              <a:rPr lang="zh-CN" altLang="en-US" sz="2000" dirty="0" smtClean="0">
                <a:latin typeface="Times New Roman" pitchFamily="18" charset="0"/>
              </a:rPr>
              <a:t>概率</a:t>
            </a:r>
            <a:r>
              <a:rPr lang="en-US" altLang="zh-CN" sz="2000" dirty="0" smtClean="0">
                <a:latin typeface="Times New Roman" pitchFamily="18" charset="0"/>
              </a:rPr>
              <a:t>p</a:t>
            </a:r>
          </a:p>
          <a:p>
            <a:pPr lvl="2">
              <a:buNone/>
            </a:pPr>
            <a:r>
              <a:rPr lang="en-US" altLang="zh-CN" sz="2000" dirty="0" smtClean="0">
                <a:latin typeface="Times New Roman" pitchFamily="18" charset="0"/>
              </a:rPr>
              <a:t>     else return Majority ( T , n ) ;         //</a:t>
            </a:r>
            <a:r>
              <a:rPr lang="zh-CN" altLang="en-US" sz="2000" dirty="0" smtClean="0">
                <a:latin typeface="Times New Roman" pitchFamily="18" charset="0"/>
              </a:rPr>
              <a:t>概率</a:t>
            </a:r>
            <a:r>
              <a:rPr lang="en-US" altLang="zh-CN" sz="2000" dirty="0" smtClean="0">
                <a:latin typeface="Times New Roman" pitchFamily="18" charset="0"/>
              </a:rPr>
              <a:t>(1-p)</a:t>
            </a:r>
            <a:r>
              <a:rPr lang="zh-CN" altLang="en-US" sz="2000" dirty="0" smtClean="0">
                <a:latin typeface="Times New Roman" pitchFamily="18" charset="0"/>
              </a:rPr>
              <a:t>，返回</a:t>
            </a:r>
            <a:r>
              <a:rPr lang="en-US" altLang="zh-CN" sz="2000" dirty="0" smtClean="0">
                <a:latin typeface="Times New Roman" pitchFamily="18" charset="0"/>
              </a:rPr>
              <a:t>true</a:t>
            </a:r>
            <a:r>
              <a:rPr lang="zh-CN" altLang="en-US" sz="2000" dirty="0" smtClean="0">
                <a:latin typeface="Times New Roman" pitchFamily="18" charset="0"/>
              </a:rPr>
              <a:t>概率</a:t>
            </a:r>
            <a:r>
              <a:rPr lang="en-US" altLang="zh-CN" sz="2000" dirty="0" smtClean="0">
                <a:latin typeface="Times New Roman" pitchFamily="18" charset="0"/>
              </a:rPr>
              <a:t>(1-p)p</a:t>
            </a:r>
          </a:p>
          <a:p>
            <a:pPr lvl="2">
              <a:buNone/>
            </a:pPr>
            <a:r>
              <a:rPr lang="en-US" altLang="zh-CN" sz="2000" dirty="0" smtClean="0">
                <a:latin typeface="Times New Roman" pitchFamily="18" charset="0"/>
              </a:rPr>
              <a:t>   }     //  </a:t>
            </a:r>
            <a:r>
              <a:rPr lang="zh-CN" altLang="en-US" sz="2000" dirty="0" smtClean="0">
                <a:latin typeface="Times New Roman" pitchFamily="18" charset="0"/>
              </a:rPr>
              <a:t>返回</a:t>
            </a:r>
            <a:r>
              <a:rPr lang="en-US" altLang="zh-CN" sz="2000" dirty="0" smtClean="0">
                <a:latin typeface="Times New Roman" pitchFamily="18" charset="0"/>
              </a:rPr>
              <a:t>true</a:t>
            </a:r>
            <a:r>
              <a:rPr lang="zh-CN" altLang="en-US" sz="2000" dirty="0" smtClean="0">
                <a:latin typeface="Times New Roman" pitchFamily="18" charset="0"/>
              </a:rPr>
              <a:t>的概率</a:t>
            </a:r>
            <a:r>
              <a:rPr lang="en-US" altLang="zh-CN" sz="2000" dirty="0" smtClean="0">
                <a:latin typeface="Times New Roman" pitchFamily="18" charset="0"/>
              </a:rPr>
              <a:t>P+(1-p)P=1/2+1/2*1/2=3/4</a:t>
            </a:r>
          </a:p>
          <a:p>
            <a:pPr lvl="1"/>
            <a:r>
              <a:rPr lang="zh-CN" altLang="en-US" sz="2000" dirty="0" smtClean="0"/>
              <a:t>算法 </a:t>
            </a:r>
            <a:r>
              <a:rPr lang="en-US" altLang="zh-CN" sz="2000" dirty="0" smtClean="0"/>
              <a:t>Majority2</a:t>
            </a:r>
            <a:r>
              <a:rPr lang="zh-CN" altLang="en-US" sz="2000" dirty="0" smtClean="0"/>
              <a:t>中，重复调用 </a:t>
            </a:r>
            <a:r>
              <a:rPr lang="en-US" altLang="zh-CN" sz="2000" dirty="0" smtClean="0"/>
              <a:t>Majority(</a:t>
            </a:r>
            <a:r>
              <a:rPr lang="en-US" altLang="zh-CN" sz="2000" dirty="0" err="1" smtClean="0"/>
              <a:t>T,n</a:t>
            </a:r>
            <a:r>
              <a:rPr lang="en-US" altLang="zh-CN" sz="2000" dirty="0" smtClean="0"/>
              <a:t>)</a:t>
            </a:r>
            <a:r>
              <a:rPr lang="zh-CN" altLang="en-US" sz="2000" dirty="0" smtClean="0"/>
              <a:t>所得到结果是相互独立的。因此</a:t>
            </a:r>
            <a:r>
              <a:rPr lang="en-US" altLang="zh-CN" sz="2000" dirty="0" smtClean="0"/>
              <a:t>k</a:t>
            </a:r>
            <a:r>
              <a:rPr lang="zh-CN" altLang="en-US" sz="2000" dirty="0" smtClean="0"/>
              <a:t>次重复调用均返回 </a:t>
            </a:r>
            <a:r>
              <a:rPr lang="en-US" altLang="zh-CN" sz="2000" dirty="0" smtClean="0"/>
              <a:t>false </a:t>
            </a:r>
            <a:r>
              <a:rPr lang="zh-CN" altLang="en-US" sz="2000" dirty="0" smtClean="0"/>
              <a:t>的概率小于       。</a:t>
            </a:r>
          </a:p>
          <a:p>
            <a:pPr lvl="2"/>
            <a:r>
              <a:rPr lang="zh-CN" altLang="en-US" sz="2000" dirty="0" smtClean="0"/>
              <a:t> </a:t>
            </a:r>
            <a:r>
              <a:rPr lang="en-US" altLang="zh-CN" sz="2000" dirty="0" smtClean="0">
                <a:latin typeface="Times New Roman" pitchFamily="18" charset="0"/>
              </a:rPr>
              <a:t>template &lt; class Type &gt;</a:t>
            </a:r>
          </a:p>
          <a:p>
            <a:pPr lvl="2">
              <a:buNone/>
            </a:pPr>
            <a:r>
              <a:rPr lang="en-US" altLang="zh-CN" sz="2000" dirty="0" smtClean="0">
                <a:latin typeface="Times New Roman" pitchFamily="18" charset="0"/>
              </a:rPr>
              <a:t>   </a:t>
            </a:r>
            <a:r>
              <a:rPr lang="en-US" altLang="zh-CN" sz="2000" dirty="0" err="1" smtClean="0">
                <a:latin typeface="Times New Roman" pitchFamily="18" charset="0"/>
              </a:rPr>
              <a:t>bool</a:t>
            </a:r>
            <a:r>
              <a:rPr lang="en-US" altLang="zh-CN" sz="2000" dirty="0" smtClean="0">
                <a:latin typeface="Times New Roman" pitchFamily="18" charset="0"/>
              </a:rPr>
              <a:t> </a:t>
            </a:r>
            <a:r>
              <a:rPr lang="en-US" altLang="zh-CN" sz="2000" dirty="0" err="1" smtClean="0">
                <a:latin typeface="Times New Roman" pitchFamily="18" charset="0"/>
              </a:rPr>
              <a:t>MajorityMC</a:t>
            </a:r>
            <a:r>
              <a:rPr lang="en-US" altLang="zh-CN" sz="2000" dirty="0" smtClean="0">
                <a:latin typeface="Times New Roman" pitchFamily="18" charset="0"/>
              </a:rPr>
              <a:t> ( Type * T , </a:t>
            </a:r>
            <a:r>
              <a:rPr lang="en-US" altLang="zh-CN" sz="2000" dirty="0" err="1" smtClean="0">
                <a:latin typeface="Times New Roman" pitchFamily="18" charset="0"/>
              </a:rPr>
              <a:t>int</a:t>
            </a:r>
            <a:r>
              <a:rPr lang="en-US" altLang="zh-CN" sz="2000" dirty="0" smtClean="0">
                <a:latin typeface="Times New Roman" pitchFamily="18" charset="0"/>
              </a:rPr>
              <a:t> n , double e ) {</a:t>
            </a:r>
          </a:p>
          <a:p>
            <a:pPr lvl="2">
              <a:buNone/>
            </a:pPr>
            <a:r>
              <a:rPr lang="en-US" altLang="zh-CN" sz="2000" dirty="0" smtClean="0">
                <a:latin typeface="Times New Roman" pitchFamily="18" charset="0"/>
              </a:rPr>
              <a:t>          </a:t>
            </a:r>
            <a:r>
              <a:rPr lang="en-US" altLang="zh-CN" sz="2000" dirty="0" err="1" smtClean="0">
                <a:latin typeface="Times New Roman" pitchFamily="18" charset="0"/>
              </a:rPr>
              <a:t>int</a:t>
            </a:r>
            <a:r>
              <a:rPr lang="en-US" altLang="zh-CN" sz="2000" dirty="0" smtClean="0">
                <a:latin typeface="Times New Roman" pitchFamily="18" charset="0"/>
              </a:rPr>
              <a:t> k = ceil ( log(1/e)/log(2) );</a:t>
            </a:r>
          </a:p>
          <a:p>
            <a:pPr lvl="2">
              <a:buNone/>
            </a:pPr>
            <a:r>
              <a:rPr lang="en-US" altLang="zh-CN" sz="2000" dirty="0" smtClean="0">
                <a:latin typeface="Times New Roman" pitchFamily="18" charset="0"/>
              </a:rPr>
              <a:t>          for ( </a:t>
            </a:r>
            <a:r>
              <a:rPr lang="en-US" altLang="zh-CN" sz="2000" dirty="0" err="1" smtClean="0">
                <a:latin typeface="Times New Roman" pitchFamily="18" charset="0"/>
              </a:rPr>
              <a:t>int</a:t>
            </a:r>
            <a:r>
              <a:rPr lang="en-US" altLang="zh-CN" sz="2000" dirty="0" smtClean="0">
                <a:latin typeface="Times New Roman" pitchFamily="18" charset="0"/>
              </a:rPr>
              <a:t> </a:t>
            </a:r>
            <a:r>
              <a:rPr lang="en-US" altLang="zh-CN" sz="2000" dirty="0" err="1" smtClean="0">
                <a:latin typeface="Times New Roman" pitchFamily="18" charset="0"/>
              </a:rPr>
              <a:t>i</a:t>
            </a:r>
            <a:r>
              <a:rPr lang="en-US" altLang="zh-CN" sz="2000" dirty="0" smtClean="0">
                <a:latin typeface="Times New Roman" pitchFamily="18" charset="0"/>
              </a:rPr>
              <a:t> = 1; </a:t>
            </a:r>
            <a:r>
              <a:rPr lang="en-US" altLang="zh-CN" sz="2000" dirty="0" err="1" smtClean="0">
                <a:latin typeface="Times New Roman" pitchFamily="18" charset="0"/>
              </a:rPr>
              <a:t>i</a:t>
            </a:r>
            <a:r>
              <a:rPr lang="en-US" altLang="zh-CN" sz="2000" dirty="0" smtClean="0">
                <a:latin typeface="Times New Roman" pitchFamily="18" charset="0"/>
              </a:rPr>
              <a:t> &lt;= k; </a:t>
            </a:r>
            <a:r>
              <a:rPr lang="en-US" altLang="zh-CN" sz="2000" dirty="0" err="1" smtClean="0">
                <a:latin typeface="Times New Roman" pitchFamily="18" charset="0"/>
              </a:rPr>
              <a:t>i</a:t>
            </a:r>
            <a:r>
              <a:rPr lang="en-US" altLang="zh-CN" sz="2000" dirty="0" smtClean="0">
                <a:latin typeface="Times New Roman" pitchFamily="18" charset="0"/>
              </a:rPr>
              <a:t> + + )</a:t>
            </a:r>
          </a:p>
          <a:p>
            <a:pPr lvl="2">
              <a:buNone/>
            </a:pPr>
            <a:r>
              <a:rPr lang="en-US" altLang="zh-CN" sz="2000" dirty="0" smtClean="0">
                <a:latin typeface="Times New Roman" pitchFamily="18" charset="0"/>
              </a:rPr>
              <a:t>              if (Majority ( T , n ) ) return true ;</a:t>
            </a:r>
          </a:p>
          <a:p>
            <a:pPr>
              <a:buNone/>
            </a:pPr>
            <a:r>
              <a:rPr lang="en-US" altLang="zh-CN" sz="2000" dirty="0" smtClean="0">
                <a:latin typeface="Times New Roman" pitchFamily="18" charset="0"/>
              </a:rPr>
              <a:t>          return false ;     }</a:t>
            </a:r>
            <a:endParaRPr lang="zh-CN" altLang="en-US" sz="2000" dirty="0"/>
          </a:p>
        </p:txBody>
      </p:sp>
      <p:graphicFrame>
        <p:nvGraphicFramePr>
          <p:cNvPr id="344066" name="Object 7"/>
          <p:cNvGraphicFramePr>
            <a:graphicFrameLocks noChangeAspect="1"/>
          </p:cNvGraphicFramePr>
          <p:nvPr/>
        </p:nvGraphicFramePr>
        <p:xfrm>
          <a:off x="6357950" y="3714752"/>
          <a:ext cx="368300" cy="292100"/>
        </p:xfrm>
        <a:graphic>
          <a:graphicData uri="http://schemas.openxmlformats.org/presentationml/2006/ole">
            <p:oleObj spid="_x0000_s344066" name="Equation" r:id="rId3" imgW="368280" imgH="291960" progId="Equation.3">
              <p:embed/>
            </p:oleObj>
          </a:graphicData>
        </a:graphic>
      </p:graphicFrame>
      <p:graphicFrame>
        <p:nvGraphicFramePr>
          <p:cNvPr id="344067" name="Object 8"/>
          <p:cNvGraphicFramePr>
            <a:graphicFrameLocks noChangeAspect="1"/>
          </p:cNvGraphicFramePr>
          <p:nvPr/>
        </p:nvGraphicFramePr>
        <p:xfrm flipV="1">
          <a:off x="7643834" y="4214818"/>
          <a:ext cx="882652" cy="414342"/>
        </p:xfrm>
        <a:graphic>
          <a:graphicData uri="http://schemas.openxmlformats.org/presentationml/2006/ole">
            <p:oleObj spid="_x0000_s344067" name="公式" r:id="rId4" imgW="596880" imgH="228600" progId="Equation.3">
              <p:embed/>
            </p:oleObj>
          </a:graphicData>
        </a:graphic>
      </p:graphicFrame>
      <p:sp>
        <p:nvSpPr>
          <p:cNvPr id="6" name="TextBox 5"/>
          <p:cNvSpPr txBox="1"/>
          <p:nvPr/>
        </p:nvSpPr>
        <p:spPr>
          <a:xfrm>
            <a:off x="6572264" y="4163991"/>
            <a:ext cx="2428892" cy="1908215"/>
          </a:xfrm>
          <a:prstGeom prst="rect">
            <a:avLst/>
          </a:prstGeom>
          <a:noFill/>
          <a:ln w="3175">
            <a:solidFill>
              <a:schemeClr val="tx1"/>
            </a:solidFill>
          </a:ln>
        </p:spPr>
        <p:txBody>
          <a:bodyPr wrap="square" rtlCol="0">
            <a:spAutoFit/>
          </a:bodyPr>
          <a:lstStyle/>
          <a:p>
            <a:pPr algn="l" eaLnBrk="1" hangingPunct="1">
              <a:buFont typeface="Wingdings" pitchFamily="2" charset="2"/>
              <a:buNone/>
            </a:pPr>
            <a:r>
              <a:rPr lang="zh-CN" altLang="en-US" sz="2000" dirty="0" smtClean="0"/>
              <a:t>重复调用     </a:t>
            </a:r>
            <a:endParaRPr lang="en-US" altLang="zh-CN" sz="2000" dirty="0" smtClean="0"/>
          </a:p>
          <a:p>
            <a:pPr algn="l" eaLnBrk="1" hangingPunct="1">
              <a:buFont typeface="Wingdings" pitchFamily="2" charset="2"/>
              <a:buNone/>
            </a:pPr>
            <a:r>
              <a:rPr lang="zh-CN" altLang="en-US" sz="2000" dirty="0" smtClean="0"/>
              <a:t>次算法 </a:t>
            </a:r>
            <a:r>
              <a:rPr lang="en-US" altLang="zh-CN" sz="2000" dirty="0" smtClean="0"/>
              <a:t>Majority</a:t>
            </a:r>
            <a:r>
              <a:rPr lang="zh-CN" altLang="en-US" sz="2000" dirty="0" smtClean="0"/>
              <a:t>得</a:t>
            </a:r>
            <a:endParaRPr lang="en-US" altLang="zh-CN" sz="2000" dirty="0" smtClean="0"/>
          </a:p>
          <a:p>
            <a:pPr algn="l" eaLnBrk="1" hangingPunct="1">
              <a:buFont typeface="Wingdings" pitchFamily="2" charset="2"/>
              <a:buNone/>
            </a:pPr>
            <a:r>
              <a:rPr lang="zh-CN" altLang="en-US" sz="2000" dirty="0" smtClean="0"/>
              <a:t>到错误概率小于</a:t>
            </a:r>
            <a:r>
              <a:rPr lang="en-US" altLang="zh-CN" sz="2000" dirty="0" smtClean="0"/>
              <a:t>e</a:t>
            </a:r>
            <a:r>
              <a:rPr lang="zh-CN" altLang="en-US" sz="2000" dirty="0" smtClean="0"/>
              <a:t>   </a:t>
            </a:r>
            <a:endParaRPr lang="en-US" altLang="zh-CN" sz="2000" dirty="0" smtClean="0"/>
          </a:p>
          <a:p>
            <a:pPr algn="l" eaLnBrk="1" hangingPunct="1">
              <a:buFont typeface="Wingdings" pitchFamily="2" charset="2"/>
              <a:buNone/>
            </a:pPr>
            <a:r>
              <a:rPr lang="zh-CN" altLang="en-US" sz="2000" dirty="0" smtClean="0"/>
              <a:t> 的偏真</a:t>
            </a:r>
            <a:r>
              <a:rPr lang="en-US" altLang="zh-CN" sz="2000" dirty="0" smtClean="0"/>
              <a:t>Monte Carlo</a:t>
            </a:r>
          </a:p>
          <a:p>
            <a:pPr algn="l" eaLnBrk="1" hangingPunct="1">
              <a:buFont typeface="Wingdings" pitchFamily="2" charset="2"/>
              <a:buNone/>
            </a:pPr>
            <a:r>
              <a:rPr lang="en-US" altLang="zh-CN" sz="2000" dirty="0" smtClean="0"/>
              <a:t> </a:t>
            </a:r>
            <a:r>
              <a:rPr lang="zh-CN" altLang="en-US" sz="2000" dirty="0" smtClean="0"/>
              <a:t>算法</a:t>
            </a:r>
          </a:p>
          <a:p>
            <a:pPr algn="l"/>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dirty="0" smtClean="0"/>
              <a:t>Monte</a:t>
            </a:r>
            <a:r>
              <a:rPr lang="en-US" altLang="zh-CN" sz="4400" dirty="0" smtClean="0"/>
              <a:t> Carlo</a:t>
            </a:r>
            <a:r>
              <a:rPr lang="zh-CN" altLang="en-US" sz="4400" dirty="0" smtClean="0"/>
              <a:t>算法</a:t>
            </a:r>
            <a:endParaRPr lang="zh-CN" altLang="en-US" dirty="0"/>
          </a:p>
        </p:txBody>
      </p:sp>
      <p:sp>
        <p:nvSpPr>
          <p:cNvPr id="3" name="内容占位符 2"/>
          <p:cNvSpPr>
            <a:spLocks noGrp="1"/>
          </p:cNvSpPr>
          <p:nvPr>
            <p:ph idx="1"/>
          </p:nvPr>
        </p:nvSpPr>
        <p:spPr/>
        <p:txBody>
          <a:bodyPr/>
          <a:lstStyle/>
          <a:p>
            <a:pPr lvl="1"/>
            <a:r>
              <a:rPr lang="zh-CN" altLang="en-US" sz="2800" dirty="0" smtClean="0"/>
              <a:t>素数测试</a:t>
            </a:r>
          </a:p>
          <a:p>
            <a:pPr lvl="2"/>
            <a:r>
              <a:rPr lang="zh-CN" altLang="en-US" sz="2400" b="1" dirty="0" smtClean="0"/>
              <a:t>关于素数的几个基本性质</a:t>
            </a:r>
            <a:r>
              <a:rPr lang="zh-CN" altLang="en-US" sz="2400" dirty="0" smtClean="0"/>
              <a:t>    </a:t>
            </a:r>
          </a:p>
          <a:p>
            <a:pPr lvl="3"/>
            <a:r>
              <a:rPr lang="en-US" altLang="zh-CN" dirty="0" smtClean="0"/>
              <a:t>1</a:t>
            </a:r>
            <a:r>
              <a:rPr lang="en-US" altLang="zh-CN" sz="2400" dirty="0" smtClean="0"/>
              <a:t>.</a:t>
            </a:r>
            <a:r>
              <a:rPr lang="zh-CN" altLang="en-US" sz="2400" dirty="0" smtClean="0"/>
              <a:t>   如果正整数 </a:t>
            </a:r>
            <a:r>
              <a:rPr lang="en-US" altLang="zh-CN" sz="2400" dirty="0" smtClean="0"/>
              <a:t>n</a:t>
            </a:r>
            <a:r>
              <a:rPr lang="zh-CN" altLang="en-US" sz="2400" dirty="0" smtClean="0"/>
              <a:t>是合数，则它有一个不大于         的因子。</a:t>
            </a:r>
            <a:endParaRPr lang="en-US" altLang="zh-CN" sz="2400" dirty="0" smtClean="0"/>
          </a:p>
          <a:p>
            <a:pPr lvl="3"/>
            <a:r>
              <a:rPr lang="en-US" altLang="zh-CN" sz="2400" dirty="0" smtClean="0"/>
              <a:t>2.   Wilson</a:t>
            </a:r>
            <a:r>
              <a:rPr lang="zh-CN" altLang="en-US" sz="2400" dirty="0" smtClean="0"/>
              <a:t>定理：正整数 </a:t>
            </a:r>
            <a:r>
              <a:rPr lang="en-US" altLang="zh-CN" sz="2400" dirty="0" smtClean="0"/>
              <a:t>n</a:t>
            </a:r>
            <a:r>
              <a:rPr lang="zh-CN" altLang="en-US" sz="2400" dirty="0" smtClean="0"/>
              <a:t>是素数当且仅当</a:t>
            </a:r>
            <a:endParaRPr lang="en-US" altLang="zh-CN" sz="2400" dirty="0" smtClean="0"/>
          </a:p>
          <a:p>
            <a:pPr lvl="3">
              <a:buNone/>
            </a:pPr>
            <a:r>
              <a:rPr lang="zh-CN" altLang="en-US" sz="2400" dirty="0" smtClean="0"/>
              <a:t>                       </a:t>
            </a:r>
            <a:endParaRPr lang="en-US" altLang="zh-CN" sz="2400" dirty="0" smtClean="0"/>
          </a:p>
          <a:p>
            <a:pPr lvl="3"/>
            <a:r>
              <a:rPr lang="en-US" altLang="zh-CN" sz="2400" dirty="0" smtClean="0"/>
              <a:t>3.   Fermat</a:t>
            </a:r>
            <a:r>
              <a:rPr lang="zh-CN" altLang="en-US" sz="2400" dirty="0" smtClean="0"/>
              <a:t>小定理：如果正整数</a:t>
            </a:r>
            <a:r>
              <a:rPr lang="en-US" altLang="zh-CN" sz="2400" dirty="0" smtClean="0"/>
              <a:t>n</a:t>
            </a:r>
            <a:r>
              <a:rPr lang="zh-CN" altLang="en-US" sz="2400" dirty="0" smtClean="0"/>
              <a:t>是素数，且              ，则</a:t>
            </a:r>
            <a:endParaRPr lang="en-US" altLang="zh-CN" sz="2400" dirty="0" smtClean="0"/>
          </a:p>
          <a:p>
            <a:pPr lvl="3"/>
            <a:r>
              <a:rPr lang="en-US" altLang="zh-CN" sz="2400" dirty="0" smtClean="0"/>
              <a:t>4 </a:t>
            </a:r>
            <a:r>
              <a:rPr lang="zh-CN" altLang="en-US" sz="2400" dirty="0" smtClean="0"/>
              <a:t>.  二次探测定理   如果</a:t>
            </a:r>
            <a:r>
              <a:rPr lang="en-US" altLang="zh-CN" sz="2400" dirty="0" smtClean="0"/>
              <a:t>n</a:t>
            </a:r>
            <a:r>
              <a:rPr lang="zh-CN" altLang="en-US" sz="2400" dirty="0" smtClean="0"/>
              <a:t>是素数，且               ，则方程                  的解为</a:t>
            </a:r>
            <a:r>
              <a:rPr lang="en-US" altLang="zh-CN" sz="2400" dirty="0" smtClean="0"/>
              <a:t>1,n-1</a:t>
            </a:r>
            <a:r>
              <a:rPr lang="zh-CN" altLang="en-US" sz="2400" dirty="0" smtClean="0"/>
              <a:t>。 </a:t>
            </a:r>
            <a:endParaRPr lang="en-US" altLang="zh-CN" sz="2400" dirty="0" smtClean="0"/>
          </a:p>
        </p:txBody>
      </p:sp>
      <p:graphicFrame>
        <p:nvGraphicFramePr>
          <p:cNvPr id="346114" name="Object 5"/>
          <p:cNvGraphicFramePr>
            <a:graphicFrameLocks noChangeAspect="1"/>
          </p:cNvGraphicFramePr>
          <p:nvPr/>
        </p:nvGraphicFramePr>
        <p:xfrm>
          <a:off x="7766076" y="2573334"/>
          <a:ext cx="520700" cy="355600"/>
        </p:xfrm>
        <a:graphic>
          <a:graphicData uri="http://schemas.openxmlformats.org/presentationml/2006/ole">
            <p:oleObj spid="_x0000_s346114" name="Equation" r:id="rId3" imgW="520560" imgH="355320" progId="Equation.3">
              <p:embed/>
            </p:oleObj>
          </a:graphicData>
        </a:graphic>
      </p:graphicFrame>
      <p:graphicFrame>
        <p:nvGraphicFramePr>
          <p:cNvPr id="346115" name="Object 7"/>
          <p:cNvGraphicFramePr>
            <a:graphicFrameLocks noChangeAspect="1"/>
          </p:cNvGraphicFramePr>
          <p:nvPr/>
        </p:nvGraphicFramePr>
        <p:xfrm>
          <a:off x="3143240" y="3838580"/>
          <a:ext cx="1866900" cy="304800"/>
        </p:xfrm>
        <a:graphic>
          <a:graphicData uri="http://schemas.openxmlformats.org/presentationml/2006/ole">
            <p:oleObj spid="_x0000_s346115" name="Equation" r:id="rId4" imgW="1866600" imgH="304560" progId="Equation.3">
              <p:embed/>
            </p:oleObj>
          </a:graphicData>
        </a:graphic>
      </p:graphicFrame>
      <p:graphicFrame>
        <p:nvGraphicFramePr>
          <p:cNvPr id="346116" name="Object 9"/>
          <p:cNvGraphicFramePr>
            <a:graphicFrameLocks noChangeAspect="1"/>
          </p:cNvGraphicFramePr>
          <p:nvPr/>
        </p:nvGraphicFramePr>
        <p:xfrm>
          <a:off x="2357422" y="4687898"/>
          <a:ext cx="901700" cy="241300"/>
        </p:xfrm>
        <a:graphic>
          <a:graphicData uri="http://schemas.openxmlformats.org/presentationml/2006/ole">
            <p:oleObj spid="_x0000_s346116" name="Equation" r:id="rId5" imgW="901440" imgH="241200" progId="Equation.3">
              <p:embed/>
            </p:oleObj>
          </a:graphicData>
        </a:graphic>
      </p:graphicFrame>
      <p:graphicFrame>
        <p:nvGraphicFramePr>
          <p:cNvPr id="346117" name="Object 10"/>
          <p:cNvGraphicFramePr>
            <a:graphicFrameLocks noChangeAspect="1"/>
          </p:cNvGraphicFramePr>
          <p:nvPr/>
        </p:nvGraphicFramePr>
        <p:xfrm>
          <a:off x="4143372" y="4645036"/>
          <a:ext cx="1511300" cy="355600"/>
        </p:xfrm>
        <a:graphic>
          <a:graphicData uri="http://schemas.openxmlformats.org/presentationml/2006/ole">
            <p:oleObj spid="_x0000_s346117" name="Equation" r:id="rId6" imgW="1511280" imgH="355320" progId="Equation.3">
              <p:embed/>
            </p:oleObj>
          </a:graphicData>
        </a:graphic>
      </p:graphicFrame>
      <p:graphicFrame>
        <p:nvGraphicFramePr>
          <p:cNvPr id="346118" name="Object 12"/>
          <p:cNvGraphicFramePr>
            <a:graphicFrameLocks noChangeAspect="1"/>
          </p:cNvGraphicFramePr>
          <p:nvPr/>
        </p:nvGraphicFramePr>
        <p:xfrm>
          <a:off x="6786578" y="5116526"/>
          <a:ext cx="876300" cy="241300"/>
        </p:xfrm>
        <a:graphic>
          <a:graphicData uri="http://schemas.openxmlformats.org/presentationml/2006/ole">
            <p:oleObj spid="_x0000_s346118" name="Equation" r:id="rId7" imgW="876240" imgH="241200" progId="Equation.3">
              <p:embed/>
            </p:oleObj>
          </a:graphicData>
        </a:graphic>
      </p:graphicFrame>
      <p:graphicFrame>
        <p:nvGraphicFramePr>
          <p:cNvPr id="346120" name="Object 13"/>
          <p:cNvGraphicFramePr>
            <a:graphicFrameLocks noChangeAspect="1"/>
          </p:cNvGraphicFramePr>
          <p:nvPr/>
        </p:nvGraphicFramePr>
        <p:xfrm>
          <a:off x="2857488" y="5502292"/>
          <a:ext cx="1358900" cy="355600"/>
        </p:xfrm>
        <a:graphic>
          <a:graphicData uri="http://schemas.openxmlformats.org/presentationml/2006/ole">
            <p:oleObj spid="_x0000_s346120" name="Equation" r:id="rId8" imgW="1358640" imgH="355320" progId="Equation.3">
              <p:embed/>
            </p:oleObj>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dirty="0" smtClean="0"/>
              <a:t>Monte Carlo</a:t>
            </a:r>
            <a:r>
              <a:rPr lang="zh-CN" altLang="en-US" sz="4000" dirty="0" smtClean="0"/>
              <a:t>算法</a:t>
            </a:r>
            <a:endParaRPr lang="zh-CN" altLang="en-US" sz="4000" dirty="0"/>
          </a:p>
        </p:txBody>
      </p:sp>
      <p:sp>
        <p:nvSpPr>
          <p:cNvPr id="3" name="内容占位符 2"/>
          <p:cNvSpPr>
            <a:spLocks noGrp="1"/>
          </p:cNvSpPr>
          <p:nvPr>
            <p:ph idx="1"/>
          </p:nvPr>
        </p:nvSpPr>
        <p:spPr/>
        <p:txBody>
          <a:bodyPr/>
          <a:lstStyle/>
          <a:p>
            <a:pPr lvl="1"/>
            <a:r>
              <a:rPr lang="zh-CN" altLang="en-US" sz="2400" dirty="0" smtClean="0">
                <a:latin typeface="Times New Roman" pitchFamily="18" charset="0"/>
              </a:rPr>
              <a:t>利用性质 </a:t>
            </a:r>
            <a:r>
              <a:rPr lang="en-US" altLang="zh-CN" sz="2400" dirty="0" smtClean="0">
                <a:latin typeface="Times New Roman" pitchFamily="18" charset="0"/>
              </a:rPr>
              <a:t>1 </a:t>
            </a:r>
            <a:r>
              <a:rPr lang="zh-CN" altLang="en-US" sz="2400" dirty="0" smtClean="0">
                <a:latin typeface="Times New Roman" pitchFamily="18" charset="0"/>
              </a:rPr>
              <a:t>构造探测素数的随机算法</a:t>
            </a:r>
            <a:endParaRPr lang="en-US" altLang="zh-CN" sz="2400" dirty="0" smtClean="0">
              <a:latin typeface="Times New Roman" pitchFamily="18" charset="0"/>
            </a:endParaRPr>
          </a:p>
          <a:p>
            <a:pPr lvl="2"/>
            <a:r>
              <a:rPr lang="en-US" altLang="zh-CN" dirty="0" smtClean="0"/>
              <a:t> </a:t>
            </a:r>
            <a:r>
              <a:rPr lang="en-US" altLang="zh-CN" sz="2400" dirty="0" err="1" smtClean="0">
                <a:latin typeface="Times New Roman" pitchFamily="18" charset="0"/>
              </a:rPr>
              <a:t>bool</a:t>
            </a:r>
            <a:r>
              <a:rPr lang="en-US" altLang="zh-CN" sz="2400" dirty="0" smtClean="0">
                <a:latin typeface="Times New Roman" pitchFamily="18" charset="0"/>
              </a:rPr>
              <a:t> Prime( unsigned </a:t>
            </a:r>
            <a:r>
              <a:rPr lang="en-US" altLang="zh-CN" sz="2400" dirty="0" err="1" smtClean="0">
                <a:latin typeface="Times New Roman" pitchFamily="18" charset="0"/>
              </a:rPr>
              <a:t>int</a:t>
            </a:r>
            <a:r>
              <a:rPr lang="en-US" altLang="zh-CN" sz="2400" dirty="0" smtClean="0">
                <a:latin typeface="Times New Roman" pitchFamily="18" charset="0"/>
              </a:rPr>
              <a:t> n )</a:t>
            </a:r>
          </a:p>
          <a:p>
            <a:pPr>
              <a:buNone/>
            </a:pPr>
            <a:r>
              <a:rPr lang="en-US" altLang="zh-CN" sz="2000" dirty="0" smtClean="0">
                <a:latin typeface="Times New Roman" pitchFamily="18" charset="0"/>
              </a:rPr>
              <a:t>           {  </a:t>
            </a:r>
            <a:endParaRPr lang="zh-CN" altLang="en-US" sz="2000" dirty="0" smtClean="0">
              <a:latin typeface="Times New Roman" pitchFamily="18" charset="0"/>
            </a:endParaRPr>
          </a:p>
          <a:p>
            <a:pPr>
              <a:buNone/>
            </a:pPr>
            <a:r>
              <a:rPr lang="zh-CN" altLang="en-US" sz="2000" dirty="0" smtClean="0">
                <a:latin typeface="Times New Roman" pitchFamily="18" charset="0"/>
              </a:rPr>
              <a:t>             </a:t>
            </a:r>
            <a:r>
              <a:rPr lang="en-US" altLang="zh-CN" sz="2000" dirty="0" err="1" smtClean="0">
                <a:latin typeface="Times New Roman" pitchFamily="18" charset="0"/>
              </a:rPr>
              <a:t>RandomNumber</a:t>
            </a:r>
            <a:r>
              <a:rPr lang="en-US" altLang="zh-CN" sz="2000" dirty="0" smtClean="0">
                <a:latin typeface="Times New Roman" pitchFamily="18" charset="0"/>
              </a:rPr>
              <a:t> </a:t>
            </a:r>
            <a:r>
              <a:rPr lang="en-US" altLang="zh-CN" sz="2000" dirty="0" err="1" smtClean="0">
                <a:latin typeface="Times New Roman" pitchFamily="18" charset="0"/>
              </a:rPr>
              <a:t>rnd</a:t>
            </a:r>
            <a:r>
              <a:rPr lang="en-US" altLang="zh-CN" sz="2000" dirty="0" smtClean="0">
                <a:latin typeface="Times New Roman" pitchFamily="18" charset="0"/>
              </a:rPr>
              <a:t> ;</a:t>
            </a:r>
          </a:p>
          <a:p>
            <a:pPr>
              <a:buNone/>
            </a:pPr>
            <a:r>
              <a:rPr lang="en-US" altLang="zh-CN" sz="2000" dirty="0" smtClean="0">
                <a:latin typeface="Times New Roman" pitchFamily="18" charset="0"/>
              </a:rPr>
              <a:t>             </a:t>
            </a:r>
            <a:r>
              <a:rPr lang="en-US" altLang="zh-CN" sz="2000" dirty="0" err="1" smtClean="0">
                <a:latin typeface="Times New Roman" pitchFamily="18" charset="0"/>
              </a:rPr>
              <a:t>int</a:t>
            </a:r>
            <a:r>
              <a:rPr lang="en-US" altLang="zh-CN" sz="2000" dirty="0" smtClean="0">
                <a:latin typeface="Times New Roman" pitchFamily="18" charset="0"/>
              </a:rPr>
              <a:t> m = floor ( </a:t>
            </a:r>
            <a:r>
              <a:rPr lang="en-US" altLang="zh-CN" sz="2000" dirty="0" err="1" smtClean="0">
                <a:latin typeface="Times New Roman" pitchFamily="18" charset="0"/>
              </a:rPr>
              <a:t>sqrt</a:t>
            </a:r>
            <a:r>
              <a:rPr lang="en-US" altLang="zh-CN" sz="2000" dirty="0" smtClean="0">
                <a:latin typeface="Times New Roman" pitchFamily="18" charset="0"/>
              </a:rPr>
              <a:t> ( double(n) ));</a:t>
            </a:r>
          </a:p>
          <a:p>
            <a:pPr>
              <a:buNone/>
            </a:pPr>
            <a:r>
              <a:rPr lang="en-US" altLang="zh-CN" sz="2000" dirty="0" smtClean="0">
                <a:latin typeface="Times New Roman" pitchFamily="18" charset="0"/>
              </a:rPr>
              <a:t>             unsigned </a:t>
            </a:r>
            <a:r>
              <a:rPr lang="en-US" altLang="zh-CN" sz="2000" dirty="0" err="1" smtClean="0">
                <a:latin typeface="Times New Roman" pitchFamily="18" charset="0"/>
              </a:rPr>
              <a:t>int</a:t>
            </a:r>
            <a:r>
              <a:rPr lang="en-US" altLang="zh-CN" sz="2000" dirty="0" smtClean="0">
                <a:latin typeface="Times New Roman" pitchFamily="18" charset="0"/>
              </a:rPr>
              <a:t> a = </a:t>
            </a:r>
            <a:r>
              <a:rPr lang="en-US" altLang="zh-CN" sz="2000" dirty="0" err="1" smtClean="0">
                <a:latin typeface="Times New Roman" pitchFamily="18" charset="0"/>
              </a:rPr>
              <a:t>rnd</a:t>
            </a:r>
            <a:r>
              <a:rPr lang="en-US" altLang="zh-CN" sz="2000" dirty="0" smtClean="0">
                <a:latin typeface="Times New Roman" pitchFamily="18" charset="0"/>
              </a:rPr>
              <a:t> . Random ( m - 2 ) + 2 ;</a:t>
            </a:r>
          </a:p>
          <a:p>
            <a:pPr>
              <a:buNone/>
            </a:pPr>
            <a:r>
              <a:rPr lang="en-US" altLang="zh-CN" sz="2000" dirty="0" smtClean="0">
                <a:latin typeface="Times New Roman" pitchFamily="18" charset="0"/>
              </a:rPr>
              <a:t>             return ( n % a ! = 0 );</a:t>
            </a:r>
          </a:p>
          <a:p>
            <a:pPr>
              <a:buNone/>
            </a:pPr>
            <a:r>
              <a:rPr lang="en-US" altLang="zh-CN" sz="2000" dirty="0" smtClean="0">
                <a:latin typeface="Times New Roman" pitchFamily="18" charset="0"/>
              </a:rPr>
              <a:t>            }</a:t>
            </a:r>
          </a:p>
          <a:p>
            <a:pPr lvl="2"/>
            <a:r>
              <a:rPr lang="zh-CN" altLang="en-US" sz="2000" dirty="0" smtClean="0">
                <a:latin typeface="Times New Roman" pitchFamily="18" charset="0"/>
              </a:rPr>
              <a:t>算法返回</a:t>
            </a:r>
            <a:r>
              <a:rPr lang="en-US" altLang="zh-CN" sz="2000" dirty="0" smtClean="0">
                <a:latin typeface="Times New Roman" pitchFamily="18" charset="0"/>
              </a:rPr>
              <a:t>false</a:t>
            </a:r>
            <a:r>
              <a:rPr lang="zh-CN" altLang="en-US" sz="2000" dirty="0" smtClean="0">
                <a:latin typeface="Times New Roman" pitchFamily="18" charset="0"/>
              </a:rPr>
              <a:t>时，可以肯定</a:t>
            </a:r>
            <a:r>
              <a:rPr lang="en-US" altLang="zh-CN" sz="2000" dirty="0" smtClean="0">
                <a:latin typeface="Times New Roman" pitchFamily="18" charset="0"/>
              </a:rPr>
              <a:t>n</a:t>
            </a:r>
            <a:r>
              <a:rPr lang="zh-CN" altLang="en-US" sz="2000" dirty="0" smtClean="0">
                <a:latin typeface="Times New Roman" pitchFamily="18" charset="0"/>
              </a:rPr>
              <a:t>是一个合数；但这个算法即使</a:t>
            </a:r>
            <a:r>
              <a:rPr lang="en-US" altLang="zh-CN" sz="2000" dirty="0" smtClean="0">
                <a:latin typeface="Times New Roman" pitchFamily="18" charset="0"/>
              </a:rPr>
              <a:t>n</a:t>
            </a:r>
            <a:r>
              <a:rPr lang="zh-CN" altLang="en-US" sz="2000" dirty="0" smtClean="0">
                <a:latin typeface="Times New Roman" pitchFamily="18" charset="0"/>
              </a:rPr>
              <a:t>是合数，算法仍以高概率返回</a:t>
            </a:r>
            <a:r>
              <a:rPr lang="en-US" altLang="zh-CN" sz="2000" dirty="0" smtClean="0">
                <a:latin typeface="Times New Roman" pitchFamily="18" charset="0"/>
              </a:rPr>
              <a:t>true</a:t>
            </a:r>
            <a:r>
              <a:rPr lang="zh-CN" altLang="en-US" sz="2000" dirty="0" smtClean="0">
                <a:latin typeface="Times New Roman" pitchFamily="18" charset="0"/>
              </a:rPr>
              <a:t>。如</a:t>
            </a:r>
            <a:r>
              <a:rPr lang="en-US" altLang="zh-CN" sz="2000" dirty="0" smtClean="0">
                <a:latin typeface="Times New Roman" pitchFamily="18" charset="0"/>
              </a:rPr>
              <a:t>n=2623=43X61</a:t>
            </a:r>
            <a:r>
              <a:rPr lang="zh-CN" altLang="en-US" sz="2000" dirty="0" smtClean="0">
                <a:latin typeface="Times New Roman" pitchFamily="18" charset="0"/>
              </a:rPr>
              <a:t>，算法在</a:t>
            </a:r>
            <a:r>
              <a:rPr lang="en-US" altLang="zh-CN" sz="2000" dirty="0" smtClean="0">
                <a:latin typeface="Times New Roman" pitchFamily="18" charset="0"/>
              </a:rPr>
              <a:t>2-51</a:t>
            </a:r>
            <a:r>
              <a:rPr lang="zh-CN" altLang="en-US" sz="2000" dirty="0" smtClean="0">
                <a:latin typeface="Times New Roman" pitchFamily="18" charset="0"/>
              </a:rPr>
              <a:t>范围内随机选择</a:t>
            </a:r>
            <a:r>
              <a:rPr lang="en-US" altLang="zh-CN" sz="2000" dirty="0" smtClean="0">
                <a:latin typeface="Times New Roman" pitchFamily="18" charset="0"/>
              </a:rPr>
              <a:t>a</a:t>
            </a:r>
            <a:r>
              <a:rPr lang="zh-CN" altLang="en-US" sz="2000" dirty="0" smtClean="0">
                <a:latin typeface="Times New Roman" pitchFamily="18" charset="0"/>
              </a:rPr>
              <a:t>，仅当</a:t>
            </a:r>
            <a:r>
              <a:rPr lang="en-US" altLang="zh-CN" sz="2000" dirty="0" smtClean="0">
                <a:latin typeface="Times New Roman" pitchFamily="18" charset="0"/>
              </a:rPr>
              <a:t>a=43</a:t>
            </a:r>
            <a:r>
              <a:rPr lang="zh-CN" altLang="en-US" sz="2000" dirty="0" smtClean="0">
                <a:latin typeface="Times New Roman" pitchFamily="18" charset="0"/>
              </a:rPr>
              <a:t>时算法返回</a:t>
            </a:r>
            <a:r>
              <a:rPr lang="en-US" altLang="zh-CN" sz="2000" dirty="0" smtClean="0">
                <a:latin typeface="Times New Roman" pitchFamily="18" charset="0"/>
              </a:rPr>
              <a:t>false</a:t>
            </a:r>
            <a:r>
              <a:rPr lang="zh-CN" altLang="en-US" sz="2000" dirty="0" smtClean="0">
                <a:latin typeface="Times New Roman" pitchFamily="18" charset="0"/>
              </a:rPr>
              <a:t>，概率约</a:t>
            </a:r>
            <a:r>
              <a:rPr lang="en-US" altLang="zh-CN" sz="2000" dirty="0" smtClean="0">
                <a:latin typeface="Times New Roman" pitchFamily="18" charset="0"/>
              </a:rPr>
              <a:t>2%</a:t>
            </a:r>
            <a:r>
              <a:rPr lang="zh-CN" altLang="en-US" sz="2000" dirty="0" smtClean="0">
                <a:latin typeface="Times New Roman" pitchFamily="18" charset="0"/>
              </a:rPr>
              <a:t>。算法以</a:t>
            </a:r>
            <a:r>
              <a:rPr lang="en-US" altLang="zh-CN" sz="2000" dirty="0" smtClean="0">
                <a:latin typeface="Times New Roman" pitchFamily="18" charset="0"/>
              </a:rPr>
              <a:t>98%</a:t>
            </a:r>
            <a:r>
              <a:rPr lang="zh-CN" altLang="en-US" sz="2000" dirty="0" smtClean="0">
                <a:latin typeface="Times New Roman" pitchFamily="18" charset="0"/>
              </a:rPr>
              <a:t>的概率返回错误结果。</a:t>
            </a:r>
            <a:endParaRPr lang="zh-CN" altLang="en-US"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400" dirty="0" smtClean="0"/>
              <a:t>Monte Carlo</a:t>
            </a:r>
            <a:r>
              <a:rPr lang="zh-CN" altLang="en-US" sz="4400" dirty="0" smtClean="0"/>
              <a:t>算法</a:t>
            </a:r>
            <a:endParaRPr lang="zh-CN" altLang="en-US" dirty="0"/>
          </a:p>
        </p:txBody>
      </p:sp>
      <p:sp>
        <p:nvSpPr>
          <p:cNvPr id="3" name="内容占位符 2"/>
          <p:cNvSpPr>
            <a:spLocks noGrp="1"/>
          </p:cNvSpPr>
          <p:nvPr>
            <p:ph idx="1"/>
          </p:nvPr>
        </p:nvSpPr>
        <p:spPr/>
        <p:txBody>
          <a:bodyPr/>
          <a:lstStyle/>
          <a:p>
            <a:pPr lvl="1"/>
            <a:r>
              <a:rPr lang="zh-CN" altLang="en-US" sz="2400" dirty="0" smtClean="0">
                <a:latin typeface="Times New Roman" pitchFamily="18" charset="0"/>
              </a:rPr>
              <a:t>利用 </a:t>
            </a:r>
            <a:r>
              <a:rPr lang="en-US" altLang="zh-CN" sz="2400" dirty="0" smtClean="0">
                <a:latin typeface="Times New Roman" pitchFamily="18" charset="0"/>
              </a:rPr>
              <a:t>Fermat </a:t>
            </a:r>
            <a:r>
              <a:rPr lang="zh-CN" altLang="en-US" sz="2400" dirty="0" smtClean="0">
                <a:latin typeface="Times New Roman" pitchFamily="18" charset="0"/>
              </a:rPr>
              <a:t>小定理构造探测素数的算法</a:t>
            </a:r>
            <a:endParaRPr lang="en-US" altLang="zh-CN" sz="2400" dirty="0" smtClean="0">
              <a:latin typeface="Times New Roman" pitchFamily="18" charset="0"/>
            </a:endParaRPr>
          </a:p>
          <a:p>
            <a:pPr lvl="1"/>
            <a:r>
              <a:rPr lang="en-US" altLang="zh-CN" sz="2400" dirty="0" err="1" smtClean="0">
                <a:latin typeface="Times New Roman" pitchFamily="18" charset="0"/>
              </a:rPr>
              <a:t>bool</a:t>
            </a:r>
            <a:r>
              <a:rPr lang="en-US" altLang="zh-CN" sz="2400" dirty="0" smtClean="0">
                <a:latin typeface="Times New Roman" pitchFamily="18" charset="0"/>
              </a:rPr>
              <a:t> Fermat ( unsigned </a:t>
            </a:r>
            <a:r>
              <a:rPr lang="en-US" altLang="zh-CN" sz="2400" dirty="0" err="1" smtClean="0">
                <a:latin typeface="Times New Roman" pitchFamily="18" charset="0"/>
              </a:rPr>
              <a:t>int</a:t>
            </a:r>
            <a:r>
              <a:rPr lang="en-US" altLang="zh-CN" sz="2400" dirty="0" smtClean="0">
                <a:latin typeface="Times New Roman" pitchFamily="18" charset="0"/>
              </a:rPr>
              <a:t> n )</a:t>
            </a:r>
            <a:r>
              <a:rPr lang="en-US" altLang="zh-CN" sz="2000" dirty="0" smtClean="0">
                <a:latin typeface="Times New Roman" pitchFamily="18" charset="0"/>
              </a:rPr>
              <a:t>  {  </a:t>
            </a:r>
            <a:endParaRPr lang="zh-CN" altLang="en-US" sz="2000" dirty="0" smtClean="0">
              <a:latin typeface="Times New Roman" pitchFamily="18" charset="0"/>
            </a:endParaRPr>
          </a:p>
          <a:p>
            <a:pPr>
              <a:buClr>
                <a:schemeClr val="tx1"/>
              </a:buClr>
              <a:buNone/>
            </a:pPr>
            <a:r>
              <a:rPr lang="zh-CN" altLang="en-US" sz="2000" dirty="0" smtClean="0">
                <a:latin typeface="Times New Roman" pitchFamily="18" charset="0"/>
              </a:rPr>
              <a:t>           </a:t>
            </a:r>
            <a:r>
              <a:rPr lang="en-US" altLang="zh-CN" sz="2000" dirty="0" err="1" smtClean="0">
                <a:latin typeface="Times New Roman" pitchFamily="18" charset="0"/>
              </a:rPr>
              <a:t>RandomNumber</a:t>
            </a:r>
            <a:r>
              <a:rPr lang="en-US" altLang="zh-CN" sz="2000" dirty="0" smtClean="0">
                <a:latin typeface="Times New Roman" pitchFamily="18" charset="0"/>
              </a:rPr>
              <a:t> </a:t>
            </a:r>
            <a:r>
              <a:rPr lang="en-US" altLang="zh-CN" sz="2000" dirty="0" err="1" smtClean="0">
                <a:latin typeface="Times New Roman" pitchFamily="18" charset="0"/>
              </a:rPr>
              <a:t>rnd</a:t>
            </a:r>
            <a:r>
              <a:rPr lang="en-US" altLang="zh-CN" sz="2000" dirty="0" smtClean="0">
                <a:latin typeface="Times New Roman" pitchFamily="18" charset="0"/>
              </a:rPr>
              <a:t> ;</a:t>
            </a:r>
          </a:p>
          <a:p>
            <a:pPr>
              <a:buClr>
                <a:schemeClr val="tx1"/>
              </a:buClr>
              <a:buNone/>
            </a:pPr>
            <a:r>
              <a:rPr lang="en-US" altLang="zh-CN" sz="2000" dirty="0" smtClean="0">
                <a:latin typeface="Times New Roman" pitchFamily="18" charset="0"/>
              </a:rPr>
              <a:t>           unsigned </a:t>
            </a:r>
            <a:r>
              <a:rPr lang="en-US" altLang="zh-CN" sz="2000" dirty="0" err="1" smtClean="0">
                <a:latin typeface="Times New Roman" pitchFamily="18" charset="0"/>
              </a:rPr>
              <a:t>int</a:t>
            </a:r>
            <a:r>
              <a:rPr lang="en-US" altLang="zh-CN" sz="2000" dirty="0" smtClean="0">
                <a:latin typeface="Times New Roman" pitchFamily="18" charset="0"/>
              </a:rPr>
              <a:t> a = </a:t>
            </a:r>
            <a:r>
              <a:rPr lang="en-US" altLang="zh-CN" sz="2000" dirty="0" err="1" smtClean="0">
                <a:latin typeface="Times New Roman" pitchFamily="18" charset="0"/>
              </a:rPr>
              <a:t>rnd</a:t>
            </a:r>
            <a:r>
              <a:rPr lang="en-US" altLang="zh-CN" sz="2000" dirty="0" smtClean="0">
                <a:latin typeface="Times New Roman" pitchFamily="18" charset="0"/>
              </a:rPr>
              <a:t> . Random ( n - 2 ) + 2 ;</a:t>
            </a:r>
          </a:p>
          <a:p>
            <a:pPr>
              <a:buClr>
                <a:schemeClr val="tx1"/>
              </a:buClr>
              <a:buNone/>
            </a:pPr>
            <a:r>
              <a:rPr lang="en-US" altLang="zh-CN" sz="2000" dirty="0" smtClean="0">
                <a:latin typeface="Times New Roman" pitchFamily="18" charset="0"/>
              </a:rPr>
              <a:t>           unsigned </a:t>
            </a:r>
            <a:r>
              <a:rPr lang="en-US" altLang="zh-CN" sz="2000" dirty="0" err="1" smtClean="0">
                <a:latin typeface="Times New Roman" pitchFamily="18" charset="0"/>
              </a:rPr>
              <a:t>int</a:t>
            </a:r>
            <a:r>
              <a:rPr lang="en-US" altLang="zh-CN" sz="2000" dirty="0" smtClean="0">
                <a:latin typeface="Times New Roman" pitchFamily="18" charset="0"/>
              </a:rPr>
              <a:t> b = a;</a:t>
            </a:r>
          </a:p>
          <a:p>
            <a:pPr>
              <a:buClr>
                <a:schemeClr val="tx1"/>
              </a:buClr>
              <a:buNone/>
            </a:pPr>
            <a:r>
              <a:rPr lang="en-US" altLang="zh-CN" sz="2000" dirty="0" smtClean="0">
                <a:latin typeface="Times New Roman" pitchFamily="18" charset="0"/>
              </a:rPr>
              <a:t>           for ( </a:t>
            </a:r>
            <a:r>
              <a:rPr lang="en-US" altLang="zh-CN" sz="2000" dirty="0" err="1" smtClean="0">
                <a:latin typeface="Times New Roman" pitchFamily="18" charset="0"/>
              </a:rPr>
              <a:t>i</a:t>
            </a:r>
            <a:r>
              <a:rPr lang="en-US" altLang="zh-CN" sz="2000" dirty="0" smtClean="0">
                <a:latin typeface="Times New Roman" pitchFamily="18" charset="0"/>
              </a:rPr>
              <a:t> = 1 ; </a:t>
            </a:r>
            <a:r>
              <a:rPr lang="en-US" altLang="zh-CN" sz="2000" dirty="0" err="1" smtClean="0">
                <a:latin typeface="Times New Roman" pitchFamily="18" charset="0"/>
              </a:rPr>
              <a:t>i</a:t>
            </a:r>
            <a:r>
              <a:rPr lang="en-US" altLang="zh-CN" sz="2000" dirty="0" smtClean="0">
                <a:latin typeface="Times New Roman" pitchFamily="18" charset="0"/>
              </a:rPr>
              <a:t> &lt; n-1 ; </a:t>
            </a:r>
            <a:r>
              <a:rPr lang="en-US" altLang="zh-CN" sz="2000" dirty="0" err="1" smtClean="0">
                <a:latin typeface="Times New Roman" pitchFamily="18" charset="0"/>
              </a:rPr>
              <a:t>i</a:t>
            </a:r>
            <a:r>
              <a:rPr lang="en-US" altLang="zh-CN" sz="2000" dirty="0" smtClean="0">
                <a:latin typeface="Times New Roman" pitchFamily="18" charset="0"/>
              </a:rPr>
              <a:t> + + ) </a:t>
            </a:r>
          </a:p>
          <a:p>
            <a:pPr>
              <a:buClr>
                <a:schemeClr val="tx1"/>
              </a:buClr>
              <a:buNone/>
            </a:pPr>
            <a:r>
              <a:rPr lang="en-US" altLang="zh-CN" sz="2000" dirty="0" smtClean="0">
                <a:latin typeface="Times New Roman" pitchFamily="18" charset="0"/>
              </a:rPr>
              <a:t>                b = (b * a) % n ;</a:t>
            </a:r>
          </a:p>
          <a:p>
            <a:pPr>
              <a:buClr>
                <a:schemeClr val="tx1"/>
              </a:buClr>
              <a:buNone/>
            </a:pPr>
            <a:r>
              <a:rPr lang="en-US" altLang="zh-CN" sz="2000" dirty="0" smtClean="0">
                <a:latin typeface="Times New Roman" pitchFamily="18" charset="0"/>
              </a:rPr>
              <a:t>           return ( b != 1 );  //</a:t>
            </a:r>
            <a:r>
              <a:rPr lang="zh-CN" altLang="en-US" sz="2000" dirty="0" smtClean="0">
                <a:latin typeface="Times New Roman" pitchFamily="18" charset="0"/>
              </a:rPr>
              <a:t>返回</a:t>
            </a:r>
            <a:r>
              <a:rPr lang="en-US" altLang="zh-CN" sz="2000" dirty="0" smtClean="0">
                <a:latin typeface="Times New Roman" pitchFamily="18" charset="0"/>
              </a:rPr>
              <a:t>true</a:t>
            </a:r>
            <a:r>
              <a:rPr lang="zh-CN" altLang="en-US" sz="2000" dirty="0" smtClean="0">
                <a:latin typeface="Times New Roman" pitchFamily="18" charset="0"/>
              </a:rPr>
              <a:t>是合数</a:t>
            </a:r>
            <a:endParaRPr lang="en-US" altLang="zh-CN" sz="2000" dirty="0" smtClean="0">
              <a:latin typeface="Times New Roman" pitchFamily="18" charset="0"/>
            </a:endParaRPr>
          </a:p>
          <a:p>
            <a:pPr>
              <a:buClr>
                <a:schemeClr val="tx1"/>
              </a:buClr>
              <a:buNone/>
            </a:pPr>
            <a:r>
              <a:rPr lang="en-US" altLang="zh-CN" sz="2000" dirty="0" smtClean="0">
                <a:latin typeface="Times New Roman" pitchFamily="18" charset="0"/>
              </a:rPr>
              <a:t>         }</a:t>
            </a:r>
            <a:endParaRPr lang="en-US" altLang="zh-CN" sz="1600" dirty="0" smtClean="0">
              <a:latin typeface="Times New Roman" pitchFamily="18" charset="0"/>
            </a:endParaRPr>
          </a:p>
          <a:p>
            <a:pPr lvl="1">
              <a:buClr>
                <a:schemeClr val="tx1"/>
              </a:buClr>
            </a:pPr>
            <a:r>
              <a:rPr lang="en-US" altLang="zh-CN" sz="2000" dirty="0" smtClean="0">
                <a:latin typeface="Times New Roman" pitchFamily="18" charset="0"/>
              </a:rPr>
              <a:t>Fermat </a:t>
            </a:r>
            <a:r>
              <a:rPr lang="zh-CN" altLang="en-US" sz="2000" dirty="0" smtClean="0">
                <a:latin typeface="Times New Roman" pitchFamily="18" charset="0"/>
              </a:rPr>
              <a:t>小定理是素数的必要条件，满足</a:t>
            </a:r>
            <a:r>
              <a:rPr lang="en-US" altLang="zh-CN" sz="2000" dirty="0" smtClean="0">
                <a:latin typeface="Times New Roman" pitchFamily="18" charset="0"/>
              </a:rPr>
              <a:t>Fermat </a:t>
            </a:r>
            <a:r>
              <a:rPr lang="zh-CN" altLang="en-US" sz="2000" dirty="0" smtClean="0">
                <a:latin typeface="Times New Roman" pitchFamily="18" charset="0"/>
              </a:rPr>
              <a:t>小定理的</a:t>
            </a:r>
            <a:r>
              <a:rPr lang="en-US" altLang="zh-CN" sz="2000" dirty="0" smtClean="0">
                <a:latin typeface="Times New Roman" pitchFamily="18" charset="0"/>
              </a:rPr>
              <a:t>n</a:t>
            </a:r>
            <a:r>
              <a:rPr lang="zh-CN" altLang="en-US" sz="2000" dirty="0" smtClean="0">
                <a:latin typeface="Times New Roman" pitchFamily="18" charset="0"/>
              </a:rPr>
              <a:t>未必是素数，但非常少，这些合数称作</a:t>
            </a:r>
            <a:r>
              <a:rPr lang="en-US" altLang="zh-CN" sz="2000" dirty="0" smtClean="0">
                <a:latin typeface="Times New Roman" pitchFamily="18" charset="0"/>
              </a:rPr>
              <a:t>Carmichael</a:t>
            </a:r>
            <a:r>
              <a:rPr lang="zh-CN" altLang="en-US" sz="2000" dirty="0" smtClean="0">
                <a:latin typeface="Times New Roman" pitchFamily="18" charset="0"/>
              </a:rPr>
              <a:t>数，前三个</a:t>
            </a:r>
            <a:r>
              <a:rPr lang="en-US" altLang="zh-CN" sz="2000" dirty="0" smtClean="0">
                <a:latin typeface="Times New Roman" pitchFamily="18" charset="0"/>
              </a:rPr>
              <a:t>561</a:t>
            </a:r>
            <a:r>
              <a:rPr lang="zh-CN" altLang="en-US" sz="2000" dirty="0" smtClean="0">
                <a:latin typeface="Times New Roman" pitchFamily="18" charset="0"/>
              </a:rPr>
              <a:t>，</a:t>
            </a:r>
            <a:r>
              <a:rPr lang="en-US" altLang="zh-CN" sz="2000" dirty="0" smtClean="0">
                <a:latin typeface="Times New Roman" pitchFamily="18" charset="0"/>
              </a:rPr>
              <a:t>105,1729</a:t>
            </a:r>
            <a:r>
              <a:rPr lang="zh-CN" altLang="en-US" sz="2000" dirty="0" smtClean="0">
                <a:latin typeface="Times New Roman" pitchFamily="18" charset="0"/>
              </a:rPr>
              <a:t>。前</a:t>
            </a:r>
            <a:r>
              <a:rPr lang="en-US" altLang="zh-CN" sz="2000" dirty="0" smtClean="0">
                <a:latin typeface="Times New Roman" pitchFamily="18" charset="0"/>
              </a:rPr>
              <a:t>100000000</a:t>
            </a:r>
            <a:r>
              <a:rPr lang="zh-CN" altLang="en-US" sz="2000" dirty="0" smtClean="0">
                <a:latin typeface="Times New Roman" pitchFamily="18" charset="0"/>
              </a:rPr>
              <a:t>个数中只有</a:t>
            </a:r>
            <a:r>
              <a:rPr lang="en-US" altLang="zh-CN" sz="2000" dirty="0" smtClean="0">
                <a:latin typeface="Times New Roman" pitchFamily="18" charset="0"/>
              </a:rPr>
              <a:t>255</a:t>
            </a:r>
            <a:r>
              <a:rPr lang="zh-CN" altLang="en-US" sz="2000" dirty="0" smtClean="0">
                <a:latin typeface="Times New Roman" pitchFamily="18" charset="0"/>
              </a:rPr>
              <a:t>个。</a:t>
            </a:r>
            <a:endParaRPr lang="zh-CN" altLang="en-US"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dirty="0" smtClean="0"/>
              <a:t>Monte Carlo</a:t>
            </a:r>
            <a:r>
              <a:rPr lang="zh-CN" altLang="en-US" sz="4000" dirty="0" smtClean="0"/>
              <a:t>算法</a:t>
            </a:r>
            <a:endParaRPr lang="zh-CN" altLang="en-US" dirty="0"/>
          </a:p>
        </p:txBody>
      </p:sp>
      <p:sp>
        <p:nvSpPr>
          <p:cNvPr id="3" name="内容占位符 2"/>
          <p:cNvSpPr>
            <a:spLocks noGrp="1"/>
          </p:cNvSpPr>
          <p:nvPr>
            <p:ph idx="1"/>
          </p:nvPr>
        </p:nvSpPr>
        <p:spPr>
          <a:xfrm>
            <a:off x="457200" y="1428736"/>
            <a:ext cx="8229600" cy="4702189"/>
          </a:xfrm>
        </p:spPr>
        <p:txBody>
          <a:bodyPr/>
          <a:lstStyle/>
          <a:p>
            <a:pPr lvl="1">
              <a:lnSpc>
                <a:spcPct val="90000"/>
              </a:lnSpc>
            </a:pPr>
            <a:r>
              <a:rPr lang="zh-CN" altLang="en-US" sz="2400" dirty="0" smtClean="0">
                <a:latin typeface="Times New Roman" pitchFamily="18" charset="0"/>
              </a:rPr>
              <a:t>基于二次探测定理可进一步改进</a:t>
            </a:r>
            <a:endParaRPr lang="en-US" altLang="zh-CN" sz="2400" dirty="0" smtClean="0">
              <a:latin typeface="Times New Roman" pitchFamily="18" charset="0"/>
            </a:endParaRPr>
          </a:p>
          <a:p>
            <a:pPr lvl="2">
              <a:lnSpc>
                <a:spcPct val="90000"/>
              </a:lnSpc>
            </a:pPr>
            <a:r>
              <a:rPr lang="en-US" altLang="zh-CN" sz="2000" dirty="0" smtClean="0">
                <a:latin typeface="Times New Roman" pitchFamily="18" charset="0"/>
              </a:rPr>
              <a:t>void Power ( unsigned </a:t>
            </a:r>
            <a:r>
              <a:rPr lang="en-US" altLang="zh-CN" sz="2000" dirty="0" err="1" smtClean="0">
                <a:latin typeface="Times New Roman" pitchFamily="18" charset="0"/>
              </a:rPr>
              <a:t>int</a:t>
            </a:r>
            <a:r>
              <a:rPr lang="en-US" altLang="zh-CN" sz="2000" dirty="0" smtClean="0">
                <a:latin typeface="Times New Roman" pitchFamily="18" charset="0"/>
              </a:rPr>
              <a:t> a , unsigned </a:t>
            </a:r>
            <a:r>
              <a:rPr lang="en-US" altLang="zh-CN" sz="2000" dirty="0" err="1" smtClean="0">
                <a:latin typeface="Times New Roman" pitchFamily="18" charset="0"/>
              </a:rPr>
              <a:t>int</a:t>
            </a:r>
            <a:r>
              <a:rPr lang="en-US" altLang="zh-CN" sz="2000" dirty="0" smtClean="0">
                <a:latin typeface="Times New Roman" pitchFamily="18" charset="0"/>
              </a:rPr>
              <a:t> p , unsigned </a:t>
            </a:r>
            <a:r>
              <a:rPr lang="en-US" altLang="zh-CN" sz="2000" dirty="0" err="1" smtClean="0">
                <a:latin typeface="Times New Roman" pitchFamily="18" charset="0"/>
              </a:rPr>
              <a:t>int</a:t>
            </a:r>
            <a:r>
              <a:rPr lang="en-US" altLang="zh-CN" sz="2000" dirty="0" smtClean="0">
                <a:latin typeface="Times New Roman" pitchFamily="18" charset="0"/>
              </a:rPr>
              <a:t> n , </a:t>
            </a:r>
          </a:p>
          <a:p>
            <a:pPr lvl="2">
              <a:lnSpc>
                <a:spcPct val="90000"/>
              </a:lnSpc>
              <a:buClr>
                <a:schemeClr val="tx1"/>
              </a:buClr>
              <a:buNone/>
            </a:pPr>
            <a:r>
              <a:rPr lang="en-US" altLang="zh-CN" sz="2000" dirty="0" smtClean="0">
                <a:latin typeface="Times New Roman" pitchFamily="18" charset="0"/>
              </a:rPr>
              <a:t>                            unsigned </a:t>
            </a:r>
            <a:r>
              <a:rPr lang="en-US" altLang="zh-CN" sz="2000" dirty="0" err="1" smtClean="0">
                <a:latin typeface="Times New Roman" pitchFamily="18" charset="0"/>
              </a:rPr>
              <a:t>int</a:t>
            </a:r>
            <a:r>
              <a:rPr lang="en-US" altLang="zh-CN" sz="2000" dirty="0" smtClean="0">
                <a:latin typeface="Times New Roman" pitchFamily="18" charset="0"/>
              </a:rPr>
              <a:t> &amp; result , </a:t>
            </a:r>
            <a:r>
              <a:rPr lang="en-US" altLang="zh-CN" sz="2000" dirty="0" err="1" smtClean="0">
                <a:latin typeface="Times New Roman" pitchFamily="18" charset="0"/>
              </a:rPr>
              <a:t>bool</a:t>
            </a:r>
            <a:r>
              <a:rPr lang="en-US" altLang="zh-CN" sz="2000" dirty="0" smtClean="0">
                <a:latin typeface="Times New Roman" pitchFamily="18" charset="0"/>
              </a:rPr>
              <a:t> &amp; composite )</a:t>
            </a:r>
          </a:p>
          <a:p>
            <a:pPr lvl="2">
              <a:lnSpc>
                <a:spcPct val="90000"/>
              </a:lnSpc>
              <a:buClr>
                <a:schemeClr val="tx1"/>
              </a:buClr>
              <a:buNone/>
            </a:pPr>
            <a:r>
              <a:rPr lang="en-US" altLang="zh-CN" sz="2000" dirty="0" smtClean="0">
                <a:latin typeface="Times New Roman" pitchFamily="18" charset="0"/>
              </a:rPr>
              <a:t>      { // </a:t>
            </a:r>
            <a:r>
              <a:rPr lang="zh-CN" altLang="en-US" sz="2000" dirty="0" smtClean="0">
                <a:latin typeface="Times New Roman" pitchFamily="18" charset="0"/>
              </a:rPr>
              <a:t>计算                  ，并实施对</a:t>
            </a:r>
            <a:r>
              <a:rPr lang="en-US" altLang="zh-CN" sz="2000" dirty="0" smtClean="0">
                <a:latin typeface="Times New Roman" pitchFamily="18" charset="0"/>
              </a:rPr>
              <a:t>n</a:t>
            </a:r>
            <a:r>
              <a:rPr lang="zh-CN" altLang="en-US" sz="2000" dirty="0" smtClean="0">
                <a:latin typeface="Times New Roman" pitchFamily="18" charset="0"/>
              </a:rPr>
              <a:t>的二次探测</a:t>
            </a:r>
          </a:p>
          <a:p>
            <a:pPr lvl="2">
              <a:lnSpc>
                <a:spcPct val="90000"/>
              </a:lnSpc>
              <a:buClr>
                <a:schemeClr val="tx1"/>
              </a:buClr>
              <a:buNone/>
            </a:pPr>
            <a:r>
              <a:rPr lang="en-US" altLang="zh-CN" sz="2000" dirty="0" smtClean="0">
                <a:latin typeface="Times New Roman" pitchFamily="18" charset="0"/>
              </a:rPr>
              <a:t>           unsigned </a:t>
            </a:r>
            <a:r>
              <a:rPr lang="en-US" altLang="zh-CN" sz="2000" dirty="0" err="1" smtClean="0">
                <a:latin typeface="Times New Roman" pitchFamily="18" charset="0"/>
              </a:rPr>
              <a:t>int</a:t>
            </a:r>
            <a:r>
              <a:rPr lang="en-US" altLang="zh-CN" sz="2000" dirty="0" smtClean="0">
                <a:latin typeface="Times New Roman" pitchFamily="18" charset="0"/>
              </a:rPr>
              <a:t> x ;</a:t>
            </a:r>
          </a:p>
          <a:p>
            <a:pPr lvl="2">
              <a:lnSpc>
                <a:spcPct val="90000"/>
              </a:lnSpc>
              <a:buClr>
                <a:schemeClr val="tx1"/>
              </a:buClr>
              <a:buNone/>
            </a:pPr>
            <a:r>
              <a:rPr lang="en-US" altLang="zh-CN" sz="2000" dirty="0" smtClean="0">
                <a:latin typeface="Times New Roman" pitchFamily="18" charset="0"/>
              </a:rPr>
              <a:t>           if ( p = = 0 ) result = 1;</a:t>
            </a:r>
          </a:p>
          <a:p>
            <a:pPr lvl="2">
              <a:lnSpc>
                <a:spcPct val="90000"/>
              </a:lnSpc>
              <a:buClr>
                <a:schemeClr val="tx1"/>
              </a:buClr>
              <a:buNone/>
            </a:pPr>
            <a:r>
              <a:rPr lang="en-US" altLang="zh-CN" sz="2000" dirty="0" smtClean="0">
                <a:latin typeface="Times New Roman" pitchFamily="18" charset="0"/>
              </a:rPr>
              <a:t>           else {</a:t>
            </a:r>
          </a:p>
          <a:p>
            <a:pPr lvl="2">
              <a:lnSpc>
                <a:spcPct val="90000"/>
              </a:lnSpc>
              <a:buClr>
                <a:schemeClr val="tx1"/>
              </a:buClr>
              <a:buNone/>
            </a:pPr>
            <a:r>
              <a:rPr lang="en-US" altLang="zh-CN" sz="2000" dirty="0" smtClean="0">
                <a:latin typeface="Times New Roman" pitchFamily="18" charset="0"/>
              </a:rPr>
              <a:t>                Power (a , p/2 , n , x , composite );  //</a:t>
            </a:r>
            <a:r>
              <a:rPr lang="zh-CN" altLang="en-US" sz="2000" dirty="0" smtClean="0">
                <a:latin typeface="Times New Roman" pitchFamily="18" charset="0"/>
              </a:rPr>
              <a:t>递归计算</a:t>
            </a:r>
          </a:p>
          <a:p>
            <a:pPr lvl="2">
              <a:lnSpc>
                <a:spcPct val="90000"/>
              </a:lnSpc>
              <a:buClr>
                <a:schemeClr val="tx1"/>
              </a:buClr>
              <a:buNone/>
            </a:pPr>
            <a:r>
              <a:rPr lang="zh-CN" altLang="en-US" sz="2000" dirty="0" smtClean="0">
                <a:latin typeface="Times New Roman" pitchFamily="18" charset="0"/>
              </a:rPr>
              <a:t>                </a:t>
            </a:r>
            <a:r>
              <a:rPr lang="en-US" altLang="zh-CN" sz="2000" dirty="0" smtClean="0">
                <a:latin typeface="Times New Roman" pitchFamily="18" charset="0"/>
              </a:rPr>
              <a:t>result = ( x * x ) % n ;</a:t>
            </a:r>
          </a:p>
          <a:p>
            <a:pPr lvl="2">
              <a:lnSpc>
                <a:spcPct val="90000"/>
              </a:lnSpc>
              <a:buClr>
                <a:schemeClr val="tx1"/>
              </a:buClr>
              <a:buNone/>
            </a:pPr>
            <a:r>
              <a:rPr lang="en-US" altLang="zh-CN" sz="2000" dirty="0" smtClean="0">
                <a:latin typeface="Times New Roman" pitchFamily="18" charset="0"/>
              </a:rPr>
              <a:t>                if (( result = = 1 ) &amp;&amp; ( x ! = 1) &amp;&amp; ( x ! = n-1 ))</a:t>
            </a:r>
          </a:p>
          <a:p>
            <a:pPr lvl="2">
              <a:lnSpc>
                <a:spcPct val="90000"/>
              </a:lnSpc>
              <a:buClr>
                <a:schemeClr val="tx1"/>
              </a:buClr>
              <a:buNone/>
            </a:pPr>
            <a:r>
              <a:rPr lang="en-US" altLang="zh-CN" sz="2000" dirty="0" smtClean="0">
                <a:latin typeface="Times New Roman" pitchFamily="18" charset="0"/>
              </a:rPr>
              <a:t>                    composite = true ;</a:t>
            </a:r>
          </a:p>
          <a:p>
            <a:pPr lvl="2">
              <a:lnSpc>
                <a:spcPct val="90000"/>
              </a:lnSpc>
              <a:buClr>
                <a:schemeClr val="tx1"/>
              </a:buClr>
              <a:buNone/>
            </a:pPr>
            <a:r>
              <a:rPr lang="en-US" altLang="zh-CN" sz="2000" dirty="0" smtClean="0">
                <a:latin typeface="Times New Roman" pitchFamily="18" charset="0"/>
              </a:rPr>
              <a:t>                if (( p % 2 ) = = 1 )     //</a:t>
            </a:r>
          </a:p>
          <a:p>
            <a:pPr lvl="2">
              <a:lnSpc>
                <a:spcPct val="90000"/>
              </a:lnSpc>
              <a:buClr>
                <a:schemeClr val="tx1"/>
              </a:buClr>
              <a:buNone/>
            </a:pPr>
            <a:r>
              <a:rPr lang="en-US" altLang="zh-CN" sz="2000" dirty="0" smtClean="0">
                <a:latin typeface="Times New Roman" pitchFamily="18" charset="0"/>
              </a:rPr>
              <a:t>                    result = (result * a ) % n ;</a:t>
            </a:r>
          </a:p>
          <a:p>
            <a:pPr lvl="2">
              <a:lnSpc>
                <a:spcPct val="90000"/>
              </a:lnSpc>
              <a:buClr>
                <a:schemeClr val="tx1"/>
              </a:buClr>
              <a:buNone/>
            </a:pPr>
            <a:r>
              <a:rPr lang="en-US" altLang="zh-CN" sz="2000" dirty="0" smtClean="0">
                <a:latin typeface="Times New Roman" pitchFamily="18" charset="0"/>
              </a:rPr>
              <a:t>           }  }</a:t>
            </a:r>
          </a:p>
        </p:txBody>
      </p:sp>
      <p:graphicFrame>
        <p:nvGraphicFramePr>
          <p:cNvPr id="349186" name="Object 2"/>
          <p:cNvGraphicFramePr>
            <a:graphicFrameLocks noChangeAspect="1"/>
          </p:cNvGraphicFramePr>
          <p:nvPr/>
        </p:nvGraphicFramePr>
        <p:xfrm>
          <a:off x="2571736" y="2500306"/>
          <a:ext cx="985838" cy="336550"/>
        </p:xfrm>
        <a:graphic>
          <a:graphicData uri="http://schemas.openxmlformats.org/presentationml/2006/ole">
            <p:oleObj spid="_x0000_s349186" name="Equation" r:id="rId3" imgW="596880" imgH="203040" progId="Equation.3">
              <p:embed/>
            </p:oleObj>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概率算法基本概念</a:t>
            </a:r>
            <a:endParaRPr lang="zh-CN" altLang="en-US" dirty="0"/>
          </a:p>
        </p:txBody>
      </p:sp>
      <p:sp>
        <p:nvSpPr>
          <p:cNvPr id="3" name="内容占位符 2"/>
          <p:cNvSpPr>
            <a:spLocks noGrp="1"/>
          </p:cNvSpPr>
          <p:nvPr>
            <p:ph idx="1"/>
          </p:nvPr>
        </p:nvSpPr>
        <p:spPr>
          <a:xfrm>
            <a:off x="457200" y="1357298"/>
            <a:ext cx="8229600" cy="4773627"/>
          </a:xfrm>
        </p:spPr>
        <p:txBody>
          <a:bodyPr/>
          <a:lstStyle/>
          <a:p>
            <a:pPr lvl="1"/>
            <a:r>
              <a:rPr lang="zh-CN" altLang="en-US" dirty="0" smtClean="0"/>
              <a:t>随机数</a:t>
            </a:r>
            <a:endParaRPr lang="en-US" altLang="zh-CN" dirty="0" smtClean="0"/>
          </a:p>
          <a:p>
            <a:pPr lvl="2"/>
            <a:r>
              <a:rPr lang="zh-CN" altLang="en-US" dirty="0" smtClean="0"/>
              <a:t>随机数在概率算法设计中是必须的。在计算机上无法产生真正的随机数，一般使用伪随机数发生器产生的伪随机数。</a:t>
            </a:r>
            <a:endParaRPr lang="en-US" altLang="zh-CN" dirty="0" smtClean="0"/>
          </a:p>
          <a:p>
            <a:pPr lvl="2"/>
            <a:r>
              <a:rPr lang="zh-CN" altLang="en-US" sz="2000" b="1" dirty="0" smtClean="0"/>
              <a:t>伪随机数发生器</a:t>
            </a:r>
          </a:p>
          <a:p>
            <a:pPr marL="1289050" lvl="2" indent="-609600">
              <a:lnSpc>
                <a:spcPct val="90000"/>
              </a:lnSpc>
              <a:buClr>
                <a:schemeClr val="tx1"/>
              </a:buClr>
              <a:buFontTx/>
              <a:buNone/>
            </a:pPr>
            <a:r>
              <a:rPr lang="zh-CN" altLang="en-US" sz="2000" dirty="0" smtClean="0"/>
              <a:t>一个算法，产生的数列元素之间近似相互独立，多数力图产生的样</a:t>
            </a:r>
            <a:endParaRPr lang="en-US" altLang="zh-CN" sz="2000" dirty="0" smtClean="0"/>
          </a:p>
          <a:p>
            <a:pPr marL="1289050" lvl="2" indent="-609600">
              <a:lnSpc>
                <a:spcPct val="90000"/>
              </a:lnSpc>
              <a:buClr>
                <a:schemeClr val="tx1"/>
              </a:buClr>
              <a:buFontTx/>
              <a:buNone/>
            </a:pPr>
            <a:r>
              <a:rPr lang="zh-CN" altLang="en-US" sz="2000" dirty="0" smtClean="0"/>
              <a:t>本同分布。</a:t>
            </a:r>
          </a:p>
          <a:p>
            <a:pPr lvl="2"/>
            <a:r>
              <a:rPr lang="zh-CN" altLang="en-US" sz="2000" b="1" dirty="0" smtClean="0"/>
              <a:t>常用的伪随机数发生器</a:t>
            </a:r>
            <a:endParaRPr lang="en-US" altLang="zh-CN" sz="2000" b="1" dirty="0" smtClean="0"/>
          </a:p>
          <a:p>
            <a:pPr marL="1289050" lvl="2" indent="-609600">
              <a:lnSpc>
                <a:spcPct val="90000"/>
              </a:lnSpc>
              <a:buClr>
                <a:schemeClr val="tx1"/>
              </a:buClr>
              <a:buNone/>
            </a:pPr>
            <a:r>
              <a:rPr lang="zh-CN" altLang="en-US" sz="2000" dirty="0" smtClean="0"/>
              <a:t>线性同余发生器、滞后 </a:t>
            </a:r>
            <a:r>
              <a:rPr lang="en-US" altLang="zh-CN" sz="2000" dirty="0" smtClean="0"/>
              <a:t>Fibonacci </a:t>
            </a:r>
            <a:r>
              <a:rPr lang="zh-CN" altLang="en-US" sz="2000" dirty="0" smtClean="0"/>
              <a:t>发生器、线性反馈移位发生器、</a:t>
            </a:r>
            <a:endParaRPr lang="en-US" altLang="zh-CN" sz="2000" dirty="0" smtClean="0"/>
          </a:p>
          <a:p>
            <a:pPr marL="1289050" lvl="2" indent="-609600">
              <a:lnSpc>
                <a:spcPct val="90000"/>
              </a:lnSpc>
              <a:buClr>
                <a:schemeClr val="tx1"/>
              </a:buClr>
              <a:buNone/>
            </a:pPr>
            <a:r>
              <a:rPr lang="zh-CN" altLang="en-US" sz="2000" dirty="0" smtClean="0"/>
              <a:t>广义反馈移位发生器等。</a:t>
            </a:r>
            <a:endParaRPr lang="en-US" altLang="zh-CN" sz="2000" dirty="0" smtClean="0"/>
          </a:p>
          <a:p>
            <a:pPr lvl="2"/>
            <a:r>
              <a:rPr lang="zh-CN" altLang="en-US" sz="2000" b="1" dirty="0" smtClean="0"/>
              <a:t>线性同余发生器</a:t>
            </a:r>
            <a:endParaRPr lang="en-US" altLang="zh-CN" sz="2000" b="1" dirty="0" smtClean="0"/>
          </a:p>
          <a:p>
            <a:pPr lvl="2">
              <a:buNone/>
            </a:pPr>
            <a:r>
              <a:rPr lang="zh-CN" altLang="en-US" sz="2000" dirty="0" smtClean="0"/>
              <a:t>由线性同余法产生的随机序列                            满足</a:t>
            </a:r>
            <a:r>
              <a:rPr lang="en-US" altLang="zh-CN" sz="2000" dirty="0" smtClean="0"/>
              <a:t>  </a:t>
            </a:r>
            <a:r>
              <a:rPr lang="zh-CN" altLang="en-US" sz="2000" dirty="0" smtClean="0"/>
              <a:t>：</a:t>
            </a:r>
            <a:r>
              <a:rPr lang="en-US" altLang="zh-CN" sz="2000" dirty="0" smtClean="0"/>
              <a:t>         </a:t>
            </a:r>
          </a:p>
          <a:p>
            <a:pPr lvl="2">
              <a:buNone/>
            </a:pPr>
            <a:r>
              <a:rPr lang="en-US" altLang="zh-CN" sz="2000" dirty="0"/>
              <a:t> </a:t>
            </a:r>
            <a:r>
              <a:rPr lang="en-US" altLang="zh-CN" sz="2000" dirty="0" smtClean="0"/>
              <a:t>                                                                                     d</a:t>
            </a:r>
            <a:r>
              <a:rPr lang="zh-CN" altLang="en-US" sz="2000" dirty="0" smtClean="0"/>
              <a:t>称做种子。</a:t>
            </a:r>
            <a:endParaRPr lang="zh-CN" altLang="en-US" sz="2000" b="1" dirty="0" smtClean="0"/>
          </a:p>
        </p:txBody>
      </p:sp>
      <p:graphicFrame>
        <p:nvGraphicFramePr>
          <p:cNvPr id="295938" name="Object 2"/>
          <p:cNvGraphicFramePr>
            <a:graphicFrameLocks noChangeAspect="1"/>
          </p:cNvGraphicFramePr>
          <p:nvPr/>
        </p:nvGraphicFramePr>
        <p:xfrm>
          <a:off x="4613287" y="5000638"/>
          <a:ext cx="1673225" cy="357188"/>
        </p:xfrm>
        <a:graphic>
          <a:graphicData uri="http://schemas.openxmlformats.org/presentationml/2006/ole">
            <p:oleObj spid="_x0000_s295938" name="Equation" r:id="rId3" imgW="1358640" imgH="291960" progId="Equation.3">
              <p:embed/>
            </p:oleObj>
          </a:graphicData>
        </a:graphic>
      </p:graphicFrame>
      <p:graphicFrame>
        <p:nvGraphicFramePr>
          <p:cNvPr id="295939" name="Object 3"/>
          <p:cNvGraphicFramePr>
            <a:graphicFrameLocks noChangeAspect="1"/>
          </p:cNvGraphicFramePr>
          <p:nvPr/>
        </p:nvGraphicFramePr>
        <p:xfrm>
          <a:off x="1285852" y="5357826"/>
          <a:ext cx="5349875" cy="720725"/>
        </p:xfrm>
        <a:graphic>
          <a:graphicData uri="http://schemas.openxmlformats.org/presentationml/2006/ole">
            <p:oleObj spid="_x0000_s295939" name="Equation" r:id="rId4" imgW="4978080" imgH="672840" progId="Equation.3">
              <p:embed/>
            </p:oleObj>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400" dirty="0" smtClean="0"/>
              <a:t>Monte Carlo</a:t>
            </a:r>
            <a:r>
              <a:rPr lang="zh-CN" altLang="en-US" sz="4400" dirty="0" smtClean="0"/>
              <a:t>算法</a:t>
            </a:r>
            <a:endParaRPr lang="zh-CN" altLang="en-US" dirty="0"/>
          </a:p>
        </p:txBody>
      </p:sp>
      <p:sp>
        <p:nvSpPr>
          <p:cNvPr id="3" name="内容占位符 2"/>
          <p:cNvSpPr>
            <a:spLocks noGrp="1"/>
          </p:cNvSpPr>
          <p:nvPr>
            <p:ph idx="1"/>
          </p:nvPr>
        </p:nvSpPr>
        <p:spPr/>
        <p:txBody>
          <a:bodyPr/>
          <a:lstStyle/>
          <a:p>
            <a:pPr lvl="1"/>
            <a:r>
              <a:rPr lang="zh-CN" altLang="en-US" sz="2400" dirty="0" smtClean="0">
                <a:latin typeface="Times New Roman" pitchFamily="18" charset="0"/>
              </a:rPr>
              <a:t>基于算法</a:t>
            </a:r>
            <a:r>
              <a:rPr lang="en-US" altLang="zh-CN" sz="2400" dirty="0" smtClean="0">
                <a:latin typeface="Times New Roman" pitchFamily="18" charset="0"/>
              </a:rPr>
              <a:t>Power</a:t>
            </a:r>
            <a:r>
              <a:rPr lang="zh-CN" altLang="en-US" sz="2400" dirty="0" smtClean="0">
                <a:latin typeface="Times New Roman" pitchFamily="18" charset="0"/>
              </a:rPr>
              <a:t>可以设计测试素数的</a:t>
            </a:r>
            <a:r>
              <a:rPr lang="en-US" altLang="zh-CN" sz="2400" dirty="0" smtClean="0">
                <a:latin typeface="Times New Roman" pitchFamily="18" charset="0"/>
              </a:rPr>
              <a:t>Monte Carlo</a:t>
            </a:r>
            <a:r>
              <a:rPr lang="zh-CN" altLang="en-US" sz="2400" dirty="0" smtClean="0">
                <a:latin typeface="Times New Roman" pitchFamily="18" charset="0"/>
              </a:rPr>
              <a:t>算法</a:t>
            </a:r>
          </a:p>
          <a:p>
            <a:pPr lvl="2">
              <a:lnSpc>
                <a:spcPct val="90000"/>
              </a:lnSpc>
            </a:pPr>
            <a:r>
              <a:rPr lang="en-US" altLang="zh-CN" sz="2000" dirty="0" err="1" smtClean="0">
                <a:latin typeface="Times New Roman" pitchFamily="18" charset="0"/>
              </a:rPr>
              <a:t>Bool</a:t>
            </a:r>
            <a:r>
              <a:rPr lang="en-US" altLang="zh-CN" sz="2000" dirty="0" smtClean="0">
                <a:latin typeface="Times New Roman" pitchFamily="18" charset="0"/>
              </a:rPr>
              <a:t> Prime ( unsigned </a:t>
            </a:r>
            <a:r>
              <a:rPr lang="en-US" altLang="zh-CN" sz="2000" dirty="0" err="1" smtClean="0">
                <a:latin typeface="Times New Roman" pitchFamily="18" charset="0"/>
              </a:rPr>
              <a:t>int</a:t>
            </a:r>
            <a:r>
              <a:rPr lang="en-US" altLang="zh-CN" sz="2000" dirty="0" smtClean="0">
                <a:latin typeface="Times New Roman" pitchFamily="18" charset="0"/>
              </a:rPr>
              <a:t> n ){  //</a:t>
            </a:r>
            <a:r>
              <a:rPr lang="zh-CN" altLang="en-US" sz="2000" dirty="0" smtClean="0">
                <a:latin typeface="Times New Roman" pitchFamily="18" charset="0"/>
              </a:rPr>
              <a:t>素数测试的 </a:t>
            </a:r>
            <a:r>
              <a:rPr lang="en-US" altLang="zh-CN" sz="2000" dirty="0" smtClean="0">
                <a:latin typeface="Times New Roman" pitchFamily="18" charset="0"/>
              </a:rPr>
              <a:t>Monte Carlo </a:t>
            </a:r>
            <a:r>
              <a:rPr lang="zh-CN" altLang="en-US" sz="2000" dirty="0" smtClean="0">
                <a:latin typeface="Times New Roman" pitchFamily="18" charset="0"/>
              </a:rPr>
              <a:t>方法</a:t>
            </a:r>
          </a:p>
          <a:p>
            <a:pPr lvl="2">
              <a:lnSpc>
                <a:spcPct val="90000"/>
              </a:lnSpc>
              <a:buNone/>
            </a:pPr>
            <a:r>
              <a:rPr lang="en-US" altLang="zh-CN" sz="2000" dirty="0" smtClean="0">
                <a:latin typeface="Times New Roman" pitchFamily="18" charset="0"/>
              </a:rPr>
              <a:t>     </a:t>
            </a:r>
            <a:r>
              <a:rPr lang="en-US" altLang="zh-CN" sz="2000" dirty="0" err="1" smtClean="0">
                <a:latin typeface="Times New Roman" pitchFamily="18" charset="0"/>
              </a:rPr>
              <a:t>RandomNumber</a:t>
            </a:r>
            <a:r>
              <a:rPr lang="en-US" altLang="zh-CN" sz="2000" dirty="0" smtClean="0">
                <a:latin typeface="Times New Roman" pitchFamily="18" charset="0"/>
              </a:rPr>
              <a:t> </a:t>
            </a:r>
            <a:r>
              <a:rPr lang="en-US" altLang="zh-CN" sz="2000" dirty="0" err="1" smtClean="0">
                <a:latin typeface="Times New Roman" pitchFamily="18" charset="0"/>
              </a:rPr>
              <a:t>rnd</a:t>
            </a:r>
            <a:r>
              <a:rPr lang="en-US" altLang="zh-CN" sz="2000" dirty="0" smtClean="0">
                <a:latin typeface="Times New Roman" pitchFamily="18" charset="0"/>
              </a:rPr>
              <a:t> ;  unsigned </a:t>
            </a:r>
            <a:r>
              <a:rPr lang="en-US" altLang="zh-CN" sz="2000" dirty="0" err="1" smtClean="0">
                <a:latin typeface="Times New Roman" pitchFamily="18" charset="0"/>
              </a:rPr>
              <a:t>int</a:t>
            </a:r>
            <a:r>
              <a:rPr lang="en-US" altLang="zh-CN" sz="2000" dirty="0" smtClean="0">
                <a:latin typeface="Times New Roman" pitchFamily="18" charset="0"/>
              </a:rPr>
              <a:t> a , result ;</a:t>
            </a:r>
          </a:p>
          <a:p>
            <a:pPr lvl="2">
              <a:lnSpc>
                <a:spcPct val="90000"/>
              </a:lnSpc>
              <a:buNone/>
            </a:pPr>
            <a:r>
              <a:rPr lang="en-US" altLang="zh-CN" sz="2000" dirty="0" smtClean="0">
                <a:latin typeface="Times New Roman" pitchFamily="18" charset="0"/>
              </a:rPr>
              <a:t>     </a:t>
            </a:r>
            <a:r>
              <a:rPr lang="en-US" altLang="zh-CN" sz="2000" dirty="0" err="1" smtClean="0">
                <a:latin typeface="Times New Roman" pitchFamily="18" charset="0"/>
              </a:rPr>
              <a:t>bool</a:t>
            </a:r>
            <a:r>
              <a:rPr lang="en-US" altLang="zh-CN" sz="2000" dirty="0" smtClean="0">
                <a:latin typeface="Times New Roman" pitchFamily="18" charset="0"/>
              </a:rPr>
              <a:t> composite = false ;</a:t>
            </a:r>
          </a:p>
          <a:p>
            <a:pPr lvl="2">
              <a:lnSpc>
                <a:spcPct val="90000"/>
              </a:lnSpc>
              <a:buNone/>
            </a:pPr>
            <a:r>
              <a:rPr lang="en-US" altLang="zh-CN" sz="2000" dirty="0" smtClean="0">
                <a:latin typeface="Times New Roman" pitchFamily="18" charset="0"/>
              </a:rPr>
              <a:t>     a = </a:t>
            </a:r>
            <a:r>
              <a:rPr lang="en-US" altLang="zh-CN" sz="2000" dirty="0" err="1" smtClean="0">
                <a:latin typeface="Times New Roman" pitchFamily="18" charset="0"/>
              </a:rPr>
              <a:t>rnd</a:t>
            </a:r>
            <a:r>
              <a:rPr lang="en-US" altLang="zh-CN" sz="2000" dirty="0" smtClean="0">
                <a:latin typeface="Times New Roman" pitchFamily="18" charset="0"/>
              </a:rPr>
              <a:t> . Random ( n – 2 ) + 2 ;</a:t>
            </a:r>
          </a:p>
          <a:p>
            <a:pPr lvl="2">
              <a:lnSpc>
                <a:spcPct val="90000"/>
              </a:lnSpc>
              <a:buNone/>
            </a:pPr>
            <a:r>
              <a:rPr lang="en-US" altLang="zh-CN" sz="2000" dirty="0" smtClean="0">
                <a:latin typeface="Times New Roman" pitchFamily="18" charset="0"/>
              </a:rPr>
              <a:t>     power ( a, n – 1 , n , result , composite ) ;</a:t>
            </a:r>
          </a:p>
          <a:p>
            <a:pPr lvl="2">
              <a:lnSpc>
                <a:spcPct val="90000"/>
              </a:lnSpc>
              <a:buNone/>
            </a:pPr>
            <a:r>
              <a:rPr lang="en-US" altLang="zh-CN" sz="2000" dirty="0" smtClean="0">
                <a:latin typeface="Times New Roman" pitchFamily="18" charset="0"/>
              </a:rPr>
              <a:t>     if ( composite | | ( result ! = 1 ) ) return false ;       (*)</a:t>
            </a:r>
          </a:p>
          <a:p>
            <a:pPr lvl="2">
              <a:lnSpc>
                <a:spcPct val="90000"/>
              </a:lnSpc>
              <a:buNone/>
            </a:pPr>
            <a:r>
              <a:rPr lang="en-US" altLang="zh-CN" sz="2000" dirty="0" smtClean="0">
                <a:latin typeface="Times New Roman" pitchFamily="18" charset="0"/>
              </a:rPr>
              <a:t>     else return true ;  }</a:t>
            </a:r>
          </a:p>
          <a:p>
            <a:pPr lvl="2">
              <a:lnSpc>
                <a:spcPct val="90000"/>
              </a:lnSpc>
            </a:pPr>
            <a:r>
              <a:rPr lang="zh-CN" altLang="en-US" sz="2000" dirty="0" smtClean="0">
                <a:latin typeface="Times New Roman" pitchFamily="18" charset="0"/>
              </a:rPr>
              <a:t>当算法 </a:t>
            </a:r>
            <a:r>
              <a:rPr lang="en-US" altLang="zh-CN" sz="2000" dirty="0" smtClean="0">
                <a:latin typeface="Times New Roman" pitchFamily="18" charset="0"/>
              </a:rPr>
              <a:t>Prime </a:t>
            </a:r>
            <a:r>
              <a:rPr lang="zh-CN" altLang="en-US" sz="2000" dirty="0" smtClean="0">
                <a:latin typeface="Times New Roman" pitchFamily="18" charset="0"/>
              </a:rPr>
              <a:t>返回 </a:t>
            </a:r>
            <a:r>
              <a:rPr lang="en-US" altLang="zh-CN" sz="2000" dirty="0" smtClean="0">
                <a:latin typeface="Times New Roman" pitchFamily="18" charset="0"/>
              </a:rPr>
              <a:t>false </a:t>
            </a:r>
            <a:r>
              <a:rPr lang="zh-CN" altLang="en-US" sz="2000" dirty="0" smtClean="0">
                <a:latin typeface="Times New Roman" pitchFamily="18" charset="0"/>
              </a:rPr>
              <a:t>时，整数 </a:t>
            </a:r>
            <a:r>
              <a:rPr lang="en-US" altLang="zh-CN" sz="2000" dirty="0" smtClean="0">
                <a:latin typeface="Times New Roman" pitchFamily="18" charset="0"/>
              </a:rPr>
              <a:t>n </a:t>
            </a:r>
            <a:r>
              <a:rPr lang="zh-CN" altLang="en-US" sz="2000" dirty="0" smtClean="0">
                <a:latin typeface="Times New Roman" pitchFamily="18" charset="0"/>
              </a:rPr>
              <a:t>一定是合数；返回 </a:t>
            </a:r>
            <a:r>
              <a:rPr lang="en-US" altLang="zh-CN" sz="2000" dirty="0" smtClean="0">
                <a:latin typeface="Times New Roman" pitchFamily="18" charset="0"/>
              </a:rPr>
              <a:t>true</a:t>
            </a:r>
            <a:r>
              <a:rPr lang="zh-CN" altLang="en-US" sz="2000" dirty="0" smtClean="0">
                <a:latin typeface="Times New Roman" pitchFamily="18" charset="0"/>
              </a:rPr>
              <a:t>时，整数</a:t>
            </a:r>
            <a:r>
              <a:rPr lang="en-US" altLang="zh-CN" sz="2000" dirty="0" smtClean="0">
                <a:latin typeface="Times New Roman" pitchFamily="18" charset="0"/>
              </a:rPr>
              <a:t> n </a:t>
            </a:r>
            <a:r>
              <a:rPr lang="zh-CN" altLang="en-US" sz="2000" dirty="0" smtClean="0">
                <a:latin typeface="Times New Roman" pitchFamily="18" charset="0"/>
              </a:rPr>
              <a:t>在高概率意义下是素数</a:t>
            </a:r>
            <a:r>
              <a:rPr lang="zh-CN" altLang="en-US" sz="2000" dirty="0" smtClean="0">
                <a:latin typeface="Times New Roman" pitchFamily="18" charset="0"/>
              </a:rPr>
              <a:t>。</a:t>
            </a:r>
            <a:r>
              <a:rPr lang="zh-CN" altLang="en-US" sz="2000" dirty="0" smtClean="0">
                <a:latin typeface="Times New Roman" pitchFamily="18" charset="0"/>
              </a:rPr>
              <a:t>仍可能存在合数</a:t>
            </a:r>
            <a:r>
              <a:rPr lang="en-US" altLang="zh-CN" sz="2000" dirty="0" smtClean="0">
                <a:latin typeface="Times New Roman" pitchFamily="18" charset="0"/>
              </a:rPr>
              <a:t>n</a:t>
            </a:r>
            <a:r>
              <a:rPr lang="zh-CN" altLang="en-US" sz="2000" dirty="0" smtClean="0">
                <a:latin typeface="Times New Roman" pitchFamily="18" charset="0"/>
              </a:rPr>
              <a:t>，对随机选择的</a:t>
            </a:r>
            <a:r>
              <a:rPr lang="en-US" altLang="zh-CN" sz="2000" dirty="0" smtClean="0">
                <a:latin typeface="Times New Roman" pitchFamily="18" charset="0"/>
              </a:rPr>
              <a:t>a</a:t>
            </a:r>
            <a:r>
              <a:rPr lang="zh-CN" altLang="en-US" sz="2000" dirty="0" smtClean="0">
                <a:latin typeface="Times New Roman" pitchFamily="18" charset="0"/>
              </a:rPr>
              <a:t>返回</a:t>
            </a:r>
            <a:r>
              <a:rPr lang="en-US" altLang="zh-CN" sz="2000" dirty="0" smtClean="0">
                <a:latin typeface="Times New Roman" pitchFamily="18" charset="0"/>
              </a:rPr>
              <a:t>true </a:t>
            </a:r>
            <a:r>
              <a:rPr lang="zh-CN" altLang="en-US" sz="2000" dirty="0" smtClean="0">
                <a:latin typeface="Times New Roman" pitchFamily="18" charset="0"/>
              </a:rPr>
              <a:t>。但</a:t>
            </a:r>
            <a:r>
              <a:rPr lang="zh-CN" altLang="en-US" sz="2000" dirty="0" smtClean="0">
                <a:latin typeface="Times New Roman" pitchFamily="18" charset="0"/>
              </a:rPr>
              <a:t> </a:t>
            </a:r>
            <a:r>
              <a:rPr lang="en-US" altLang="zh-CN" sz="2000" dirty="0" smtClean="0">
                <a:latin typeface="Times New Roman" pitchFamily="18" charset="0"/>
              </a:rPr>
              <a:t>n </a:t>
            </a:r>
            <a:r>
              <a:rPr lang="zh-CN" altLang="en-US" sz="2000" dirty="0" smtClean="0">
                <a:latin typeface="Times New Roman" pitchFamily="18" charset="0"/>
              </a:rPr>
              <a:t>较大时</a:t>
            </a:r>
            <a:r>
              <a:rPr lang="zh-CN" altLang="en-US" sz="2000" dirty="0" smtClean="0">
                <a:latin typeface="Times New Roman" pitchFamily="18" charset="0"/>
              </a:rPr>
              <a:t>，这样的</a:t>
            </a:r>
            <a:r>
              <a:rPr lang="zh-CN" altLang="en-US" sz="2000" dirty="0" smtClean="0">
                <a:latin typeface="Times New Roman" pitchFamily="18" charset="0"/>
              </a:rPr>
              <a:t>基数 </a:t>
            </a:r>
            <a:r>
              <a:rPr lang="en-US" altLang="zh-CN" sz="2000" dirty="0" smtClean="0">
                <a:latin typeface="Times New Roman" pitchFamily="18" charset="0"/>
              </a:rPr>
              <a:t>a </a:t>
            </a:r>
            <a:r>
              <a:rPr lang="zh-CN" altLang="en-US" sz="2000" dirty="0" smtClean="0">
                <a:latin typeface="Times New Roman" pitchFamily="18" charset="0"/>
              </a:rPr>
              <a:t>至多只有</a:t>
            </a:r>
            <a:r>
              <a:rPr lang="en-US" altLang="zh-CN" sz="2000" dirty="0" smtClean="0">
                <a:latin typeface="Times New Roman" pitchFamily="18" charset="0"/>
              </a:rPr>
              <a:t>(n-9)/4</a:t>
            </a:r>
            <a:r>
              <a:rPr lang="zh-CN" altLang="en-US" sz="2000" dirty="0" smtClean="0">
                <a:latin typeface="Times New Roman" pitchFamily="18" charset="0"/>
              </a:rPr>
              <a:t>个，所以算法 </a:t>
            </a:r>
            <a:r>
              <a:rPr lang="en-US" altLang="zh-CN" sz="2000" dirty="0" smtClean="0">
                <a:latin typeface="Times New Roman" pitchFamily="18" charset="0"/>
              </a:rPr>
              <a:t>Prime </a:t>
            </a:r>
            <a:r>
              <a:rPr lang="zh-CN" altLang="en-US" sz="2000" dirty="0" smtClean="0">
                <a:latin typeface="Times New Roman" pitchFamily="18" charset="0"/>
              </a:rPr>
              <a:t>是一个偏假 ¾  正确的 </a:t>
            </a:r>
            <a:r>
              <a:rPr lang="en-US" altLang="zh-CN" sz="2000" dirty="0" smtClean="0">
                <a:latin typeface="Times New Roman" pitchFamily="18" charset="0"/>
              </a:rPr>
              <a:t>Monte Carlo </a:t>
            </a:r>
            <a:r>
              <a:rPr lang="zh-CN" altLang="en-US" sz="2000" dirty="0" smtClean="0">
                <a:latin typeface="Times New Roman" pitchFamily="18" charset="0"/>
              </a:rPr>
              <a:t>算法。</a:t>
            </a:r>
            <a:endParaRPr lang="en-US" altLang="zh-CN" sz="2000" dirty="0" smtClean="0">
              <a:latin typeface="Times New Roman" pitchFamily="18" charset="0"/>
            </a:endParaRPr>
          </a:p>
          <a:p>
            <a:pPr lvl="2">
              <a:lnSpc>
                <a:spcPct val="90000"/>
              </a:lnSpc>
            </a:pPr>
            <a:r>
              <a:rPr lang="zh-CN" altLang="en-US" sz="2000" dirty="0" smtClean="0">
                <a:latin typeface="Times New Roman" pitchFamily="18" charset="0"/>
              </a:rPr>
              <a:t>重复调用 </a:t>
            </a:r>
            <a:r>
              <a:rPr lang="en-US" altLang="zh-CN" sz="2000" dirty="0" smtClean="0">
                <a:latin typeface="Times New Roman" pitchFamily="18" charset="0"/>
              </a:rPr>
              <a:t>k </a:t>
            </a:r>
            <a:r>
              <a:rPr lang="zh-CN" altLang="en-US" sz="2000" dirty="0" smtClean="0">
                <a:latin typeface="Times New Roman" pitchFamily="18" charset="0"/>
              </a:rPr>
              <a:t>次算法 </a:t>
            </a:r>
            <a:r>
              <a:rPr lang="en-US" altLang="zh-CN" sz="2000" dirty="0" smtClean="0">
                <a:latin typeface="Times New Roman" pitchFamily="18" charset="0"/>
              </a:rPr>
              <a:t>Prime ，</a:t>
            </a:r>
            <a:r>
              <a:rPr lang="zh-CN" altLang="en-US" sz="2000" dirty="0" smtClean="0">
                <a:latin typeface="Times New Roman" pitchFamily="18" charset="0"/>
              </a:rPr>
              <a:t>可以降低上述算法的错误概率，得到错误概率不超过         的另一 </a:t>
            </a:r>
            <a:r>
              <a:rPr lang="en-US" altLang="zh-CN" sz="2000" dirty="0" smtClean="0">
                <a:latin typeface="Times New Roman" pitchFamily="18" charset="0"/>
              </a:rPr>
              <a:t>Monte Carlo </a:t>
            </a:r>
            <a:r>
              <a:rPr lang="zh-CN" altLang="en-US" sz="2000" dirty="0" smtClean="0">
                <a:latin typeface="Times New Roman" pitchFamily="18" charset="0"/>
              </a:rPr>
              <a:t>算法。</a:t>
            </a:r>
          </a:p>
        </p:txBody>
      </p:sp>
      <p:graphicFrame>
        <p:nvGraphicFramePr>
          <p:cNvPr id="350210" name="Object 4"/>
          <p:cNvGraphicFramePr>
            <a:graphicFrameLocks noChangeAspect="1"/>
          </p:cNvGraphicFramePr>
          <p:nvPr/>
        </p:nvGraphicFramePr>
        <p:xfrm>
          <a:off x="3589334" y="5864244"/>
          <a:ext cx="482600" cy="279400"/>
        </p:xfrm>
        <a:graphic>
          <a:graphicData uri="http://schemas.openxmlformats.org/presentationml/2006/ole">
            <p:oleObj spid="_x0000_s350210" name="Equation" r:id="rId3" imgW="482400" imgH="279360" progId="Equation.3">
              <p:embed/>
            </p:oleObj>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dirty="0" smtClean="0"/>
              <a:t>Monte Carlo</a:t>
            </a:r>
            <a:r>
              <a:rPr lang="zh-CN" altLang="en-US" sz="4000" dirty="0" smtClean="0"/>
              <a:t>算法</a:t>
            </a:r>
            <a:endParaRPr lang="zh-CN" altLang="en-US" dirty="0"/>
          </a:p>
        </p:txBody>
      </p:sp>
      <p:sp>
        <p:nvSpPr>
          <p:cNvPr id="3" name="内容占位符 2"/>
          <p:cNvSpPr>
            <a:spLocks noGrp="1"/>
          </p:cNvSpPr>
          <p:nvPr>
            <p:ph idx="1"/>
          </p:nvPr>
        </p:nvSpPr>
        <p:spPr/>
        <p:txBody>
          <a:bodyPr/>
          <a:lstStyle/>
          <a:p>
            <a:pPr lvl="1"/>
            <a:r>
              <a:rPr lang="en-US" altLang="zh-CN" sz="2400" dirty="0" smtClean="0">
                <a:latin typeface="Times New Roman" pitchFamily="18" charset="0"/>
              </a:rPr>
              <a:t>k </a:t>
            </a:r>
            <a:r>
              <a:rPr lang="zh-CN" altLang="en-US" sz="2400" dirty="0" smtClean="0">
                <a:latin typeface="Times New Roman" pitchFamily="18" charset="0"/>
              </a:rPr>
              <a:t>次调用算法 </a:t>
            </a:r>
            <a:r>
              <a:rPr lang="en-US" altLang="zh-CN" sz="2400" dirty="0" smtClean="0">
                <a:latin typeface="Times New Roman" pitchFamily="18" charset="0"/>
              </a:rPr>
              <a:t>Prime </a:t>
            </a:r>
            <a:r>
              <a:rPr lang="zh-CN" altLang="en-US" sz="2400" dirty="0" smtClean="0">
                <a:latin typeface="Times New Roman" pitchFamily="18" charset="0"/>
              </a:rPr>
              <a:t>的 </a:t>
            </a:r>
            <a:r>
              <a:rPr lang="en-US" altLang="zh-CN" sz="2400" dirty="0" smtClean="0">
                <a:latin typeface="Times New Roman" pitchFamily="18" charset="0"/>
              </a:rPr>
              <a:t>Monte Carlo</a:t>
            </a:r>
            <a:r>
              <a:rPr lang="zh-CN" altLang="en-US" sz="2400" dirty="0" smtClean="0">
                <a:latin typeface="Times New Roman" pitchFamily="18" charset="0"/>
              </a:rPr>
              <a:t>算法</a:t>
            </a:r>
            <a:endParaRPr lang="en-US" altLang="zh-CN" sz="2400" dirty="0" smtClean="0"/>
          </a:p>
          <a:p>
            <a:pPr lvl="1"/>
            <a:r>
              <a:rPr lang="en-US" altLang="zh-CN" sz="2400" dirty="0" err="1" smtClean="0">
                <a:latin typeface="Times New Roman" pitchFamily="18" charset="0"/>
              </a:rPr>
              <a:t>bool</a:t>
            </a:r>
            <a:r>
              <a:rPr lang="en-US" altLang="zh-CN" sz="2400" dirty="0" smtClean="0">
                <a:latin typeface="Times New Roman" pitchFamily="18" charset="0"/>
              </a:rPr>
              <a:t> </a:t>
            </a:r>
            <a:r>
              <a:rPr lang="en-US" altLang="zh-CN" sz="2400" dirty="0" err="1" smtClean="0">
                <a:latin typeface="Times New Roman" pitchFamily="18" charset="0"/>
              </a:rPr>
              <a:t>PrimeMC</a:t>
            </a:r>
            <a:r>
              <a:rPr lang="en-US" altLang="zh-CN" sz="2400" dirty="0" smtClean="0">
                <a:latin typeface="Times New Roman" pitchFamily="18" charset="0"/>
              </a:rPr>
              <a:t> ( unsigned </a:t>
            </a:r>
            <a:r>
              <a:rPr lang="en-US" altLang="zh-CN" sz="2400" dirty="0" err="1" smtClean="0">
                <a:latin typeface="Times New Roman" pitchFamily="18" charset="0"/>
              </a:rPr>
              <a:t>int</a:t>
            </a:r>
            <a:r>
              <a:rPr lang="en-US" altLang="zh-CN" sz="2400" dirty="0" smtClean="0">
                <a:latin typeface="Times New Roman" pitchFamily="18" charset="0"/>
              </a:rPr>
              <a:t> n , unsigned </a:t>
            </a:r>
            <a:r>
              <a:rPr lang="en-US" altLang="zh-CN" sz="2400" dirty="0" err="1" smtClean="0">
                <a:latin typeface="Times New Roman" pitchFamily="18" charset="0"/>
              </a:rPr>
              <a:t>int</a:t>
            </a:r>
            <a:r>
              <a:rPr lang="en-US" altLang="zh-CN" sz="2400" dirty="0" smtClean="0">
                <a:latin typeface="Times New Roman" pitchFamily="18" charset="0"/>
              </a:rPr>
              <a:t> k )</a:t>
            </a:r>
          </a:p>
          <a:p>
            <a:pPr lvl="1">
              <a:buNone/>
            </a:pPr>
            <a:r>
              <a:rPr lang="en-US" altLang="zh-CN" sz="2000" dirty="0" smtClean="0">
                <a:latin typeface="Times New Roman" pitchFamily="18" charset="0"/>
              </a:rPr>
              <a:t>   {  //</a:t>
            </a:r>
            <a:endParaRPr lang="zh-CN" altLang="en-US" sz="2000" dirty="0" smtClean="0">
              <a:latin typeface="Times New Roman" pitchFamily="18" charset="0"/>
            </a:endParaRPr>
          </a:p>
          <a:p>
            <a:pPr lvl="1">
              <a:buNone/>
            </a:pPr>
            <a:r>
              <a:rPr lang="en-US" altLang="zh-CN" sz="2000" dirty="0" smtClean="0">
                <a:latin typeface="Times New Roman" pitchFamily="18" charset="0"/>
              </a:rPr>
              <a:t>      </a:t>
            </a:r>
            <a:r>
              <a:rPr lang="en-US" altLang="zh-CN" sz="2000" dirty="0" err="1" smtClean="0">
                <a:latin typeface="Times New Roman" pitchFamily="18" charset="0"/>
              </a:rPr>
              <a:t>RandomNumber</a:t>
            </a:r>
            <a:r>
              <a:rPr lang="en-US" altLang="zh-CN" sz="2000" dirty="0" smtClean="0">
                <a:latin typeface="Times New Roman" pitchFamily="18" charset="0"/>
              </a:rPr>
              <a:t> </a:t>
            </a:r>
            <a:r>
              <a:rPr lang="en-US" altLang="zh-CN" sz="2000" dirty="0" err="1" smtClean="0">
                <a:latin typeface="Times New Roman" pitchFamily="18" charset="0"/>
              </a:rPr>
              <a:t>rnd</a:t>
            </a:r>
            <a:r>
              <a:rPr lang="en-US" altLang="zh-CN" sz="2000" dirty="0" smtClean="0">
                <a:latin typeface="Times New Roman" pitchFamily="18" charset="0"/>
              </a:rPr>
              <a:t> ;</a:t>
            </a:r>
          </a:p>
          <a:p>
            <a:pPr lvl="1">
              <a:buNone/>
            </a:pPr>
            <a:r>
              <a:rPr lang="en-US" altLang="zh-CN" sz="2000" dirty="0" smtClean="0">
                <a:latin typeface="Times New Roman" pitchFamily="18" charset="0"/>
              </a:rPr>
              <a:t>      unsigned </a:t>
            </a:r>
            <a:r>
              <a:rPr lang="en-US" altLang="zh-CN" sz="2000" dirty="0" err="1" smtClean="0">
                <a:latin typeface="Times New Roman" pitchFamily="18" charset="0"/>
              </a:rPr>
              <a:t>int</a:t>
            </a:r>
            <a:r>
              <a:rPr lang="en-US" altLang="zh-CN" sz="2000" dirty="0" smtClean="0">
                <a:latin typeface="Times New Roman" pitchFamily="18" charset="0"/>
              </a:rPr>
              <a:t> a , result ;</a:t>
            </a:r>
          </a:p>
          <a:p>
            <a:pPr lvl="1">
              <a:buNone/>
            </a:pPr>
            <a:r>
              <a:rPr lang="en-US" altLang="zh-CN" sz="2000" dirty="0" smtClean="0">
                <a:latin typeface="Times New Roman" pitchFamily="18" charset="0"/>
              </a:rPr>
              <a:t>      </a:t>
            </a:r>
            <a:r>
              <a:rPr lang="en-US" altLang="zh-CN" sz="2000" dirty="0" err="1" smtClean="0">
                <a:latin typeface="Times New Roman" pitchFamily="18" charset="0"/>
              </a:rPr>
              <a:t>bool</a:t>
            </a:r>
            <a:r>
              <a:rPr lang="en-US" altLang="zh-CN" sz="2000" dirty="0" smtClean="0">
                <a:latin typeface="Times New Roman" pitchFamily="18" charset="0"/>
              </a:rPr>
              <a:t> composite = false ;</a:t>
            </a:r>
          </a:p>
          <a:p>
            <a:pPr lvl="1">
              <a:buNone/>
            </a:pPr>
            <a:r>
              <a:rPr lang="en-US" altLang="zh-CN" sz="2000" dirty="0" smtClean="0">
                <a:latin typeface="Times New Roman" pitchFamily="18" charset="0"/>
              </a:rPr>
              <a:t>      for ( </a:t>
            </a:r>
            <a:r>
              <a:rPr lang="en-US" altLang="zh-CN" sz="2000" dirty="0" err="1" smtClean="0">
                <a:latin typeface="Times New Roman" pitchFamily="18" charset="0"/>
              </a:rPr>
              <a:t>int</a:t>
            </a:r>
            <a:r>
              <a:rPr lang="en-US" altLang="zh-CN" sz="2000" dirty="0" smtClean="0">
                <a:latin typeface="Times New Roman" pitchFamily="18" charset="0"/>
              </a:rPr>
              <a:t> </a:t>
            </a:r>
            <a:r>
              <a:rPr lang="en-US" altLang="zh-CN" sz="2000" dirty="0" err="1" smtClean="0">
                <a:latin typeface="Times New Roman" pitchFamily="18" charset="0"/>
              </a:rPr>
              <a:t>i</a:t>
            </a:r>
            <a:r>
              <a:rPr lang="en-US" altLang="zh-CN" sz="2000" dirty="0" smtClean="0">
                <a:latin typeface="Times New Roman" pitchFamily="18" charset="0"/>
              </a:rPr>
              <a:t> = 1 ; </a:t>
            </a:r>
            <a:r>
              <a:rPr lang="en-US" altLang="zh-CN" sz="2000" dirty="0" err="1" smtClean="0">
                <a:latin typeface="Times New Roman" pitchFamily="18" charset="0"/>
              </a:rPr>
              <a:t>i</a:t>
            </a:r>
            <a:r>
              <a:rPr lang="en-US" altLang="zh-CN" sz="2000" dirty="0" smtClean="0">
                <a:latin typeface="Times New Roman" pitchFamily="18" charset="0"/>
              </a:rPr>
              <a:t> &lt;= k ; </a:t>
            </a:r>
            <a:r>
              <a:rPr lang="en-US" altLang="zh-CN" sz="2000" dirty="0" err="1" smtClean="0">
                <a:latin typeface="Times New Roman" pitchFamily="18" charset="0"/>
              </a:rPr>
              <a:t>i</a:t>
            </a:r>
            <a:r>
              <a:rPr lang="en-US" altLang="zh-CN" sz="2000" dirty="0" smtClean="0">
                <a:latin typeface="Times New Roman" pitchFamily="18" charset="0"/>
              </a:rPr>
              <a:t> + + ; ) {</a:t>
            </a:r>
          </a:p>
          <a:p>
            <a:pPr lvl="1">
              <a:buNone/>
            </a:pPr>
            <a:r>
              <a:rPr lang="en-US" altLang="zh-CN" sz="2000" dirty="0" smtClean="0">
                <a:latin typeface="Times New Roman" pitchFamily="18" charset="0"/>
              </a:rPr>
              <a:t>          a = </a:t>
            </a:r>
            <a:r>
              <a:rPr lang="en-US" altLang="zh-CN" sz="2000" dirty="0" err="1" smtClean="0">
                <a:latin typeface="Times New Roman" pitchFamily="18" charset="0"/>
              </a:rPr>
              <a:t>rnd</a:t>
            </a:r>
            <a:r>
              <a:rPr lang="en-US" altLang="zh-CN" sz="2000" dirty="0" smtClean="0">
                <a:latin typeface="Times New Roman" pitchFamily="18" charset="0"/>
              </a:rPr>
              <a:t> . Random (  n – 2 ) + 2 ;</a:t>
            </a:r>
          </a:p>
          <a:p>
            <a:pPr lvl="1">
              <a:buNone/>
            </a:pPr>
            <a:r>
              <a:rPr lang="en-US" altLang="zh-CN" sz="2000" dirty="0" smtClean="0">
                <a:latin typeface="Times New Roman" pitchFamily="18" charset="0"/>
              </a:rPr>
              <a:t>          power ( a , n – 1 , n , result , composite ) ;</a:t>
            </a:r>
          </a:p>
          <a:p>
            <a:pPr lvl="1">
              <a:buNone/>
            </a:pPr>
            <a:r>
              <a:rPr lang="en-US" altLang="zh-CN" sz="2000" dirty="0" smtClean="0">
                <a:latin typeface="Times New Roman" pitchFamily="18" charset="0"/>
              </a:rPr>
              <a:t>           if ( composite ) | | ( result ! = 1 ) ) return false ;</a:t>
            </a:r>
          </a:p>
          <a:p>
            <a:pPr lvl="1">
              <a:buNone/>
            </a:pPr>
            <a:r>
              <a:rPr lang="en-US" altLang="zh-CN" sz="2000" dirty="0" smtClean="0">
                <a:latin typeface="Times New Roman" pitchFamily="18" charset="0"/>
              </a:rPr>
              <a:t>        }</a:t>
            </a:r>
          </a:p>
          <a:p>
            <a:pPr lvl="1">
              <a:buNone/>
            </a:pPr>
            <a:r>
              <a:rPr lang="en-US" altLang="zh-CN" sz="2000" dirty="0" smtClean="0">
                <a:latin typeface="Times New Roman" pitchFamily="18"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概率算法基本概念</a:t>
            </a:r>
            <a:endParaRPr lang="zh-CN" altLang="en-US" dirty="0"/>
          </a:p>
        </p:txBody>
      </p:sp>
      <p:sp>
        <p:nvSpPr>
          <p:cNvPr id="3" name="内容占位符 2"/>
          <p:cNvSpPr>
            <a:spLocks noGrp="1"/>
          </p:cNvSpPr>
          <p:nvPr>
            <p:ph idx="1"/>
          </p:nvPr>
        </p:nvSpPr>
        <p:spPr>
          <a:xfrm>
            <a:off x="785786" y="1571612"/>
            <a:ext cx="7472386" cy="4487875"/>
          </a:xfrm>
        </p:spPr>
        <p:txBody>
          <a:bodyPr/>
          <a:lstStyle/>
          <a:p>
            <a:pPr marL="660400" lvl="3" indent="-342900">
              <a:lnSpc>
                <a:spcPct val="90000"/>
              </a:lnSpc>
            </a:pPr>
            <a:r>
              <a:rPr lang="zh-CN" altLang="en-US" sz="2400" b="1" dirty="0" smtClean="0"/>
              <a:t>线性同余发生器</a:t>
            </a:r>
            <a:endParaRPr lang="en-US" altLang="zh-CN" sz="2400" dirty="0" smtClean="0"/>
          </a:p>
          <a:p>
            <a:pPr lvl="2">
              <a:lnSpc>
                <a:spcPct val="90000"/>
              </a:lnSpc>
              <a:buNone/>
            </a:pPr>
            <a:r>
              <a:rPr lang="en-US" altLang="zh-CN" sz="2000" dirty="0" smtClean="0"/>
              <a:t>const unsigned long </a:t>
            </a:r>
            <a:r>
              <a:rPr lang="en-US" altLang="zh-CN" sz="2000" dirty="0" err="1" smtClean="0"/>
              <a:t>maxshort</a:t>
            </a:r>
            <a:r>
              <a:rPr lang="en-US" altLang="zh-CN" sz="2000" dirty="0" smtClean="0"/>
              <a:t> = 65536L;</a:t>
            </a:r>
          </a:p>
          <a:p>
            <a:pPr lvl="2">
              <a:lnSpc>
                <a:spcPct val="90000"/>
              </a:lnSpc>
              <a:buNone/>
            </a:pPr>
            <a:r>
              <a:rPr lang="en-US" altLang="zh-CN" sz="2000" dirty="0" smtClean="0"/>
              <a:t>const unsigned long multiplier = 1194211693L;</a:t>
            </a:r>
          </a:p>
          <a:p>
            <a:pPr lvl="2">
              <a:lnSpc>
                <a:spcPct val="90000"/>
              </a:lnSpc>
              <a:buNone/>
            </a:pPr>
            <a:r>
              <a:rPr lang="en-US" altLang="zh-CN" sz="2000" dirty="0" smtClean="0"/>
              <a:t>const unsigned long adder = 12345L;</a:t>
            </a:r>
          </a:p>
          <a:p>
            <a:pPr lvl="2">
              <a:lnSpc>
                <a:spcPct val="90000"/>
              </a:lnSpc>
              <a:buNone/>
            </a:pPr>
            <a:r>
              <a:rPr lang="en-US" altLang="zh-CN" sz="2000" dirty="0" smtClean="0"/>
              <a:t>Class </a:t>
            </a:r>
            <a:r>
              <a:rPr lang="en-US" altLang="zh-CN" sz="2000" dirty="0" err="1" smtClean="0"/>
              <a:t>RandomNumber</a:t>
            </a:r>
            <a:endParaRPr lang="en-US" altLang="zh-CN" sz="2000" dirty="0" smtClean="0"/>
          </a:p>
          <a:p>
            <a:pPr lvl="2">
              <a:lnSpc>
                <a:spcPct val="90000"/>
              </a:lnSpc>
              <a:buNone/>
            </a:pPr>
            <a:r>
              <a:rPr lang="en-US" altLang="zh-CN" sz="2000" dirty="0" smtClean="0"/>
              <a:t>{</a:t>
            </a:r>
          </a:p>
          <a:p>
            <a:pPr lvl="2">
              <a:lnSpc>
                <a:spcPct val="90000"/>
              </a:lnSpc>
              <a:buNone/>
            </a:pPr>
            <a:r>
              <a:rPr lang="en-US" altLang="zh-CN" sz="2000" dirty="0" smtClean="0"/>
              <a:t>    private: unsigned long </a:t>
            </a:r>
            <a:r>
              <a:rPr lang="en-US" altLang="zh-CN" sz="2000" dirty="0" err="1" smtClean="0"/>
              <a:t>randSeed</a:t>
            </a:r>
            <a:r>
              <a:rPr lang="en-US" altLang="zh-CN" sz="2000" dirty="0" smtClean="0"/>
              <a:t>;   //</a:t>
            </a:r>
            <a:r>
              <a:rPr lang="zh-CN" altLang="en-US" sz="2000" dirty="0" smtClean="0"/>
              <a:t>当前种子</a:t>
            </a:r>
          </a:p>
          <a:p>
            <a:pPr lvl="2">
              <a:lnSpc>
                <a:spcPct val="90000"/>
              </a:lnSpc>
              <a:buNone/>
            </a:pPr>
            <a:r>
              <a:rPr lang="en-US" altLang="zh-CN" sz="2000" dirty="0" smtClean="0"/>
              <a:t>    public:    //</a:t>
            </a:r>
            <a:r>
              <a:rPr lang="zh-CN" altLang="en-US" sz="2000" dirty="0" smtClean="0"/>
              <a:t>构造函数，缺省系统自动产生</a:t>
            </a:r>
            <a:endParaRPr lang="en-US" altLang="zh-CN" sz="2000" dirty="0" smtClean="0"/>
          </a:p>
          <a:p>
            <a:pPr lvl="2">
              <a:lnSpc>
                <a:spcPct val="90000"/>
              </a:lnSpc>
              <a:buNone/>
            </a:pPr>
            <a:r>
              <a:rPr lang="en-US" altLang="zh-CN" sz="2000" dirty="0" smtClean="0"/>
              <a:t>      </a:t>
            </a:r>
            <a:r>
              <a:rPr lang="en-US" altLang="zh-CN" sz="2000" dirty="0" err="1" smtClean="0"/>
              <a:t>RandomNumber</a:t>
            </a:r>
            <a:r>
              <a:rPr lang="en-US" altLang="zh-CN" sz="2000" dirty="0" smtClean="0"/>
              <a:t>(unsigned long s = 0); </a:t>
            </a:r>
          </a:p>
          <a:p>
            <a:pPr lvl="2">
              <a:lnSpc>
                <a:spcPct val="90000"/>
              </a:lnSpc>
              <a:buNone/>
            </a:pPr>
            <a:r>
              <a:rPr lang="en-US" altLang="zh-CN" sz="2000" dirty="0"/>
              <a:t> </a:t>
            </a:r>
            <a:r>
              <a:rPr lang="en-US" altLang="zh-CN" sz="2000" dirty="0" smtClean="0"/>
              <a:t>        //</a:t>
            </a:r>
            <a:r>
              <a:rPr lang="zh-CN" altLang="en-US" sz="2000" dirty="0" smtClean="0"/>
              <a:t>产生0～</a:t>
            </a:r>
            <a:r>
              <a:rPr lang="en-US" altLang="zh-CN" sz="2000" dirty="0" smtClean="0"/>
              <a:t>n-1</a:t>
            </a:r>
            <a:r>
              <a:rPr lang="zh-CN" altLang="en-US" sz="2000" dirty="0" smtClean="0"/>
              <a:t>之间随机整数</a:t>
            </a:r>
          </a:p>
          <a:p>
            <a:pPr lvl="2">
              <a:lnSpc>
                <a:spcPct val="90000"/>
              </a:lnSpc>
              <a:buNone/>
            </a:pPr>
            <a:r>
              <a:rPr lang="en-US" altLang="zh-CN" sz="2000" dirty="0" smtClean="0"/>
              <a:t>      unsigned short Random(unsigned long n);</a:t>
            </a:r>
            <a:endParaRPr lang="zh-CN" altLang="en-US" sz="2000" dirty="0" smtClean="0"/>
          </a:p>
          <a:p>
            <a:pPr lvl="2">
              <a:lnSpc>
                <a:spcPct val="90000"/>
              </a:lnSpc>
              <a:buNone/>
            </a:pPr>
            <a:r>
              <a:rPr lang="en-US" altLang="zh-CN" sz="2000" dirty="0" smtClean="0"/>
              <a:t>      double </a:t>
            </a:r>
            <a:r>
              <a:rPr lang="en-US" altLang="zh-CN" sz="2000" dirty="0" err="1" smtClean="0"/>
              <a:t>fRandom</a:t>
            </a:r>
            <a:r>
              <a:rPr lang="en-US" altLang="zh-CN" sz="2000" dirty="0" smtClean="0"/>
              <a:t>(void);    //</a:t>
            </a:r>
            <a:r>
              <a:rPr lang="zh-CN" altLang="en-US" sz="2000" dirty="0" smtClean="0"/>
              <a:t>产生[0,1)之间的随机实数</a:t>
            </a:r>
          </a:p>
          <a:p>
            <a:pPr lvl="2">
              <a:lnSpc>
                <a:spcPct val="90000"/>
              </a:lnSpc>
              <a:buNone/>
            </a:pPr>
            <a:r>
              <a:rPr lang="en-US" altLang="zh-CN" sz="2000" dirty="0" smtClean="0"/>
              <a:t> };</a:t>
            </a:r>
          </a:p>
          <a:p>
            <a:endParaRPr lang="zh-CN" alt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概率算法基本概念</a:t>
            </a:r>
            <a:endParaRPr lang="zh-CN" altLang="en-US" dirty="0"/>
          </a:p>
        </p:txBody>
      </p:sp>
      <p:sp>
        <p:nvSpPr>
          <p:cNvPr id="3" name="内容占位符 2"/>
          <p:cNvSpPr>
            <a:spLocks noGrp="1"/>
          </p:cNvSpPr>
          <p:nvPr>
            <p:ph idx="1"/>
          </p:nvPr>
        </p:nvSpPr>
        <p:spPr>
          <a:xfrm>
            <a:off x="814390" y="1441455"/>
            <a:ext cx="7758138" cy="4702189"/>
          </a:xfrm>
        </p:spPr>
        <p:txBody>
          <a:bodyPr/>
          <a:lstStyle/>
          <a:p>
            <a:pPr>
              <a:buNone/>
            </a:pPr>
            <a:r>
              <a:rPr lang="en-US" altLang="zh-CN" sz="2000" dirty="0" err="1" smtClean="0"/>
              <a:t>RandomNumber</a:t>
            </a:r>
            <a:r>
              <a:rPr lang="en-US" altLang="zh-CN" sz="2000" dirty="0" smtClean="0"/>
              <a:t>::</a:t>
            </a:r>
            <a:r>
              <a:rPr lang="en-US" altLang="zh-CN" sz="2000" dirty="0" err="1" smtClean="0"/>
              <a:t>RandomNumber</a:t>
            </a:r>
            <a:r>
              <a:rPr lang="en-US" altLang="zh-CN" sz="2000" dirty="0" smtClean="0"/>
              <a:t>(unsigned long s)  {   //</a:t>
            </a:r>
            <a:r>
              <a:rPr lang="zh-CN" altLang="en-US" sz="2000" dirty="0" smtClean="0"/>
              <a:t>产生种子</a:t>
            </a:r>
          </a:p>
          <a:p>
            <a:pPr>
              <a:buNone/>
            </a:pPr>
            <a:r>
              <a:rPr lang="zh-CN" altLang="en-US" sz="2000" dirty="0" smtClean="0"/>
              <a:t>     </a:t>
            </a:r>
            <a:r>
              <a:rPr lang="en-US" altLang="zh-CN" sz="2000" dirty="0" smtClean="0"/>
              <a:t>if(s = = 0)</a:t>
            </a:r>
          </a:p>
          <a:p>
            <a:pPr>
              <a:buNone/>
            </a:pPr>
            <a:r>
              <a:rPr lang="en-US" altLang="zh-CN" sz="2000" dirty="0" smtClean="0"/>
              <a:t>         </a:t>
            </a:r>
            <a:r>
              <a:rPr lang="en-US" altLang="zh-CN" sz="2000" dirty="0" err="1" smtClean="0"/>
              <a:t>randSeed</a:t>
            </a:r>
            <a:r>
              <a:rPr lang="en-US" altLang="zh-CN" sz="2000" dirty="0" smtClean="0"/>
              <a:t> = time(0);   //</a:t>
            </a:r>
            <a:r>
              <a:rPr lang="zh-CN" altLang="en-US" sz="2000" dirty="0" smtClean="0"/>
              <a:t>用系统时间产生种子</a:t>
            </a:r>
          </a:p>
          <a:p>
            <a:pPr>
              <a:buNone/>
            </a:pPr>
            <a:r>
              <a:rPr lang="zh-CN" altLang="en-US" sz="2000" dirty="0" smtClean="0"/>
              <a:t>     </a:t>
            </a:r>
            <a:r>
              <a:rPr lang="en-US" altLang="zh-CN" sz="2000" dirty="0" smtClean="0"/>
              <a:t>else</a:t>
            </a:r>
          </a:p>
          <a:p>
            <a:pPr>
              <a:buNone/>
            </a:pPr>
            <a:r>
              <a:rPr lang="en-US" altLang="zh-CN" sz="2000" dirty="0" smtClean="0"/>
              <a:t>         </a:t>
            </a:r>
            <a:r>
              <a:rPr lang="en-US" altLang="zh-CN" sz="2000" dirty="0" err="1" smtClean="0"/>
              <a:t>randSeed</a:t>
            </a:r>
            <a:r>
              <a:rPr lang="en-US" altLang="zh-CN" sz="2000" dirty="0" smtClean="0"/>
              <a:t> = s;  }  //</a:t>
            </a:r>
            <a:r>
              <a:rPr lang="zh-CN" altLang="en-US" sz="2000" dirty="0" smtClean="0"/>
              <a:t>由用户提供种子</a:t>
            </a:r>
          </a:p>
          <a:p>
            <a:pPr>
              <a:buNone/>
            </a:pPr>
            <a:r>
              <a:rPr lang="en-US" altLang="zh-CN" sz="2000" dirty="0" smtClean="0"/>
              <a:t>//</a:t>
            </a:r>
            <a:r>
              <a:rPr lang="zh-CN" altLang="en-US" sz="2000" dirty="0" smtClean="0"/>
              <a:t>产生0～</a:t>
            </a:r>
            <a:r>
              <a:rPr lang="en-US" altLang="zh-CN" sz="2000" dirty="0" smtClean="0"/>
              <a:t>n-1</a:t>
            </a:r>
            <a:r>
              <a:rPr lang="zh-CN" altLang="en-US" sz="2000" dirty="0" smtClean="0"/>
              <a:t>之间随机整数，用线性同余计算的新种子高</a:t>
            </a:r>
            <a:r>
              <a:rPr lang="en-US" altLang="zh-CN" sz="2000" dirty="0" smtClean="0"/>
              <a:t>16</a:t>
            </a:r>
            <a:r>
              <a:rPr lang="zh-CN" altLang="en-US" sz="2000" dirty="0" smtClean="0"/>
              <a:t>位随机性好，将其右移</a:t>
            </a:r>
            <a:r>
              <a:rPr lang="en-US" altLang="zh-CN" sz="2000" dirty="0" smtClean="0"/>
              <a:t>16</a:t>
            </a:r>
            <a:r>
              <a:rPr lang="zh-CN" altLang="en-US" sz="2000" dirty="0" smtClean="0"/>
              <a:t>位</a:t>
            </a:r>
          </a:p>
          <a:p>
            <a:pPr>
              <a:buNone/>
            </a:pPr>
            <a:r>
              <a:rPr lang="en-US" altLang="zh-CN" sz="2000" dirty="0" smtClean="0"/>
              <a:t>unsigned short </a:t>
            </a:r>
            <a:r>
              <a:rPr lang="en-US" altLang="zh-CN" sz="2000" dirty="0" err="1" smtClean="0"/>
              <a:t>RandomNumber</a:t>
            </a:r>
            <a:r>
              <a:rPr lang="en-US" altLang="zh-CN" sz="2000" dirty="0" smtClean="0"/>
              <a:t>::Random(unsigned long n)</a:t>
            </a:r>
            <a:r>
              <a:rPr lang="zh-CN" altLang="en-US" sz="2000" dirty="0" smtClean="0"/>
              <a:t>{</a:t>
            </a:r>
          </a:p>
          <a:p>
            <a:pPr>
              <a:buNone/>
            </a:pPr>
            <a:r>
              <a:rPr lang="en-US" altLang="zh-CN" sz="2000" dirty="0" smtClean="0"/>
              <a:t>     </a:t>
            </a:r>
            <a:r>
              <a:rPr lang="en-US" altLang="zh-CN" sz="2000" dirty="0" err="1" smtClean="0"/>
              <a:t>randSeed</a:t>
            </a:r>
            <a:r>
              <a:rPr lang="en-US" altLang="zh-CN" sz="2000" dirty="0" smtClean="0"/>
              <a:t> = multiplier * </a:t>
            </a:r>
            <a:r>
              <a:rPr lang="en-US" altLang="zh-CN" sz="2000" dirty="0" err="1" smtClean="0"/>
              <a:t>randSeed</a:t>
            </a:r>
            <a:r>
              <a:rPr lang="en-US" altLang="zh-CN" sz="2000" dirty="0" smtClean="0"/>
              <a:t> + adder;   </a:t>
            </a:r>
            <a:endParaRPr lang="zh-CN" altLang="en-US" sz="2000" dirty="0" smtClean="0"/>
          </a:p>
          <a:p>
            <a:pPr>
              <a:buNone/>
            </a:pPr>
            <a:r>
              <a:rPr lang="zh-CN" altLang="en-US" sz="2000" dirty="0" smtClean="0"/>
              <a:t>     </a:t>
            </a:r>
            <a:r>
              <a:rPr lang="en-US" altLang="zh-CN" sz="2000" dirty="0" smtClean="0"/>
              <a:t>return(unsigned short)((</a:t>
            </a:r>
            <a:r>
              <a:rPr lang="en-US" altLang="zh-CN" sz="2000" dirty="0" err="1" smtClean="0"/>
              <a:t>randSeed</a:t>
            </a:r>
            <a:r>
              <a:rPr lang="en-US" altLang="zh-CN" sz="2000" dirty="0" smtClean="0"/>
              <a:t> &gt;&gt;16) % n);   </a:t>
            </a:r>
            <a:r>
              <a:rPr lang="zh-CN" altLang="en-US" sz="2000" dirty="0" smtClean="0"/>
              <a:t>}</a:t>
            </a:r>
          </a:p>
          <a:p>
            <a:pPr>
              <a:buNone/>
            </a:pPr>
            <a:r>
              <a:rPr lang="zh-CN" altLang="en-US" sz="2000" dirty="0" smtClean="0"/>
              <a:t>//产生[0,1)之间随机实数</a:t>
            </a:r>
          </a:p>
          <a:p>
            <a:pPr>
              <a:buNone/>
            </a:pPr>
            <a:r>
              <a:rPr lang="en-US" altLang="zh-CN" sz="2000" dirty="0" smtClean="0"/>
              <a:t>double </a:t>
            </a:r>
            <a:r>
              <a:rPr lang="en-US" altLang="zh-CN" sz="2000" dirty="0" err="1" smtClean="0"/>
              <a:t>RandomNumber</a:t>
            </a:r>
            <a:r>
              <a:rPr lang="en-US" altLang="zh-CN" sz="2000" dirty="0" smtClean="0"/>
              <a:t>::</a:t>
            </a:r>
            <a:r>
              <a:rPr lang="en-US" altLang="zh-CN" sz="2000" dirty="0" err="1" smtClean="0"/>
              <a:t>fRandom</a:t>
            </a:r>
            <a:r>
              <a:rPr lang="en-US" altLang="zh-CN" sz="2000" dirty="0" smtClean="0"/>
              <a:t>(void){</a:t>
            </a:r>
          </a:p>
          <a:p>
            <a:pPr>
              <a:buNone/>
            </a:pPr>
            <a:r>
              <a:rPr lang="en-US" altLang="zh-CN" sz="2000" dirty="0" smtClean="0"/>
              <a:t>      return Random(</a:t>
            </a:r>
            <a:r>
              <a:rPr lang="en-US" altLang="zh-CN" sz="2000" dirty="0" err="1" smtClean="0"/>
              <a:t>maxshort</a:t>
            </a:r>
            <a:r>
              <a:rPr lang="en-US" altLang="zh-CN" sz="2000" dirty="0" smtClean="0"/>
              <a:t>)/double(</a:t>
            </a:r>
            <a:r>
              <a:rPr lang="en-US" altLang="zh-CN" sz="2000" dirty="0" err="1" smtClean="0"/>
              <a:t>maxshort</a:t>
            </a:r>
            <a:r>
              <a:rPr lang="en-US" altLang="zh-CN" sz="2000" dirty="0" smtClean="0"/>
              <a:t>);  }</a:t>
            </a:r>
          </a:p>
          <a:p>
            <a:pPr>
              <a:buNone/>
            </a:pPr>
            <a:endParaRPr lang="zh-CN"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概率算法</a:t>
            </a:r>
            <a:endParaRPr lang="zh-CN" altLang="en-US" dirty="0"/>
          </a:p>
        </p:txBody>
      </p:sp>
      <p:sp>
        <p:nvSpPr>
          <p:cNvPr id="3" name="内容占位符 2"/>
          <p:cNvSpPr>
            <a:spLocks noGrp="1"/>
          </p:cNvSpPr>
          <p:nvPr>
            <p:ph idx="1"/>
          </p:nvPr>
        </p:nvSpPr>
        <p:spPr/>
        <p:txBody>
          <a:bodyPr/>
          <a:lstStyle/>
          <a:p>
            <a:r>
              <a:rPr lang="en-US" altLang="zh-CN" dirty="0" smtClean="0"/>
              <a:t>9.2 </a:t>
            </a:r>
            <a:r>
              <a:rPr lang="zh-CN" altLang="en-US" sz="3200" dirty="0" smtClean="0"/>
              <a:t>数值概率算法</a:t>
            </a:r>
            <a:endParaRPr lang="en-US" altLang="zh-CN" sz="3200" dirty="0" smtClean="0"/>
          </a:p>
          <a:p>
            <a:pPr lvl="1"/>
            <a:r>
              <a:rPr lang="zh-CN" altLang="en-US" sz="2400" dirty="0" smtClean="0"/>
              <a:t>用随机投点法求圆周率</a:t>
            </a:r>
            <a:r>
              <a:rPr lang="zh-CN" altLang="en-US" sz="2400" dirty="0" smtClean="0">
                <a:sym typeface="Symbol"/>
              </a:rPr>
              <a:t></a:t>
            </a:r>
            <a:r>
              <a:rPr lang="zh-CN" altLang="en-US" sz="2400" dirty="0" smtClean="0"/>
              <a:t> 的值 </a:t>
            </a:r>
            <a:endParaRPr lang="en-US" altLang="zh-CN" sz="2400" dirty="0" smtClean="0"/>
          </a:p>
          <a:p>
            <a:pPr lvl="2"/>
            <a:r>
              <a:rPr lang="zh-CN" altLang="en-US" sz="2000" dirty="0" smtClean="0"/>
              <a:t>向边长为 </a:t>
            </a:r>
            <a:r>
              <a:rPr lang="en-US" altLang="zh-CN" sz="2000" dirty="0" smtClean="0"/>
              <a:t>2r</a:t>
            </a:r>
            <a:r>
              <a:rPr lang="zh-CN" altLang="en-US" sz="2000" dirty="0" smtClean="0"/>
              <a:t> 的正方形随机投入</a:t>
            </a:r>
            <a:r>
              <a:rPr lang="en-US" altLang="zh-CN" sz="2000" dirty="0" smtClean="0"/>
              <a:t>n</a:t>
            </a:r>
            <a:r>
              <a:rPr lang="zh-CN" altLang="en-US" sz="2000" dirty="0" smtClean="0"/>
              <a:t>个点，</a:t>
            </a:r>
          </a:p>
          <a:p>
            <a:pPr lvl="2">
              <a:buNone/>
            </a:pPr>
            <a:r>
              <a:rPr lang="zh-CN" altLang="en-US" sz="2000" dirty="0" smtClean="0"/>
              <a:t>假定这些点在正方形中均匀分布。如果</a:t>
            </a:r>
          </a:p>
          <a:p>
            <a:pPr lvl="2">
              <a:buNone/>
            </a:pPr>
            <a:r>
              <a:rPr lang="zh-CN" altLang="en-US" sz="2000" dirty="0" smtClean="0"/>
              <a:t>落入圆中的点数为</a:t>
            </a:r>
            <a:r>
              <a:rPr lang="en-US" altLang="zh-CN" sz="2000" dirty="0" smtClean="0"/>
              <a:t>k</a:t>
            </a:r>
            <a:r>
              <a:rPr lang="zh-CN" altLang="en-US" sz="2000" dirty="0" smtClean="0"/>
              <a:t> ，则投入的点落入</a:t>
            </a:r>
          </a:p>
          <a:p>
            <a:pPr lvl="2">
              <a:buNone/>
            </a:pPr>
            <a:r>
              <a:rPr lang="zh-CN" altLang="en-US" sz="2000" dirty="0" smtClean="0"/>
              <a:t>圆内的概率有近似值</a:t>
            </a:r>
          </a:p>
          <a:p>
            <a:pPr lvl="2"/>
            <a:endParaRPr lang="zh-CN" altLang="en-US" sz="2000" dirty="0" smtClean="0"/>
          </a:p>
          <a:p>
            <a:pPr lvl="2"/>
            <a:endParaRPr lang="zh-CN" altLang="en-US" sz="2000" dirty="0" smtClean="0"/>
          </a:p>
          <a:p>
            <a:pPr lvl="2"/>
            <a:endParaRPr lang="zh-CN" altLang="en-US" sz="2000" dirty="0" smtClean="0"/>
          </a:p>
          <a:p>
            <a:pPr lvl="2"/>
            <a:r>
              <a:rPr lang="zh-CN" altLang="en-US" sz="2000" dirty="0" smtClean="0"/>
              <a:t>由此 可以通过多次模拟投点过程，统计落入圆中的个数</a:t>
            </a:r>
          </a:p>
          <a:p>
            <a:pPr lvl="2">
              <a:buNone/>
            </a:pPr>
            <a:r>
              <a:rPr lang="zh-CN" altLang="en-US" sz="2000" dirty="0" smtClean="0"/>
              <a:t>     计算出圆周率</a:t>
            </a:r>
            <a:r>
              <a:rPr lang="zh-CN" altLang="en-US" sz="2000" dirty="0" smtClean="0">
                <a:sym typeface="Symbol"/>
              </a:rPr>
              <a:t></a:t>
            </a:r>
            <a:r>
              <a:rPr lang="zh-CN" altLang="en-US" sz="2000" dirty="0" smtClean="0"/>
              <a:t>的值。下面程序用了右上角</a:t>
            </a:r>
            <a:r>
              <a:rPr lang="en-US" altLang="zh-CN" sz="2000" dirty="0" smtClean="0"/>
              <a:t>1/4</a:t>
            </a:r>
            <a:r>
              <a:rPr lang="zh-CN" altLang="en-US" sz="2000" dirty="0" smtClean="0"/>
              <a:t>圆和正方形。</a:t>
            </a:r>
          </a:p>
        </p:txBody>
      </p:sp>
      <p:grpSp>
        <p:nvGrpSpPr>
          <p:cNvPr id="4" name="Group 6"/>
          <p:cNvGrpSpPr>
            <a:grpSpLocks/>
          </p:cNvGrpSpPr>
          <p:nvPr/>
        </p:nvGrpSpPr>
        <p:grpSpPr bwMode="auto">
          <a:xfrm>
            <a:off x="6572264" y="2195514"/>
            <a:ext cx="1447800" cy="1447800"/>
            <a:chOff x="3408" y="1824"/>
            <a:chExt cx="912" cy="912"/>
          </a:xfrm>
        </p:grpSpPr>
        <p:sp>
          <p:nvSpPr>
            <p:cNvPr id="5" name="Oval 4"/>
            <p:cNvSpPr>
              <a:spLocks noChangeArrowheads="1"/>
            </p:cNvSpPr>
            <p:nvPr/>
          </p:nvSpPr>
          <p:spPr bwMode="auto">
            <a:xfrm>
              <a:off x="3408" y="1824"/>
              <a:ext cx="912" cy="91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6" name="Rectangle 5"/>
            <p:cNvSpPr>
              <a:spLocks noChangeArrowheads="1"/>
            </p:cNvSpPr>
            <p:nvPr/>
          </p:nvSpPr>
          <p:spPr bwMode="auto">
            <a:xfrm>
              <a:off x="3408" y="1824"/>
              <a:ext cx="912" cy="912"/>
            </a:xfrm>
            <a:prstGeom prst="rect">
              <a:avLst/>
            </a:prstGeom>
            <a:noFill/>
            <a:ln w="9525">
              <a:solidFill>
                <a:schemeClr val="tx1"/>
              </a:solidFill>
              <a:miter lim="800000"/>
              <a:headEnd/>
              <a:tailEnd/>
            </a:ln>
            <a:effectLst/>
          </p:spPr>
          <p:txBody>
            <a:bodyPr wrap="none" anchor="ctr"/>
            <a:lstStyle/>
            <a:p>
              <a:endParaRPr lang="zh-CN" altLang="en-US"/>
            </a:p>
          </p:txBody>
        </p:sp>
      </p:grpSp>
      <p:graphicFrame>
        <p:nvGraphicFramePr>
          <p:cNvPr id="313346" name="Object 2"/>
          <p:cNvGraphicFramePr>
            <a:graphicFrameLocks noChangeAspect="1"/>
          </p:cNvGraphicFramePr>
          <p:nvPr/>
        </p:nvGraphicFramePr>
        <p:xfrm>
          <a:off x="2357422" y="4286256"/>
          <a:ext cx="838200" cy="647700"/>
        </p:xfrm>
        <a:graphic>
          <a:graphicData uri="http://schemas.openxmlformats.org/presentationml/2006/ole">
            <p:oleObj spid="_x0000_s313346" name="Equation" r:id="rId3" imgW="838080" imgH="647640" progId="Equation.3">
              <p:embed/>
            </p:oleObj>
          </a:graphicData>
        </a:graphic>
      </p:graphicFrame>
      <p:graphicFrame>
        <p:nvGraphicFramePr>
          <p:cNvPr id="313347" name="Object 3"/>
          <p:cNvGraphicFramePr>
            <a:graphicFrameLocks noChangeAspect="1"/>
          </p:cNvGraphicFramePr>
          <p:nvPr/>
        </p:nvGraphicFramePr>
        <p:xfrm>
          <a:off x="3970322" y="4298956"/>
          <a:ext cx="1054100" cy="609600"/>
        </p:xfrm>
        <a:graphic>
          <a:graphicData uri="http://schemas.openxmlformats.org/presentationml/2006/ole">
            <p:oleObj spid="_x0000_s313347" name="Equation" r:id="rId4" imgW="1054080" imgH="609480" progId="Equation.3">
              <p:embed/>
            </p:oleObj>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数值概率算法</a:t>
            </a:r>
            <a:endParaRPr lang="zh-CN" altLang="en-US" dirty="0"/>
          </a:p>
        </p:txBody>
      </p:sp>
      <p:sp>
        <p:nvSpPr>
          <p:cNvPr id="3" name="内容占位符 2"/>
          <p:cNvSpPr>
            <a:spLocks noGrp="1"/>
          </p:cNvSpPr>
          <p:nvPr>
            <p:ph idx="1"/>
          </p:nvPr>
        </p:nvSpPr>
        <p:spPr>
          <a:xfrm>
            <a:off x="457200" y="1357298"/>
            <a:ext cx="8229600" cy="4786346"/>
          </a:xfrm>
        </p:spPr>
        <p:txBody>
          <a:bodyPr/>
          <a:lstStyle/>
          <a:p>
            <a:pPr lvl="2"/>
            <a:r>
              <a:rPr lang="en-US" altLang="zh-CN" sz="2800" dirty="0" smtClean="0"/>
              <a:t>double Darts(</a:t>
            </a:r>
            <a:r>
              <a:rPr lang="en-US" altLang="zh-CN" sz="2800" dirty="0" err="1" smtClean="0"/>
              <a:t>int</a:t>
            </a:r>
            <a:r>
              <a:rPr lang="en-US" altLang="zh-CN" sz="2800" dirty="0" smtClean="0"/>
              <a:t> n)</a:t>
            </a:r>
            <a:r>
              <a:rPr lang="zh-CN" altLang="en-US" sz="2800" dirty="0" smtClean="0"/>
              <a:t> </a:t>
            </a:r>
            <a:r>
              <a:rPr lang="en-US" altLang="zh-CN" sz="2800" dirty="0" smtClean="0"/>
              <a:t>//</a:t>
            </a:r>
            <a:r>
              <a:rPr lang="zh-CN" altLang="en-US" sz="2800" dirty="0" smtClean="0"/>
              <a:t>用随机投点计算</a:t>
            </a:r>
            <a:r>
              <a:rPr lang="zh-CN" altLang="en-US" sz="2800" dirty="0" smtClean="0">
                <a:sym typeface="Symbol"/>
              </a:rPr>
              <a:t></a:t>
            </a:r>
            <a:endParaRPr lang="en-US" altLang="zh-CN" sz="2800" dirty="0" smtClean="0"/>
          </a:p>
          <a:p>
            <a:pPr lvl="2">
              <a:buNone/>
            </a:pPr>
            <a:r>
              <a:rPr lang="en-US" altLang="zh-CN" sz="2400" dirty="0" smtClean="0"/>
              <a:t>  {</a:t>
            </a:r>
          </a:p>
          <a:p>
            <a:pPr lvl="2">
              <a:buNone/>
            </a:pPr>
            <a:r>
              <a:rPr lang="en-US" altLang="zh-CN" sz="2400" dirty="0" smtClean="0"/>
              <a:t>     static </a:t>
            </a:r>
            <a:r>
              <a:rPr lang="en-US" altLang="zh-CN" sz="2400" dirty="0" err="1" smtClean="0"/>
              <a:t>RandomNumber</a:t>
            </a:r>
            <a:r>
              <a:rPr lang="en-US" altLang="zh-CN" sz="2400" dirty="0" smtClean="0"/>
              <a:t> dart;</a:t>
            </a:r>
          </a:p>
          <a:p>
            <a:pPr lvl="2">
              <a:buNone/>
            </a:pPr>
            <a:r>
              <a:rPr lang="en-US" altLang="zh-CN" sz="2400" dirty="0" smtClean="0"/>
              <a:t>     </a:t>
            </a:r>
            <a:r>
              <a:rPr lang="en-US" altLang="zh-CN" sz="2400" dirty="0" err="1" smtClean="0"/>
              <a:t>int</a:t>
            </a:r>
            <a:r>
              <a:rPr lang="en-US" altLang="zh-CN" sz="2400" dirty="0" smtClean="0"/>
              <a:t> k = 0;</a:t>
            </a:r>
          </a:p>
          <a:p>
            <a:pPr lvl="2">
              <a:buNone/>
            </a:pPr>
            <a:r>
              <a:rPr lang="en-US" altLang="zh-CN" sz="2400" dirty="0" smtClean="0"/>
              <a:t>     for (</a:t>
            </a:r>
            <a:r>
              <a:rPr lang="en-US" altLang="zh-CN" sz="2400" dirty="0" err="1" smtClean="0"/>
              <a:t>int</a:t>
            </a:r>
            <a:r>
              <a:rPr lang="en-US" altLang="zh-CN" sz="2400" dirty="0" smtClean="0"/>
              <a:t> </a:t>
            </a:r>
            <a:r>
              <a:rPr lang="en-US" altLang="zh-CN" sz="2400" dirty="0" err="1" smtClean="0"/>
              <a:t>i</a:t>
            </a:r>
            <a:r>
              <a:rPr lang="en-US" altLang="zh-CN" sz="2400" dirty="0" smtClean="0"/>
              <a:t> = 1; </a:t>
            </a:r>
            <a:r>
              <a:rPr lang="en-US" altLang="zh-CN" sz="2400" dirty="0" err="1" smtClean="0"/>
              <a:t>i</a:t>
            </a:r>
            <a:r>
              <a:rPr lang="en-US" altLang="zh-CN" sz="2400" dirty="0" smtClean="0"/>
              <a:t> &lt;= n; </a:t>
            </a:r>
            <a:r>
              <a:rPr lang="en-US" altLang="zh-CN" sz="2400" dirty="0" err="1" smtClean="0"/>
              <a:t>i</a:t>
            </a:r>
            <a:r>
              <a:rPr lang="en-US" altLang="zh-CN" sz="2400" dirty="0" smtClean="0"/>
              <a:t> ++ ) {</a:t>
            </a:r>
          </a:p>
          <a:p>
            <a:pPr lvl="2">
              <a:buNone/>
            </a:pPr>
            <a:r>
              <a:rPr lang="en-US" altLang="zh-CN" sz="2400" dirty="0" smtClean="0"/>
              <a:t>          double x = </a:t>
            </a:r>
            <a:r>
              <a:rPr lang="en-US" altLang="zh-CN" sz="2400" dirty="0" err="1" smtClean="0"/>
              <a:t>dart.fRandom</a:t>
            </a:r>
            <a:r>
              <a:rPr lang="en-US" altLang="zh-CN" sz="2400" dirty="0" smtClean="0"/>
              <a:t>();</a:t>
            </a:r>
          </a:p>
          <a:p>
            <a:pPr lvl="2">
              <a:buNone/>
            </a:pPr>
            <a:r>
              <a:rPr lang="en-US" altLang="zh-CN" sz="2400" dirty="0" smtClean="0"/>
              <a:t>          double y = </a:t>
            </a:r>
            <a:r>
              <a:rPr lang="en-US" altLang="zh-CN" sz="2400" dirty="0" err="1" smtClean="0"/>
              <a:t>dart.fRandom</a:t>
            </a:r>
            <a:r>
              <a:rPr lang="en-US" altLang="zh-CN" sz="2400" dirty="0" smtClean="0"/>
              <a:t>();</a:t>
            </a:r>
          </a:p>
          <a:p>
            <a:pPr lvl="2">
              <a:buNone/>
            </a:pPr>
            <a:r>
              <a:rPr lang="en-US" altLang="zh-CN" sz="2400" dirty="0" smtClean="0"/>
              <a:t>          if ((x*x + y*y)&lt;=1) k ++;</a:t>
            </a:r>
          </a:p>
          <a:p>
            <a:pPr lvl="2">
              <a:buNone/>
            </a:pPr>
            <a:r>
              <a:rPr lang="en-US" altLang="zh-CN" sz="2400" dirty="0" smtClean="0"/>
              <a:t>      }</a:t>
            </a:r>
          </a:p>
          <a:p>
            <a:pPr lvl="2">
              <a:buNone/>
            </a:pPr>
            <a:r>
              <a:rPr lang="en-US" altLang="zh-CN" sz="2400" dirty="0" smtClean="0"/>
              <a:t>     return 4*k/double(n);</a:t>
            </a:r>
          </a:p>
          <a:p>
            <a:pPr lvl="2">
              <a:buNone/>
            </a:pPr>
            <a:r>
              <a:rPr lang="en-US" altLang="zh-CN" sz="2400" dirty="0" smtClean="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数值概率算法</a:t>
            </a:r>
            <a:endParaRPr lang="zh-CN" altLang="en-US" dirty="0"/>
          </a:p>
        </p:txBody>
      </p:sp>
      <p:sp>
        <p:nvSpPr>
          <p:cNvPr id="3" name="内容占位符 2"/>
          <p:cNvSpPr>
            <a:spLocks noGrp="1"/>
          </p:cNvSpPr>
          <p:nvPr>
            <p:ph idx="1"/>
          </p:nvPr>
        </p:nvSpPr>
        <p:spPr/>
        <p:txBody>
          <a:bodyPr/>
          <a:lstStyle/>
          <a:p>
            <a:pPr lvl="1">
              <a:lnSpc>
                <a:spcPct val="90000"/>
              </a:lnSpc>
            </a:pPr>
            <a:r>
              <a:rPr lang="zh-CN" altLang="en-US" sz="2800" dirty="0" smtClean="0"/>
              <a:t>计算定积分</a:t>
            </a:r>
            <a:endParaRPr lang="en-US" altLang="zh-CN" sz="2800" dirty="0" smtClean="0"/>
          </a:p>
          <a:p>
            <a:pPr lvl="2">
              <a:lnSpc>
                <a:spcPct val="90000"/>
              </a:lnSpc>
            </a:pPr>
            <a:r>
              <a:rPr lang="en-US" altLang="zh-CN" sz="2000" dirty="0" smtClean="0"/>
              <a:t>f(x)</a:t>
            </a:r>
            <a:r>
              <a:rPr lang="zh-CN" altLang="en-US" sz="2000" dirty="0" smtClean="0"/>
              <a:t>是[0,1]上的连续函数，且 0</a:t>
            </a:r>
            <a:r>
              <a:rPr lang="zh-CN" altLang="en-US" sz="2000" dirty="0" smtClean="0">
                <a:sym typeface="Symbol" pitchFamily="18" charset="2"/>
              </a:rPr>
              <a:t></a:t>
            </a:r>
            <a:r>
              <a:rPr lang="en-US" altLang="zh-CN" sz="2000" dirty="0" smtClean="0"/>
              <a:t>f(x) </a:t>
            </a:r>
            <a:r>
              <a:rPr lang="zh-CN" altLang="en-US" sz="2000" dirty="0" smtClean="0">
                <a:sym typeface="Symbol" pitchFamily="18" charset="2"/>
              </a:rPr>
              <a:t></a:t>
            </a:r>
            <a:r>
              <a:rPr lang="en-US" altLang="zh-CN" sz="2000" dirty="0" smtClean="0"/>
              <a:t> 1</a:t>
            </a:r>
          </a:p>
          <a:p>
            <a:pPr lvl="2">
              <a:lnSpc>
                <a:spcPct val="90000"/>
              </a:lnSpc>
              <a:buNone/>
            </a:pPr>
            <a:r>
              <a:rPr lang="zh-CN" altLang="en-US" sz="2000" dirty="0" smtClean="0"/>
              <a:t>试计算积分值</a:t>
            </a:r>
          </a:p>
          <a:p>
            <a:pPr lvl="2">
              <a:lnSpc>
                <a:spcPct val="90000"/>
              </a:lnSpc>
            </a:pPr>
            <a:endParaRPr lang="zh-CN" altLang="en-US" sz="800" dirty="0" smtClean="0"/>
          </a:p>
          <a:p>
            <a:pPr lvl="2">
              <a:lnSpc>
                <a:spcPct val="90000"/>
              </a:lnSpc>
            </a:pPr>
            <a:r>
              <a:rPr lang="zh-CN" altLang="en-US" sz="2000" dirty="0" smtClean="0"/>
              <a:t>向单位正方形内均匀地作随机投点试验，</a:t>
            </a:r>
          </a:p>
          <a:p>
            <a:pPr lvl="2">
              <a:lnSpc>
                <a:spcPct val="90000"/>
              </a:lnSpc>
              <a:buNone/>
            </a:pPr>
            <a:r>
              <a:rPr lang="zh-CN" altLang="en-US" sz="2000" dirty="0" smtClean="0"/>
              <a:t>则随机点落在曲线 </a:t>
            </a:r>
            <a:r>
              <a:rPr lang="en-US" altLang="zh-CN" sz="2000" dirty="0" smtClean="0"/>
              <a:t>y=f(x)</a:t>
            </a:r>
            <a:r>
              <a:rPr lang="zh-CN" altLang="en-US" sz="2000" dirty="0" smtClean="0"/>
              <a:t>下面的概率为</a:t>
            </a:r>
          </a:p>
          <a:p>
            <a:pPr lvl="2">
              <a:lnSpc>
                <a:spcPct val="90000"/>
              </a:lnSpc>
            </a:pPr>
            <a:endParaRPr lang="zh-CN" altLang="en-US" sz="2000" dirty="0" smtClean="0"/>
          </a:p>
          <a:p>
            <a:pPr lvl="2">
              <a:lnSpc>
                <a:spcPct val="90000"/>
              </a:lnSpc>
            </a:pPr>
            <a:endParaRPr lang="zh-CN" altLang="en-US" sz="2000" dirty="0" smtClean="0"/>
          </a:p>
          <a:p>
            <a:pPr lvl="2">
              <a:lnSpc>
                <a:spcPct val="90000"/>
              </a:lnSpc>
            </a:pPr>
            <a:endParaRPr lang="zh-CN" altLang="en-US" sz="800" dirty="0" smtClean="0"/>
          </a:p>
          <a:p>
            <a:pPr lvl="2">
              <a:lnSpc>
                <a:spcPct val="90000"/>
              </a:lnSpc>
            </a:pPr>
            <a:r>
              <a:rPr lang="zh-CN" altLang="en-US" sz="2000" dirty="0" smtClean="0"/>
              <a:t>向单位正方形内随机投入</a:t>
            </a:r>
            <a:r>
              <a:rPr lang="en-US" altLang="zh-CN" sz="2000" dirty="0" smtClean="0"/>
              <a:t>n</a:t>
            </a:r>
            <a:r>
              <a:rPr lang="zh-CN" altLang="en-US" sz="2000" dirty="0" smtClean="0"/>
              <a:t> 个点                               ，若随机点                  </a:t>
            </a:r>
          </a:p>
          <a:p>
            <a:pPr lvl="2">
              <a:lnSpc>
                <a:spcPct val="90000"/>
              </a:lnSpc>
              <a:buNone/>
            </a:pPr>
            <a:r>
              <a:rPr lang="zh-CN" altLang="en-US" sz="2000" dirty="0" smtClean="0"/>
              <a:t>           落入</a:t>
            </a:r>
            <a:r>
              <a:rPr lang="en-US" altLang="zh-CN" sz="2000" dirty="0" smtClean="0"/>
              <a:t>G</a:t>
            </a:r>
            <a:r>
              <a:rPr lang="zh-CN" altLang="en-US" sz="2000" dirty="0" smtClean="0"/>
              <a:t>内，则                 。如果有</a:t>
            </a:r>
            <a:r>
              <a:rPr lang="en-US" altLang="zh-CN" sz="2000" dirty="0" smtClean="0"/>
              <a:t>m </a:t>
            </a:r>
            <a:r>
              <a:rPr lang="zh-CN" altLang="en-US" sz="2000" dirty="0" smtClean="0"/>
              <a:t>个点落入</a:t>
            </a:r>
            <a:r>
              <a:rPr lang="en-US" altLang="zh-CN" sz="2000" dirty="0" smtClean="0"/>
              <a:t>G</a:t>
            </a:r>
            <a:r>
              <a:rPr lang="zh-CN" altLang="en-US" sz="2000" dirty="0" smtClean="0"/>
              <a:t>内，  则</a:t>
            </a:r>
            <a:r>
              <a:rPr lang="en-US" altLang="zh-CN" sz="2000" dirty="0" smtClean="0"/>
              <a:t>m/n</a:t>
            </a:r>
          </a:p>
          <a:p>
            <a:pPr lvl="2">
              <a:lnSpc>
                <a:spcPct val="90000"/>
              </a:lnSpc>
              <a:buNone/>
            </a:pPr>
            <a:r>
              <a:rPr lang="zh-CN" altLang="en-US" sz="2000" dirty="0" smtClean="0"/>
              <a:t>近似等于随机点落入</a:t>
            </a:r>
            <a:r>
              <a:rPr lang="en-US" altLang="zh-CN" sz="2000" dirty="0" smtClean="0"/>
              <a:t>G </a:t>
            </a:r>
            <a:r>
              <a:rPr lang="zh-CN" altLang="en-US" sz="2000" dirty="0" smtClean="0"/>
              <a:t>内的概率，即 </a:t>
            </a:r>
            <a:r>
              <a:rPr lang="en-US" altLang="zh-CN" sz="2000" dirty="0" smtClean="0"/>
              <a:t>I ≈m/n,</a:t>
            </a:r>
            <a:r>
              <a:rPr lang="zh-CN" altLang="en-US" sz="2000" dirty="0" smtClean="0"/>
              <a:t> 据此可以设计出计算</a:t>
            </a:r>
            <a:endParaRPr lang="en-US" altLang="zh-CN" sz="2000" dirty="0" smtClean="0"/>
          </a:p>
          <a:p>
            <a:pPr lvl="2">
              <a:lnSpc>
                <a:spcPct val="90000"/>
              </a:lnSpc>
              <a:buNone/>
            </a:pPr>
            <a:r>
              <a:rPr lang="zh-CN" altLang="en-US" sz="2000" dirty="0" smtClean="0"/>
              <a:t>积分的概率算法 。   </a:t>
            </a:r>
          </a:p>
          <a:p>
            <a:pPr lvl="1">
              <a:lnSpc>
                <a:spcPct val="90000"/>
              </a:lnSpc>
            </a:pPr>
            <a:endParaRPr lang="zh-CN" altLang="en-US" sz="2000" dirty="0"/>
          </a:p>
        </p:txBody>
      </p:sp>
      <p:grpSp>
        <p:nvGrpSpPr>
          <p:cNvPr id="4" name="Group 50"/>
          <p:cNvGrpSpPr>
            <a:grpSpLocks/>
          </p:cNvGrpSpPr>
          <p:nvPr/>
        </p:nvGrpSpPr>
        <p:grpSpPr bwMode="auto">
          <a:xfrm>
            <a:off x="6143636" y="1214422"/>
            <a:ext cx="2540000" cy="2679700"/>
            <a:chOff x="3840" y="624"/>
            <a:chExt cx="1600" cy="1688"/>
          </a:xfrm>
        </p:grpSpPr>
        <p:grpSp>
          <p:nvGrpSpPr>
            <p:cNvPr id="5" name="Group 41"/>
            <p:cNvGrpSpPr>
              <a:grpSpLocks/>
            </p:cNvGrpSpPr>
            <p:nvPr/>
          </p:nvGrpSpPr>
          <p:grpSpPr bwMode="auto">
            <a:xfrm>
              <a:off x="3984" y="864"/>
              <a:ext cx="1248" cy="1218"/>
              <a:chOff x="3984" y="864"/>
              <a:chExt cx="1248" cy="1218"/>
            </a:xfrm>
          </p:grpSpPr>
          <p:grpSp>
            <p:nvGrpSpPr>
              <p:cNvPr id="13" name="Group 22"/>
              <p:cNvGrpSpPr>
                <a:grpSpLocks/>
              </p:cNvGrpSpPr>
              <p:nvPr/>
            </p:nvGrpSpPr>
            <p:grpSpPr bwMode="auto">
              <a:xfrm>
                <a:off x="3984" y="1392"/>
                <a:ext cx="1248" cy="690"/>
                <a:chOff x="4080" y="750"/>
                <a:chExt cx="1248" cy="690"/>
              </a:xfrm>
            </p:grpSpPr>
            <p:sp>
              <p:nvSpPr>
                <p:cNvPr id="31" name="Line 14"/>
                <p:cNvSpPr>
                  <a:spLocks noChangeShapeType="1"/>
                </p:cNvSpPr>
                <p:nvPr/>
              </p:nvSpPr>
              <p:spPr bwMode="auto">
                <a:xfrm>
                  <a:off x="4080" y="864"/>
                  <a:ext cx="0" cy="576"/>
                </a:xfrm>
                <a:prstGeom prst="line">
                  <a:avLst/>
                </a:prstGeom>
                <a:noFill/>
                <a:ln w="9525">
                  <a:solidFill>
                    <a:schemeClr val="tx1"/>
                  </a:solidFill>
                  <a:round/>
                  <a:headEnd/>
                  <a:tailEnd/>
                </a:ln>
                <a:effectLst/>
              </p:spPr>
              <p:txBody>
                <a:bodyPr wrap="none"/>
                <a:lstStyle/>
                <a:p>
                  <a:endParaRPr lang="zh-CN" altLang="en-US"/>
                </a:p>
              </p:txBody>
            </p:sp>
            <p:sp>
              <p:nvSpPr>
                <p:cNvPr id="32" name="Line 15"/>
                <p:cNvSpPr>
                  <a:spLocks noChangeShapeType="1"/>
                </p:cNvSpPr>
                <p:nvPr/>
              </p:nvSpPr>
              <p:spPr bwMode="auto">
                <a:xfrm>
                  <a:off x="4080" y="1440"/>
                  <a:ext cx="1248" cy="0"/>
                </a:xfrm>
                <a:prstGeom prst="line">
                  <a:avLst/>
                </a:prstGeom>
                <a:noFill/>
                <a:ln w="9525">
                  <a:solidFill>
                    <a:schemeClr val="tx1"/>
                  </a:solidFill>
                  <a:round/>
                  <a:headEnd/>
                  <a:tailEnd/>
                </a:ln>
                <a:effectLst/>
              </p:spPr>
              <p:txBody>
                <a:bodyPr wrap="none"/>
                <a:lstStyle/>
                <a:p>
                  <a:endParaRPr lang="zh-CN" altLang="en-US"/>
                </a:p>
              </p:txBody>
            </p:sp>
            <p:sp>
              <p:nvSpPr>
                <p:cNvPr id="33" name="Line 16"/>
                <p:cNvSpPr>
                  <a:spLocks noChangeShapeType="1"/>
                </p:cNvSpPr>
                <p:nvPr/>
              </p:nvSpPr>
              <p:spPr bwMode="auto">
                <a:xfrm flipV="1">
                  <a:off x="5328" y="1056"/>
                  <a:ext cx="0" cy="384"/>
                </a:xfrm>
                <a:prstGeom prst="line">
                  <a:avLst/>
                </a:prstGeom>
                <a:noFill/>
                <a:ln w="9525">
                  <a:solidFill>
                    <a:schemeClr val="tx1"/>
                  </a:solidFill>
                  <a:round/>
                  <a:headEnd/>
                  <a:tailEnd/>
                </a:ln>
                <a:effectLst/>
              </p:spPr>
              <p:txBody>
                <a:bodyPr wrap="none"/>
                <a:lstStyle/>
                <a:p>
                  <a:endParaRPr lang="zh-CN" altLang="en-US"/>
                </a:p>
              </p:txBody>
            </p:sp>
            <p:sp>
              <p:nvSpPr>
                <p:cNvPr id="34" name="Freeform 21"/>
                <p:cNvSpPr>
                  <a:spLocks/>
                </p:cNvSpPr>
                <p:nvPr/>
              </p:nvSpPr>
              <p:spPr bwMode="auto">
                <a:xfrm>
                  <a:off x="4087" y="750"/>
                  <a:ext cx="1234" cy="420"/>
                </a:xfrm>
                <a:custGeom>
                  <a:avLst/>
                  <a:gdLst/>
                  <a:ahLst/>
                  <a:cxnLst>
                    <a:cxn ang="0">
                      <a:pos x="0" y="119"/>
                    </a:cxn>
                    <a:cxn ang="0">
                      <a:pos x="91" y="55"/>
                    </a:cxn>
                    <a:cxn ang="0">
                      <a:pos x="146" y="18"/>
                    </a:cxn>
                    <a:cxn ang="0">
                      <a:pos x="201" y="0"/>
                    </a:cxn>
                    <a:cxn ang="0">
                      <a:pos x="311" y="9"/>
                    </a:cxn>
                    <a:cxn ang="0">
                      <a:pos x="366" y="27"/>
                    </a:cxn>
                    <a:cxn ang="0">
                      <a:pos x="393" y="45"/>
                    </a:cxn>
                    <a:cxn ang="0">
                      <a:pos x="420" y="55"/>
                    </a:cxn>
                    <a:cxn ang="0">
                      <a:pos x="475" y="91"/>
                    </a:cxn>
                    <a:cxn ang="0">
                      <a:pos x="494" y="109"/>
                    </a:cxn>
                    <a:cxn ang="0">
                      <a:pos x="521" y="119"/>
                    </a:cxn>
                    <a:cxn ang="0">
                      <a:pos x="576" y="155"/>
                    </a:cxn>
                    <a:cxn ang="0">
                      <a:pos x="695" y="292"/>
                    </a:cxn>
                    <a:cxn ang="0">
                      <a:pos x="759" y="356"/>
                    </a:cxn>
                    <a:cxn ang="0">
                      <a:pos x="1060" y="420"/>
                    </a:cxn>
                    <a:cxn ang="0">
                      <a:pos x="1188" y="384"/>
                    </a:cxn>
                    <a:cxn ang="0">
                      <a:pos x="1234" y="292"/>
                    </a:cxn>
                  </a:cxnLst>
                  <a:rect l="0" t="0" r="r" b="b"/>
                  <a:pathLst>
                    <a:path w="1234" h="420">
                      <a:moveTo>
                        <a:pt x="0" y="119"/>
                      </a:moveTo>
                      <a:cubicBezTo>
                        <a:pt x="42" y="104"/>
                        <a:pt x="51" y="68"/>
                        <a:pt x="91" y="55"/>
                      </a:cubicBezTo>
                      <a:cubicBezTo>
                        <a:pt x="109" y="43"/>
                        <a:pt x="128" y="30"/>
                        <a:pt x="146" y="18"/>
                      </a:cubicBezTo>
                      <a:cubicBezTo>
                        <a:pt x="162" y="7"/>
                        <a:pt x="201" y="0"/>
                        <a:pt x="201" y="0"/>
                      </a:cubicBezTo>
                      <a:cubicBezTo>
                        <a:pt x="238" y="3"/>
                        <a:pt x="275" y="3"/>
                        <a:pt x="311" y="9"/>
                      </a:cubicBezTo>
                      <a:cubicBezTo>
                        <a:pt x="330" y="12"/>
                        <a:pt x="366" y="27"/>
                        <a:pt x="366" y="27"/>
                      </a:cubicBezTo>
                      <a:cubicBezTo>
                        <a:pt x="375" y="33"/>
                        <a:pt x="383" y="40"/>
                        <a:pt x="393" y="45"/>
                      </a:cubicBezTo>
                      <a:cubicBezTo>
                        <a:pt x="402" y="49"/>
                        <a:pt x="412" y="50"/>
                        <a:pt x="420" y="55"/>
                      </a:cubicBezTo>
                      <a:cubicBezTo>
                        <a:pt x="439" y="66"/>
                        <a:pt x="459" y="76"/>
                        <a:pt x="475" y="91"/>
                      </a:cubicBezTo>
                      <a:cubicBezTo>
                        <a:pt x="481" y="97"/>
                        <a:pt x="487" y="104"/>
                        <a:pt x="494" y="109"/>
                      </a:cubicBezTo>
                      <a:cubicBezTo>
                        <a:pt x="502" y="114"/>
                        <a:pt x="513" y="114"/>
                        <a:pt x="521" y="119"/>
                      </a:cubicBezTo>
                      <a:cubicBezTo>
                        <a:pt x="540" y="130"/>
                        <a:pt x="576" y="155"/>
                        <a:pt x="576" y="155"/>
                      </a:cubicBezTo>
                      <a:cubicBezTo>
                        <a:pt x="612" y="210"/>
                        <a:pt x="649" y="244"/>
                        <a:pt x="695" y="292"/>
                      </a:cubicBezTo>
                      <a:cubicBezTo>
                        <a:pt x="717" y="315"/>
                        <a:pt x="728" y="342"/>
                        <a:pt x="759" y="356"/>
                      </a:cubicBezTo>
                      <a:cubicBezTo>
                        <a:pt x="850" y="397"/>
                        <a:pt x="963" y="410"/>
                        <a:pt x="1060" y="420"/>
                      </a:cubicBezTo>
                      <a:cubicBezTo>
                        <a:pt x="1150" y="409"/>
                        <a:pt x="1121" y="406"/>
                        <a:pt x="1188" y="384"/>
                      </a:cubicBezTo>
                      <a:cubicBezTo>
                        <a:pt x="1206" y="334"/>
                        <a:pt x="1234" y="352"/>
                        <a:pt x="1234" y="292"/>
                      </a:cubicBezTo>
                    </a:path>
                  </a:pathLst>
                </a:custGeom>
                <a:noFill/>
                <a:ln w="9525">
                  <a:solidFill>
                    <a:schemeClr val="tx1"/>
                  </a:solidFill>
                  <a:round/>
                  <a:headEnd/>
                  <a:tailEnd/>
                </a:ln>
                <a:effectLst/>
              </p:spPr>
              <p:txBody>
                <a:bodyPr wrap="none"/>
                <a:lstStyle/>
                <a:p>
                  <a:endParaRPr lang="zh-CN" altLang="en-US"/>
                </a:p>
              </p:txBody>
            </p:sp>
          </p:grpSp>
          <p:grpSp>
            <p:nvGrpSpPr>
              <p:cNvPr id="14" name="Group 36"/>
              <p:cNvGrpSpPr>
                <a:grpSpLocks/>
              </p:cNvGrpSpPr>
              <p:nvPr/>
            </p:nvGrpSpPr>
            <p:grpSpPr bwMode="auto">
              <a:xfrm>
                <a:off x="3984" y="1392"/>
                <a:ext cx="1248" cy="672"/>
                <a:chOff x="3984" y="1392"/>
                <a:chExt cx="1248" cy="672"/>
              </a:xfrm>
            </p:grpSpPr>
            <p:sp>
              <p:nvSpPr>
                <p:cNvPr id="18" name="Line 23"/>
                <p:cNvSpPr>
                  <a:spLocks noChangeShapeType="1"/>
                </p:cNvSpPr>
                <p:nvPr/>
              </p:nvSpPr>
              <p:spPr bwMode="auto">
                <a:xfrm flipH="1">
                  <a:off x="3984" y="1392"/>
                  <a:ext cx="192" cy="240"/>
                </a:xfrm>
                <a:prstGeom prst="line">
                  <a:avLst/>
                </a:prstGeom>
                <a:noFill/>
                <a:ln w="9525">
                  <a:solidFill>
                    <a:schemeClr val="tx1"/>
                  </a:solidFill>
                  <a:round/>
                  <a:headEnd/>
                  <a:tailEnd/>
                </a:ln>
                <a:effectLst/>
              </p:spPr>
              <p:txBody>
                <a:bodyPr wrap="none"/>
                <a:lstStyle/>
                <a:p>
                  <a:endParaRPr lang="zh-CN" altLang="en-US"/>
                </a:p>
              </p:txBody>
            </p:sp>
            <p:sp>
              <p:nvSpPr>
                <p:cNvPr id="19" name="Line 24"/>
                <p:cNvSpPr>
                  <a:spLocks noChangeShapeType="1"/>
                </p:cNvSpPr>
                <p:nvPr/>
              </p:nvSpPr>
              <p:spPr bwMode="auto">
                <a:xfrm flipH="1">
                  <a:off x="3984" y="1392"/>
                  <a:ext cx="288" cy="336"/>
                </a:xfrm>
                <a:prstGeom prst="line">
                  <a:avLst/>
                </a:prstGeom>
                <a:noFill/>
                <a:ln w="9525">
                  <a:solidFill>
                    <a:schemeClr val="tx1"/>
                  </a:solidFill>
                  <a:round/>
                  <a:headEnd/>
                  <a:tailEnd/>
                </a:ln>
                <a:effectLst/>
              </p:spPr>
              <p:txBody>
                <a:bodyPr wrap="none"/>
                <a:lstStyle/>
                <a:p>
                  <a:endParaRPr lang="zh-CN" altLang="en-US"/>
                </a:p>
              </p:txBody>
            </p:sp>
            <p:sp>
              <p:nvSpPr>
                <p:cNvPr id="20" name="Line 25"/>
                <p:cNvSpPr>
                  <a:spLocks noChangeShapeType="1"/>
                </p:cNvSpPr>
                <p:nvPr/>
              </p:nvSpPr>
              <p:spPr bwMode="auto">
                <a:xfrm flipH="1">
                  <a:off x="3984" y="1440"/>
                  <a:ext cx="384" cy="384"/>
                </a:xfrm>
                <a:prstGeom prst="line">
                  <a:avLst/>
                </a:prstGeom>
                <a:noFill/>
                <a:ln w="9525">
                  <a:solidFill>
                    <a:schemeClr val="tx1"/>
                  </a:solidFill>
                  <a:round/>
                  <a:headEnd/>
                  <a:tailEnd/>
                </a:ln>
                <a:effectLst/>
              </p:spPr>
              <p:txBody>
                <a:bodyPr wrap="none"/>
                <a:lstStyle/>
                <a:p>
                  <a:endParaRPr lang="zh-CN" altLang="en-US"/>
                </a:p>
              </p:txBody>
            </p:sp>
            <p:sp>
              <p:nvSpPr>
                <p:cNvPr id="21" name="Line 26"/>
                <p:cNvSpPr>
                  <a:spLocks noChangeShapeType="1"/>
                </p:cNvSpPr>
                <p:nvPr/>
              </p:nvSpPr>
              <p:spPr bwMode="auto">
                <a:xfrm flipH="1">
                  <a:off x="3984" y="1488"/>
                  <a:ext cx="528" cy="480"/>
                </a:xfrm>
                <a:prstGeom prst="line">
                  <a:avLst/>
                </a:prstGeom>
                <a:noFill/>
                <a:ln w="9525">
                  <a:solidFill>
                    <a:schemeClr val="tx1"/>
                  </a:solidFill>
                  <a:round/>
                  <a:headEnd/>
                  <a:tailEnd/>
                </a:ln>
                <a:effectLst/>
              </p:spPr>
              <p:txBody>
                <a:bodyPr wrap="none"/>
                <a:lstStyle/>
                <a:p>
                  <a:endParaRPr lang="zh-CN" altLang="en-US"/>
                </a:p>
              </p:txBody>
            </p:sp>
            <p:sp>
              <p:nvSpPr>
                <p:cNvPr id="22" name="Line 27"/>
                <p:cNvSpPr>
                  <a:spLocks noChangeShapeType="1"/>
                </p:cNvSpPr>
                <p:nvPr/>
              </p:nvSpPr>
              <p:spPr bwMode="auto">
                <a:xfrm flipH="1">
                  <a:off x="3984" y="1536"/>
                  <a:ext cx="624" cy="528"/>
                </a:xfrm>
                <a:prstGeom prst="line">
                  <a:avLst/>
                </a:prstGeom>
                <a:noFill/>
                <a:ln w="9525">
                  <a:solidFill>
                    <a:schemeClr val="tx1"/>
                  </a:solidFill>
                  <a:round/>
                  <a:headEnd/>
                  <a:tailEnd/>
                </a:ln>
                <a:effectLst/>
              </p:spPr>
              <p:txBody>
                <a:bodyPr wrap="none"/>
                <a:lstStyle/>
                <a:p>
                  <a:endParaRPr lang="zh-CN" altLang="en-US"/>
                </a:p>
              </p:txBody>
            </p:sp>
            <p:sp>
              <p:nvSpPr>
                <p:cNvPr id="23" name="Line 28"/>
                <p:cNvSpPr>
                  <a:spLocks noChangeShapeType="1"/>
                </p:cNvSpPr>
                <p:nvPr/>
              </p:nvSpPr>
              <p:spPr bwMode="auto">
                <a:xfrm flipH="1">
                  <a:off x="4128" y="1632"/>
                  <a:ext cx="528" cy="432"/>
                </a:xfrm>
                <a:prstGeom prst="line">
                  <a:avLst/>
                </a:prstGeom>
                <a:noFill/>
                <a:ln w="9525">
                  <a:solidFill>
                    <a:schemeClr val="tx1"/>
                  </a:solidFill>
                  <a:round/>
                  <a:headEnd/>
                  <a:tailEnd/>
                </a:ln>
                <a:effectLst/>
              </p:spPr>
              <p:txBody>
                <a:bodyPr wrap="none"/>
                <a:lstStyle/>
                <a:p>
                  <a:endParaRPr lang="zh-CN" altLang="en-US"/>
                </a:p>
              </p:txBody>
            </p:sp>
            <p:sp>
              <p:nvSpPr>
                <p:cNvPr id="24" name="Line 29"/>
                <p:cNvSpPr>
                  <a:spLocks noChangeShapeType="1"/>
                </p:cNvSpPr>
                <p:nvPr/>
              </p:nvSpPr>
              <p:spPr bwMode="auto">
                <a:xfrm flipH="1">
                  <a:off x="4320" y="1728"/>
                  <a:ext cx="432" cy="336"/>
                </a:xfrm>
                <a:prstGeom prst="line">
                  <a:avLst/>
                </a:prstGeom>
                <a:noFill/>
                <a:ln w="9525">
                  <a:solidFill>
                    <a:schemeClr val="tx1"/>
                  </a:solidFill>
                  <a:round/>
                  <a:headEnd/>
                  <a:tailEnd/>
                </a:ln>
                <a:effectLst/>
              </p:spPr>
              <p:txBody>
                <a:bodyPr wrap="none"/>
                <a:lstStyle/>
                <a:p>
                  <a:endParaRPr lang="zh-CN" altLang="en-US"/>
                </a:p>
              </p:txBody>
            </p:sp>
            <p:sp>
              <p:nvSpPr>
                <p:cNvPr id="25" name="Line 30"/>
                <p:cNvSpPr>
                  <a:spLocks noChangeShapeType="1"/>
                </p:cNvSpPr>
                <p:nvPr/>
              </p:nvSpPr>
              <p:spPr bwMode="auto">
                <a:xfrm flipH="1">
                  <a:off x="4416" y="1776"/>
                  <a:ext cx="384" cy="288"/>
                </a:xfrm>
                <a:prstGeom prst="line">
                  <a:avLst/>
                </a:prstGeom>
                <a:noFill/>
                <a:ln w="9525">
                  <a:solidFill>
                    <a:schemeClr val="tx1"/>
                  </a:solidFill>
                  <a:round/>
                  <a:headEnd/>
                  <a:tailEnd/>
                </a:ln>
                <a:effectLst/>
              </p:spPr>
              <p:txBody>
                <a:bodyPr wrap="none"/>
                <a:lstStyle/>
                <a:p>
                  <a:endParaRPr lang="zh-CN" altLang="en-US"/>
                </a:p>
              </p:txBody>
            </p:sp>
            <p:sp>
              <p:nvSpPr>
                <p:cNvPr id="26" name="Line 31"/>
                <p:cNvSpPr>
                  <a:spLocks noChangeShapeType="1"/>
                </p:cNvSpPr>
                <p:nvPr/>
              </p:nvSpPr>
              <p:spPr bwMode="auto">
                <a:xfrm flipH="1">
                  <a:off x="4560" y="1776"/>
                  <a:ext cx="384" cy="288"/>
                </a:xfrm>
                <a:prstGeom prst="line">
                  <a:avLst/>
                </a:prstGeom>
                <a:noFill/>
                <a:ln w="9525">
                  <a:solidFill>
                    <a:schemeClr val="tx1"/>
                  </a:solidFill>
                  <a:round/>
                  <a:headEnd/>
                  <a:tailEnd/>
                </a:ln>
                <a:effectLst/>
              </p:spPr>
              <p:txBody>
                <a:bodyPr wrap="none"/>
                <a:lstStyle/>
                <a:p>
                  <a:endParaRPr lang="zh-CN" altLang="en-US"/>
                </a:p>
              </p:txBody>
            </p:sp>
            <p:sp>
              <p:nvSpPr>
                <p:cNvPr id="27" name="Line 32"/>
                <p:cNvSpPr>
                  <a:spLocks noChangeShapeType="1"/>
                </p:cNvSpPr>
                <p:nvPr/>
              </p:nvSpPr>
              <p:spPr bwMode="auto">
                <a:xfrm flipH="1">
                  <a:off x="4752" y="1824"/>
                  <a:ext cx="288" cy="240"/>
                </a:xfrm>
                <a:prstGeom prst="line">
                  <a:avLst/>
                </a:prstGeom>
                <a:noFill/>
                <a:ln w="9525">
                  <a:solidFill>
                    <a:schemeClr val="tx1"/>
                  </a:solidFill>
                  <a:round/>
                  <a:headEnd/>
                  <a:tailEnd/>
                </a:ln>
                <a:effectLst/>
              </p:spPr>
              <p:txBody>
                <a:bodyPr wrap="none"/>
                <a:lstStyle/>
                <a:p>
                  <a:endParaRPr lang="zh-CN" altLang="en-US"/>
                </a:p>
              </p:txBody>
            </p:sp>
            <p:sp>
              <p:nvSpPr>
                <p:cNvPr id="28" name="Line 33"/>
                <p:cNvSpPr>
                  <a:spLocks noChangeShapeType="1"/>
                </p:cNvSpPr>
                <p:nvPr/>
              </p:nvSpPr>
              <p:spPr bwMode="auto">
                <a:xfrm flipH="1">
                  <a:off x="4896" y="1776"/>
                  <a:ext cx="288" cy="288"/>
                </a:xfrm>
                <a:prstGeom prst="line">
                  <a:avLst/>
                </a:prstGeom>
                <a:noFill/>
                <a:ln w="9525">
                  <a:solidFill>
                    <a:schemeClr val="tx1"/>
                  </a:solidFill>
                  <a:round/>
                  <a:headEnd/>
                  <a:tailEnd/>
                </a:ln>
                <a:effectLst/>
              </p:spPr>
              <p:txBody>
                <a:bodyPr wrap="none"/>
                <a:lstStyle/>
                <a:p>
                  <a:endParaRPr lang="zh-CN" altLang="en-US"/>
                </a:p>
              </p:txBody>
            </p:sp>
            <p:sp>
              <p:nvSpPr>
                <p:cNvPr id="29" name="Line 34"/>
                <p:cNvSpPr>
                  <a:spLocks noChangeShapeType="1"/>
                </p:cNvSpPr>
                <p:nvPr/>
              </p:nvSpPr>
              <p:spPr bwMode="auto">
                <a:xfrm flipH="1">
                  <a:off x="4992" y="1824"/>
                  <a:ext cx="240" cy="240"/>
                </a:xfrm>
                <a:prstGeom prst="line">
                  <a:avLst/>
                </a:prstGeom>
                <a:noFill/>
                <a:ln w="9525">
                  <a:solidFill>
                    <a:schemeClr val="tx1"/>
                  </a:solidFill>
                  <a:round/>
                  <a:headEnd/>
                  <a:tailEnd/>
                </a:ln>
                <a:effectLst/>
              </p:spPr>
              <p:txBody>
                <a:bodyPr wrap="none"/>
                <a:lstStyle/>
                <a:p>
                  <a:endParaRPr lang="zh-CN" altLang="en-US"/>
                </a:p>
              </p:txBody>
            </p:sp>
            <p:sp>
              <p:nvSpPr>
                <p:cNvPr id="30" name="Line 35"/>
                <p:cNvSpPr>
                  <a:spLocks noChangeShapeType="1"/>
                </p:cNvSpPr>
                <p:nvPr/>
              </p:nvSpPr>
              <p:spPr bwMode="auto">
                <a:xfrm flipH="1">
                  <a:off x="5088" y="1920"/>
                  <a:ext cx="144" cy="144"/>
                </a:xfrm>
                <a:prstGeom prst="line">
                  <a:avLst/>
                </a:prstGeom>
                <a:noFill/>
                <a:ln w="9525">
                  <a:solidFill>
                    <a:schemeClr val="tx1"/>
                  </a:solidFill>
                  <a:round/>
                  <a:headEnd/>
                  <a:tailEnd/>
                </a:ln>
                <a:effectLst/>
              </p:spPr>
              <p:txBody>
                <a:bodyPr wrap="none"/>
                <a:lstStyle/>
                <a:p>
                  <a:endParaRPr lang="zh-CN" altLang="en-US"/>
                </a:p>
              </p:txBody>
            </p:sp>
          </p:grpSp>
          <p:sp>
            <p:nvSpPr>
              <p:cNvPr id="15" name="Line 38"/>
              <p:cNvSpPr>
                <a:spLocks noChangeShapeType="1"/>
              </p:cNvSpPr>
              <p:nvPr/>
            </p:nvSpPr>
            <p:spPr bwMode="auto">
              <a:xfrm>
                <a:off x="3984" y="864"/>
                <a:ext cx="1248" cy="0"/>
              </a:xfrm>
              <a:prstGeom prst="line">
                <a:avLst/>
              </a:prstGeom>
              <a:noFill/>
              <a:ln w="9525">
                <a:solidFill>
                  <a:schemeClr val="tx1"/>
                </a:solidFill>
                <a:round/>
                <a:headEnd/>
                <a:tailEnd/>
              </a:ln>
              <a:effectLst/>
            </p:spPr>
            <p:txBody>
              <a:bodyPr wrap="none"/>
              <a:lstStyle/>
              <a:p>
                <a:endParaRPr lang="zh-CN" altLang="en-US"/>
              </a:p>
            </p:txBody>
          </p:sp>
          <p:sp>
            <p:nvSpPr>
              <p:cNvPr id="16" name="Line 39"/>
              <p:cNvSpPr>
                <a:spLocks noChangeShapeType="1"/>
              </p:cNvSpPr>
              <p:nvPr/>
            </p:nvSpPr>
            <p:spPr bwMode="auto">
              <a:xfrm>
                <a:off x="5232" y="864"/>
                <a:ext cx="0" cy="864"/>
              </a:xfrm>
              <a:prstGeom prst="line">
                <a:avLst/>
              </a:prstGeom>
              <a:noFill/>
              <a:ln w="9525">
                <a:solidFill>
                  <a:schemeClr val="tx1"/>
                </a:solidFill>
                <a:round/>
                <a:headEnd/>
                <a:tailEnd/>
              </a:ln>
              <a:effectLst/>
            </p:spPr>
            <p:txBody>
              <a:bodyPr wrap="none"/>
              <a:lstStyle/>
              <a:p>
                <a:endParaRPr lang="zh-CN" altLang="en-US"/>
              </a:p>
            </p:txBody>
          </p:sp>
          <p:sp>
            <p:nvSpPr>
              <p:cNvPr id="17" name="Line 40"/>
              <p:cNvSpPr>
                <a:spLocks noChangeShapeType="1"/>
              </p:cNvSpPr>
              <p:nvPr/>
            </p:nvSpPr>
            <p:spPr bwMode="auto">
              <a:xfrm>
                <a:off x="3984" y="864"/>
                <a:ext cx="0" cy="672"/>
              </a:xfrm>
              <a:prstGeom prst="line">
                <a:avLst/>
              </a:prstGeom>
              <a:noFill/>
              <a:ln w="9525">
                <a:solidFill>
                  <a:schemeClr val="tx1"/>
                </a:solidFill>
                <a:round/>
                <a:headEnd/>
                <a:tailEnd/>
              </a:ln>
              <a:effectLst/>
            </p:spPr>
            <p:txBody>
              <a:bodyPr wrap="none"/>
              <a:lstStyle/>
              <a:p>
                <a:endParaRPr lang="zh-CN" altLang="en-US"/>
              </a:p>
            </p:txBody>
          </p:sp>
        </p:grpSp>
        <p:sp>
          <p:nvSpPr>
            <p:cNvPr id="6" name="Rectangle 43"/>
            <p:cNvSpPr>
              <a:spLocks noChangeArrowheads="1"/>
            </p:cNvSpPr>
            <p:nvPr/>
          </p:nvSpPr>
          <p:spPr bwMode="auto">
            <a:xfrm>
              <a:off x="4320" y="1728"/>
              <a:ext cx="240" cy="240"/>
            </a:xfrm>
            <a:prstGeom prst="rect">
              <a:avLst/>
            </a:prstGeom>
            <a:noFill/>
            <a:ln w="9525">
              <a:noFill/>
              <a:miter lim="800000"/>
              <a:headEnd/>
              <a:tailEnd/>
            </a:ln>
            <a:effectLst/>
          </p:spPr>
          <p:txBody>
            <a:bodyPr wrap="none" anchor="ctr"/>
            <a:lstStyle/>
            <a:p>
              <a:pPr algn="ctr"/>
              <a:r>
                <a:rPr kumimoji="1" lang="en-US" altLang="zh-CN" sz="2400">
                  <a:latin typeface="Times New Roman" pitchFamily="18" charset="0"/>
                </a:rPr>
                <a:t>G</a:t>
              </a:r>
            </a:p>
          </p:txBody>
        </p:sp>
        <p:graphicFrame>
          <p:nvGraphicFramePr>
            <p:cNvPr id="7" name="Object 44"/>
            <p:cNvGraphicFramePr>
              <a:graphicFrameLocks noChangeAspect="1"/>
            </p:cNvGraphicFramePr>
            <p:nvPr/>
          </p:nvGraphicFramePr>
          <p:xfrm>
            <a:off x="3888" y="2160"/>
            <a:ext cx="104" cy="152"/>
          </p:xfrm>
          <a:graphic>
            <a:graphicData uri="http://schemas.openxmlformats.org/presentationml/2006/ole">
              <p:oleObj spid="_x0000_s314370" name="Equation" r:id="rId3" imgW="164880" imgH="241200" progId="Equation.3">
                <p:embed/>
              </p:oleObj>
            </a:graphicData>
          </a:graphic>
        </p:graphicFrame>
        <p:graphicFrame>
          <p:nvGraphicFramePr>
            <p:cNvPr id="8" name="Object 45"/>
            <p:cNvGraphicFramePr>
              <a:graphicFrameLocks noChangeAspect="1"/>
            </p:cNvGraphicFramePr>
            <p:nvPr/>
          </p:nvGraphicFramePr>
          <p:xfrm>
            <a:off x="3840" y="816"/>
            <a:ext cx="72" cy="144"/>
          </p:xfrm>
          <a:graphic>
            <a:graphicData uri="http://schemas.openxmlformats.org/presentationml/2006/ole">
              <p:oleObj spid="_x0000_s314371" name="Equation" r:id="rId4" imgW="114120" imgH="228600" progId="Equation.3">
                <p:embed/>
              </p:oleObj>
            </a:graphicData>
          </a:graphic>
        </p:graphicFrame>
        <p:graphicFrame>
          <p:nvGraphicFramePr>
            <p:cNvPr id="9" name="Object 46"/>
            <p:cNvGraphicFramePr>
              <a:graphicFrameLocks noChangeAspect="1"/>
            </p:cNvGraphicFramePr>
            <p:nvPr/>
          </p:nvGraphicFramePr>
          <p:xfrm>
            <a:off x="5328" y="1920"/>
            <a:ext cx="112" cy="120"/>
          </p:xfrm>
          <a:graphic>
            <a:graphicData uri="http://schemas.openxmlformats.org/presentationml/2006/ole">
              <p:oleObj spid="_x0000_s314372" name="Equation" r:id="rId5" imgW="177480" imgH="190440" progId="Equation.3">
                <p:embed/>
              </p:oleObj>
            </a:graphicData>
          </a:graphic>
        </p:graphicFrame>
        <p:graphicFrame>
          <p:nvGraphicFramePr>
            <p:cNvPr id="10" name="Object 47"/>
            <p:cNvGraphicFramePr>
              <a:graphicFrameLocks noChangeAspect="1"/>
            </p:cNvGraphicFramePr>
            <p:nvPr/>
          </p:nvGraphicFramePr>
          <p:xfrm>
            <a:off x="3984" y="624"/>
            <a:ext cx="120" cy="152"/>
          </p:xfrm>
          <a:graphic>
            <a:graphicData uri="http://schemas.openxmlformats.org/presentationml/2006/ole">
              <p:oleObj spid="_x0000_s314373" name="Equation" r:id="rId6" imgW="190440" imgH="241200" progId="Equation.3">
                <p:embed/>
              </p:oleObj>
            </a:graphicData>
          </a:graphic>
        </p:graphicFrame>
        <p:graphicFrame>
          <p:nvGraphicFramePr>
            <p:cNvPr id="11" name="Object 48"/>
            <p:cNvGraphicFramePr>
              <a:graphicFrameLocks noChangeAspect="1"/>
            </p:cNvGraphicFramePr>
            <p:nvPr/>
          </p:nvGraphicFramePr>
          <p:xfrm>
            <a:off x="4504" y="1256"/>
            <a:ext cx="584" cy="192"/>
          </p:xfrm>
          <a:graphic>
            <a:graphicData uri="http://schemas.openxmlformats.org/presentationml/2006/ole">
              <p:oleObj spid="_x0000_s314374" name="Equation" r:id="rId7" imgW="927000" imgH="304560" progId="Equation.3">
                <p:embed/>
              </p:oleObj>
            </a:graphicData>
          </a:graphic>
        </p:graphicFrame>
        <p:graphicFrame>
          <p:nvGraphicFramePr>
            <p:cNvPr id="12" name="Object 49"/>
            <p:cNvGraphicFramePr>
              <a:graphicFrameLocks noChangeAspect="1"/>
            </p:cNvGraphicFramePr>
            <p:nvPr/>
          </p:nvGraphicFramePr>
          <p:xfrm>
            <a:off x="5232" y="2160"/>
            <a:ext cx="72" cy="144"/>
          </p:xfrm>
          <a:graphic>
            <a:graphicData uri="http://schemas.openxmlformats.org/presentationml/2006/ole">
              <p:oleObj spid="_x0000_s314375" name="Equation" r:id="rId8" imgW="114120" imgH="228600" progId="Equation.3">
                <p:embed/>
              </p:oleObj>
            </a:graphicData>
          </a:graphic>
        </p:graphicFrame>
      </p:grpSp>
      <p:graphicFrame>
        <p:nvGraphicFramePr>
          <p:cNvPr id="314377" name="Object 9"/>
          <p:cNvGraphicFramePr>
            <a:graphicFrameLocks noChangeAspect="1"/>
          </p:cNvGraphicFramePr>
          <p:nvPr/>
        </p:nvGraphicFramePr>
        <p:xfrm>
          <a:off x="2809872" y="2357430"/>
          <a:ext cx="1333500" cy="469900"/>
        </p:xfrm>
        <a:graphic>
          <a:graphicData uri="http://schemas.openxmlformats.org/presentationml/2006/ole">
            <p:oleObj spid="_x0000_s314377" name="Equation" r:id="rId9" imgW="1333440" imgH="469800" progId="Equation.3">
              <p:embed/>
            </p:oleObj>
          </a:graphicData>
        </a:graphic>
      </p:graphicFrame>
      <p:graphicFrame>
        <p:nvGraphicFramePr>
          <p:cNvPr id="314378" name="Object 10"/>
          <p:cNvGraphicFramePr>
            <a:graphicFrameLocks noChangeAspect="1"/>
          </p:cNvGraphicFramePr>
          <p:nvPr/>
        </p:nvGraphicFramePr>
        <p:xfrm>
          <a:off x="1500166" y="3714752"/>
          <a:ext cx="4254500" cy="546100"/>
        </p:xfrm>
        <a:graphic>
          <a:graphicData uri="http://schemas.openxmlformats.org/presentationml/2006/ole">
            <p:oleObj spid="_x0000_s314378" name="Equation" r:id="rId10" imgW="4254480" imgH="545760" progId="Equation.3">
              <p:embed/>
            </p:oleObj>
          </a:graphicData>
        </a:graphic>
      </p:graphicFrame>
      <p:graphicFrame>
        <p:nvGraphicFramePr>
          <p:cNvPr id="314379" name="Object 11"/>
          <p:cNvGraphicFramePr>
            <a:graphicFrameLocks noChangeAspect="1"/>
          </p:cNvGraphicFramePr>
          <p:nvPr/>
        </p:nvGraphicFramePr>
        <p:xfrm>
          <a:off x="5143504" y="4286256"/>
          <a:ext cx="1930400" cy="355600"/>
        </p:xfrm>
        <a:graphic>
          <a:graphicData uri="http://schemas.openxmlformats.org/presentationml/2006/ole">
            <p:oleObj spid="_x0000_s314379" name="Equation" r:id="rId11" imgW="1930320" imgH="355320" progId="Equation.3">
              <p:embed/>
            </p:oleObj>
          </a:graphicData>
        </a:graphic>
      </p:graphicFrame>
      <p:graphicFrame>
        <p:nvGraphicFramePr>
          <p:cNvPr id="314380" name="Object 12"/>
          <p:cNvGraphicFramePr>
            <a:graphicFrameLocks noChangeAspect="1"/>
          </p:cNvGraphicFramePr>
          <p:nvPr/>
        </p:nvGraphicFramePr>
        <p:xfrm>
          <a:off x="1214414" y="4643446"/>
          <a:ext cx="608013" cy="352425"/>
        </p:xfrm>
        <a:graphic>
          <a:graphicData uri="http://schemas.openxmlformats.org/presentationml/2006/ole">
            <p:oleObj spid="_x0000_s314380" name="Equation" r:id="rId12" imgW="482400" imgH="279360" progId="">
              <p:embed/>
            </p:oleObj>
          </a:graphicData>
        </a:graphic>
      </p:graphicFrame>
      <p:graphicFrame>
        <p:nvGraphicFramePr>
          <p:cNvPr id="314381" name="Object 13"/>
          <p:cNvGraphicFramePr>
            <a:graphicFrameLocks noChangeAspect="1"/>
          </p:cNvGraphicFramePr>
          <p:nvPr/>
        </p:nvGraphicFramePr>
        <p:xfrm>
          <a:off x="3500430" y="4643446"/>
          <a:ext cx="1054100" cy="330200"/>
        </p:xfrm>
        <a:graphic>
          <a:graphicData uri="http://schemas.openxmlformats.org/presentationml/2006/ole">
            <p:oleObj spid="_x0000_s314381" name="Equation" r:id="rId13" imgW="1054080" imgH="330120" progId="Equation.3">
              <p:embed/>
            </p:oleObj>
          </a:graphicData>
        </a:graphic>
      </p:graphicFrame>
    </p:spTree>
  </p:cSld>
  <p:clrMapOvr>
    <a:masterClrMapping/>
  </p:clrMapOvr>
</p:sld>
</file>

<file path=ppt/theme/theme1.xml><?xml version="1.0" encoding="utf-8"?>
<a:theme xmlns:a="http://schemas.openxmlformats.org/drawingml/2006/main" name="multim0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multim01</Template>
  <TotalTime>1690</TotalTime>
  <Words>5389</Words>
  <Application>Microsoft PowerPoint</Application>
  <PresentationFormat>全屏显示(4:3)</PresentationFormat>
  <Paragraphs>533</Paragraphs>
  <Slides>41</Slides>
  <Notes>1</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41</vt:i4>
      </vt:variant>
    </vt:vector>
  </HeadingPairs>
  <TitlesOfParts>
    <vt:vector size="45" baseType="lpstr">
      <vt:lpstr>multim01</vt:lpstr>
      <vt:lpstr>Equation</vt:lpstr>
      <vt:lpstr>公式</vt:lpstr>
      <vt:lpstr>Microsoft 公式 3.0</vt:lpstr>
      <vt:lpstr>第九章 概率算法</vt:lpstr>
      <vt:lpstr>概率算法基本概念</vt:lpstr>
      <vt:lpstr>概率算法基本概念</vt:lpstr>
      <vt:lpstr>概率算法基本概念</vt:lpstr>
      <vt:lpstr>概率算法基本概念</vt:lpstr>
      <vt:lpstr>概率算法基本概念</vt:lpstr>
      <vt:lpstr>概率算法</vt:lpstr>
      <vt:lpstr>数值概率算法</vt:lpstr>
      <vt:lpstr>数值概率算法</vt:lpstr>
      <vt:lpstr>数值概率算法</vt:lpstr>
      <vt:lpstr>数值概率算法</vt:lpstr>
      <vt:lpstr>数值概率算法</vt:lpstr>
      <vt:lpstr>数值概率算法</vt:lpstr>
      <vt:lpstr>概率算法</vt:lpstr>
      <vt:lpstr>Sherwood算法</vt:lpstr>
      <vt:lpstr>Sherwood算法</vt:lpstr>
      <vt:lpstr>Sherwood算法</vt:lpstr>
      <vt:lpstr>Sherwood算法</vt:lpstr>
      <vt:lpstr>Sherwood算法</vt:lpstr>
      <vt:lpstr>Sherwood算法</vt:lpstr>
      <vt:lpstr>概率算法</vt:lpstr>
      <vt:lpstr>Las Vegas算法</vt:lpstr>
      <vt:lpstr>Las Vegas算法</vt:lpstr>
      <vt:lpstr>Las Vegas算法：n皇后问题</vt:lpstr>
      <vt:lpstr>Las Vegas算法：n皇后问题</vt:lpstr>
      <vt:lpstr>Las Vegas算法：n皇后问题</vt:lpstr>
      <vt:lpstr>Las Vegas算法：n皇后问题</vt:lpstr>
      <vt:lpstr>Las Vegas算法：n皇后问题</vt:lpstr>
      <vt:lpstr>Las Vegas算法</vt:lpstr>
      <vt:lpstr>Las Vegas算法</vt:lpstr>
      <vt:lpstr>Las Vegas算法</vt:lpstr>
      <vt:lpstr>概率算法</vt:lpstr>
      <vt:lpstr>Monte Carlo算法</vt:lpstr>
      <vt:lpstr>Monte Carlo算法</vt:lpstr>
      <vt:lpstr>Monte Carlo算法</vt:lpstr>
      <vt:lpstr>Monte Carlo算法</vt:lpstr>
      <vt:lpstr>Monte Carlo算法</vt:lpstr>
      <vt:lpstr>Monte Carlo算法</vt:lpstr>
      <vt:lpstr>Monte Carlo算法</vt:lpstr>
      <vt:lpstr>Monte Carlo算法</vt:lpstr>
      <vt:lpstr>Monte Carlo算法</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第九章 概率算法</dc:title>
  <dc:creator>微软用户</dc:creator>
  <cp:lastModifiedBy>Administrator</cp:lastModifiedBy>
  <cp:revision>181</cp:revision>
  <cp:lastPrinted>1601-01-01T00:00:00Z</cp:lastPrinted>
  <dcterms:created xsi:type="dcterms:W3CDTF">2015-11-02T07:50:29Z</dcterms:created>
  <dcterms:modified xsi:type="dcterms:W3CDTF">2019-11-24T10:58:07Z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3</vt:i4>
  </property>
</Properties>
</file>