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4902AC-C864-41B5-9BF5-9D98207E6A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6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F29C6E-A77B-47FB-9955-F6EDED5A9D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29C6E-A77B-47FB-9955-F6EDED5A9D3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FAF3F4-54ED-48D9-8181-6B0EBC00DDF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83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AE518-48AA-4800-8326-2050B06E53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29668-C8F4-4841-A9D0-93F53C6555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C7E4E-4943-4BB2-8E42-953BD2C1DC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981A2-745E-4D63-9072-D2967450DE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D2370-D333-4392-8C4F-CA8F9CD1C5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A455D-AFFC-4531-8278-72A26D0C49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1856B-5290-46B4-9712-B25A06F372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6E53D-DBE6-4D32-9D5F-ACAEB1796E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B0AF8-A73A-442E-AEB1-2A12FE7E52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C297B-03A4-47BE-AC99-75E9DCFDBA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5E58F84-5A8B-4CBA-9F73-58A12B94345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8" name="Rectangle 3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/>
            <a:r>
              <a:rPr lang="zh-CN" altLang="en-US" dirty="0" smtClean="0"/>
              <a:t>第二章 图与遍历算法</a:t>
            </a:r>
            <a:endParaRPr lang="zh-CN" altLang="en-US" dirty="0"/>
          </a:p>
        </p:txBody>
      </p:sp>
      <p:sp>
        <p:nvSpPr>
          <p:cNvPr id="24886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681537"/>
          </a:xfrm>
        </p:spPr>
        <p:txBody>
          <a:bodyPr/>
          <a:lstStyle/>
          <a:p>
            <a:r>
              <a:rPr lang="en-US" altLang="zh-CN" sz="3200" dirty="0" smtClean="0"/>
              <a:t>2.1 </a:t>
            </a:r>
            <a:r>
              <a:rPr lang="zh-CN" altLang="en-US" sz="3200" dirty="0" smtClean="0"/>
              <a:t>图的基本概念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自己复习</a:t>
            </a:r>
            <a:r>
              <a:rPr lang="en-US" altLang="zh-CN" sz="3200" dirty="0" smtClean="0"/>
              <a:t>)</a:t>
            </a:r>
          </a:p>
          <a:p>
            <a:pPr lvl="1"/>
            <a:r>
              <a:rPr lang="zh-CN" altLang="en-US" sz="2800" dirty="0" smtClean="0"/>
              <a:t>顶点间的邻接矩阵表示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顶点与边的关联矩阵表示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邻接链表表示</a:t>
            </a:r>
            <a:endParaRPr lang="en-US" altLang="zh-CN" sz="2800" dirty="0" smtClean="0"/>
          </a:p>
          <a:p>
            <a:r>
              <a:rPr lang="en-US" altLang="zh-CN" sz="3200" dirty="0" smtClean="0"/>
              <a:t>2.2 </a:t>
            </a:r>
            <a:r>
              <a:rPr lang="zh-CN" altLang="en-US" sz="3200" dirty="0" smtClean="0"/>
              <a:t>图的遍历算法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自己复习</a:t>
            </a:r>
            <a:r>
              <a:rPr lang="en-US" altLang="zh-CN" sz="3200" dirty="0" smtClean="0"/>
              <a:t>)</a:t>
            </a:r>
          </a:p>
          <a:p>
            <a:pPr lvl="1"/>
            <a:r>
              <a:rPr lang="zh-CN" altLang="en-US" sz="2800" dirty="0" smtClean="0"/>
              <a:t>宽度有先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深度优先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后面例子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sz="2800" dirty="0" smtClean="0"/>
              <a:t>树的遍历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第二章 图与遍历算法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1757362"/>
          </a:xfrm>
        </p:spPr>
        <p:txBody>
          <a:bodyPr/>
          <a:lstStyle/>
          <a:p>
            <a:r>
              <a:rPr lang="en-US" altLang="zh-CN" sz="3200" dirty="0" smtClean="0"/>
              <a:t>2.3 </a:t>
            </a:r>
            <a:r>
              <a:rPr lang="zh-CN" altLang="en-US" sz="3200" dirty="0" smtClean="0"/>
              <a:t>双连通与网络可靠性</a:t>
            </a:r>
            <a:endParaRPr lang="en-US" altLang="zh-CN" sz="3200" dirty="0" smtClean="0"/>
          </a:p>
          <a:p>
            <a:pPr lvl="1"/>
            <a:r>
              <a:rPr lang="zh-CN" altLang="en-US" sz="2800" b="1" dirty="0" smtClean="0"/>
              <a:t>定义</a:t>
            </a:r>
            <a:r>
              <a:rPr lang="zh-CN" altLang="en-US" sz="2800" dirty="0" smtClean="0"/>
              <a:t> ：</a:t>
            </a:r>
            <a:r>
              <a:rPr lang="zh-CN" altLang="en-US" sz="2000" dirty="0" smtClean="0">
                <a:latin typeface="Times New Roman" pitchFamily="18" charset="0"/>
              </a:rPr>
              <a:t>连通图</a:t>
            </a:r>
            <a:r>
              <a:rPr lang="en-US" altLang="zh-CN" sz="2000" dirty="0" smtClean="0">
                <a:latin typeface="Times New Roman" pitchFamily="18" charset="0"/>
              </a:rPr>
              <a:t>G</a:t>
            </a:r>
            <a:r>
              <a:rPr lang="zh-CN" altLang="en-US" sz="2000" dirty="0" smtClean="0">
                <a:latin typeface="Times New Roman" pitchFamily="18" charset="0"/>
              </a:rPr>
              <a:t>中的顶点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zh-CN" altLang="en-US" sz="2000" dirty="0" smtClean="0">
                <a:latin typeface="Times New Roman" pitchFamily="18" charset="0"/>
              </a:rPr>
              <a:t>称为割点，如果在</a:t>
            </a:r>
            <a:r>
              <a:rPr lang="en-US" altLang="zh-CN" sz="2000" dirty="0" smtClean="0">
                <a:latin typeface="Times New Roman" pitchFamily="18" charset="0"/>
              </a:rPr>
              <a:t>G</a:t>
            </a:r>
            <a:r>
              <a:rPr lang="zh-CN" altLang="en-US" sz="2000" dirty="0" smtClean="0">
                <a:latin typeface="Times New Roman" pitchFamily="18" charset="0"/>
              </a:rPr>
              <a:t>中去掉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zh-CN" altLang="en-US" sz="2000" dirty="0" smtClean="0">
                <a:latin typeface="Times New Roman" pitchFamily="18" charset="0"/>
              </a:rPr>
              <a:t>及其关联的边，剩下的图就不再连通。没有割点的连通图称为</a:t>
            </a:r>
            <a:r>
              <a:rPr lang="en-US" altLang="zh-CN" sz="2000" dirty="0" smtClean="0">
                <a:latin typeface="Times New Roman" pitchFamily="18" charset="0"/>
              </a:rPr>
              <a:t>2-</a:t>
            </a:r>
            <a:r>
              <a:rPr lang="zh-CN" altLang="en-US" sz="2000" dirty="0" smtClean="0">
                <a:latin typeface="Times New Roman" pitchFamily="18" charset="0"/>
              </a:rPr>
              <a:t>连通的。图</a:t>
            </a:r>
            <a:r>
              <a:rPr lang="en-US" altLang="zh-CN" sz="2000" dirty="0" smtClean="0">
                <a:latin typeface="Times New Roman" pitchFamily="18" charset="0"/>
              </a:rPr>
              <a:t>G</a:t>
            </a:r>
            <a:r>
              <a:rPr lang="zh-CN" altLang="en-US" sz="2000" dirty="0" smtClean="0">
                <a:latin typeface="Times New Roman" pitchFamily="18" charset="0"/>
              </a:rPr>
              <a:t>中极大的</a:t>
            </a:r>
            <a:r>
              <a:rPr lang="en-US" altLang="zh-CN" sz="2000" dirty="0" smtClean="0">
                <a:latin typeface="Times New Roman" pitchFamily="18" charset="0"/>
              </a:rPr>
              <a:t>2-</a:t>
            </a:r>
            <a:r>
              <a:rPr lang="zh-CN" altLang="en-US" sz="2000" dirty="0" smtClean="0">
                <a:latin typeface="Times New Roman" pitchFamily="18" charset="0"/>
              </a:rPr>
              <a:t>连通子图称为</a:t>
            </a:r>
            <a:r>
              <a:rPr lang="en-US" altLang="zh-CN" sz="2000" dirty="0" smtClean="0">
                <a:latin typeface="Times New Roman" pitchFamily="18" charset="0"/>
              </a:rPr>
              <a:t>G</a:t>
            </a:r>
            <a:r>
              <a:rPr lang="zh-CN" altLang="en-US" sz="2000" dirty="0" smtClean="0">
                <a:latin typeface="Times New Roman" pitchFamily="18" charset="0"/>
              </a:rPr>
              <a:t>的一个</a:t>
            </a:r>
            <a:r>
              <a:rPr lang="en-US" altLang="zh-CN" sz="2000" dirty="0" smtClean="0">
                <a:latin typeface="Times New Roman" pitchFamily="18" charset="0"/>
              </a:rPr>
              <a:t>2-</a:t>
            </a:r>
            <a:r>
              <a:rPr lang="zh-CN" altLang="en-US" sz="2000" dirty="0" smtClean="0">
                <a:latin typeface="Times New Roman" pitchFamily="18" charset="0"/>
              </a:rPr>
              <a:t>连通分支。</a:t>
            </a:r>
            <a:r>
              <a:rPr lang="zh-CN" altLang="en-US" sz="2000" dirty="0" smtClean="0"/>
              <a:t> </a:t>
            </a:r>
          </a:p>
          <a:p>
            <a:pPr lvl="1"/>
            <a:endParaRPr lang="zh-CN" alt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500562" y="3357563"/>
            <a:ext cx="3959000" cy="2714422"/>
            <a:chOff x="1358" y="6774"/>
            <a:chExt cx="6300" cy="4757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585" y="6774"/>
              <a:ext cx="6073" cy="3834"/>
              <a:chOff x="1585" y="6774"/>
              <a:chExt cx="6073" cy="3834"/>
            </a:xfrm>
          </p:grpSpPr>
          <p:grpSp>
            <p:nvGrpSpPr>
              <p:cNvPr id="7" name="Group 8"/>
              <p:cNvGrpSpPr>
                <a:grpSpLocks/>
              </p:cNvGrpSpPr>
              <p:nvPr/>
            </p:nvGrpSpPr>
            <p:grpSpPr bwMode="auto">
              <a:xfrm>
                <a:off x="2929" y="6774"/>
                <a:ext cx="2186" cy="2116"/>
                <a:chOff x="2929" y="6774"/>
                <a:chExt cx="2186" cy="2116"/>
              </a:xfrm>
            </p:grpSpPr>
            <p:sp>
              <p:nvSpPr>
                <p:cNvPr id="31" name="Oval 9"/>
                <p:cNvSpPr>
                  <a:spLocks noChangeArrowheads="1"/>
                </p:cNvSpPr>
                <p:nvPr/>
              </p:nvSpPr>
              <p:spPr bwMode="auto">
                <a:xfrm rot="1917662">
                  <a:off x="4575" y="6804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A</a:t>
                  </a:r>
                  <a:endParaRPr lang="en-US" altLang="zh-CN" sz="1600"/>
                </a:p>
              </p:txBody>
            </p:sp>
            <p:sp>
              <p:nvSpPr>
                <p:cNvPr id="32" name="Oval 10"/>
                <p:cNvSpPr>
                  <a:spLocks noChangeArrowheads="1"/>
                </p:cNvSpPr>
                <p:nvPr/>
              </p:nvSpPr>
              <p:spPr bwMode="auto">
                <a:xfrm rot="1917662">
                  <a:off x="2998" y="6952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B</a:t>
                  </a: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1000">
                    <a:latin typeface="Times New Roman" pitchFamily="18" charset="0"/>
                  </a:endParaRP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1000">
                    <a:latin typeface="Times New Roman" pitchFamily="18" charset="0"/>
                  </a:endParaRP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1000">
                    <a:latin typeface="Times New Roman" pitchFamily="18" charset="0"/>
                  </a:endParaRP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1000">
                    <a:latin typeface="Times New Roman" pitchFamily="18" charset="0"/>
                  </a:endParaRP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1000">
                    <a:latin typeface="Times New Roman" pitchFamily="18" charset="0"/>
                  </a:endParaRP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1000">
                    <a:latin typeface="Times New Roman" pitchFamily="18" charset="0"/>
                  </a:endParaRP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1000">
                    <a:latin typeface="Times New Roman" pitchFamily="18" charset="0"/>
                  </a:endParaRPr>
                </a:p>
                <a:p>
                  <a:endParaRPr lang="en-US" altLang="zh-CN"/>
                </a:p>
              </p:txBody>
            </p:sp>
            <p:sp>
              <p:nvSpPr>
                <p:cNvPr id="33" name="Oval 11"/>
                <p:cNvSpPr>
                  <a:spLocks noChangeArrowheads="1"/>
                </p:cNvSpPr>
                <p:nvPr/>
              </p:nvSpPr>
              <p:spPr bwMode="auto">
                <a:xfrm rot="1917662">
                  <a:off x="4290" y="8168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F</a:t>
                  </a:r>
                  <a:endParaRPr lang="en-US" altLang="zh-CN" sz="1600"/>
                </a:p>
              </p:txBody>
            </p:sp>
            <p:sp>
              <p:nvSpPr>
                <p:cNvPr id="34" name="Oval 12"/>
                <p:cNvSpPr>
                  <a:spLocks noChangeArrowheads="1"/>
                </p:cNvSpPr>
                <p:nvPr/>
              </p:nvSpPr>
              <p:spPr bwMode="auto">
                <a:xfrm rot="1917662">
                  <a:off x="2929" y="8422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C</a:t>
                  </a:r>
                  <a:endParaRPr lang="en-US" altLang="zh-CN" sz="1600"/>
                </a:p>
              </p:txBody>
            </p:sp>
            <p:sp>
              <p:nvSpPr>
                <p:cNvPr id="35" name="Line 13"/>
                <p:cNvSpPr>
                  <a:spLocks noChangeShapeType="1"/>
                </p:cNvSpPr>
                <p:nvPr/>
              </p:nvSpPr>
              <p:spPr bwMode="auto">
                <a:xfrm rot="1917662" flipH="1">
                  <a:off x="3589" y="6774"/>
                  <a:ext cx="90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14"/>
                <p:cNvSpPr>
                  <a:spLocks noChangeShapeType="1"/>
                </p:cNvSpPr>
                <p:nvPr/>
              </p:nvSpPr>
              <p:spPr bwMode="auto">
                <a:xfrm rot="1917662">
                  <a:off x="2964" y="7513"/>
                  <a:ext cx="540" cy="8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Freeform 15"/>
                <p:cNvSpPr>
                  <a:spLocks/>
                </p:cNvSpPr>
                <p:nvPr/>
              </p:nvSpPr>
              <p:spPr bwMode="auto">
                <a:xfrm>
                  <a:off x="4658" y="7280"/>
                  <a:ext cx="122" cy="907"/>
                </a:xfrm>
                <a:custGeom>
                  <a:avLst/>
                  <a:gdLst>
                    <a:gd name="T0" fmla="*/ 122 w 122"/>
                    <a:gd name="T1" fmla="*/ 0 h 907"/>
                    <a:gd name="T2" fmla="*/ 0 w 122"/>
                    <a:gd name="T3" fmla="*/ 907 h 90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22" h="907">
                      <a:moveTo>
                        <a:pt x="122" y="0"/>
                      </a:moveTo>
                      <a:lnTo>
                        <a:pt x="0" y="90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Freeform 16"/>
                <p:cNvSpPr>
                  <a:spLocks/>
                </p:cNvSpPr>
                <p:nvPr/>
              </p:nvSpPr>
              <p:spPr bwMode="auto">
                <a:xfrm>
                  <a:off x="3450" y="8560"/>
                  <a:ext cx="940" cy="80"/>
                </a:xfrm>
                <a:custGeom>
                  <a:avLst/>
                  <a:gdLst>
                    <a:gd name="T0" fmla="*/ 940 w 940"/>
                    <a:gd name="T1" fmla="*/ 0 h 80"/>
                    <a:gd name="T2" fmla="*/ 0 w 940"/>
                    <a:gd name="T3" fmla="*/ 80 h 8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940" h="80">
                      <a:moveTo>
                        <a:pt x="940" y="0"/>
                      </a:moveTo>
                      <a:lnTo>
                        <a:pt x="0" y="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1585" y="9015"/>
                <a:ext cx="1350" cy="1437"/>
                <a:chOff x="1585" y="9015"/>
                <a:chExt cx="1350" cy="1437"/>
              </a:xfrm>
            </p:grpSpPr>
            <p:sp>
              <p:nvSpPr>
                <p:cNvPr id="28" name="Oval 18"/>
                <p:cNvSpPr>
                  <a:spLocks noChangeArrowheads="1"/>
                </p:cNvSpPr>
                <p:nvPr/>
              </p:nvSpPr>
              <p:spPr bwMode="auto">
                <a:xfrm>
                  <a:off x="1585" y="9984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D</a:t>
                  </a:r>
                  <a:endParaRPr lang="en-US" altLang="zh-CN" sz="1600"/>
                </a:p>
              </p:txBody>
            </p:sp>
            <p:sp>
              <p:nvSpPr>
                <p:cNvPr id="29" name="Freeform 19"/>
                <p:cNvSpPr>
                  <a:spLocks/>
                </p:cNvSpPr>
                <p:nvPr/>
              </p:nvSpPr>
              <p:spPr bwMode="auto">
                <a:xfrm>
                  <a:off x="2040" y="9483"/>
                  <a:ext cx="535" cy="577"/>
                </a:xfrm>
                <a:custGeom>
                  <a:avLst/>
                  <a:gdLst>
                    <a:gd name="T0" fmla="*/ 535 w 535"/>
                    <a:gd name="T1" fmla="*/ 0 h 577"/>
                    <a:gd name="T2" fmla="*/ 0 w 535"/>
                    <a:gd name="T3" fmla="*/ 577 h 57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35" h="577">
                      <a:moveTo>
                        <a:pt x="535" y="0"/>
                      </a:moveTo>
                      <a:lnTo>
                        <a:pt x="0" y="57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Oval 20"/>
                <p:cNvSpPr>
                  <a:spLocks noChangeArrowheads="1"/>
                </p:cNvSpPr>
                <p:nvPr/>
              </p:nvSpPr>
              <p:spPr bwMode="auto">
                <a:xfrm>
                  <a:off x="2335" y="9015"/>
                  <a:ext cx="60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C</a:t>
                  </a:r>
                  <a:endParaRPr lang="en-US" altLang="zh-CN" sz="1600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4683" y="8368"/>
                <a:ext cx="2077" cy="2132"/>
                <a:chOff x="4683" y="8368"/>
                <a:chExt cx="2077" cy="2132"/>
              </a:xfrm>
            </p:grpSpPr>
            <p:sp>
              <p:nvSpPr>
                <p:cNvPr id="18" name="Oval 22"/>
                <p:cNvSpPr>
                  <a:spLocks noChangeArrowheads="1"/>
                </p:cNvSpPr>
                <p:nvPr/>
              </p:nvSpPr>
              <p:spPr bwMode="auto">
                <a:xfrm rot="1279191">
                  <a:off x="5709" y="8368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G</a:t>
                  </a:r>
                  <a:endParaRPr lang="en-US" altLang="zh-CN" sz="1600"/>
                </a:p>
              </p:txBody>
            </p:sp>
            <p:sp>
              <p:nvSpPr>
                <p:cNvPr id="19" name="Oval 23"/>
                <p:cNvSpPr>
                  <a:spLocks noChangeArrowheads="1"/>
                </p:cNvSpPr>
                <p:nvPr/>
              </p:nvSpPr>
              <p:spPr bwMode="auto">
                <a:xfrm rot="1279191">
                  <a:off x="6220" y="9534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I</a:t>
                  </a: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1000">
                    <a:latin typeface="Times New Roman" pitchFamily="18" charset="0"/>
                  </a:endParaRP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1000">
                    <a:latin typeface="Times New Roman" pitchFamily="18" charset="0"/>
                  </a:endParaRP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/>
                </a:p>
              </p:txBody>
            </p:sp>
            <p:sp>
              <p:nvSpPr>
                <p:cNvPr id="20" name="Oval 24"/>
                <p:cNvSpPr>
                  <a:spLocks noChangeArrowheads="1"/>
                </p:cNvSpPr>
                <p:nvPr/>
              </p:nvSpPr>
              <p:spPr bwMode="auto">
                <a:xfrm rot="1279191">
                  <a:off x="5253" y="10032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J</a:t>
                  </a:r>
                  <a:endParaRPr lang="en-US" altLang="zh-CN" sz="1600"/>
                </a:p>
              </p:txBody>
            </p:sp>
            <p:sp>
              <p:nvSpPr>
                <p:cNvPr id="21" name="Freeform 25"/>
                <p:cNvSpPr>
                  <a:spLocks/>
                </p:cNvSpPr>
                <p:nvPr/>
              </p:nvSpPr>
              <p:spPr bwMode="auto">
                <a:xfrm>
                  <a:off x="5000" y="9300"/>
                  <a:ext cx="310" cy="830"/>
                </a:xfrm>
                <a:custGeom>
                  <a:avLst/>
                  <a:gdLst>
                    <a:gd name="T0" fmla="*/ 0 w 310"/>
                    <a:gd name="T1" fmla="*/ 0 h 830"/>
                    <a:gd name="T2" fmla="*/ 310 w 310"/>
                    <a:gd name="T3" fmla="*/ 830 h 83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10" h="830">
                      <a:moveTo>
                        <a:pt x="0" y="0"/>
                      </a:moveTo>
                      <a:lnTo>
                        <a:pt x="310" y="83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Freeform 26"/>
                <p:cNvSpPr>
                  <a:spLocks/>
                </p:cNvSpPr>
                <p:nvPr/>
              </p:nvSpPr>
              <p:spPr bwMode="auto">
                <a:xfrm>
                  <a:off x="5180" y="8664"/>
                  <a:ext cx="567" cy="236"/>
                </a:xfrm>
                <a:custGeom>
                  <a:avLst/>
                  <a:gdLst>
                    <a:gd name="T0" fmla="*/ 0 w 567"/>
                    <a:gd name="T1" fmla="*/ 236 h 236"/>
                    <a:gd name="T2" fmla="*/ 567 w 567"/>
                    <a:gd name="T3" fmla="*/ 0 h 23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67" h="236">
                      <a:moveTo>
                        <a:pt x="0" y="236"/>
                      </a:moveTo>
                      <a:lnTo>
                        <a:pt x="56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27"/>
                <p:cNvSpPr>
                  <a:spLocks noChangeShapeType="1"/>
                </p:cNvSpPr>
                <p:nvPr/>
              </p:nvSpPr>
              <p:spPr bwMode="auto">
                <a:xfrm rot="1279191">
                  <a:off x="6077" y="8851"/>
                  <a:ext cx="540" cy="5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Freeform 28"/>
                <p:cNvSpPr>
                  <a:spLocks/>
                </p:cNvSpPr>
                <p:nvPr/>
              </p:nvSpPr>
              <p:spPr bwMode="auto">
                <a:xfrm>
                  <a:off x="5780" y="9940"/>
                  <a:ext cx="570" cy="280"/>
                </a:xfrm>
                <a:custGeom>
                  <a:avLst/>
                  <a:gdLst>
                    <a:gd name="T0" fmla="*/ 570 w 570"/>
                    <a:gd name="T1" fmla="*/ 0 h 280"/>
                    <a:gd name="T2" fmla="*/ 0 w 570"/>
                    <a:gd name="T3" fmla="*/ 280 h 28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280">
                      <a:moveTo>
                        <a:pt x="570" y="0"/>
                      </a:moveTo>
                      <a:lnTo>
                        <a:pt x="0" y="2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29"/>
                <p:cNvSpPr>
                  <a:spLocks noChangeShapeType="1"/>
                </p:cNvSpPr>
                <p:nvPr/>
              </p:nvSpPr>
              <p:spPr bwMode="auto">
                <a:xfrm rot="1279191">
                  <a:off x="5751" y="8810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30"/>
                <p:cNvSpPr>
                  <a:spLocks noChangeShapeType="1"/>
                </p:cNvSpPr>
                <p:nvPr/>
              </p:nvSpPr>
              <p:spPr bwMode="auto">
                <a:xfrm rot="1279191">
                  <a:off x="5153" y="9423"/>
                  <a:ext cx="11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Oval 31"/>
                <p:cNvSpPr>
                  <a:spLocks noChangeArrowheads="1"/>
                </p:cNvSpPr>
                <p:nvPr/>
              </p:nvSpPr>
              <p:spPr bwMode="auto">
                <a:xfrm rot="1279191">
                  <a:off x="4683" y="8816"/>
                  <a:ext cx="60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F</a:t>
                  </a:r>
                  <a:endParaRPr lang="en-US" altLang="zh-CN" sz="1600"/>
                </a:p>
              </p:txBody>
            </p:sp>
          </p:grp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6098" y="6949"/>
                <a:ext cx="1560" cy="1306"/>
                <a:chOff x="6098" y="6949"/>
                <a:chExt cx="1560" cy="1306"/>
              </a:xfrm>
            </p:grpSpPr>
            <p:sp>
              <p:nvSpPr>
                <p:cNvPr id="15" name="Oval 33"/>
                <p:cNvSpPr>
                  <a:spLocks noChangeArrowheads="1"/>
                </p:cNvSpPr>
                <p:nvPr/>
              </p:nvSpPr>
              <p:spPr bwMode="auto">
                <a:xfrm rot="359537">
                  <a:off x="7118" y="6949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H</a:t>
                  </a:r>
                  <a:endParaRPr lang="en-US" altLang="zh-CN" sz="1600"/>
                </a:p>
              </p:txBody>
            </p:sp>
            <p:sp>
              <p:nvSpPr>
                <p:cNvPr id="16" name="Freeform 34"/>
                <p:cNvSpPr>
                  <a:spLocks/>
                </p:cNvSpPr>
                <p:nvPr/>
              </p:nvSpPr>
              <p:spPr bwMode="auto">
                <a:xfrm>
                  <a:off x="6540" y="7370"/>
                  <a:ext cx="730" cy="460"/>
                </a:xfrm>
                <a:custGeom>
                  <a:avLst/>
                  <a:gdLst>
                    <a:gd name="T0" fmla="*/ 0 w 730"/>
                    <a:gd name="T1" fmla="*/ 460 h 460"/>
                    <a:gd name="T2" fmla="*/ 730 w 730"/>
                    <a:gd name="T3" fmla="*/ 0 h 46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730" h="460">
                      <a:moveTo>
                        <a:pt x="0" y="460"/>
                      </a:moveTo>
                      <a:lnTo>
                        <a:pt x="73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Oval 35"/>
                <p:cNvSpPr>
                  <a:spLocks noChangeArrowheads="1"/>
                </p:cNvSpPr>
                <p:nvPr/>
              </p:nvSpPr>
              <p:spPr bwMode="auto">
                <a:xfrm rot="359537">
                  <a:off x="6098" y="7787"/>
                  <a:ext cx="60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 dirty="0">
                      <a:latin typeface="Times New Roman" pitchFamily="18" charset="0"/>
                    </a:rPr>
                    <a:t>G</a:t>
                  </a:r>
                  <a:endParaRPr lang="en-US" altLang="zh-CN" sz="1600" dirty="0"/>
                </a:p>
              </p:txBody>
            </p:sp>
          </p:grpSp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3205" y="9171"/>
                <a:ext cx="1200" cy="1437"/>
                <a:chOff x="3205" y="9171"/>
                <a:chExt cx="1200" cy="1437"/>
              </a:xfrm>
            </p:grpSpPr>
            <p:sp>
              <p:nvSpPr>
                <p:cNvPr id="12" name="Oval 37"/>
                <p:cNvSpPr>
                  <a:spLocks noChangeArrowheads="1"/>
                </p:cNvSpPr>
                <p:nvPr/>
              </p:nvSpPr>
              <p:spPr bwMode="auto">
                <a:xfrm>
                  <a:off x="3865" y="10140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E</a:t>
                  </a:r>
                  <a:endParaRPr lang="en-US" altLang="zh-CN" sz="1600"/>
                </a:p>
              </p:txBody>
            </p:sp>
            <p:sp>
              <p:nvSpPr>
                <p:cNvPr id="13" name="Freeform 38"/>
                <p:cNvSpPr>
                  <a:spLocks/>
                </p:cNvSpPr>
                <p:nvPr/>
              </p:nvSpPr>
              <p:spPr bwMode="auto">
                <a:xfrm>
                  <a:off x="3640" y="9600"/>
                  <a:ext cx="360" cy="550"/>
                </a:xfrm>
                <a:custGeom>
                  <a:avLst/>
                  <a:gdLst>
                    <a:gd name="T0" fmla="*/ 0 w 360"/>
                    <a:gd name="T1" fmla="*/ 0 h 550"/>
                    <a:gd name="T2" fmla="*/ 360 w 360"/>
                    <a:gd name="T3" fmla="*/ 550 h 55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60" h="550">
                      <a:moveTo>
                        <a:pt x="0" y="0"/>
                      </a:moveTo>
                      <a:lnTo>
                        <a:pt x="360" y="55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Oval 39"/>
                <p:cNvSpPr>
                  <a:spLocks noChangeArrowheads="1"/>
                </p:cNvSpPr>
                <p:nvPr/>
              </p:nvSpPr>
              <p:spPr bwMode="auto">
                <a:xfrm>
                  <a:off x="3205" y="9171"/>
                  <a:ext cx="600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C</a:t>
                  </a:r>
                  <a:endParaRPr lang="en-US" altLang="zh-CN" sz="1600"/>
                </a:p>
              </p:txBody>
            </p:sp>
          </p:grpSp>
        </p:grp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1358" y="10905"/>
              <a:ext cx="5505" cy="6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144000"/>
                </a:lnSpc>
              </a:pPr>
              <a:r>
                <a:rPr lang="zh-CN" altLang="en-US" dirty="0">
                  <a:latin typeface="宋体" pitchFamily="2" charset="-122"/>
                </a:rPr>
                <a:t>         </a:t>
              </a:r>
              <a:r>
                <a:rPr lang="zh-CN" altLang="en-US" dirty="0" smtClean="0">
                  <a:latin typeface="宋体" pitchFamily="2" charset="-122"/>
                </a:rPr>
                <a:t>左图的</a:t>
              </a:r>
              <a:r>
                <a:rPr lang="en-US" altLang="zh-CN" dirty="0" smtClean="0">
                  <a:latin typeface="宋体" pitchFamily="2" charset="-122"/>
                </a:rPr>
                <a:t>5</a:t>
              </a:r>
              <a:r>
                <a:rPr lang="zh-CN" altLang="en-US" dirty="0">
                  <a:latin typeface="宋体" pitchFamily="2" charset="-122"/>
                </a:rPr>
                <a:t>个</a:t>
              </a:r>
              <a:r>
                <a:rPr lang="en-US" altLang="zh-CN" dirty="0">
                  <a:latin typeface="宋体" pitchFamily="2" charset="-122"/>
                </a:rPr>
                <a:t>2-</a:t>
              </a:r>
              <a:r>
                <a:rPr lang="zh-CN" altLang="en-US" dirty="0">
                  <a:latin typeface="宋体" pitchFamily="2" charset="-122"/>
                </a:rPr>
                <a:t>连通分支</a:t>
              </a:r>
              <a:endParaRPr lang="zh-CN" altLang="en-US" dirty="0"/>
            </a:p>
          </p:txBody>
        </p:sp>
      </p:grpSp>
      <p:sp>
        <p:nvSpPr>
          <p:cNvPr id="39" name="Rectangle 5"/>
          <p:cNvSpPr txBox="1">
            <a:spLocks noChangeArrowheads="1"/>
          </p:cNvSpPr>
          <p:nvPr/>
        </p:nvSpPr>
        <p:spPr>
          <a:xfrm>
            <a:off x="1357290" y="3286124"/>
            <a:ext cx="2208233" cy="29527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tabLst/>
              <a:defRPr/>
            </a:pPr>
            <a:r>
              <a: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grpSp>
        <p:nvGrpSpPr>
          <p:cNvPr id="41" name="Group 60"/>
          <p:cNvGrpSpPr>
            <a:grpSpLocks/>
          </p:cNvGrpSpPr>
          <p:nvPr/>
        </p:nvGrpSpPr>
        <p:grpSpPr bwMode="auto">
          <a:xfrm>
            <a:off x="928662" y="3357562"/>
            <a:ext cx="2808288" cy="2232025"/>
            <a:chOff x="5940" y="3780"/>
            <a:chExt cx="4140" cy="4056"/>
          </a:xfrm>
        </p:grpSpPr>
        <p:sp>
          <p:nvSpPr>
            <p:cNvPr id="42" name="Oval 61"/>
            <p:cNvSpPr>
              <a:spLocks noChangeArrowheads="1"/>
            </p:cNvSpPr>
            <p:nvPr/>
          </p:nvSpPr>
          <p:spPr bwMode="auto">
            <a:xfrm>
              <a:off x="7380" y="4188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64922" tIns="32461" rIns="64922" bIns="32461"/>
            <a:lstStyle/>
            <a:p>
              <a:pPr algn="just">
                <a:lnSpc>
                  <a:spcPct val="80000"/>
                </a:lnSpc>
              </a:pPr>
              <a:r>
                <a:rPr lang="en-US" altLang="zh-CN" sz="1600">
                  <a:latin typeface="Times New Roman" pitchFamily="18" charset="0"/>
                </a:rPr>
                <a:t>A</a:t>
              </a:r>
              <a:endParaRPr lang="en-US" altLang="zh-CN" sz="1600"/>
            </a:p>
          </p:txBody>
        </p:sp>
        <p:sp>
          <p:nvSpPr>
            <p:cNvPr id="43" name="Oval 62"/>
            <p:cNvSpPr>
              <a:spLocks noChangeArrowheads="1"/>
            </p:cNvSpPr>
            <p:nvPr/>
          </p:nvSpPr>
          <p:spPr bwMode="auto">
            <a:xfrm>
              <a:off x="6120" y="5148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64922" tIns="32461" rIns="64922" bIns="32461"/>
            <a:lstStyle/>
            <a:p>
              <a:pPr algn="just">
                <a:lnSpc>
                  <a:spcPct val="80000"/>
                </a:lnSpc>
              </a:pPr>
              <a:r>
                <a:rPr lang="en-US" altLang="zh-CN" sz="1600">
                  <a:latin typeface="Times New Roman" pitchFamily="18" charset="0"/>
                </a:rPr>
                <a:t>B</a:t>
              </a:r>
            </a:p>
            <a:p>
              <a:pPr algn="just">
                <a:lnSpc>
                  <a:spcPct val="80000"/>
                </a:lnSpc>
              </a:pPr>
              <a:endParaRPr lang="en-US" altLang="zh-CN" sz="700">
                <a:latin typeface="Times New Roman" pitchFamily="18" charset="0"/>
              </a:endParaRPr>
            </a:p>
            <a:p>
              <a:pPr algn="just">
                <a:lnSpc>
                  <a:spcPct val="80000"/>
                </a:lnSpc>
              </a:pPr>
              <a:endParaRPr lang="en-US" altLang="zh-CN" sz="700">
                <a:latin typeface="Times New Roman" pitchFamily="18" charset="0"/>
              </a:endParaRPr>
            </a:p>
            <a:p>
              <a:pPr algn="just">
                <a:lnSpc>
                  <a:spcPct val="80000"/>
                </a:lnSpc>
              </a:pPr>
              <a:endParaRPr lang="en-US" altLang="zh-CN" sz="700">
                <a:latin typeface="Times New Roman" pitchFamily="18" charset="0"/>
              </a:endParaRPr>
            </a:p>
            <a:p>
              <a:pPr algn="just">
                <a:lnSpc>
                  <a:spcPct val="80000"/>
                </a:lnSpc>
              </a:pPr>
              <a:endParaRPr lang="en-US" altLang="zh-CN" sz="700">
                <a:latin typeface="Times New Roman" pitchFamily="18" charset="0"/>
              </a:endParaRPr>
            </a:p>
            <a:p>
              <a:pPr algn="just">
                <a:lnSpc>
                  <a:spcPct val="80000"/>
                </a:lnSpc>
              </a:pPr>
              <a:endParaRPr lang="en-US" altLang="zh-CN" sz="700">
                <a:latin typeface="Times New Roman" pitchFamily="18" charset="0"/>
              </a:endParaRPr>
            </a:p>
            <a:p>
              <a:pPr algn="just">
                <a:lnSpc>
                  <a:spcPct val="80000"/>
                </a:lnSpc>
              </a:pPr>
              <a:endParaRPr lang="en-US" altLang="zh-CN" sz="700">
                <a:latin typeface="Times New Roman" pitchFamily="18" charset="0"/>
              </a:endParaRPr>
            </a:p>
            <a:p>
              <a:pPr algn="just">
                <a:lnSpc>
                  <a:spcPct val="80000"/>
                </a:lnSpc>
              </a:pPr>
              <a:endParaRPr lang="en-US" altLang="zh-CN" sz="700">
                <a:latin typeface="Times New Roman" pitchFamily="18" charset="0"/>
              </a:endParaRPr>
            </a:p>
            <a:p>
              <a:endParaRPr lang="en-US" altLang="zh-CN"/>
            </a:p>
          </p:txBody>
        </p:sp>
        <p:sp>
          <p:nvSpPr>
            <p:cNvPr id="44" name="Oval 63"/>
            <p:cNvSpPr>
              <a:spLocks noChangeArrowheads="1"/>
            </p:cNvSpPr>
            <p:nvPr/>
          </p:nvSpPr>
          <p:spPr bwMode="auto">
            <a:xfrm>
              <a:off x="7860" y="5496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64922" tIns="32461" rIns="64922" bIns="32461"/>
            <a:lstStyle/>
            <a:p>
              <a:pPr algn="just">
                <a:lnSpc>
                  <a:spcPct val="80000"/>
                </a:lnSpc>
              </a:pPr>
              <a:r>
                <a:rPr lang="en-US" altLang="zh-CN" sz="1600">
                  <a:latin typeface="Times New Roman" pitchFamily="18" charset="0"/>
                </a:rPr>
                <a:t>F</a:t>
              </a:r>
              <a:endParaRPr lang="en-US" altLang="zh-CN" sz="1600"/>
            </a:p>
          </p:txBody>
        </p:sp>
        <p:sp>
          <p:nvSpPr>
            <p:cNvPr id="45" name="Oval 64"/>
            <p:cNvSpPr>
              <a:spLocks noChangeArrowheads="1"/>
            </p:cNvSpPr>
            <p:nvPr/>
          </p:nvSpPr>
          <p:spPr bwMode="auto">
            <a:xfrm>
              <a:off x="7590" y="7368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64922" tIns="32461" rIns="64922" bIns="32461"/>
            <a:lstStyle/>
            <a:p>
              <a:pPr algn="just">
                <a:lnSpc>
                  <a:spcPct val="80000"/>
                </a:lnSpc>
              </a:pPr>
              <a:r>
                <a:rPr lang="en-US" altLang="zh-CN" sz="1600">
                  <a:latin typeface="Times New Roman" pitchFamily="18" charset="0"/>
                </a:rPr>
                <a:t>E</a:t>
              </a:r>
              <a:endParaRPr lang="en-US" altLang="zh-CN" sz="1600"/>
            </a:p>
          </p:txBody>
        </p:sp>
        <p:sp>
          <p:nvSpPr>
            <p:cNvPr id="46" name="Oval 65"/>
            <p:cNvSpPr>
              <a:spLocks noChangeArrowheads="1"/>
            </p:cNvSpPr>
            <p:nvPr/>
          </p:nvSpPr>
          <p:spPr bwMode="auto">
            <a:xfrm>
              <a:off x="8640" y="4716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64922" tIns="32461" rIns="64922" bIns="32461"/>
            <a:lstStyle/>
            <a:p>
              <a:pPr algn="just">
                <a:lnSpc>
                  <a:spcPct val="80000"/>
                </a:lnSpc>
              </a:pPr>
              <a:r>
                <a:rPr lang="en-US" altLang="zh-CN" sz="1600">
                  <a:latin typeface="Times New Roman" pitchFamily="18" charset="0"/>
                </a:rPr>
                <a:t>G</a:t>
              </a:r>
              <a:endParaRPr lang="en-US" altLang="zh-CN" sz="1600"/>
            </a:p>
          </p:txBody>
        </p:sp>
        <p:sp>
          <p:nvSpPr>
            <p:cNvPr id="47" name="Oval 66"/>
            <p:cNvSpPr>
              <a:spLocks noChangeArrowheads="1"/>
            </p:cNvSpPr>
            <p:nvPr/>
          </p:nvSpPr>
          <p:spPr bwMode="auto">
            <a:xfrm>
              <a:off x="5940" y="7296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64922" tIns="32461" rIns="64922" bIns="32461"/>
            <a:lstStyle/>
            <a:p>
              <a:pPr algn="just">
                <a:lnSpc>
                  <a:spcPct val="80000"/>
                </a:lnSpc>
              </a:pPr>
              <a:r>
                <a:rPr lang="en-US" altLang="zh-CN" sz="1600">
                  <a:latin typeface="Times New Roman" pitchFamily="18" charset="0"/>
                </a:rPr>
                <a:t>D</a:t>
              </a:r>
              <a:endParaRPr lang="en-US" altLang="zh-CN" sz="1600"/>
            </a:p>
          </p:txBody>
        </p:sp>
        <p:sp>
          <p:nvSpPr>
            <p:cNvPr id="48" name="Oval 67"/>
            <p:cNvSpPr>
              <a:spLocks noChangeArrowheads="1"/>
            </p:cNvSpPr>
            <p:nvPr/>
          </p:nvSpPr>
          <p:spPr bwMode="auto">
            <a:xfrm>
              <a:off x="6840" y="6432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64922" tIns="32461" rIns="64922" bIns="32461"/>
            <a:lstStyle/>
            <a:p>
              <a:pPr algn="just">
                <a:lnSpc>
                  <a:spcPct val="80000"/>
                </a:lnSpc>
              </a:pPr>
              <a:r>
                <a:rPr lang="en-US" altLang="zh-CN" sz="1600">
                  <a:latin typeface="Times New Roman" pitchFamily="18" charset="0"/>
                </a:rPr>
                <a:t>C</a:t>
              </a:r>
              <a:endParaRPr lang="en-US" altLang="zh-CN" sz="1600"/>
            </a:p>
          </p:txBody>
        </p:sp>
        <p:sp>
          <p:nvSpPr>
            <p:cNvPr id="49" name="Oval 68"/>
            <p:cNvSpPr>
              <a:spLocks noChangeArrowheads="1"/>
            </p:cNvSpPr>
            <p:nvPr/>
          </p:nvSpPr>
          <p:spPr bwMode="auto">
            <a:xfrm>
              <a:off x="9540" y="5616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64922" tIns="32461" rIns="64922" bIns="32461"/>
            <a:lstStyle/>
            <a:p>
              <a:pPr algn="just">
                <a:lnSpc>
                  <a:spcPct val="80000"/>
                </a:lnSpc>
              </a:pPr>
              <a:r>
                <a:rPr lang="en-US" altLang="zh-CN" sz="1600" dirty="0">
                  <a:latin typeface="Times New Roman" pitchFamily="18" charset="0"/>
                </a:rPr>
                <a:t>I</a:t>
              </a:r>
            </a:p>
            <a:p>
              <a:pPr algn="just">
                <a:lnSpc>
                  <a:spcPct val="80000"/>
                </a:lnSpc>
              </a:pPr>
              <a:endParaRPr lang="en-US" altLang="zh-CN" sz="1600" dirty="0">
                <a:latin typeface="Times New Roman" pitchFamily="18" charset="0"/>
              </a:endParaRPr>
            </a:p>
            <a:p>
              <a:pPr algn="just">
                <a:lnSpc>
                  <a:spcPct val="80000"/>
                </a:lnSpc>
              </a:pPr>
              <a:endParaRPr lang="en-US" altLang="zh-CN" sz="700" dirty="0">
                <a:latin typeface="Times New Roman" pitchFamily="18" charset="0"/>
              </a:endParaRPr>
            </a:p>
          </p:txBody>
        </p:sp>
        <p:sp>
          <p:nvSpPr>
            <p:cNvPr id="50" name="Oval 69"/>
            <p:cNvSpPr>
              <a:spLocks noChangeArrowheads="1"/>
            </p:cNvSpPr>
            <p:nvPr/>
          </p:nvSpPr>
          <p:spPr bwMode="auto">
            <a:xfrm>
              <a:off x="9540" y="3780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64922" tIns="32461" rIns="64922" bIns="32461"/>
            <a:lstStyle/>
            <a:p>
              <a:pPr algn="just">
                <a:lnSpc>
                  <a:spcPct val="80000"/>
                </a:lnSpc>
              </a:pPr>
              <a:r>
                <a:rPr lang="en-US" altLang="zh-CN" sz="1600">
                  <a:latin typeface="Times New Roman" pitchFamily="18" charset="0"/>
                </a:rPr>
                <a:t>H</a:t>
              </a:r>
              <a:endParaRPr lang="en-US" altLang="zh-CN" sz="1600"/>
            </a:p>
          </p:txBody>
        </p:sp>
        <p:sp>
          <p:nvSpPr>
            <p:cNvPr id="51" name="Oval 70"/>
            <p:cNvSpPr>
              <a:spLocks noChangeArrowheads="1"/>
            </p:cNvSpPr>
            <p:nvPr/>
          </p:nvSpPr>
          <p:spPr bwMode="auto">
            <a:xfrm>
              <a:off x="8820" y="6432"/>
              <a:ext cx="54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64922" tIns="32461" rIns="64922" bIns="32461"/>
            <a:lstStyle/>
            <a:p>
              <a:pPr algn="just">
                <a:lnSpc>
                  <a:spcPct val="80000"/>
                </a:lnSpc>
              </a:pPr>
              <a:r>
                <a:rPr lang="en-US" altLang="zh-CN" sz="1600">
                  <a:latin typeface="Times New Roman" pitchFamily="18" charset="0"/>
                </a:rPr>
                <a:t>J</a:t>
              </a:r>
              <a:endParaRPr lang="en-US" altLang="zh-CN" sz="1600"/>
            </a:p>
          </p:txBody>
        </p:sp>
        <p:sp>
          <p:nvSpPr>
            <p:cNvPr id="52" name="Line 71"/>
            <p:cNvSpPr>
              <a:spLocks noChangeShapeType="1"/>
            </p:cNvSpPr>
            <p:nvPr/>
          </p:nvSpPr>
          <p:spPr bwMode="auto">
            <a:xfrm flipH="1">
              <a:off x="6660" y="4560"/>
              <a:ext cx="90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2"/>
            <p:cNvSpPr>
              <a:spLocks noChangeShapeType="1"/>
            </p:cNvSpPr>
            <p:nvPr/>
          </p:nvSpPr>
          <p:spPr bwMode="auto">
            <a:xfrm>
              <a:off x="6480" y="5616"/>
              <a:ext cx="54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3"/>
            <p:cNvSpPr>
              <a:spLocks noChangeShapeType="1"/>
            </p:cNvSpPr>
            <p:nvPr/>
          </p:nvSpPr>
          <p:spPr bwMode="auto">
            <a:xfrm>
              <a:off x="7740" y="4560"/>
              <a:ext cx="36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4"/>
            <p:cNvSpPr>
              <a:spLocks noChangeShapeType="1"/>
            </p:cNvSpPr>
            <p:nvPr/>
          </p:nvSpPr>
          <p:spPr bwMode="auto">
            <a:xfrm flipH="1">
              <a:off x="7380" y="5964"/>
              <a:ext cx="540" cy="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75"/>
            <p:cNvSpPr>
              <a:spLocks noChangeShapeType="1"/>
            </p:cNvSpPr>
            <p:nvPr/>
          </p:nvSpPr>
          <p:spPr bwMode="auto">
            <a:xfrm flipH="1">
              <a:off x="6390" y="6795"/>
              <a:ext cx="5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76"/>
            <p:cNvSpPr>
              <a:spLocks noChangeShapeType="1"/>
            </p:cNvSpPr>
            <p:nvPr/>
          </p:nvSpPr>
          <p:spPr bwMode="auto">
            <a:xfrm rot="1011870">
              <a:off x="7200" y="6900"/>
              <a:ext cx="645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7"/>
            <p:cNvSpPr>
              <a:spLocks noChangeShapeType="1"/>
            </p:cNvSpPr>
            <p:nvPr/>
          </p:nvSpPr>
          <p:spPr bwMode="auto">
            <a:xfrm>
              <a:off x="8280" y="5964"/>
              <a:ext cx="540" cy="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78"/>
            <p:cNvSpPr>
              <a:spLocks noChangeShapeType="1"/>
            </p:cNvSpPr>
            <p:nvPr/>
          </p:nvSpPr>
          <p:spPr bwMode="auto">
            <a:xfrm flipV="1">
              <a:off x="8325" y="5148"/>
              <a:ext cx="3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79"/>
            <p:cNvSpPr>
              <a:spLocks noChangeShapeType="1"/>
            </p:cNvSpPr>
            <p:nvPr/>
          </p:nvSpPr>
          <p:spPr bwMode="auto">
            <a:xfrm rot="20991516" flipV="1">
              <a:off x="9090" y="4188"/>
              <a:ext cx="54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80"/>
            <p:cNvSpPr>
              <a:spLocks noChangeShapeType="1"/>
            </p:cNvSpPr>
            <p:nvPr/>
          </p:nvSpPr>
          <p:spPr bwMode="auto">
            <a:xfrm>
              <a:off x="9180" y="5028"/>
              <a:ext cx="540" cy="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81"/>
            <p:cNvSpPr>
              <a:spLocks noChangeShapeType="1"/>
            </p:cNvSpPr>
            <p:nvPr/>
          </p:nvSpPr>
          <p:spPr bwMode="auto">
            <a:xfrm flipH="1">
              <a:off x="9360" y="6084"/>
              <a:ext cx="360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82"/>
            <p:cNvSpPr>
              <a:spLocks noChangeShapeType="1"/>
            </p:cNvSpPr>
            <p:nvPr/>
          </p:nvSpPr>
          <p:spPr bwMode="auto">
            <a:xfrm>
              <a:off x="9000" y="5184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83"/>
            <p:cNvSpPr>
              <a:spLocks noChangeShapeType="1"/>
            </p:cNvSpPr>
            <p:nvPr/>
          </p:nvSpPr>
          <p:spPr bwMode="auto">
            <a:xfrm>
              <a:off x="8400" y="5808"/>
              <a:ext cx="1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142976" y="585789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含割点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的连通图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双连通与网络可靠性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4773627"/>
          </a:xfrm>
        </p:spPr>
        <p:txBody>
          <a:bodyPr/>
          <a:lstStyle/>
          <a:p>
            <a:pPr lvl="1"/>
            <a:r>
              <a:rPr lang="zh-CN" altLang="en-US" sz="2400" dirty="0" smtClean="0"/>
              <a:t>问题：设计算法测试一个连通图是否</a:t>
            </a:r>
            <a:r>
              <a:rPr lang="en-US" altLang="zh-CN" sz="2400" dirty="0" smtClean="0"/>
              <a:t>2-</a:t>
            </a:r>
            <a:r>
              <a:rPr lang="zh-CN" altLang="en-US" sz="2400" dirty="0" smtClean="0"/>
              <a:t>连通；若不是，算法将识别出割点、找出所有最大</a:t>
            </a:r>
            <a:r>
              <a:rPr lang="en-US" altLang="zh-CN" sz="2400" dirty="0" smtClean="0"/>
              <a:t>2-</a:t>
            </a:r>
            <a:r>
              <a:rPr lang="zh-CN" altLang="en-US" sz="2400" dirty="0" smtClean="0"/>
              <a:t>连通分支。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蛮力算法：设图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顶点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、边</a:t>
            </a:r>
            <a:r>
              <a:rPr lang="en-US" altLang="zh-CN" sz="2400" dirty="0" smtClean="0"/>
              <a:t>m</a:t>
            </a:r>
          </a:p>
          <a:p>
            <a:pPr lvl="2"/>
            <a:r>
              <a:rPr lang="en-US" altLang="zh-CN" sz="2000" dirty="0" smtClean="0"/>
              <a:t>ABC(G)    //</a:t>
            </a:r>
            <a:r>
              <a:rPr lang="zh-CN" altLang="en-US" sz="2000" dirty="0" smtClean="0"/>
              <a:t>判断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是否</a:t>
            </a:r>
            <a:r>
              <a:rPr lang="en-US" altLang="zh-CN" sz="2000" dirty="0" smtClean="0"/>
              <a:t>2-</a:t>
            </a:r>
            <a:r>
              <a:rPr lang="zh-CN" altLang="en-US" sz="2000" dirty="0" smtClean="0"/>
              <a:t>联通、找割点，初值</a:t>
            </a:r>
            <a:r>
              <a:rPr lang="en-US" altLang="zh-CN" sz="2000" dirty="0" err="1" smtClean="0"/>
              <a:t>ist</a:t>
            </a:r>
            <a:r>
              <a:rPr lang="en-US" altLang="zh-CN" sz="2000" dirty="0" smtClean="0"/>
              <a:t>=1</a:t>
            </a:r>
          </a:p>
          <a:p>
            <a:pPr lvl="2"/>
            <a:r>
              <a:rPr lang="en-US" altLang="zh-CN" sz="2000" dirty="0" smtClean="0"/>
              <a:t> for  G </a:t>
            </a:r>
            <a:r>
              <a:rPr lang="zh-CN" altLang="en-US" sz="2000" dirty="0" smtClean="0"/>
              <a:t>的每一个顶点</a:t>
            </a:r>
            <a:r>
              <a:rPr lang="en-US" altLang="zh-CN" sz="2000" dirty="0" smtClean="0"/>
              <a:t>v </a:t>
            </a:r>
          </a:p>
          <a:p>
            <a:pPr lvl="2"/>
            <a:r>
              <a:rPr lang="en-US" altLang="zh-CN" sz="2000" dirty="0" smtClean="0"/>
              <a:t>  DFS(u)    //</a:t>
            </a:r>
            <a:r>
              <a:rPr lang="zh-CN" altLang="en-US" sz="2000" dirty="0" smtClean="0"/>
              <a:t>深度优先遍历图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去掉</a:t>
            </a:r>
            <a:r>
              <a:rPr lang="en-US" altLang="zh-CN" sz="2000" dirty="0" smtClean="0"/>
              <a:t>v</a:t>
            </a:r>
            <a:r>
              <a:rPr lang="zh-CN" altLang="en-US" sz="2000" dirty="0" smtClean="0"/>
              <a:t>及其关联边剩余的图</a:t>
            </a:r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m+n</a:t>
            </a:r>
            <a:r>
              <a:rPr lang="en-US" altLang="zh-CN" sz="2000" dirty="0" smtClean="0"/>
              <a:t>)</a:t>
            </a:r>
          </a:p>
          <a:p>
            <a:pPr lvl="2"/>
            <a:r>
              <a:rPr lang="en-US" altLang="zh-CN" sz="2000" dirty="0" smtClean="0"/>
              <a:t>    if count&lt;n-1 then  //</a:t>
            </a:r>
            <a:r>
              <a:rPr lang="zh-CN" altLang="en-US" sz="2000" dirty="0" smtClean="0"/>
              <a:t>被遍历顶点计数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        print v ; </a:t>
            </a:r>
            <a:r>
              <a:rPr lang="en-US" altLang="zh-CN" sz="2000" dirty="0" err="1" smtClean="0"/>
              <a:t>ist</a:t>
            </a:r>
            <a:r>
              <a:rPr lang="en-US" altLang="zh-CN" sz="2000" dirty="0" smtClean="0"/>
              <a:t>=0      //</a:t>
            </a:r>
            <a:r>
              <a:rPr lang="zh-CN" altLang="en-US" sz="2000" dirty="0" smtClean="0"/>
              <a:t>找到一个割点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    end if</a:t>
            </a:r>
          </a:p>
          <a:p>
            <a:pPr lvl="2"/>
            <a:r>
              <a:rPr lang="en-US" altLang="zh-CN" sz="2000" dirty="0" smtClean="0"/>
              <a:t>  end {for} </a:t>
            </a:r>
          </a:p>
          <a:p>
            <a:pPr lvl="2"/>
            <a:r>
              <a:rPr lang="zh-CN" altLang="en-US" sz="2000" dirty="0" smtClean="0"/>
              <a:t>找连通分支：以割点为起点，遍历图，一边扩展子图一边判定。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复杂度：判断</a:t>
            </a:r>
            <a:r>
              <a:rPr lang="en-US" altLang="zh-CN" sz="2000" dirty="0" smtClean="0"/>
              <a:t>O(nm+n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、找连通分支</a:t>
            </a:r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m+n</a:t>
            </a:r>
            <a:r>
              <a:rPr lang="en-US" altLang="zh-CN" sz="2000" dirty="0" smtClean="0"/>
              <a:t>)(</a:t>
            </a:r>
            <a:r>
              <a:rPr lang="zh-CN" altLang="en-US" sz="2000" dirty="0" smtClean="0"/>
              <a:t>遍历去掉割点的森林、加直接相连的割点及边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双连通与网络可靠性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400" dirty="0" smtClean="0"/>
              <a:t>DFS(v) </a:t>
            </a:r>
            <a:r>
              <a:rPr lang="en-US" altLang="zh-CN" sz="2400" dirty="0" smtClean="0">
                <a:latin typeface="Times New Roman" pitchFamily="18" charset="0"/>
              </a:rPr>
              <a:t>//</a:t>
            </a:r>
            <a:r>
              <a:rPr lang="zh-CN" altLang="en-US" sz="2400" dirty="0" smtClean="0">
                <a:latin typeface="Times New Roman" pitchFamily="18" charset="0"/>
              </a:rPr>
              <a:t>访问由</a:t>
            </a:r>
            <a:r>
              <a:rPr lang="en-US" altLang="zh-CN" sz="2400" dirty="0" smtClean="0">
                <a:latin typeface="Times New Roman" pitchFamily="18" charset="0"/>
              </a:rPr>
              <a:t>v</a:t>
            </a:r>
            <a:r>
              <a:rPr lang="zh-CN" altLang="en-US" sz="2400" dirty="0" smtClean="0">
                <a:latin typeface="Times New Roman" pitchFamily="18" charset="0"/>
              </a:rPr>
              <a:t>到达的所有顶点</a:t>
            </a:r>
            <a:r>
              <a:rPr lang="en-US" altLang="zh-CN" sz="2400" dirty="0" smtClean="0">
                <a:latin typeface="Times New Roman" pitchFamily="18" charset="0"/>
              </a:rPr>
              <a:t>,</a:t>
            </a:r>
            <a:r>
              <a:rPr lang="zh-CN" altLang="en-US" sz="2400" dirty="0" smtClean="0">
                <a:latin typeface="Times New Roman" pitchFamily="18" charset="0"/>
              </a:rPr>
              <a:t>计数器</a:t>
            </a:r>
            <a:r>
              <a:rPr lang="en-US" altLang="zh-CN" sz="2400" dirty="0" smtClean="0">
                <a:latin typeface="Times New Roman" pitchFamily="18" charset="0"/>
              </a:rPr>
              <a:t>count</a:t>
            </a:r>
            <a:endParaRPr lang="zh-CN" altLang="en-US" sz="2400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 </a:t>
            </a:r>
            <a:r>
              <a:rPr lang="en-US" altLang="zh-CN" sz="2400" dirty="0" smtClean="0">
                <a:latin typeface="Times New Roman" pitchFamily="18" charset="0"/>
              </a:rPr>
              <a:t>//</a:t>
            </a:r>
            <a:r>
              <a:rPr lang="zh-CN" altLang="en-US" sz="2400" dirty="0" smtClean="0">
                <a:latin typeface="Times New Roman" pitchFamily="18" charset="0"/>
              </a:rPr>
              <a:t>已经初始化为</a:t>
            </a:r>
            <a:r>
              <a:rPr lang="en-US" altLang="zh-CN" sz="24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；数组</a:t>
            </a:r>
            <a:r>
              <a:rPr lang="en-US" altLang="zh-CN" sz="2400" dirty="0" smtClean="0">
                <a:latin typeface="Times New Roman" pitchFamily="18" charset="0"/>
              </a:rPr>
              <a:t>Visited</a:t>
            </a:r>
            <a:r>
              <a:rPr lang="zh-CN" altLang="en-US" sz="2400" dirty="0" smtClean="0">
                <a:latin typeface="Times New Roman" pitchFamily="18" charset="0"/>
              </a:rPr>
              <a:t>标示各顶点被访问的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//</a:t>
            </a:r>
            <a:r>
              <a:rPr lang="zh-CN" altLang="en-US" sz="2400" dirty="0" smtClean="0">
                <a:latin typeface="Times New Roman" pitchFamily="18" charset="0"/>
              </a:rPr>
              <a:t>次序，其元素已经初始化为</a:t>
            </a:r>
            <a:r>
              <a:rPr lang="en-US" altLang="zh-CN" sz="2400" dirty="0" smtClean="0">
                <a:latin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1.  Visited(v):=count;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2.  </a:t>
            </a:r>
            <a:r>
              <a:rPr lang="en-US" altLang="zh-CN" sz="2400" b="1" dirty="0" smtClean="0">
                <a:latin typeface="Times New Roman" pitchFamily="18" charset="0"/>
              </a:rPr>
              <a:t>for  </a:t>
            </a:r>
            <a:r>
              <a:rPr lang="zh-CN" altLang="en-US" sz="2400" dirty="0" smtClean="0">
                <a:latin typeface="Times New Roman" pitchFamily="18" charset="0"/>
              </a:rPr>
              <a:t>邻接于</a:t>
            </a:r>
            <a:r>
              <a:rPr lang="en-US" altLang="zh-CN" sz="2400" dirty="0" smtClean="0">
                <a:latin typeface="Times New Roman" pitchFamily="18" charset="0"/>
              </a:rPr>
              <a:t>v</a:t>
            </a:r>
            <a:r>
              <a:rPr lang="zh-CN" altLang="en-US" sz="2400" dirty="0" smtClean="0">
                <a:latin typeface="Times New Roman" pitchFamily="18" charset="0"/>
              </a:rPr>
              <a:t>的每个顶点</a:t>
            </a:r>
            <a:r>
              <a:rPr lang="en-US" altLang="zh-CN" sz="2400" dirty="0" smtClean="0">
                <a:latin typeface="Times New Roman" pitchFamily="18" charset="0"/>
              </a:rPr>
              <a:t>w  </a:t>
            </a:r>
            <a:r>
              <a:rPr lang="en-US" altLang="zh-CN" sz="2400" b="1" dirty="0" smtClean="0">
                <a:latin typeface="Times New Roman" pitchFamily="18" charset="0"/>
              </a:rPr>
              <a:t>do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</a:rPr>
              <a:t>．   </a:t>
            </a:r>
            <a:r>
              <a:rPr lang="en-US" altLang="zh-CN" sz="2400" b="1" dirty="0" smtClean="0">
                <a:latin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</a:rPr>
              <a:t> Visited(w)=0 </a:t>
            </a:r>
            <a:r>
              <a:rPr lang="en-US" altLang="zh-CN" sz="2400" b="1" dirty="0" smtClean="0">
                <a:latin typeface="Times New Roman" pitchFamily="18" charset="0"/>
              </a:rPr>
              <a:t>then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4.       count:=count+1; 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5.       DFS(w);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6.     </a:t>
            </a:r>
            <a:r>
              <a:rPr lang="en-US" altLang="zh-CN" sz="2400" b="1" dirty="0" smtClean="0">
                <a:latin typeface="Times New Roman" pitchFamily="18" charset="0"/>
              </a:rPr>
              <a:t>end{if}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7.   </a:t>
            </a:r>
            <a:r>
              <a:rPr lang="en-US" altLang="zh-CN" sz="2400" b="1" dirty="0" smtClean="0">
                <a:latin typeface="Times New Roman" pitchFamily="18" charset="0"/>
              </a:rPr>
              <a:t>end{for}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8</a:t>
            </a:r>
            <a:r>
              <a:rPr lang="zh-CN" altLang="en-US" sz="2400" dirty="0" smtClean="0">
                <a:latin typeface="Times New Roman" pitchFamily="18" charset="0"/>
              </a:rPr>
              <a:t>．</a:t>
            </a:r>
            <a:r>
              <a:rPr lang="en-US" altLang="zh-CN" sz="2400" b="1" dirty="0" smtClean="0">
                <a:latin typeface="Times New Roman" pitchFamily="18" charset="0"/>
              </a:rPr>
              <a:t>end{DFS}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双连通与网络可靠性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14414" y="2500306"/>
            <a:ext cx="7358114" cy="3500462"/>
            <a:chOff x="820" y="5784"/>
            <a:chExt cx="8230" cy="491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510" y="5784"/>
              <a:ext cx="4680" cy="3999"/>
              <a:chOff x="1881" y="5104"/>
              <a:chExt cx="4680" cy="3999"/>
            </a:xfrm>
          </p:grpSpPr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3321" y="5417"/>
                <a:ext cx="249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209" tIns="0" rIns="15070" bIns="0"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1</a:t>
                </a:r>
                <a:endParaRPr lang="en-US" altLang="zh-CN" sz="1400"/>
              </a:p>
            </p:txBody>
          </p:sp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5481" y="5104"/>
                <a:ext cx="249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209" tIns="0" rIns="15070" bIns="0"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8</a:t>
                </a:r>
                <a:endParaRPr lang="en-US" altLang="zh-CN" sz="1400"/>
              </a:p>
            </p:txBody>
          </p:sp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2061" y="6353"/>
                <a:ext cx="249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209" tIns="0" rIns="15070" bIns="0"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2</a:t>
                </a:r>
                <a:endParaRPr lang="en-US" altLang="zh-CN" sz="1400"/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/>
            </p:nvSpPr>
            <p:spPr bwMode="auto">
              <a:xfrm>
                <a:off x="3753" y="6353"/>
                <a:ext cx="249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209" tIns="0" rIns="15070" bIns="0"/>
              <a:lstStyle/>
              <a:p>
                <a:pPr algn="just"/>
                <a:r>
                  <a:rPr lang="en-US" altLang="zh-CN" sz="1600" dirty="0">
                    <a:latin typeface="Times New Roman" pitchFamily="18" charset="0"/>
                  </a:rPr>
                  <a:t>a</a:t>
                </a:r>
                <a:endParaRPr lang="en-US" altLang="zh-CN" sz="1600" dirty="0"/>
              </a:p>
            </p:txBody>
          </p:sp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4581" y="6041"/>
                <a:ext cx="249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209" tIns="0" rIns="15070" bIns="0"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7</a:t>
                </a:r>
                <a:endParaRPr lang="en-US" altLang="zh-CN" sz="1400"/>
              </a:p>
            </p:txBody>
          </p:sp>
          <p:sp>
            <p:nvSpPr>
              <p:cNvPr id="39" name="Rectangle 11"/>
              <p:cNvSpPr>
                <a:spLocks noChangeArrowheads="1"/>
              </p:cNvSpPr>
              <p:nvPr/>
            </p:nvSpPr>
            <p:spPr bwMode="auto">
              <a:xfrm>
                <a:off x="3792" y="6977"/>
                <a:ext cx="249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209" tIns="0" rIns="15070" bIns="0"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6</a:t>
                </a:r>
                <a:endParaRPr lang="en-US" altLang="zh-CN" sz="1400"/>
              </a:p>
            </p:txBody>
          </p:sp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4761" y="6929"/>
                <a:ext cx="249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209" tIns="0" rIns="15070" bIns="0"/>
              <a:lstStyle/>
              <a:p>
                <a:pPr algn="just"/>
                <a:r>
                  <a:rPr lang="en-US" altLang="zh-CN" sz="1600" dirty="0">
                    <a:latin typeface="Times New Roman" pitchFamily="18" charset="0"/>
                  </a:rPr>
                  <a:t>c</a:t>
                </a:r>
                <a:endParaRPr lang="en-US" altLang="zh-CN" sz="1600" dirty="0"/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5205" y="6664"/>
                <a:ext cx="249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209" tIns="0" rIns="1507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d</a:t>
                </a:r>
                <a:endParaRPr lang="en-US" altLang="zh-CN" sz="1600"/>
              </a:p>
            </p:txBody>
          </p:sp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6312" y="7033"/>
                <a:ext cx="249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209" tIns="0" rIns="15070" bIns="0"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9</a:t>
                </a:r>
                <a:endParaRPr lang="en-US" altLang="zh-CN" sz="1400"/>
              </a:p>
            </p:txBody>
          </p:sp>
          <p:sp>
            <p:nvSpPr>
              <p:cNvPr id="43" name="Rectangle 15"/>
              <p:cNvSpPr>
                <a:spLocks noChangeArrowheads="1"/>
              </p:cNvSpPr>
              <p:nvPr/>
            </p:nvSpPr>
            <p:spPr bwMode="auto">
              <a:xfrm>
                <a:off x="2781" y="7913"/>
                <a:ext cx="249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209" tIns="0" rIns="15070" bIns="0"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3</a:t>
                </a:r>
                <a:endParaRPr lang="en-US" altLang="zh-CN" sz="1400"/>
              </a:p>
            </p:txBody>
          </p:sp>
          <p:sp>
            <p:nvSpPr>
              <p:cNvPr id="44" name="Rectangle 16"/>
              <p:cNvSpPr>
                <a:spLocks noChangeArrowheads="1"/>
              </p:cNvSpPr>
              <p:nvPr/>
            </p:nvSpPr>
            <p:spPr bwMode="auto">
              <a:xfrm>
                <a:off x="1881" y="8692"/>
                <a:ext cx="249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209" tIns="0" rIns="15070" bIns="0"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4</a:t>
                </a:r>
                <a:endParaRPr lang="en-US" altLang="zh-CN" sz="1400"/>
              </a:p>
            </p:txBody>
          </p:sp>
          <p:sp>
            <p:nvSpPr>
              <p:cNvPr id="45" name="Rectangle 17"/>
              <p:cNvSpPr>
                <a:spLocks noChangeArrowheads="1"/>
              </p:cNvSpPr>
              <p:nvPr/>
            </p:nvSpPr>
            <p:spPr bwMode="auto">
              <a:xfrm>
                <a:off x="3501" y="8848"/>
                <a:ext cx="249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209" tIns="0" rIns="15070" bIns="0"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5</a:t>
                </a:r>
                <a:endParaRPr lang="en-US" altLang="zh-CN" sz="1400"/>
              </a:p>
            </p:txBody>
          </p:sp>
          <p:sp>
            <p:nvSpPr>
              <p:cNvPr id="46" name="Rectangle 18"/>
              <p:cNvSpPr>
                <a:spLocks noChangeArrowheads="1"/>
              </p:cNvSpPr>
              <p:nvPr/>
            </p:nvSpPr>
            <p:spPr bwMode="auto">
              <a:xfrm>
                <a:off x="5121" y="8380"/>
                <a:ext cx="360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209" tIns="0" rIns="15070" bIns="0"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10</a:t>
                </a:r>
                <a:endParaRPr lang="en-US" altLang="zh-CN" sz="1400"/>
              </a:p>
            </p:txBody>
          </p:sp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4401" y="7601"/>
                <a:ext cx="249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209" tIns="0" rIns="1507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b</a:t>
                </a:r>
                <a:endParaRPr lang="en-US" altLang="zh-CN" sz="1600"/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820" y="5861"/>
              <a:ext cx="8230" cy="4839"/>
              <a:chOff x="820" y="7101"/>
              <a:chExt cx="8230" cy="4839"/>
            </a:xfrm>
          </p:grpSpPr>
          <p:sp>
            <p:nvSpPr>
              <p:cNvPr id="7" name="Rectangle 21"/>
              <p:cNvSpPr>
                <a:spLocks noChangeArrowheads="1"/>
              </p:cNvSpPr>
              <p:nvPr/>
            </p:nvSpPr>
            <p:spPr bwMode="auto">
              <a:xfrm>
                <a:off x="820" y="8585"/>
                <a:ext cx="1440" cy="16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76553" tIns="38277" rIns="76553" bIns="38277"/>
              <a:lstStyle/>
              <a:p>
                <a:pPr algn="just"/>
                <a:r>
                  <a:rPr lang="zh-CN" altLang="en-US" sz="1400" dirty="0">
                    <a:latin typeface="Times New Roman" pitchFamily="18" charset="0"/>
                  </a:rPr>
                  <a:t>假定图的邻接链表是按照顺时针方向的顺序构造的</a:t>
                </a:r>
                <a:endParaRPr lang="zh-CN" altLang="en-US" sz="1400" dirty="0"/>
              </a:p>
            </p:txBody>
          </p:sp>
          <p:sp>
            <p:nvSpPr>
              <p:cNvPr id="8" name="Rectangle 22"/>
              <p:cNvSpPr>
                <a:spLocks noChangeArrowheads="1"/>
              </p:cNvSpPr>
              <p:nvPr/>
            </p:nvSpPr>
            <p:spPr bwMode="auto">
              <a:xfrm>
                <a:off x="7610" y="8292"/>
                <a:ext cx="1440" cy="18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76553" tIns="38277" rIns="76553" bIns="38277"/>
              <a:lstStyle/>
              <a:p>
                <a:pPr algn="just">
                  <a:lnSpc>
                    <a:spcPct val="128000"/>
                  </a:lnSpc>
                </a:pPr>
                <a:r>
                  <a:rPr lang="en-US" altLang="zh-CN" sz="1600">
                    <a:latin typeface="Times New Roman" pitchFamily="18" charset="0"/>
                  </a:rPr>
                  <a:t>a,b,c,d</a:t>
                </a:r>
                <a:r>
                  <a:rPr lang="zh-CN" altLang="en-US" sz="1600">
                    <a:latin typeface="Times New Roman" pitchFamily="18" charset="0"/>
                  </a:rPr>
                  <a:t>是图</a:t>
                </a:r>
                <a:r>
                  <a:rPr lang="en-US" altLang="zh-CN" sz="1600">
                    <a:latin typeface="Times New Roman" pitchFamily="18" charset="0"/>
                  </a:rPr>
                  <a:t>G</a:t>
                </a:r>
                <a:r>
                  <a:rPr lang="zh-CN" altLang="en-US" sz="1600">
                    <a:latin typeface="Times New Roman" pitchFamily="18" charset="0"/>
                  </a:rPr>
                  <a:t>关于这棵生成树的余</a:t>
                </a:r>
                <a:r>
                  <a:rPr lang="zh-CN" altLang="en-US" sz="1600" b="1">
                    <a:latin typeface="Times New Roman" pitchFamily="18" charset="0"/>
                  </a:rPr>
                  <a:t>边</a:t>
                </a:r>
                <a:endParaRPr lang="zh-CN" altLang="en-US" sz="1600"/>
              </a:p>
            </p:txBody>
          </p: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2859" y="7101"/>
                <a:ext cx="4040" cy="4104"/>
                <a:chOff x="2859" y="7101"/>
                <a:chExt cx="4040" cy="4104"/>
              </a:xfrm>
            </p:grpSpPr>
            <p:sp>
              <p:nvSpPr>
                <p:cNvPr id="11" name="Oval 24"/>
                <p:cNvSpPr>
                  <a:spLocks noChangeArrowheads="1"/>
                </p:cNvSpPr>
                <p:nvPr/>
              </p:nvSpPr>
              <p:spPr bwMode="auto">
                <a:xfrm>
                  <a:off x="4199" y="7509"/>
                  <a:ext cx="540" cy="46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76553" tIns="38277" rIns="76553" bIns="38277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A</a:t>
                  </a:r>
                  <a:endParaRPr lang="en-US" altLang="zh-CN" sz="1400"/>
                </a:p>
              </p:txBody>
            </p:sp>
            <p:sp>
              <p:nvSpPr>
                <p:cNvPr id="12" name="Oval 25"/>
                <p:cNvSpPr>
                  <a:spLocks noChangeArrowheads="1"/>
                </p:cNvSpPr>
                <p:nvPr/>
              </p:nvSpPr>
              <p:spPr bwMode="auto">
                <a:xfrm>
                  <a:off x="2939" y="8465"/>
                  <a:ext cx="540" cy="46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76553" tIns="38277" rIns="76553" bIns="38277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B</a:t>
                  </a: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800">
                    <a:latin typeface="Times New Roman" pitchFamily="18" charset="0"/>
                  </a:endParaRP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800">
                    <a:latin typeface="Times New Roman" pitchFamily="18" charset="0"/>
                  </a:endParaRP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800">
                    <a:latin typeface="Times New Roman" pitchFamily="18" charset="0"/>
                  </a:endParaRP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800">
                    <a:latin typeface="Times New Roman" pitchFamily="18" charset="0"/>
                  </a:endParaRP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800">
                    <a:latin typeface="Times New Roman" pitchFamily="18" charset="0"/>
                  </a:endParaRP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800">
                    <a:latin typeface="Times New Roman" pitchFamily="18" charset="0"/>
                  </a:endParaRP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800">
                    <a:latin typeface="Times New Roman" pitchFamily="18" charset="0"/>
                  </a:endParaRPr>
                </a:p>
                <a:p>
                  <a:endParaRPr lang="en-US" altLang="zh-CN"/>
                </a:p>
              </p:txBody>
            </p:sp>
            <p:sp>
              <p:nvSpPr>
                <p:cNvPr id="13" name="Oval 26"/>
                <p:cNvSpPr>
                  <a:spLocks noChangeArrowheads="1"/>
                </p:cNvSpPr>
                <p:nvPr/>
              </p:nvSpPr>
              <p:spPr bwMode="auto">
                <a:xfrm>
                  <a:off x="4679" y="8811"/>
                  <a:ext cx="540" cy="46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76553" tIns="38277" rIns="76553" bIns="38277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 dirty="0">
                      <a:latin typeface="Times New Roman" pitchFamily="18" charset="0"/>
                    </a:rPr>
                    <a:t>F</a:t>
                  </a:r>
                  <a:endParaRPr lang="en-US" altLang="zh-CN" sz="1400" dirty="0"/>
                </a:p>
              </p:txBody>
            </p:sp>
            <p:sp>
              <p:nvSpPr>
                <p:cNvPr id="14" name="Oval 27"/>
                <p:cNvSpPr>
                  <a:spLocks noChangeArrowheads="1"/>
                </p:cNvSpPr>
                <p:nvPr/>
              </p:nvSpPr>
              <p:spPr bwMode="auto">
                <a:xfrm>
                  <a:off x="4439" y="10737"/>
                  <a:ext cx="540" cy="46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76553" tIns="38277" rIns="76553" bIns="38277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E</a:t>
                  </a:r>
                  <a:endParaRPr lang="en-US" altLang="zh-CN" sz="1400"/>
                </a:p>
              </p:txBody>
            </p:sp>
            <p:sp>
              <p:nvSpPr>
                <p:cNvPr id="15" name="Oval 28"/>
                <p:cNvSpPr>
                  <a:spLocks noChangeArrowheads="1"/>
                </p:cNvSpPr>
                <p:nvPr/>
              </p:nvSpPr>
              <p:spPr bwMode="auto">
                <a:xfrm>
                  <a:off x="5459" y="8035"/>
                  <a:ext cx="540" cy="46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76553" tIns="38277" rIns="76553" bIns="38277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G</a:t>
                  </a:r>
                  <a:endParaRPr lang="en-US" altLang="zh-CN" sz="1400"/>
                </a:p>
              </p:txBody>
            </p:sp>
            <p:sp>
              <p:nvSpPr>
                <p:cNvPr id="16" name="Oval 29"/>
                <p:cNvSpPr>
                  <a:spLocks noChangeArrowheads="1"/>
                </p:cNvSpPr>
                <p:nvPr/>
              </p:nvSpPr>
              <p:spPr bwMode="auto">
                <a:xfrm>
                  <a:off x="2859" y="10687"/>
                  <a:ext cx="540" cy="46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76553" tIns="38277" rIns="76553" bIns="38277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D</a:t>
                  </a:r>
                  <a:endParaRPr lang="en-US" altLang="zh-CN" sz="1400"/>
                </a:p>
              </p:txBody>
            </p:sp>
            <p:sp>
              <p:nvSpPr>
                <p:cNvPr id="17" name="Oval 30"/>
                <p:cNvSpPr>
                  <a:spLocks noChangeArrowheads="1"/>
                </p:cNvSpPr>
                <p:nvPr/>
              </p:nvSpPr>
              <p:spPr bwMode="auto">
                <a:xfrm>
                  <a:off x="3659" y="9745"/>
                  <a:ext cx="540" cy="46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76553" tIns="38277" rIns="76553" bIns="38277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C</a:t>
                  </a:r>
                  <a:endParaRPr lang="en-US" altLang="zh-CN" sz="1400"/>
                </a:p>
              </p:txBody>
            </p:sp>
            <p:sp>
              <p:nvSpPr>
                <p:cNvPr id="18" name="Oval 31"/>
                <p:cNvSpPr>
                  <a:spLocks noChangeArrowheads="1"/>
                </p:cNvSpPr>
                <p:nvPr/>
              </p:nvSpPr>
              <p:spPr bwMode="auto">
                <a:xfrm>
                  <a:off x="6359" y="8931"/>
                  <a:ext cx="540" cy="46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76553" tIns="38277" rIns="76553" bIns="38277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I</a:t>
                  </a: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1400">
                    <a:latin typeface="Times New Roman" pitchFamily="18" charset="0"/>
                  </a:endParaRP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800">
                    <a:latin typeface="Times New Roman" pitchFamily="18" charset="0"/>
                  </a:endParaRP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/>
                </a:p>
              </p:txBody>
            </p:sp>
            <p:sp>
              <p:nvSpPr>
                <p:cNvPr id="19" name="Oval 32"/>
                <p:cNvSpPr>
                  <a:spLocks noChangeArrowheads="1"/>
                </p:cNvSpPr>
                <p:nvPr/>
              </p:nvSpPr>
              <p:spPr bwMode="auto">
                <a:xfrm>
                  <a:off x="6359" y="7101"/>
                  <a:ext cx="540" cy="46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76553" tIns="38277" rIns="76553" bIns="38277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H</a:t>
                  </a:r>
                  <a:endParaRPr lang="en-US" altLang="zh-CN" sz="1400"/>
                </a:p>
              </p:txBody>
            </p:sp>
            <p:sp>
              <p:nvSpPr>
                <p:cNvPr id="20" name="Oval 33"/>
                <p:cNvSpPr>
                  <a:spLocks noChangeArrowheads="1"/>
                </p:cNvSpPr>
                <p:nvPr/>
              </p:nvSpPr>
              <p:spPr bwMode="auto">
                <a:xfrm>
                  <a:off x="5639" y="9745"/>
                  <a:ext cx="540" cy="46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76553" tIns="38277" rIns="76553" bIns="38277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J</a:t>
                  </a:r>
                  <a:endParaRPr lang="en-US" altLang="zh-CN" sz="1400"/>
                </a:p>
              </p:txBody>
            </p:sp>
            <p:sp>
              <p:nvSpPr>
                <p:cNvPr id="21" name="Freeform 34"/>
                <p:cNvSpPr>
                  <a:spLocks/>
                </p:cNvSpPr>
                <p:nvPr/>
              </p:nvSpPr>
              <p:spPr bwMode="auto">
                <a:xfrm>
                  <a:off x="3340" y="7860"/>
                  <a:ext cx="910" cy="630"/>
                </a:xfrm>
                <a:custGeom>
                  <a:avLst/>
                  <a:gdLst>
                    <a:gd name="T0" fmla="*/ 910 w 910"/>
                    <a:gd name="T1" fmla="*/ 0 h 630"/>
                    <a:gd name="T2" fmla="*/ 0 w 910"/>
                    <a:gd name="T3" fmla="*/ 630 h 63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910" h="630">
                      <a:moveTo>
                        <a:pt x="910" y="0"/>
                      </a:moveTo>
                      <a:lnTo>
                        <a:pt x="0" y="63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Freeform 35"/>
                <p:cNvSpPr>
                  <a:spLocks/>
                </p:cNvSpPr>
                <p:nvPr/>
              </p:nvSpPr>
              <p:spPr bwMode="auto">
                <a:xfrm>
                  <a:off x="3299" y="8931"/>
                  <a:ext cx="461" cy="869"/>
                </a:xfrm>
                <a:custGeom>
                  <a:avLst/>
                  <a:gdLst>
                    <a:gd name="T0" fmla="*/ 0 w 461"/>
                    <a:gd name="T1" fmla="*/ 0 h 869"/>
                    <a:gd name="T2" fmla="*/ 461 w 461"/>
                    <a:gd name="T3" fmla="*/ 869 h 86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61" h="869">
                      <a:moveTo>
                        <a:pt x="0" y="0"/>
                      </a:moveTo>
                      <a:lnTo>
                        <a:pt x="461" y="869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Freeform 36"/>
                <p:cNvSpPr>
                  <a:spLocks/>
                </p:cNvSpPr>
                <p:nvPr/>
              </p:nvSpPr>
              <p:spPr bwMode="auto">
                <a:xfrm>
                  <a:off x="4559" y="7975"/>
                  <a:ext cx="331" cy="835"/>
                </a:xfrm>
                <a:custGeom>
                  <a:avLst/>
                  <a:gdLst>
                    <a:gd name="T0" fmla="*/ 0 w 331"/>
                    <a:gd name="T1" fmla="*/ 0 h 835"/>
                    <a:gd name="T2" fmla="*/ 331 w 331"/>
                    <a:gd name="T3" fmla="*/ 835 h 835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31" h="835">
                      <a:moveTo>
                        <a:pt x="0" y="0"/>
                      </a:moveTo>
                      <a:lnTo>
                        <a:pt x="331" y="83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Freeform 37"/>
                <p:cNvSpPr>
                  <a:spLocks/>
                </p:cNvSpPr>
                <p:nvPr/>
              </p:nvSpPr>
              <p:spPr bwMode="auto">
                <a:xfrm>
                  <a:off x="4150" y="9250"/>
                  <a:ext cx="650" cy="580"/>
                </a:xfrm>
                <a:custGeom>
                  <a:avLst/>
                  <a:gdLst>
                    <a:gd name="T0" fmla="*/ 650 w 650"/>
                    <a:gd name="T1" fmla="*/ 0 h 580"/>
                    <a:gd name="T2" fmla="*/ 0 w 650"/>
                    <a:gd name="T3" fmla="*/ 580 h 58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650" h="580">
                      <a:moveTo>
                        <a:pt x="650" y="0"/>
                      </a:moveTo>
                      <a:lnTo>
                        <a:pt x="0" y="58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38"/>
                <p:cNvSpPr>
                  <a:spLocks noChangeShapeType="1"/>
                </p:cNvSpPr>
                <p:nvPr/>
              </p:nvSpPr>
              <p:spPr bwMode="auto">
                <a:xfrm rot="1011870">
                  <a:off x="4019" y="10211"/>
                  <a:ext cx="645" cy="46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Freeform 39"/>
                <p:cNvSpPr>
                  <a:spLocks/>
                </p:cNvSpPr>
                <p:nvPr/>
              </p:nvSpPr>
              <p:spPr bwMode="auto">
                <a:xfrm>
                  <a:off x="5110" y="9240"/>
                  <a:ext cx="590" cy="590"/>
                </a:xfrm>
                <a:custGeom>
                  <a:avLst/>
                  <a:gdLst>
                    <a:gd name="T0" fmla="*/ 0 w 590"/>
                    <a:gd name="T1" fmla="*/ 0 h 590"/>
                    <a:gd name="T2" fmla="*/ 590 w 590"/>
                    <a:gd name="T3" fmla="*/ 590 h 59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90" h="590">
                      <a:moveTo>
                        <a:pt x="0" y="0"/>
                      </a:moveTo>
                      <a:lnTo>
                        <a:pt x="590" y="5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Freeform 40"/>
                <p:cNvSpPr>
                  <a:spLocks/>
                </p:cNvSpPr>
                <p:nvPr/>
              </p:nvSpPr>
              <p:spPr bwMode="auto">
                <a:xfrm>
                  <a:off x="5150" y="8470"/>
                  <a:ext cx="460" cy="440"/>
                </a:xfrm>
                <a:custGeom>
                  <a:avLst/>
                  <a:gdLst>
                    <a:gd name="T0" fmla="*/ 0 w 460"/>
                    <a:gd name="T1" fmla="*/ 440 h 440"/>
                    <a:gd name="T2" fmla="*/ 460 w 460"/>
                    <a:gd name="T3" fmla="*/ 0 h 44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60" h="440">
                      <a:moveTo>
                        <a:pt x="0" y="440"/>
                      </a:moveTo>
                      <a:lnTo>
                        <a:pt x="460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Freeform 41"/>
                <p:cNvSpPr>
                  <a:spLocks/>
                </p:cNvSpPr>
                <p:nvPr/>
              </p:nvSpPr>
              <p:spPr bwMode="auto">
                <a:xfrm>
                  <a:off x="5930" y="7530"/>
                  <a:ext cx="540" cy="570"/>
                </a:xfrm>
                <a:custGeom>
                  <a:avLst/>
                  <a:gdLst>
                    <a:gd name="T0" fmla="*/ 0 w 540"/>
                    <a:gd name="T1" fmla="*/ 570 h 570"/>
                    <a:gd name="T2" fmla="*/ 540 w 54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40" h="570">
                      <a:moveTo>
                        <a:pt x="0" y="570"/>
                      </a:moveTo>
                      <a:lnTo>
                        <a:pt x="540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42"/>
                <p:cNvSpPr>
                  <a:spLocks noChangeShapeType="1"/>
                </p:cNvSpPr>
                <p:nvPr/>
              </p:nvSpPr>
              <p:spPr bwMode="auto">
                <a:xfrm>
                  <a:off x="5969" y="8366"/>
                  <a:ext cx="540" cy="5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6130" y="9370"/>
                  <a:ext cx="380" cy="480"/>
                </a:xfrm>
                <a:custGeom>
                  <a:avLst/>
                  <a:gdLst>
                    <a:gd name="T0" fmla="*/ 380 w 380"/>
                    <a:gd name="T1" fmla="*/ 0 h 480"/>
                    <a:gd name="T2" fmla="*/ 0 w 380"/>
                    <a:gd name="T3" fmla="*/ 480 h 48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80" h="480">
                      <a:moveTo>
                        <a:pt x="380" y="0"/>
                      </a:moveTo>
                      <a:lnTo>
                        <a:pt x="0" y="48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Freeform 44"/>
                <p:cNvSpPr>
                  <a:spLocks/>
                </p:cNvSpPr>
                <p:nvPr/>
              </p:nvSpPr>
              <p:spPr bwMode="auto">
                <a:xfrm>
                  <a:off x="5820" y="8490"/>
                  <a:ext cx="60" cy="1260"/>
                </a:xfrm>
                <a:custGeom>
                  <a:avLst/>
                  <a:gdLst>
                    <a:gd name="T0" fmla="*/ 0 w 60"/>
                    <a:gd name="T1" fmla="*/ 0 h 1260"/>
                    <a:gd name="T2" fmla="*/ 60 w 60"/>
                    <a:gd name="T3" fmla="*/ 1260 h 126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60" h="1260">
                      <a:moveTo>
                        <a:pt x="0" y="0"/>
                      </a:moveTo>
                      <a:lnTo>
                        <a:pt x="60" y="126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45"/>
                <p:cNvSpPr>
                  <a:spLocks noChangeShapeType="1"/>
                </p:cNvSpPr>
                <p:nvPr/>
              </p:nvSpPr>
              <p:spPr bwMode="auto">
                <a:xfrm>
                  <a:off x="5219" y="9123"/>
                  <a:ext cx="11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Freeform 46"/>
                <p:cNvSpPr>
                  <a:spLocks/>
                </p:cNvSpPr>
                <p:nvPr/>
              </p:nvSpPr>
              <p:spPr bwMode="auto">
                <a:xfrm>
                  <a:off x="3230" y="10160"/>
                  <a:ext cx="520" cy="530"/>
                </a:xfrm>
                <a:custGeom>
                  <a:avLst/>
                  <a:gdLst>
                    <a:gd name="T0" fmla="*/ 520 w 520"/>
                    <a:gd name="T1" fmla="*/ 0 h 530"/>
                    <a:gd name="T2" fmla="*/ 0 w 520"/>
                    <a:gd name="T3" fmla="*/ 530 h 53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20" h="530">
                      <a:moveTo>
                        <a:pt x="520" y="0"/>
                      </a:moveTo>
                      <a:lnTo>
                        <a:pt x="0" y="53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" name="Rectangle 47"/>
              <p:cNvSpPr>
                <a:spLocks noChangeArrowheads="1"/>
              </p:cNvSpPr>
              <p:nvPr/>
            </p:nvSpPr>
            <p:spPr bwMode="auto">
              <a:xfrm>
                <a:off x="2691" y="11480"/>
                <a:ext cx="4250" cy="46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15070" tIns="0" rIns="15070" bIns="0"/>
              <a:lstStyle/>
              <a:p>
                <a:pPr algn="just"/>
                <a:r>
                  <a:rPr lang="zh-CN" altLang="en-US">
                    <a:latin typeface="Times New Roman" pitchFamily="18" charset="0"/>
                  </a:rPr>
                  <a:t>图</a:t>
                </a:r>
                <a:r>
                  <a:rPr lang="en-US" altLang="zh-CN">
                    <a:latin typeface="Times New Roman" pitchFamily="18" charset="0"/>
                  </a:rPr>
                  <a:t>G</a:t>
                </a:r>
                <a:r>
                  <a:rPr lang="zh-CN" altLang="en-US">
                    <a:latin typeface="Times New Roman" pitchFamily="18" charset="0"/>
                  </a:rPr>
                  <a:t>及其深度优先生成树</a:t>
                </a:r>
                <a:r>
                  <a:rPr lang="en-US" altLang="zh-CN" b="1">
                    <a:latin typeface="Times New Roman" pitchFamily="18" charset="0"/>
                  </a:rPr>
                  <a:t>T</a:t>
                </a:r>
                <a:endParaRPr lang="en-US" altLang="zh-CN"/>
              </a:p>
            </p:txBody>
          </p:sp>
        </p:grpSp>
      </p:grpSp>
      <p:sp>
        <p:nvSpPr>
          <p:cNvPr id="48" name="内容占位符 4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6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zh-CN" altLang="en-US" sz="2400" dirty="0" smtClean="0"/>
              <a:t>采用深度优先算法得到深度优先搜索树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并且给每个顶点赋值深索数</a:t>
            </a:r>
            <a:r>
              <a:rPr lang="en-US" altLang="zh-CN" sz="2400" dirty="0" smtClean="0"/>
              <a:t>DFN(v) </a:t>
            </a:r>
            <a:r>
              <a:rPr lang="zh-CN" altLang="en-US" sz="2400" dirty="0" smtClean="0"/>
              <a:t>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双连通与网络可靠性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500174"/>
            <a:ext cx="5857916" cy="4643470"/>
          </a:xfrm>
        </p:spPr>
        <p:txBody>
          <a:bodyPr/>
          <a:lstStyle/>
          <a:p>
            <a:pPr lvl="1"/>
            <a:r>
              <a:rPr lang="zh-CN" altLang="en-US" sz="2800" dirty="0" smtClean="0"/>
              <a:t>分析割点特征</a:t>
            </a:r>
            <a:endParaRPr lang="en-US" altLang="zh-CN" sz="2800" dirty="0" smtClean="0"/>
          </a:p>
          <a:p>
            <a:pPr lvl="2">
              <a:lnSpc>
                <a:spcPct val="9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．</a:t>
            </a:r>
            <a:r>
              <a:rPr lang="zh-CN" altLang="en-US" sz="2000" dirty="0" smtClean="0">
                <a:latin typeface="Times New Roman" pitchFamily="18" charset="0"/>
              </a:rPr>
              <a:t>关于深度优先生成树</a:t>
            </a:r>
            <a:r>
              <a:rPr lang="en-US" altLang="zh-CN" sz="2000" dirty="0" smtClean="0">
                <a:latin typeface="Times New Roman" pitchFamily="18" charset="0"/>
              </a:rPr>
              <a:t>T</a:t>
            </a:r>
            <a:r>
              <a:rPr lang="zh-CN" altLang="en-US" sz="2000" dirty="0" smtClean="0">
                <a:latin typeface="Times New Roman" pitchFamily="18" charset="0"/>
              </a:rPr>
              <a:t>，图</a:t>
            </a:r>
            <a:r>
              <a:rPr lang="en-US" altLang="zh-CN" sz="2000" dirty="0" smtClean="0">
                <a:latin typeface="Times New Roman" pitchFamily="18" charset="0"/>
              </a:rPr>
              <a:t>G</a:t>
            </a:r>
            <a:r>
              <a:rPr lang="zh-CN" altLang="en-US" sz="2000" dirty="0" smtClean="0">
                <a:latin typeface="Times New Roman" pitchFamily="18" charset="0"/>
              </a:rPr>
              <a:t>的每一条边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u,v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的两个端点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zh-CN" altLang="en-US" sz="2000" dirty="0" smtClean="0">
                <a:latin typeface="Times New Roman" pitchFamily="18" charset="0"/>
              </a:rPr>
              <a:t>之间，或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是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zh-CN" altLang="en-US" sz="2000" dirty="0" smtClean="0">
                <a:latin typeface="Times New Roman" pitchFamily="18" charset="0"/>
              </a:rPr>
              <a:t>的祖先，或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zh-CN" altLang="en-US" sz="2000" dirty="0" smtClean="0">
                <a:latin typeface="Times New Roman" pitchFamily="18" charset="0"/>
              </a:rPr>
              <a:t>是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的祖先，即不是平辈关系。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</a:rPr>
              <a:t>．树</a:t>
            </a:r>
            <a:r>
              <a:rPr lang="en-US" altLang="zh-CN" sz="2000" dirty="0" smtClean="0">
                <a:latin typeface="Times New Roman" pitchFamily="18" charset="0"/>
              </a:rPr>
              <a:t>T</a:t>
            </a:r>
            <a:r>
              <a:rPr lang="zh-CN" altLang="en-US" sz="2000" dirty="0" smtClean="0">
                <a:latin typeface="Times New Roman" pitchFamily="18" charset="0"/>
              </a:rPr>
              <a:t>的根是图</a:t>
            </a:r>
            <a:r>
              <a:rPr lang="en-US" altLang="zh-CN" sz="2000" dirty="0" smtClean="0">
                <a:latin typeface="Times New Roman" pitchFamily="18" charset="0"/>
              </a:rPr>
              <a:t>G</a:t>
            </a:r>
            <a:r>
              <a:rPr lang="zh-CN" altLang="en-US" sz="2000" dirty="0" smtClean="0">
                <a:latin typeface="Times New Roman" pitchFamily="18" charset="0"/>
              </a:rPr>
              <a:t>的割点当且仅当其在</a:t>
            </a:r>
            <a:r>
              <a:rPr lang="en-US" altLang="zh-CN" sz="2000" dirty="0" smtClean="0">
                <a:latin typeface="Times New Roman" pitchFamily="18" charset="0"/>
              </a:rPr>
              <a:t>T</a:t>
            </a:r>
            <a:r>
              <a:rPr lang="zh-CN" altLang="en-US" sz="2000" dirty="0" smtClean="0">
                <a:latin typeface="Times New Roman" pitchFamily="18" charset="0"/>
              </a:rPr>
              <a:t>中至少有两儿子；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3. </a:t>
            </a:r>
            <a:r>
              <a:rPr lang="zh-CN" altLang="en-US" sz="2000" dirty="0" smtClean="0">
                <a:latin typeface="Times New Roman" pitchFamily="18" charset="0"/>
              </a:rPr>
              <a:t>既不是根也不是叶的顶点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不是</a:t>
            </a:r>
            <a:r>
              <a:rPr lang="en-US" altLang="zh-CN" sz="2000" dirty="0" smtClean="0">
                <a:latin typeface="Times New Roman" pitchFamily="18" charset="0"/>
              </a:rPr>
              <a:t>G</a:t>
            </a:r>
            <a:r>
              <a:rPr lang="zh-CN" altLang="en-US" sz="2000" dirty="0" smtClean="0">
                <a:latin typeface="Times New Roman" pitchFamily="18" charset="0"/>
              </a:rPr>
              <a:t>的割点当且仅当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在</a:t>
            </a:r>
            <a:r>
              <a:rPr lang="en-US" altLang="zh-CN" sz="2000" dirty="0" smtClean="0">
                <a:latin typeface="Times New Roman" pitchFamily="18" charset="0"/>
              </a:rPr>
              <a:t>T</a:t>
            </a:r>
            <a:r>
              <a:rPr lang="zh-CN" altLang="en-US" sz="2000" dirty="0" smtClean="0">
                <a:latin typeface="Times New Roman" pitchFamily="18" charset="0"/>
              </a:rPr>
              <a:t>中的每个儿子</a:t>
            </a:r>
            <a:r>
              <a:rPr lang="en-US" altLang="zh-CN" sz="2000" dirty="0" smtClean="0">
                <a:latin typeface="Times New Roman" pitchFamily="18" charset="0"/>
              </a:rPr>
              <a:t>w</a:t>
            </a:r>
            <a:r>
              <a:rPr lang="zh-CN" altLang="en-US" sz="2000" dirty="0" smtClean="0">
                <a:latin typeface="Times New Roman" pitchFamily="18" charset="0"/>
              </a:rPr>
              <a:t>都至少有一个子孙（或</a:t>
            </a:r>
            <a:r>
              <a:rPr lang="en-US" altLang="zh-CN" sz="2000" dirty="0" smtClean="0">
                <a:latin typeface="Times New Roman" pitchFamily="18" charset="0"/>
              </a:rPr>
              <a:t>w</a:t>
            </a:r>
            <a:r>
              <a:rPr lang="zh-CN" altLang="en-US" sz="2000" dirty="0" smtClean="0">
                <a:latin typeface="Times New Roman" pitchFamily="18" charset="0"/>
              </a:rPr>
              <a:t>本身）关联着一条余边</a:t>
            </a:r>
            <a:r>
              <a:rPr lang="en-US" altLang="zh-CN" sz="2000" dirty="0" smtClean="0">
                <a:latin typeface="Times New Roman" pitchFamily="18" charset="0"/>
              </a:rPr>
              <a:t>e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e</a:t>
            </a:r>
            <a:r>
              <a:rPr lang="zh-CN" altLang="en-US" sz="2000" dirty="0" smtClean="0">
                <a:latin typeface="Times New Roman" pitchFamily="18" charset="0"/>
              </a:rPr>
              <a:t>的另一个端点是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的某个祖先；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</a:rPr>
              <a:t>．叶顶点不能是割点。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根据性质</a:t>
            </a:r>
            <a:r>
              <a:rPr lang="en-US" altLang="zh-CN" sz="2000" dirty="0" smtClean="0">
                <a:latin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</a:rPr>
              <a:t>，深度优先生成树</a:t>
            </a:r>
            <a:r>
              <a:rPr lang="en-US" altLang="zh-CN" sz="2000" dirty="0" smtClean="0">
                <a:latin typeface="Times New Roman" pitchFamily="18" charset="0"/>
              </a:rPr>
              <a:t>T</a:t>
            </a:r>
            <a:r>
              <a:rPr lang="zh-CN" altLang="en-US" sz="2000" dirty="0" smtClean="0">
                <a:latin typeface="Times New Roman" pitchFamily="18" charset="0"/>
              </a:rPr>
              <a:t>的非根顶点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是</a:t>
            </a:r>
            <a:r>
              <a:rPr lang="en-US" altLang="zh-CN" sz="2000" dirty="0" smtClean="0">
                <a:latin typeface="Times New Roman" pitchFamily="18" charset="0"/>
              </a:rPr>
              <a:t>G</a:t>
            </a:r>
            <a:r>
              <a:rPr lang="zh-CN" altLang="en-US" sz="2000" dirty="0" smtClean="0">
                <a:latin typeface="Times New Roman" pitchFamily="18" charset="0"/>
              </a:rPr>
              <a:t>的割点当且仅当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至少有一个儿子</a:t>
            </a:r>
            <a:r>
              <a:rPr lang="en-US" altLang="zh-CN" sz="2000" dirty="0" smtClean="0">
                <a:latin typeface="Times New Roman" pitchFamily="18" charset="0"/>
              </a:rPr>
              <a:t>w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w</a:t>
            </a:r>
            <a:r>
              <a:rPr lang="zh-CN" altLang="en-US" sz="2000" dirty="0" smtClean="0">
                <a:latin typeface="Times New Roman" pitchFamily="18" charset="0"/>
              </a:rPr>
              <a:t>及其子孙都不与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的任何祖先相邻。 </a:t>
            </a:r>
          </a:p>
          <a:p>
            <a:pPr lvl="1"/>
            <a:endParaRPr lang="zh-CN" altLang="en-US" sz="2000" dirty="0"/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6143636" y="1571612"/>
            <a:ext cx="2808288" cy="3816350"/>
            <a:chOff x="3334" y="981"/>
            <a:chExt cx="1769" cy="2404"/>
          </a:xfrm>
        </p:grpSpPr>
        <p:grpSp>
          <p:nvGrpSpPr>
            <p:cNvPr id="5" name="Group 64"/>
            <p:cNvGrpSpPr>
              <a:grpSpLocks/>
            </p:cNvGrpSpPr>
            <p:nvPr/>
          </p:nvGrpSpPr>
          <p:grpSpPr bwMode="auto">
            <a:xfrm>
              <a:off x="3334" y="981"/>
              <a:ext cx="1584" cy="1846"/>
              <a:chOff x="3334" y="981"/>
              <a:chExt cx="1584" cy="1846"/>
            </a:xfrm>
          </p:grpSpPr>
          <p:sp>
            <p:nvSpPr>
              <p:cNvPr id="51" name="Rectangle 53"/>
              <p:cNvSpPr>
                <a:spLocks noChangeArrowheads="1"/>
              </p:cNvSpPr>
              <p:nvPr/>
            </p:nvSpPr>
            <p:spPr bwMode="auto">
              <a:xfrm>
                <a:off x="4064" y="981"/>
                <a:ext cx="91" cy="1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1</a:t>
                </a:r>
                <a:endParaRPr lang="en-US" altLang="zh-CN" sz="1600"/>
              </a:p>
            </p:txBody>
          </p:sp>
          <p:sp>
            <p:nvSpPr>
              <p:cNvPr id="52" name="Rectangle 54"/>
              <p:cNvSpPr>
                <a:spLocks noChangeArrowheads="1"/>
              </p:cNvSpPr>
              <p:nvPr/>
            </p:nvSpPr>
            <p:spPr bwMode="auto">
              <a:xfrm>
                <a:off x="3862" y="1231"/>
                <a:ext cx="92" cy="1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53" name="Rectangle 55"/>
              <p:cNvSpPr>
                <a:spLocks noChangeArrowheads="1"/>
              </p:cNvSpPr>
              <p:nvPr/>
            </p:nvSpPr>
            <p:spPr bwMode="auto">
              <a:xfrm>
                <a:off x="3624" y="1553"/>
                <a:ext cx="92" cy="1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3</a:t>
                </a:r>
                <a:endParaRPr lang="en-US" altLang="zh-CN" sz="1600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auto">
              <a:xfrm>
                <a:off x="3716" y="1976"/>
                <a:ext cx="91" cy="1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auto">
              <a:xfrm>
                <a:off x="3334" y="1975"/>
                <a:ext cx="92" cy="1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4</a:t>
                </a:r>
                <a:endParaRPr lang="en-US" altLang="zh-CN" sz="1600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auto">
              <a:xfrm>
                <a:off x="4351" y="2326"/>
                <a:ext cx="91" cy="1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7</a:t>
                </a:r>
                <a:endParaRPr lang="en-US" altLang="zh-CN" sz="1600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auto">
              <a:xfrm>
                <a:off x="4259" y="1879"/>
                <a:ext cx="92" cy="1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6</a:t>
                </a:r>
                <a:endParaRPr lang="en-US" altLang="zh-CN" sz="1600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auto">
              <a:xfrm>
                <a:off x="4826" y="2645"/>
                <a:ext cx="92" cy="1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9</a:t>
                </a:r>
                <a:endParaRPr lang="en-US" altLang="zh-CN" sz="1600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auto">
              <a:xfrm>
                <a:off x="4131" y="2699"/>
                <a:ext cx="91" cy="1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8</a:t>
                </a:r>
                <a:endParaRPr lang="en-US" altLang="zh-CN" sz="1600"/>
              </a:p>
            </p:txBody>
          </p:sp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3392" y="1025"/>
              <a:ext cx="1711" cy="2360"/>
              <a:chOff x="3392" y="1025"/>
              <a:chExt cx="1711" cy="2360"/>
            </a:xfrm>
          </p:grpSpPr>
          <p:grpSp>
            <p:nvGrpSpPr>
              <p:cNvPr id="7" name="Group 9"/>
              <p:cNvGrpSpPr>
                <a:grpSpLocks/>
              </p:cNvGrpSpPr>
              <p:nvPr/>
            </p:nvGrpSpPr>
            <p:grpSpPr bwMode="auto">
              <a:xfrm>
                <a:off x="3392" y="1025"/>
                <a:ext cx="1711" cy="2321"/>
                <a:chOff x="2781" y="9892"/>
                <a:chExt cx="4206" cy="4863"/>
              </a:xfrm>
            </p:grpSpPr>
            <p:grpSp>
              <p:nvGrpSpPr>
                <p:cNvPr id="9" name="Group 10"/>
                <p:cNvGrpSpPr>
                  <a:grpSpLocks/>
                </p:cNvGrpSpPr>
                <p:nvPr/>
              </p:nvGrpSpPr>
              <p:grpSpPr bwMode="auto">
                <a:xfrm>
                  <a:off x="2781" y="9892"/>
                  <a:ext cx="4206" cy="4863"/>
                  <a:chOff x="2781" y="892"/>
                  <a:chExt cx="4206" cy="4863"/>
                </a:xfrm>
              </p:grpSpPr>
              <p:grpSp>
                <p:nvGrpSpPr>
                  <p:cNvPr id="1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201" y="1300"/>
                    <a:ext cx="2871" cy="3314"/>
                    <a:chOff x="3201" y="1300"/>
                    <a:chExt cx="2871" cy="3314"/>
                  </a:xfrm>
                </p:grpSpPr>
                <p:sp>
                  <p:nvSpPr>
                    <p:cNvPr id="43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01" y="2524"/>
                      <a:ext cx="45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11" y="1900"/>
                      <a:ext cx="300" cy="3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" name="Line 1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6" y="1300"/>
                      <a:ext cx="255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6" y="3505"/>
                      <a:ext cx="0" cy="26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6" y="4208"/>
                      <a:ext cx="0" cy="2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1" y="2680"/>
                      <a:ext cx="0" cy="35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16" y="2524"/>
                      <a:ext cx="705" cy="53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81" y="4084"/>
                      <a:ext cx="891" cy="53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5091" y="1204"/>
                    <a:ext cx="1680" cy="4284"/>
                    <a:chOff x="5091" y="1204"/>
                    <a:chExt cx="1680" cy="4284"/>
                  </a:xfrm>
                </p:grpSpPr>
                <p:sp>
                  <p:nvSpPr>
                    <p:cNvPr id="39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5166" y="1204"/>
                      <a:ext cx="465" cy="1944"/>
                    </a:xfrm>
                    <a:custGeom>
                      <a:avLst/>
                      <a:gdLst>
                        <a:gd name="T0" fmla="*/ 63 w 555"/>
                        <a:gd name="T1" fmla="*/ 0 h 2282"/>
                        <a:gd name="T2" fmla="*/ 379 w 555"/>
                        <a:gd name="T3" fmla="*/ 792 h 2282"/>
                        <a:gd name="T4" fmla="*/ 0 w 555"/>
                        <a:gd name="T5" fmla="*/ 1656 h 228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555" h="2282">
                          <a:moveTo>
                            <a:pt x="90" y="0"/>
                          </a:moveTo>
                          <a:cubicBezTo>
                            <a:pt x="322" y="356"/>
                            <a:pt x="555" y="712"/>
                            <a:pt x="540" y="1092"/>
                          </a:cubicBezTo>
                          <a:cubicBezTo>
                            <a:pt x="525" y="1472"/>
                            <a:pt x="90" y="2084"/>
                            <a:pt x="0" y="2282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solidFill>
                        <a:srgbClr val="FF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5211" y="4208"/>
                      <a:ext cx="960" cy="1075"/>
                    </a:xfrm>
                    <a:custGeom>
                      <a:avLst/>
                      <a:gdLst>
                        <a:gd name="T0" fmla="*/ 0 w 900"/>
                        <a:gd name="T1" fmla="*/ 0 h 936"/>
                        <a:gd name="T2" fmla="*/ 205 w 900"/>
                        <a:gd name="T3" fmla="*/ 618 h 936"/>
                        <a:gd name="T4" fmla="*/ 1024 w 900"/>
                        <a:gd name="T5" fmla="*/ 1235 h 936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900" h="936">
                          <a:moveTo>
                            <a:pt x="0" y="0"/>
                          </a:moveTo>
                          <a:cubicBezTo>
                            <a:pt x="15" y="156"/>
                            <a:pt x="30" y="312"/>
                            <a:pt x="180" y="468"/>
                          </a:cubicBezTo>
                          <a:cubicBezTo>
                            <a:pt x="330" y="624"/>
                            <a:pt x="780" y="858"/>
                            <a:pt x="900" y="936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solidFill>
                        <a:srgbClr val="FF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5271" y="3148"/>
                      <a:ext cx="1500" cy="2340"/>
                    </a:xfrm>
                    <a:custGeom>
                      <a:avLst/>
                      <a:gdLst>
                        <a:gd name="T0" fmla="*/ 0 w 1703"/>
                        <a:gd name="T1" fmla="*/ 28 h 2226"/>
                        <a:gd name="T2" fmla="*/ 733 w 1703"/>
                        <a:gd name="T3" fmla="*/ 132 h 2226"/>
                        <a:gd name="T4" fmla="*/ 1257 w 1703"/>
                        <a:gd name="T5" fmla="*/ 822 h 2226"/>
                        <a:gd name="T6" fmla="*/ 1117 w 1703"/>
                        <a:gd name="T7" fmla="*/ 1856 h 2226"/>
                        <a:gd name="T8" fmla="*/ 978 w 1703"/>
                        <a:gd name="T9" fmla="*/ 2374 h 2226"/>
                        <a:gd name="T10" fmla="*/ 908 w 1703"/>
                        <a:gd name="T11" fmla="*/ 2374 h 2226"/>
                        <a:gd name="T12" fmla="*/ 978 w 1703"/>
                        <a:gd name="T13" fmla="*/ 2374 h 222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703" h="2226">
                          <a:moveTo>
                            <a:pt x="0" y="26"/>
                          </a:moveTo>
                          <a:cubicBezTo>
                            <a:pt x="337" y="13"/>
                            <a:pt x="675" y="0"/>
                            <a:pt x="945" y="120"/>
                          </a:cubicBezTo>
                          <a:cubicBezTo>
                            <a:pt x="1215" y="240"/>
                            <a:pt x="1537" y="484"/>
                            <a:pt x="1620" y="744"/>
                          </a:cubicBezTo>
                          <a:cubicBezTo>
                            <a:pt x="1703" y="1004"/>
                            <a:pt x="1500" y="1446"/>
                            <a:pt x="1440" y="1680"/>
                          </a:cubicBezTo>
                          <a:cubicBezTo>
                            <a:pt x="1380" y="1914"/>
                            <a:pt x="1305" y="2070"/>
                            <a:pt x="1260" y="2148"/>
                          </a:cubicBezTo>
                          <a:cubicBezTo>
                            <a:pt x="1215" y="2226"/>
                            <a:pt x="1170" y="2148"/>
                            <a:pt x="1170" y="2148"/>
                          </a:cubicBezTo>
                          <a:cubicBezTo>
                            <a:pt x="1170" y="2148"/>
                            <a:pt x="1215" y="2148"/>
                            <a:pt x="1260" y="2148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solidFill>
                        <a:srgbClr val="FF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5091" y="3444"/>
                      <a:ext cx="1125" cy="1108"/>
                    </a:xfrm>
                    <a:custGeom>
                      <a:avLst/>
                      <a:gdLst>
                        <a:gd name="T0" fmla="*/ 0 w 945"/>
                        <a:gd name="T1" fmla="*/ 0 h 1030"/>
                        <a:gd name="T2" fmla="*/ 1020 w 945"/>
                        <a:gd name="T3" fmla="*/ 402 h 1030"/>
                        <a:gd name="T4" fmla="*/ 1339 w 945"/>
                        <a:gd name="T5" fmla="*/ 1192 h 103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945" h="1030">
                          <a:moveTo>
                            <a:pt x="0" y="0"/>
                          </a:moveTo>
                          <a:cubicBezTo>
                            <a:pt x="281" y="88"/>
                            <a:pt x="563" y="176"/>
                            <a:pt x="720" y="348"/>
                          </a:cubicBezTo>
                          <a:cubicBezTo>
                            <a:pt x="877" y="520"/>
                            <a:pt x="908" y="916"/>
                            <a:pt x="945" y="1030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solidFill>
                        <a:srgbClr val="FF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5382" y="1856"/>
                    <a:ext cx="1605" cy="3376"/>
                    <a:chOff x="5382" y="1856"/>
                    <a:chExt cx="1605" cy="3376"/>
                  </a:xfrm>
                </p:grpSpPr>
                <p:sp>
                  <p:nvSpPr>
                    <p:cNvPr id="26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2" y="4977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d</a:t>
                      </a:r>
                      <a:endParaRPr lang="en-US" altLang="zh-CN" sz="1600"/>
                    </a:p>
                  </p:txBody>
                </p:sp>
                <p:sp>
                  <p:nvSpPr>
                    <p:cNvPr id="28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70" y="1856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a</a:t>
                      </a:r>
                      <a:endParaRPr lang="en-US" altLang="zh-CN" sz="1600"/>
                    </a:p>
                  </p:txBody>
                </p:sp>
                <p:sp>
                  <p:nvSpPr>
                    <p:cNvPr id="29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38" y="3728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b</a:t>
                      </a:r>
                      <a:endParaRPr lang="en-US" altLang="zh-CN" sz="1600"/>
                    </a:p>
                  </p:txBody>
                </p:sp>
                <p:sp>
                  <p:nvSpPr>
                    <p:cNvPr id="30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42" y="3884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c</a:t>
                      </a:r>
                      <a:endParaRPr lang="en-US" altLang="zh-CN" sz="1600"/>
                    </a:p>
                  </p:txBody>
                </p:sp>
                <p:sp>
                  <p:nvSpPr>
                    <p:cNvPr id="36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6" y="4508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 dirty="0" smtClean="0"/>
                        <a:t>9</a:t>
                      </a:r>
                      <a:endParaRPr lang="en-US" altLang="zh-CN" sz="1600" dirty="0"/>
                    </a:p>
                  </p:txBody>
                </p:sp>
              </p:grpSp>
              <p:grpSp>
                <p:nvGrpSpPr>
                  <p:cNvPr id="14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781" y="892"/>
                    <a:ext cx="3750" cy="4863"/>
                    <a:chOff x="2781" y="892"/>
                    <a:chExt cx="3750" cy="4863"/>
                  </a:xfrm>
                </p:grpSpPr>
                <p:sp>
                  <p:nvSpPr>
                    <p:cNvPr id="15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892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A</a:t>
                      </a:r>
                      <a:endParaRPr lang="en-US" altLang="zh-CN" sz="1600"/>
                    </a:p>
                  </p:txBody>
                </p:sp>
                <p:sp>
                  <p:nvSpPr>
                    <p:cNvPr id="16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1" y="1507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B</a:t>
                      </a: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900">
                        <a:latin typeface="Times New Roman" pitchFamily="18" charset="0"/>
                      </a:endParaRP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900">
                        <a:latin typeface="Times New Roman" pitchFamily="18" charset="0"/>
                      </a:endParaRP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900">
                        <a:latin typeface="Times New Roman" pitchFamily="18" charset="0"/>
                      </a:endParaRP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900">
                        <a:latin typeface="Times New Roman" pitchFamily="18" charset="0"/>
                      </a:endParaRP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900">
                        <a:latin typeface="Times New Roman" pitchFamily="18" charset="0"/>
                      </a:endParaRP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900">
                        <a:latin typeface="Times New Roman" pitchFamily="18" charset="0"/>
                      </a:endParaRP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900">
                        <a:latin typeface="Times New Roman" pitchFamily="18" charset="0"/>
                      </a:endParaRPr>
                    </a:p>
                    <a:p>
                      <a:endParaRPr lang="en-US" altLang="zh-CN"/>
                    </a:p>
                  </p:txBody>
                </p:sp>
                <p:sp>
                  <p:nvSpPr>
                    <p:cNvPr id="17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71" y="3054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F</a:t>
                      </a:r>
                      <a:endParaRPr lang="en-US" altLang="zh-CN" sz="1600"/>
                    </a:p>
                  </p:txBody>
                </p:sp>
                <p:sp>
                  <p:nvSpPr>
                    <p:cNvPr id="18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3037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E</a:t>
                      </a:r>
                      <a:endParaRPr lang="en-US" altLang="zh-CN" sz="1600"/>
                    </a:p>
                  </p:txBody>
                </p:sp>
                <p:sp>
                  <p:nvSpPr>
                    <p:cNvPr id="19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31" y="3772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G</a:t>
                      </a:r>
                      <a:endParaRPr lang="en-US" altLang="zh-CN" sz="1600"/>
                    </a:p>
                  </p:txBody>
                </p:sp>
                <p:sp>
                  <p:nvSpPr>
                    <p:cNvPr id="20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1" y="3043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D</a:t>
                      </a:r>
                      <a:endParaRPr lang="en-US" altLang="zh-CN" sz="1600"/>
                    </a:p>
                  </p:txBody>
                </p:sp>
                <p:sp>
                  <p:nvSpPr>
                    <p:cNvPr id="21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76" y="2212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C</a:t>
                      </a:r>
                      <a:endParaRPr lang="en-US" altLang="zh-CN" sz="1600"/>
                    </a:p>
                  </p:txBody>
                </p:sp>
                <p:sp>
                  <p:nvSpPr>
                    <p:cNvPr id="22" name="Oval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1" y="4501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I</a:t>
                      </a: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1600">
                        <a:latin typeface="Times New Roman" pitchFamily="18" charset="0"/>
                      </a:endParaRP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900">
                        <a:latin typeface="Times New Roman" pitchFamily="18" charset="0"/>
                      </a:endParaRPr>
                    </a:p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900">
                          <a:latin typeface="Times New Roman" pitchFamily="18" charset="0"/>
                        </a:rPr>
                        <a:t>g</a:t>
                      </a:r>
                      <a:endParaRPr lang="en-US" altLang="zh-CN"/>
                    </a:p>
                  </p:txBody>
                </p:sp>
                <p:sp>
                  <p:nvSpPr>
                    <p:cNvPr id="23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31" y="4458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H</a:t>
                      </a:r>
                      <a:endParaRPr lang="en-US" altLang="zh-CN" sz="1600"/>
                    </a:p>
                  </p:txBody>
                </p:sp>
                <p:sp>
                  <p:nvSpPr>
                    <p:cNvPr id="24" name="Oval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91" y="5287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J</a:t>
                      </a:r>
                      <a:endParaRPr lang="en-US" altLang="zh-CN" sz="1600"/>
                    </a:p>
                  </p:txBody>
                </p:sp>
              </p:grpSp>
            </p:grpSp>
            <p:sp>
              <p:nvSpPr>
                <p:cNvPr id="10" name="Line 51"/>
                <p:cNvSpPr>
                  <a:spLocks noChangeShapeType="1"/>
                </p:cNvSpPr>
                <p:nvPr/>
              </p:nvSpPr>
              <p:spPr bwMode="auto">
                <a:xfrm>
                  <a:off x="6201" y="13997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Rectangle 62"/>
              <p:cNvSpPr>
                <a:spLocks noChangeArrowheads="1"/>
              </p:cNvSpPr>
              <p:nvPr/>
            </p:nvSpPr>
            <p:spPr bwMode="auto">
              <a:xfrm>
                <a:off x="4558" y="3258"/>
                <a:ext cx="136" cy="1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10</a:t>
                </a:r>
                <a:endParaRPr lang="en-US" altLang="zh-CN" sz="1600"/>
              </a:p>
            </p:txBody>
          </p:sp>
        </p:grpSp>
      </p:grpSp>
      <p:sp>
        <p:nvSpPr>
          <p:cNvPr id="60" name="Rectangle 63"/>
          <p:cNvSpPr>
            <a:spLocks noChangeArrowheads="1"/>
          </p:cNvSpPr>
          <p:nvPr/>
        </p:nvSpPr>
        <p:spPr bwMode="auto">
          <a:xfrm>
            <a:off x="6572264" y="5500702"/>
            <a:ext cx="2089150" cy="3714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80467" tIns="40234" rIns="80467" bIns="40234"/>
          <a:lstStyle/>
          <a:p>
            <a:pPr algn="just"/>
            <a:r>
              <a:rPr lang="zh-CN" altLang="en-US" dirty="0">
                <a:latin typeface="Times New Roman" pitchFamily="18" charset="0"/>
              </a:rPr>
              <a:t>深度优先树的分层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双连通与网络可靠性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043494" cy="4530725"/>
          </a:xfrm>
        </p:spPr>
        <p:txBody>
          <a:bodyPr/>
          <a:lstStyle/>
          <a:p>
            <a:pPr lvl="1"/>
            <a:r>
              <a:rPr lang="zh-CN" altLang="en-US" sz="2800" dirty="0" smtClean="0"/>
              <a:t>最低深索数 </a:t>
            </a:r>
            <a:r>
              <a:rPr lang="en-US" altLang="zh-CN" sz="2800" dirty="0" smtClean="0"/>
              <a:t>L(u)</a:t>
            </a:r>
          </a:p>
          <a:p>
            <a:pPr lvl="2"/>
            <a:r>
              <a:rPr lang="zh-CN" altLang="en-US" sz="2000" dirty="0" smtClean="0"/>
              <a:t>定义：</a:t>
            </a:r>
            <a:r>
              <a:rPr lang="en-US" altLang="zh-CN" sz="2000" dirty="0" smtClean="0">
                <a:latin typeface="Times New Roman" pitchFamily="18" charset="0"/>
              </a:rPr>
              <a:t>L(u):=min{DFN(u), </a:t>
            </a: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min{L(w)|w</a:t>
            </a:r>
            <a:r>
              <a:rPr lang="zh-CN" altLang="en-US" sz="2000" dirty="0" smtClean="0">
                <a:latin typeface="Times New Roman" pitchFamily="18" charset="0"/>
              </a:rPr>
              <a:t>是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的儿子</a:t>
            </a:r>
            <a:r>
              <a:rPr lang="en-US" altLang="zh-CN" sz="2000" dirty="0" smtClean="0">
                <a:latin typeface="Times New Roman" pitchFamily="18" charset="0"/>
              </a:rPr>
              <a:t>}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                                                                 min{DFN(x)|(</a:t>
            </a:r>
            <a:r>
              <a:rPr lang="en-US" altLang="zh-CN" sz="2000" dirty="0" err="1" smtClean="0">
                <a:latin typeface="Times New Roman" pitchFamily="18" charset="0"/>
              </a:rPr>
              <a:t>u,x</a:t>
            </a:r>
            <a:r>
              <a:rPr lang="en-US" altLang="zh-CN" sz="2000" dirty="0" smtClean="0">
                <a:latin typeface="Times New Roman" pitchFamily="18" charset="0"/>
              </a:rPr>
              <a:t>) </a:t>
            </a:r>
            <a:r>
              <a:rPr lang="zh-CN" altLang="en-US" sz="2000" dirty="0" smtClean="0">
                <a:latin typeface="Times New Roman" pitchFamily="18" charset="0"/>
              </a:rPr>
              <a:t>是</a:t>
            </a:r>
            <a:r>
              <a:rPr lang="en-US" altLang="zh-CN" sz="2000" dirty="0" smtClean="0">
                <a:latin typeface="Times New Roman" pitchFamily="18" charset="0"/>
              </a:rPr>
              <a:t>T</a:t>
            </a:r>
            <a:r>
              <a:rPr lang="zh-CN" altLang="en-US" sz="2000" dirty="0" smtClean="0">
                <a:latin typeface="Times New Roman" pitchFamily="18" charset="0"/>
              </a:rPr>
              <a:t>的余边</a:t>
            </a:r>
            <a:r>
              <a:rPr lang="en-US" altLang="zh-CN" sz="2000" dirty="0" smtClean="0">
                <a:latin typeface="Times New Roman" pitchFamily="18" charset="0"/>
              </a:rPr>
              <a:t>}}</a:t>
            </a: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结论：如果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不是深度优先生成树的根，则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是图</a:t>
            </a:r>
            <a:r>
              <a:rPr lang="en-US" altLang="zh-CN" sz="2000" dirty="0" smtClean="0">
                <a:latin typeface="Times New Roman" pitchFamily="18" charset="0"/>
              </a:rPr>
              <a:t>G</a:t>
            </a:r>
            <a:r>
              <a:rPr lang="zh-CN" altLang="en-US" sz="2000" dirty="0" smtClean="0">
                <a:latin typeface="Times New Roman" pitchFamily="18" charset="0"/>
              </a:rPr>
              <a:t>的割点当且仅当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有某个儿子</a:t>
            </a:r>
            <a:r>
              <a:rPr lang="en-US" altLang="zh-CN" sz="2000" dirty="0" smtClean="0">
                <a:latin typeface="Times New Roman" pitchFamily="18" charset="0"/>
              </a:rPr>
              <a:t>w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w</a:t>
            </a:r>
            <a:r>
              <a:rPr lang="zh-CN" altLang="en-US" sz="2000" dirty="0" smtClean="0">
                <a:latin typeface="Times New Roman" pitchFamily="18" charset="0"/>
              </a:rPr>
              <a:t>的最低深索数不小于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的深索数，即 </a:t>
            </a:r>
            <a:r>
              <a:rPr lang="en-US" altLang="zh-CN" sz="2000" dirty="0" smtClean="0">
                <a:latin typeface="Times New Roman" pitchFamily="18" charset="0"/>
              </a:rPr>
              <a:t>L(w)≥DFN(u), </a:t>
            </a:r>
            <a:r>
              <a:rPr lang="zh-CN" altLang="en-US" sz="2000" dirty="0" smtClean="0">
                <a:latin typeface="Times New Roman" pitchFamily="18" charset="0"/>
              </a:rPr>
              <a:t>对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的某个儿子</a:t>
            </a:r>
            <a:r>
              <a:rPr lang="en-US" altLang="zh-CN" sz="2000" dirty="0" smtClean="0">
                <a:latin typeface="Times New Roman" pitchFamily="18" charset="0"/>
              </a:rPr>
              <a:t>w</a:t>
            </a:r>
            <a:r>
              <a:rPr lang="zh-CN" altLang="en-US" sz="2000" dirty="0" smtClean="0">
                <a:latin typeface="Times New Roman" pitchFamily="18" charset="0"/>
              </a:rPr>
              <a:t>成立。 </a:t>
            </a:r>
          </a:p>
          <a:p>
            <a:pPr lvl="2"/>
            <a:r>
              <a:rPr lang="zh-CN" altLang="en-US" sz="2000" dirty="0" smtClean="0"/>
              <a:t>求法：采用深度优先搜索结合递归算法，逐层深入确定各点的深索数和最低深索数。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4"/>
            <a:endParaRPr lang="zh-CN" altLang="en-US" dirty="0"/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5802313" y="1557338"/>
            <a:ext cx="2801937" cy="3817937"/>
            <a:chOff x="3655" y="981"/>
            <a:chExt cx="1765" cy="240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709" y="1026"/>
              <a:ext cx="1711" cy="2360"/>
              <a:chOff x="3392" y="1025"/>
              <a:chExt cx="1711" cy="2360"/>
            </a:xfrm>
          </p:grpSpPr>
          <p:grpSp>
            <p:nvGrpSpPr>
              <p:cNvPr id="16" name="Group 6"/>
              <p:cNvGrpSpPr>
                <a:grpSpLocks/>
              </p:cNvGrpSpPr>
              <p:nvPr/>
            </p:nvGrpSpPr>
            <p:grpSpPr bwMode="auto">
              <a:xfrm>
                <a:off x="3392" y="1025"/>
                <a:ext cx="1711" cy="2321"/>
                <a:chOff x="2781" y="9892"/>
                <a:chExt cx="4206" cy="4863"/>
              </a:xfrm>
            </p:grpSpPr>
            <p:grpSp>
              <p:nvGrpSpPr>
                <p:cNvPr id="18" name="Group 7"/>
                <p:cNvGrpSpPr>
                  <a:grpSpLocks/>
                </p:cNvGrpSpPr>
                <p:nvPr/>
              </p:nvGrpSpPr>
              <p:grpSpPr bwMode="auto">
                <a:xfrm>
                  <a:off x="2781" y="9892"/>
                  <a:ext cx="4206" cy="4863"/>
                  <a:chOff x="2781" y="892"/>
                  <a:chExt cx="4206" cy="4863"/>
                </a:xfrm>
              </p:grpSpPr>
              <p:grpSp>
                <p:nvGrpSpPr>
                  <p:cNvPr id="20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201" y="1300"/>
                    <a:ext cx="2871" cy="3314"/>
                    <a:chOff x="3201" y="1300"/>
                    <a:chExt cx="2871" cy="3314"/>
                  </a:xfrm>
                </p:grpSpPr>
                <p:sp>
                  <p:nvSpPr>
                    <p:cNvPr id="52" name="Line 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01" y="2524"/>
                      <a:ext cx="45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11" y="1900"/>
                      <a:ext cx="300" cy="3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" name="Line 1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6" y="1300"/>
                      <a:ext cx="255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6" y="3505"/>
                      <a:ext cx="0" cy="26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6" y="4208"/>
                      <a:ext cx="0" cy="2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1" y="2680"/>
                      <a:ext cx="0" cy="35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16" y="2524"/>
                      <a:ext cx="705" cy="53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81" y="4084"/>
                      <a:ext cx="891" cy="53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1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5091" y="1204"/>
                    <a:ext cx="1680" cy="4284"/>
                    <a:chOff x="5091" y="1204"/>
                    <a:chExt cx="1680" cy="4284"/>
                  </a:xfrm>
                </p:grpSpPr>
                <p:sp>
                  <p:nvSpPr>
                    <p:cNvPr id="48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5166" y="1204"/>
                      <a:ext cx="465" cy="1944"/>
                    </a:xfrm>
                    <a:custGeom>
                      <a:avLst/>
                      <a:gdLst>
                        <a:gd name="T0" fmla="*/ 63 w 555"/>
                        <a:gd name="T1" fmla="*/ 0 h 2282"/>
                        <a:gd name="T2" fmla="*/ 379 w 555"/>
                        <a:gd name="T3" fmla="*/ 792 h 2282"/>
                        <a:gd name="T4" fmla="*/ 0 w 555"/>
                        <a:gd name="T5" fmla="*/ 1656 h 228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555" h="2282">
                          <a:moveTo>
                            <a:pt x="90" y="0"/>
                          </a:moveTo>
                          <a:cubicBezTo>
                            <a:pt x="322" y="356"/>
                            <a:pt x="555" y="712"/>
                            <a:pt x="540" y="1092"/>
                          </a:cubicBezTo>
                          <a:cubicBezTo>
                            <a:pt x="525" y="1472"/>
                            <a:pt x="90" y="2084"/>
                            <a:pt x="0" y="2282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solidFill>
                        <a:srgbClr val="FF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5211" y="4208"/>
                      <a:ext cx="960" cy="1075"/>
                    </a:xfrm>
                    <a:custGeom>
                      <a:avLst/>
                      <a:gdLst>
                        <a:gd name="T0" fmla="*/ 0 w 900"/>
                        <a:gd name="T1" fmla="*/ 0 h 936"/>
                        <a:gd name="T2" fmla="*/ 205 w 900"/>
                        <a:gd name="T3" fmla="*/ 618 h 936"/>
                        <a:gd name="T4" fmla="*/ 1024 w 900"/>
                        <a:gd name="T5" fmla="*/ 1235 h 936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900" h="936">
                          <a:moveTo>
                            <a:pt x="0" y="0"/>
                          </a:moveTo>
                          <a:cubicBezTo>
                            <a:pt x="15" y="156"/>
                            <a:pt x="30" y="312"/>
                            <a:pt x="180" y="468"/>
                          </a:cubicBezTo>
                          <a:cubicBezTo>
                            <a:pt x="330" y="624"/>
                            <a:pt x="780" y="858"/>
                            <a:pt x="900" y="936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solidFill>
                        <a:srgbClr val="FF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5271" y="3148"/>
                      <a:ext cx="1500" cy="2340"/>
                    </a:xfrm>
                    <a:custGeom>
                      <a:avLst/>
                      <a:gdLst>
                        <a:gd name="T0" fmla="*/ 0 w 1703"/>
                        <a:gd name="T1" fmla="*/ 28 h 2226"/>
                        <a:gd name="T2" fmla="*/ 733 w 1703"/>
                        <a:gd name="T3" fmla="*/ 132 h 2226"/>
                        <a:gd name="T4" fmla="*/ 1257 w 1703"/>
                        <a:gd name="T5" fmla="*/ 822 h 2226"/>
                        <a:gd name="T6" fmla="*/ 1117 w 1703"/>
                        <a:gd name="T7" fmla="*/ 1856 h 2226"/>
                        <a:gd name="T8" fmla="*/ 978 w 1703"/>
                        <a:gd name="T9" fmla="*/ 2374 h 2226"/>
                        <a:gd name="T10" fmla="*/ 908 w 1703"/>
                        <a:gd name="T11" fmla="*/ 2374 h 2226"/>
                        <a:gd name="T12" fmla="*/ 978 w 1703"/>
                        <a:gd name="T13" fmla="*/ 2374 h 222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703" h="2226">
                          <a:moveTo>
                            <a:pt x="0" y="26"/>
                          </a:moveTo>
                          <a:cubicBezTo>
                            <a:pt x="337" y="13"/>
                            <a:pt x="675" y="0"/>
                            <a:pt x="945" y="120"/>
                          </a:cubicBezTo>
                          <a:cubicBezTo>
                            <a:pt x="1215" y="240"/>
                            <a:pt x="1537" y="484"/>
                            <a:pt x="1620" y="744"/>
                          </a:cubicBezTo>
                          <a:cubicBezTo>
                            <a:pt x="1703" y="1004"/>
                            <a:pt x="1500" y="1446"/>
                            <a:pt x="1440" y="1680"/>
                          </a:cubicBezTo>
                          <a:cubicBezTo>
                            <a:pt x="1380" y="1914"/>
                            <a:pt x="1305" y="2070"/>
                            <a:pt x="1260" y="2148"/>
                          </a:cubicBezTo>
                          <a:cubicBezTo>
                            <a:pt x="1215" y="2226"/>
                            <a:pt x="1170" y="2148"/>
                            <a:pt x="1170" y="2148"/>
                          </a:cubicBezTo>
                          <a:cubicBezTo>
                            <a:pt x="1170" y="2148"/>
                            <a:pt x="1215" y="2148"/>
                            <a:pt x="1260" y="2148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solidFill>
                        <a:srgbClr val="FF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5091" y="3444"/>
                      <a:ext cx="1125" cy="1108"/>
                    </a:xfrm>
                    <a:custGeom>
                      <a:avLst/>
                      <a:gdLst>
                        <a:gd name="T0" fmla="*/ 0 w 945"/>
                        <a:gd name="T1" fmla="*/ 0 h 1030"/>
                        <a:gd name="T2" fmla="*/ 1020 w 945"/>
                        <a:gd name="T3" fmla="*/ 402 h 1030"/>
                        <a:gd name="T4" fmla="*/ 1339 w 945"/>
                        <a:gd name="T5" fmla="*/ 1192 h 103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945" h="1030">
                          <a:moveTo>
                            <a:pt x="0" y="0"/>
                          </a:moveTo>
                          <a:cubicBezTo>
                            <a:pt x="281" y="88"/>
                            <a:pt x="563" y="176"/>
                            <a:pt x="720" y="348"/>
                          </a:cubicBezTo>
                          <a:cubicBezTo>
                            <a:pt x="877" y="520"/>
                            <a:pt x="908" y="916"/>
                            <a:pt x="945" y="1030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solidFill>
                        <a:srgbClr val="FF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862" y="892"/>
                    <a:ext cx="4125" cy="4677"/>
                    <a:chOff x="2862" y="892"/>
                    <a:chExt cx="4125" cy="4677"/>
                  </a:xfrm>
                </p:grpSpPr>
                <p:sp>
                  <p:nvSpPr>
                    <p:cNvPr id="34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2" y="4665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8</a:t>
                      </a:r>
                      <a:endParaRPr lang="en-US" altLang="zh-CN" sz="1600"/>
                    </a:p>
                  </p:txBody>
                </p:sp>
                <p:sp>
                  <p:nvSpPr>
                    <p:cNvPr id="35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2" y="4977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d</a:t>
                      </a:r>
                      <a:endParaRPr lang="en-US" altLang="zh-CN" sz="1600"/>
                    </a:p>
                  </p:txBody>
                </p:sp>
                <p:sp>
                  <p:nvSpPr>
                    <p:cNvPr id="36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22" y="1700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1</a:t>
                      </a:r>
                      <a:endParaRPr lang="en-US" altLang="zh-CN" sz="1600"/>
                    </a:p>
                  </p:txBody>
                </p:sp>
                <p:sp>
                  <p:nvSpPr>
                    <p:cNvPr id="37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70" y="1856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a</a:t>
                      </a:r>
                      <a:endParaRPr lang="en-US" altLang="zh-CN" sz="1600"/>
                    </a:p>
                  </p:txBody>
                </p:sp>
                <p:sp>
                  <p:nvSpPr>
                    <p:cNvPr id="38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38" y="3728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b</a:t>
                      </a:r>
                      <a:endParaRPr lang="en-US" altLang="zh-CN" sz="1600"/>
                    </a:p>
                  </p:txBody>
                </p:sp>
                <p:sp>
                  <p:nvSpPr>
                    <p:cNvPr id="39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42" y="3884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c</a:t>
                      </a:r>
                      <a:endParaRPr lang="en-US" altLang="zh-CN" sz="1600"/>
                    </a:p>
                  </p:txBody>
                </p:sp>
                <p:sp>
                  <p:nvSpPr>
                    <p:cNvPr id="40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2" y="3884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6</a:t>
                      </a:r>
                      <a:endParaRPr lang="en-US" altLang="zh-CN" sz="1600"/>
                    </a:p>
                  </p:txBody>
                </p:sp>
                <p:sp>
                  <p:nvSpPr>
                    <p:cNvPr id="41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2" y="3572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6600"/>
                          </a:solidFill>
                          <a:latin typeface="Times New Roman" pitchFamily="18" charset="0"/>
                        </a:rPr>
                        <a:t>4</a:t>
                      </a:r>
                      <a:endParaRPr lang="en-US" altLang="zh-CN" sz="1600"/>
                    </a:p>
                  </p:txBody>
                </p:sp>
                <p:sp>
                  <p:nvSpPr>
                    <p:cNvPr id="42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62" y="3572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6600"/>
                          </a:solidFill>
                          <a:latin typeface="Times New Roman" pitchFamily="18" charset="0"/>
                        </a:rPr>
                        <a:t>5</a:t>
                      </a:r>
                      <a:endParaRPr lang="en-US" altLang="zh-CN" sz="1600"/>
                    </a:p>
                  </p:txBody>
                </p:sp>
                <p:sp>
                  <p:nvSpPr>
                    <p:cNvPr id="43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2264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1</a:t>
                      </a:r>
                      <a:endParaRPr lang="en-US" altLang="zh-CN" sz="1600"/>
                    </a:p>
                  </p:txBody>
                </p:sp>
                <p:sp>
                  <p:nvSpPr>
                    <p:cNvPr id="44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2" y="3416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1</a:t>
                      </a:r>
                      <a:endParaRPr lang="en-US" altLang="zh-CN" sz="1600"/>
                    </a:p>
                  </p:txBody>
                </p:sp>
                <p:sp>
                  <p:nvSpPr>
                    <p:cNvPr id="45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6" y="4508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6</a:t>
                      </a:r>
                      <a:endParaRPr lang="en-US" altLang="zh-CN" sz="1600"/>
                    </a:p>
                  </p:txBody>
                </p:sp>
                <p:sp>
                  <p:nvSpPr>
                    <p:cNvPr id="46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5" y="892"/>
                      <a:ext cx="360" cy="31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4752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1</a:t>
                      </a:r>
                      <a:endParaRPr lang="en-US" altLang="zh-CN" sz="1600"/>
                    </a:p>
                  </p:txBody>
                </p:sp>
                <p:sp>
                  <p:nvSpPr>
                    <p:cNvPr id="47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59" y="5314"/>
                      <a:ext cx="249" cy="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47520" tIns="0" rIns="15840" bIns="0"/>
                    <a:lstStyle/>
                    <a:p>
                      <a:pPr algn="just"/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6</a:t>
                      </a:r>
                      <a:endParaRPr lang="en-US" altLang="zh-CN" sz="1600"/>
                    </a:p>
                  </p:txBody>
                </p:sp>
              </p:grpSp>
              <p:grpSp>
                <p:nvGrpSpPr>
                  <p:cNvPr id="23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781" y="892"/>
                    <a:ext cx="3750" cy="4863"/>
                    <a:chOff x="2781" y="892"/>
                    <a:chExt cx="3750" cy="4863"/>
                  </a:xfrm>
                </p:grpSpPr>
                <p:sp>
                  <p:nvSpPr>
                    <p:cNvPr id="24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892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A</a:t>
                      </a:r>
                      <a:endParaRPr lang="en-US" altLang="zh-CN" sz="1600"/>
                    </a:p>
                  </p:txBody>
                </p:sp>
                <p:sp>
                  <p:nvSpPr>
                    <p:cNvPr id="25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1" y="1507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B</a:t>
                      </a: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900">
                        <a:latin typeface="Times New Roman" pitchFamily="18" charset="0"/>
                      </a:endParaRP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900">
                        <a:latin typeface="Times New Roman" pitchFamily="18" charset="0"/>
                      </a:endParaRP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900">
                        <a:latin typeface="Times New Roman" pitchFamily="18" charset="0"/>
                      </a:endParaRP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900">
                        <a:latin typeface="Times New Roman" pitchFamily="18" charset="0"/>
                      </a:endParaRP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900">
                        <a:latin typeface="Times New Roman" pitchFamily="18" charset="0"/>
                      </a:endParaRP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900">
                        <a:latin typeface="Times New Roman" pitchFamily="18" charset="0"/>
                      </a:endParaRP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900">
                        <a:latin typeface="Times New Roman" pitchFamily="18" charset="0"/>
                      </a:endParaRPr>
                    </a:p>
                    <a:p>
                      <a:endParaRPr lang="en-US" altLang="zh-CN"/>
                    </a:p>
                  </p:txBody>
                </p:sp>
                <p:sp>
                  <p:nvSpPr>
                    <p:cNvPr id="26" name="Oval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71" y="3054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F</a:t>
                      </a:r>
                      <a:endParaRPr lang="en-US" altLang="zh-CN" sz="1600"/>
                    </a:p>
                  </p:txBody>
                </p:sp>
                <p:sp>
                  <p:nvSpPr>
                    <p:cNvPr id="27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3037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E</a:t>
                      </a:r>
                      <a:endParaRPr lang="en-US" altLang="zh-CN" sz="1600"/>
                    </a:p>
                  </p:txBody>
                </p:sp>
                <p:sp>
                  <p:nvSpPr>
                    <p:cNvPr id="28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31" y="3772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G</a:t>
                      </a:r>
                      <a:endParaRPr lang="en-US" altLang="zh-CN" sz="1600"/>
                    </a:p>
                  </p:txBody>
                </p:sp>
                <p:sp>
                  <p:nvSpPr>
                    <p:cNvPr id="29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1" y="3043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D</a:t>
                      </a:r>
                      <a:endParaRPr lang="en-US" altLang="zh-CN" sz="1600"/>
                    </a:p>
                  </p:txBody>
                </p:sp>
                <p:sp>
                  <p:nvSpPr>
                    <p:cNvPr id="30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76" y="2212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C</a:t>
                      </a:r>
                      <a:endParaRPr lang="en-US" altLang="zh-CN" sz="1600"/>
                    </a:p>
                  </p:txBody>
                </p:sp>
                <p:sp>
                  <p:nvSpPr>
                    <p:cNvPr id="31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1" y="4501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I</a:t>
                      </a: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1600">
                        <a:latin typeface="Times New Roman" pitchFamily="18" charset="0"/>
                      </a:endParaRPr>
                    </a:p>
                    <a:p>
                      <a:pPr algn="just">
                        <a:lnSpc>
                          <a:spcPct val="80000"/>
                        </a:lnSpc>
                      </a:pPr>
                      <a:endParaRPr lang="en-US" altLang="zh-CN" sz="900">
                        <a:latin typeface="Times New Roman" pitchFamily="18" charset="0"/>
                      </a:endParaRPr>
                    </a:p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900">
                          <a:latin typeface="Times New Roman" pitchFamily="18" charset="0"/>
                        </a:rPr>
                        <a:t>g</a:t>
                      </a:r>
                      <a:endParaRPr lang="en-US" altLang="zh-CN"/>
                    </a:p>
                  </p:txBody>
                </p:sp>
                <p:sp>
                  <p:nvSpPr>
                    <p:cNvPr id="32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31" y="4458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H</a:t>
                      </a:r>
                      <a:endParaRPr lang="en-US" altLang="zh-CN" sz="1600"/>
                    </a:p>
                  </p:txBody>
                </p:sp>
                <p:sp>
                  <p:nvSpPr>
                    <p:cNvPr id="33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91" y="5287"/>
                      <a:ext cx="540" cy="4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80467" tIns="40234" rIns="80467" bIns="40234"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en-US" altLang="zh-CN" sz="1600">
                          <a:latin typeface="Times New Roman" pitchFamily="18" charset="0"/>
                        </a:rPr>
                        <a:t>J</a:t>
                      </a:r>
                      <a:endParaRPr lang="en-US" altLang="zh-CN" sz="1600"/>
                    </a:p>
                  </p:txBody>
                </p:sp>
              </p:grpSp>
            </p:grpSp>
            <p:sp>
              <p:nvSpPr>
                <p:cNvPr id="19" name="Line 48"/>
                <p:cNvSpPr>
                  <a:spLocks noChangeShapeType="1"/>
                </p:cNvSpPr>
                <p:nvPr/>
              </p:nvSpPr>
              <p:spPr bwMode="auto">
                <a:xfrm>
                  <a:off x="6201" y="13997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Rectangle 49"/>
              <p:cNvSpPr>
                <a:spLocks noChangeArrowheads="1"/>
              </p:cNvSpPr>
              <p:nvPr/>
            </p:nvSpPr>
            <p:spPr bwMode="auto">
              <a:xfrm>
                <a:off x="4558" y="3258"/>
                <a:ext cx="136" cy="1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10</a:t>
                </a:r>
                <a:endParaRPr lang="en-US" altLang="zh-CN" sz="1600"/>
              </a:p>
            </p:txBody>
          </p:sp>
        </p:grpSp>
        <p:grpSp>
          <p:nvGrpSpPr>
            <p:cNvPr id="6" name="Group 51"/>
            <p:cNvGrpSpPr>
              <a:grpSpLocks/>
            </p:cNvGrpSpPr>
            <p:nvPr/>
          </p:nvGrpSpPr>
          <p:grpSpPr bwMode="auto">
            <a:xfrm>
              <a:off x="3655" y="981"/>
              <a:ext cx="1584" cy="1846"/>
              <a:chOff x="3334" y="981"/>
              <a:chExt cx="1584" cy="1846"/>
            </a:xfrm>
          </p:grpSpPr>
          <p:sp>
            <p:nvSpPr>
              <p:cNvPr id="7" name="Rectangle 52"/>
              <p:cNvSpPr>
                <a:spLocks noChangeArrowheads="1"/>
              </p:cNvSpPr>
              <p:nvPr/>
            </p:nvSpPr>
            <p:spPr bwMode="auto">
              <a:xfrm>
                <a:off x="4064" y="981"/>
                <a:ext cx="91" cy="1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1</a:t>
                </a:r>
                <a:endParaRPr lang="en-US" altLang="zh-CN" sz="1600"/>
              </a:p>
            </p:txBody>
          </p:sp>
          <p:sp>
            <p:nvSpPr>
              <p:cNvPr id="8" name="Rectangle 53"/>
              <p:cNvSpPr>
                <a:spLocks noChangeArrowheads="1"/>
              </p:cNvSpPr>
              <p:nvPr/>
            </p:nvSpPr>
            <p:spPr bwMode="auto">
              <a:xfrm>
                <a:off x="3862" y="1231"/>
                <a:ext cx="92" cy="1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9" name="Rectangle 54"/>
              <p:cNvSpPr>
                <a:spLocks noChangeArrowheads="1"/>
              </p:cNvSpPr>
              <p:nvPr/>
            </p:nvSpPr>
            <p:spPr bwMode="auto">
              <a:xfrm>
                <a:off x="3624" y="1553"/>
                <a:ext cx="92" cy="1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3</a:t>
                </a:r>
                <a:endParaRPr lang="en-US" altLang="zh-CN" sz="1600"/>
              </a:p>
            </p:txBody>
          </p:sp>
          <p:sp>
            <p:nvSpPr>
              <p:cNvPr id="10" name="Rectangle 55"/>
              <p:cNvSpPr>
                <a:spLocks noChangeArrowheads="1"/>
              </p:cNvSpPr>
              <p:nvPr/>
            </p:nvSpPr>
            <p:spPr bwMode="auto">
              <a:xfrm>
                <a:off x="3716" y="1976"/>
                <a:ext cx="91" cy="1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11" name="Rectangle 56"/>
              <p:cNvSpPr>
                <a:spLocks noChangeArrowheads="1"/>
              </p:cNvSpPr>
              <p:nvPr/>
            </p:nvSpPr>
            <p:spPr bwMode="auto">
              <a:xfrm>
                <a:off x="3334" y="1975"/>
                <a:ext cx="92" cy="1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4</a:t>
                </a:r>
                <a:endParaRPr lang="en-US" altLang="zh-CN" sz="1600"/>
              </a:p>
            </p:txBody>
          </p:sp>
          <p:sp>
            <p:nvSpPr>
              <p:cNvPr id="12" name="Rectangle 57"/>
              <p:cNvSpPr>
                <a:spLocks noChangeArrowheads="1"/>
              </p:cNvSpPr>
              <p:nvPr/>
            </p:nvSpPr>
            <p:spPr bwMode="auto">
              <a:xfrm>
                <a:off x="4351" y="2326"/>
                <a:ext cx="91" cy="1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7</a:t>
                </a:r>
                <a:endParaRPr lang="en-US" altLang="zh-CN" sz="1600"/>
              </a:p>
            </p:txBody>
          </p:sp>
          <p:sp>
            <p:nvSpPr>
              <p:cNvPr id="13" name="Rectangle 58"/>
              <p:cNvSpPr>
                <a:spLocks noChangeArrowheads="1"/>
              </p:cNvSpPr>
              <p:nvPr/>
            </p:nvSpPr>
            <p:spPr bwMode="auto">
              <a:xfrm>
                <a:off x="4259" y="1879"/>
                <a:ext cx="92" cy="1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6</a:t>
                </a:r>
                <a:endParaRPr lang="en-US" altLang="zh-CN" sz="1600"/>
              </a:p>
            </p:txBody>
          </p:sp>
          <p:sp>
            <p:nvSpPr>
              <p:cNvPr id="14" name="Rectangle 59"/>
              <p:cNvSpPr>
                <a:spLocks noChangeArrowheads="1"/>
              </p:cNvSpPr>
              <p:nvPr/>
            </p:nvSpPr>
            <p:spPr bwMode="auto">
              <a:xfrm>
                <a:off x="4826" y="2645"/>
                <a:ext cx="92" cy="1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9</a:t>
                </a:r>
                <a:endParaRPr lang="en-US" altLang="zh-CN" sz="1600"/>
              </a:p>
            </p:txBody>
          </p:sp>
          <p:sp>
            <p:nvSpPr>
              <p:cNvPr id="15" name="Rectangle 60"/>
              <p:cNvSpPr>
                <a:spLocks noChangeArrowheads="1"/>
              </p:cNvSpPr>
              <p:nvPr/>
            </p:nvSpPr>
            <p:spPr bwMode="auto">
              <a:xfrm>
                <a:off x="4131" y="2699"/>
                <a:ext cx="91" cy="1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8</a:t>
                </a:r>
                <a:endParaRPr lang="en-US" altLang="zh-CN" sz="1600"/>
              </a:p>
            </p:txBody>
          </p:sp>
        </p:grpSp>
      </p:grpSp>
      <p:sp>
        <p:nvSpPr>
          <p:cNvPr id="60" name="Rectangle 50"/>
          <p:cNvSpPr>
            <a:spLocks noChangeArrowheads="1"/>
          </p:cNvSpPr>
          <p:nvPr/>
        </p:nvSpPr>
        <p:spPr bwMode="auto">
          <a:xfrm>
            <a:off x="6051578" y="5572140"/>
            <a:ext cx="2520950" cy="3603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40234" rIns="0" bIns="40234"/>
          <a:lstStyle/>
          <a:p>
            <a:pPr algn="just"/>
            <a:r>
              <a:rPr lang="zh-CN" altLang="en-US" dirty="0">
                <a:latin typeface="Times New Roman" pitchFamily="18" charset="0"/>
              </a:rPr>
              <a:t>红色数字表示最低深索数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双连通与网络可靠性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lvl="1"/>
            <a:r>
              <a:rPr lang="zh-CN" altLang="en-US" sz="2800" dirty="0" smtClean="0"/>
              <a:t>计算</a:t>
            </a:r>
            <a:r>
              <a:rPr lang="en-US" altLang="zh-CN" sz="2800" dirty="0" smtClean="0"/>
              <a:t>DFN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L</a:t>
            </a:r>
            <a:r>
              <a:rPr lang="zh-CN" altLang="en-US" sz="2800" dirty="0" smtClean="0"/>
              <a:t>的算法伪代码</a:t>
            </a:r>
            <a:endParaRPr lang="en-US" altLang="zh-CN" sz="2800" dirty="0" smtClean="0"/>
          </a:p>
          <a:p>
            <a:pPr marL="1289050" lvl="2" indent="-609600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DFNL(</a:t>
            </a:r>
            <a:r>
              <a:rPr lang="en-US" altLang="zh-CN" sz="2000" dirty="0" err="1" smtClean="0">
                <a:latin typeface="Times New Roman" pitchFamily="18" charset="0"/>
              </a:rPr>
              <a:t>u,v</a:t>
            </a:r>
            <a:r>
              <a:rPr lang="en-US" altLang="zh-CN" sz="2000" dirty="0" smtClean="0">
                <a:latin typeface="Times New Roman" pitchFamily="18" charset="0"/>
              </a:rPr>
              <a:t>)  //</a:t>
            </a:r>
            <a:r>
              <a:rPr lang="zh-CN" altLang="en-US" sz="2000" dirty="0" smtClean="0">
                <a:latin typeface="Times New Roman" pitchFamily="18" charset="0"/>
              </a:rPr>
              <a:t>一个深度优先搜索算法，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是开始顶点。在深度</a:t>
            </a:r>
          </a:p>
          <a:p>
            <a:pPr marL="1289050" lvl="2" indent="-609600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优先搜索树中， 若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有父亲，则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zh-CN" altLang="en-US" sz="2000" dirty="0" smtClean="0">
                <a:latin typeface="Times New Roman" pitchFamily="18" charset="0"/>
              </a:rPr>
              <a:t>即是。数组</a:t>
            </a:r>
            <a:r>
              <a:rPr lang="en-US" altLang="zh-CN" sz="2000" dirty="0" smtClean="0">
                <a:latin typeface="Times New Roman" pitchFamily="18" charset="0"/>
              </a:rPr>
              <a:t>DFN</a:t>
            </a:r>
            <a:r>
              <a:rPr lang="zh-CN" altLang="en-US" sz="2000" dirty="0" smtClean="0">
                <a:latin typeface="Times New Roman" pitchFamily="18" charset="0"/>
              </a:rPr>
              <a:t>初始化</a:t>
            </a:r>
          </a:p>
          <a:p>
            <a:pPr marL="1289050" lvl="2" indent="-609600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为</a:t>
            </a:r>
            <a:r>
              <a:rPr lang="en-US" altLang="zh-CN" sz="2000" dirty="0" smtClean="0">
                <a:latin typeface="Times New Roman" pitchFamily="18" charset="0"/>
              </a:rPr>
              <a:t>0</a:t>
            </a:r>
            <a:r>
              <a:rPr lang="zh-CN" altLang="en-US" sz="2000" dirty="0" smtClean="0">
                <a:latin typeface="Times New Roman" pitchFamily="18" charset="0"/>
              </a:rPr>
              <a:t>，变量</a:t>
            </a:r>
            <a:r>
              <a:rPr lang="en-US" altLang="zh-CN" sz="2000" dirty="0" smtClean="0">
                <a:latin typeface="Times New Roman" pitchFamily="18" charset="0"/>
              </a:rPr>
              <a:t>num</a:t>
            </a:r>
            <a:r>
              <a:rPr lang="zh-CN" altLang="en-US" sz="2000" dirty="0" smtClean="0">
                <a:latin typeface="Times New Roman" pitchFamily="18" charset="0"/>
              </a:rPr>
              <a:t>初始化为</a:t>
            </a:r>
            <a:r>
              <a:rPr lang="en-US" altLang="zh-CN" sz="2000" dirty="0" smtClean="0">
                <a:latin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是图</a:t>
            </a:r>
            <a:r>
              <a:rPr lang="en-US" altLang="zh-CN" sz="2000" dirty="0" smtClean="0">
                <a:latin typeface="Times New Roman" pitchFamily="18" charset="0"/>
              </a:rPr>
              <a:t>G</a:t>
            </a:r>
            <a:r>
              <a:rPr lang="zh-CN" altLang="en-US" sz="2000" dirty="0" smtClean="0">
                <a:latin typeface="Times New Roman" pitchFamily="18" charset="0"/>
              </a:rPr>
              <a:t>的顶点数。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 marL="1289050" lvl="2" indent="-609600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global  </a:t>
            </a:r>
            <a:r>
              <a:rPr lang="en-US" altLang="zh-CN" sz="2000" dirty="0" smtClean="0">
                <a:latin typeface="Times New Roman" pitchFamily="18" charset="0"/>
              </a:rPr>
              <a:t>DFN[n]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L[n]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num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</a:p>
          <a:p>
            <a:pPr marL="1289050" lvl="2" indent="-609600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1. DFN(u):=num; L(u):=num; num:=num+1;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marL="1289050" lvl="2" indent="-609600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2</a:t>
            </a:r>
            <a:r>
              <a:rPr lang="en-US" altLang="zh-CN" sz="2000" b="1" dirty="0" smtClean="0">
                <a:latin typeface="Times New Roman" pitchFamily="18" charset="0"/>
              </a:rPr>
              <a:t>. for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每个邻接于</a:t>
            </a:r>
            <a:r>
              <a:rPr lang="en-US" altLang="zh-CN" sz="2000" dirty="0" smtClean="0">
                <a:latin typeface="Times New Roman" pitchFamily="18" charset="0"/>
              </a:rPr>
              <a:t>u</a:t>
            </a:r>
            <a:r>
              <a:rPr lang="zh-CN" altLang="en-US" sz="2000" dirty="0" smtClean="0">
                <a:latin typeface="Times New Roman" pitchFamily="18" charset="0"/>
              </a:rPr>
              <a:t>的顶点</a:t>
            </a:r>
            <a:r>
              <a:rPr lang="en-US" altLang="zh-CN" sz="2000" dirty="0" smtClean="0">
                <a:latin typeface="Times New Roman" pitchFamily="18" charset="0"/>
              </a:rPr>
              <a:t>w 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</a:p>
          <a:p>
            <a:pPr marL="1289050" lvl="2" indent="-609600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3</a:t>
            </a:r>
            <a:r>
              <a:rPr lang="en-US" altLang="zh-CN" sz="2000" b="1" dirty="0" smtClean="0">
                <a:latin typeface="Times New Roman" pitchFamily="18" charset="0"/>
              </a:rPr>
              <a:t>.   if </a:t>
            </a:r>
            <a:r>
              <a:rPr lang="en-US" altLang="zh-CN" sz="2000" dirty="0" smtClean="0">
                <a:latin typeface="Times New Roman" pitchFamily="18" charset="0"/>
              </a:rPr>
              <a:t>DFN(w)=0 then 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marL="1289050" lvl="2" indent="-609600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4</a:t>
            </a:r>
            <a:r>
              <a:rPr lang="en-US" altLang="zh-CN" sz="2000" b="1" dirty="0" smtClean="0">
                <a:latin typeface="Times New Roman" pitchFamily="18" charset="0"/>
              </a:rPr>
              <a:t>.      </a:t>
            </a:r>
            <a:r>
              <a:rPr lang="en-US" altLang="zh-CN" sz="2000" dirty="0" smtClean="0">
                <a:latin typeface="Times New Roman" pitchFamily="18" charset="0"/>
              </a:rPr>
              <a:t>DFNL(</a:t>
            </a:r>
            <a:r>
              <a:rPr lang="en-US" altLang="zh-CN" sz="2000" dirty="0" err="1" smtClean="0">
                <a:latin typeface="Times New Roman" pitchFamily="18" charset="0"/>
              </a:rPr>
              <a:t>w,u</a:t>
            </a:r>
            <a:r>
              <a:rPr lang="en-US" altLang="zh-CN" sz="2000" dirty="0" smtClean="0">
                <a:latin typeface="Times New Roman" pitchFamily="18" charset="0"/>
              </a:rPr>
              <a:t>); //</a:t>
            </a:r>
            <a:r>
              <a:rPr lang="zh-CN" altLang="en-US" sz="2000" dirty="0" smtClean="0">
                <a:latin typeface="Times New Roman" pitchFamily="18" charset="0"/>
              </a:rPr>
              <a:t>还未访问</a:t>
            </a:r>
            <a:r>
              <a:rPr lang="en-US" altLang="zh-CN" sz="2000" dirty="0" smtClean="0">
                <a:latin typeface="Times New Roman" pitchFamily="18" charset="0"/>
              </a:rPr>
              <a:t>w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marL="1289050" lvl="2" indent="-609600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5.      L(u):=min(L(u),L(w));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marL="1289050" lvl="2" indent="-609600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6</a:t>
            </a:r>
            <a:r>
              <a:rPr lang="en-US" altLang="zh-CN" sz="2000" b="1" dirty="0" smtClean="0">
                <a:latin typeface="Times New Roman" pitchFamily="18" charset="0"/>
              </a:rPr>
              <a:t>.   else </a:t>
            </a:r>
          </a:p>
          <a:p>
            <a:pPr marL="1289050" lvl="2" indent="-609600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7</a:t>
            </a:r>
            <a:r>
              <a:rPr lang="en-US" altLang="zh-CN" sz="2000" b="1" dirty="0" smtClean="0">
                <a:latin typeface="Times New Roman" pitchFamily="18" charset="0"/>
              </a:rPr>
              <a:t>.      if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w≠v</a:t>
            </a:r>
            <a:r>
              <a:rPr lang="en-US" altLang="zh-CN" sz="2000" dirty="0" smtClean="0">
                <a:latin typeface="Times New Roman" pitchFamily="18" charset="0"/>
              </a:rPr>
              <a:t> then L(u):=min(L(u),DFN(w));</a:t>
            </a:r>
            <a:r>
              <a:rPr lang="en-US" altLang="zh-CN" sz="2000" b="1" dirty="0" smtClean="0">
                <a:latin typeface="Times New Roman" pitchFamily="18" charset="0"/>
              </a:rPr>
              <a:t> end{if}    //</a:t>
            </a:r>
            <a:r>
              <a:rPr lang="zh-CN" altLang="en-US" sz="2000" b="1" dirty="0" smtClean="0">
                <a:latin typeface="Times New Roman" pitchFamily="18" charset="0"/>
              </a:rPr>
              <a:t>余边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marL="1289050" lvl="2" indent="-609600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8</a:t>
            </a:r>
            <a:r>
              <a:rPr lang="en-US" altLang="zh-CN" sz="2000" b="1" dirty="0" smtClean="0">
                <a:latin typeface="Times New Roman" pitchFamily="18" charset="0"/>
              </a:rPr>
              <a:t>.   end{if}</a:t>
            </a:r>
          </a:p>
          <a:p>
            <a:pPr marL="1289050" lvl="2" indent="-609600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</a:t>
            </a:r>
            <a:r>
              <a:rPr lang="en-US" altLang="zh-CN" sz="2000" dirty="0" smtClean="0">
                <a:latin typeface="Times New Roman" pitchFamily="18" charset="0"/>
              </a:rPr>
              <a:t>9.</a:t>
            </a:r>
            <a:r>
              <a:rPr lang="en-US" altLang="zh-CN" sz="2000" b="1" dirty="0" smtClean="0">
                <a:latin typeface="Times New Roman" pitchFamily="18" charset="0"/>
              </a:rPr>
              <a:t> end{for}</a:t>
            </a:r>
          </a:p>
          <a:p>
            <a:pPr marL="1289050" lvl="2" indent="-609600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10.</a:t>
            </a:r>
            <a:r>
              <a:rPr lang="en-US" altLang="zh-CN" sz="2000" b="1" dirty="0" smtClean="0">
                <a:latin typeface="Times New Roman" pitchFamily="18" charset="0"/>
              </a:rPr>
              <a:t>end{</a:t>
            </a:r>
            <a:r>
              <a:rPr lang="en-US" altLang="zh-CN" sz="2000" dirty="0" smtClean="0">
                <a:latin typeface="Times New Roman" pitchFamily="18" charset="0"/>
              </a:rPr>
              <a:t>DFNL}</a:t>
            </a:r>
            <a:endParaRPr lang="zh-CN" altLang="en-US" sz="2000" dirty="0" smtClean="0">
              <a:latin typeface="Times New Roman" pitchFamily="18" charset="0"/>
            </a:endParaRPr>
          </a:p>
          <a:p>
            <a:pPr lvl="2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29322" y="5572140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算法复杂度：</a:t>
            </a:r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m+n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200115" y="3332149"/>
            <a:ext cx="3801041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2" algn="l"/>
            <a:r>
              <a:rPr lang="en-US" altLang="zh-CN" dirty="0" smtClean="0">
                <a:latin typeface="Times New Roman" pitchFamily="18" charset="0"/>
              </a:rPr>
              <a:t>2.1  </a:t>
            </a:r>
            <a:r>
              <a:rPr lang="en-US" altLang="zh-CN" b="1" dirty="0" smtClean="0">
                <a:latin typeface="Times New Roman" pitchFamily="18" charset="0"/>
              </a:rPr>
              <a:t>if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</a:rPr>
              <a:t>w≠v</a:t>
            </a:r>
            <a:r>
              <a:rPr lang="en-US" altLang="zh-CN" dirty="0" smtClean="0">
                <a:latin typeface="Times New Roman" pitchFamily="18" charset="0"/>
              </a:rPr>
              <a:t> and DFN(w)&lt;DFN(u) </a:t>
            </a:r>
            <a:r>
              <a:rPr lang="en-US" altLang="zh-CN" b="1" dirty="0" smtClean="0">
                <a:latin typeface="Times New Roman" pitchFamily="18" charset="0"/>
              </a:rPr>
              <a:t>then </a:t>
            </a:r>
          </a:p>
          <a:p>
            <a:pPr marL="0" lvl="2" algn="l"/>
            <a:r>
              <a:rPr lang="en-US" altLang="zh-CN" dirty="0" smtClean="0">
                <a:latin typeface="Times New Roman" pitchFamily="18" charset="0"/>
              </a:rPr>
              <a:t>2.2     </a:t>
            </a:r>
            <a:r>
              <a:rPr lang="zh-CN" altLang="en-US" dirty="0" smtClean="0">
                <a:latin typeface="Times New Roman" pitchFamily="18" charset="0"/>
              </a:rPr>
              <a:t>将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</a:rPr>
              <a:t>u,w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加到</a:t>
            </a:r>
            <a:r>
              <a:rPr lang="en-US" altLang="zh-CN" dirty="0" smtClean="0">
                <a:latin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</a:rPr>
              <a:t>的顶部；</a:t>
            </a:r>
            <a:endParaRPr lang="en-US" altLang="zh-CN" dirty="0" smtClean="0">
              <a:latin typeface="Times New Roman" pitchFamily="18" charset="0"/>
            </a:endParaRPr>
          </a:p>
          <a:p>
            <a:pPr marL="0" lvl="2" algn="l"/>
            <a:r>
              <a:rPr lang="en-US" altLang="zh-CN" sz="2000" dirty="0" smtClean="0">
                <a:latin typeface="Times New Roman" pitchFamily="18" charset="0"/>
              </a:rPr>
              <a:t>2.3 </a:t>
            </a:r>
            <a:r>
              <a:rPr lang="en-US" altLang="zh-CN" sz="2000" b="1" dirty="0" smtClean="0">
                <a:latin typeface="Times New Roman" pitchFamily="18" charset="0"/>
              </a:rPr>
              <a:t>  end{if}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3504" y="4286256"/>
            <a:ext cx="3929058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2" algn="l"/>
            <a:r>
              <a:rPr lang="en-US" altLang="zh-CN" dirty="0" smtClean="0">
                <a:latin typeface="Times New Roman" pitchFamily="18" charset="0"/>
              </a:rPr>
              <a:t>4.1  </a:t>
            </a:r>
            <a:r>
              <a:rPr lang="en-US" altLang="zh-CN" b="1" dirty="0" smtClean="0">
                <a:latin typeface="Times New Roman" pitchFamily="18" charset="0"/>
              </a:rPr>
              <a:t>if</a:t>
            </a:r>
            <a:r>
              <a:rPr lang="en-US" altLang="zh-CN" dirty="0" smtClean="0">
                <a:latin typeface="Times New Roman" pitchFamily="18" charset="0"/>
              </a:rPr>
              <a:t> L(w)≥DFN(u) </a:t>
            </a:r>
            <a:r>
              <a:rPr lang="en-US" altLang="zh-CN" b="1" dirty="0" smtClean="0">
                <a:latin typeface="Times New Roman" pitchFamily="18" charset="0"/>
              </a:rPr>
              <a:t>then  </a:t>
            </a:r>
            <a:r>
              <a:rPr lang="zh-CN" altLang="en-US" dirty="0" smtClean="0">
                <a:latin typeface="Times New Roman" pitchFamily="18" charset="0"/>
              </a:rPr>
              <a:t>找到一个</a:t>
            </a:r>
            <a:r>
              <a:rPr lang="zh-CN" altLang="en-US" dirty="0" smtClean="0">
                <a:latin typeface="Times New Roman" pitchFamily="18" charset="0"/>
              </a:rPr>
              <a:t>割点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</a:rPr>
              <a:t>或树根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</a:rPr>
              <a:t>边出栈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输出双联通子图</a:t>
            </a:r>
            <a:endParaRPr lang="en-US" altLang="zh-CN" dirty="0" smtClean="0">
              <a:latin typeface="Times New Roman" pitchFamily="18" charset="0"/>
            </a:endParaRPr>
          </a:p>
        </p:txBody>
      </p:sp>
      <p:cxnSp>
        <p:nvCxnSpPr>
          <p:cNvPr id="10" name="直接箭头连接符 9"/>
          <p:cNvCxnSpPr>
            <a:stCxn id="5" idx="1"/>
          </p:cNvCxnSpPr>
          <p:nvPr/>
        </p:nvCxnSpPr>
        <p:spPr bwMode="auto">
          <a:xfrm rot="10800000">
            <a:off x="3857621" y="3714753"/>
            <a:ext cx="1342495" cy="944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rot="10800000">
            <a:off x="4143373" y="4320291"/>
            <a:ext cx="1000132" cy="3231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双连通与网络可靠性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lvl="1"/>
            <a:r>
              <a:rPr lang="zh-CN" altLang="en-US" sz="2800" dirty="0" smtClean="0"/>
              <a:t>给出图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的各个</a:t>
            </a:r>
            <a:r>
              <a:rPr lang="en-US" altLang="zh-CN" sz="2800" dirty="0" smtClean="0"/>
              <a:t>2-</a:t>
            </a:r>
            <a:r>
              <a:rPr lang="zh-CN" altLang="en-US" sz="2800" dirty="0" smtClean="0"/>
              <a:t>连通分支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pPr lvl="2">
              <a:lnSpc>
                <a:spcPct val="80000"/>
              </a:lnSpc>
            </a:pPr>
            <a:r>
              <a:rPr lang="zh-CN" altLang="en-US" sz="2000" b="1" dirty="0" smtClean="0">
                <a:latin typeface="Times New Roman" pitchFamily="18" charset="0"/>
              </a:rPr>
              <a:t>引进一个存放边的全程栈</a:t>
            </a:r>
            <a:r>
              <a:rPr lang="en-US" altLang="zh-CN" sz="2000" b="1" dirty="0" smtClean="0">
                <a:latin typeface="Times New Roman" pitchFamily="18" charset="0"/>
              </a:rPr>
              <a:t>S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</a:p>
          <a:p>
            <a:pPr lvl="2">
              <a:lnSpc>
                <a:spcPct val="8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在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到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行之间加下列语句</a:t>
            </a:r>
            <a:r>
              <a:rPr lang="zh-CN" altLang="en-US" sz="2000" dirty="0" smtClean="0">
                <a:latin typeface="Times New Roman" pitchFamily="18" charset="0"/>
              </a:rPr>
              <a:t>：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2.1  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w≠v</a:t>
            </a:r>
            <a:r>
              <a:rPr lang="en-US" altLang="zh-CN" sz="2000" dirty="0" smtClean="0">
                <a:latin typeface="Times New Roman" pitchFamily="18" charset="0"/>
              </a:rPr>
              <a:t> and DFN(w)&lt;DFN(u) </a:t>
            </a:r>
            <a:r>
              <a:rPr lang="en-US" altLang="zh-CN" sz="2000" b="1" dirty="0" smtClean="0">
                <a:latin typeface="Times New Roman" pitchFamily="18" charset="0"/>
              </a:rPr>
              <a:t>then 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2.2     </a:t>
            </a:r>
            <a:r>
              <a:rPr lang="zh-CN" altLang="en-US" sz="2000" dirty="0" smtClean="0">
                <a:latin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u,w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加到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zh-CN" altLang="en-US" sz="2000" dirty="0" smtClean="0">
                <a:latin typeface="Times New Roman" pitchFamily="18" charset="0"/>
              </a:rPr>
              <a:t>的顶部；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2.3 </a:t>
            </a:r>
            <a:r>
              <a:rPr lang="en-US" altLang="zh-CN" sz="2000" b="1" dirty="0" smtClean="0">
                <a:latin typeface="Times New Roman" pitchFamily="18" charset="0"/>
              </a:rPr>
              <a:t>  end{if}</a:t>
            </a:r>
          </a:p>
          <a:p>
            <a:pPr lvl="2">
              <a:lnSpc>
                <a:spcPct val="8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在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到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行之间加下列语句</a:t>
            </a:r>
            <a:r>
              <a:rPr lang="zh-CN" altLang="en-US" sz="2000" b="1" dirty="0" smtClean="0">
                <a:latin typeface="Times New Roman" pitchFamily="18" charset="0"/>
              </a:rPr>
              <a:t>：</a:t>
            </a:r>
            <a:endParaRPr lang="zh-CN" altLang="en-US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4.1  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L(w)≥DFN(u)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4.2    </a:t>
            </a:r>
            <a:r>
              <a:rPr lang="en-US" altLang="zh-CN" sz="2000" b="1" dirty="0" smtClean="0">
                <a:latin typeface="Times New Roman" pitchFamily="18" charset="0"/>
              </a:rPr>
              <a:t>print</a:t>
            </a:r>
            <a:r>
              <a:rPr lang="zh-CN" altLang="en-US" sz="2000" dirty="0" smtClean="0">
                <a:latin typeface="Times New Roman" pitchFamily="18" charset="0"/>
              </a:rPr>
              <a:t>（’</a:t>
            </a:r>
            <a:r>
              <a:rPr lang="en-US" altLang="zh-CN" sz="2000" dirty="0" smtClean="0">
                <a:latin typeface="Times New Roman" pitchFamily="18" charset="0"/>
              </a:rPr>
              <a:t>new </a:t>
            </a:r>
            <a:r>
              <a:rPr lang="en-US" altLang="zh-CN" sz="2000" dirty="0" err="1" smtClean="0">
                <a:latin typeface="Times New Roman" pitchFamily="18" charset="0"/>
              </a:rPr>
              <a:t>biconnected</a:t>
            </a:r>
            <a:r>
              <a:rPr lang="en-US" altLang="zh-CN" sz="2000" dirty="0" smtClean="0">
                <a:latin typeface="Times New Roman" pitchFamily="18" charset="0"/>
              </a:rPr>
              <a:t> component’</a:t>
            </a:r>
            <a:r>
              <a:rPr lang="zh-CN" altLang="en-US" sz="2000" dirty="0" smtClean="0">
                <a:latin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4.3    </a:t>
            </a:r>
            <a:r>
              <a:rPr lang="en-US" altLang="zh-CN" sz="2000" b="1" dirty="0" smtClean="0">
                <a:latin typeface="Times New Roman" pitchFamily="18" charset="0"/>
              </a:rPr>
              <a:t>loop 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4.4      </a:t>
            </a:r>
            <a:r>
              <a:rPr lang="zh-CN" altLang="en-US" sz="2000" dirty="0" smtClean="0">
                <a:latin typeface="Times New Roman" pitchFamily="18" charset="0"/>
              </a:rPr>
              <a:t>从栈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zh-CN" altLang="en-US" sz="2000" dirty="0" smtClean="0">
                <a:latin typeface="Times New Roman" pitchFamily="18" charset="0"/>
              </a:rPr>
              <a:t>的顶部删去一条边；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4.5      </a:t>
            </a:r>
            <a:r>
              <a:rPr lang="zh-CN" altLang="en-US" sz="2000" dirty="0" smtClean="0">
                <a:latin typeface="Times New Roman" pitchFamily="18" charset="0"/>
              </a:rPr>
              <a:t>设这条边是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x,y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4.6      </a:t>
            </a:r>
            <a:r>
              <a:rPr lang="en-US" altLang="zh-CN" sz="2000" b="1" dirty="0" smtClean="0">
                <a:latin typeface="Times New Roman" pitchFamily="18" charset="0"/>
              </a:rPr>
              <a:t>print</a:t>
            </a:r>
            <a:r>
              <a:rPr lang="en-US" altLang="zh-CN" sz="2000" dirty="0" smtClean="0">
                <a:latin typeface="Times New Roman" pitchFamily="18" charset="0"/>
              </a:rPr>
              <a:t>(“(”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，“，”，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zh-CN" altLang="en-US" sz="2000" dirty="0" smtClean="0">
                <a:latin typeface="Times New Roman" pitchFamily="18" charset="0"/>
              </a:rPr>
              <a:t>，“</a:t>
            </a:r>
            <a:r>
              <a:rPr lang="en-US" altLang="zh-CN" sz="2000" dirty="0" smtClean="0">
                <a:latin typeface="Times New Roman" pitchFamily="18" charset="0"/>
              </a:rPr>
              <a:t>)”)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4.7    </a:t>
            </a:r>
            <a:r>
              <a:rPr lang="en-US" altLang="zh-CN" sz="2000" b="1" dirty="0" smtClean="0">
                <a:latin typeface="Times New Roman" pitchFamily="18" charset="0"/>
              </a:rPr>
              <a:t>until</a:t>
            </a:r>
            <a:r>
              <a:rPr lang="en-US" altLang="zh-CN" sz="2000" dirty="0" smtClean="0">
                <a:latin typeface="Times New Roman" pitchFamily="18" charset="0"/>
              </a:rPr>
              <a:t> ((</a:t>
            </a:r>
            <a:r>
              <a:rPr lang="en-US" altLang="zh-CN" sz="2000" dirty="0" err="1" smtClean="0">
                <a:latin typeface="Times New Roman" pitchFamily="18" charset="0"/>
              </a:rPr>
              <a:t>x,y</a:t>
            </a:r>
            <a:r>
              <a:rPr lang="en-US" altLang="zh-CN" sz="2000" dirty="0" smtClean="0">
                <a:latin typeface="Times New Roman" pitchFamily="18" charset="0"/>
              </a:rPr>
              <a:t>)=(</a:t>
            </a:r>
            <a:r>
              <a:rPr lang="en-US" altLang="zh-CN" sz="2000" dirty="0" err="1" smtClean="0">
                <a:latin typeface="Times New Roman" pitchFamily="18" charset="0"/>
              </a:rPr>
              <a:t>u,w</a:t>
            </a:r>
            <a:r>
              <a:rPr lang="en-US" altLang="zh-CN" sz="2000" dirty="0" smtClean="0">
                <a:latin typeface="Times New Roman" pitchFamily="18" charset="0"/>
              </a:rPr>
              <a:t>) or(</a:t>
            </a:r>
            <a:r>
              <a:rPr lang="en-US" altLang="zh-CN" sz="2000" dirty="0" err="1" smtClean="0">
                <a:latin typeface="Times New Roman" pitchFamily="18" charset="0"/>
              </a:rPr>
              <a:t>x,y</a:t>
            </a:r>
            <a:r>
              <a:rPr lang="en-US" altLang="zh-CN" sz="2000" dirty="0" smtClean="0">
                <a:latin typeface="Times New Roman" pitchFamily="18" charset="0"/>
              </a:rPr>
              <a:t>)=(</a:t>
            </a:r>
            <a:r>
              <a:rPr lang="en-US" altLang="zh-CN" sz="2000" dirty="0" err="1" smtClean="0">
                <a:latin typeface="Times New Roman" pitchFamily="18" charset="0"/>
              </a:rPr>
              <a:t>w,u</a:t>
            </a:r>
            <a:r>
              <a:rPr lang="en-US" altLang="zh-CN" sz="2000" dirty="0" smtClean="0">
                <a:latin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4.8  </a:t>
            </a:r>
            <a:r>
              <a:rPr lang="en-US" altLang="zh-CN" sz="2000" b="1" dirty="0" smtClean="0">
                <a:latin typeface="Times New Roman" pitchFamily="18" charset="0"/>
              </a:rPr>
              <a:t>end{if}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endParaRPr lang="zh-CN" altLang="en-US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ltim0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multim01</Template>
  <TotalTime>300</TotalTime>
  <Words>1208</Words>
  <Application>Microsoft PowerPoint</Application>
  <PresentationFormat>全屏显示(4:3)</PresentationFormat>
  <Paragraphs>242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multim01</vt:lpstr>
      <vt:lpstr>第二章 图与遍历算法</vt:lpstr>
      <vt:lpstr>第二章 图与遍历算法</vt:lpstr>
      <vt:lpstr>双连通与网络可靠性</vt:lpstr>
      <vt:lpstr>双连通与网络可靠性</vt:lpstr>
      <vt:lpstr>双连通与网络可靠性</vt:lpstr>
      <vt:lpstr>双连通与网络可靠性</vt:lpstr>
      <vt:lpstr>双连通与网络可靠性</vt:lpstr>
      <vt:lpstr>双连通与网络可靠性</vt:lpstr>
      <vt:lpstr>双连通与网络可靠性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概述</dc:title>
  <dc:creator>微软用户</dc:creator>
  <cp:lastModifiedBy>微软用户</cp:lastModifiedBy>
  <cp:revision>44</cp:revision>
  <cp:lastPrinted>1601-01-01T00:00:00Z</cp:lastPrinted>
  <dcterms:created xsi:type="dcterms:W3CDTF">2015-08-21T02:12:51Z</dcterms:created>
  <dcterms:modified xsi:type="dcterms:W3CDTF">2017-09-12T08:50:23Z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