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8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9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11" Type="http://schemas.openxmlformats.org/officeDocument/2006/relationships/image" Target="../media/image66.wmf"/><Relationship Id="rId5" Type="http://schemas.openxmlformats.org/officeDocument/2006/relationships/image" Target="../media/image60.wmf"/><Relationship Id="rId10" Type="http://schemas.openxmlformats.org/officeDocument/2006/relationships/image" Target="../media/image65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71A1693-3AA1-4E9A-9D7D-112D9377CB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46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E5BB2FE-0B8C-448A-83D3-A48BE6CD8C4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BB2FE-0B8C-448A-83D3-A48BE6CD8C4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12EBFF1-3EF1-47B6-A7DE-933DA70467F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0583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32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336FBA-3E28-4B02-B85F-7BD45C60AB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2B0790-56FA-4EB5-B842-FD0110E74E1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21A81E-9BF0-41CD-82F3-F75ED408ADD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4EE28-CD35-4FFE-9614-364847EFC84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FB0D0-42A8-4716-98AD-5EA492FC1D8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BCB5B-AD40-46D0-A2DB-C0A73E87E6A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4B923F-B27C-4048-B207-96223E7618D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E6CC7-83B9-4A74-BC94-AA267AD209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52B848-EE41-4E57-8AB5-167CE0B3441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A91157-45EE-4E44-8352-948E694254B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4B1CD101-6CD7-4C18-ACC7-2546BE6F7F2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0480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0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37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3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42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7.bin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6.bin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5.bin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4.bin"/><Relationship Id="rId9" Type="http://schemas.openxmlformats.org/officeDocument/2006/relationships/oleObject" Target="../embeddings/oleObject4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8.bin"/><Relationship Id="rId12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7.bin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6.bin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5.bin"/><Relationship Id="rId9" Type="http://schemas.openxmlformats.org/officeDocument/2006/relationships/oleObject" Target="../embeddings/oleObject60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68" name="Rectangle 36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pPr algn="ctr"/>
            <a:r>
              <a:rPr lang="zh-CN" altLang="en-US" dirty="0" smtClean="0"/>
              <a:t>第五章 动态规划算法</a:t>
            </a:r>
            <a:endParaRPr lang="zh-CN" altLang="en-US" dirty="0"/>
          </a:p>
        </p:txBody>
      </p:sp>
      <p:sp>
        <p:nvSpPr>
          <p:cNvPr id="248869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457200" y="1071546"/>
            <a:ext cx="8229600" cy="5072098"/>
          </a:xfrm>
        </p:spPr>
        <p:txBody>
          <a:bodyPr/>
          <a:lstStyle/>
          <a:p>
            <a:r>
              <a:rPr lang="en-US" altLang="zh-CN" sz="3200" dirty="0"/>
              <a:t>5</a:t>
            </a:r>
            <a:r>
              <a:rPr lang="en-US" altLang="zh-CN" sz="3200" dirty="0" smtClean="0"/>
              <a:t>.1 </a:t>
            </a:r>
            <a:r>
              <a:rPr lang="zh-CN" altLang="en-US" sz="3200" dirty="0" smtClean="0"/>
              <a:t>动态规划设计思想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动态规划方法</a:t>
            </a:r>
            <a:endParaRPr lang="zh-CN" altLang="en-US" sz="2800" dirty="0"/>
          </a:p>
          <a:p>
            <a:pPr lvl="2"/>
            <a:r>
              <a:rPr lang="zh-CN" altLang="en-US" sz="2000" dirty="0" smtClean="0"/>
              <a:t>动态规划方法是处理分段过程优化问题的一类极其有效的方法，已经广泛应用于许多组合优化问题。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一般的组合优化问题都有对应用的目标函数和约束函数，如货郎问题，给定城市集合</a:t>
            </a:r>
            <a:r>
              <a:rPr lang="en-US" altLang="zh-CN" sz="2000" dirty="0" smtClean="0"/>
              <a:t>C={c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,c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,…</a:t>
            </a:r>
            <a:r>
              <a:rPr lang="en-US" altLang="zh-CN" sz="2000" dirty="0" err="1" smtClean="0"/>
              <a:t>c</a:t>
            </a:r>
            <a:r>
              <a:rPr lang="en-US" altLang="zh-CN" sz="2000" baseline="-25000" dirty="0" err="1" smtClean="0"/>
              <a:t>n</a:t>
            </a:r>
            <a:r>
              <a:rPr lang="en-US" altLang="zh-CN" sz="2000" dirty="0" smtClean="0"/>
              <a:t>},</a:t>
            </a:r>
            <a:r>
              <a:rPr lang="zh-CN" altLang="en-US" sz="2000" dirty="0" smtClean="0"/>
              <a:t>距离</a:t>
            </a:r>
            <a:r>
              <a:rPr lang="en-US" altLang="zh-CN" sz="2000" dirty="0" smtClean="0"/>
              <a:t>d(</a:t>
            </a:r>
            <a:r>
              <a:rPr lang="en-US" altLang="zh-CN" sz="2000" dirty="0" err="1" smtClean="0"/>
              <a:t>c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err="1" smtClean="0"/>
              <a:t>,c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smtClean="0"/>
              <a:t>) ∈Z</a:t>
            </a:r>
            <a:r>
              <a:rPr lang="en-US" altLang="zh-CN" sz="2000" baseline="30000" dirty="0" smtClean="0"/>
              <a:t>+</a:t>
            </a:r>
            <a:r>
              <a:rPr lang="en-US" altLang="zh-CN" sz="2000" dirty="0" smtClean="0"/>
              <a:t>,1≤i ≤ m</a:t>
            </a:r>
            <a:r>
              <a:rPr lang="zh-CN" altLang="en-US" sz="2000" dirty="0" smtClean="0"/>
              <a:t>。求</a:t>
            </a:r>
            <a:r>
              <a:rPr lang="en-US" altLang="zh-CN" sz="2000" dirty="0" smtClean="0"/>
              <a:t>1,2,…m</a:t>
            </a:r>
            <a:r>
              <a:rPr lang="zh-CN" altLang="en-US" sz="2000" dirty="0" smtClean="0"/>
              <a:t>的一个排列</a:t>
            </a:r>
            <a:r>
              <a:rPr lang="en-US" altLang="zh-CN" sz="2000" dirty="0" smtClean="0"/>
              <a:t>k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,k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,…k</a:t>
            </a:r>
            <a:r>
              <a:rPr lang="en-US" altLang="zh-CN" sz="2000" baseline="-25000" dirty="0" smtClean="0"/>
              <a:t>m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以求得最小值：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其中 </a:t>
            </a:r>
            <a:r>
              <a:rPr lang="en-US" altLang="zh-CN" sz="2000" dirty="0" smtClean="0"/>
              <a:t>                                  </a:t>
            </a:r>
            <a:r>
              <a:rPr lang="zh-CN" altLang="en-US" sz="2000" dirty="0" smtClean="0"/>
              <a:t>称为目标函数 ，</a:t>
            </a:r>
            <a:endParaRPr lang="en-US" altLang="zh-CN" sz="2000" dirty="0" smtClean="0"/>
          </a:p>
          <a:p>
            <a:pPr lvl="2">
              <a:buNone/>
            </a:pPr>
            <a:r>
              <a:rPr lang="zh-CN" altLang="en-US" sz="2000" dirty="0" smtClean="0"/>
              <a:t>     约束条件是， </a:t>
            </a:r>
            <a:r>
              <a:rPr lang="en-US" altLang="zh-CN" sz="2000" dirty="0" smtClean="0"/>
              <a:t>k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,k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,…k</a:t>
            </a:r>
            <a:r>
              <a:rPr lang="en-US" altLang="zh-CN" sz="2000" baseline="-25000" dirty="0" smtClean="0"/>
              <a:t>m</a:t>
            </a:r>
            <a:r>
              <a:rPr lang="zh-CN" altLang="en-US" sz="2000" dirty="0" smtClean="0"/>
              <a:t>构成</a:t>
            </a:r>
            <a:r>
              <a:rPr lang="en-US" altLang="zh-CN" sz="2000" dirty="0" smtClean="0"/>
              <a:t>1,2,…,m</a:t>
            </a:r>
            <a:r>
              <a:rPr lang="zh-CN" altLang="en-US" sz="2000" dirty="0" smtClean="0"/>
              <a:t>的排列。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蛮力算法对于规模较大的问题实际上是不可能运行的，动态规划技术把求解过程变成一个多步判断过程，每一步对应某个子问题，</a:t>
            </a:r>
            <a:r>
              <a:rPr lang="zh-CN" altLang="en-US" sz="2000" b="1" dirty="0" smtClean="0"/>
              <a:t>通过子问题间的依赖关系</a:t>
            </a:r>
            <a:r>
              <a:rPr lang="zh-CN" altLang="en-US" sz="2000" dirty="0" smtClean="0"/>
              <a:t>，减少重复工作。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对许多蛮力算法指数时间问题，动态规划技术都取得了突破进展，将时间降为</a:t>
            </a:r>
            <a:r>
              <a:rPr lang="en-US" altLang="zh-CN" sz="2000" dirty="0" smtClean="0"/>
              <a:t>O(n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O(n</a:t>
            </a:r>
            <a:r>
              <a:rPr lang="en-US" altLang="zh-CN" sz="2000" baseline="30000" dirty="0" smtClean="0"/>
              <a:t>3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等多项式级别。                           </a:t>
            </a:r>
            <a:endParaRPr lang="zh-CN" altLang="en-US" sz="2000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500826" y="3500438"/>
          <a:ext cx="2357454" cy="642942"/>
        </p:xfrm>
        <a:graphic>
          <a:graphicData uri="http://schemas.openxmlformats.org/presentationml/2006/ole">
            <p:oleObj spid="_x0000_s1026" name="公式" r:id="rId3" imgW="1904760" imgH="43164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071670" y="3714752"/>
          <a:ext cx="2428892" cy="500056"/>
        </p:xfrm>
        <a:graphic>
          <a:graphicData uri="http://schemas.openxmlformats.org/presentationml/2006/ole">
            <p:oleObj spid="_x0000_s1027" name="公式" r:id="rId4" imgW="15364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矩阵连乘问题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400" dirty="0" smtClean="0">
                <a:latin typeface="Times New Roman" pitchFamily="18" charset="0"/>
              </a:rPr>
              <a:t>矩阵连乘问题具有最优子结构性质：但有两个边界</a:t>
            </a:r>
            <a:endParaRPr lang="en-US" altLang="zh-CN" sz="2400" dirty="0" smtClean="0">
              <a:latin typeface="Times New Roman" pitchFamily="18" charset="0"/>
            </a:endParaRPr>
          </a:p>
          <a:p>
            <a:pPr lvl="2"/>
            <a:r>
              <a:rPr lang="zh-CN" altLang="en-US" sz="2000" dirty="0" smtClean="0">
                <a:latin typeface="Times New Roman" pitchFamily="18" charset="0"/>
              </a:rPr>
              <a:t>证明：设</a:t>
            </a:r>
            <a:r>
              <a:rPr lang="en-US" altLang="zh-CN" sz="2000" dirty="0" smtClean="0">
                <a:latin typeface="Times New Roman" pitchFamily="18" charset="0"/>
              </a:rPr>
              <a:t>(A</a:t>
            </a:r>
            <a:r>
              <a:rPr lang="en-US" altLang="zh-CN" sz="2000" baseline="-25000" dirty="0" smtClean="0">
                <a:latin typeface="Times New Roman" pitchFamily="18" charset="0"/>
              </a:rPr>
              <a:t>1</a:t>
            </a:r>
            <a:r>
              <a:rPr lang="en-US" altLang="zh-CN" sz="2000" dirty="0" smtClean="0">
                <a:latin typeface="Times New Roman" pitchFamily="18" charset="0"/>
              </a:rPr>
              <a:t>…</a:t>
            </a:r>
            <a:r>
              <a:rPr lang="en-US" altLang="zh-CN" sz="2000" dirty="0" err="1" smtClean="0">
                <a:latin typeface="Times New Roman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itchFamily="18" charset="0"/>
              </a:rPr>
              <a:t>k</a:t>
            </a:r>
            <a:r>
              <a:rPr lang="en-US" altLang="zh-CN" sz="2000" dirty="0" smtClean="0">
                <a:latin typeface="Times New Roman" pitchFamily="18" charset="0"/>
              </a:rPr>
              <a:t>)(A</a:t>
            </a:r>
            <a:r>
              <a:rPr lang="en-US" altLang="zh-CN" sz="2000" baseline="-25000" dirty="0" smtClean="0">
                <a:latin typeface="Times New Roman" pitchFamily="18" charset="0"/>
              </a:rPr>
              <a:t>k+1</a:t>
            </a:r>
            <a:r>
              <a:rPr lang="en-US" altLang="zh-CN" sz="2000" dirty="0" smtClean="0">
                <a:latin typeface="Times New Roman" pitchFamily="18" charset="0"/>
              </a:rPr>
              <a:t>…A</a:t>
            </a:r>
            <a:r>
              <a:rPr lang="en-US" altLang="zh-CN" sz="2000" baseline="-25000" dirty="0" smtClean="0">
                <a:latin typeface="Times New Roman" pitchFamily="18" charset="0"/>
              </a:rPr>
              <a:t>n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</a:rPr>
              <a:t> 具有最少乘法次数，则</a:t>
            </a:r>
            <a:r>
              <a:rPr lang="en-US" altLang="zh-CN" sz="2000" dirty="0" smtClean="0">
                <a:latin typeface="Times New Roman" pitchFamily="18" charset="0"/>
              </a:rPr>
              <a:t>(A</a:t>
            </a:r>
            <a:r>
              <a:rPr lang="en-US" altLang="zh-CN" sz="2000" baseline="-25000" dirty="0" smtClean="0">
                <a:latin typeface="Times New Roman" pitchFamily="18" charset="0"/>
              </a:rPr>
              <a:t>1</a:t>
            </a:r>
            <a:r>
              <a:rPr lang="en-US" altLang="zh-CN" sz="2000" dirty="0" smtClean="0">
                <a:latin typeface="Times New Roman" pitchFamily="18" charset="0"/>
              </a:rPr>
              <a:t>…</a:t>
            </a:r>
            <a:r>
              <a:rPr lang="en-US" altLang="zh-CN" sz="2000" dirty="0" err="1" smtClean="0">
                <a:latin typeface="Times New Roman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itchFamily="18" charset="0"/>
              </a:rPr>
              <a:t>k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</a:rPr>
              <a:t>中加括号的方法使</a:t>
            </a:r>
            <a:r>
              <a:rPr lang="en-US" altLang="zh-CN" sz="2000" dirty="0" smtClean="0">
                <a:latin typeface="Times New Roman" pitchFamily="18" charset="0"/>
              </a:rPr>
              <a:t>A1..</a:t>
            </a:r>
            <a:r>
              <a:rPr lang="en-US" altLang="zh-CN" sz="2000" dirty="0" err="1" smtClean="0">
                <a:latin typeface="Times New Roman" pitchFamily="18" charset="0"/>
              </a:rPr>
              <a:t>Ak</a:t>
            </a:r>
            <a:r>
              <a:rPr lang="zh-CN" altLang="en-US" sz="2000" dirty="0" smtClean="0">
                <a:latin typeface="Times New Roman" pitchFamily="18" charset="0"/>
              </a:rPr>
              <a:t>乘法次数最少。否则设存在另一种加括号方法</a:t>
            </a:r>
            <a:r>
              <a:rPr lang="en-US" altLang="zh-CN" sz="2000" dirty="0" smtClean="0">
                <a:latin typeface="Times New Roman" pitchFamily="18" charset="0"/>
              </a:rPr>
              <a:t>(A</a:t>
            </a:r>
            <a:r>
              <a:rPr lang="en-US" altLang="zh-CN" sz="2000" baseline="-25000" dirty="0" smtClean="0">
                <a:latin typeface="Times New Roman" pitchFamily="18" charset="0"/>
              </a:rPr>
              <a:t>1</a:t>
            </a:r>
            <a:r>
              <a:rPr lang="en-US" altLang="zh-CN" sz="2000" dirty="0" smtClean="0">
                <a:latin typeface="Times New Roman" pitchFamily="18" charset="0"/>
              </a:rPr>
              <a:t>…</a:t>
            </a:r>
            <a:r>
              <a:rPr lang="en-US" altLang="zh-CN" sz="2000" dirty="0" err="1" smtClean="0">
                <a:latin typeface="Times New Roman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itchFamily="18" charset="0"/>
              </a:rPr>
              <a:t>k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  <a:r>
              <a:rPr lang="en-US" altLang="zh-CN" sz="2000" baseline="30000" dirty="0" smtClean="0">
                <a:latin typeface="Times New Roman" pitchFamily="18" charset="0"/>
              </a:rPr>
              <a:t>/</a:t>
            </a:r>
            <a:r>
              <a:rPr lang="zh-CN" altLang="en-US" sz="2000" dirty="0" smtClean="0">
                <a:latin typeface="Times New Roman" pitchFamily="18" charset="0"/>
              </a:rPr>
              <a:t>更优，则</a:t>
            </a:r>
            <a:r>
              <a:rPr lang="en-US" altLang="zh-CN" sz="2000" dirty="0" smtClean="0">
                <a:latin typeface="Times New Roman" pitchFamily="18" charset="0"/>
              </a:rPr>
              <a:t>(A</a:t>
            </a:r>
            <a:r>
              <a:rPr lang="en-US" altLang="zh-CN" sz="2000" baseline="-25000" dirty="0" smtClean="0">
                <a:latin typeface="Times New Roman" pitchFamily="18" charset="0"/>
              </a:rPr>
              <a:t>1</a:t>
            </a:r>
            <a:r>
              <a:rPr lang="en-US" altLang="zh-CN" sz="2000" dirty="0" smtClean="0">
                <a:latin typeface="Times New Roman" pitchFamily="18" charset="0"/>
              </a:rPr>
              <a:t>…</a:t>
            </a:r>
            <a:r>
              <a:rPr lang="en-US" altLang="zh-CN" sz="2000" dirty="0" err="1" smtClean="0">
                <a:latin typeface="Times New Roman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itchFamily="18" charset="0"/>
              </a:rPr>
              <a:t>k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  <a:r>
              <a:rPr lang="en-US" altLang="zh-CN" sz="2000" baseline="30000" dirty="0" smtClean="0">
                <a:latin typeface="Times New Roman" pitchFamily="18" charset="0"/>
              </a:rPr>
              <a:t>/</a:t>
            </a:r>
            <a:r>
              <a:rPr lang="en-US" altLang="zh-CN" sz="2000" dirty="0" smtClean="0">
                <a:latin typeface="Times New Roman" pitchFamily="18" charset="0"/>
              </a:rPr>
              <a:t> (A</a:t>
            </a:r>
            <a:r>
              <a:rPr lang="en-US" altLang="zh-CN" sz="2000" baseline="-25000" dirty="0" smtClean="0">
                <a:latin typeface="Times New Roman" pitchFamily="18" charset="0"/>
              </a:rPr>
              <a:t>k+1</a:t>
            </a:r>
            <a:r>
              <a:rPr lang="en-US" altLang="zh-CN" sz="2000" dirty="0" smtClean="0">
                <a:latin typeface="Times New Roman" pitchFamily="18" charset="0"/>
              </a:rPr>
              <a:t>…A</a:t>
            </a:r>
            <a:r>
              <a:rPr lang="en-US" altLang="zh-CN" sz="2000" baseline="-25000" dirty="0" smtClean="0">
                <a:latin typeface="Times New Roman" pitchFamily="18" charset="0"/>
              </a:rPr>
              <a:t>n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</a:rPr>
              <a:t> 比 </a:t>
            </a:r>
            <a:r>
              <a:rPr lang="en-US" altLang="zh-CN" sz="2000" dirty="0" smtClean="0">
                <a:latin typeface="Times New Roman" pitchFamily="18" charset="0"/>
              </a:rPr>
              <a:t>(A</a:t>
            </a:r>
            <a:r>
              <a:rPr lang="en-US" altLang="zh-CN" sz="2000" baseline="-25000" dirty="0" smtClean="0">
                <a:latin typeface="Times New Roman" pitchFamily="18" charset="0"/>
              </a:rPr>
              <a:t>1</a:t>
            </a:r>
            <a:r>
              <a:rPr lang="en-US" altLang="zh-CN" sz="2000" dirty="0" smtClean="0">
                <a:latin typeface="Times New Roman" pitchFamily="18" charset="0"/>
              </a:rPr>
              <a:t>…</a:t>
            </a:r>
            <a:r>
              <a:rPr lang="en-US" altLang="zh-CN" sz="2000" dirty="0" err="1" smtClean="0">
                <a:latin typeface="Times New Roman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itchFamily="18" charset="0"/>
              </a:rPr>
              <a:t>k</a:t>
            </a:r>
            <a:r>
              <a:rPr lang="en-US" altLang="zh-CN" sz="2000" dirty="0" smtClean="0">
                <a:latin typeface="Times New Roman" pitchFamily="18" charset="0"/>
              </a:rPr>
              <a:t>)(A</a:t>
            </a:r>
            <a:r>
              <a:rPr lang="en-US" altLang="zh-CN" sz="2000" baseline="-25000" dirty="0" smtClean="0">
                <a:latin typeface="Times New Roman" pitchFamily="18" charset="0"/>
              </a:rPr>
              <a:t>k+1</a:t>
            </a:r>
            <a:r>
              <a:rPr lang="en-US" altLang="zh-CN" sz="2000" dirty="0" smtClean="0">
                <a:latin typeface="Times New Roman" pitchFamily="18" charset="0"/>
              </a:rPr>
              <a:t>…A</a:t>
            </a:r>
            <a:r>
              <a:rPr lang="en-US" altLang="zh-CN" sz="2000" baseline="-25000" dirty="0" smtClean="0">
                <a:latin typeface="Times New Roman" pitchFamily="18" charset="0"/>
              </a:rPr>
              <a:t>n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</a:rPr>
              <a:t> 更优，矛盾。同理，</a:t>
            </a:r>
            <a:r>
              <a:rPr lang="en-US" altLang="zh-CN" sz="2000" dirty="0" smtClean="0">
                <a:latin typeface="Times New Roman" pitchFamily="18" charset="0"/>
              </a:rPr>
              <a:t> (A</a:t>
            </a:r>
            <a:r>
              <a:rPr lang="en-US" altLang="zh-CN" sz="2000" baseline="-25000" dirty="0" smtClean="0">
                <a:latin typeface="Times New Roman" pitchFamily="18" charset="0"/>
              </a:rPr>
              <a:t>k+1</a:t>
            </a:r>
            <a:r>
              <a:rPr lang="en-US" altLang="zh-CN" sz="2000" dirty="0" smtClean="0">
                <a:latin typeface="Times New Roman" pitchFamily="18" charset="0"/>
              </a:rPr>
              <a:t>…A</a:t>
            </a:r>
            <a:r>
              <a:rPr lang="en-US" altLang="zh-CN" sz="2000" baseline="-25000" dirty="0" smtClean="0">
                <a:latin typeface="Times New Roman" pitchFamily="18" charset="0"/>
              </a:rPr>
              <a:t>n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</a:rPr>
              <a:t> 内的连乘方法也是最优的。</a:t>
            </a:r>
          </a:p>
          <a:p>
            <a:pPr lvl="1"/>
            <a:r>
              <a:rPr lang="zh-CN" altLang="en-US" sz="2400" dirty="0" smtClean="0"/>
              <a:t>用</a:t>
            </a:r>
            <a:r>
              <a:rPr lang="en-US" altLang="zh-CN" sz="2400" dirty="0" smtClean="0"/>
              <a:t>m[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][j]</a:t>
            </a:r>
            <a:r>
              <a:rPr lang="zh-CN" altLang="en-US" sz="2400" dirty="0" smtClean="0"/>
              <a:t>表示</a:t>
            </a:r>
            <a:r>
              <a:rPr lang="en-US" altLang="zh-CN" sz="2400" dirty="0" smtClean="0"/>
              <a:t>A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到</a:t>
            </a:r>
            <a:r>
              <a:rPr lang="en-US" altLang="zh-CN" sz="2400" dirty="0" err="1" smtClean="0"/>
              <a:t>A</a:t>
            </a:r>
            <a:r>
              <a:rPr lang="en-US" altLang="zh-CN" sz="2400" baseline="-25000" dirty="0" err="1" smtClean="0"/>
              <a:t>j</a:t>
            </a:r>
            <a:r>
              <a:rPr lang="zh-CN" altLang="en-US" sz="2400" dirty="0" smtClean="0"/>
              <a:t>连乘的最小次数，则有递推关系：</a:t>
            </a:r>
            <a:endParaRPr lang="en-US" altLang="zh-CN" sz="2400" dirty="0" smtClean="0"/>
          </a:p>
          <a:p>
            <a:pPr lvl="2"/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00166" y="4143380"/>
          <a:ext cx="6572296" cy="1000132"/>
        </p:xfrm>
        <a:graphic>
          <a:graphicData uri="http://schemas.openxmlformats.org/presentationml/2006/ole">
            <p:oleObj spid="_x0000_s19458" name="公式" r:id="rId3" imgW="3441600" imgH="53316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矩阵连乘问题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4186238" cy="4786346"/>
          </a:xfrm>
        </p:spPr>
        <p:txBody>
          <a:bodyPr/>
          <a:lstStyle/>
          <a:p>
            <a:pPr lvl="1"/>
            <a:r>
              <a:rPr lang="zh-CN" altLang="en-US" sz="2400" dirty="0" smtClean="0"/>
              <a:t>矩阵连乘的递归算法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RecurMatrixChain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, </a:t>
            </a: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j)</a:t>
            </a:r>
          </a:p>
          <a:p>
            <a:pPr lvl="1">
              <a:buNone/>
            </a:pPr>
            <a:r>
              <a:rPr lang="en-US" altLang="zh-CN" sz="2000" dirty="0" smtClean="0">
                <a:latin typeface="Times New Roman" pitchFamily="18" charset="0"/>
              </a:rPr>
              <a:t> {</a:t>
            </a:r>
          </a:p>
          <a:p>
            <a:pPr lvl="1"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if (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= =j) return 0;</a:t>
            </a:r>
          </a:p>
          <a:p>
            <a:pPr lvl="1"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</a:t>
            </a: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u=</a:t>
            </a:r>
            <a:r>
              <a:rPr lang="en-US" altLang="zh-CN" sz="2000" dirty="0" err="1" smtClean="0">
                <a:latin typeface="Times New Roman" pitchFamily="18" charset="0"/>
              </a:rPr>
              <a:t>RecurMatrixChain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,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</a:p>
          <a:p>
            <a:pPr lvl="1"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  +</a:t>
            </a:r>
            <a:r>
              <a:rPr lang="en-US" altLang="zh-CN" sz="2000" dirty="0" err="1" smtClean="0">
                <a:latin typeface="Times New Roman" pitchFamily="18" charset="0"/>
              </a:rPr>
              <a:t>RecurMatrixChain</a:t>
            </a:r>
            <a:r>
              <a:rPr lang="en-US" altLang="zh-CN" sz="2000" dirty="0" smtClean="0">
                <a:latin typeface="Times New Roman" pitchFamily="18" charset="0"/>
              </a:rPr>
              <a:t>(i+1,j)</a:t>
            </a:r>
          </a:p>
          <a:p>
            <a:pPr lvl="1"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  +p[i-1]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</a:t>
            </a:r>
            <a:r>
              <a:rPr lang="en-US" altLang="zh-CN" sz="2000" dirty="0" smtClean="0">
                <a:latin typeface="Times New Roman" pitchFamily="18" charset="0"/>
              </a:rPr>
              <a:t>p[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</a:t>
            </a:r>
            <a:r>
              <a:rPr lang="en-US" altLang="zh-CN" sz="2000" dirty="0" smtClean="0">
                <a:latin typeface="Times New Roman" pitchFamily="18" charset="0"/>
              </a:rPr>
              <a:t>p[j];</a:t>
            </a:r>
          </a:p>
          <a:p>
            <a:pPr lvl="1"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s[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][j]=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;</a:t>
            </a:r>
          </a:p>
          <a:p>
            <a:pPr lvl="1"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for(</a:t>
            </a: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k=i+1; k&lt;j; k++){</a:t>
            </a:r>
          </a:p>
          <a:p>
            <a:pPr lvl="1"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</a:t>
            </a: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t=</a:t>
            </a:r>
            <a:r>
              <a:rPr lang="en-US" altLang="zh-CN" sz="2000" dirty="0" err="1" smtClean="0">
                <a:latin typeface="Times New Roman" pitchFamily="18" charset="0"/>
              </a:rPr>
              <a:t>RecurMatrixChain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</a:rPr>
              <a:t>i,k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</a:p>
          <a:p>
            <a:pPr lvl="1"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   +</a:t>
            </a:r>
            <a:r>
              <a:rPr lang="en-US" altLang="zh-CN" sz="2000" dirty="0" err="1" smtClean="0">
                <a:latin typeface="Times New Roman" pitchFamily="18" charset="0"/>
              </a:rPr>
              <a:t>RecurMatrixChain</a:t>
            </a:r>
            <a:r>
              <a:rPr lang="en-US" altLang="zh-CN" sz="2000" dirty="0" smtClean="0">
                <a:latin typeface="Times New Roman" pitchFamily="18" charset="0"/>
              </a:rPr>
              <a:t>(k+1,j)</a:t>
            </a:r>
          </a:p>
          <a:p>
            <a:pPr lvl="1"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   +p[i-1]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</a:t>
            </a:r>
            <a:r>
              <a:rPr lang="en-US" altLang="zh-CN" sz="2000" dirty="0" smtClean="0">
                <a:latin typeface="Times New Roman" pitchFamily="18" charset="0"/>
              </a:rPr>
              <a:t>p[k]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</a:t>
            </a:r>
            <a:r>
              <a:rPr lang="en-US" altLang="zh-CN" sz="2000" dirty="0" smtClean="0">
                <a:latin typeface="Times New Roman" pitchFamily="18" charset="0"/>
              </a:rPr>
              <a:t>p[j];</a:t>
            </a:r>
          </a:p>
          <a:p>
            <a:pPr lvl="1"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if (t&lt;u) {</a:t>
            </a:r>
          </a:p>
          <a:p>
            <a:pPr lvl="1"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500562" y="4214818"/>
            <a:ext cx="1643074" cy="19389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Times New Roman" pitchFamily="18" charset="0"/>
              </a:rPr>
              <a:t>   u=t;</a:t>
            </a:r>
          </a:p>
          <a:p>
            <a:pPr algn="l"/>
            <a:r>
              <a:rPr lang="en-US" altLang="zh-CN" sz="2000" dirty="0" smtClean="0">
                <a:latin typeface="Times New Roman" pitchFamily="18" charset="0"/>
              </a:rPr>
              <a:t>   s[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][j]=k;</a:t>
            </a:r>
          </a:p>
          <a:p>
            <a:pPr algn="l"/>
            <a:r>
              <a:rPr lang="en-US" altLang="zh-CN" sz="2000" dirty="0" smtClean="0">
                <a:latin typeface="Times New Roman" pitchFamily="18" charset="0"/>
              </a:rPr>
              <a:t>  }</a:t>
            </a:r>
          </a:p>
          <a:p>
            <a:pPr algn="l"/>
            <a:r>
              <a:rPr lang="en-US" altLang="zh-CN" sz="2000" dirty="0" smtClean="0">
                <a:latin typeface="Times New Roman" pitchFamily="18" charset="0"/>
              </a:rPr>
              <a:t> }   //for </a:t>
            </a:r>
            <a:r>
              <a:rPr lang="zh-CN" altLang="en-US" sz="2000" dirty="0" smtClean="0">
                <a:latin typeface="Times New Roman" pitchFamily="18" charset="0"/>
              </a:rPr>
              <a:t>循环</a:t>
            </a:r>
            <a:r>
              <a:rPr lang="en-US" altLang="zh-CN" sz="2000" dirty="0" smtClean="0">
                <a:latin typeface="Times New Roman" pitchFamily="18" charset="0"/>
              </a:rPr>
              <a:t>                               </a:t>
            </a:r>
            <a:endParaRPr lang="zh-CN" altLang="en-US" sz="2000" dirty="0" smtClean="0">
              <a:latin typeface="Times New Roman" pitchFamily="18" charset="0"/>
            </a:endParaRPr>
          </a:p>
          <a:p>
            <a:pPr algn="l"/>
            <a:r>
              <a:rPr lang="en-US" altLang="zh-CN" sz="2000" dirty="0" smtClean="0">
                <a:latin typeface="Times New Roman" pitchFamily="18" charset="0"/>
              </a:rPr>
              <a:t> return u;</a:t>
            </a:r>
          </a:p>
          <a:p>
            <a:pPr algn="l"/>
            <a:r>
              <a:rPr lang="en-US" altLang="zh-CN" sz="2000" dirty="0" smtClean="0">
                <a:latin typeface="Times New Roman" pitchFamily="18" charset="0"/>
              </a:rPr>
              <a:t>}</a:t>
            </a:r>
            <a:endParaRPr lang="zh-CN" altLang="en-US" sz="2000" dirty="0" smtClean="0"/>
          </a:p>
        </p:txBody>
      </p:sp>
      <p:cxnSp>
        <p:nvCxnSpPr>
          <p:cNvPr id="6" name="直接箭头连接符 5"/>
          <p:cNvCxnSpPr/>
          <p:nvPr/>
        </p:nvCxnSpPr>
        <p:spPr bwMode="auto">
          <a:xfrm flipV="1">
            <a:off x="2428860" y="5786454"/>
            <a:ext cx="2000264" cy="142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000628" y="1571612"/>
            <a:ext cx="1723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计算复杂度：</a:t>
            </a:r>
            <a:endParaRPr lang="zh-CN" altLang="en-US" sz="2000" dirty="0"/>
          </a:p>
        </p:txBody>
      </p:sp>
      <p:graphicFrame>
        <p:nvGraphicFramePr>
          <p:cNvPr id="20483" name="Object 5"/>
          <p:cNvGraphicFramePr>
            <a:graphicFrameLocks noChangeAspect="1"/>
          </p:cNvGraphicFramePr>
          <p:nvPr/>
        </p:nvGraphicFramePr>
        <p:xfrm>
          <a:off x="5143504" y="2000240"/>
          <a:ext cx="3671888" cy="863600"/>
        </p:xfrm>
        <a:graphic>
          <a:graphicData uri="http://schemas.openxmlformats.org/presentationml/2006/ole">
            <p:oleObj spid="_x0000_s20483" name="Equation" r:id="rId3" imgW="2705100" imgH="609600" progId="">
              <p:embed/>
            </p:oleObj>
          </a:graphicData>
        </a:graphic>
      </p:graphicFrame>
      <p:graphicFrame>
        <p:nvGraphicFramePr>
          <p:cNvPr id="20484" name="Object 7"/>
          <p:cNvGraphicFramePr>
            <a:graphicFrameLocks noChangeAspect="1"/>
          </p:cNvGraphicFramePr>
          <p:nvPr/>
        </p:nvGraphicFramePr>
        <p:xfrm>
          <a:off x="5226078" y="2786058"/>
          <a:ext cx="3346450" cy="1309687"/>
        </p:xfrm>
        <a:graphic>
          <a:graphicData uri="http://schemas.openxmlformats.org/presentationml/2006/ole">
            <p:oleObj spid="_x0000_s20484" name="Equation" r:id="rId4" imgW="2438400" imgH="863600" progId="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43636" y="4139991"/>
            <a:ext cx="2214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/>
              <a:t>用数学归纳法直接可证明：</a:t>
            </a:r>
          </a:p>
        </p:txBody>
      </p:sp>
      <p:graphicFrame>
        <p:nvGraphicFramePr>
          <p:cNvPr id="20485" name="Object 11"/>
          <p:cNvGraphicFramePr>
            <a:graphicFrameLocks noChangeAspect="1"/>
          </p:cNvGraphicFramePr>
          <p:nvPr/>
        </p:nvGraphicFramePr>
        <p:xfrm>
          <a:off x="6215074" y="4786322"/>
          <a:ext cx="2016125" cy="369888"/>
        </p:xfrm>
        <a:graphic>
          <a:graphicData uri="http://schemas.openxmlformats.org/presentationml/2006/ole">
            <p:oleObj spid="_x0000_s20485" name="Equation" r:id="rId5" imgW="1244600" imgH="228600" progId="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143636" y="5143512"/>
            <a:ext cx="30059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 smtClean="0"/>
              <a:t>尽管使用动态规划技术，</a:t>
            </a:r>
            <a:endParaRPr lang="en-US" altLang="zh-CN" sz="2000" dirty="0" smtClean="0"/>
          </a:p>
          <a:p>
            <a:pPr algn="l"/>
            <a:r>
              <a:rPr lang="zh-CN" altLang="en-US" sz="2000" dirty="0" smtClean="0"/>
              <a:t>复杂度并无本质改变！</a:t>
            </a:r>
            <a:endParaRPr lang="en-US" altLang="zh-CN" sz="2000" dirty="0" smtClean="0"/>
          </a:p>
          <a:p>
            <a:pPr algn="l"/>
            <a:r>
              <a:rPr lang="zh-CN" altLang="en-US" sz="2000" dirty="0" smtClean="0"/>
              <a:t>原因：子问题重复计算。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矩阵连乘问题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142984"/>
            <a:ext cx="8401080" cy="4987941"/>
          </a:xfrm>
        </p:spPr>
        <p:txBody>
          <a:bodyPr/>
          <a:lstStyle/>
          <a:p>
            <a:r>
              <a:rPr lang="zh-CN" altLang="en-US" sz="2400" dirty="0" smtClean="0"/>
              <a:t>矩阵连乘动态规划算法的迭代实现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void </a:t>
            </a:r>
            <a:r>
              <a:rPr lang="en-US" altLang="zh-CN" sz="2000" dirty="0" err="1" smtClean="0">
                <a:latin typeface="Times New Roman" pitchFamily="18" charset="0"/>
              </a:rPr>
              <a:t>MatrixChain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p, </a:t>
            </a: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n, </a:t>
            </a: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* *m, </a:t>
            </a: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* *s)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{ for (</a:t>
            </a: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=1;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&lt;=n;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++) m[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]=0;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for (</a:t>
            </a: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r=2; r&lt;=n; r++){      \\ r</a:t>
            </a:r>
            <a:r>
              <a:rPr lang="zh-CN" altLang="en-US" sz="2000" dirty="0" smtClean="0">
                <a:latin typeface="Times New Roman" pitchFamily="18" charset="0"/>
              </a:rPr>
              <a:t>是跨度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  for (</a:t>
            </a: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=1;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&lt;=n-r+1;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++){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   </a:t>
            </a: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j=i+r-1; </a:t>
            </a:r>
            <a:endParaRPr lang="zh-CN" altLang="en-US" sz="20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   m[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][j]</a:t>
            </a:r>
            <a:r>
              <a:rPr lang="en-US" altLang="zh-CN" sz="2000" b="1" dirty="0" smtClean="0">
                <a:latin typeface="Times New Roman" pitchFamily="18" charset="0"/>
              </a:rPr>
              <a:t>= m[i+1][j]+</a:t>
            </a:r>
            <a:r>
              <a:rPr lang="en-US" altLang="zh-CN" sz="2000" dirty="0" smtClean="0">
                <a:latin typeface="Times New Roman" pitchFamily="18" charset="0"/>
              </a:rPr>
              <a:t>p[i-1]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</a:t>
            </a:r>
            <a:r>
              <a:rPr lang="en-US" altLang="zh-CN" sz="2000" dirty="0" smtClean="0">
                <a:latin typeface="Times New Roman" pitchFamily="18" charset="0"/>
              </a:rPr>
              <a:t>p[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</a:t>
            </a:r>
            <a:r>
              <a:rPr lang="en-US" altLang="zh-CN" sz="2000" dirty="0" smtClean="0">
                <a:latin typeface="Times New Roman" pitchFamily="18" charset="0"/>
              </a:rPr>
              <a:t>p[j]; //k=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时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   s[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][j]=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   for (</a:t>
            </a: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k=i+1; k&lt;j; k++){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       </a:t>
            </a: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t= </a:t>
            </a:r>
            <a:r>
              <a:rPr lang="en-US" altLang="zh-CN" sz="2000" b="1" dirty="0" smtClean="0">
                <a:latin typeface="Times New Roman" pitchFamily="18" charset="0"/>
              </a:rPr>
              <a:t>m[</a:t>
            </a:r>
            <a:r>
              <a:rPr lang="en-US" altLang="zh-CN" sz="2000" b="1" dirty="0" err="1" smtClean="0">
                <a:latin typeface="Times New Roman" pitchFamily="18" charset="0"/>
              </a:rPr>
              <a:t>i</a:t>
            </a:r>
            <a:r>
              <a:rPr lang="en-US" altLang="zh-CN" sz="2000" b="1" dirty="0" smtClean="0">
                <a:latin typeface="Times New Roman" pitchFamily="18" charset="0"/>
              </a:rPr>
              <a:t>][k]+m[k+1][j]+</a:t>
            </a:r>
            <a:r>
              <a:rPr lang="en-US" altLang="zh-CN" sz="2000" dirty="0" smtClean="0">
                <a:latin typeface="Times New Roman" pitchFamily="18" charset="0"/>
              </a:rPr>
              <a:t>p[i-1]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</a:t>
            </a:r>
            <a:r>
              <a:rPr lang="en-US" altLang="zh-CN" sz="2000" dirty="0" smtClean="0">
                <a:latin typeface="Times New Roman" pitchFamily="18" charset="0"/>
              </a:rPr>
              <a:t>p[k]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</a:t>
            </a:r>
            <a:r>
              <a:rPr lang="en-US" altLang="zh-CN" sz="2000" dirty="0" smtClean="0">
                <a:latin typeface="Times New Roman" pitchFamily="18" charset="0"/>
              </a:rPr>
              <a:t>p[j];  //</a:t>
            </a:r>
            <a:r>
              <a:rPr lang="zh-CN" altLang="en-US" sz="2000" dirty="0" smtClean="0">
                <a:latin typeface="Times New Roman" pitchFamily="18" charset="0"/>
              </a:rPr>
              <a:t>跨度更小的子问题利用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       if (t&lt; m[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][j]) {                                            //</a:t>
            </a:r>
            <a:r>
              <a:rPr lang="zh-CN" altLang="en-US" sz="2000" dirty="0" smtClean="0">
                <a:latin typeface="Times New Roman" pitchFamily="18" charset="0"/>
              </a:rPr>
              <a:t>前面结果，不用再计算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          m[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][j]=t; s[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][j]=k;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   </a:t>
            </a:r>
            <a:r>
              <a:rPr lang="en-US" altLang="zh-CN" sz="1800" dirty="0" smtClean="0">
                <a:latin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dirty="0" smtClean="0">
                <a:latin typeface="Times New Roman" pitchFamily="18" charset="0"/>
              </a:rPr>
              <a:t>          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dirty="0" smtClean="0">
                <a:latin typeface="Times New Roman" pitchFamily="18" charset="0"/>
              </a:rPr>
              <a:t>         }  }</a:t>
            </a:r>
          </a:p>
        </p:txBody>
      </p:sp>
      <p:sp>
        <p:nvSpPr>
          <p:cNvPr id="5" name="矩形 4"/>
          <p:cNvSpPr/>
          <p:nvPr/>
        </p:nvSpPr>
        <p:spPr>
          <a:xfrm>
            <a:off x="5857884" y="2214554"/>
            <a:ext cx="2786082" cy="1754326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zh-CN" altLang="en-US" sz="2000" dirty="0" smtClean="0">
                <a:latin typeface="Times New Roman" pitchFamily="18" charset="0"/>
              </a:rPr>
              <a:t>算法的时间复杂度：</a:t>
            </a:r>
            <a:endParaRPr lang="en-US" altLang="zh-CN" sz="2000" dirty="0" smtClean="0">
              <a:latin typeface="Times New Roman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</a:rPr>
              <a:t>个</a:t>
            </a:r>
            <a:r>
              <a:rPr lang="en-US" altLang="zh-CN" sz="2000" dirty="0" smtClean="0">
                <a:latin typeface="Times New Roman" pitchFamily="18" charset="0"/>
              </a:rPr>
              <a:t>for</a:t>
            </a:r>
            <a:r>
              <a:rPr lang="zh-CN" altLang="en-US" sz="2000" dirty="0" smtClean="0">
                <a:latin typeface="Times New Roman" pitchFamily="18" charset="0"/>
              </a:rPr>
              <a:t>循环的规模均不超</a:t>
            </a:r>
            <a:r>
              <a:rPr lang="en-US" altLang="zh-CN" sz="2000" dirty="0" smtClean="0">
                <a:latin typeface="Times New Roman" pitchFamily="18" charset="0"/>
              </a:rPr>
              <a:t>n</a:t>
            </a:r>
            <a:r>
              <a:rPr lang="zh-CN" altLang="en-US" sz="2000" dirty="0" smtClean="0">
                <a:latin typeface="Times New Roman" pitchFamily="18" charset="0"/>
              </a:rPr>
              <a:t>，最内循环体内运算</a:t>
            </a:r>
            <a:r>
              <a:rPr lang="en-US" altLang="zh-CN" sz="2000" dirty="0" smtClean="0">
                <a:latin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</a:rPr>
              <a:t>次加法</a:t>
            </a:r>
            <a:r>
              <a:rPr lang="en-US" altLang="zh-CN" sz="2000" dirty="0" smtClean="0">
                <a:latin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</a:rPr>
              <a:t>次乘法，是常数时间，所以</a:t>
            </a:r>
            <a:endParaRPr lang="en-US" altLang="zh-CN" sz="2000" dirty="0" smtClean="0">
              <a:latin typeface="Times New Roman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T(n)=O(n</a:t>
            </a:r>
            <a:r>
              <a:rPr lang="en-US" altLang="zh-CN" sz="2000" baseline="30000" dirty="0" smtClean="0">
                <a:latin typeface="Times New Roman" pitchFamily="18" charset="0"/>
              </a:rPr>
              <a:t>3</a:t>
            </a:r>
            <a:r>
              <a:rPr lang="en-US" altLang="zh-CN" sz="2000" dirty="0" smtClean="0">
                <a:latin typeface="Times New Roman" pitchFamily="18" charset="0"/>
              </a:rPr>
              <a:t>)     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矩阵连乘问题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02189"/>
          </a:xfrm>
        </p:spPr>
        <p:txBody>
          <a:bodyPr/>
          <a:lstStyle/>
          <a:p>
            <a:pPr lvl="1"/>
            <a:r>
              <a:rPr lang="zh-CN" altLang="en-US" sz="2400" dirty="0" smtClean="0"/>
              <a:t>算法过程示例：</a:t>
            </a:r>
            <a:r>
              <a:rPr lang="en-US" altLang="zh-CN" sz="2400" dirty="0" smtClean="0">
                <a:latin typeface="Times New Roman" pitchFamily="18" charset="0"/>
              </a:rPr>
              <a:t>6</a:t>
            </a:r>
            <a:r>
              <a:rPr lang="zh-CN" altLang="en-US" sz="2400" dirty="0" smtClean="0">
                <a:latin typeface="Times New Roman" pitchFamily="18" charset="0"/>
              </a:rPr>
              <a:t>个矩阵连乘：</a:t>
            </a:r>
            <a:r>
              <a:rPr lang="en-US" altLang="zh-CN" sz="2400" dirty="0" smtClean="0">
                <a:latin typeface="Times New Roman" pitchFamily="18" charset="0"/>
              </a:rPr>
              <a:t>P=[30,35,15,5,10,20,25]</a:t>
            </a:r>
          </a:p>
          <a:p>
            <a:pPr lvl="1"/>
            <a:r>
              <a:rPr lang="zh-CN" altLang="en-US" sz="2400" dirty="0" smtClean="0"/>
              <a:t>如：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>
              <a:buNone/>
            </a:pPr>
            <a:endParaRPr lang="en-US" altLang="zh-CN" sz="2400" dirty="0" smtClean="0"/>
          </a:p>
          <a:p>
            <a:pPr lvl="1"/>
            <a:r>
              <a:rPr lang="zh-CN" altLang="en-US" sz="2400" dirty="0" smtClean="0"/>
              <a:t>计算</a:t>
            </a:r>
            <a:r>
              <a:rPr lang="en-US" altLang="zh-CN" sz="2400" dirty="0" smtClean="0"/>
              <a:t>m[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][j]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][j]</a:t>
            </a:r>
            <a:r>
              <a:rPr lang="zh-CN" altLang="en-US" sz="2400" dirty="0" smtClean="0"/>
              <a:t>的过程</a:t>
            </a:r>
            <a:endParaRPr lang="en-US" altLang="zh-CN" sz="2400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857224" y="2071678"/>
          <a:ext cx="7850188" cy="1554162"/>
        </p:xfrm>
        <a:graphic>
          <a:graphicData uri="http://schemas.openxmlformats.org/presentationml/2006/ole">
            <p:oleObj spid="_x0000_s21506" name="Equation" r:id="rId3" imgW="4762500" imgH="939800" progId="">
              <p:embed/>
            </p:oleObj>
          </a:graphicData>
        </a:graphic>
      </p:graphicFrame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1154221" y="4286256"/>
            <a:ext cx="3489217" cy="158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30000"/>
              </a:lnSpc>
            </a:pPr>
            <a:r>
              <a:rPr lang="en-US" altLang="zh-CN" sz="1600" dirty="0">
                <a:latin typeface="Times New Roman" pitchFamily="18" charset="0"/>
              </a:rPr>
              <a:t>      0  15750   7875   9375   11875   15125</a:t>
            </a:r>
          </a:p>
          <a:p>
            <a:pPr algn="just">
              <a:lnSpc>
                <a:spcPct val="130000"/>
              </a:lnSpc>
            </a:pPr>
            <a:r>
              <a:rPr lang="en-US" altLang="zh-CN" sz="1600" dirty="0">
                <a:latin typeface="Times New Roman" pitchFamily="18" charset="0"/>
              </a:rPr>
              <a:t>               0      2625   4375     7125   10500</a:t>
            </a:r>
          </a:p>
          <a:p>
            <a:pPr algn="just">
              <a:lnSpc>
                <a:spcPct val="130000"/>
              </a:lnSpc>
            </a:pPr>
            <a:r>
              <a:rPr lang="en-US" altLang="zh-CN" sz="1600" dirty="0">
                <a:latin typeface="Times New Roman" pitchFamily="18" charset="0"/>
              </a:rPr>
              <a:t>                          0        750     2500     5375</a:t>
            </a:r>
          </a:p>
          <a:p>
            <a:pPr algn="just">
              <a:lnSpc>
                <a:spcPct val="130000"/>
              </a:lnSpc>
            </a:pPr>
            <a:r>
              <a:rPr lang="en-US" altLang="zh-CN" sz="1600" dirty="0">
                <a:latin typeface="Times New Roman" pitchFamily="18" charset="0"/>
              </a:rPr>
              <a:t>                                     0        1000     3500</a:t>
            </a:r>
          </a:p>
          <a:p>
            <a:pPr lvl="1" algn="just">
              <a:lnSpc>
                <a:spcPct val="130000"/>
              </a:lnSpc>
              <a:buFont typeface="Times New Roman" pitchFamily="18" charset="0"/>
              <a:buNone/>
            </a:pPr>
            <a:r>
              <a:rPr lang="en-US" altLang="zh-CN" sz="1600" dirty="0">
                <a:latin typeface="Times New Roman" pitchFamily="18" charset="0"/>
              </a:rPr>
              <a:t>                                          0       5000</a:t>
            </a:r>
          </a:p>
          <a:p>
            <a:pPr lvl="1" algn="just">
              <a:lnSpc>
                <a:spcPct val="120000"/>
              </a:lnSpc>
            </a:pPr>
            <a:r>
              <a:rPr lang="en-US" altLang="zh-CN" sz="1600" dirty="0">
                <a:latin typeface="Times New Roman" pitchFamily="18" charset="0"/>
              </a:rPr>
              <a:t>                                                      </a:t>
            </a:r>
            <a:r>
              <a:rPr lang="en-US" altLang="zh-CN" sz="1600" dirty="0" smtClean="0">
                <a:latin typeface="Times New Roman" pitchFamily="18" charset="0"/>
              </a:rPr>
              <a:t>0</a:t>
            </a:r>
            <a:r>
              <a:rPr lang="en-US" altLang="zh-CN" sz="1400" dirty="0" smtClean="0">
                <a:latin typeface="Times New Roman" pitchFamily="18" charset="0"/>
              </a:rPr>
              <a:t>  </a:t>
            </a:r>
            <a:endParaRPr lang="en-US" altLang="zh-CN" sz="1400" dirty="0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1136070" y="4071942"/>
            <a:ext cx="3507368" cy="2270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600" dirty="0">
                <a:latin typeface="Times New Roman" pitchFamily="18" charset="0"/>
              </a:rPr>
              <a:t>      1        2         3         4           5          6</a:t>
            </a:r>
            <a:r>
              <a:rPr lang="en-US" altLang="zh-CN" sz="1400" dirty="0">
                <a:latin typeface="Times New Roman" pitchFamily="18" charset="0"/>
              </a:rPr>
              <a:t>  </a:t>
            </a:r>
            <a:endParaRPr lang="en-US" altLang="zh-CN" sz="1400" dirty="0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1214414" y="4357694"/>
            <a:ext cx="345932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4669157" y="4357694"/>
            <a:ext cx="45719" cy="16782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1255555" y="6072206"/>
            <a:ext cx="345932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1090464" y="4357694"/>
            <a:ext cx="123950" cy="164307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20000"/>
              </a:lnSpc>
            </a:pPr>
            <a:r>
              <a:rPr lang="en-US" altLang="zh-CN" sz="1600" dirty="0">
                <a:latin typeface="Times New Roman" pitchFamily="18" charset="0"/>
              </a:rPr>
              <a:t>1</a:t>
            </a:r>
          </a:p>
          <a:p>
            <a:pPr algn="just">
              <a:lnSpc>
                <a:spcPct val="120000"/>
              </a:lnSpc>
            </a:pPr>
            <a:r>
              <a:rPr lang="en-US" altLang="zh-CN" sz="1600" dirty="0">
                <a:latin typeface="Times New Roman" pitchFamily="18" charset="0"/>
              </a:rPr>
              <a:t>2</a:t>
            </a:r>
          </a:p>
          <a:p>
            <a:pPr algn="just">
              <a:lnSpc>
                <a:spcPct val="120000"/>
              </a:lnSpc>
            </a:pPr>
            <a:r>
              <a:rPr lang="en-US" altLang="zh-CN" sz="1600" dirty="0">
                <a:latin typeface="Times New Roman" pitchFamily="18" charset="0"/>
              </a:rPr>
              <a:t>3</a:t>
            </a:r>
          </a:p>
          <a:p>
            <a:pPr algn="just">
              <a:lnSpc>
                <a:spcPct val="120000"/>
              </a:lnSpc>
            </a:pPr>
            <a:r>
              <a:rPr lang="en-US" altLang="zh-CN" sz="1600" dirty="0" smtClean="0">
                <a:latin typeface="Times New Roman" pitchFamily="18" charset="0"/>
              </a:rPr>
              <a:t>4</a:t>
            </a:r>
          </a:p>
          <a:p>
            <a:pPr algn="just">
              <a:lnSpc>
                <a:spcPct val="120000"/>
              </a:lnSpc>
            </a:pPr>
            <a:r>
              <a:rPr lang="en-US" altLang="zh-CN" sz="1600" dirty="0" smtClean="0">
                <a:latin typeface="Times New Roman" pitchFamily="18" charset="0"/>
              </a:rPr>
              <a:t>5</a:t>
            </a:r>
          </a:p>
          <a:p>
            <a:pPr algn="just">
              <a:lnSpc>
                <a:spcPct val="120000"/>
              </a:lnSpc>
            </a:pPr>
            <a:r>
              <a:rPr lang="en-US" altLang="zh-CN" sz="1600" dirty="0" smtClean="0">
                <a:latin typeface="Times New Roman" pitchFamily="18" charset="0"/>
              </a:rPr>
              <a:t>6</a:t>
            </a:r>
            <a:endParaRPr lang="en-US" altLang="zh-CN" sz="1600" dirty="0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V="1">
            <a:off x="2571736" y="4498090"/>
            <a:ext cx="1497972" cy="78829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1680143" y="5241313"/>
            <a:ext cx="960923" cy="6028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zh-CN" altLang="en-US" sz="1600" dirty="0">
                <a:latin typeface="Times New Roman" pitchFamily="18" charset="0"/>
              </a:rPr>
              <a:t>跨度增加</a:t>
            </a:r>
          </a:p>
          <a:p>
            <a:pPr algn="just"/>
            <a:r>
              <a:rPr lang="zh-CN" altLang="en-US" sz="1600" dirty="0">
                <a:latin typeface="Times New Roman" pitchFamily="18" charset="0"/>
              </a:rPr>
              <a:t>方向</a:t>
            </a:r>
            <a:endParaRPr lang="zh-CN" altLang="en-US" sz="1600" dirty="0"/>
          </a:p>
        </p:txBody>
      </p:sp>
      <p:sp>
        <p:nvSpPr>
          <p:cNvPr id="34" name="Line 20"/>
          <p:cNvSpPr>
            <a:spLocks noChangeShapeType="1"/>
          </p:cNvSpPr>
          <p:nvPr/>
        </p:nvSpPr>
        <p:spPr bwMode="auto">
          <a:xfrm>
            <a:off x="3786182" y="4429132"/>
            <a:ext cx="715354" cy="378692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Line 19"/>
          <p:cNvSpPr>
            <a:spLocks noChangeShapeType="1"/>
          </p:cNvSpPr>
          <p:nvPr/>
        </p:nvSpPr>
        <p:spPr bwMode="auto">
          <a:xfrm>
            <a:off x="3214678" y="4572008"/>
            <a:ext cx="1153107" cy="51877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2500298" y="4500570"/>
            <a:ext cx="1925048" cy="904225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Line 17"/>
          <p:cNvSpPr>
            <a:spLocks noChangeShapeType="1"/>
          </p:cNvSpPr>
          <p:nvPr/>
        </p:nvSpPr>
        <p:spPr bwMode="auto">
          <a:xfrm>
            <a:off x="1785918" y="4429132"/>
            <a:ext cx="2690583" cy="1356337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8" name="Group 23"/>
          <p:cNvGrpSpPr>
            <a:grpSpLocks/>
          </p:cNvGrpSpPr>
          <p:nvPr/>
        </p:nvGrpSpPr>
        <p:grpSpPr bwMode="auto">
          <a:xfrm>
            <a:off x="5257511" y="3714924"/>
            <a:ext cx="3317189" cy="2285844"/>
            <a:chOff x="6100" y="4345"/>
            <a:chExt cx="2930" cy="2974"/>
          </a:xfrm>
        </p:grpSpPr>
        <p:sp>
          <p:nvSpPr>
            <p:cNvPr id="39" name="Rectangle 24"/>
            <p:cNvSpPr>
              <a:spLocks noChangeArrowheads="1"/>
            </p:cNvSpPr>
            <p:nvPr/>
          </p:nvSpPr>
          <p:spPr bwMode="auto">
            <a:xfrm>
              <a:off x="6567" y="6762"/>
              <a:ext cx="540" cy="3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i="1" dirty="0">
                  <a:latin typeface="Times New Roman" pitchFamily="18" charset="0"/>
                </a:rPr>
                <a:t>s</a:t>
              </a:r>
              <a:r>
                <a:rPr lang="en-US" altLang="zh-CN" dirty="0">
                  <a:latin typeface="Times New Roman" pitchFamily="18" charset="0"/>
                </a:rPr>
                <a:t>[</a:t>
              </a:r>
              <a:r>
                <a:rPr lang="en-US" altLang="zh-CN" i="1" dirty="0" err="1">
                  <a:latin typeface="Times New Roman" pitchFamily="18" charset="0"/>
                </a:rPr>
                <a:t>i</a:t>
              </a:r>
              <a:r>
                <a:rPr lang="en-US" altLang="zh-CN" dirty="0">
                  <a:latin typeface="Times New Roman" pitchFamily="18" charset="0"/>
                </a:rPr>
                <a:t>][</a:t>
              </a:r>
              <a:r>
                <a:rPr lang="en-US" altLang="zh-CN" i="1" dirty="0">
                  <a:latin typeface="Times New Roman" pitchFamily="18" charset="0"/>
                </a:rPr>
                <a:t>j</a:t>
              </a:r>
              <a:r>
                <a:rPr lang="en-US" altLang="zh-CN" dirty="0">
                  <a:latin typeface="Times New Roman" pitchFamily="18" charset="0"/>
                </a:rPr>
                <a:t>]</a:t>
              </a:r>
              <a:endParaRPr lang="en-US" altLang="zh-CN" dirty="0"/>
            </a:p>
          </p:txBody>
        </p:sp>
        <p:sp>
          <p:nvSpPr>
            <p:cNvPr id="40" name="Rectangle 25"/>
            <p:cNvSpPr>
              <a:spLocks noChangeArrowheads="1"/>
            </p:cNvSpPr>
            <p:nvPr/>
          </p:nvSpPr>
          <p:spPr bwMode="auto">
            <a:xfrm>
              <a:off x="6282" y="4345"/>
              <a:ext cx="2708" cy="30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 dirty="0">
                  <a:latin typeface="Times New Roman" pitchFamily="18" charset="0"/>
                </a:rPr>
                <a:t>    1       2        3       4        5        6</a:t>
              </a:r>
              <a:endParaRPr lang="en-US" altLang="zh-CN" sz="1600" dirty="0"/>
            </a:p>
          </p:txBody>
        </p:sp>
        <p:sp>
          <p:nvSpPr>
            <p:cNvPr id="41" name="Line 26"/>
            <p:cNvSpPr>
              <a:spLocks noChangeShapeType="1"/>
            </p:cNvSpPr>
            <p:nvPr/>
          </p:nvSpPr>
          <p:spPr bwMode="auto">
            <a:xfrm>
              <a:off x="6350" y="4810"/>
              <a:ext cx="26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27"/>
            <p:cNvSpPr>
              <a:spLocks noChangeShapeType="1"/>
            </p:cNvSpPr>
            <p:nvPr/>
          </p:nvSpPr>
          <p:spPr bwMode="auto">
            <a:xfrm>
              <a:off x="8990" y="4809"/>
              <a:ext cx="40" cy="25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6282" y="4916"/>
              <a:ext cx="2613" cy="193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130000"/>
                </a:lnSpc>
              </a:pPr>
              <a:r>
                <a:rPr lang="en-US" altLang="zh-CN" sz="1600" dirty="0">
                  <a:latin typeface="Times New Roman" pitchFamily="18" charset="0"/>
                </a:rPr>
                <a:t>    0       1        1       3        3        3</a:t>
              </a:r>
            </a:p>
            <a:p>
              <a:pPr algn="just">
                <a:lnSpc>
                  <a:spcPct val="130000"/>
                </a:lnSpc>
              </a:pPr>
              <a:r>
                <a:rPr lang="en-US" altLang="zh-CN" sz="1600" dirty="0">
                  <a:latin typeface="Times New Roman" pitchFamily="18" charset="0"/>
                </a:rPr>
                <a:t>             0        2       3        3        3</a:t>
              </a:r>
            </a:p>
            <a:p>
              <a:pPr algn="just">
                <a:lnSpc>
                  <a:spcPct val="130000"/>
                </a:lnSpc>
              </a:pPr>
              <a:r>
                <a:rPr lang="en-US" altLang="zh-CN" sz="1600" dirty="0">
                  <a:latin typeface="Times New Roman" pitchFamily="18" charset="0"/>
                </a:rPr>
                <a:t>                       0       3        3        3</a:t>
              </a:r>
            </a:p>
            <a:p>
              <a:pPr algn="just">
                <a:lnSpc>
                  <a:spcPct val="130000"/>
                </a:lnSpc>
              </a:pPr>
              <a:r>
                <a:rPr lang="en-US" altLang="zh-CN" sz="1600" dirty="0">
                  <a:latin typeface="Times New Roman" pitchFamily="18" charset="0"/>
                </a:rPr>
                <a:t>                                0        4        5</a:t>
              </a:r>
            </a:p>
            <a:p>
              <a:pPr algn="just">
                <a:lnSpc>
                  <a:spcPct val="130000"/>
                </a:lnSpc>
              </a:pPr>
              <a:r>
                <a:rPr lang="en-US" altLang="zh-CN" sz="1600" dirty="0">
                  <a:latin typeface="Times New Roman" pitchFamily="18" charset="0"/>
                </a:rPr>
                <a:t>                                          0        5</a:t>
              </a:r>
            </a:p>
            <a:p>
              <a:pPr algn="just">
                <a:lnSpc>
                  <a:spcPct val="130000"/>
                </a:lnSpc>
              </a:pPr>
              <a:r>
                <a:rPr lang="en-US" altLang="zh-CN" sz="1600" dirty="0">
                  <a:latin typeface="Times New Roman" pitchFamily="18" charset="0"/>
                </a:rPr>
                <a:t>                                                    0</a:t>
              </a:r>
              <a:endParaRPr lang="en-US" altLang="zh-CN" sz="1600" dirty="0"/>
            </a:p>
          </p:txBody>
        </p:sp>
        <p:sp>
          <p:nvSpPr>
            <p:cNvPr id="44" name="Line 29"/>
            <p:cNvSpPr>
              <a:spLocks noChangeShapeType="1"/>
            </p:cNvSpPr>
            <p:nvPr/>
          </p:nvSpPr>
          <p:spPr bwMode="auto">
            <a:xfrm>
              <a:off x="6363" y="7319"/>
              <a:ext cx="26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Rectangle 30"/>
            <p:cNvSpPr>
              <a:spLocks noChangeArrowheads="1"/>
            </p:cNvSpPr>
            <p:nvPr/>
          </p:nvSpPr>
          <p:spPr bwMode="auto">
            <a:xfrm>
              <a:off x="6100" y="4996"/>
              <a:ext cx="182" cy="17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120000"/>
                </a:lnSpc>
              </a:pPr>
              <a:r>
                <a:rPr lang="en-US" altLang="zh-CN" sz="1600" dirty="0">
                  <a:latin typeface="Times New Roman" pitchFamily="18" charset="0"/>
                </a:rPr>
                <a:t>1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600" dirty="0">
                  <a:latin typeface="Times New Roman" pitchFamily="18" charset="0"/>
                </a:rPr>
                <a:t>2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600" dirty="0">
                  <a:latin typeface="Times New Roman" pitchFamily="18" charset="0"/>
                </a:rPr>
                <a:t>3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600" dirty="0">
                  <a:latin typeface="Times New Roman" pitchFamily="18" charset="0"/>
                </a:rPr>
                <a:t>4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600" dirty="0">
                  <a:latin typeface="Times New Roman" pitchFamily="18" charset="0"/>
                </a:rPr>
                <a:t>5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600" dirty="0">
                  <a:latin typeface="Times New Roman" pitchFamily="18" charset="0"/>
                </a:rPr>
                <a:t>6</a:t>
              </a:r>
              <a:endParaRPr lang="en-US" altLang="zh-CN" sz="1600" dirty="0"/>
            </a:p>
          </p:txBody>
        </p:sp>
        <p:sp>
          <p:nvSpPr>
            <p:cNvPr id="47" name="Rectangle 32"/>
            <p:cNvSpPr>
              <a:spLocks noChangeArrowheads="1"/>
            </p:cNvSpPr>
            <p:nvPr/>
          </p:nvSpPr>
          <p:spPr bwMode="auto">
            <a:xfrm>
              <a:off x="7557" y="4345"/>
              <a:ext cx="183" cy="30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 i="1" dirty="0">
                  <a:latin typeface="Times New Roman" pitchFamily="18" charset="0"/>
                </a:rPr>
                <a:t> </a:t>
              </a:r>
              <a:endParaRPr lang="en-US" altLang="zh-CN" sz="1600" dirty="0"/>
            </a:p>
          </p:txBody>
        </p:sp>
      </p:grpSp>
      <p:sp>
        <p:nvSpPr>
          <p:cNvPr id="48" name="Rectangle 21"/>
          <p:cNvSpPr>
            <a:spLocks noChangeArrowheads="1"/>
          </p:cNvSpPr>
          <p:nvPr/>
        </p:nvSpPr>
        <p:spPr bwMode="auto">
          <a:xfrm>
            <a:off x="2436525" y="5715016"/>
            <a:ext cx="635277" cy="30140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i="1" dirty="0">
                <a:latin typeface="Times New Roman" pitchFamily="18" charset="0"/>
              </a:rPr>
              <a:t>m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 err="1">
                <a:latin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</a:rPr>
              <a:t>][</a:t>
            </a:r>
            <a:r>
              <a:rPr lang="en-US" altLang="zh-CN" i="1" dirty="0">
                <a:latin typeface="Times New Roman" pitchFamily="18" charset="0"/>
              </a:rPr>
              <a:t>j</a:t>
            </a:r>
            <a:r>
              <a:rPr lang="en-US" altLang="zh-CN" dirty="0">
                <a:latin typeface="Times New Roman" pitchFamily="18" charset="0"/>
              </a:rPr>
              <a:t>]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矩阵连乘问题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回溯构造最优解</a:t>
            </a:r>
            <a:endParaRPr lang="en-US" altLang="zh-CN" dirty="0" smtClean="0"/>
          </a:p>
          <a:p>
            <a:pPr lvl="2"/>
            <a:r>
              <a:rPr lang="en-US" altLang="zh-CN" sz="2400" dirty="0" smtClean="0">
                <a:latin typeface="Times New Roman" pitchFamily="18" charset="0"/>
              </a:rPr>
              <a:t>void </a:t>
            </a:r>
            <a:r>
              <a:rPr lang="en-US" altLang="zh-CN" sz="2400" dirty="0" err="1" smtClean="0">
                <a:latin typeface="Times New Roman" pitchFamily="18" charset="0"/>
              </a:rPr>
              <a:t>Traceback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dirty="0" err="1" smtClean="0">
                <a:latin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en-US" altLang="zh-CN" sz="2400" dirty="0" err="1" smtClean="0">
                <a:latin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</a:rPr>
              <a:t>, </a:t>
            </a:r>
            <a:r>
              <a:rPr lang="en-US" altLang="zh-CN" sz="2400" dirty="0" err="1" smtClean="0">
                <a:latin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</a:rPr>
              <a:t> j, </a:t>
            </a:r>
            <a:r>
              <a:rPr lang="en-US" altLang="zh-CN" sz="2400" dirty="0" err="1" smtClean="0">
                <a:latin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</a:rPr>
              <a:t> * * s)</a:t>
            </a:r>
          </a:p>
          <a:p>
            <a:pPr lvl="2">
              <a:buNone/>
            </a:pPr>
            <a:r>
              <a:rPr lang="en-US" altLang="zh-CN" sz="2000" dirty="0" smtClean="0">
                <a:latin typeface="Times New Roman" pitchFamily="18" charset="0"/>
              </a:rPr>
              <a:t>{</a:t>
            </a:r>
          </a:p>
          <a:p>
            <a:pPr lvl="2">
              <a:buNone/>
            </a:pPr>
            <a:r>
              <a:rPr lang="en-US" altLang="zh-CN" sz="2000" dirty="0" smtClean="0">
                <a:latin typeface="Times New Roman" pitchFamily="18" charset="0"/>
              </a:rPr>
              <a:t>   if (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= = j) return;</a:t>
            </a:r>
          </a:p>
          <a:p>
            <a:pPr lvl="2">
              <a:buNone/>
            </a:pPr>
            <a:r>
              <a:rPr lang="en-US" altLang="zh-CN" sz="2000" dirty="0" smtClean="0">
                <a:latin typeface="Times New Roman" pitchFamily="18" charset="0"/>
              </a:rPr>
              <a:t>   </a:t>
            </a:r>
            <a:r>
              <a:rPr lang="en-US" altLang="zh-CN" sz="2000" dirty="0" err="1" smtClean="0">
                <a:latin typeface="Times New Roman" pitchFamily="18" charset="0"/>
              </a:rPr>
              <a:t>Traceback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, s[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][j], s);</a:t>
            </a:r>
          </a:p>
          <a:p>
            <a:pPr lvl="2">
              <a:buNone/>
            </a:pPr>
            <a:r>
              <a:rPr lang="en-US" altLang="zh-CN" sz="2000" dirty="0" smtClean="0">
                <a:latin typeface="Times New Roman" pitchFamily="18" charset="0"/>
              </a:rPr>
              <a:t>   </a:t>
            </a:r>
            <a:r>
              <a:rPr lang="en-US" altLang="zh-CN" sz="2000" dirty="0" err="1" smtClean="0">
                <a:latin typeface="Times New Roman" pitchFamily="18" charset="0"/>
              </a:rPr>
              <a:t>Traceback</a:t>
            </a:r>
            <a:r>
              <a:rPr lang="en-US" altLang="zh-CN" sz="2000" dirty="0" smtClean="0">
                <a:latin typeface="Times New Roman" pitchFamily="18" charset="0"/>
              </a:rPr>
              <a:t>(s[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][j]+1, j, s);</a:t>
            </a:r>
          </a:p>
          <a:p>
            <a:pPr lvl="2"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</a:t>
            </a:r>
            <a:r>
              <a:rPr lang="en-US" altLang="zh-CN" sz="2000" dirty="0" err="1" smtClean="0">
                <a:latin typeface="Times New Roman" pitchFamily="18" charset="0"/>
              </a:rPr>
              <a:t>cout</a:t>
            </a:r>
            <a:r>
              <a:rPr lang="en-US" altLang="zh-CN" sz="2000" dirty="0" smtClean="0">
                <a:latin typeface="Times New Roman" pitchFamily="18" charset="0"/>
              </a:rPr>
              <a:t> &lt;&lt; “Multiply A” &lt;&lt;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</a:p>
          <a:p>
            <a:pPr lvl="2"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  &lt;&lt; “,” &lt;&lt; s[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][j];</a:t>
            </a:r>
          </a:p>
          <a:p>
            <a:pPr lvl="2"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</a:t>
            </a:r>
            <a:r>
              <a:rPr lang="en-US" altLang="zh-CN" sz="2000" dirty="0" err="1" smtClean="0">
                <a:latin typeface="Times New Roman" pitchFamily="18" charset="0"/>
              </a:rPr>
              <a:t>cout</a:t>
            </a:r>
            <a:r>
              <a:rPr lang="en-US" altLang="zh-CN" sz="2000" dirty="0" smtClean="0">
                <a:latin typeface="Times New Roman" pitchFamily="18" charset="0"/>
              </a:rPr>
              <a:t> &lt;&lt; “and A” &lt;&lt;(s[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][j] +1) </a:t>
            </a:r>
          </a:p>
          <a:p>
            <a:pPr lvl="2"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   &lt;&lt; “,” &lt;&lt; j &lt;&lt; </a:t>
            </a:r>
            <a:r>
              <a:rPr lang="en-US" altLang="zh-CN" sz="2000" dirty="0" err="1" smtClean="0">
                <a:latin typeface="Times New Roman" pitchFamily="18" charset="0"/>
              </a:rPr>
              <a:t>endl</a:t>
            </a:r>
            <a:r>
              <a:rPr lang="en-US" altLang="zh-CN" sz="2000" dirty="0" smtClean="0">
                <a:latin typeface="Times New Roman" pitchFamily="18" charset="0"/>
              </a:rPr>
              <a:t>;</a:t>
            </a:r>
          </a:p>
          <a:p>
            <a:pPr lvl="2">
              <a:buNone/>
            </a:pPr>
            <a:r>
              <a:rPr lang="en-US" altLang="zh-CN" sz="2000" dirty="0" smtClean="0">
                <a:latin typeface="Times New Roman" pitchFamily="18" charset="0"/>
              </a:rPr>
              <a:t>} </a:t>
            </a:r>
            <a:endParaRPr lang="zh-CN" altLang="en-US" sz="2000" dirty="0" smtClean="0">
              <a:latin typeface="Times New Roman" pitchFamily="18" charset="0"/>
            </a:endParaRPr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4942" y="2647133"/>
            <a:ext cx="302037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000" dirty="0" smtClean="0"/>
              <a:t>以</a:t>
            </a:r>
            <a:r>
              <a:rPr lang="en-US" altLang="zh-CN" sz="2000" dirty="0" smtClean="0">
                <a:latin typeface="Times New Roman" pitchFamily="18" charset="0"/>
              </a:rPr>
              <a:t>s[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][j]</a:t>
            </a:r>
            <a:r>
              <a:rPr lang="zh-CN" altLang="en-US" sz="2000" dirty="0" smtClean="0">
                <a:latin typeface="Times New Roman" pitchFamily="18" charset="0"/>
              </a:rPr>
              <a:t>为元素的</a:t>
            </a:r>
            <a:r>
              <a:rPr lang="en-US" altLang="zh-CN" sz="2000" dirty="0" smtClean="0">
                <a:latin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</a:rPr>
              <a:t>维数</a:t>
            </a:r>
          </a:p>
          <a:p>
            <a:pPr algn="l" eaLnBrk="1" hangingPunct="1">
              <a:buFontTx/>
              <a:buNone/>
            </a:pPr>
            <a:r>
              <a:rPr lang="zh-CN" altLang="en-US" sz="2000" dirty="0" smtClean="0">
                <a:latin typeface="Times New Roman" pitchFamily="18" charset="0"/>
              </a:rPr>
              <a:t>组给出了加括号的全部</a:t>
            </a:r>
          </a:p>
          <a:p>
            <a:pPr algn="l" eaLnBrk="1" hangingPunct="1">
              <a:buFontTx/>
              <a:buNone/>
            </a:pPr>
            <a:r>
              <a:rPr lang="zh-CN" altLang="en-US" sz="2000" dirty="0" smtClean="0">
                <a:latin typeface="Times New Roman" pitchFamily="18" charset="0"/>
              </a:rPr>
              <a:t>的信息。因为</a:t>
            </a:r>
            <a:r>
              <a:rPr lang="en-US" altLang="zh-CN" sz="2000" dirty="0" smtClean="0">
                <a:latin typeface="Times New Roman" pitchFamily="18" charset="0"/>
              </a:rPr>
              <a:t>s[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][j]=k</a:t>
            </a:r>
            <a:r>
              <a:rPr lang="zh-CN" altLang="en-US" sz="2000" dirty="0" smtClean="0">
                <a:latin typeface="Times New Roman" pitchFamily="18" charset="0"/>
              </a:rPr>
              <a:t>说</a:t>
            </a:r>
          </a:p>
          <a:p>
            <a:pPr algn="l" eaLnBrk="1" hangingPunct="1">
              <a:buFontTx/>
              <a:buNone/>
            </a:pPr>
            <a:r>
              <a:rPr lang="zh-CN" altLang="en-US" sz="2000" dirty="0" smtClean="0">
                <a:latin typeface="Times New Roman" pitchFamily="18" charset="0"/>
              </a:rPr>
              <a:t>明，计算连乘积</a:t>
            </a:r>
            <a:r>
              <a:rPr lang="en-US" altLang="zh-CN" sz="2000" dirty="0" smtClean="0">
                <a:latin typeface="Times New Roman" pitchFamily="18" charset="0"/>
              </a:rPr>
              <a:t>A[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..j]</a:t>
            </a:r>
            <a:r>
              <a:rPr lang="zh-CN" altLang="en-US" sz="2000" dirty="0" smtClean="0">
                <a:latin typeface="Times New Roman" pitchFamily="18" charset="0"/>
              </a:rPr>
              <a:t>的</a:t>
            </a:r>
          </a:p>
          <a:p>
            <a:pPr algn="l" eaLnBrk="1" hangingPunct="1">
              <a:buFontTx/>
              <a:buNone/>
            </a:pPr>
            <a:r>
              <a:rPr lang="zh-CN" altLang="en-US" sz="2000" dirty="0" smtClean="0">
                <a:latin typeface="Times New Roman" pitchFamily="18" charset="0"/>
              </a:rPr>
              <a:t>最佳方式应该在矩阵</a:t>
            </a:r>
            <a:r>
              <a:rPr lang="en-US" altLang="zh-CN" sz="2000" dirty="0" err="1" smtClean="0">
                <a:latin typeface="Times New Roman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itchFamily="18" charset="0"/>
              </a:rPr>
              <a:t>k</a:t>
            </a:r>
            <a:r>
              <a:rPr lang="zh-CN" altLang="en-US" sz="2000" dirty="0" smtClean="0">
                <a:latin typeface="Times New Roman" pitchFamily="18" charset="0"/>
              </a:rPr>
              <a:t>和</a:t>
            </a:r>
          </a:p>
          <a:p>
            <a:pPr algn="l" eaLnBrk="1" hangingPunct="1">
              <a:buFontTx/>
              <a:buNone/>
            </a:pPr>
            <a:r>
              <a:rPr lang="en-US" altLang="zh-CN" sz="2000" dirty="0" smtClean="0">
                <a:latin typeface="Times New Roman" pitchFamily="18" charset="0"/>
              </a:rPr>
              <a:t>A</a:t>
            </a:r>
            <a:r>
              <a:rPr lang="en-US" altLang="zh-CN" sz="2000" baseline="-25000" dirty="0" smtClean="0">
                <a:latin typeface="Times New Roman" pitchFamily="18" charset="0"/>
              </a:rPr>
              <a:t>k+1</a:t>
            </a:r>
            <a:r>
              <a:rPr lang="zh-CN" altLang="en-US" sz="2000" dirty="0" smtClean="0">
                <a:latin typeface="Times New Roman" pitchFamily="18" charset="0"/>
              </a:rPr>
              <a:t>之间断开，即最优加</a:t>
            </a:r>
          </a:p>
          <a:p>
            <a:pPr algn="l" eaLnBrk="1" hangingPunct="1">
              <a:buFontTx/>
              <a:buNone/>
            </a:pPr>
            <a:r>
              <a:rPr lang="zh-CN" altLang="en-US" sz="2000" dirty="0" smtClean="0">
                <a:latin typeface="Times New Roman" pitchFamily="18" charset="0"/>
              </a:rPr>
              <a:t>括号方式为</a:t>
            </a:r>
          </a:p>
          <a:p>
            <a:pPr algn="l" eaLnBrk="1" hangingPunct="1">
              <a:buFontTx/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(A[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..k])(A[k+1..j])</a:t>
            </a:r>
            <a:r>
              <a:rPr lang="zh-CN" altLang="en-US" sz="2000" dirty="0" smtClean="0">
                <a:latin typeface="Times New Roman" pitchFamily="18" charset="0"/>
              </a:rPr>
              <a:t>。 </a:t>
            </a:r>
          </a:p>
          <a:p>
            <a:pPr algn="l" eaLnBrk="1" hangingPunct="1">
              <a:buFontTx/>
              <a:buNone/>
            </a:pPr>
            <a:r>
              <a:rPr lang="zh-CN" altLang="en-US" sz="2000" dirty="0" smtClean="0">
                <a:latin typeface="Times New Roman" pitchFamily="18" charset="0"/>
              </a:rPr>
              <a:t>可以从 </a:t>
            </a:r>
            <a:r>
              <a:rPr lang="en-US" altLang="zh-CN" sz="2000" dirty="0" smtClean="0">
                <a:latin typeface="Times New Roman" pitchFamily="18" charset="0"/>
              </a:rPr>
              <a:t>s[1][n]</a:t>
            </a:r>
            <a:r>
              <a:rPr lang="zh-CN" altLang="en-US" sz="2000" dirty="0" smtClean="0">
                <a:latin typeface="Times New Roman" pitchFamily="18" charset="0"/>
              </a:rPr>
              <a:t>开始，逐步</a:t>
            </a:r>
          </a:p>
          <a:p>
            <a:pPr algn="l" eaLnBrk="1" hangingPunct="1">
              <a:buFontTx/>
              <a:buNone/>
            </a:pPr>
            <a:r>
              <a:rPr lang="zh-CN" altLang="en-US" sz="2000" dirty="0" smtClean="0">
                <a:latin typeface="Times New Roman" pitchFamily="18" charset="0"/>
              </a:rPr>
              <a:t>回溯找出分点的位置，进</a:t>
            </a:r>
          </a:p>
          <a:p>
            <a:pPr algn="l" eaLnBrk="1" hangingPunct="1">
              <a:buFontTx/>
              <a:buNone/>
            </a:pPr>
            <a:r>
              <a:rPr lang="zh-CN" altLang="en-US" sz="2000" dirty="0" smtClean="0">
                <a:latin typeface="Times New Roman" pitchFamily="18" charset="0"/>
              </a:rPr>
              <a:t>而得到所有括号。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第五章 动态规划算法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5065"/>
          </a:xfrm>
        </p:spPr>
        <p:txBody>
          <a:bodyPr/>
          <a:lstStyle/>
          <a:p>
            <a:r>
              <a:rPr lang="en-US" altLang="zh-CN" dirty="0" smtClean="0"/>
              <a:t>5.3 </a:t>
            </a:r>
            <a:r>
              <a:rPr lang="en-US" altLang="zh-CN" sz="2800" dirty="0" smtClean="0"/>
              <a:t>0/1</a:t>
            </a:r>
            <a:r>
              <a:rPr lang="zh-CN" altLang="en-US" sz="2800" dirty="0" smtClean="0"/>
              <a:t>背包问题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问题：</a:t>
            </a:r>
            <a:r>
              <a:rPr lang="zh-CN" altLang="en-US" sz="2000" dirty="0" smtClean="0">
                <a:latin typeface="Times New Roman" pitchFamily="18" charset="0"/>
              </a:rPr>
              <a:t>容量为</a:t>
            </a:r>
            <a:r>
              <a:rPr lang="en-US" altLang="zh-CN" sz="2000" dirty="0" smtClean="0">
                <a:latin typeface="Times New Roman" pitchFamily="18" charset="0"/>
              </a:rPr>
              <a:t>C</a:t>
            </a:r>
            <a:r>
              <a:rPr lang="zh-CN" altLang="en-US" sz="2000" dirty="0" smtClean="0">
                <a:latin typeface="Times New Roman" pitchFamily="18" charset="0"/>
              </a:rPr>
              <a:t>的背包，</a:t>
            </a:r>
            <a:r>
              <a:rPr lang="en-US" altLang="zh-CN" sz="2000" dirty="0" smtClean="0">
                <a:latin typeface="Times New Roman" pitchFamily="18" charset="0"/>
              </a:rPr>
              <a:t>n</a:t>
            </a:r>
            <a:r>
              <a:rPr lang="zh-CN" altLang="en-US" sz="2000" dirty="0" smtClean="0">
                <a:latin typeface="Times New Roman" pitchFamily="18" charset="0"/>
              </a:rPr>
              <a:t>件物品，第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件重量和价值分别是</a:t>
            </a:r>
            <a:r>
              <a:rPr lang="en-US" altLang="zh-CN" sz="2000" dirty="0" err="1" smtClean="0">
                <a:latin typeface="Times New Roman" pitchFamily="18" charset="0"/>
              </a:rPr>
              <a:t>w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</a:rPr>
              <a:t>p</a:t>
            </a:r>
            <a:r>
              <a:rPr lang="en-US" altLang="zh-CN" sz="2000" baseline="-25000" dirty="0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,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=1, 2, …, n</a:t>
            </a:r>
            <a:r>
              <a:rPr lang="zh-CN" altLang="en-US" sz="2000" dirty="0" smtClean="0">
                <a:latin typeface="Times New Roman" pitchFamily="18" charset="0"/>
              </a:rPr>
              <a:t>。要将这</a:t>
            </a:r>
            <a:r>
              <a:rPr lang="en-US" altLang="zh-CN" sz="2000" dirty="0" smtClean="0">
                <a:latin typeface="Times New Roman" pitchFamily="18" charset="0"/>
              </a:rPr>
              <a:t>n</a:t>
            </a:r>
            <a:r>
              <a:rPr lang="zh-CN" altLang="en-US" sz="2000" dirty="0" smtClean="0">
                <a:latin typeface="Times New Roman" pitchFamily="18" charset="0"/>
              </a:rPr>
              <a:t>件物品的某些件完整地装入背包中。给出装包方法，使得装入背包的物品的总价值最大。</a:t>
            </a:r>
          </a:p>
          <a:p>
            <a:pPr lvl="1"/>
            <a:r>
              <a:rPr lang="zh-CN" altLang="en-US" dirty="0" smtClean="0"/>
              <a:t>数学描述：            </a:t>
            </a:r>
            <a:r>
              <a:rPr lang="en-US" altLang="zh-CN" dirty="0" smtClean="0"/>
              <a:t>, </a:t>
            </a:r>
            <a:r>
              <a:rPr lang="en-US" altLang="zh-CN" sz="2400" dirty="0" err="1" smtClean="0"/>
              <a:t>s.t</a:t>
            </a:r>
            <a:r>
              <a:rPr lang="en-US" altLang="zh-CN" sz="2400" dirty="0" smtClean="0"/>
              <a:t>.</a:t>
            </a:r>
            <a:r>
              <a:rPr lang="en-US" altLang="zh-CN" dirty="0" smtClean="0"/>
              <a:t>                           </a:t>
            </a:r>
          </a:p>
          <a:p>
            <a:pPr lvl="1"/>
            <a:r>
              <a:rPr lang="en-US" altLang="zh-CN" sz="2400" dirty="0" smtClean="0"/>
              <a:t>0/1</a:t>
            </a:r>
            <a:r>
              <a:rPr lang="zh-CN" altLang="en-US" sz="2400" dirty="0" smtClean="0"/>
              <a:t>背包问题具有</a:t>
            </a:r>
            <a:r>
              <a:rPr lang="zh-CN" altLang="en-US" sz="2400" dirty="0" smtClean="0">
                <a:latin typeface="Times New Roman" pitchFamily="18" charset="0"/>
              </a:rPr>
              <a:t>最优子结构性质：</a:t>
            </a:r>
            <a:r>
              <a:rPr lang="zh-CN" altLang="en-US" sz="2000" dirty="0" smtClean="0">
                <a:latin typeface="Times New Roman" pitchFamily="18" charset="0"/>
              </a:rPr>
              <a:t>若</a:t>
            </a:r>
            <a:r>
              <a:rPr lang="en-US" altLang="zh-CN" sz="2000" dirty="0" smtClean="0">
                <a:latin typeface="Times New Roman" pitchFamily="18" charset="0"/>
              </a:rPr>
              <a:t>y</a:t>
            </a:r>
            <a:r>
              <a:rPr lang="en-US" altLang="zh-CN" sz="2000" baseline="-25000" dirty="0" smtClean="0">
                <a:latin typeface="Times New Roman" pitchFamily="18" charset="0"/>
              </a:rPr>
              <a:t>1</a:t>
            </a:r>
            <a:r>
              <a:rPr lang="en-US" altLang="zh-CN" sz="2000" dirty="0" smtClean="0">
                <a:latin typeface="Times New Roman" pitchFamily="18" charset="0"/>
              </a:rPr>
              <a:t>,y</a:t>
            </a:r>
            <a:r>
              <a:rPr lang="en-US" altLang="zh-CN" sz="2000" baseline="-25000" dirty="0" smtClean="0">
                <a:latin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</a:rPr>
              <a:t>,…,</a:t>
            </a:r>
            <a:r>
              <a:rPr lang="en-US" altLang="zh-CN" sz="2000" dirty="0" err="1" smtClean="0">
                <a:latin typeface="Times New Roman" pitchFamily="18" charset="0"/>
              </a:rPr>
              <a:t>y</a:t>
            </a:r>
            <a:r>
              <a:rPr lang="en-US" altLang="zh-CN" sz="2000" baseline="-25000" dirty="0" err="1" smtClean="0">
                <a:latin typeface="Times New Roman" pitchFamily="18" charset="0"/>
              </a:rPr>
              <a:t>n</a:t>
            </a:r>
            <a:r>
              <a:rPr lang="zh-CN" altLang="en-US" sz="2000" dirty="0" smtClean="0">
                <a:latin typeface="Times New Roman" pitchFamily="18" charset="0"/>
              </a:rPr>
              <a:t>是原问题的最优解，则 </a:t>
            </a:r>
            <a:r>
              <a:rPr lang="en-US" altLang="zh-CN" sz="2000" dirty="0" smtClean="0">
                <a:latin typeface="Times New Roman" pitchFamily="18" charset="0"/>
              </a:rPr>
              <a:t>y</a:t>
            </a:r>
            <a:r>
              <a:rPr lang="en-US" altLang="zh-CN" sz="2000" baseline="-25000" dirty="0" smtClean="0">
                <a:latin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</a:rPr>
              <a:t>,y</a:t>
            </a:r>
            <a:r>
              <a:rPr lang="en-US" altLang="zh-CN" sz="2000" baseline="-25000" dirty="0" smtClean="0">
                <a:latin typeface="Times New Roman" pitchFamily="18" charset="0"/>
              </a:rPr>
              <a:t>3</a:t>
            </a:r>
            <a:r>
              <a:rPr lang="en-US" altLang="zh-CN" sz="2000" dirty="0" smtClean="0">
                <a:latin typeface="Times New Roman" pitchFamily="18" charset="0"/>
              </a:rPr>
              <a:t>,…,</a:t>
            </a:r>
            <a:r>
              <a:rPr lang="en-US" altLang="zh-CN" sz="2000" dirty="0" err="1" smtClean="0">
                <a:latin typeface="Times New Roman" pitchFamily="18" charset="0"/>
              </a:rPr>
              <a:t>y</a:t>
            </a:r>
            <a:r>
              <a:rPr lang="en-US" altLang="zh-CN" sz="2000" baseline="-25000" dirty="0" err="1" smtClean="0">
                <a:latin typeface="Times New Roman" pitchFamily="18" charset="0"/>
              </a:rPr>
              <a:t>n</a:t>
            </a:r>
            <a:r>
              <a:rPr lang="zh-CN" altLang="en-US" sz="2000" dirty="0" smtClean="0">
                <a:latin typeface="Times New Roman" pitchFamily="18" charset="0"/>
              </a:rPr>
              <a:t>是</a:t>
            </a:r>
            <a:r>
              <a:rPr lang="en-US" altLang="zh-CN" sz="2000" dirty="0" smtClean="0">
                <a:latin typeface="Times New Roman" pitchFamily="18" charset="0"/>
              </a:rPr>
              <a:t>0/1</a:t>
            </a:r>
            <a:r>
              <a:rPr lang="zh-CN" altLang="en-US" sz="2000" dirty="0" smtClean="0">
                <a:latin typeface="Times New Roman" pitchFamily="18" charset="0"/>
              </a:rPr>
              <a:t>背包问题的下述子问题：</a:t>
            </a:r>
          </a:p>
          <a:p>
            <a:pPr lvl="1">
              <a:buNone/>
            </a:pPr>
            <a:r>
              <a:rPr lang="en-US" altLang="zh-CN" dirty="0" smtClean="0"/>
              <a:t>                  ,  </a:t>
            </a:r>
            <a:r>
              <a:rPr lang="en-US" altLang="zh-CN" sz="2400" dirty="0" err="1" smtClean="0"/>
              <a:t>s.t</a:t>
            </a:r>
            <a:r>
              <a:rPr lang="en-US" altLang="zh-CN" sz="2400" dirty="0" smtClean="0"/>
              <a:t>.                                                   </a:t>
            </a:r>
            <a:r>
              <a:rPr lang="zh-CN" altLang="en-US" sz="2000" dirty="0" smtClean="0"/>
              <a:t>的最优解。</a:t>
            </a:r>
            <a:endParaRPr lang="en-US" altLang="zh-CN" sz="2000" dirty="0" smtClean="0"/>
          </a:p>
          <a:p>
            <a:pPr lvl="2"/>
            <a:r>
              <a:rPr lang="zh-CN" altLang="en-US" sz="2400" dirty="0" smtClean="0"/>
              <a:t>证：</a:t>
            </a:r>
            <a:r>
              <a:rPr lang="zh-CN" altLang="en-US" sz="2000" dirty="0" smtClean="0"/>
              <a:t>若不然，存在子问题更优解</a:t>
            </a:r>
            <a:r>
              <a:rPr lang="en-US" altLang="zh-CN" sz="2000" dirty="0" smtClean="0"/>
              <a:t>z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,z</a:t>
            </a:r>
            <a:r>
              <a:rPr lang="en-US" altLang="zh-CN" sz="2000" baseline="-25000" dirty="0" smtClean="0"/>
              <a:t>3</a:t>
            </a:r>
            <a:r>
              <a:rPr lang="en-US" altLang="zh-CN" sz="2000" dirty="0" smtClean="0"/>
              <a:t>,…,</a:t>
            </a:r>
            <a:r>
              <a:rPr lang="en-US" altLang="zh-CN" sz="2000" dirty="0" err="1" smtClean="0"/>
              <a:t>z</a:t>
            </a:r>
            <a:r>
              <a:rPr lang="en-US" altLang="zh-CN" sz="2000" baseline="-25000" dirty="0" err="1" smtClean="0"/>
              <a:t>n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sz="2000" dirty="0" smtClean="0"/>
              <a:t>                                          </a:t>
            </a:r>
            <a:r>
              <a:rPr lang="zh-CN" altLang="en-US" sz="2000" dirty="0" smtClean="0"/>
              <a:t>且                                 ，则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sz="2400" dirty="0" smtClean="0"/>
              <a:t>                                        </a:t>
            </a:r>
            <a:r>
              <a:rPr lang="zh-CN" altLang="en-US" sz="2400" dirty="0" smtClean="0"/>
              <a:t>  ，</a:t>
            </a:r>
            <a:r>
              <a:rPr lang="zh-CN" altLang="en-US" sz="2000" dirty="0" smtClean="0"/>
              <a:t>说明</a:t>
            </a:r>
            <a:r>
              <a:rPr lang="en-US" altLang="zh-CN" sz="2000" dirty="0" smtClean="0"/>
              <a:t>y1, z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,z</a:t>
            </a:r>
            <a:r>
              <a:rPr lang="en-US" altLang="zh-CN" sz="2000" baseline="-25000" dirty="0" smtClean="0"/>
              <a:t>3</a:t>
            </a:r>
            <a:r>
              <a:rPr lang="en-US" altLang="zh-CN" sz="2000" dirty="0" smtClean="0"/>
              <a:t>,…,</a:t>
            </a:r>
            <a:r>
              <a:rPr lang="en-US" altLang="zh-CN" sz="2000" dirty="0" err="1" smtClean="0"/>
              <a:t>z</a:t>
            </a:r>
            <a:r>
              <a:rPr lang="en-US" altLang="zh-CN" sz="2000" baseline="-25000" dirty="0" err="1" smtClean="0"/>
              <a:t>n</a:t>
            </a:r>
            <a:r>
              <a:rPr lang="zh-CN" altLang="en-US" sz="2000" dirty="0" smtClean="0"/>
              <a:t>是原问题的 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sz="2000" dirty="0" smtClean="0"/>
              <a:t>                 </a:t>
            </a:r>
            <a:r>
              <a:rPr lang="zh-CN" altLang="en-US" sz="2000" dirty="0" smtClean="0"/>
              <a:t>                                      更优解，矛盾。</a:t>
            </a:r>
            <a:endParaRPr lang="zh-CN" altLang="en-US" sz="2000" dirty="0"/>
          </a:p>
        </p:txBody>
      </p:sp>
      <p:graphicFrame>
        <p:nvGraphicFramePr>
          <p:cNvPr id="26627" name="Object 4"/>
          <p:cNvGraphicFramePr>
            <a:graphicFrameLocks noChangeAspect="1"/>
          </p:cNvGraphicFramePr>
          <p:nvPr/>
        </p:nvGraphicFramePr>
        <p:xfrm>
          <a:off x="2703509" y="2857496"/>
          <a:ext cx="1296987" cy="515937"/>
        </p:xfrm>
        <a:graphic>
          <a:graphicData uri="http://schemas.openxmlformats.org/presentationml/2006/ole">
            <p:oleObj spid="_x0000_s26627" name="Equation" r:id="rId3" imgW="787058" imgH="317362" progId="">
              <p:embed/>
            </p:oleObj>
          </a:graphicData>
        </a:graphic>
      </p:graphicFrame>
      <p:graphicFrame>
        <p:nvGraphicFramePr>
          <p:cNvPr id="26629" name="Object 6"/>
          <p:cNvGraphicFramePr>
            <a:graphicFrameLocks noChangeAspect="1"/>
          </p:cNvGraphicFramePr>
          <p:nvPr/>
        </p:nvGraphicFramePr>
        <p:xfrm>
          <a:off x="4699028" y="2857496"/>
          <a:ext cx="3730624" cy="500067"/>
        </p:xfrm>
        <a:graphic>
          <a:graphicData uri="http://schemas.openxmlformats.org/presentationml/2006/ole">
            <p:oleObj spid="_x0000_s26629" name="Equation" r:id="rId4" imgW="2286000" imgH="342900" progId="">
              <p:embed/>
            </p:oleObj>
          </a:graphicData>
        </a:graphic>
      </p:graphicFrame>
      <p:graphicFrame>
        <p:nvGraphicFramePr>
          <p:cNvPr id="26631" name="Object 8"/>
          <p:cNvGraphicFramePr>
            <a:graphicFrameLocks noChangeAspect="1"/>
          </p:cNvGraphicFramePr>
          <p:nvPr/>
        </p:nvGraphicFramePr>
        <p:xfrm>
          <a:off x="1214414" y="4098933"/>
          <a:ext cx="1357322" cy="544513"/>
        </p:xfrm>
        <a:graphic>
          <a:graphicData uri="http://schemas.openxmlformats.org/presentationml/2006/ole">
            <p:oleObj spid="_x0000_s26631" name="Equation" r:id="rId5" imgW="888614" imgH="355446" progId="">
              <p:embed/>
            </p:oleObj>
          </a:graphicData>
        </a:graphic>
      </p:graphicFrame>
      <p:graphicFrame>
        <p:nvGraphicFramePr>
          <p:cNvPr id="26632" name="Object 14"/>
          <p:cNvGraphicFramePr>
            <a:graphicFrameLocks noChangeAspect="1"/>
          </p:cNvGraphicFramePr>
          <p:nvPr/>
        </p:nvGraphicFramePr>
        <p:xfrm>
          <a:off x="3357554" y="4143380"/>
          <a:ext cx="4176713" cy="525463"/>
        </p:xfrm>
        <a:graphic>
          <a:graphicData uri="http://schemas.openxmlformats.org/presentationml/2006/ole">
            <p:oleObj spid="_x0000_s26632" name="Equation" r:id="rId6" imgW="2501900" imgH="317500" progId="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143108" y="4929198"/>
          <a:ext cx="1857388" cy="571504"/>
        </p:xfrm>
        <a:graphic>
          <a:graphicData uri="http://schemas.openxmlformats.org/presentationml/2006/ole">
            <p:oleObj spid="_x0000_s26633" name="公式" r:id="rId7" imgW="1130040" imgH="342720" progId="Equation.3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26636" name="公式" r:id="rId8" imgW="114120" imgH="215640" progId="Equation.3">
              <p:embed/>
            </p:oleObj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4500562" y="4929198"/>
          <a:ext cx="2143140" cy="571504"/>
        </p:xfrm>
        <a:graphic>
          <a:graphicData uri="http://schemas.openxmlformats.org/presentationml/2006/ole">
            <p:oleObj spid="_x0000_s26638" name="公式" r:id="rId9" imgW="1168200" imgH="342720" progId="Equation.3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071670" y="5429264"/>
          <a:ext cx="2428892" cy="628652"/>
        </p:xfrm>
        <a:graphic>
          <a:graphicData uri="http://schemas.openxmlformats.org/presentationml/2006/ole">
            <p:oleObj spid="_x0000_s26640" name="公式" r:id="rId10" imgW="1523880" imgH="34272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 dirty="0" smtClean="0"/>
              <a:t>0/1</a:t>
            </a:r>
            <a:r>
              <a:rPr lang="zh-CN" altLang="en-US" sz="4400" dirty="0" smtClean="0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30725"/>
          </a:xfrm>
        </p:spPr>
        <p:txBody>
          <a:bodyPr/>
          <a:lstStyle/>
          <a:p>
            <a:pPr lvl="1"/>
            <a:r>
              <a:rPr lang="zh-CN" altLang="en-US" sz="2400" dirty="0" smtClean="0">
                <a:latin typeface="Times New Roman" pitchFamily="18" charset="0"/>
              </a:rPr>
              <a:t>目标值递推关系式：</a:t>
            </a:r>
            <a:endParaRPr lang="en-US" altLang="zh-CN" sz="2400" dirty="0" smtClean="0">
              <a:latin typeface="Times New Roman" pitchFamily="18" charset="0"/>
            </a:endParaRPr>
          </a:p>
          <a:p>
            <a:pPr lvl="2"/>
            <a:r>
              <a:rPr lang="zh-CN" altLang="en-US" sz="2400" dirty="0" smtClean="0"/>
              <a:t>设</a:t>
            </a:r>
            <a:r>
              <a:rPr lang="en-US" altLang="zh-CN" sz="2400" dirty="0" smtClean="0"/>
              <a:t>m[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][j]</a:t>
            </a:r>
            <a:r>
              <a:rPr lang="zh-CN" altLang="en-US" sz="2400" dirty="0" smtClean="0"/>
              <a:t>是容量为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，可选物品为第</a:t>
            </a:r>
            <a:r>
              <a:rPr lang="en-US" altLang="zh-CN" sz="2400" dirty="0" smtClean="0"/>
              <a:t>i,i+1,…,n</a:t>
            </a:r>
            <a:r>
              <a:rPr lang="zh-CN" altLang="en-US" sz="2400" dirty="0" smtClean="0"/>
              <a:t>件时的最优值，则有</a:t>
            </a:r>
            <a:r>
              <a:rPr lang="en-US" altLang="zh-CN" sz="2400" dirty="0" smtClean="0">
                <a:sym typeface="Wingdings" pitchFamily="2" charset="2"/>
              </a:rPr>
              <a:t>: (</a:t>
            </a:r>
            <a:r>
              <a:rPr lang="zh-CN" altLang="en-US" sz="2400" dirty="0" smtClean="0">
                <a:sym typeface="Wingdings" pitchFamily="2" charset="2"/>
              </a:rPr>
              <a:t>向前推</a:t>
            </a:r>
            <a:r>
              <a:rPr lang="en-US" altLang="zh-CN" sz="2400" dirty="0" smtClean="0">
                <a:sym typeface="Wingdings" pitchFamily="2" charset="2"/>
              </a:rPr>
              <a:t>)</a:t>
            </a:r>
            <a:endParaRPr lang="en-US" altLang="zh-CN" sz="2400" dirty="0" smtClean="0"/>
          </a:p>
          <a:p>
            <a:pPr lvl="2"/>
            <a:endParaRPr lang="en-US" altLang="zh-CN" sz="2000" dirty="0" smtClean="0"/>
          </a:p>
          <a:p>
            <a:pPr lvl="2"/>
            <a:endParaRPr lang="en-US" altLang="zh-CN" sz="2000" dirty="0" smtClean="0"/>
          </a:p>
          <a:p>
            <a:pPr lvl="2"/>
            <a:endParaRPr lang="en-US" altLang="zh-CN" sz="2000" dirty="0" smtClean="0"/>
          </a:p>
          <a:p>
            <a:pPr lvl="2"/>
            <a:r>
              <a:rPr lang="zh-CN" altLang="en-US" sz="2400" dirty="0" smtClean="0"/>
              <a:t>初值：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或设</a:t>
            </a:r>
            <a:r>
              <a:rPr lang="en-US" altLang="zh-CN" sz="2400" dirty="0" smtClean="0"/>
              <a:t>m[k][X]</a:t>
            </a:r>
            <a:r>
              <a:rPr lang="zh-CN" altLang="en-US" sz="2400" dirty="0" smtClean="0"/>
              <a:t>是容量为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，可选物品为</a:t>
            </a:r>
            <a:r>
              <a:rPr lang="en-US" altLang="zh-CN" sz="2400" dirty="0" smtClean="0"/>
              <a:t>1,2,..,k</a:t>
            </a:r>
            <a:r>
              <a:rPr lang="zh-CN" altLang="en-US" sz="2400" dirty="0" smtClean="0"/>
              <a:t>件时的最优值，则有：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向后推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m[k][x]=m[k-1][x]</a:t>
            </a:r>
            <a:r>
              <a:rPr lang="zh-CN" altLang="en-US" sz="2400" dirty="0" smtClean="0"/>
              <a:t>，   </a:t>
            </a:r>
            <a:r>
              <a:rPr lang="en-US" altLang="zh-CN" sz="2400" dirty="0" smtClean="0"/>
              <a:t>0≤X&lt;w</a:t>
            </a:r>
            <a:r>
              <a:rPr lang="en-US" altLang="zh-CN" sz="2400" baseline="-25000" dirty="0" smtClean="0"/>
              <a:t>k</a:t>
            </a:r>
            <a:endParaRPr lang="en-US" altLang="zh-CN" sz="2400" dirty="0" smtClean="0"/>
          </a:p>
          <a:p>
            <a:pPr lvl="2">
              <a:buNone/>
            </a:pPr>
            <a:r>
              <a:rPr lang="en-US" altLang="zh-CN" sz="2400" dirty="0" smtClean="0"/>
              <a:t>                                                                           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X ≥w</a:t>
            </a:r>
            <a:r>
              <a:rPr lang="en-US" altLang="zh-CN" sz="2400" baseline="-25000" dirty="0" smtClean="0"/>
              <a:t>k</a:t>
            </a:r>
          </a:p>
          <a:p>
            <a:pPr lvl="2">
              <a:buNone/>
            </a:pP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初值：</a:t>
            </a:r>
            <a:r>
              <a:rPr lang="en-US" altLang="zh-CN" sz="2400" dirty="0" smtClean="0"/>
              <a:t>m[1][X]=0,0≤X&lt;w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;m[1][X]=p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,X≥w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。</a:t>
            </a:r>
            <a:endParaRPr lang="zh-CN" altLang="en-US" sz="2400" baseline="-250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511300" y="2786063"/>
          <a:ext cx="6440488" cy="928687"/>
        </p:xfrm>
        <a:graphic>
          <a:graphicData uri="http://schemas.openxmlformats.org/presentationml/2006/ole">
            <p:oleObj spid="_x0000_s27651" name="公式" r:id="rId4" imgW="3619440" imgH="482400" progId="Equation.3">
              <p:embed/>
            </p:oleObj>
          </a:graphicData>
        </a:graphic>
      </p:graphicFrame>
      <p:graphicFrame>
        <p:nvGraphicFramePr>
          <p:cNvPr id="27653" name="Object 16"/>
          <p:cNvGraphicFramePr>
            <a:graphicFrameLocks noChangeAspect="1"/>
          </p:cNvGraphicFramePr>
          <p:nvPr/>
        </p:nvGraphicFramePr>
        <p:xfrm>
          <a:off x="1571604" y="5214950"/>
          <a:ext cx="5857916" cy="428628"/>
        </p:xfrm>
        <a:graphic>
          <a:graphicData uri="http://schemas.openxmlformats.org/presentationml/2006/ole">
            <p:oleObj spid="_x0000_s27653" name="Equation" r:id="rId5" imgW="3187700" imgH="228600" progId="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643174" y="3500438"/>
          <a:ext cx="4071966" cy="968376"/>
        </p:xfrm>
        <a:graphic>
          <a:graphicData uri="http://schemas.openxmlformats.org/presentationml/2006/ole">
            <p:oleObj spid="_x0000_s27654" name="公式" r:id="rId6" imgW="2133360" imgH="482400" progId="Equation.3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               0/1</a:t>
            </a:r>
            <a:r>
              <a:rPr lang="zh-CN" altLang="en-US" sz="4000" dirty="0" smtClean="0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428736"/>
            <a:ext cx="8543956" cy="4702189"/>
          </a:xfrm>
        </p:spPr>
        <p:txBody>
          <a:bodyPr/>
          <a:lstStyle/>
          <a:p>
            <a:pPr lvl="1"/>
            <a:r>
              <a:rPr lang="en-US" altLang="zh-CN" sz="2000" dirty="0" smtClean="0"/>
              <a:t>Public static void </a:t>
            </a:r>
            <a:r>
              <a:rPr lang="en-US" altLang="zh-CN" sz="2000" dirty="0" err="1" smtClean="0"/>
              <a:t>Knapstack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[]</a:t>
            </a:r>
            <a:r>
              <a:rPr lang="en-US" altLang="zh-CN" sz="2000" dirty="0" err="1" smtClean="0"/>
              <a:t>p,int</a:t>
            </a:r>
            <a:r>
              <a:rPr lang="en-US" altLang="zh-CN" sz="2000" dirty="0" smtClean="0"/>
              <a:t> []</a:t>
            </a:r>
            <a:r>
              <a:rPr lang="en-US" altLang="zh-CN" sz="2000" dirty="0" err="1" smtClean="0"/>
              <a:t>w,int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c,int</a:t>
            </a:r>
            <a:r>
              <a:rPr lang="en-US" altLang="zh-CN" sz="2000" dirty="0" smtClean="0"/>
              <a:t> [][]m) {</a:t>
            </a:r>
          </a:p>
          <a:p>
            <a:pPr lvl="1"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n=p.length-1;</a:t>
            </a:r>
          </a:p>
          <a:p>
            <a:pPr lvl="1"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jMax</a:t>
            </a:r>
            <a:r>
              <a:rPr lang="en-US" altLang="zh-CN" sz="2000" dirty="0" smtClean="0"/>
              <a:t>=Math.min(w[n]-1,c);</a:t>
            </a:r>
          </a:p>
          <a:p>
            <a:pPr lvl="1">
              <a:buNone/>
            </a:pPr>
            <a:r>
              <a:rPr lang="en-US" altLang="zh-CN" sz="2000" dirty="0" smtClean="0"/>
              <a:t>     for 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j=0;j&lt;=</a:t>
            </a:r>
            <a:r>
              <a:rPr lang="en-US" altLang="zh-CN" sz="2000" dirty="0" err="1" smtClean="0"/>
              <a:t>jMax;j</a:t>
            </a:r>
            <a:r>
              <a:rPr lang="en-US" altLang="zh-CN" sz="2000" dirty="0" smtClean="0"/>
              <a:t>++) m[n][j]=0;</a:t>
            </a:r>
          </a:p>
          <a:p>
            <a:pPr lvl="1">
              <a:buNone/>
            </a:pPr>
            <a:r>
              <a:rPr lang="en-US" altLang="zh-CN" sz="2000" dirty="0" smtClean="0"/>
              <a:t>     for 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j=w[n];j&lt;=</a:t>
            </a:r>
            <a:r>
              <a:rPr lang="en-US" altLang="zh-CN" sz="2000" dirty="0" err="1" smtClean="0"/>
              <a:t>c;j</a:t>
            </a:r>
            <a:r>
              <a:rPr lang="en-US" altLang="zh-CN" sz="2000" dirty="0" smtClean="0"/>
              <a:t>++) m[n][j]=p[n];</a:t>
            </a:r>
          </a:p>
          <a:p>
            <a:pPr lvl="1">
              <a:buNone/>
            </a:pPr>
            <a:r>
              <a:rPr lang="en-US" altLang="zh-CN" sz="2000" dirty="0" smtClean="0"/>
              <a:t>     for 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=n-1;i&gt;1;i--){</a:t>
            </a:r>
          </a:p>
          <a:p>
            <a:pPr lvl="1"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jMax</a:t>
            </a:r>
            <a:r>
              <a:rPr lang="en-US" altLang="zh-CN" sz="2000" dirty="0" smtClean="0"/>
              <a:t>=Math.min(w[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]-1,c);</a:t>
            </a:r>
          </a:p>
          <a:p>
            <a:pPr lvl="1">
              <a:buNone/>
            </a:pPr>
            <a:r>
              <a:rPr lang="en-US" altLang="zh-CN" sz="2000" dirty="0" smtClean="0"/>
              <a:t>        for 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j=0;j&lt;=</a:t>
            </a:r>
            <a:r>
              <a:rPr lang="en-US" altLang="zh-CN" sz="2000" dirty="0" err="1" smtClean="0"/>
              <a:t>jMax;j</a:t>
            </a:r>
            <a:r>
              <a:rPr lang="en-US" altLang="zh-CN" sz="2000" dirty="0" smtClean="0"/>
              <a:t>++) m[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][j]=m[i+1][j];</a:t>
            </a:r>
          </a:p>
          <a:p>
            <a:pPr lvl="1">
              <a:buNone/>
            </a:pPr>
            <a:r>
              <a:rPr lang="en-US" altLang="zh-CN" sz="2000" dirty="0" smtClean="0"/>
              <a:t>        for 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j=w[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];j&lt;=</a:t>
            </a:r>
            <a:r>
              <a:rPr lang="en-US" altLang="zh-CN" sz="2000" dirty="0" err="1" smtClean="0"/>
              <a:t>c;j</a:t>
            </a:r>
            <a:r>
              <a:rPr lang="en-US" altLang="zh-CN" sz="2000" dirty="0" smtClean="0"/>
              <a:t>++) m[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][j]=Math.max(m[i+1][j],m[i+1][j-w[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]+p[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]);</a:t>
            </a:r>
          </a:p>
          <a:p>
            <a:pPr lvl="1">
              <a:buNone/>
            </a:pPr>
            <a:r>
              <a:rPr lang="en-US" altLang="zh-CN" sz="2000" dirty="0" smtClean="0"/>
              <a:t>      }</a:t>
            </a:r>
          </a:p>
          <a:p>
            <a:pPr lvl="1">
              <a:buNone/>
            </a:pPr>
            <a:r>
              <a:rPr lang="en-US" altLang="zh-CN" sz="2000" dirty="0" smtClean="0"/>
              <a:t>      m[1][c]=m[2][c]</a:t>
            </a:r>
          </a:p>
          <a:p>
            <a:pPr lvl="1">
              <a:buNone/>
            </a:pPr>
            <a:r>
              <a:rPr lang="en-US" altLang="zh-CN" sz="2000" dirty="0" smtClean="0"/>
              <a:t>      if (c&gt;=w[1]) m[1][c]=Math.max(m[1][c],m[2][c-w[1]]+p[1]);</a:t>
            </a:r>
          </a:p>
          <a:p>
            <a:pPr lvl="1">
              <a:buNone/>
            </a:pPr>
            <a:r>
              <a:rPr lang="en-US" altLang="zh-CN" sz="2000" dirty="0" smtClean="0"/>
              <a:t>    }</a:t>
            </a:r>
            <a:endParaRPr lang="zh-CN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538349" y="1803149"/>
            <a:ext cx="3462807" cy="255454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/>
              <a:t>Public static void </a:t>
            </a:r>
            <a:r>
              <a:rPr lang="en-US" altLang="zh-CN" sz="2000" dirty="0" err="1" smtClean="0"/>
              <a:t>traceback</a:t>
            </a:r>
            <a:r>
              <a:rPr lang="en-US" altLang="zh-CN" sz="2000" dirty="0" smtClean="0"/>
              <a:t>(</a:t>
            </a:r>
          </a:p>
          <a:p>
            <a:pPr algn="l"/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[][]</a:t>
            </a:r>
            <a:r>
              <a:rPr lang="en-US" altLang="zh-CN" sz="2000" dirty="0" err="1" smtClean="0"/>
              <a:t>m,int</a:t>
            </a:r>
            <a:r>
              <a:rPr lang="en-US" altLang="zh-CN" sz="2000" dirty="0" smtClean="0"/>
              <a:t> []</a:t>
            </a:r>
            <a:r>
              <a:rPr lang="en-US" altLang="zh-CN" sz="2000" dirty="0" err="1" smtClean="0"/>
              <a:t>w,int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c,int</a:t>
            </a:r>
            <a:r>
              <a:rPr lang="en-US" altLang="zh-CN" sz="2000" dirty="0" smtClean="0"/>
              <a:t> []x)</a:t>
            </a:r>
          </a:p>
          <a:p>
            <a:pPr algn="l"/>
            <a:r>
              <a:rPr lang="en-US" altLang="zh-CN" sz="2000" dirty="0" smtClean="0"/>
              <a:t> {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n=w.lenth-1;</a:t>
            </a:r>
          </a:p>
          <a:p>
            <a:pPr algn="l"/>
            <a:r>
              <a:rPr lang="en-US" altLang="zh-CN" sz="2000" dirty="0" smtClean="0"/>
              <a:t>   for 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=1,i&lt;</a:t>
            </a:r>
            <a:r>
              <a:rPr lang="en-US" altLang="zh-CN" sz="2000" dirty="0" err="1" smtClean="0"/>
              <a:t>n,i</a:t>
            </a:r>
            <a:r>
              <a:rPr lang="en-US" altLang="zh-CN" sz="2000" dirty="0" smtClean="0"/>
              <a:t>++)</a:t>
            </a:r>
          </a:p>
          <a:p>
            <a:pPr algn="l"/>
            <a:r>
              <a:rPr lang="en-US" altLang="zh-CN" sz="2000" dirty="0" smtClean="0"/>
              <a:t>     if (m[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][c]==m[i+1][c])x[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]=0;</a:t>
            </a:r>
          </a:p>
          <a:p>
            <a:pPr algn="l"/>
            <a:r>
              <a:rPr lang="en-US" altLang="zh-CN" sz="2000" dirty="0" smtClean="0"/>
              <a:t>     else { x[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]=1;c-=w[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]; }</a:t>
            </a:r>
          </a:p>
          <a:p>
            <a:pPr algn="l"/>
            <a:r>
              <a:rPr lang="en-US" altLang="zh-CN" sz="2000" dirty="0" smtClean="0"/>
              <a:t>    x[n]=(m[n][c]&gt;0?)1:0; </a:t>
            </a:r>
          </a:p>
          <a:p>
            <a:pPr algn="l"/>
            <a:r>
              <a:rPr lang="en-US" altLang="zh-CN" sz="2000" dirty="0" smtClean="0"/>
              <a:t>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29322" y="571480"/>
            <a:ext cx="3087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算法复杂度：</a:t>
            </a:r>
            <a:r>
              <a:rPr lang="en-US" altLang="zh-CN" sz="2000" dirty="0" smtClean="0"/>
              <a:t>O(</a:t>
            </a:r>
            <a:r>
              <a:rPr lang="en-US" altLang="zh-CN" sz="2000" dirty="0" err="1" smtClean="0"/>
              <a:t>nc</a:t>
            </a:r>
            <a:r>
              <a:rPr lang="en-US" altLang="zh-CN" sz="2000" dirty="0" smtClean="0"/>
              <a:t>)</a:t>
            </a:r>
          </a:p>
          <a:p>
            <a:pPr algn="l"/>
            <a:r>
              <a:rPr lang="en-US" altLang="zh-CN" sz="2000" dirty="0" smtClean="0"/>
              <a:t>//</a:t>
            </a:r>
            <a:r>
              <a:rPr lang="zh-CN" altLang="en-US" sz="2000" dirty="0" smtClean="0"/>
              <a:t>缺点：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很大时复杂度高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//w(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必须是整数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 dirty="0" smtClean="0"/>
              <a:t>0/1</a:t>
            </a:r>
            <a:r>
              <a:rPr lang="zh-CN" altLang="en-US" sz="4400" dirty="0" smtClean="0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sz="2800" dirty="0" smtClean="0"/>
              <a:t>0/1</a:t>
            </a:r>
            <a:r>
              <a:rPr lang="zh-CN" altLang="en-US" sz="2800" dirty="0" smtClean="0"/>
              <a:t>背包问题的优化动态规划算法</a:t>
            </a:r>
            <a:endParaRPr lang="en-US" altLang="zh-CN" sz="2800" dirty="0" smtClean="0"/>
          </a:p>
          <a:p>
            <a:pPr lvl="2"/>
            <a:r>
              <a:rPr lang="zh-CN" altLang="en-US" sz="2000" dirty="0" smtClean="0"/>
              <a:t>分析装包决策及出现的各种可能状态，</a:t>
            </a:r>
            <a:r>
              <a:rPr lang="zh-CN" altLang="en-US" sz="2000" dirty="0" smtClean="0">
                <a:latin typeface="Times New Roman" pitchFamily="18" charset="0"/>
              </a:rPr>
              <a:t>有 </a:t>
            </a:r>
            <a:r>
              <a:rPr lang="en-US" altLang="zh-CN" sz="2000" dirty="0" smtClean="0">
                <a:latin typeface="Times New Roman" pitchFamily="18" charset="0"/>
              </a:rPr>
              <a:t>k </a:t>
            </a:r>
            <a:r>
              <a:rPr lang="zh-CN" altLang="en-US" sz="2000" dirty="0" smtClean="0">
                <a:latin typeface="Times New Roman" pitchFamily="18" charset="0"/>
              </a:rPr>
              <a:t>件物品往背包里装时，背包中物品重量和价值可能出现的各种情况</a:t>
            </a:r>
            <a:r>
              <a:rPr lang="zh-CN" altLang="en-US" sz="2000" dirty="0" smtClean="0"/>
              <a:t> ：</a:t>
            </a:r>
          </a:p>
          <a:p>
            <a:pPr lvl="2"/>
            <a:endParaRPr lang="en-US" altLang="zh-CN" sz="2400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en-US" altLang="zh-CN" sz="2000" dirty="0" err="1" smtClean="0"/>
              <a:t>WP</a:t>
            </a:r>
            <a:r>
              <a:rPr lang="en-US" altLang="zh-CN" sz="2000" baseline="-25000" dirty="0" err="1" smtClean="0"/>
              <a:t>k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WP</a:t>
            </a:r>
            <a:r>
              <a:rPr lang="en-US" altLang="zh-CN" sz="2000" baseline="-25000" dirty="0" smtClean="0"/>
              <a:t>k+1</a:t>
            </a:r>
            <a:r>
              <a:rPr lang="zh-CN" altLang="en-US" sz="2000" dirty="0" smtClean="0"/>
              <a:t>之间的关系：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点对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w,v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溢出，若</a:t>
            </a:r>
            <a:r>
              <a:rPr lang="en-US" altLang="zh-CN" sz="2000" dirty="0" smtClean="0"/>
              <a:t>w &gt; C;  </a:t>
            </a:r>
            <a:r>
              <a:rPr lang="zh-CN" altLang="en-US" sz="2000" dirty="0" smtClean="0"/>
              <a:t>点对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w,v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覆盖点对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w</a:t>
            </a:r>
            <a:r>
              <a:rPr lang="en-US" altLang="zh-CN" sz="2000" dirty="0" err="1" smtClean="0">
                <a:sym typeface="Symbol" pitchFamily="18" charset="2"/>
              </a:rPr>
              <a:t></a:t>
            </a:r>
            <a:r>
              <a:rPr lang="en-US" altLang="zh-CN" sz="2000" dirty="0" err="1" smtClean="0"/>
              <a:t>,v</a:t>
            </a:r>
            <a:r>
              <a:rPr lang="en-US" altLang="zh-CN" sz="2000" dirty="0" smtClean="0">
                <a:sym typeface="Symbol" pitchFamily="18" charset="2"/>
              </a:rPr>
              <a:t>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，若</a:t>
            </a:r>
            <a:r>
              <a:rPr lang="en-US" altLang="zh-CN" sz="2000" dirty="0" smtClean="0"/>
              <a:t>w </a:t>
            </a:r>
            <a:r>
              <a:rPr lang="en-US" altLang="zh-CN" sz="2000" dirty="0" smtClean="0">
                <a:sym typeface="Symbol" pitchFamily="18" charset="2"/>
              </a:rPr>
              <a:t></a:t>
            </a:r>
            <a:r>
              <a:rPr lang="en-US" altLang="zh-CN" sz="2000" dirty="0" smtClean="0"/>
              <a:t> w</a:t>
            </a:r>
            <a:r>
              <a:rPr lang="en-US" altLang="zh-CN" sz="2000" dirty="0" smtClean="0">
                <a:sym typeface="Symbol" pitchFamily="18" charset="2"/>
              </a:rPr>
              <a:t>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，且</a:t>
            </a:r>
            <a:r>
              <a:rPr lang="en-US" altLang="zh-CN" sz="2000" dirty="0" smtClean="0"/>
              <a:t>v </a:t>
            </a:r>
            <a:r>
              <a:rPr lang="en-US" altLang="zh-CN" sz="2000" dirty="0" smtClean="0">
                <a:sym typeface="Symbol" pitchFamily="18" charset="2"/>
              </a:rPr>
              <a:t> v </a:t>
            </a:r>
            <a:r>
              <a:rPr lang="zh-CN" altLang="en-US" sz="2000" dirty="0" smtClean="0">
                <a:sym typeface="Symbol" pitchFamily="18" charset="2"/>
              </a:rPr>
              <a:t>。</a:t>
            </a:r>
          </a:p>
          <a:p>
            <a:pPr lvl="2"/>
            <a:r>
              <a:rPr lang="zh-CN" altLang="en-US" sz="2000" dirty="0" smtClean="0"/>
              <a:t>整理抛弃溢出点对，剔除被覆盖点对，然后按照重量值从小到大给点对编号。此时，价值必也是依编号递增的。</a:t>
            </a:r>
          </a:p>
        </p:txBody>
      </p:sp>
      <p:graphicFrame>
        <p:nvGraphicFramePr>
          <p:cNvPr id="28674" name="Object 4"/>
          <p:cNvGraphicFramePr>
            <a:graphicFrameLocks noChangeAspect="1"/>
          </p:cNvGraphicFramePr>
          <p:nvPr/>
        </p:nvGraphicFramePr>
        <p:xfrm>
          <a:off x="1428728" y="2749559"/>
          <a:ext cx="7358114" cy="1751011"/>
        </p:xfrm>
        <a:graphic>
          <a:graphicData uri="http://schemas.openxmlformats.org/presentationml/2006/ole">
            <p:oleObj spid="_x0000_s28674" name="Equation" r:id="rId3" imgW="5384800" imgH="1244600" progId="">
              <p:embed/>
            </p:oleObj>
          </a:graphicData>
        </a:graphic>
      </p:graphicFrame>
      <p:graphicFrame>
        <p:nvGraphicFramePr>
          <p:cNvPr id="28676" name="Object 6"/>
          <p:cNvGraphicFramePr>
            <a:graphicFrameLocks noChangeAspect="1"/>
          </p:cNvGraphicFramePr>
          <p:nvPr/>
        </p:nvGraphicFramePr>
        <p:xfrm>
          <a:off x="4429124" y="4429132"/>
          <a:ext cx="3286147" cy="357190"/>
        </p:xfrm>
        <a:graphic>
          <a:graphicData uri="http://schemas.openxmlformats.org/presentationml/2006/ole">
            <p:oleObj spid="_x0000_s28676" name="Equation" r:id="rId4" imgW="2159000" imgH="254000" progId="">
              <p:embed/>
            </p:oleObj>
          </a:graphicData>
        </a:graphic>
      </p:graphicFrame>
      <p:graphicFrame>
        <p:nvGraphicFramePr>
          <p:cNvPr id="28677" name="Object 8"/>
          <p:cNvGraphicFramePr>
            <a:graphicFrameLocks noChangeAspect="1"/>
          </p:cNvGraphicFramePr>
          <p:nvPr/>
        </p:nvGraphicFramePr>
        <p:xfrm>
          <a:off x="7643834" y="4500570"/>
          <a:ext cx="1357322" cy="285752"/>
        </p:xfrm>
        <a:graphic>
          <a:graphicData uri="http://schemas.openxmlformats.org/presentationml/2006/ole">
            <p:oleObj spid="_x0000_s28677" name="Equation" r:id="rId5" imgW="977476" imgH="203112" progId="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36609"/>
          </a:xfrm>
        </p:spPr>
        <p:txBody>
          <a:bodyPr/>
          <a:lstStyle/>
          <a:p>
            <a:pPr algn="ctr"/>
            <a:r>
              <a:rPr lang="en-US" altLang="zh-CN" sz="4000" dirty="0" smtClean="0"/>
              <a:t>0/1</a:t>
            </a:r>
            <a:r>
              <a:rPr lang="zh-CN" altLang="en-US" sz="4000" dirty="0" smtClean="0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5065"/>
          </a:xfrm>
        </p:spPr>
        <p:txBody>
          <a:bodyPr/>
          <a:lstStyle/>
          <a:p>
            <a:r>
              <a:rPr lang="zh-CN" altLang="en-US" sz="2000" dirty="0" smtClean="0"/>
              <a:t>算法流程：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回溯求解： 若</a:t>
            </a:r>
            <a:r>
              <a:rPr lang="en-US" altLang="zh-CN" sz="2000" dirty="0" err="1" smtClean="0"/>
              <a:t>S</a:t>
            </a:r>
            <a:r>
              <a:rPr lang="en-US" altLang="zh-CN" sz="2000" baseline="30000" dirty="0" err="1" smtClean="0"/>
              <a:t>n</a:t>
            </a:r>
            <a:r>
              <a:rPr lang="zh-CN" altLang="en-US" sz="2000" dirty="0" smtClean="0"/>
              <a:t>最后元素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b</a:t>
            </a:r>
            <a:r>
              <a:rPr lang="en-US" altLang="zh-CN" sz="2000" baseline="-25000" dirty="0" err="1" smtClean="0"/>
              <a:t>kn</a:t>
            </a:r>
            <a:r>
              <a:rPr lang="en-US" altLang="zh-CN" sz="2000" dirty="0" err="1" smtClean="0"/>
              <a:t>,v</a:t>
            </a:r>
            <a:r>
              <a:rPr lang="en-US" altLang="zh-CN" sz="2000" baseline="-25000" dirty="0" err="1" smtClean="0"/>
              <a:t>kn</a:t>
            </a:r>
            <a:r>
              <a:rPr lang="en-US" altLang="zh-CN" sz="2000" dirty="0" smtClean="0"/>
              <a:t>) ∈ S</a:t>
            </a:r>
            <a:r>
              <a:rPr lang="en-US" altLang="zh-CN" sz="2000" baseline="30000" dirty="0" smtClean="0"/>
              <a:t>n-1</a:t>
            </a:r>
            <a:r>
              <a:rPr lang="zh-CN" altLang="en-US" sz="2000" dirty="0" smtClean="0"/>
              <a:t>，则</a:t>
            </a:r>
            <a:r>
              <a:rPr lang="en-US" altLang="zh-CN" sz="2000" dirty="0" err="1" smtClean="0"/>
              <a:t>x</a:t>
            </a:r>
            <a:r>
              <a:rPr lang="en-US" altLang="zh-CN" sz="2000" baseline="-25000" dirty="0" err="1" smtClean="0"/>
              <a:t>n</a:t>
            </a:r>
            <a:r>
              <a:rPr lang="en-US" altLang="zh-CN" sz="2000" dirty="0" smtClean="0"/>
              <a:t>=0</a:t>
            </a:r>
            <a:r>
              <a:rPr lang="zh-CN" altLang="en-US" sz="2000" dirty="0" smtClean="0"/>
              <a:t>，否则</a:t>
            </a:r>
            <a:r>
              <a:rPr lang="en-US" altLang="zh-CN" sz="2000" dirty="0" err="1" smtClean="0"/>
              <a:t>x</a:t>
            </a:r>
            <a:r>
              <a:rPr lang="en-US" altLang="zh-CN" sz="2000" baseline="-25000" dirty="0" err="1" smtClean="0"/>
              <a:t>n</a:t>
            </a:r>
            <a:r>
              <a:rPr lang="en-US" altLang="zh-CN" sz="2000" dirty="0" smtClean="0"/>
              <a:t>=1;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由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b</a:t>
            </a:r>
            <a:r>
              <a:rPr lang="en-US" altLang="zh-CN" sz="2000" baseline="-25000" dirty="0" err="1" smtClean="0"/>
              <a:t>k</a:t>
            </a:r>
            <a:r>
              <a:rPr lang="en-US" altLang="zh-CN" sz="2000" baseline="-40000" dirty="0" err="1" smtClean="0"/>
              <a:t>n</a:t>
            </a:r>
            <a:r>
              <a:rPr lang="en-US" altLang="zh-CN" sz="2000" dirty="0" err="1" smtClean="0"/>
              <a:t>,v</a:t>
            </a:r>
            <a:r>
              <a:rPr lang="en-US" altLang="zh-CN" sz="2000" baseline="-25000" dirty="0" err="1" smtClean="0"/>
              <a:t>k</a:t>
            </a:r>
            <a:r>
              <a:rPr lang="en-US" altLang="zh-CN" sz="2000" baseline="-40000" dirty="0" err="1" smtClean="0"/>
              <a:t>n</a:t>
            </a:r>
            <a:r>
              <a:rPr lang="en-US" altLang="zh-CN" sz="2000" dirty="0" smtClean="0"/>
              <a:t>)=(</a:t>
            </a:r>
            <a:r>
              <a:rPr lang="en-US" altLang="zh-CN" sz="2000" dirty="0" err="1" smtClean="0"/>
              <a:t>w</a:t>
            </a:r>
            <a:r>
              <a:rPr lang="en-US" altLang="zh-CN" sz="2000" baseline="-25000" dirty="0" err="1" smtClean="0"/>
              <a:t>n</a:t>
            </a:r>
            <a:r>
              <a:rPr lang="en-US" altLang="zh-CN" sz="2000" dirty="0" err="1" smtClean="0"/>
              <a:t>,p</a:t>
            </a:r>
            <a:r>
              <a:rPr lang="en-US" altLang="zh-CN" sz="2000" baseline="-25000" dirty="0" err="1" smtClean="0"/>
              <a:t>n</a:t>
            </a:r>
            <a:r>
              <a:rPr lang="en-US" altLang="zh-CN" sz="2000" dirty="0" smtClean="0"/>
              <a:t>)+(b</a:t>
            </a:r>
            <a:r>
              <a:rPr lang="en-US" altLang="zh-CN" sz="2000" baseline="-25000" dirty="0" smtClean="0"/>
              <a:t>k</a:t>
            </a:r>
            <a:r>
              <a:rPr lang="en-US" altLang="zh-CN" sz="2000" baseline="-40000" dirty="0" smtClean="0"/>
              <a:t>n-1</a:t>
            </a:r>
            <a:r>
              <a:rPr lang="en-US" altLang="zh-CN" sz="2000" dirty="0" smtClean="0"/>
              <a:t>,v</a:t>
            </a:r>
            <a:r>
              <a:rPr lang="en-US" altLang="zh-CN" sz="2000" baseline="-25000" dirty="0" smtClean="0"/>
              <a:t>k</a:t>
            </a:r>
            <a:r>
              <a:rPr lang="en-US" altLang="zh-CN" sz="2000" baseline="-40000" dirty="0" smtClean="0"/>
              <a:t>n-1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，计算</a:t>
            </a:r>
            <a:r>
              <a:rPr lang="en-US" altLang="zh-CN" sz="2000" dirty="0" smtClean="0"/>
              <a:t>(b</a:t>
            </a:r>
            <a:r>
              <a:rPr lang="en-US" altLang="zh-CN" sz="2000" baseline="-25000" dirty="0" smtClean="0"/>
              <a:t>k</a:t>
            </a:r>
            <a:r>
              <a:rPr lang="en-US" altLang="zh-CN" sz="2000" baseline="-40000" dirty="0" smtClean="0"/>
              <a:t>n-1</a:t>
            </a:r>
            <a:r>
              <a:rPr lang="en-US" altLang="zh-CN" sz="2000" dirty="0" smtClean="0"/>
              <a:t>,v</a:t>
            </a:r>
            <a:r>
              <a:rPr lang="en-US" altLang="zh-CN" sz="2000" baseline="-25000" dirty="0" smtClean="0"/>
              <a:t>k</a:t>
            </a:r>
            <a:r>
              <a:rPr lang="en-US" altLang="zh-CN" sz="2000" baseline="-40000" dirty="0" smtClean="0"/>
              <a:t>n-1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，依次确定</a:t>
            </a:r>
            <a:r>
              <a:rPr lang="en-US" altLang="zh-CN" sz="2000" dirty="0" smtClean="0"/>
              <a:t>x</a:t>
            </a:r>
            <a:r>
              <a:rPr lang="en-US" altLang="zh-CN" sz="2000" baseline="-25000" dirty="0" smtClean="0"/>
              <a:t>n-1</a:t>
            </a:r>
            <a:r>
              <a:rPr lang="en-US" altLang="zh-CN" sz="2000" dirty="0" smtClean="0"/>
              <a:t>,…x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                </a:t>
            </a:r>
          </a:p>
          <a:p>
            <a:r>
              <a:rPr lang="zh-CN" altLang="en-US" sz="2000" dirty="0" smtClean="0"/>
              <a:t>例子：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回溯求解</a:t>
            </a:r>
            <a:endParaRPr lang="en-US" altLang="zh-CN" sz="2000" dirty="0" smtClean="0"/>
          </a:p>
          <a:p>
            <a:endParaRPr lang="en-US" altLang="zh-CN" sz="800" dirty="0" smtClean="0"/>
          </a:p>
          <a:p>
            <a:pPr>
              <a:buNone/>
            </a:pPr>
            <a:r>
              <a:rPr lang="zh-CN" altLang="en-US" sz="2000" dirty="0" smtClean="0"/>
              <a:t>                                                        最优解为                      ，最优值为 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。</a:t>
            </a:r>
          </a:p>
          <a:p>
            <a:endParaRPr lang="en-US" altLang="zh-CN" sz="2000" dirty="0" smtClean="0"/>
          </a:p>
        </p:txBody>
      </p:sp>
      <p:graphicFrame>
        <p:nvGraphicFramePr>
          <p:cNvPr id="29698" name="Object 18"/>
          <p:cNvGraphicFramePr>
            <a:graphicFrameLocks noChangeAspect="1"/>
          </p:cNvGraphicFramePr>
          <p:nvPr/>
        </p:nvGraphicFramePr>
        <p:xfrm>
          <a:off x="2143108" y="1285860"/>
          <a:ext cx="6429420" cy="857256"/>
        </p:xfrm>
        <a:graphic>
          <a:graphicData uri="http://schemas.openxmlformats.org/presentationml/2006/ole">
            <p:oleObj spid="_x0000_s29698" name="Equation" r:id="rId3" imgW="4686300" imgH="584200" progId="">
              <p:embed/>
            </p:oleObj>
          </a:graphicData>
        </a:graphic>
      </p:graphicFrame>
      <p:graphicFrame>
        <p:nvGraphicFramePr>
          <p:cNvPr id="29699" name="Object 4"/>
          <p:cNvGraphicFramePr>
            <a:graphicFrameLocks noChangeAspect="1"/>
          </p:cNvGraphicFramePr>
          <p:nvPr/>
        </p:nvGraphicFramePr>
        <p:xfrm>
          <a:off x="1622426" y="2786058"/>
          <a:ext cx="7092978" cy="357190"/>
        </p:xfrm>
        <a:graphic>
          <a:graphicData uri="http://schemas.openxmlformats.org/presentationml/2006/ole">
            <p:oleObj spid="_x0000_s29699" name="Equation" r:id="rId4" imgW="4064000" imgH="228600" progId="">
              <p:embed/>
            </p:oleObj>
          </a:graphicData>
        </a:graphic>
      </p:graphicFrame>
      <p:graphicFrame>
        <p:nvGraphicFramePr>
          <p:cNvPr id="29700" name="Object 6"/>
          <p:cNvGraphicFramePr>
            <a:graphicFrameLocks noChangeAspect="1"/>
          </p:cNvGraphicFramePr>
          <p:nvPr/>
        </p:nvGraphicFramePr>
        <p:xfrm>
          <a:off x="1643042" y="3071810"/>
          <a:ext cx="6627809" cy="2160598"/>
        </p:xfrm>
        <a:graphic>
          <a:graphicData uri="http://schemas.openxmlformats.org/presentationml/2006/ole">
            <p:oleObj spid="_x0000_s29700" name="Equation" r:id="rId5" imgW="4330700" imgH="1701800" progId="">
              <p:embed/>
            </p:oleObj>
          </a:graphicData>
        </a:graphic>
      </p:graphicFrame>
      <p:graphicFrame>
        <p:nvGraphicFramePr>
          <p:cNvPr id="29701" name="Object 8"/>
          <p:cNvGraphicFramePr>
            <a:graphicFrameLocks noChangeAspect="1"/>
          </p:cNvGraphicFramePr>
          <p:nvPr/>
        </p:nvGraphicFramePr>
        <p:xfrm>
          <a:off x="2000232" y="5214950"/>
          <a:ext cx="5072098" cy="928694"/>
        </p:xfrm>
        <a:graphic>
          <a:graphicData uri="http://schemas.openxmlformats.org/presentationml/2006/ole">
            <p:oleObj spid="_x0000_s29701" name="Equation" r:id="rId6" imgW="3238500" imgH="736600" progId="">
              <p:embed/>
            </p:oleObj>
          </a:graphicData>
        </a:graphic>
      </p:graphicFrame>
      <p:graphicFrame>
        <p:nvGraphicFramePr>
          <p:cNvPr id="29704" name="Object 10"/>
          <p:cNvGraphicFramePr>
            <a:graphicFrameLocks noChangeAspect="1"/>
          </p:cNvGraphicFramePr>
          <p:nvPr/>
        </p:nvGraphicFramePr>
        <p:xfrm>
          <a:off x="5500694" y="5851545"/>
          <a:ext cx="1439863" cy="363537"/>
        </p:xfrm>
        <a:graphic>
          <a:graphicData uri="http://schemas.openxmlformats.org/presentationml/2006/ole">
            <p:oleObj spid="_x0000_s29704" name="Equation" r:id="rId7" imgW="787058" imgH="203112" progId="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动态规划设计思想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2357454"/>
          </a:xfrm>
        </p:spPr>
        <p:txBody>
          <a:bodyPr/>
          <a:lstStyle/>
          <a:p>
            <a:pPr lvl="1"/>
            <a:r>
              <a:rPr lang="zh-CN" altLang="en-US" dirty="0" smtClean="0"/>
              <a:t>例：</a:t>
            </a:r>
            <a:r>
              <a:rPr lang="zh-CN" altLang="en-US" sz="2800" dirty="0" smtClean="0"/>
              <a:t>多段图问题</a:t>
            </a:r>
            <a:endParaRPr lang="en-US" altLang="zh-CN" sz="2800" dirty="0" smtClean="0"/>
          </a:p>
          <a:p>
            <a:pPr lvl="2"/>
            <a:r>
              <a:rPr lang="zh-CN" altLang="en-US" sz="2000" dirty="0" smtClean="0">
                <a:latin typeface="Times New Roman" pitchFamily="18" charset="0"/>
              </a:rPr>
              <a:t>赋权有向图 </a:t>
            </a:r>
            <a:r>
              <a:rPr lang="en-US" altLang="zh-CN" sz="2000" dirty="0" smtClean="0">
                <a:latin typeface="Times New Roman" pitchFamily="18" charset="0"/>
              </a:rPr>
              <a:t>G=(V,E)</a:t>
            </a:r>
            <a:r>
              <a:rPr lang="zh-CN" altLang="en-US" sz="2000" dirty="0" smtClean="0">
                <a:latin typeface="Times New Roman" pitchFamily="18" charset="0"/>
              </a:rPr>
              <a:t>，顶点集</a:t>
            </a:r>
            <a:r>
              <a:rPr lang="en-US" altLang="zh-CN" sz="2000" dirty="0" smtClean="0">
                <a:latin typeface="Times New Roman" pitchFamily="18" charset="0"/>
              </a:rPr>
              <a:t>V</a:t>
            </a:r>
            <a:r>
              <a:rPr lang="zh-CN" altLang="en-US" sz="2000" dirty="0" smtClean="0">
                <a:latin typeface="Times New Roman" pitchFamily="18" charset="0"/>
              </a:rPr>
              <a:t>被划分成 </a:t>
            </a:r>
            <a:r>
              <a:rPr lang="en-US" altLang="zh-CN" sz="2000" dirty="0" smtClean="0">
                <a:latin typeface="Times New Roman" pitchFamily="18" charset="0"/>
              </a:rPr>
              <a:t>k(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sz="2000" dirty="0" smtClean="0">
                <a:latin typeface="Times New Roman" pitchFamily="18" charset="0"/>
              </a:rPr>
              <a:t>2)</a:t>
            </a:r>
            <a:r>
              <a:rPr lang="zh-CN" altLang="en-US" sz="2000" dirty="0" smtClean="0">
                <a:latin typeface="Times New Roman" pitchFamily="18" charset="0"/>
              </a:rPr>
              <a:t>个不相交的子集</a:t>
            </a:r>
            <a:r>
              <a:rPr lang="en-US" altLang="zh-CN" sz="2000" dirty="0" smtClean="0">
                <a:latin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: 1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000" dirty="0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000" dirty="0" smtClean="0">
                <a:latin typeface="Times New Roman" pitchFamily="18" charset="0"/>
              </a:rPr>
              <a:t>k</a:t>
            </a:r>
            <a:r>
              <a:rPr lang="zh-CN" altLang="en-US" sz="2000" dirty="0" smtClean="0">
                <a:latin typeface="Times New Roman" pitchFamily="18" charset="0"/>
              </a:rPr>
              <a:t>，其中，</a:t>
            </a:r>
            <a:r>
              <a:rPr lang="en-US" altLang="zh-CN" sz="2000" dirty="0" smtClean="0">
                <a:latin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</a:rPr>
              <a:t>和</a:t>
            </a:r>
            <a:r>
              <a:rPr lang="en-US" altLang="zh-CN" sz="2000" dirty="0" err="1" smtClean="0">
                <a:latin typeface="Times New Roman" pitchFamily="18" charset="0"/>
              </a:rPr>
              <a:t>V</a:t>
            </a:r>
            <a:r>
              <a:rPr lang="en-US" altLang="zh-CN" sz="2000" baseline="-25000" dirty="0" err="1" smtClean="0">
                <a:latin typeface="Times New Roman" pitchFamily="18" charset="0"/>
              </a:rPr>
              <a:t>k</a:t>
            </a:r>
            <a:r>
              <a:rPr lang="zh-CN" altLang="en-US" sz="2000" dirty="0" smtClean="0">
                <a:latin typeface="Times New Roman" pitchFamily="18" charset="0"/>
              </a:rPr>
              <a:t>分别只有一个顶点</a:t>
            </a:r>
            <a:r>
              <a:rPr lang="en-US" altLang="zh-CN" sz="2000" dirty="0" smtClean="0">
                <a:latin typeface="Times New Roman" pitchFamily="18" charset="0"/>
              </a:rPr>
              <a:t>s(</a:t>
            </a:r>
            <a:r>
              <a:rPr lang="zh-CN" altLang="en-US" sz="2000" dirty="0" smtClean="0">
                <a:latin typeface="Times New Roman" pitchFamily="18" charset="0"/>
              </a:rPr>
              <a:t>称为源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</a:rPr>
              <a:t>和一个顶点</a:t>
            </a:r>
            <a:r>
              <a:rPr lang="en-US" altLang="zh-CN" sz="2000" dirty="0" smtClean="0">
                <a:latin typeface="Times New Roman" pitchFamily="18" charset="0"/>
              </a:rPr>
              <a:t>t(</a:t>
            </a:r>
            <a:r>
              <a:rPr lang="zh-CN" altLang="en-US" sz="2000" dirty="0" smtClean="0">
                <a:latin typeface="Times New Roman" pitchFamily="18" charset="0"/>
              </a:rPr>
              <a:t>称为汇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</a:rPr>
              <a:t>，所有的边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</a:rPr>
              <a:t>u,v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</a:rPr>
              <a:t>的始点和终点都在相邻的两个子集</a:t>
            </a:r>
            <a:r>
              <a:rPr lang="en-US" altLang="zh-CN" sz="2000" dirty="0" smtClean="0">
                <a:latin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</a:rPr>
              <a:t>i+1</a:t>
            </a:r>
            <a:r>
              <a:rPr lang="zh-CN" altLang="en-US" sz="2000" dirty="0" smtClean="0">
                <a:latin typeface="Times New Roman" pitchFamily="18" charset="0"/>
              </a:rPr>
              <a:t>中，而且</a:t>
            </a:r>
            <a:r>
              <a:rPr lang="en-US" altLang="zh-CN" sz="2000" dirty="0" err="1" smtClean="0">
                <a:latin typeface="Times New Roman" pitchFamily="18" charset="0"/>
              </a:rPr>
              <a:t>u</a:t>
            </a:r>
            <a:r>
              <a:rPr lang="en-US" altLang="zh-CN" sz="2000" dirty="0" err="1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000" dirty="0" err="1" smtClean="0">
                <a:latin typeface="Times New Roman" pitchFamily="18" charset="0"/>
              </a:rPr>
              <a:t>V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v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zh-CN" sz="2000" dirty="0" smtClean="0">
                <a:latin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</a:rPr>
              <a:t>i+1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/>
            <a:r>
              <a:rPr lang="zh-CN" altLang="en-US" sz="2000" b="1" dirty="0" smtClean="0"/>
              <a:t>多阶段图问题</a:t>
            </a:r>
            <a:r>
              <a:rPr lang="zh-CN" altLang="en-US" sz="2000" dirty="0" smtClean="0"/>
              <a:t>：求由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的最小成本路径（也叫最短路径）。</a:t>
            </a:r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228752" y="3500438"/>
            <a:ext cx="7200900" cy="2643206"/>
            <a:chOff x="543" y="1752"/>
            <a:chExt cx="7737" cy="2776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916" y="2242"/>
              <a:ext cx="5543" cy="2080"/>
              <a:chOff x="872" y="2314"/>
              <a:chExt cx="5543" cy="2080"/>
            </a:xfrm>
          </p:grpSpPr>
          <p:grpSp>
            <p:nvGrpSpPr>
              <p:cNvPr id="73" name="Group 6"/>
              <p:cNvGrpSpPr>
                <a:grpSpLocks/>
              </p:cNvGrpSpPr>
              <p:nvPr/>
            </p:nvGrpSpPr>
            <p:grpSpPr bwMode="auto">
              <a:xfrm>
                <a:off x="872" y="2314"/>
                <a:ext cx="5543" cy="2080"/>
                <a:chOff x="2340" y="12360"/>
                <a:chExt cx="5543" cy="2080"/>
              </a:xfrm>
            </p:grpSpPr>
            <p:sp>
              <p:nvSpPr>
                <p:cNvPr id="75" name="Rectangle 7"/>
                <p:cNvSpPr>
                  <a:spLocks noChangeArrowheads="1"/>
                </p:cNvSpPr>
                <p:nvPr/>
              </p:nvSpPr>
              <p:spPr bwMode="auto">
                <a:xfrm>
                  <a:off x="3930" y="13659"/>
                  <a:ext cx="227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itchFamily="18" charset="0"/>
                    </a:rPr>
                    <a:t>18</a:t>
                  </a:r>
                  <a:endParaRPr lang="en-US" altLang="zh-CN" sz="1600"/>
                </a:p>
              </p:txBody>
            </p:sp>
            <p:sp>
              <p:nvSpPr>
                <p:cNvPr id="76" name="Rectangle 8"/>
                <p:cNvSpPr>
                  <a:spLocks noChangeArrowheads="1"/>
                </p:cNvSpPr>
                <p:nvPr/>
              </p:nvSpPr>
              <p:spPr bwMode="auto">
                <a:xfrm>
                  <a:off x="7740" y="14105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itchFamily="18" charset="0"/>
                    </a:rPr>
                    <a:t>5</a:t>
                  </a:r>
                  <a:endParaRPr lang="en-US" altLang="zh-CN" sz="1600"/>
                </a:p>
              </p:txBody>
            </p:sp>
            <p:sp>
              <p:nvSpPr>
                <p:cNvPr id="77" name="Rectangle 9"/>
                <p:cNvSpPr>
                  <a:spLocks noChangeArrowheads="1"/>
                </p:cNvSpPr>
                <p:nvPr/>
              </p:nvSpPr>
              <p:spPr bwMode="auto">
                <a:xfrm>
                  <a:off x="7770" y="12546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itchFamily="18" charset="0"/>
                    </a:rPr>
                    <a:t>4</a:t>
                  </a:r>
                  <a:endParaRPr lang="en-US" altLang="zh-CN" sz="1600"/>
                </a:p>
              </p:txBody>
            </p:sp>
            <p:sp>
              <p:nvSpPr>
                <p:cNvPr id="78" name="Rectangle 10"/>
                <p:cNvSpPr>
                  <a:spLocks noChangeArrowheads="1"/>
                </p:cNvSpPr>
                <p:nvPr/>
              </p:nvSpPr>
              <p:spPr bwMode="auto">
                <a:xfrm>
                  <a:off x="7740" y="13296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itchFamily="18" charset="0"/>
                    </a:rPr>
                    <a:t>2</a:t>
                  </a:r>
                  <a:endParaRPr lang="en-US" altLang="zh-CN" sz="1600"/>
                </a:p>
              </p:txBody>
            </p:sp>
            <p:sp>
              <p:nvSpPr>
                <p:cNvPr id="79" name="Rectangle 11"/>
                <p:cNvSpPr>
                  <a:spLocks noChangeArrowheads="1"/>
                </p:cNvSpPr>
                <p:nvPr/>
              </p:nvSpPr>
              <p:spPr bwMode="auto">
                <a:xfrm>
                  <a:off x="5850" y="13920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itchFamily="18" charset="0"/>
                    </a:rPr>
                    <a:t>7</a:t>
                  </a:r>
                  <a:endParaRPr lang="en-US" altLang="zh-CN" sz="1600"/>
                </a:p>
              </p:txBody>
            </p:sp>
            <p:sp>
              <p:nvSpPr>
                <p:cNvPr id="80" name="Rectangle 12"/>
                <p:cNvSpPr>
                  <a:spLocks noChangeArrowheads="1"/>
                </p:cNvSpPr>
                <p:nvPr/>
              </p:nvSpPr>
              <p:spPr bwMode="auto">
                <a:xfrm>
                  <a:off x="5835" y="12672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itchFamily="18" charset="0"/>
                    </a:rPr>
                    <a:t>7</a:t>
                  </a:r>
                  <a:endParaRPr lang="en-US" altLang="zh-CN" sz="1600"/>
                </a:p>
              </p:txBody>
            </p:sp>
            <p:sp>
              <p:nvSpPr>
                <p:cNvPr id="81" name="Rectangle 13"/>
                <p:cNvSpPr>
                  <a:spLocks noChangeArrowheads="1"/>
                </p:cNvSpPr>
                <p:nvPr/>
              </p:nvSpPr>
              <p:spPr bwMode="auto">
                <a:xfrm>
                  <a:off x="5820" y="13326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itchFamily="18" charset="0"/>
                    </a:rPr>
                    <a:t>5</a:t>
                  </a:r>
                  <a:endParaRPr lang="en-US" altLang="zh-CN" sz="1600"/>
                </a:p>
              </p:txBody>
            </p:sp>
            <p:sp>
              <p:nvSpPr>
                <p:cNvPr id="82" name="Rectangle 14"/>
                <p:cNvSpPr>
                  <a:spLocks noChangeArrowheads="1"/>
                </p:cNvSpPr>
                <p:nvPr/>
              </p:nvSpPr>
              <p:spPr bwMode="auto">
                <a:xfrm>
                  <a:off x="3960" y="13014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 dirty="0">
                      <a:solidFill>
                        <a:srgbClr val="0000FF"/>
                      </a:solidFill>
                      <a:latin typeface="Times New Roman" pitchFamily="18" charset="0"/>
                    </a:rPr>
                    <a:t>9</a:t>
                  </a:r>
                  <a:endParaRPr lang="en-US" altLang="zh-CN" sz="1600" dirty="0"/>
                </a:p>
              </p:txBody>
            </p:sp>
            <p:sp>
              <p:nvSpPr>
                <p:cNvPr id="83" name="Rectangle 15"/>
                <p:cNvSpPr>
                  <a:spLocks noChangeArrowheads="1"/>
                </p:cNvSpPr>
                <p:nvPr/>
              </p:nvSpPr>
              <p:spPr bwMode="auto">
                <a:xfrm>
                  <a:off x="3960" y="12360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endParaRPr lang="en-US" altLang="zh-CN"/>
                </a:p>
              </p:txBody>
            </p:sp>
            <p:sp>
              <p:nvSpPr>
                <p:cNvPr id="84" name="Rectangle 16"/>
                <p:cNvSpPr>
                  <a:spLocks noChangeArrowheads="1"/>
                </p:cNvSpPr>
                <p:nvPr/>
              </p:nvSpPr>
              <p:spPr bwMode="auto">
                <a:xfrm>
                  <a:off x="2340" y="13296"/>
                  <a:ext cx="227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itchFamily="18" charset="0"/>
                    </a:rPr>
                    <a:t>16</a:t>
                  </a:r>
                  <a:endParaRPr lang="en-US" altLang="zh-CN" sz="1600"/>
                </a:p>
              </p:txBody>
            </p:sp>
            <p:sp>
              <p:nvSpPr>
                <p:cNvPr id="85" name="Rectangle 17"/>
                <p:cNvSpPr>
                  <a:spLocks noChangeArrowheads="1"/>
                </p:cNvSpPr>
                <p:nvPr/>
              </p:nvSpPr>
              <p:spPr bwMode="auto">
                <a:xfrm>
                  <a:off x="3885" y="14247"/>
                  <a:ext cx="227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itchFamily="18" charset="0"/>
                    </a:rPr>
                    <a:t>15</a:t>
                  </a:r>
                  <a:endParaRPr lang="en-US" altLang="zh-CN" sz="1600"/>
                </a:p>
              </p:txBody>
            </p:sp>
          </p:grpSp>
          <p:sp>
            <p:nvSpPr>
              <p:cNvPr id="74" name="Rectangle 18"/>
              <p:cNvSpPr>
                <a:spLocks noChangeArrowheads="1"/>
              </p:cNvSpPr>
              <p:nvPr/>
            </p:nvSpPr>
            <p:spPr bwMode="auto">
              <a:xfrm>
                <a:off x="2520" y="2332"/>
                <a:ext cx="125" cy="19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>
                  <a:lnSpc>
                    <a:spcPct val="80000"/>
                  </a:lnSpc>
                </a:pPr>
                <a:r>
                  <a:rPr lang="en-US" altLang="zh-CN" sz="1600">
                    <a:solidFill>
                      <a:srgbClr val="0000FF"/>
                    </a:solidFill>
                    <a:latin typeface="Times New Roman" pitchFamily="18" charset="0"/>
                  </a:rPr>
                  <a:t>7</a:t>
                </a:r>
                <a:endParaRPr lang="en-US" altLang="zh-CN" sz="1600"/>
              </a:p>
            </p:txBody>
          </p:sp>
        </p:grpSp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720" y="1752"/>
              <a:ext cx="7560" cy="4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>
                  <a:latin typeface="Times New Roman" pitchFamily="18" charset="0"/>
                </a:rPr>
                <a:t>V</a:t>
              </a:r>
              <a:r>
                <a:rPr lang="en-US" altLang="zh-CN" sz="1600" baseline="-25000">
                  <a:latin typeface="Times New Roman" pitchFamily="18" charset="0"/>
                </a:rPr>
                <a:t>1</a:t>
              </a:r>
              <a:r>
                <a:rPr lang="en-US" altLang="zh-CN" sz="1600">
                  <a:latin typeface="Times New Roman" pitchFamily="18" charset="0"/>
                </a:rPr>
                <a:t>                       V</a:t>
              </a:r>
              <a:r>
                <a:rPr lang="en-US" altLang="zh-CN" sz="1600" baseline="-25000">
                  <a:latin typeface="Times New Roman" pitchFamily="18" charset="0"/>
                </a:rPr>
                <a:t>2</a:t>
              </a:r>
              <a:r>
                <a:rPr lang="en-US" altLang="zh-CN" sz="1600">
                  <a:latin typeface="Times New Roman" pitchFamily="18" charset="0"/>
                </a:rPr>
                <a:t>                               V</a:t>
              </a:r>
              <a:r>
                <a:rPr lang="en-US" altLang="zh-CN" sz="1600" baseline="-25000">
                  <a:latin typeface="Times New Roman" pitchFamily="18" charset="0"/>
                </a:rPr>
                <a:t>3</a:t>
              </a:r>
              <a:r>
                <a:rPr lang="en-US" altLang="zh-CN" sz="1600">
                  <a:latin typeface="Times New Roman" pitchFamily="18" charset="0"/>
                </a:rPr>
                <a:t>                             V</a:t>
              </a:r>
              <a:r>
                <a:rPr lang="en-US" altLang="zh-CN" sz="1600" baseline="-25000">
                  <a:latin typeface="Times New Roman" pitchFamily="18" charset="0"/>
                </a:rPr>
                <a:t>4</a:t>
              </a:r>
              <a:r>
                <a:rPr lang="en-US" altLang="zh-CN" sz="1600">
                  <a:latin typeface="Times New Roman" pitchFamily="18" charset="0"/>
                </a:rPr>
                <a:t>                         V</a:t>
              </a:r>
              <a:r>
                <a:rPr lang="en-US" altLang="zh-CN" sz="1600" baseline="-25000">
                  <a:latin typeface="Times New Roman" pitchFamily="18" charset="0"/>
                </a:rPr>
                <a:t>5</a:t>
              </a:r>
              <a:endParaRPr lang="en-US" altLang="zh-CN" sz="1600"/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543" y="2374"/>
              <a:ext cx="7560" cy="2127"/>
              <a:chOff x="1980" y="12516"/>
              <a:chExt cx="7560" cy="2127"/>
            </a:xfrm>
          </p:grpSpPr>
          <p:sp>
            <p:nvSpPr>
              <p:cNvPr id="50" name="Rectangle 21"/>
              <p:cNvSpPr>
                <a:spLocks noChangeArrowheads="1"/>
              </p:cNvSpPr>
              <p:nvPr/>
            </p:nvSpPr>
            <p:spPr bwMode="auto">
              <a:xfrm>
                <a:off x="4830" y="13548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1</a:t>
                </a:r>
                <a:endParaRPr lang="en-US" altLang="zh-CN" sz="1600"/>
              </a:p>
            </p:txBody>
          </p:sp>
          <p:sp>
            <p:nvSpPr>
              <p:cNvPr id="51" name="Rectangle 22"/>
              <p:cNvSpPr>
                <a:spLocks noChangeArrowheads="1"/>
              </p:cNvSpPr>
              <p:nvPr/>
            </p:nvSpPr>
            <p:spPr bwMode="auto">
              <a:xfrm>
                <a:off x="9404" y="13296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>
                  <a:lnSpc>
                    <a:spcPct val="90000"/>
                  </a:lnSpc>
                </a:pPr>
                <a:r>
                  <a:rPr lang="en-US" altLang="zh-CN">
                    <a:latin typeface="Times New Roman" pitchFamily="18" charset="0"/>
                  </a:rPr>
                  <a:t>t</a:t>
                </a:r>
                <a:endParaRPr lang="en-US" altLang="zh-CN"/>
              </a:p>
            </p:txBody>
          </p:sp>
          <p:sp>
            <p:nvSpPr>
              <p:cNvPr id="52" name="Rectangle 23"/>
              <p:cNvSpPr>
                <a:spLocks noChangeArrowheads="1"/>
              </p:cNvSpPr>
              <p:nvPr/>
            </p:nvSpPr>
            <p:spPr bwMode="auto">
              <a:xfrm>
                <a:off x="1980" y="13197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>
                  <a:lnSpc>
                    <a:spcPct val="90000"/>
                  </a:lnSpc>
                </a:pPr>
                <a:r>
                  <a:rPr lang="en-US" altLang="zh-CN">
                    <a:latin typeface="Times New Roman" pitchFamily="18" charset="0"/>
                  </a:rPr>
                  <a:t>s</a:t>
                </a:r>
                <a:endParaRPr lang="en-US" altLang="zh-CN"/>
              </a:p>
            </p:txBody>
          </p:sp>
          <p:sp>
            <p:nvSpPr>
              <p:cNvPr id="53" name="Rectangle 24"/>
              <p:cNvSpPr>
                <a:spLocks noChangeArrowheads="1"/>
              </p:cNvSpPr>
              <p:nvPr/>
            </p:nvSpPr>
            <p:spPr bwMode="auto">
              <a:xfrm>
                <a:off x="3315" y="13572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3</a:t>
                </a:r>
                <a:endParaRPr lang="en-US" altLang="zh-CN" sz="1600"/>
              </a:p>
            </p:txBody>
          </p:sp>
          <p:sp>
            <p:nvSpPr>
              <p:cNvPr id="54" name="Rectangle 25"/>
              <p:cNvSpPr>
                <a:spLocks noChangeArrowheads="1"/>
              </p:cNvSpPr>
              <p:nvPr/>
            </p:nvSpPr>
            <p:spPr bwMode="auto">
              <a:xfrm>
                <a:off x="3240" y="13140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7</a:t>
                </a:r>
                <a:endParaRPr lang="en-US" altLang="zh-CN" sz="1600"/>
              </a:p>
            </p:txBody>
          </p:sp>
          <p:sp>
            <p:nvSpPr>
              <p:cNvPr id="55" name="Rectangle 26"/>
              <p:cNvSpPr>
                <a:spLocks noChangeArrowheads="1"/>
              </p:cNvSpPr>
              <p:nvPr/>
            </p:nvSpPr>
            <p:spPr bwMode="auto">
              <a:xfrm>
                <a:off x="3060" y="14133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2</a:t>
                </a:r>
                <a:endParaRPr lang="en-US" altLang="zh-CN" sz="1600"/>
              </a:p>
            </p:txBody>
          </p:sp>
          <p:sp>
            <p:nvSpPr>
              <p:cNvPr id="56" name="Rectangle 27"/>
              <p:cNvSpPr>
                <a:spLocks noChangeArrowheads="1"/>
              </p:cNvSpPr>
              <p:nvPr/>
            </p:nvSpPr>
            <p:spPr bwMode="auto">
              <a:xfrm>
                <a:off x="2924" y="12828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9</a:t>
                </a:r>
                <a:endParaRPr lang="en-US" altLang="zh-CN" sz="1600"/>
              </a:p>
            </p:txBody>
          </p:sp>
          <p:sp>
            <p:nvSpPr>
              <p:cNvPr id="57" name="Rectangle 28"/>
              <p:cNvSpPr>
                <a:spLocks noChangeArrowheads="1"/>
              </p:cNvSpPr>
              <p:nvPr/>
            </p:nvSpPr>
            <p:spPr bwMode="auto">
              <a:xfrm>
                <a:off x="5205" y="13023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 dirty="0">
                    <a:latin typeface="Times New Roman" pitchFamily="18" charset="0"/>
                  </a:rPr>
                  <a:t>2</a:t>
                </a:r>
                <a:endParaRPr lang="en-US" altLang="zh-CN" sz="1600" dirty="0"/>
              </a:p>
            </p:txBody>
          </p:sp>
          <p:sp>
            <p:nvSpPr>
              <p:cNvPr id="58" name="Rectangle 29"/>
              <p:cNvSpPr>
                <a:spLocks noChangeArrowheads="1"/>
              </p:cNvSpPr>
              <p:nvPr/>
            </p:nvSpPr>
            <p:spPr bwMode="auto">
              <a:xfrm>
                <a:off x="4545" y="12783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2</a:t>
                </a:r>
                <a:endParaRPr lang="en-US" altLang="zh-CN" sz="1600"/>
              </a:p>
            </p:txBody>
          </p:sp>
          <p:sp>
            <p:nvSpPr>
              <p:cNvPr id="59" name="Rectangle 30"/>
              <p:cNvSpPr>
                <a:spLocks noChangeArrowheads="1"/>
              </p:cNvSpPr>
              <p:nvPr/>
            </p:nvSpPr>
            <p:spPr bwMode="auto">
              <a:xfrm>
                <a:off x="4680" y="12516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4</a:t>
                </a:r>
                <a:endParaRPr lang="en-US" altLang="zh-CN" sz="1600"/>
              </a:p>
            </p:txBody>
          </p:sp>
          <p:sp>
            <p:nvSpPr>
              <p:cNvPr id="60" name="Rectangle 31"/>
              <p:cNvSpPr>
                <a:spLocks noChangeArrowheads="1"/>
              </p:cNvSpPr>
              <p:nvPr/>
            </p:nvSpPr>
            <p:spPr bwMode="auto">
              <a:xfrm>
                <a:off x="6660" y="12573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6</a:t>
                </a:r>
                <a:endParaRPr lang="en-US" altLang="zh-CN" sz="1600"/>
              </a:p>
            </p:txBody>
          </p:sp>
          <p:sp>
            <p:nvSpPr>
              <p:cNvPr id="61" name="Rectangle 32"/>
              <p:cNvSpPr>
                <a:spLocks noChangeArrowheads="1"/>
              </p:cNvSpPr>
              <p:nvPr/>
            </p:nvSpPr>
            <p:spPr bwMode="auto">
              <a:xfrm>
                <a:off x="4140" y="14076"/>
                <a:ext cx="227" cy="22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11</a:t>
                </a:r>
                <a:endParaRPr lang="en-US" altLang="zh-CN" sz="1600"/>
              </a:p>
            </p:txBody>
          </p:sp>
          <p:sp>
            <p:nvSpPr>
              <p:cNvPr id="62" name="Rectangle 33"/>
              <p:cNvSpPr>
                <a:spLocks noChangeArrowheads="1"/>
              </p:cNvSpPr>
              <p:nvPr/>
            </p:nvSpPr>
            <p:spPr bwMode="auto">
              <a:xfrm>
                <a:off x="4320" y="13356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7</a:t>
                </a:r>
                <a:endParaRPr lang="en-US" altLang="zh-CN" sz="1600"/>
              </a:p>
            </p:txBody>
          </p:sp>
          <p:sp>
            <p:nvSpPr>
              <p:cNvPr id="63" name="Rectangle 34"/>
              <p:cNvSpPr>
                <a:spLocks noChangeArrowheads="1"/>
              </p:cNvSpPr>
              <p:nvPr/>
            </p:nvSpPr>
            <p:spPr bwMode="auto">
              <a:xfrm>
                <a:off x="4860" y="14388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8</a:t>
                </a:r>
                <a:endParaRPr lang="en-US" altLang="zh-CN" sz="1600"/>
              </a:p>
            </p:txBody>
          </p:sp>
          <p:sp>
            <p:nvSpPr>
              <p:cNvPr id="64" name="Rectangle 35"/>
              <p:cNvSpPr>
                <a:spLocks noChangeArrowheads="1"/>
              </p:cNvSpPr>
              <p:nvPr/>
            </p:nvSpPr>
            <p:spPr bwMode="auto">
              <a:xfrm>
                <a:off x="4320" y="13719"/>
                <a:ext cx="227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11</a:t>
                </a:r>
                <a:endParaRPr lang="en-US" altLang="zh-CN" sz="1600"/>
              </a:p>
            </p:txBody>
          </p:sp>
          <p:sp>
            <p:nvSpPr>
              <p:cNvPr id="65" name="Rectangle 36"/>
              <p:cNvSpPr>
                <a:spLocks noChangeArrowheads="1"/>
              </p:cNvSpPr>
              <p:nvPr/>
            </p:nvSpPr>
            <p:spPr bwMode="auto">
              <a:xfrm>
                <a:off x="6480" y="13356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3</a:t>
                </a:r>
                <a:endParaRPr lang="en-US" altLang="zh-CN" sz="1600"/>
              </a:p>
            </p:txBody>
          </p:sp>
          <p:sp>
            <p:nvSpPr>
              <p:cNvPr id="66" name="Rectangle 37"/>
              <p:cNvSpPr>
                <a:spLocks noChangeArrowheads="1"/>
              </p:cNvSpPr>
              <p:nvPr/>
            </p:nvSpPr>
            <p:spPr bwMode="auto">
              <a:xfrm>
                <a:off x="7064" y="12999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4</a:t>
                </a:r>
                <a:endParaRPr lang="en-US" altLang="zh-CN" sz="1600"/>
              </a:p>
            </p:txBody>
          </p:sp>
          <p:sp>
            <p:nvSpPr>
              <p:cNvPr id="67" name="Rectangle 38"/>
              <p:cNvSpPr>
                <a:spLocks noChangeArrowheads="1"/>
              </p:cNvSpPr>
              <p:nvPr/>
            </p:nvSpPr>
            <p:spPr bwMode="auto">
              <a:xfrm>
                <a:off x="6000" y="13044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5</a:t>
                </a:r>
                <a:endParaRPr lang="en-US" altLang="zh-CN" sz="1600"/>
              </a:p>
            </p:txBody>
          </p:sp>
          <p:sp>
            <p:nvSpPr>
              <p:cNvPr id="68" name="Rectangle 39"/>
              <p:cNvSpPr>
                <a:spLocks noChangeArrowheads="1"/>
              </p:cNvSpPr>
              <p:nvPr/>
            </p:nvSpPr>
            <p:spPr bwMode="auto">
              <a:xfrm>
                <a:off x="8115" y="13416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2</a:t>
                </a:r>
                <a:endParaRPr lang="en-US" altLang="zh-CN" sz="1600"/>
              </a:p>
            </p:txBody>
          </p:sp>
          <p:sp>
            <p:nvSpPr>
              <p:cNvPr id="69" name="Rectangle 40"/>
              <p:cNvSpPr>
                <a:spLocks noChangeArrowheads="1"/>
              </p:cNvSpPr>
              <p:nvPr/>
            </p:nvSpPr>
            <p:spPr bwMode="auto">
              <a:xfrm>
                <a:off x="6660" y="14322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6</a:t>
                </a:r>
                <a:endParaRPr lang="en-US" altLang="zh-CN" sz="1600"/>
              </a:p>
            </p:txBody>
          </p:sp>
          <p:sp>
            <p:nvSpPr>
              <p:cNvPr id="70" name="Rectangle 41"/>
              <p:cNvSpPr>
                <a:spLocks noChangeArrowheads="1"/>
              </p:cNvSpPr>
              <p:nvPr/>
            </p:nvSpPr>
            <p:spPr bwMode="auto">
              <a:xfrm>
                <a:off x="6300" y="13764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5</a:t>
                </a:r>
                <a:endParaRPr lang="en-US" altLang="zh-CN" sz="1600"/>
              </a:p>
            </p:txBody>
          </p:sp>
          <p:sp>
            <p:nvSpPr>
              <p:cNvPr id="71" name="Rectangle 42"/>
              <p:cNvSpPr>
                <a:spLocks noChangeArrowheads="1"/>
              </p:cNvSpPr>
              <p:nvPr/>
            </p:nvSpPr>
            <p:spPr bwMode="auto">
              <a:xfrm>
                <a:off x="8325" y="14091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5</a:t>
                </a:r>
                <a:endParaRPr lang="en-US" altLang="zh-CN" sz="1600"/>
              </a:p>
            </p:txBody>
          </p:sp>
          <p:sp>
            <p:nvSpPr>
              <p:cNvPr id="72" name="Rectangle 43"/>
              <p:cNvSpPr>
                <a:spLocks noChangeArrowheads="1"/>
              </p:cNvSpPr>
              <p:nvPr/>
            </p:nvSpPr>
            <p:spPr bwMode="auto">
              <a:xfrm>
                <a:off x="8355" y="12984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4</a:t>
                </a:r>
                <a:endParaRPr lang="en-US" altLang="zh-CN" sz="1600"/>
              </a:p>
            </p:txBody>
          </p:sp>
        </p:grpSp>
        <p:grpSp>
          <p:nvGrpSpPr>
            <p:cNvPr id="8" name="Group 44"/>
            <p:cNvGrpSpPr>
              <a:grpSpLocks/>
            </p:cNvGrpSpPr>
            <p:nvPr/>
          </p:nvGrpSpPr>
          <p:grpSpPr bwMode="auto">
            <a:xfrm>
              <a:off x="903" y="2529"/>
              <a:ext cx="6660" cy="1872"/>
              <a:chOff x="2520" y="5025"/>
              <a:chExt cx="6660" cy="1872"/>
            </a:xfrm>
          </p:grpSpPr>
          <p:grpSp>
            <p:nvGrpSpPr>
              <p:cNvPr id="25" name="Group 45"/>
              <p:cNvGrpSpPr>
                <a:grpSpLocks/>
              </p:cNvGrpSpPr>
              <p:nvPr/>
            </p:nvGrpSpPr>
            <p:grpSpPr bwMode="auto">
              <a:xfrm>
                <a:off x="2520" y="5025"/>
                <a:ext cx="1380" cy="1797"/>
                <a:chOff x="2520" y="5025"/>
                <a:chExt cx="1380" cy="1797"/>
              </a:xfrm>
            </p:grpSpPr>
            <p:sp>
              <p:nvSpPr>
                <p:cNvPr id="46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520" y="5025"/>
                  <a:ext cx="1380" cy="936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2595" y="5649"/>
                  <a:ext cx="126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Line 48"/>
                <p:cNvSpPr>
                  <a:spLocks noChangeShapeType="1"/>
                </p:cNvSpPr>
                <p:nvPr/>
              </p:nvSpPr>
              <p:spPr bwMode="auto">
                <a:xfrm>
                  <a:off x="2595" y="5961"/>
                  <a:ext cx="126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Line 49"/>
                <p:cNvSpPr>
                  <a:spLocks noChangeShapeType="1"/>
                </p:cNvSpPr>
                <p:nvPr/>
              </p:nvSpPr>
              <p:spPr bwMode="auto">
                <a:xfrm>
                  <a:off x="2520" y="5961"/>
                  <a:ext cx="1365" cy="86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Group 50"/>
              <p:cNvGrpSpPr>
                <a:grpSpLocks/>
              </p:cNvGrpSpPr>
              <p:nvPr/>
            </p:nvGrpSpPr>
            <p:grpSpPr bwMode="auto">
              <a:xfrm>
                <a:off x="7920" y="5181"/>
                <a:ext cx="1260" cy="1560"/>
                <a:chOff x="7920" y="5181"/>
                <a:chExt cx="1260" cy="1560"/>
              </a:xfrm>
            </p:grpSpPr>
            <p:sp>
              <p:nvSpPr>
                <p:cNvPr id="43" name="Line 51"/>
                <p:cNvSpPr>
                  <a:spLocks noChangeShapeType="1"/>
                </p:cNvSpPr>
                <p:nvPr/>
              </p:nvSpPr>
              <p:spPr bwMode="auto">
                <a:xfrm>
                  <a:off x="7920" y="5181"/>
                  <a:ext cx="1260" cy="9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7920" y="6117"/>
                  <a:ext cx="126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Line 53"/>
                <p:cNvSpPr>
                  <a:spLocks noChangeShapeType="1"/>
                </p:cNvSpPr>
                <p:nvPr/>
              </p:nvSpPr>
              <p:spPr bwMode="auto">
                <a:xfrm>
                  <a:off x="7920" y="5961"/>
                  <a:ext cx="1260" cy="156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54"/>
              <p:cNvGrpSpPr>
                <a:grpSpLocks/>
              </p:cNvGrpSpPr>
              <p:nvPr/>
            </p:nvGrpSpPr>
            <p:grpSpPr bwMode="auto">
              <a:xfrm>
                <a:off x="5940" y="5136"/>
                <a:ext cx="1725" cy="1605"/>
                <a:chOff x="5940" y="5136"/>
                <a:chExt cx="1725" cy="1605"/>
              </a:xfrm>
            </p:grpSpPr>
            <p:sp>
              <p:nvSpPr>
                <p:cNvPr id="3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6030" y="5136"/>
                  <a:ext cx="162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Line 56"/>
                <p:cNvSpPr>
                  <a:spLocks noChangeShapeType="1"/>
                </p:cNvSpPr>
                <p:nvPr/>
              </p:nvSpPr>
              <p:spPr bwMode="auto">
                <a:xfrm>
                  <a:off x="6030" y="5337"/>
                  <a:ext cx="162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5940" y="5211"/>
                  <a:ext cx="1725" cy="7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5955" y="6057"/>
                  <a:ext cx="1695" cy="49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Line 59"/>
                <p:cNvSpPr>
                  <a:spLocks noChangeShapeType="1"/>
                </p:cNvSpPr>
                <p:nvPr/>
              </p:nvSpPr>
              <p:spPr bwMode="auto">
                <a:xfrm>
                  <a:off x="6030" y="6585"/>
                  <a:ext cx="162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Line 60"/>
                <p:cNvSpPr>
                  <a:spLocks noChangeShapeType="1"/>
                </p:cNvSpPr>
                <p:nvPr/>
              </p:nvSpPr>
              <p:spPr bwMode="auto">
                <a:xfrm>
                  <a:off x="6030" y="5991"/>
                  <a:ext cx="1620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61"/>
              <p:cNvGrpSpPr>
                <a:grpSpLocks/>
              </p:cNvGrpSpPr>
              <p:nvPr/>
            </p:nvGrpSpPr>
            <p:grpSpPr bwMode="auto">
              <a:xfrm>
                <a:off x="4140" y="5025"/>
                <a:ext cx="1620" cy="1872"/>
                <a:chOff x="4140" y="5025"/>
                <a:chExt cx="1620" cy="1872"/>
              </a:xfrm>
            </p:grpSpPr>
            <p:sp>
              <p:nvSpPr>
                <p:cNvPr id="29" name="Line 62"/>
                <p:cNvSpPr>
                  <a:spLocks noChangeShapeType="1"/>
                </p:cNvSpPr>
                <p:nvPr/>
              </p:nvSpPr>
              <p:spPr bwMode="auto">
                <a:xfrm>
                  <a:off x="4140" y="5025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Line 63"/>
                <p:cNvSpPr>
                  <a:spLocks noChangeShapeType="1"/>
                </p:cNvSpPr>
                <p:nvPr/>
              </p:nvSpPr>
              <p:spPr bwMode="auto">
                <a:xfrm>
                  <a:off x="4140" y="5025"/>
                  <a:ext cx="1620" cy="15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4140" y="5337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Line 65"/>
                <p:cNvSpPr>
                  <a:spLocks noChangeShapeType="1"/>
                </p:cNvSpPr>
                <p:nvPr/>
              </p:nvSpPr>
              <p:spPr bwMode="auto">
                <a:xfrm>
                  <a:off x="4140" y="5649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Line 66"/>
                <p:cNvSpPr>
                  <a:spLocks noChangeShapeType="1"/>
                </p:cNvSpPr>
                <p:nvPr/>
              </p:nvSpPr>
              <p:spPr bwMode="auto">
                <a:xfrm>
                  <a:off x="4140" y="6273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4140" y="6585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4140" y="5961"/>
                  <a:ext cx="1620" cy="9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Line 69"/>
                <p:cNvSpPr>
                  <a:spLocks noChangeShapeType="1"/>
                </p:cNvSpPr>
                <p:nvPr/>
              </p:nvSpPr>
              <p:spPr bwMode="auto">
                <a:xfrm>
                  <a:off x="4140" y="5025"/>
                  <a:ext cx="1620" cy="936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Group 70"/>
            <p:cNvGrpSpPr>
              <a:grpSpLocks/>
            </p:cNvGrpSpPr>
            <p:nvPr/>
          </p:nvGrpSpPr>
          <p:grpSpPr bwMode="auto">
            <a:xfrm>
              <a:off x="723" y="2373"/>
              <a:ext cx="7200" cy="2155"/>
              <a:chOff x="2160" y="12516"/>
              <a:chExt cx="7200" cy="2155"/>
            </a:xfrm>
          </p:grpSpPr>
          <p:grpSp>
            <p:nvGrpSpPr>
              <p:cNvPr id="10" name="Group 71"/>
              <p:cNvGrpSpPr>
                <a:grpSpLocks/>
              </p:cNvGrpSpPr>
              <p:nvPr/>
            </p:nvGrpSpPr>
            <p:grpSpPr bwMode="auto">
              <a:xfrm>
                <a:off x="3677" y="12516"/>
                <a:ext cx="283" cy="2155"/>
                <a:chOff x="3600" y="12360"/>
                <a:chExt cx="283" cy="2155"/>
              </a:xfrm>
            </p:grpSpPr>
            <p:sp>
              <p:nvSpPr>
                <p:cNvPr id="21" name="Oval 72"/>
                <p:cNvSpPr>
                  <a:spLocks noChangeArrowheads="1"/>
                </p:cNvSpPr>
                <p:nvPr/>
              </p:nvSpPr>
              <p:spPr bwMode="auto">
                <a:xfrm>
                  <a:off x="3600" y="13608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itchFamily="18" charset="0"/>
                    </a:rPr>
                    <a:t>4</a:t>
                  </a:r>
                  <a:endParaRPr lang="en-US" altLang="zh-CN" sz="1600"/>
                </a:p>
              </p:txBody>
            </p:sp>
            <p:sp>
              <p:nvSpPr>
                <p:cNvPr id="22" name="Oval 73"/>
                <p:cNvSpPr>
                  <a:spLocks noChangeArrowheads="1"/>
                </p:cNvSpPr>
                <p:nvPr/>
              </p:nvSpPr>
              <p:spPr bwMode="auto">
                <a:xfrm>
                  <a:off x="3600" y="14232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itchFamily="18" charset="0"/>
                    </a:rPr>
                    <a:t>5</a:t>
                  </a:r>
                  <a:endParaRPr lang="en-US" altLang="zh-CN" sz="1600"/>
                </a:p>
              </p:txBody>
            </p:sp>
            <p:sp>
              <p:nvSpPr>
                <p:cNvPr id="23" name="Oval 74"/>
                <p:cNvSpPr>
                  <a:spLocks noChangeArrowheads="1"/>
                </p:cNvSpPr>
                <p:nvPr/>
              </p:nvSpPr>
              <p:spPr bwMode="auto">
                <a:xfrm>
                  <a:off x="3600" y="12984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itchFamily="18" charset="0"/>
                    </a:rPr>
                    <a:t>3</a:t>
                  </a:r>
                  <a:endParaRPr lang="en-US" altLang="zh-CN" sz="1600"/>
                </a:p>
              </p:txBody>
            </p:sp>
            <p:sp>
              <p:nvSpPr>
                <p:cNvPr id="24" name="Oval 75"/>
                <p:cNvSpPr>
                  <a:spLocks noChangeArrowheads="1"/>
                </p:cNvSpPr>
                <p:nvPr/>
              </p:nvSpPr>
              <p:spPr bwMode="auto">
                <a:xfrm>
                  <a:off x="3600" y="12360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itchFamily="18" charset="0"/>
                    </a:rPr>
                    <a:t>2</a:t>
                  </a:r>
                  <a:endParaRPr lang="en-US" altLang="zh-CN" sz="1600"/>
                </a:p>
              </p:txBody>
            </p:sp>
          </p:grpSp>
          <p:grpSp>
            <p:nvGrpSpPr>
              <p:cNvPr id="11" name="Group 76"/>
              <p:cNvGrpSpPr>
                <a:grpSpLocks/>
              </p:cNvGrpSpPr>
              <p:nvPr/>
            </p:nvGrpSpPr>
            <p:grpSpPr bwMode="auto">
              <a:xfrm>
                <a:off x="5580" y="12828"/>
                <a:ext cx="283" cy="1531"/>
                <a:chOff x="4860" y="12672"/>
                <a:chExt cx="283" cy="1531"/>
              </a:xfrm>
            </p:grpSpPr>
            <p:sp>
              <p:nvSpPr>
                <p:cNvPr id="18" name="Oval 77"/>
                <p:cNvSpPr>
                  <a:spLocks noChangeArrowheads="1"/>
                </p:cNvSpPr>
                <p:nvPr/>
              </p:nvSpPr>
              <p:spPr bwMode="auto">
                <a:xfrm>
                  <a:off x="4860" y="12672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itchFamily="18" charset="0"/>
                    </a:rPr>
                    <a:t>6</a:t>
                  </a:r>
                  <a:endParaRPr lang="en-US" altLang="zh-CN" sz="1600"/>
                </a:p>
              </p:txBody>
            </p:sp>
            <p:sp>
              <p:nvSpPr>
                <p:cNvPr id="19" name="Oval 78"/>
                <p:cNvSpPr>
                  <a:spLocks noChangeArrowheads="1"/>
                </p:cNvSpPr>
                <p:nvPr/>
              </p:nvSpPr>
              <p:spPr bwMode="auto">
                <a:xfrm>
                  <a:off x="4860" y="13296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itchFamily="18" charset="0"/>
                    </a:rPr>
                    <a:t>7</a:t>
                  </a:r>
                  <a:endParaRPr lang="en-US" altLang="zh-CN" sz="1600"/>
                </a:p>
              </p:txBody>
            </p:sp>
            <p:sp>
              <p:nvSpPr>
                <p:cNvPr id="20" name="Oval 79"/>
                <p:cNvSpPr>
                  <a:spLocks noChangeArrowheads="1"/>
                </p:cNvSpPr>
                <p:nvPr/>
              </p:nvSpPr>
              <p:spPr bwMode="auto">
                <a:xfrm>
                  <a:off x="4860" y="13920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itchFamily="18" charset="0"/>
                    </a:rPr>
                    <a:t>8</a:t>
                  </a:r>
                  <a:endParaRPr lang="en-US" altLang="zh-CN" sz="1600"/>
                </a:p>
              </p:txBody>
            </p:sp>
          </p:grpSp>
          <p:grpSp>
            <p:nvGrpSpPr>
              <p:cNvPr id="12" name="Group 80"/>
              <p:cNvGrpSpPr>
                <a:grpSpLocks/>
              </p:cNvGrpSpPr>
              <p:nvPr/>
            </p:nvGrpSpPr>
            <p:grpSpPr bwMode="auto">
              <a:xfrm>
                <a:off x="7455" y="12672"/>
                <a:ext cx="353" cy="1872"/>
                <a:chOff x="7455" y="12672"/>
                <a:chExt cx="353" cy="1872"/>
              </a:xfrm>
            </p:grpSpPr>
            <p:sp>
              <p:nvSpPr>
                <p:cNvPr id="15" name="Oval 81"/>
                <p:cNvSpPr>
                  <a:spLocks noChangeArrowheads="1"/>
                </p:cNvSpPr>
                <p:nvPr/>
              </p:nvSpPr>
              <p:spPr bwMode="auto">
                <a:xfrm>
                  <a:off x="7468" y="12672"/>
                  <a:ext cx="340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itchFamily="18" charset="0"/>
                    </a:rPr>
                    <a:t>9</a:t>
                  </a:r>
                  <a:endParaRPr lang="en-US" altLang="zh-CN" sz="1600"/>
                </a:p>
              </p:txBody>
            </p:sp>
            <p:sp>
              <p:nvSpPr>
                <p:cNvPr id="16" name="Oval 82"/>
                <p:cNvSpPr>
                  <a:spLocks noChangeArrowheads="1"/>
                </p:cNvSpPr>
                <p:nvPr/>
              </p:nvSpPr>
              <p:spPr bwMode="auto">
                <a:xfrm>
                  <a:off x="7468" y="13449"/>
                  <a:ext cx="340" cy="31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itchFamily="18" charset="0"/>
                    </a:rPr>
                    <a:t>10</a:t>
                  </a:r>
                  <a:endParaRPr lang="en-US" altLang="zh-CN" sz="1600"/>
                </a:p>
              </p:txBody>
            </p:sp>
            <p:sp>
              <p:nvSpPr>
                <p:cNvPr id="17" name="Oval 83"/>
                <p:cNvSpPr>
                  <a:spLocks noChangeArrowheads="1"/>
                </p:cNvSpPr>
                <p:nvPr/>
              </p:nvSpPr>
              <p:spPr bwMode="auto">
                <a:xfrm>
                  <a:off x="7455" y="14261"/>
                  <a:ext cx="340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itchFamily="18" charset="0"/>
                    </a:rPr>
                    <a:t>11</a:t>
                  </a:r>
                  <a:endParaRPr lang="en-US" altLang="zh-CN" sz="1600"/>
                </a:p>
              </p:txBody>
            </p:sp>
          </p:grpSp>
          <p:sp>
            <p:nvSpPr>
              <p:cNvPr id="13" name="Oval 84"/>
              <p:cNvSpPr>
                <a:spLocks noChangeArrowheads="1"/>
              </p:cNvSpPr>
              <p:nvPr/>
            </p:nvSpPr>
            <p:spPr bwMode="auto">
              <a:xfrm>
                <a:off x="9000" y="13608"/>
                <a:ext cx="360" cy="3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600">
                    <a:latin typeface="Times New Roman" pitchFamily="18" charset="0"/>
                  </a:rPr>
                  <a:t>12</a:t>
                </a:r>
                <a:endParaRPr lang="en-US" altLang="zh-CN" sz="1600"/>
              </a:p>
            </p:txBody>
          </p:sp>
          <p:sp>
            <p:nvSpPr>
              <p:cNvPr id="14" name="Oval 85"/>
              <p:cNvSpPr>
                <a:spLocks noChangeArrowheads="1"/>
              </p:cNvSpPr>
              <p:nvPr/>
            </p:nvSpPr>
            <p:spPr bwMode="auto">
              <a:xfrm>
                <a:off x="2160" y="13452"/>
                <a:ext cx="283" cy="28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600">
                    <a:latin typeface="Times New Roman" pitchFamily="18" charset="0"/>
                  </a:rPr>
                  <a:t>1</a:t>
                </a:r>
                <a:endParaRPr lang="en-US" altLang="zh-CN" sz="1600"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94"/>
          </a:xfrm>
        </p:spPr>
        <p:txBody>
          <a:bodyPr/>
          <a:lstStyle/>
          <a:p>
            <a:pPr algn="ctr"/>
            <a:r>
              <a:rPr lang="en-US" altLang="zh-CN" sz="4400" dirty="0" smtClean="0"/>
              <a:t>0/1</a:t>
            </a:r>
            <a:r>
              <a:rPr lang="zh-CN" altLang="en-US" sz="4400" dirty="0" smtClean="0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12827"/>
            <a:ext cx="4786346" cy="5202255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000" b="1" dirty="0" err="1" smtClean="0">
                <a:latin typeface="Times New Roman" pitchFamily="18" charset="0"/>
              </a:rPr>
              <a:t>DKnapsack</a:t>
            </a:r>
            <a:r>
              <a:rPr lang="en-US" altLang="zh-CN" sz="2000" dirty="0" smtClean="0">
                <a:latin typeface="Times New Roman" pitchFamily="18" charset="0"/>
              </a:rPr>
              <a:t>(w, p, c, n, m) //</a:t>
            </a:r>
            <a:r>
              <a:rPr lang="zh-CN" altLang="en-US" sz="2000" dirty="0" smtClean="0">
                <a:latin typeface="Times New Roman" pitchFamily="18" charset="0"/>
              </a:rPr>
              <a:t>数组</a:t>
            </a:r>
            <a:r>
              <a:rPr lang="en-US" altLang="zh-CN" sz="2000" dirty="0" smtClean="0">
                <a:latin typeface="Times New Roman" pitchFamily="18" charset="0"/>
              </a:rPr>
              <a:t>w, p</a:t>
            </a:r>
            <a:r>
              <a:rPr lang="zh-CN" altLang="en-US" sz="2000" dirty="0" smtClean="0">
                <a:latin typeface="Times New Roman" pitchFamily="18" charset="0"/>
              </a:rPr>
              <a:t>中的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     </a:t>
            </a:r>
            <a:r>
              <a:rPr lang="en-US" altLang="zh-CN" sz="2000" dirty="0" smtClean="0">
                <a:latin typeface="Times New Roman" pitchFamily="18" charset="0"/>
              </a:rPr>
              <a:t>//</a:t>
            </a:r>
            <a:r>
              <a:rPr lang="zh-CN" altLang="en-US" sz="2000" dirty="0" smtClean="0">
                <a:latin typeface="Times New Roman" pitchFamily="18" charset="0"/>
              </a:rPr>
              <a:t>元素分别代表各件物品的重量和价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//</a:t>
            </a:r>
            <a:r>
              <a:rPr lang="zh-CN" altLang="en-US" sz="2000" dirty="0" smtClean="0">
                <a:latin typeface="Times New Roman" pitchFamily="18" charset="0"/>
              </a:rPr>
              <a:t>值，</a:t>
            </a:r>
            <a:r>
              <a:rPr lang="en-US" altLang="zh-CN" sz="2000" dirty="0" smtClean="0">
                <a:latin typeface="Times New Roman" pitchFamily="18" charset="0"/>
              </a:rPr>
              <a:t>n</a:t>
            </a:r>
            <a:r>
              <a:rPr lang="zh-CN" altLang="en-US" sz="2000" dirty="0" smtClean="0">
                <a:latin typeface="Times New Roman" pitchFamily="18" charset="0"/>
              </a:rPr>
              <a:t>是物品个数，</a:t>
            </a:r>
            <a:r>
              <a:rPr lang="en-US" altLang="zh-CN" sz="2000" dirty="0" smtClean="0">
                <a:latin typeface="Times New Roman" pitchFamily="18" charset="0"/>
              </a:rPr>
              <a:t>c</a:t>
            </a:r>
            <a:r>
              <a:rPr lang="zh-CN" altLang="en-US" sz="2000" dirty="0" smtClean="0">
                <a:latin typeface="Times New Roman" pitchFamily="18" charset="0"/>
              </a:rPr>
              <a:t>代表背包容量</a:t>
            </a:r>
            <a:endParaRPr lang="zh-CN" altLang="en-US" sz="2000" b="1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float</a:t>
            </a:r>
            <a:r>
              <a:rPr lang="en-US" altLang="zh-CN" sz="2000" dirty="0" smtClean="0">
                <a:latin typeface="Times New Roman" pitchFamily="18" charset="0"/>
              </a:rPr>
              <a:t> p[1..n], w[1..n], B[1..m], V[1..m], 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</a:t>
            </a:r>
            <a:r>
              <a:rPr lang="en-US" altLang="zh-CN" sz="2000" dirty="0" err="1" smtClean="0">
                <a:latin typeface="Times New Roman" pitchFamily="18" charset="0"/>
              </a:rPr>
              <a:t>ww</a:t>
            </a:r>
            <a:r>
              <a:rPr lang="en-US" altLang="zh-CN" sz="2000" dirty="0" smtClean="0">
                <a:latin typeface="Times New Roman" pitchFamily="18" charset="0"/>
              </a:rPr>
              <a:t>, pp, c;</a:t>
            </a:r>
            <a:r>
              <a:rPr lang="en-US" altLang="zh-CN" sz="2000" b="1" dirty="0" smtClean="0">
                <a:latin typeface="Times New Roman" pitchFamily="18" charset="0"/>
              </a:rPr>
              <a:t>    integer</a:t>
            </a:r>
            <a:r>
              <a:rPr lang="en-US" altLang="zh-CN" sz="2000" dirty="0" smtClean="0">
                <a:latin typeface="Times New Roman" pitchFamily="18" charset="0"/>
              </a:rPr>
              <a:t> F[0..n], l, h,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, j, next;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F[0]:=1; B[1]:=0; V[1]:=0;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s:=1; t:=1; //S</a:t>
            </a:r>
            <a:r>
              <a:rPr lang="en-US" altLang="zh-CN" sz="2000" baseline="30000" dirty="0" smtClean="0">
                <a:latin typeface="Times New Roman" pitchFamily="18" charset="0"/>
              </a:rPr>
              <a:t>0</a:t>
            </a:r>
            <a:r>
              <a:rPr lang="zh-CN" altLang="en-US" sz="2000" dirty="0" smtClean="0">
                <a:latin typeface="Times New Roman" pitchFamily="18" charset="0"/>
              </a:rPr>
              <a:t>的首和尾</a:t>
            </a:r>
            <a:r>
              <a:rPr lang="en-US" altLang="zh-CN" sz="2000" dirty="0" smtClean="0">
                <a:latin typeface="Times New Roman" pitchFamily="18" charset="0"/>
              </a:rPr>
              <a:t>,F[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</a:t>
            </a:r>
            <a:r>
              <a:rPr lang="zh-CN" altLang="en-US" sz="2000" dirty="0" smtClean="0">
                <a:latin typeface="Times New Roman" pitchFamily="18" charset="0"/>
              </a:rPr>
              <a:t>指示</a:t>
            </a:r>
            <a:r>
              <a:rPr lang="en-US" altLang="zh-CN" sz="2000" dirty="0" smtClean="0"/>
              <a:t>S</a:t>
            </a:r>
            <a:r>
              <a:rPr lang="en-US" altLang="zh-CN" sz="2000" baseline="30000" dirty="0" smtClean="0"/>
              <a:t>i</a:t>
            </a:r>
            <a:r>
              <a:rPr lang="zh-CN" altLang="en-US" sz="2000" dirty="0" smtClean="0"/>
              <a:t>起始</a:t>
            </a:r>
            <a:endParaRPr lang="zh-CN" altLang="en-US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F[1]:=2; next:=2; // B,V</a:t>
            </a:r>
            <a:r>
              <a:rPr lang="zh-CN" altLang="en-US" sz="2000" dirty="0" smtClean="0">
                <a:latin typeface="Times New Roman" pitchFamily="18" charset="0"/>
              </a:rPr>
              <a:t>中的第一个空位</a:t>
            </a:r>
            <a:endParaRPr lang="zh-CN" altLang="en-US" sz="2000" b="1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for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=1 </a:t>
            </a:r>
            <a:r>
              <a:rPr lang="en-US" altLang="zh-CN" sz="2000" b="1" dirty="0" smtClean="0">
                <a:latin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</a:rPr>
              <a:t> n </a:t>
            </a:r>
            <a:r>
              <a:rPr lang="en-US" altLang="zh-CN" sz="2000" b="1" dirty="0" smtClean="0">
                <a:latin typeface="Times New Roman" pitchFamily="18" charset="0"/>
              </a:rPr>
              <a:t>do  </a:t>
            </a:r>
            <a:r>
              <a:rPr lang="zh-CN" altLang="en-US" sz="2000" b="1" dirty="0" smtClean="0">
                <a:latin typeface="Times New Roman" pitchFamily="18" charset="0"/>
              </a:rPr>
              <a:t>   </a:t>
            </a:r>
            <a:r>
              <a:rPr lang="en-US" altLang="zh-CN" sz="2000" b="1" dirty="0" smtClean="0">
                <a:latin typeface="Times New Roman" pitchFamily="18" charset="0"/>
              </a:rPr>
              <a:t>//</a:t>
            </a:r>
            <a:r>
              <a:rPr lang="zh-CN" altLang="en-US" sz="2000" dirty="0" smtClean="0">
                <a:latin typeface="Times New Roman" pitchFamily="18" charset="0"/>
              </a:rPr>
              <a:t>计算</a:t>
            </a:r>
            <a:r>
              <a:rPr lang="en-US" altLang="zh-CN" sz="2000" dirty="0" smtClean="0">
                <a:latin typeface="Times New Roman" pitchFamily="18" charset="0"/>
              </a:rPr>
              <a:t>S</a:t>
            </a:r>
            <a:r>
              <a:rPr lang="en-US" altLang="zh-CN" sz="2000" baseline="30000" dirty="0" smtClean="0">
                <a:latin typeface="Times New Roman" pitchFamily="18" charset="0"/>
              </a:rPr>
              <a:t>i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k:=s;  u:=</a:t>
            </a:r>
            <a:r>
              <a:rPr lang="zh-CN" altLang="en-US" sz="2000" dirty="0" smtClean="0">
                <a:latin typeface="Times New Roman" pitchFamily="18" charset="0"/>
              </a:rPr>
              <a:t>最大指标</a:t>
            </a:r>
            <a:r>
              <a:rPr lang="en-US" altLang="zh-CN" sz="2000" dirty="0" smtClean="0">
                <a:latin typeface="Times New Roman" pitchFamily="18" charset="0"/>
              </a:rPr>
              <a:t>r</a:t>
            </a:r>
            <a:r>
              <a:rPr lang="zh-CN" altLang="en-US" sz="2000" dirty="0" smtClean="0">
                <a:latin typeface="Times New Roman" pitchFamily="18" charset="0"/>
              </a:rPr>
              <a:t>，使得</a:t>
            </a:r>
            <a:r>
              <a:rPr lang="en-US" altLang="zh-CN" sz="2000" dirty="0" smtClean="0">
                <a:latin typeface="Times New Roman" pitchFamily="18" charset="0"/>
              </a:rPr>
              <a:t>s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000" dirty="0" smtClean="0">
                <a:latin typeface="Times New Roman" pitchFamily="18" charset="0"/>
              </a:rPr>
              <a:t> r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000" dirty="0" smtClean="0">
                <a:latin typeface="Times New Roman" pitchFamily="18" charset="0"/>
              </a:rPr>
              <a:t> t, 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     而且</a:t>
            </a:r>
            <a:r>
              <a:rPr lang="en-US" altLang="zh-CN" sz="2000" dirty="0" smtClean="0">
                <a:latin typeface="Times New Roman" pitchFamily="18" charset="0"/>
              </a:rPr>
              <a:t>B[r]+</a:t>
            </a:r>
            <a:r>
              <a:rPr lang="en-US" altLang="zh-CN" sz="2000" dirty="0" err="1" smtClean="0">
                <a:latin typeface="Times New Roman" pitchFamily="18" charset="0"/>
              </a:rPr>
              <a:t>w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000" dirty="0" smtClean="0">
                <a:latin typeface="Times New Roman" pitchFamily="18" charset="0"/>
              </a:rPr>
              <a:t> c;          //</a:t>
            </a:r>
            <a:r>
              <a:rPr lang="zh-CN" altLang="en-US" sz="2000" dirty="0" smtClean="0">
                <a:latin typeface="Times New Roman" pitchFamily="18" charset="0"/>
              </a:rPr>
              <a:t>抛弃溢出点对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  for </a:t>
            </a:r>
            <a:r>
              <a:rPr lang="en-US" altLang="zh-CN" sz="2000" dirty="0" smtClean="0">
                <a:latin typeface="Times New Roman" pitchFamily="18" charset="0"/>
              </a:rPr>
              <a:t>j = s </a:t>
            </a:r>
            <a:r>
              <a:rPr lang="en-US" altLang="zh-CN" sz="2000" b="1" dirty="0" smtClean="0">
                <a:latin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</a:rPr>
              <a:t> u  </a:t>
            </a:r>
            <a:r>
              <a:rPr lang="en-US" altLang="zh-CN" sz="2000" b="1" dirty="0" smtClean="0">
                <a:latin typeface="Times New Roman" pitchFamily="18" charset="0"/>
              </a:rPr>
              <a:t>do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(</a:t>
            </a:r>
            <a:r>
              <a:rPr lang="en-US" altLang="zh-CN" sz="2000" dirty="0" err="1" smtClean="0">
                <a:latin typeface="Times New Roman" pitchFamily="18" charset="0"/>
              </a:rPr>
              <a:t>ww</a:t>
            </a:r>
            <a:r>
              <a:rPr lang="en-US" altLang="zh-CN" sz="2000" dirty="0" smtClean="0">
                <a:latin typeface="Times New Roman" pitchFamily="18" charset="0"/>
              </a:rPr>
              <a:t>, pp):=( B[j]+</a:t>
            </a:r>
            <a:r>
              <a:rPr lang="en-US" altLang="zh-CN" sz="2000" dirty="0" err="1" smtClean="0">
                <a:latin typeface="Times New Roman" pitchFamily="18" charset="0"/>
              </a:rPr>
              <a:t>w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, V[j]+p</a:t>
            </a:r>
            <a:r>
              <a:rPr lang="en-US" altLang="zh-CN" sz="2000" baseline="-25000" dirty="0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); </a:t>
            </a:r>
            <a:endParaRPr lang="zh-CN" altLang="en-US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    while</a:t>
            </a:r>
            <a:r>
              <a:rPr lang="en-US" altLang="zh-CN" sz="2000" dirty="0" smtClean="0">
                <a:latin typeface="Times New Roman" pitchFamily="18" charset="0"/>
              </a:rPr>
              <a:t> k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000" dirty="0" smtClean="0">
                <a:latin typeface="Times New Roman" pitchFamily="18" charset="0"/>
              </a:rPr>
              <a:t> t &amp;&amp; B[k] &lt; </a:t>
            </a:r>
            <a:r>
              <a:rPr lang="en-US" altLang="zh-CN" sz="2000" dirty="0" err="1" smtClean="0">
                <a:latin typeface="Times New Roman" pitchFamily="18" charset="0"/>
              </a:rPr>
              <a:t>ww</a:t>
            </a:r>
            <a:r>
              <a:rPr lang="en-US" altLang="zh-CN" sz="2000" dirty="0" smtClean="0">
                <a:latin typeface="Times New Roman" pitchFamily="18" charset="0"/>
              </a:rPr>
              <a:t> do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   B[next]:=B[k]; V[next]:=V[k];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   next:=next+1; k:=k+1;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    end{while}</a:t>
            </a:r>
            <a:r>
              <a:rPr lang="en-US" altLang="zh-CN" sz="2000" dirty="0" smtClean="0"/>
              <a:t>  //</a:t>
            </a:r>
            <a:r>
              <a:rPr lang="zh-CN" altLang="en-US" sz="2000" dirty="0" smtClean="0"/>
              <a:t>将</a:t>
            </a:r>
            <a:r>
              <a:rPr lang="en-US" altLang="zh-CN" sz="2000" dirty="0" smtClean="0"/>
              <a:t>s</a:t>
            </a:r>
            <a:r>
              <a:rPr lang="en-US" altLang="zh-CN" sz="2000" baseline="30000" dirty="0" smtClean="0"/>
              <a:t>i-1</a:t>
            </a:r>
            <a:r>
              <a:rPr lang="zh-CN" altLang="en-US" sz="2000" dirty="0" smtClean="0"/>
              <a:t>中小的对移至</a:t>
            </a:r>
            <a:r>
              <a:rPr lang="en-US" altLang="zh-CN" sz="2000" dirty="0" smtClean="0"/>
              <a:t>S</a:t>
            </a:r>
            <a:r>
              <a:rPr lang="en-US" altLang="zh-CN" sz="2000" baseline="30000" dirty="0" smtClean="0"/>
              <a:t>i</a:t>
            </a:r>
            <a:endParaRPr lang="zh-CN" altLang="en-US" sz="2000" baseline="30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72066" y="1128016"/>
            <a:ext cx="3961534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altLang="zh-CN" sz="2000" b="1" dirty="0" smtClean="0">
                <a:latin typeface="Times New Roman" pitchFamily="18" charset="0"/>
              </a:rPr>
              <a:t>  if </a:t>
            </a:r>
            <a:r>
              <a:rPr lang="en-US" altLang="zh-CN" sz="2000" dirty="0" smtClean="0">
                <a:latin typeface="Times New Roman" pitchFamily="18" charset="0"/>
              </a:rPr>
              <a:t>k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000" dirty="0" smtClean="0">
                <a:latin typeface="Times New Roman" pitchFamily="18" charset="0"/>
              </a:rPr>
              <a:t> t &amp;&amp; B[k]=</a:t>
            </a:r>
            <a:r>
              <a:rPr lang="en-US" altLang="zh-CN" sz="2000" dirty="0" err="1" smtClean="0">
                <a:latin typeface="Times New Roman" pitchFamily="18" charset="0"/>
              </a:rPr>
              <a:t>ww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</a:rPr>
              <a:t>then</a:t>
            </a:r>
            <a:endParaRPr lang="en-US" altLang="zh-CN" sz="2000" dirty="0" smtClean="0">
              <a:latin typeface="Times New Roman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    pp:=max(V[k], pp);  k:=k+1;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b="1" dirty="0" smtClean="0">
                <a:latin typeface="Times New Roman" pitchFamily="18" charset="0"/>
              </a:rPr>
              <a:t>  end{if}   //</a:t>
            </a:r>
            <a:r>
              <a:rPr lang="zh-CN" altLang="en-US" sz="2000" dirty="0" smtClean="0">
                <a:latin typeface="Times New Roman" pitchFamily="18" charset="0"/>
              </a:rPr>
              <a:t>更换一点对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b="1" dirty="0" smtClean="0">
                <a:latin typeface="Times New Roman" pitchFamily="18" charset="0"/>
              </a:rPr>
              <a:t>  if </a:t>
            </a:r>
            <a:r>
              <a:rPr lang="en-US" altLang="zh-CN" sz="2000" dirty="0" smtClean="0">
                <a:latin typeface="Times New Roman" pitchFamily="18" charset="0"/>
              </a:rPr>
              <a:t>pp &gt; V[next-1] </a:t>
            </a:r>
            <a:r>
              <a:rPr lang="en-US" altLang="zh-CN" sz="2000" b="1" dirty="0" smtClean="0">
                <a:latin typeface="Times New Roman" pitchFamily="18" charset="0"/>
              </a:rPr>
              <a:t>then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    (B[next], V[next]):=(</a:t>
            </a:r>
            <a:r>
              <a:rPr lang="en-US" altLang="zh-CN" sz="2000" dirty="0" err="1" smtClean="0">
                <a:latin typeface="Times New Roman" pitchFamily="18" charset="0"/>
              </a:rPr>
              <a:t>ww</a:t>
            </a:r>
            <a:r>
              <a:rPr lang="en-US" altLang="zh-CN" sz="2000" dirty="0" smtClean="0">
                <a:latin typeface="Times New Roman" pitchFamily="18" charset="0"/>
              </a:rPr>
              <a:t>, pp);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    next:=next+1;  //</a:t>
            </a:r>
            <a:r>
              <a:rPr lang="zh-CN" altLang="en-US" sz="2000" dirty="0" smtClean="0">
                <a:latin typeface="Times New Roman" pitchFamily="18" charset="0"/>
              </a:rPr>
              <a:t>决定放入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b="1" dirty="0" smtClean="0">
                <a:latin typeface="Times New Roman" pitchFamily="18" charset="0"/>
              </a:rPr>
              <a:t>  end{if}</a:t>
            </a:r>
            <a:endParaRPr lang="en-US" altLang="zh-CN" sz="2000" dirty="0" smtClean="0">
              <a:latin typeface="Times New Roman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b="1" dirty="0" smtClean="0">
                <a:latin typeface="Times New Roman" pitchFamily="18" charset="0"/>
              </a:rPr>
              <a:t>  while</a:t>
            </a:r>
            <a:r>
              <a:rPr lang="en-US" altLang="zh-CN" sz="2000" dirty="0" smtClean="0">
                <a:latin typeface="Times New Roman" pitchFamily="18" charset="0"/>
              </a:rPr>
              <a:t> k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000" dirty="0" smtClean="0">
                <a:latin typeface="Times New Roman" pitchFamily="18" charset="0"/>
              </a:rPr>
              <a:t> t &amp;&amp; V[k]&lt;V[next-1] </a:t>
            </a:r>
            <a:r>
              <a:rPr lang="en-US" altLang="zh-CN" sz="2000" b="1" dirty="0" smtClean="0">
                <a:latin typeface="Times New Roman" pitchFamily="18" charset="0"/>
              </a:rPr>
              <a:t>do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endParaRPr lang="zh-CN" altLang="en-US" sz="2000" dirty="0" smtClean="0">
              <a:latin typeface="Times New Roman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zh-CN" altLang="en-US" sz="2000" dirty="0" smtClean="0">
                <a:latin typeface="Times New Roman" pitchFamily="18" charset="0"/>
              </a:rPr>
              <a:t>    </a:t>
            </a:r>
            <a:r>
              <a:rPr lang="en-US" altLang="zh-CN" sz="2000" dirty="0" smtClean="0">
                <a:latin typeface="Times New Roman" pitchFamily="18" charset="0"/>
              </a:rPr>
              <a:t>k:=k+1;  //</a:t>
            </a:r>
            <a:r>
              <a:rPr lang="zh-CN" altLang="en-US" sz="2000" dirty="0" smtClean="0">
                <a:latin typeface="Times New Roman" pitchFamily="18" charset="0"/>
              </a:rPr>
              <a:t>剔除被淹没点对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b="1" dirty="0" smtClean="0">
                <a:latin typeface="Times New Roman" pitchFamily="18" charset="0"/>
              </a:rPr>
              <a:t>  end{while}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b="1" dirty="0" smtClean="0">
                <a:latin typeface="Times New Roman" pitchFamily="18" charset="0"/>
              </a:rPr>
              <a:t> end{for j}</a:t>
            </a:r>
          </a:p>
          <a:p>
            <a:pPr algn="l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while </a:t>
            </a:r>
            <a:r>
              <a:rPr lang="en-US" altLang="zh-CN" sz="2000" dirty="0" smtClean="0">
                <a:latin typeface="Times New Roman" pitchFamily="18" charset="0"/>
              </a:rPr>
              <a:t>k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000" dirty="0" smtClean="0">
                <a:latin typeface="Times New Roman" pitchFamily="18" charset="0"/>
              </a:rPr>
              <a:t> t </a:t>
            </a:r>
            <a:r>
              <a:rPr lang="en-US" altLang="zh-CN" sz="2000" b="1" dirty="0" smtClean="0">
                <a:latin typeface="Times New Roman" pitchFamily="18" charset="0"/>
              </a:rPr>
              <a:t>do</a:t>
            </a:r>
            <a:r>
              <a:rPr lang="en-US" altLang="zh-CN" sz="2000" dirty="0" smtClean="0">
                <a:latin typeface="Times New Roman" pitchFamily="18" charset="0"/>
              </a:rPr>
              <a:t> // </a:t>
            </a:r>
            <a:r>
              <a:rPr lang="zh-CN" altLang="en-US" sz="2000" dirty="0" smtClean="0">
                <a:latin typeface="Times New Roman" pitchFamily="18" charset="0"/>
              </a:rPr>
              <a:t>将</a:t>
            </a:r>
            <a:r>
              <a:rPr lang="en-US" altLang="zh-CN" sz="2000" dirty="0" smtClean="0">
                <a:latin typeface="Times New Roman" pitchFamily="18" charset="0"/>
              </a:rPr>
              <a:t>S</a:t>
            </a:r>
            <a:r>
              <a:rPr lang="en-US" altLang="zh-CN" sz="2000" baseline="30000" dirty="0" smtClean="0">
                <a:latin typeface="Times New Roman" pitchFamily="18" charset="0"/>
              </a:rPr>
              <a:t>i-1</a:t>
            </a:r>
            <a:r>
              <a:rPr lang="zh-CN" altLang="en-US" sz="2000" dirty="0" smtClean="0">
                <a:latin typeface="Times New Roman" pitchFamily="18" charset="0"/>
              </a:rPr>
              <a:t>剩者并入</a:t>
            </a:r>
            <a:r>
              <a:rPr lang="en-US" altLang="zh-CN" sz="2000" dirty="0" smtClean="0">
                <a:latin typeface="Times New Roman" pitchFamily="18" charset="0"/>
              </a:rPr>
              <a:t>S</a:t>
            </a:r>
            <a:r>
              <a:rPr lang="en-US" altLang="zh-CN" sz="2000" baseline="30000" dirty="0" smtClean="0">
                <a:latin typeface="Times New Roman" pitchFamily="18" charset="0"/>
              </a:rPr>
              <a:t>i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    (B[next], V[next]):= (B[k], V[k]);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    next:=next+1; k:=k+1;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algn="l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end{while}</a:t>
            </a:r>
            <a:endParaRPr lang="en-US" altLang="zh-CN" sz="2000" dirty="0" smtClean="0">
              <a:latin typeface="Times New Roman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  s:=t+1; t:=next-1; F[i+1]:=next; </a:t>
            </a:r>
            <a:endParaRPr lang="zh-CN" altLang="en-US" sz="2000" dirty="0" smtClean="0">
              <a:latin typeface="Times New Roman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   //</a:t>
            </a:r>
            <a:r>
              <a:rPr lang="zh-CN" altLang="en-US" sz="2000" dirty="0" smtClean="0">
                <a:latin typeface="Times New Roman" pitchFamily="18" charset="0"/>
              </a:rPr>
              <a:t>为</a:t>
            </a:r>
            <a:r>
              <a:rPr lang="en-US" altLang="zh-CN" sz="2000" dirty="0" smtClean="0">
                <a:latin typeface="Times New Roman" pitchFamily="18" charset="0"/>
              </a:rPr>
              <a:t>S</a:t>
            </a:r>
            <a:r>
              <a:rPr lang="en-US" altLang="zh-CN" sz="2000" baseline="30000" dirty="0" smtClean="0">
                <a:latin typeface="Times New Roman" pitchFamily="18" charset="0"/>
              </a:rPr>
              <a:t>i+1</a:t>
            </a:r>
            <a:r>
              <a:rPr lang="zh-CN" altLang="en-US" sz="2000" dirty="0" smtClean="0">
                <a:latin typeface="Times New Roman" pitchFamily="18" charset="0"/>
              </a:rPr>
              <a:t>赋初值</a:t>
            </a:r>
          </a:p>
          <a:p>
            <a:pPr algn="l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end{for </a:t>
            </a:r>
            <a:r>
              <a:rPr lang="en-US" altLang="zh-CN" sz="2000" b="1" dirty="0" err="1" smtClean="0">
                <a:latin typeface="Times New Roman" pitchFamily="18" charset="0"/>
              </a:rPr>
              <a:t>i</a:t>
            </a:r>
            <a:r>
              <a:rPr lang="en-US" altLang="zh-CN" sz="2000" b="1" dirty="0" smtClean="0">
                <a:latin typeface="Times New Roman" pitchFamily="18" charset="0"/>
              </a:rPr>
              <a:t>}</a:t>
            </a:r>
            <a:endParaRPr lang="en-US" altLang="zh-CN" sz="2000" dirty="0" smtClean="0">
              <a:latin typeface="Times New Roman" pitchFamily="18" charset="0"/>
            </a:endParaRPr>
          </a:p>
          <a:p>
            <a:pPr algn="l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latin typeface="Times New Roman" pitchFamily="18" charset="0"/>
              </a:rPr>
              <a:t>  </a:t>
            </a:r>
            <a:r>
              <a:rPr lang="en-US" altLang="zh-CN" sz="2000" dirty="0" err="1" smtClean="0">
                <a:latin typeface="Times New Roman" pitchFamily="18" charset="0"/>
              </a:rPr>
              <a:t>traceparts</a:t>
            </a:r>
            <a:r>
              <a:rPr lang="en-US" altLang="zh-CN" sz="2000" dirty="0" smtClean="0">
                <a:latin typeface="Times New Roman" pitchFamily="18" charset="0"/>
              </a:rPr>
              <a:t> // </a:t>
            </a:r>
            <a:r>
              <a:rPr lang="zh-CN" altLang="en-US" sz="2000" dirty="0" smtClean="0">
                <a:latin typeface="Times New Roman" pitchFamily="18" charset="0"/>
              </a:rPr>
              <a:t>逐一确定最优解分量</a:t>
            </a:r>
          </a:p>
          <a:p>
            <a:pPr algn="l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end{</a:t>
            </a:r>
            <a:r>
              <a:rPr lang="en-US" altLang="zh-CN" sz="2000" b="1" dirty="0" err="1" smtClean="0">
                <a:latin typeface="Times New Roman" pitchFamily="18" charset="0"/>
              </a:rPr>
              <a:t>DKnapsack</a:t>
            </a:r>
            <a:r>
              <a:rPr lang="en-US" altLang="zh-CN" sz="2000" b="1" dirty="0" smtClean="0">
                <a:latin typeface="Times New Roman" pitchFamily="18" charset="0"/>
              </a:rPr>
              <a:t>}</a:t>
            </a:r>
            <a:endParaRPr lang="zh-CN" altLang="en-US" sz="2000" b="1" dirty="0" smtClean="0">
              <a:latin typeface="Times New Roman" pitchFamily="18" charset="0"/>
            </a:endParaRPr>
          </a:p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 bwMode="auto">
          <a:xfrm rot="5400000">
            <a:off x="2428066" y="3571876"/>
            <a:ext cx="514353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 smtClean="0"/>
              <a:t>0/1</a:t>
            </a:r>
            <a:r>
              <a:rPr lang="zh-CN" altLang="en-US" sz="4000" dirty="0" smtClean="0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398605"/>
            <a:ext cx="8229600" cy="4745039"/>
          </a:xfrm>
        </p:spPr>
        <p:txBody>
          <a:bodyPr/>
          <a:lstStyle/>
          <a:p>
            <a:pPr lvl="1"/>
            <a:r>
              <a:rPr lang="en-US" altLang="zh-CN" sz="2400" dirty="0" err="1" smtClean="0">
                <a:latin typeface="Times New Roman" pitchFamily="18" charset="0"/>
              </a:rPr>
              <a:t>Dknapsack</a:t>
            </a:r>
            <a:r>
              <a:rPr lang="zh-CN" altLang="en-US" sz="2400" dirty="0" smtClean="0">
                <a:latin typeface="Times New Roman" pitchFamily="18" charset="0"/>
              </a:rPr>
              <a:t>的时间复杂度</a:t>
            </a:r>
            <a:endParaRPr lang="en-US" altLang="zh-CN" sz="2400" dirty="0" smtClean="0">
              <a:latin typeface="Times New Roman" pitchFamily="18" charset="0"/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 smtClean="0">
                <a:latin typeface="Times New Roman" pitchFamily="18" charset="0"/>
              </a:rPr>
              <a:t>算法</a:t>
            </a:r>
            <a:r>
              <a:rPr lang="en-US" altLang="zh-CN" sz="2000" dirty="0" err="1" smtClean="0">
                <a:latin typeface="Times New Roman" pitchFamily="18" charset="0"/>
              </a:rPr>
              <a:t>DKnapsack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</a:rPr>
              <a:t>的主要工作是产生诸</a:t>
            </a:r>
            <a:r>
              <a:rPr lang="en-US" altLang="zh-CN" sz="2000" dirty="0" smtClean="0">
                <a:latin typeface="Times New Roman" pitchFamily="18" charset="0"/>
              </a:rPr>
              <a:t>S</a:t>
            </a:r>
            <a:r>
              <a:rPr lang="en-US" altLang="zh-CN" sz="2000" baseline="30000" dirty="0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。在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 &gt; 0</a:t>
            </a:r>
            <a:r>
              <a:rPr lang="zh-CN" altLang="en-US" sz="2000" dirty="0" smtClean="0">
                <a:latin typeface="Times New Roman" pitchFamily="18" charset="0"/>
              </a:rPr>
              <a:t>的情况下，每个</a:t>
            </a:r>
            <a:r>
              <a:rPr lang="en-US" altLang="zh-CN" sz="2000" dirty="0" smtClean="0">
                <a:latin typeface="Times New Roman" pitchFamily="18" charset="0"/>
              </a:rPr>
              <a:t>S</a:t>
            </a:r>
            <a:r>
              <a:rPr lang="en-US" altLang="zh-CN" sz="2000" baseline="30000" dirty="0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由</a:t>
            </a:r>
            <a:r>
              <a:rPr lang="en-US" altLang="zh-CN" sz="2000" dirty="0" smtClean="0">
                <a:latin typeface="Times New Roman" pitchFamily="18" charset="0"/>
              </a:rPr>
              <a:t>S</a:t>
            </a:r>
            <a:r>
              <a:rPr lang="en-US" altLang="zh-CN" sz="2000" baseline="30000" dirty="0" smtClean="0">
                <a:latin typeface="Times New Roman" pitchFamily="18" charset="0"/>
              </a:rPr>
              <a:t>i-1</a:t>
            </a:r>
            <a:r>
              <a:rPr lang="zh-CN" altLang="en-US" sz="2000" dirty="0" smtClean="0">
                <a:latin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</a:rPr>
              <a:t>w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</a:t>
            </a:r>
            <a:r>
              <a:rPr lang="en-US" altLang="zh-CN" sz="2000" dirty="0" err="1" smtClean="0">
                <a:latin typeface="Times New Roman" pitchFamily="18" charset="0"/>
              </a:rPr>
              <a:t>,p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)+S</a:t>
            </a:r>
            <a:r>
              <a:rPr lang="en-US" altLang="zh-CN" sz="2000" baseline="30000" dirty="0" smtClean="0">
                <a:latin typeface="Times New Roman" pitchFamily="18" charset="0"/>
              </a:rPr>
              <a:t>i-1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baseline="30000" dirty="0" smtClean="0">
                <a:latin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</a:rPr>
              <a:t>归并整理而成，因此 </a:t>
            </a:r>
            <a:r>
              <a:rPr lang="en-US" altLang="zh-CN" sz="2000" dirty="0" smtClean="0">
                <a:latin typeface="Times New Roman" pitchFamily="18" charset="0"/>
              </a:rPr>
              <a:t>|S</a:t>
            </a:r>
            <a:r>
              <a:rPr lang="en-US" altLang="zh-CN" sz="2000" baseline="30000" dirty="0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|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000" dirty="0" smtClean="0">
                <a:latin typeface="Times New Roman" pitchFamily="18" charset="0"/>
              </a:rPr>
              <a:t> 2|S</a:t>
            </a:r>
            <a:r>
              <a:rPr lang="en-US" altLang="zh-CN" sz="2000" baseline="30000" dirty="0" smtClean="0">
                <a:latin typeface="Times New Roman" pitchFamily="18" charset="0"/>
              </a:rPr>
              <a:t>i-1</a:t>
            </a:r>
            <a:r>
              <a:rPr lang="en-US" altLang="zh-CN" sz="2000" dirty="0" smtClean="0">
                <a:latin typeface="Times New Roman" pitchFamily="18" charset="0"/>
              </a:rPr>
              <a:t>| (</a:t>
            </a:r>
            <a:r>
              <a:rPr lang="zh-CN" altLang="en-US" sz="2000" dirty="0" smtClean="0">
                <a:latin typeface="Times New Roman" pitchFamily="18" charset="0"/>
              </a:rPr>
              <a:t>在最坏情况下，没有序偶会被清除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</a:rPr>
              <a:t>，由</a:t>
            </a:r>
            <a:r>
              <a:rPr lang="en-US" altLang="zh-CN" sz="2000" dirty="0" smtClean="0">
                <a:latin typeface="Times New Roman" pitchFamily="18" charset="0"/>
              </a:rPr>
              <a:t>S</a:t>
            </a:r>
            <a:r>
              <a:rPr lang="en-US" altLang="zh-CN" sz="2000" baseline="30000" dirty="0" smtClean="0">
                <a:latin typeface="Times New Roman" pitchFamily="18" charset="0"/>
              </a:rPr>
              <a:t>i-1</a:t>
            </a:r>
            <a:r>
              <a:rPr lang="zh-CN" altLang="en-US" sz="2000" dirty="0" smtClean="0">
                <a:latin typeface="Times New Roman" pitchFamily="18" charset="0"/>
              </a:rPr>
              <a:t>生成</a:t>
            </a:r>
            <a:r>
              <a:rPr lang="en-US" altLang="zh-CN" sz="2000" dirty="0" smtClean="0">
                <a:latin typeface="Times New Roman" pitchFamily="18" charset="0"/>
              </a:rPr>
              <a:t>S</a:t>
            </a:r>
            <a:r>
              <a:rPr lang="en-US" altLang="zh-CN" sz="2000" baseline="30000" dirty="0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需要               的时间，因此，计算                      总共需要的时间为</a:t>
            </a:r>
            <a:r>
              <a:rPr lang="en-US" altLang="zh-CN" sz="2000" dirty="0" smtClean="0">
                <a:latin typeface="Times New Roman" pitchFamily="18" charset="0"/>
              </a:rPr>
              <a:t>:</a:t>
            </a:r>
            <a:endParaRPr lang="zh-CN" altLang="en-US" sz="2000" dirty="0" smtClean="0">
              <a:latin typeface="Times New Roman" pitchFamily="18" charset="0"/>
            </a:endParaRPr>
          </a:p>
          <a:p>
            <a:pPr lvl="2">
              <a:lnSpc>
                <a:spcPct val="80000"/>
              </a:lnSpc>
            </a:pPr>
            <a:endParaRPr lang="en-US" altLang="zh-CN" sz="2000" dirty="0" smtClean="0">
              <a:latin typeface="Times New Roman" pitchFamily="18" charset="0"/>
            </a:endParaRPr>
          </a:p>
          <a:p>
            <a:pPr lvl="2">
              <a:buNone/>
            </a:pPr>
            <a:endParaRPr lang="en-US" altLang="zh-CN" sz="800" dirty="0" smtClean="0">
              <a:latin typeface="Times New Roman" pitchFamily="18" charset="0"/>
            </a:endParaRPr>
          </a:p>
          <a:p>
            <a:pPr lvl="2"/>
            <a:r>
              <a:rPr lang="zh-CN" altLang="en-US" sz="2000" dirty="0" smtClean="0">
                <a:latin typeface="Times New Roman" pitchFamily="18" charset="0"/>
              </a:rPr>
              <a:t>由此知，算法</a:t>
            </a:r>
            <a:r>
              <a:rPr lang="en-US" altLang="zh-CN" sz="2000" dirty="0" err="1" smtClean="0">
                <a:latin typeface="Times New Roman" pitchFamily="18" charset="0"/>
              </a:rPr>
              <a:t>DKnapsack</a:t>
            </a:r>
            <a:r>
              <a:rPr lang="zh-CN" altLang="en-US" sz="2000" dirty="0" smtClean="0">
                <a:latin typeface="Times New Roman" pitchFamily="18" charset="0"/>
              </a:rPr>
              <a:t>的时间复杂度是 </a:t>
            </a:r>
            <a:r>
              <a:rPr lang="en-US" altLang="zh-CN" sz="2000" dirty="0" smtClean="0">
                <a:latin typeface="Times New Roman" pitchFamily="18" charset="0"/>
              </a:rPr>
              <a:t>O(2</a:t>
            </a:r>
            <a:r>
              <a:rPr lang="en-US" altLang="zh-CN" sz="2000" baseline="30000" dirty="0" smtClean="0">
                <a:latin typeface="Times New Roman" pitchFamily="18" charset="0"/>
              </a:rPr>
              <a:t>n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</a:rPr>
              <a:t>。</a:t>
            </a:r>
          </a:p>
          <a:p>
            <a:pPr lvl="2">
              <a:lnSpc>
                <a:spcPct val="80000"/>
              </a:lnSpc>
            </a:pPr>
            <a:r>
              <a:rPr lang="zh-CN" altLang="en-US" sz="2000" dirty="0" smtClean="0">
                <a:latin typeface="Times New Roman" pitchFamily="18" charset="0"/>
              </a:rPr>
              <a:t>如果物品的重量</a:t>
            </a:r>
            <a:r>
              <a:rPr lang="en-US" altLang="zh-CN" sz="2000" dirty="0" err="1" smtClean="0">
                <a:latin typeface="Times New Roman" pitchFamily="18" charset="0"/>
              </a:rPr>
              <a:t>w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和所产生的效益值</a:t>
            </a:r>
            <a:r>
              <a:rPr lang="en-US" altLang="zh-CN" sz="2000" dirty="0" smtClean="0">
                <a:latin typeface="Times New Roman" pitchFamily="18" charset="0"/>
              </a:rPr>
              <a:t>p</a:t>
            </a:r>
            <a:r>
              <a:rPr lang="en-US" altLang="zh-CN" sz="2000" baseline="-25000" dirty="0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都是</a:t>
            </a:r>
            <a:r>
              <a:rPr lang="zh-CN" altLang="en-US" sz="2000" b="1" dirty="0" smtClean="0">
                <a:latin typeface="Times New Roman" pitchFamily="18" charset="0"/>
              </a:rPr>
              <a:t>整数</a:t>
            </a:r>
            <a:r>
              <a:rPr lang="zh-CN" altLang="en-US" sz="2000" dirty="0" smtClean="0">
                <a:latin typeface="Times New Roman" pitchFamily="18" charset="0"/>
              </a:rPr>
              <a:t>，那么，</a:t>
            </a:r>
            <a:r>
              <a:rPr lang="en-US" altLang="zh-CN" sz="2000" dirty="0" smtClean="0">
                <a:latin typeface="Times New Roman" pitchFamily="18" charset="0"/>
              </a:rPr>
              <a:t>S</a:t>
            </a:r>
            <a:r>
              <a:rPr lang="en-US" altLang="zh-CN" sz="2000" baseline="30000" dirty="0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中的元素 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</a:rPr>
              <a:t>b,v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</a:rPr>
              <a:t> 的分量</a:t>
            </a:r>
            <a:r>
              <a:rPr lang="en-US" altLang="zh-CN" sz="2000" dirty="0" smtClean="0">
                <a:latin typeface="Times New Roman" pitchFamily="18" charset="0"/>
              </a:rPr>
              <a:t>b</a:t>
            </a:r>
            <a:r>
              <a:rPr lang="zh-CN" altLang="en-US" sz="2000" dirty="0" smtClean="0">
                <a:latin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</a:rPr>
              <a:t>v</a:t>
            </a:r>
            <a:r>
              <a:rPr lang="zh-CN" altLang="en-US" sz="2000" dirty="0" smtClean="0">
                <a:latin typeface="Times New Roman" pitchFamily="18" charset="0"/>
              </a:rPr>
              <a:t>也都是整数，且                       。又</a:t>
            </a:r>
            <a:r>
              <a:rPr lang="en-US" altLang="zh-CN" sz="2000" dirty="0" smtClean="0">
                <a:latin typeface="Times New Roman" pitchFamily="18" charset="0"/>
              </a:rPr>
              <a:t>S</a:t>
            </a:r>
            <a:r>
              <a:rPr lang="en-US" altLang="zh-CN" sz="2000" baseline="30000" dirty="0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中不同的元素对应的分量也都是不同的，故 </a:t>
            </a:r>
          </a:p>
          <a:p>
            <a:pPr lvl="2">
              <a:buNone/>
            </a:pPr>
            <a:r>
              <a:rPr lang="en-US" altLang="zh-CN" dirty="0" smtClean="0"/>
              <a:t>                                                </a:t>
            </a:r>
            <a:r>
              <a:rPr lang="zh-CN" altLang="en-US" dirty="0" smtClean="0"/>
              <a:t>（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个整数互不相同，最大者</a:t>
            </a:r>
            <a:r>
              <a:rPr lang="en-US" altLang="zh-CN" sz="2000" dirty="0" smtClean="0"/>
              <a:t>&gt;=</a:t>
            </a:r>
            <a:r>
              <a:rPr lang="en-US" altLang="zh-CN" sz="2000" dirty="0" err="1" smtClean="0"/>
              <a:t>i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sz="2000" dirty="0" smtClean="0">
                <a:latin typeface="Times New Roman" pitchFamily="18" charset="0"/>
              </a:rPr>
              <a:t>此时算法</a:t>
            </a:r>
            <a:r>
              <a:rPr lang="en-US" altLang="zh-CN" sz="2000" dirty="0" err="1" smtClean="0">
                <a:latin typeface="Times New Roman" pitchFamily="18" charset="0"/>
              </a:rPr>
              <a:t>DKnapsack</a:t>
            </a:r>
            <a:r>
              <a:rPr lang="zh-CN" altLang="en-US" sz="2000" dirty="0" smtClean="0">
                <a:latin typeface="Times New Roman" pitchFamily="18" charset="0"/>
              </a:rPr>
              <a:t>的时间复杂度为</a:t>
            </a:r>
            <a:r>
              <a:rPr lang="en-US" altLang="zh-CN" sz="2000" dirty="0" smtClean="0">
                <a:latin typeface="Times New Roman" pitchFamily="18" charset="0"/>
              </a:rPr>
              <a:t>:</a:t>
            </a:r>
            <a:endParaRPr lang="zh-CN" altLang="en-US" sz="2000" dirty="0"/>
          </a:p>
        </p:txBody>
      </p:sp>
      <p:graphicFrame>
        <p:nvGraphicFramePr>
          <p:cNvPr id="32770" name="Object 4"/>
          <p:cNvGraphicFramePr>
            <a:graphicFrameLocks noChangeAspect="1"/>
          </p:cNvGraphicFramePr>
          <p:nvPr/>
        </p:nvGraphicFramePr>
        <p:xfrm>
          <a:off x="4300554" y="2857496"/>
          <a:ext cx="2628900" cy="538162"/>
        </p:xfrm>
        <a:graphic>
          <a:graphicData uri="http://schemas.openxmlformats.org/presentationml/2006/ole">
            <p:oleObj spid="_x0000_s32770" name="Equation" r:id="rId3" imgW="1676400" imgH="342900" progId="">
              <p:embed/>
            </p:oleObj>
          </a:graphicData>
        </a:graphic>
      </p:graphicFrame>
      <p:graphicFrame>
        <p:nvGraphicFramePr>
          <p:cNvPr id="32772" name="Object 8"/>
          <p:cNvGraphicFramePr>
            <a:graphicFrameLocks noChangeAspect="1"/>
          </p:cNvGraphicFramePr>
          <p:nvPr/>
        </p:nvGraphicFramePr>
        <p:xfrm>
          <a:off x="6429388" y="2363782"/>
          <a:ext cx="935037" cy="350838"/>
        </p:xfrm>
        <a:graphic>
          <a:graphicData uri="http://schemas.openxmlformats.org/presentationml/2006/ole">
            <p:oleObj spid="_x0000_s32772" name="Equation" r:id="rId4" imgW="609600" imgH="228600" progId="">
              <p:embed/>
            </p:oleObj>
          </a:graphicData>
        </a:graphic>
      </p:graphicFrame>
      <p:graphicFrame>
        <p:nvGraphicFramePr>
          <p:cNvPr id="32773" name="Object 10"/>
          <p:cNvGraphicFramePr>
            <a:graphicFrameLocks noChangeAspect="1"/>
          </p:cNvGraphicFramePr>
          <p:nvPr/>
        </p:nvGraphicFramePr>
        <p:xfrm>
          <a:off x="2786050" y="2571744"/>
          <a:ext cx="1295400" cy="338138"/>
        </p:xfrm>
        <a:graphic>
          <a:graphicData uri="http://schemas.openxmlformats.org/presentationml/2006/ole">
            <p:oleObj spid="_x0000_s32773" name="Equation" r:id="rId5" imgW="876300" imgH="228600" progId="">
              <p:embed/>
            </p:oleObj>
          </a:graphicData>
        </a:graphic>
      </p:graphicFrame>
      <p:graphicFrame>
        <p:nvGraphicFramePr>
          <p:cNvPr id="32774" name="Object 22"/>
          <p:cNvGraphicFramePr>
            <a:graphicFrameLocks noChangeAspect="1"/>
          </p:cNvGraphicFramePr>
          <p:nvPr/>
        </p:nvGraphicFramePr>
        <p:xfrm>
          <a:off x="5703905" y="3929066"/>
          <a:ext cx="1368425" cy="474662"/>
        </p:xfrm>
        <a:graphic>
          <a:graphicData uri="http://schemas.openxmlformats.org/presentationml/2006/ole">
            <p:oleObj spid="_x0000_s32774" name="Equation" r:id="rId6" imgW="990170" imgH="342751" progId="">
              <p:embed/>
            </p:oleObj>
          </a:graphicData>
        </a:graphic>
      </p:graphicFrame>
      <p:graphicFrame>
        <p:nvGraphicFramePr>
          <p:cNvPr id="32775" name="Object 26"/>
          <p:cNvGraphicFramePr>
            <a:graphicFrameLocks noChangeAspect="1"/>
          </p:cNvGraphicFramePr>
          <p:nvPr/>
        </p:nvGraphicFramePr>
        <p:xfrm>
          <a:off x="2928926" y="4500570"/>
          <a:ext cx="2303463" cy="1193800"/>
        </p:xfrm>
        <a:graphic>
          <a:graphicData uri="http://schemas.openxmlformats.org/presentationml/2006/ole">
            <p:oleObj spid="_x0000_s32775" name="Equation" r:id="rId7" imgW="1524000" imgH="787400" progId="">
              <p:embed/>
            </p:oleObj>
          </a:graphicData>
        </a:graphic>
      </p:graphicFrame>
      <p:graphicFrame>
        <p:nvGraphicFramePr>
          <p:cNvPr id="32776" name="Object 28"/>
          <p:cNvGraphicFramePr>
            <a:graphicFrameLocks noChangeAspect="1"/>
          </p:cNvGraphicFramePr>
          <p:nvPr/>
        </p:nvGraphicFramePr>
        <p:xfrm>
          <a:off x="5643570" y="5521344"/>
          <a:ext cx="2500330" cy="693738"/>
        </p:xfrm>
        <a:graphic>
          <a:graphicData uri="http://schemas.openxmlformats.org/presentationml/2006/ole">
            <p:oleObj spid="_x0000_s32776" name="Equation" r:id="rId8" imgW="1485900" imgH="431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第五章 动态规划算法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886" y="1285860"/>
            <a:ext cx="8543956" cy="4845065"/>
          </a:xfrm>
        </p:spPr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sz="3200" dirty="0" smtClean="0"/>
              <a:t>流水作业调度问题</a:t>
            </a:r>
            <a:endParaRPr lang="en-US" altLang="zh-CN" sz="3200" dirty="0" smtClean="0"/>
          </a:p>
          <a:p>
            <a:pPr lvl="1"/>
            <a:r>
              <a:rPr lang="zh-CN" altLang="en-US" dirty="0" smtClean="0"/>
              <a:t>问题描述：</a:t>
            </a:r>
            <a:r>
              <a:rPr lang="en-US" altLang="zh-CN" sz="2000" dirty="0" smtClean="0">
                <a:latin typeface="Times New Roman" pitchFamily="18" charset="0"/>
              </a:rPr>
              <a:t>n</a:t>
            </a:r>
            <a:r>
              <a:rPr lang="zh-CN" altLang="en-US" sz="2000" dirty="0" smtClean="0">
                <a:latin typeface="Times New Roman" pitchFamily="18" charset="0"/>
              </a:rPr>
              <a:t>个作业</a:t>
            </a:r>
            <a:r>
              <a:rPr lang="en-US" altLang="zh-CN" sz="2000" dirty="0" smtClean="0">
                <a:latin typeface="Times New Roman" pitchFamily="18" charset="0"/>
              </a:rPr>
              <a:t>{1, 2, . . . , n}</a:t>
            </a:r>
            <a:r>
              <a:rPr lang="zh-CN" altLang="en-US" sz="2000" dirty="0" smtClean="0">
                <a:latin typeface="Times New Roman" pitchFamily="18" charset="0"/>
              </a:rPr>
              <a:t>，在两台机器</a:t>
            </a:r>
            <a:r>
              <a:rPr lang="en-US" altLang="zh-CN" sz="2000" dirty="0" smtClean="0">
                <a:latin typeface="Times New Roman" pitchFamily="18" charset="0"/>
              </a:rPr>
              <a:t>M</a:t>
            </a:r>
            <a:r>
              <a:rPr lang="en-US" altLang="zh-CN" sz="2000" baseline="-25000" dirty="0" smtClean="0">
                <a:latin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</a:rPr>
              <a:t>M</a:t>
            </a:r>
            <a:r>
              <a:rPr lang="en-US" altLang="zh-CN" sz="2000" baseline="-25000" dirty="0" smtClean="0">
                <a:latin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</a:rPr>
              <a:t>组成的流水线上完成加工。每个作业加工的顺序都是先在</a:t>
            </a:r>
            <a:r>
              <a:rPr lang="en-US" altLang="zh-CN" sz="2000" dirty="0" smtClean="0">
                <a:latin typeface="Times New Roman" pitchFamily="18" charset="0"/>
              </a:rPr>
              <a:t>M</a:t>
            </a:r>
            <a:r>
              <a:rPr lang="en-US" altLang="zh-CN" sz="2000" baseline="-25000" dirty="0" smtClean="0">
                <a:latin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</a:rPr>
              <a:t>上加工，然后在</a:t>
            </a:r>
            <a:r>
              <a:rPr lang="en-US" altLang="zh-CN" sz="2000" dirty="0" smtClean="0">
                <a:latin typeface="Times New Roman" pitchFamily="18" charset="0"/>
              </a:rPr>
              <a:t>M</a:t>
            </a:r>
            <a:r>
              <a:rPr lang="en-US" altLang="zh-CN" sz="2000" baseline="-25000" dirty="0" smtClean="0">
                <a:latin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</a:rPr>
              <a:t>上加工。</a:t>
            </a:r>
            <a:r>
              <a:rPr lang="en-US" altLang="zh-CN" sz="2000" dirty="0" smtClean="0">
                <a:latin typeface="Times New Roman" pitchFamily="18" charset="0"/>
              </a:rPr>
              <a:t>M</a:t>
            </a:r>
            <a:r>
              <a:rPr lang="en-US" altLang="zh-CN" sz="2000" baseline="-25000" dirty="0" smtClean="0">
                <a:latin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</a:rPr>
              <a:t>M</a:t>
            </a:r>
            <a:r>
              <a:rPr lang="en-US" altLang="zh-CN" sz="2000" baseline="-25000" dirty="0" smtClean="0">
                <a:latin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</a:rPr>
              <a:t>加工作业 </a:t>
            </a:r>
            <a:r>
              <a:rPr lang="en-US" altLang="zh-CN" sz="2000" dirty="0" smtClean="0">
                <a:latin typeface="Times New Roman" pitchFamily="18" charset="0"/>
              </a:rPr>
              <a:t>i </a:t>
            </a:r>
            <a:r>
              <a:rPr lang="zh-CN" altLang="en-US" sz="2000" dirty="0" smtClean="0">
                <a:latin typeface="Times New Roman" pitchFamily="18" charset="0"/>
              </a:rPr>
              <a:t>所需的时间分别为</a:t>
            </a:r>
            <a:r>
              <a:rPr lang="en-US" altLang="zh-CN" sz="2000" dirty="0" err="1" smtClean="0">
                <a:latin typeface="Times New Roman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</a:t>
            </a:r>
            <a:r>
              <a:rPr lang="en-US" altLang="zh-CN" sz="2000" baseline="-25000" dirty="0" smtClean="0">
                <a:latin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</a:rPr>
              <a:t>和 </a:t>
            </a:r>
            <a:r>
              <a:rPr lang="en-US" altLang="zh-CN" sz="2000" dirty="0" smtClean="0">
                <a:latin typeface="Times New Roman" pitchFamily="18" charset="0"/>
              </a:rPr>
              <a:t>b</a:t>
            </a:r>
            <a:r>
              <a:rPr lang="en-US" altLang="zh-CN" sz="2000" baseline="-25000" dirty="0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,1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000" dirty="0" smtClean="0">
                <a:latin typeface="Times New Roman" pitchFamily="18" charset="0"/>
              </a:rPr>
              <a:t> n</a:t>
            </a:r>
            <a:r>
              <a:rPr lang="zh-CN" altLang="en-US" sz="2000" dirty="0" smtClean="0">
                <a:latin typeface="Times New Roman" pitchFamily="18" charset="0"/>
              </a:rPr>
              <a:t>。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latin typeface="Times New Roman" pitchFamily="18" charset="0"/>
              </a:rPr>
              <a:t>流水作业调度问题要求确定这</a:t>
            </a:r>
            <a:r>
              <a:rPr lang="en-US" altLang="zh-CN" sz="2000" dirty="0" smtClean="0">
                <a:latin typeface="Times New Roman" pitchFamily="18" charset="0"/>
              </a:rPr>
              <a:t>n</a:t>
            </a:r>
            <a:r>
              <a:rPr lang="zh-CN" altLang="en-US" sz="2000" dirty="0" smtClean="0">
                <a:latin typeface="Times New Roman" pitchFamily="18" charset="0"/>
              </a:rPr>
              <a:t>个作业的最优加工次序，使得从第一个作业在机器</a:t>
            </a:r>
            <a:r>
              <a:rPr lang="en-US" altLang="zh-CN" sz="2000" dirty="0" smtClean="0">
                <a:latin typeface="Times New Roman" pitchFamily="18" charset="0"/>
              </a:rPr>
              <a:t>M</a:t>
            </a:r>
            <a:r>
              <a:rPr lang="en-US" altLang="zh-CN" sz="2000" baseline="-25000" dirty="0" smtClean="0">
                <a:latin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</a:rPr>
              <a:t>上开始加工，到最后一个作业在机器</a:t>
            </a:r>
            <a:r>
              <a:rPr lang="en-US" altLang="zh-CN" sz="2000" dirty="0" smtClean="0">
                <a:latin typeface="Times New Roman" pitchFamily="18" charset="0"/>
              </a:rPr>
              <a:t>M</a:t>
            </a:r>
            <a:r>
              <a:rPr lang="en-US" altLang="zh-CN" sz="2000" baseline="-25000" dirty="0" smtClean="0">
                <a:latin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</a:rPr>
              <a:t>上加工完成所需的时间最少。</a:t>
            </a:r>
          </a:p>
          <a:p>
            <a:pPr lvl="1"/>
            <a:r>
              <a:rPr lang="zh-CN" altLang="en-US" sz="2800" dirty="0" smtClean="0"/>
              <a:t>流水作业调度具有最优子结构性质</a:t>
            </a:r>
            <a:endParaRPr lang="en-US" altLang="zh-CN" sz="28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设</a:t>
            </a:r>
            <a:r>
              <a:rPr lang="en-US" altLang="zh-CN" sz="2000" dirty="0" smtClean="0">
                <a:latin typeface="Times New Roman" pitchFamily="18" charset="0"/>
              </a:rPr>
              <a:t>S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N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，当机器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 sz="2000" baseline="-25000" dirty="0" smtClean="0">
                <a:latin typeface="Times New Roman" pitchFamily="18" charset="0"/>
                <a:sym typeface="Symbol" pitchFamily="18" charset="2"/>
              </a:rPr>
              <a:t>1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开始加工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S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中的作业时，机器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 sz="2000" baseline="-250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可能正在加工其它的作业，要等待时间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t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后才可用来加工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S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中的作业。这种情况下流水线完成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S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中的作业所需的最短时间记为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T(S, t) 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。</a:t>
            </a:r>
            <a:endParaRPr lang="en-US" altLang="zh-CN" sz="2000" dirty="0" smtClean="0">
              <a:latin typeface="Times New Roman" pitchFamily="18" charset="0"/>
              <a:sym typeface="Symbol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T(N,0)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就是问题的解。设一个最优调度的加工顺序是： 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(1), 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(2), 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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(n)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，则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(2), 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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(n)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是</a:t>
            </a:r>
            <a:r>
              <a:rPr lang="zh-CN" altLang="en-US" sz="2000" dirty="0" smtClean="0">
                <a:sym typeface="Symbol" pitchFamily="18" charset="2"/>
              </a:rPr>
              <a:t>作业集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N\{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(1)</a:t>
            </a:r>
            <a:r>
              <a:rPr lang="zh-CN" altLang="en-US" sz="2000" dirty="0" smtClean="0">
                <a:sym typeface="Symbol" pitchFamily="18" charset="2"/>
              </a:rPr>
              <a:t>在机器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 sz="2000" baseline="-250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zh-CN" altLang="en-US" sz="2000" dirty="0" smtClean="0">
                <a:sym typeface="Symbol" pitchFamily="18" charset="2"/>
              </a:rPr>
              <a:t>等待时间为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zh-CN" altLang="en-US" sz="2000" baseline="-25000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000" baseline="-25000" dirty="0" smtClean="0">
                <a:latin typeface="Times New Roman" pitchFamily="18" charset="0"/>
                <a:sym typeface="Symbol" pitchFamily="18" charset="2"/>
              </a:rPr>
              <a:t>(1)</a:t>
            </a:r>
            <a:r>
              <a:rPr lang="zh-CN" altLang="en-US" sz="2000" dirty="0" smtClean="0">
                <a:sym typeface="Symbol" pitchFamily="18" charset="2"/>
              </a:rPr>
              <a:t>情况下的一个最优调度，且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(N,0) = a</a:t>
            </a:r>
            <a:r>
              <a:rPr lang="zh-CN" altLang="en-US" sz="2000" baseline="-25000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000" baseline="-25000" dirty="0" smtClean="0">
                <a:latin typeface="Times New Roman" pitchFamily="18" charset="0"/>
                <a:sym typeface="Symbol" pitchFamily="18" charset="2"/>
              </a:rPr>
              <a:t>(1)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 + T(N\{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(1)},b</a:t>
            </a:r>
            <a:r>
              <a:rPr lang="zh-CN" altLang="en-US" sz="2000" baseline="-25000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000" baseline="-25000" dirty="0" smtClean="0">
                <a:latin typeface="Times New Roman" pitchFamily="18" charset="0"/>
                <a:sym typeface="Symbol" pitchFamily="18" charset="2"/>
              </a:rPr>
              <a:t>(1)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。</a:t>
            </a:r>
            <a:endParaRPr lang="zh-CN" altLang="zh-CN" sz="2000" baseline="-25000" dirty="0" smtClean="0">
              <a:latin typeface="Times New Roman" pitchFamily="18" charset="0"/>
              <a:sym typeface="Symbol" pitchFamily="18" charset="2"/>
            </a:endParaRPr>
          </a:p>
          <a:p>
            <a:pPr lvl="2">
              <a:lnSpc>
                <a:spcPct val="90000"/>
              </a:lnSpc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流水作业调度问题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02189"/>
          </a:xfrm>
        </p:spPr>
        <p:txBody>
          <a:bodyPr/>
          <a:lstStyle/>
          <a:p>
            <a:pPr lvl="1"/>
            <a:r>
              <a:rPr lang="zh-CN" altLang="en-US" dirty="0" smtClean="0"/>
              <a:t>证明：</a:t>
            </a:r>
            <a:endParaRPr lang="en-US" altLang="zh-CN" dirty="0" smtClean="0"/>
          </a:p>
          <a:p>
            <a:pPr lvl="2"/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若是</a:t>
            </a:r>
            <a:r>
              <a:rPr lang="zh-CN" altLang="en-US" sz="2000" dirty="0" smtClean="0">
                <a:sym typeface="Symbol" pitchFamily="18" charset="2"/>
              </a:rPr>
              <a:t>作业集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N\{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(1)</a:t>
            </a:r>
            <a:r>
              <a:rPr lang="zh-CN" altLang="en-US" sz="2000" dirty="0" smtClean="0">
                <a:sym typeface="Symbol" pitchFamily="18" charset="2"/>
              </a:rPr>
              <a:t>在机器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 sz="2000" baseline="-250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zh-CN" altLang="en-US" sz="2000" dirty="0" smtClean="0">
                <a:sym typeface="Symbol" pitchFamily="18" charset="2"/>
              </a:rPr>
              <a:t>等待时间为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zh-CN" altLang="en-US" sz="2000" baseline="-25000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000" baseline="-25000" dirty="0" smtClean="0">
                <a:latin typeface="Times New Roman" pitchFamily="18" charset="0"/>
                <a:sym typeface="Symbol" pitchFamily="18" charset="2"/>
              </a:rPr>
              <a:t>(1)</a:t>
            </a:r>
            <a:r>
              <a:rPr lang="zh-CN" altLang="en-US" sz="2000" dirty="0" smtClean="0">
                <a:sym typeface="Symbol" pitchFamily="18" charset="2"/>
              </a:rPr>
              <a:t>情况下的一个最优调度，则加工次序 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(1), 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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(2), 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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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(n) 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是作业集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的一个调度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机器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 sz="2000" baseline="-250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不需等待时间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，它所用的加工时间即为：               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zh-CN" altLang="en-US" sz="2000" baseline="-25000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000" baseline="-25000" dirty="0" smtClean="0">
                <a:latin typeface="Times New Roman" pitchFamily="18" charset="0"/>
                <a:sym typeface="Symbol" pitchFamily="18" charset="2"/>
              </a:rPr>
              <a:t>(1)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 + T(N\{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(1)},b</a:t>
            </a:r>
            <a:r>
              <a:rPr lang="zh-CN" altLang="en-US" sz="2000" baseline="-25000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000" baseline="-25000" dirty="0" smtClean="0">
                <a:latin typeface="Times New Roman" pitchFamily="18" charset="0"/>
                <a:sym typeface="Symbol" pitchFamily="18" charset="2"/>
              </a:rPr>
              <a:t>(1)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，</a:t>
            </a:r>
            <a:endParaRPr lang="en-US" altLang="zh-CN" sz="2000" dirty="0" smtClean="0">
              <a:latin typeface="Times New Roman" pitchFamily="18" charset="0"/>
              <a:sym typeface="Symbol" pitchFamily="18" charset="2"/>
            </a:endParaRPr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但是最优调度，所以T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(N,0) a</a:t>
            </a:r>
            <a:r>
              <a:rPr lang="zh-CN" altLang="en-US" sz="2000" baseline="-25000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000" baseline="-25000" dirty="0" smtClean="0">
                <a:latin typeface="Times New Roman" pitchFamily="18" charset="0"/>
                <a:sym typeface="Symbol" pitchFamily="18" charset="2"/>
              </a:rPr>
              <a:t>(1)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 + T(N\{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(1)},b</a:t>
            </a:r>
            <a:r>
              <a:rPr lang="zh-CN" altLang="en-US" sz="2000" baseline="-25000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000" baseline="-25000" dirty="0" smtClean="0">
                <a:latin typeface="Times New Roman" pitchFamily="18" charset="0"/>
                <a:sym typeface="Symbol" pitchFamily="18" charset="2"/>
              </a:rPr>
              <a:t>(1)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。另一方面，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T(N,0)= a</a:t>
            </a:r>
            <a:r>
              <a:rPr lang="zh-CN" altLang="en-US" sz="2000" baseline="-25000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000" baseline="-25000" dirty="0" smtClean="0">
                <a:latin typeface="Times New Roman" pitchFamily="18" charset="0"/>
                <a:sym typeface="Symbol" pitchFamily="18" charset="2"/>
              </a:rPr>
              <a:t>(1)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 + T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，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T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是机器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 sz="2000" baseline="-250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等待时间为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zh-CN" altLang="en-US" sz="2000" baseline="-25000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000" baseline="-25000" dirty="0" smtClean="0">
                <a:latin typeface="Times New Roman" pitchFamily="18" charset="0"/>
                <a:sym typeface="Symbol" pitchFamily="18" charset="2"/>
              </a:rPr>
              <a:t>(1)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时，按调度加工作业集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N\{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(1)}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所用的时间，于是，</a:t>
            </a:r>
            <a:endParaRPr lang="en-US" altLang="zh-CN" sz="2000" dirty="0" smtClean="0">
              <a:latin typeface="Times New Roman" pitchFamily="18" charset="0"/>
              <a:sym typeface="Symbol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T  T(N\{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(1)},b</a:t>
            </a:r>
            <a:r>
              <a:rPr lang="zh-CN" altLang="en-US" sz="2000" baseline="-25000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000" baseline="-25000" dirty="0" smtClean="0">
                <a:latin typeface="Times New Roman" pitchFamily="18" charset="0"/>
                <a:sym typeface="Symbol" pitchFamily="18" charset="2"/>
              </a:rPr>
              <a:t>(1)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) 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，说明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(2), 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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(n) 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也是</a:t>
            </a:r>
            <a:r>
              <a:rPr lang="zh-CN" altLang="en-US" sz="2000" dirty="0" smtClean="0">
                <a:sym typeface="Symbol" pitchFamily="18" charset="2"/>
              </a:rPr>
              <a:t>作业集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N\{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(1)</a:t>
            </a:r>
            <a:r>
              <a:rPr lang="zh-CN" altLang="en-US" sz="2000" dirty="0" smtClean="0">
                <a:sym typeface="Symbol" pitchFamily="18" charset="2"/>
              </a:rPr>
              <a:t>在机器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 sz="2000" baseline="-250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zh-CN" altLang="en-US" sz="2000" dirty="0" smtClean="0">
                <a:sym typeface="Symbol" pitchFamily="18" charset="2"/>
              </a:rPr>
              <a:t>等待时间为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zh-CN" altLang="en-US" sz="2000" baseline="-25000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000" baseline="-25000" dirty="0" smtClean="0">
                <a:latin typeface="Times New Roman" pitchFamily="18" charset="0"/>
                <a:sym typeface="Symbol" pitchFamily="18" charset="2"/>
              </a:rPr>
              <a:t>(1)</a:t>
            </a:r>
            <a:r>
              <a:rPr lang="zh-CN" altLang="en-US" sz="2000" dirty="0" smtClean="0">
                <a:sym typeface="Symbol" pitchFamily="18" charset="2"/>
              </a:rPr>
              <a:t>情况下的一个最优调度。证毕。</a:t>
            </a:r>
            <a:endParaRPr lang="en-US" altLang="zh-CN" sz="2000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目标值递推关系：</a:t>
            </a:r>
            <a:endParaRPr lang="en-US" altLang="zh-CN" sz="24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初始时机器空闲：</a:t>
            </a:r>
            <a:endParaRPr lang="en-US" altLang="zh-CN" sz="2000" dirty="0" smtClean="0"/>
          </a:p>
          <a:p>
            <a:pPr lvl="2">
              <a:lnSpc>
                <a:spcPct val="90000"/>
              </a:lnSpc>
            </a:pPr>
            <a:endParaRPr lang="en-US" altLang="zh-CN" sz="8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一般情况：</a:t>
            </a:r>
          </a:p>
          <a:p>
            <a:pPr lvl="2">
              <a:lnSpc>
                <a:spcPct val="90000"/>
              </a:lnSpc>
            </a:pPr>
            <a:endParaRPr lang="zh-CN" altLang="en-US" sz="2000" dirty="0" smtClean="0"/>
          </a:p>
          <a:p>
            <a:pPr lvl="2">
              <a:lnSpc>
                <a:spcPct val="90000"/>
              </a:lnSpc>
            </a:pPr>
            <a:endParaRPr lang="zh-CN" altLang="en-US" sz="2000" dirty="0"/>
          </a:p>
        </p:txBody>
      </p:sp>
      <p:graphicFrame>
        <p:nvGraphicFramePr>
          <p:cNvPr id="34818" name="Object 4"/>
          <p:cNvGraphicFramePr>
            <a:graphicFrameLocks noChangeAspect="1"/>
          </p:cNvGraphicFramePr>
          <p:nvPr/>
        </p:nvGraphicFramePr>
        <p:xfrm>
          <a:off x="3473465" y="5072074"/>
          <a:ext cx="3241675" cy="436563"/>
        </p:xfrm>
        <a:graphic>
          <a:graphicData uri="http://schemas.openxmlformats.org/presentationml/2006/ole">
            <p:oleObj spid="_x0000_s34818" name="Equation" r:id="rId3" imgW="2044700" imgH="279400" progId="">
              <p:embed/>
            </p:oleObj>
          </a:graphicData>
        </a:graphic>
      </p:graphicFrame>
      <p:graphicFrame>
        <p:nvGraphicFramePr>
          <p:cNvPr id="34819" name="Object 6"/>
          <p:cNvGraphicFramePr>
            <a:graphicFrameLocks noChangeAspect="1"/>
          </p:cNvGraphicFramePr>
          <p:nvPr/>
        </p:nvGraphicFramePr>
        <p:xfrm>
          <a:off x="2819421" y="5572140"/>
          <a:ext cx="4752975" cy="458787"/>
        </p:xfrm>
        <a:graphic>
          <a:graphicData uri="http://schemas.openxmlformats.org/presentationml/2006/ole">
            <p:oleObj spid="_x0000_s34819" name="Equation" r:id="rId4" imgW="2857500" imgH="279400" progId="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流水作业调度问题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CN" altLang="en-US" sz="2000" dirty="0" smtClean="0"/>
              <a:t>其中 </a:t>
            </a:r>
            <a:r>
              <a:rPr lang="en-US" altLang="zh-CN" sz="2000" dirty="0" err="1" smtClean="0">
                <a:latin typeface="Times New Roman" pitchFamily="18" charset="0"/>
              </a:rPr>
              <a:t>b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</a:t>
            </a:r>
            <a:r>
              <a:rPr lang="en-US" altLang="zh-CN" sz="2000" dirty="0" err="1" smtClean="0">
                <a:latin typeface="Times New Roman" pitchFamily="18" charset="0"/>
              </a:rPr>
              <a:t>+max</a:t>
            </a:r>
            <a:r>
              <a:rPr lang="en-US" altLang="zh-CN" sz="2000" dirty="0" smtClean="0">
                <a:latin typeface="Times New Roman" pitchFamily="18" charset="0"/>
              </a:rPr>
              <a:t>(t-a</a:t>
            </a:r>
            <a:r>
              <a:rPr lang="en-US" altLang="zh-CN" sz="2000" baseline="-25000" dirty="0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,0)= </a:t>
            </a:r>
            <a:r>
              <a:rPr lang="en-US" altLang="zh-CN" sz="2000" dirty="0" err="1" smtClean="0">
                <a:latin typeface="Times New Roman" pitchFamily="18" charset="0"/>
              </a:rPr>
              <a:t>b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</a:t>
            </a:r>
            <a:r>
              <a:rPr lang="en-US" altLang="zh-CN" sz="2000" dirty="0" err="1" smtClean="0">
                <a:latin typeface="Times New Roman" pitchFamily="18" charset="0"/>
              </a:rPr>
              <a:t>+max</a:t>
            </a:r>
            <a:r>
              <a:rPr lang="en-US" altLang="zh-CN" sz="2000" dirty="0" smtClean="0">
                <a:latin typeface="Times New Roman" pitchFamily="18" charset="0"/>
              </a:rPr>
              <a:t>(t, </a:t>
            </a:r>
            <a:r>
              <a:rPr lang="en-US" altLang="zh-CN" sz="2000" dirty="0" err="1" smtClean="0">
                <a:latin typeface="Times New Roman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)-</a:t>
            </a:r>
            <a:r>
              <a:rPr lang="en-US" altLang="zh-CN" sz="2000" dirty="0" err="1" smtClean="0">
                <a:latin typeface="Times New Roman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是安排作业集</a:t>
            </a:r>
            <a:r>
              <a:rPr lang="en-US" altLang="zh-CN" sz="2000" dirty="0" smtClean="0">
                <a:latin typeface="Times New Roman" pitchFamily="18" charset="0"/>
              </a:rPr>
              <a:t>S\{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}</a:t>
            </a:r>
            <a:r>
              <a:rPr lang="zh-CN" altLang="en-US" sz="2000" dirty="0" smtClean="0">
                <a:latin typeface="Times New Roman" pitchFamily="18" charset="0"/>
              </a:rPr>
              <a:t>时，机器</a:t>
            </a:r>
            <a:r>
              <a:rPr lang="en-US" altLang="zh-CN" sz="2000" dirty="0" smtClean="0">
                <a:latin typeface="Times New Roman" pitchFamily="18" charset="0"/>
              </a:rPr>
              <a:t>M</a:t>
            </a:r>
            <a:r>
              <a:rPr lang="en-US" altLang="zh-CN" sz="2000" baseline="-25000" dirty="0" smtClean="0">
                <a:latin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</a:rPr>
              <a:t>需要等待的时间。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1"/>
            <a:endParaRPr lang="en-US" altLang="zh-CN" sz="2000" dirty="0" smtClean="0">
              <a:latin typeface="Times New Roman" pitchFamily="18" charset="0"/>
            </a:endParaRPr>
          </a:p>
          <a:p>
            <a:pPr lvl="1"/>
            <a:endParaRPr lang="en-US" altLang="zh-CN" sz="2000" dirty="0" smtClean="0">
              <a:latin typeface="Times New Roman" pitchFamily="18" charset="0"/>
            </a:endParaRPr>
          </a:p>
          <a:p>
            <a:pPr lvl="1"/>
            <a:endParaRPr lang="en-US" altLang="zh-CN" sz="2000" dirty="0" smtClean="0">
              <a:latin typeface="Times New Roman" pitchFamily="18" charset="0"/>
            </a:endParaRPr>
          </a:p>
          <a:p>
            <a:pPr lvl="1"/>
            <a:endParaRPr lang="en-US" altLang="zh-CN" sz="2000" dirty="0" smtClean="0">
              <a:latin typeface="Times New Roman" pitchFamily="18" charset="0"/>
            </a:endParaRPr>
          </a:p>
          <a:p>
            <a:pPr lvl="1"/>
            <a:r>
              <a:rPr lang="zh-CN" altLang="en-US" sz="2400" dirty="0" smtClean="0"/>
              <a:t>按此递推关系设计动态规划算法，时间复杂度 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O(2</a:t>
            </a:r>
            <a:r>
              <a:rPr lang="en-US" altLang="zh-CN" sz="2400" baseline="30000" dirty="0" smtClean="0"/>
              <a:t>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zh-CN" altLang="en-US" sz="2000" dirty="0" smtClean="0">
              <a:latin typeface="Times New Roman" pitchFamily="18" charset="0"/>
            </a:endParaRPr>
          </a:p>
          <a:p>
            <a:pPr lvl="1"/>
            <a:endParaRPr lang="zh-CN" altLang="en-US" dirty="0"/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1906587" y="2357430"/>
            <a:ext cx="5737247" cy="1362082"/>
            <a:chOff x="975" y="2067"/>
            <a:chExt cx="3584" cy="817"/>
          </a:xfrm>
        </p:grpSpPr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975" y="2067"/>
              <a:ext cx="3584" cy="817"/>
              <a:chOff x="7380" y="12201"/>
              <a:chExt cx="4500" cy="1404"/>
            </a:xfrm>
          </p:grpSpPr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7380" y="12201"/>
                <a:ext cx="4500" cy="140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dirty="0">
                    <a:latin typeface="Times New Roman" pitchFamily="18" charset="0"/>
                  </a:rPr>
                  <a:t>            </a:t>
                </a:r>
                <a:r>
                  <a:rPr lang="en-US" altLang="zh-CN" dirty="0" err="1">
                    <a:latin typeface="Times New Roman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itchFamily="18" charset="0"/>
                  </a:rPr>
                  <a:t>i</a:t>
                </a:r>
                <a:r>
                  <a:rPr lang="en-US" altLang="zh-CN" dirty="0">
                    <a:latin typeface="Times New Roman" pitchFamily="18" charset="0"/>
                  </a:rPr>
                  <a:t>                 S\{</a:t>
                </a:r>
                <a:r>
                  <a:rPr lang="en-US" altLang="zh-CN" dirty="0" err="1">
                    <a:latin typeface="Times New Roman" pitchFamily="18" charset="0"/>
                  </a:rPr>
                  <a:t>i</a:t>
                </a:r>
                <a:r>
                  <a:rPr lang="en-US" altLang="zh-CN" dirty="0">
                    <a:latin typeface="Times New Roman" pitchFamily="18" charset="0"/>
                  </a:rPr>
                  <a:t>}  </a:t>
                </a:r>
                <a:r>
                  <a:rPr lang="en-US" altLang="zh-CN" baseline="-25000" dirty="0">
                    <a:latin typeface="Times New Roman" pitchFamily="18" charset="0"/>
                  </a:rPr>
                  <a:t>     </a:t>
                </a:r>
              </a:p>
              <a:p>
                <a:pPr algn="just"/>
                <a:r>
                  <a:rPr lang="en-US" altLang="zh-CN" dirty="0">
                    <a:latin typeface="Times New Roman" pitchFamily="18" charset="0"/>
                  </a:rPr>
                  <a:t>      </a:t>
                </a:r>
              </a:p>
              <a:p>
                <a:pPr algn="just"/>
                <a:r>
                  <a:rPr lang="en-US" altLang="zh-CN" dirty="0">
                    <a:latin typeface="Times New Roman" pitchFamily="18" charset="0"/>
                  </a:rPr>
                  <a:t>                              t- </a:t>
                </a:r>
                <a:r>
                  <a:rPr lang="en-US" altLang="zh-CN" dirty="0" err="1">
                    <a:latin typeface="Times New Roman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itchFamily="18" charset="0"/>
                  </a:rPr>
                  <a:t>i</a:t>
                </a:r>
                <a:r>
                  <a:rPr lang="en-US" altLang="zh-CN" dirty="0">
                    <a:latin typeface="Times New Roman" pitchFamily="18" charset="0"/>
                  </a:rPr>
                  <a:t>       b</a:t>
                </a:r>
                <a:r>
                  <a:rPr lang="en-US" altLang="zh-CN" baseline="-25000" dirty="0">
                    <a:latin typeface="Times New Roman" pitchFamily="18" charset="0"/>
                  </a:rPr>
                  <a:t>i</a:t>
                </a:r>
                <a:r>
                  <a:rPr lang="en-US" altLang="zh-CN" dirty="0">
                    <a:latin typeface="Times New Roman" pitchFamily="18" charset="0"/>
                  </a:rPr>
                  <a:t>   </a:t>
                </a:r>
              </a:p>
              <a:p>
                <a:pPr algn="just"/>
                <a:r>
                  <a:rPr lang="en-US" altLang="zh-CN" dirty="0">
                    <a:latin typeface="Times New Roman" pitchFamily="18" charset="0"/>
                  </a:rPr>
                  <a:t>                    t</a:t>
                </a:r>
                <a:endParaRPr lang="en-US" altLang="zh-CN" dirty="0"/>
              </a:p>
            </p:txBody>
          </p:sp>
          <p:grpSp>
            <p:nvGrpSpPr>
              <p:cNvPr id="11" name="Group 11"/>
              <p:cNvGrpSpPr>
                <a:grpSpLocks/>
              </p:cNvGrpSpPr>
              <p:nvPr/>
            </p:nvGrpSpPr>
            <p:grpSpPr bwMode="auto">
              <a:xfrm>
                <a:off x="7560" y="12516"/>
                <a:ext cx="3960" cy="793"/>
                <a:chOff x="7560" y="12516"/>
                <a:chExt cx="3960" cy="793"/>
              </a:xfrm>
            </p:grpSpPr>
            <p:sp>
              <p:nvSpPr>
                <p:cNvPr id="12" name="Line 12"/>
                <p:cNvSpPr>
                  <a:spLocks noChangeShapeType="1"/>
                </p:cNvSpPr>
                <p:nvPr/>
              </p:nvSpPr>
              <p:spPr bwMode="auto">
                <a:xfrm>
                  <a:off x="7560" y="12672"/>
                  <a:ext cx="12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" name="Line 13"/>
                <p:cNvSpPr>
                  <a:spLocks noChangeShapeType="1"/>
                </p:cNvSpPr>
                <p:nvPr/>
              </p:nvSpPr>
              <p:spPr bwMode="auto">
                <a:xfrm>
                  <a:off x="7560" y="13192"/>
                  <a:ext cx="25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" name="Line 14"/>
                <p:cNvSpPr>
                  <a:spLocks noChangeShapeType="1"/>
                </p:cNvSpPr>
                <p:nvPr/>
              </p:nvSpPr>
              <p:spPr bwMode="auto">
                <a:xfrm>
                  <a:off x="8820" y="12672"/>
                  <a:ext cx="27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Line 15"/>
                <p:cNvSpPr>
                  <a:spLocks noChangeShapeType="1"/>
                </p:cNvSpPr>
                <p:nvPr/>
              </p:nvSpPr>
              <p:spPr bwMode="auto">
                <a:xfrm>
                  <a:off x="7560" y="12516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" name="Line 16"/>
                <p:cNvSpPr>
                  <a:spLocks noChangeShapeType="1"/>
                </p:cNvSpPr>
                <p:nvPr/>
              </p:nvSpPr>
              <p:spPr bwMode="auto">
                <a:xfrm>
                  <a:off x="8640" y="12516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Line 17"/>
                <p:cNvSpPr>
                  <a:spLocks noChangeShapeType="1"/>
                </p:cNvSpPr>
                <p:nvPr/>
              </p:nvSpPr>
              <p:spPr bwMode="auto">
                <a:xfrm>
                  <a:off x="9180" y="12997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Line 18"/>
                <p:cNvSpPr>
                  <a:spLocks noChangeShapeType="1"/>
                </p:cNvSpPr>
                <p:nvPr/>
              </p:nvSpPr>
              <p:spPr bwMode="auto">
                <a:xfrm>
                  <a:off x="8640" y="13036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Line 19"/>
                <p:cNvSpPr>
                  <a:spLocks noChangeShapeType="1"/>
                </p:cNvSpPr>
                <p:nvPr/>
              </p:nvSpPr>
              <p:spPr bwMode="auto">
                <a:xfrm>
                  <a:off x="10080" y="13036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" name="Line 20"/>
            <p:cNvSpPr>
              <a:spLocks noChangeShapeType="1"/>
            </p:cNvSpPr>
            <p:nvPr/>
          </p:nvSpPr>
          <p:spPr bwMode="auto">
            <a:xfrm>
              <a:off x="1118" y="2646"/>
              <a:ext cx="1" cy="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流水作业调度问题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42" y="1285860"/>
            <a:ext cx="8901114" cy="4857785"/>
          </a:xfrm>
        </p:spPr>
        <p:txBody>
          <a:bodyPr/>
          <a:lstStyle/>
          <a:p>
            <a:pPr lvl="1"/>
            <a:r>
              <a:rPr lang="en-US" altLang="zh-CN" sz="2800" dirty="0" smtClean="0"/>
              <a:t>Johnson</a:t>
            </a:r>
            <a:r>
              <a:rPr lang="zh-CN" altLang="en-US" sz="2800" dirty="0" smtClean="0"/>
              <a:t>改进算法</a:t>
            </a:r>
            <a:endParaRPr lang="en-US" altLang="zh-CN" sz="2800" dirty="0" smtClean="0"/>
          </a:p>
          <a:p>
            <a:pPr lvl="2"/>
            <a:r>
              <a:rPr lang="en-US" altLang="zh-CN" sz="2400" dirty="0" smtClean="0">
                <a:latin typeface="Times New Roman" pitchFamily="18" charset="0"/>
              </a:rPr>
              <a:t>Johnson</a:t>
            </a:r>
            <a:r>
              <a:rPr lang="zh-CN" altLang="en-US" sz="2400" dirty="0" smtClean="0"/>
              <a:t>不等式：作业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对作业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lvl="2"/>
            <a:r>
              <a:rPr lang="en-US" altLang="zh-CN" sz="2000" dirty="0" smtClean="0">
                <a:latin typeface="Times New Roman" pitchFamily="18" charset="0"/>
              </a:rPr>
              <a:t>Johnson</a:t>
            </a:r>
            <a:r>
              <a:rPr lang="zh-CN" altLang="en-US" sz="2000" dirty="0" smtClean="0">
                <a:latin typeface="Times New Roman" pitchFamily="18" charset="0"/>
              </a:rPr>
              <a:t>命题：当两个机器的流水作业调度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满足下述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Johnson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不等式时，该调度是最优调度。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min{a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000" baseline="-25000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000" baseline="-250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000" baseline="-25000" dirty="0" err="1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000" baseline="-25000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,b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000" baseline="-25000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000" baseline="-25000" dirty="0" smtClean="0">
                <a:latin typeface="Times New Roman" pitchFamily="18" charset="0"/>
                <a:sym typeface="Symbol" pitchFamily="18" charset="2"/>
              </a:rPr>
              <a:t>(j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)} ≤min{a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000" baseline="-25000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000" baseline="-25000" dirty="0" smtClean="0">
                <a:latin typeface="Times New Roman" pitchFamily="18" charset="0"/>
                <a:sym typeface="Symbol" pitchFamily="18" charset="2"/>
              </a:rPr>
              <a:t>(j)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,b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000" baseline="-25000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000" baseline="-250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000" baseline="-25000" dirty="0" err="1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000" baseline="-25000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}, 1 ≤</a:t>
            </a:r>
            <a:r>
              <a:rPr lang="en-US" altLang="zh-CN" sz="2000" dirty="0" err="1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&lt;j ≤n</a:t>
            </a:r>
          </a:p>
          <a:p>
            <a:pPr lvl="2"/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证明：</a:t>
            </a:r>
            <a:r>
              <a:rPr lang="zh-CN" altLang="en-US" sz="2000" dirty="0" smtClean="0"/>
              <a:t>如果调度</a:t>
            </a:r>
            <a:r>
              <a:rPr lang="zh-CN" altLang="en-US" sz="2000" dirty="0" smtClean="0">
                <a:sym typeface="Symbol" pitchFamily="18" charset="2"/>
              </a:rPr>
              <a:t>将</a:t>
            </a:r>
            <a:r>
              <a:rPr lang="zh-CN" altLang="en-US" sz="2000" dirty="0" smtClean="0"/>
              <a:t>作业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安排在作业</a:t>
            </a:r>
            <a:r>
              <a:rPr lang="en-US" altLang="zh-CN" sz="2000" dirty="0" smtClean="0"/>
              <a:t>j</a:t>
            </a:r>
            <a:r>
              <a:rPr lang="zh-CN" altLang="en-US" sz="2000" dirty="0" smtClean="0"/>
              <a:t>前，则</a:t>
            </a:r>
            <a:endParaRPr lang="en-US" altLang="zh-CN" sz="2000" dirty="0" smtClean="0"/>
          </a:p>
          <a:p>
            <a:pPr lvl="2"/>
            <a:endParaRPr lang="en-US" altLang="zh-CN" sz="2000" dirty="0" smtClean="0"/>
          </a:p>
          <a:p>
            <a:pPr lvl="2">
              <a:buNone/>
            </a:pPr>
            <a:r>
              <a:rPr lang="zh-CN" altLang="en-US" sz="2000" dirty="0" smtClean="0"/>
              <a:t>     其中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t</a:t>
            </a:r>
            <a:r>
              <a:rPr lang="en-US" altLang="zh-CN" sz="2000" baseline="-25000" dirty="0" err="1" smtClean="0"/>
              <a:t>ij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b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err="1" smtClean="0"/>
              <a:t>+max</a:t>
            </a:r>
            <a:r>
              <a:rPr lang="en-US" altLang="zh-CN" sz="2000" dirty="0" smtClean="0"/>
              <a:t>{</a:t>
            </a:r>
            <a:r>
              <a:rPr lang="en-US" altLang="zh-CN" sz="2000" dirty="0" err="1" smtClean="0"/>
              <a:t>b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err="1" smtClean="0"/>
              <a:t>+max</a:t>
            </a:r>
            <a:r>
              <a:rPr lang="en-US" altLang="zh-CN" sz="2000" dirty="0" smtClean="0"/>
              <a:t>{t-a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,0}-a</a:t>
            </a:r>
            <a:r>
              <a:rPr lang="en-US" altLang="zh-CN" sz="2000" baseline="-25000" dirty="0" smtClean="0"/>
              <a:t>j</a:t>
            </a:r>
            <a:r>
              <a:rPr lang="en-US" altLang="zh-CN" sz="2000" dirty="0" smtClean="0"/>
              <a:t>,0}=</a:t>
            </a:r>
            <a:r>
              <a:rPr lang="en-US" altLang="zh-CN" sz="2000" dirty="0" err="1" smtClean="0"/>
              <a:t>b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err="1" smtClean="0"/>
              <a:t>+b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err="1" smtClean="0"/>
              <a:t>-a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err="1" smtClean="0"/>
              <a:t>+max</a:t>
            </a:r>
            <a:r>
              <a:rPr lang="en-US" altLang="zh-CN" sz="2000" dirty="0" smtClean="0"/>
              <a:t>{max{t-a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,0},</a:t>
            </a:r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smtClean="0"/>
              <a:t>-b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)</a:t>
            </a:r>
          </a:p>
          <a:p>
            <a:pPr lvl="2">
              <a:buNone/>
            </a:pPr>
            <a:r>
              <a:rPr lang="en-US" altLang="zh-CN" sz="2000" dirty="0" smtClean="0"/>
              <a:t>                 =</a:t>
            </a:r>
            <a:r>
              <a:rPr lang="en-US" altLang="zh-CN" sz="2000" dirty="0" err="1" smtClean="0"/>
              <a:t>b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err="1" smtClean="0"/>
              <a:t>+b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err="1" smtClean="0"/>
              <a:t>-a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err="1" smtClean="0"/>
              <a:t>+max</a:t>
            </a:r>
            <a:r>
              <a:rPr lang="en-US" altLang="zh-CN" sz="2000" dirty="0" smtClean="0"/>
              <a:t>{t-a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,a</a:t>
            </a:r>
            <a:r>
              <a:rPr lang="en-US" altLang="zh-CN" sz="2000" baseline="-25000" dirty="0" smtClean="0"/>
              <a:t>j</a:t>
            </a:r>
            <a:r>
              <a:rPr lang="en-US" altLang="zh-CN" sz="2000" dirty="0" smtClean="0"/>
              <a:t>-b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,0}=</a:t>
            </a:r>
            <a:r>
              <a:rPr lang="en-US" altLang="zh-CN" sz="2000" dirty="0" err="1" smtClean="0"/>
              <a:t>b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err="1" smtClean="0"/>
              <a:t>+b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err="1" smtClean="0"/>
              <a:t>-a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err="1" smtClean="0"/>
              <a:t>-a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err="1" smtClean="0"/>
              <a:t>+max</a:t>
            </a:r>
            <a:r>
              <a:rPr lang="en-US" altLang="zh-CN" sz="2000" dirty="0" smtClean="0"/>
              <a:t>{</a:t>
            </a:r>
            <a:r>
              <a:rPr lang="en-US" altLang="zh-CN" sz="2000" dirty="0" err="1" smtClean="0"/>
              <a:t>t,a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err="1" smtClean="0"/>
              <a:t>+a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err="1" smtClean="0"/>
              <a:t>-b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err="1" smtClean="0"/>
              <a:t>,a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smtClean="0"/>
              <a:t>}</a:t>
            </a:r>
            <a:endParaRPr lang="zh-CN" altLang="en-US" sz="2000" dirty="0" smtClean="0"/>
          </a:p>
          <a:p>
            <a:pPr lvl="2">
              <a:buNone/>
            </a:pPr>
            <a:r>
              <a:rPr lang="zh-CN" altLang="en-US" sz="2000" dirty="0" smtClean="0">
                <a:latin typeface="Times New Roman" pitchFamily="18" charset="0"/>
              </a:rPr>
              <a:t>      如果作业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对作业</a:t>
            </a:r>
            <a:r>
              <a:rPr lang="en-US" altLang="zh-CN" sz="2000" dirty="0" smtClean="0">
                <a:latin typeface="Times New Roman" pitchFamily="18" charset="0"/>
              </a:rPr>
              <a:t>j</a:t>
            </a:r>
            <a:r>
              <a:rPr lang="zh-CN" altLang="en-US" sz="2000" dirty="0" smtClean="0">
                <a:latin typeface="Times New Roman" pitchFamily="18" charset="0"/>
              </a:rPr>
              <a:t>满足</a:t>
            </a:r>
            <a:r>
              <a:rPr lang="en-US" altLang="zh-CN" sz="2000" dirty="0" smtClean="0">
                <a:latin typeface="Times New Roman" pitchFamily="18" charset="0"/>
              </a:rPr>
              <a:t>Johnson</a:t>
            </a:r>
            <a:r>
              <a:rPr lang="zh-CN" altLang="en-US" sz="2000" dirty="0" smtClean="0">
                <a:latin typeface="Times New Roman" pitchFamily="18" charset="0"/>
              </a:rPr>
              <a:t>不等式，则</a:t>
            </a:r>
            <a:r>
              <a:rPr lang="en-US" altLang="zh-CN" sz="2000" dirty="0" smtClean="0">
                <a:latin typeface="Times New Roman" pitchFamily="18" charset="0"/>
              </a:rPr>
              <a:t>max{-</a:t>
            </a:r>
            <a:r>
              <a:rPr lang="en-US" altLang="zh-CN" sz="2000" dirty="0" err="1" smtClean="0">
                <a:latin typeface="Times New Roman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</a:t>
            </a:r>
            <a:r>
              <a:rPr lang="en-US" altLang="zh-CN" sz="2000" dirty="0" err="1" smtClean="0">
                <a:latin typeface="Times New Roman" pitchFamily="18" charset="0"/>
              </a:rPr>
              <a:t>,-b</a:t>
            </a:r>
            <a:r>
              <a:rPr lang="en-US" altLang="zh-CN" sz="2000" baseline="-25000" dirty="0" err="1" smtClean="0">
                <a:latin typeface="Times New Roman" pitchFamily="18" charset="0"/>
              </a:rPr>
              <a:t>j</a:t>
            </a:r>
            <a:r>
              <a:rPr lang="en-US" altLang="zh-CN" sz="2000" dirty="0" smtClean="0">
                <a:latin typeface="Times New Roman" pitchFamily="18" charset="0"/>
              </a:rPr>
              <a:t>} ≥max{-</a:t>
            </a:r>
            <a:r>
              <a:rPr lang="en-US" altLang="zh-CN" sz="2000" dirty="0" err="1" smtClean="0">
                <a:latin typeface="Times New Roman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itchFamily="18" charset="0"/>
              </a:rPr>
              <a:t>j</a:t>
            </a:r>
            <a:r>
              <a:rPr lang="en-US" altLang="zh-CN" sz="2000" dirty="0" smtClean="0">
                <a:latin typeface="Times New Roman" pitchFamily="18" charset="0"/>
              </a:rPr>
              <a:t>,-b</a:t>
            </a:r>
            <a:r>
              <a:rPr lang="en-US" altLang="zh-CN" sz="2000" baseline="-25000" dirty="0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},</a:t>
            </a:r>
          </a:p>
          <a:p>
            <a:pPr lvl="2">
              <a:buNone/>
            </a:pPr>
            <a:r>
              <a:rPr lang="zh-CN" altLang="en-US" sz="2000" dirty="0" smtClean="0">
                <a:latin typeface="Times New Roman" pitchFamily="18" charset="0"/>
              </a:rPr>
              <a:t>      两边加</a:t>
            </a:r>
            <a:r>
              <a:rPr lang="en-US" altLang="zh-CN" sz="2000" dirty="0" err="1" smtClean="0">
                <a:latin typeface="Times New Roman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</a:t>
            </a:r>
            <a:r>
              <a:rPr lang="en-US" altLang="zh-CN" sz="2000" dirty="0" err="1" smtClean="0">
                <a:latin typeface="Times New Roman" pitchFamily="18" charset="0"/>
              </a:rPr>
              <a:t>+a</a:t>
            </a:r>
            <a:r>
              <a:rPr lang="en-US" altLang="zh-CN" sz="2000" baseline="-25000" dirty="0" err="1" smtClean="0">
                <a:latin typeface="Times New Roman" pitchFamily="18" charset="0"/>
              </a:rPr>
              <a:t>j</a:t>
            </a:r>
            <a:r>
              <a:rPr lang="zh-CN" altLang="en-US" sz="2000" dirty="0" smtClean="0">
                <a:latin typeface="Times New Roman" pitchFamily="18" charset="0"/>
              </a:rPr>
              <a:t>得：</a:t>
            </a:r>
            <a:r>
              <a:rPr lang="en-US" altLang="zh-CN" sz="2000" dirty="0" smtClean="0">
                <a:latin typeface="Times New Roman" pitchFamily="18" charset="0"/>
              </a:rPr>
              <a:t>max{</a:t>
            </a:r>
            <a:r>
              <a:rPr lang="en-US" altLang="zh-CN" sz="2000" dirty="0" err="1" smtClean="0">
                <a:latin typeface="Times New Roman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</a:t>
            </a:r>
            <a:r>
              <a:rPr lang="en-US" altLang="zh-CN" sz="2000" dirty="0" err="1" smtClean="0">
                <a:latin typeface="Times New Roman" pitchFamily="18" charset="0"/>
              </a:rPr>
              <a:t>+a</a:t>
            </a:r>
            <a:r>
              <a:rPr lang="en-US" altLang="zh-CN" sz="2000" baseline="-25000" dirty="0" err="1" smtClean="0">
                <a:latin typeface="Times New Roman" pitchFamily="18" charset="0"/>
              </a:rPr>
              <a:t>j</a:t>
            </a:r>
            <a:r>
              <a:rPr lang="en-US" altLang="zh-CN" sz="2000" baseline="-25000" dirty="0" smtClean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-</a:t>
            </a:r>
            <a:r>
              <a:rPr lang="en-US" altLang="zh-CN" sz="2000" dirty="0" err="1" smtClean="0">
                <a:latin typeface="Times New Roman" pitchFamily="18" charset="0"/>
              </a:rPr>
              <a:t>b</a:t>
            </a:r>
            <a:r>
              <a:rPr lang="en-US" altLang="zh-CN" sz="2000" baseline="-25000" dirty="0" err="1" smtClean="0">
                <a:latin typeface="Times New Roman" pitchFamily="18" charset="0"/>
              </a:rPr>
              <a:t>j</a:t>
            </a:r>
            <a:r>
              <a:rPr lang="en-US" altLang="zh-CN" sz="2000" dirty="0" err="1" smtClean="0">
                <a:latin typeface="Times New Roman" pitchFamily="18" charset="0"/>
              </a:rPr>
              <a:t>,a</a:t>
            </a:r>
            <a:r>
              <a:rPr lang="en-US" altLang="zh-CN" sz="2000" baseline="-25000" dirty="0" err="1" smtClean="0">
                <a:latin typeface="Times New Roman" pitchFamily="18" charset="0"/>
              </a:rPr>
              <a:t>j</a:t>
            </a:r>
            <a:r>
              <a:rPr lang="en-US" altLang="zh-CN" sz="2000" dirty="0" smtClean="0">
                <a:latin typeface="Times New Roman" pitchFamily="18" charset="0"/>
              </a:rPr>
              <a:t>}</a:t>
            </a:r>
            <a:r>
              <a:rPr lang="zh-CN" altLang="en-US" sz="2000" dirty="0" smtClean="0">
                <a:latin typeface="Times New Roman" pitchFamily="18" charset="0"/>
              </a:rPr>
              <a:t>≧</a:t>
            </a:r>
            <a:r>
              <a:rPr lang="en-US" altLang="zh-CN" sz="2000" dirty="0" smtClean="0">
                <a:latin typeface="Times New Roman" pitchFamily="18" charset="0"/>
              </a:rPr>
              <a:t>max{</a:t>
            </a:r>
            <a:r>
              <a:rPr lang="en-US" altLang="zh-CN" sz="2000" dirty="0" err="1" smtClean="0">
                <a:latin typeface="Times New Roman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</a:t>
            </a:r>
            <a:r>
              <a:rPr lang="en-US" altLang="zh-CN" sz="2000" dirty="0" err="1" smtClean="0">
                <a:latin typeface="Times New Roman" pitchFamily="18" charset="0"/>
              </a:rPr>
              <a:t>+a</a:t>
            </a:r>
            <a:r>
              <a:rPr lang="en-US" altLang="zh-CN" sz="2000" baseline="-25000" dirty="0" err="1" smtClean="0">
                <a:latin typeface="Times New Roman" pitchFamily="18" charset="0"/>
              </a:rPr>
              <a:t>j</a:t>
            </a:r>
            <a:r>
              <a:rPr lang="en-US" altLang="zh-CN" sz="2000" baseline="-25000" dirty="0" smtClean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-</a:t>
            </a:r>
            <a:r>
              <a:rPr lang="en-US" altLang="zh-CN" sz="2000" dirty="0" err="1" smtClean="0">
                <a:latin typeface="Times New Roman" pitchFamily="18" charset="0"/>
              </a:rPr>
              <a:t>b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</a:t>
            </a:r>
            <a:r>
              <a:rPr lang="en-US" altLang="zh-CN" sz="2000" dirty="0" err="1" smtClean="0">
                <a:latin typeface="Times New Roman" pitchFamily="18" charset="0"/>
              </a:rPr>
              <a:t>,a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}</a:t>
            </a:r>
            <a:r>
              <a:rPr lang="zh-CN" altLang="en-US" sz="2000" dirty="0" smtClean="0">
                <a:latin typeface="Times New Roman" pitchFamily="18" charset="0"/>
              </a:rPr>
              <a:t>，从而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>
              <a:buNone/>
            </a:pPr>
            <a:r>
              <a:rPr lang="zh-CN" altLang="en-US" sz="2000" dirty="0" smtClean="0">
                <a:latin typeface="Times New Roman" pitchFamily="18" charset="0"/>
              </a:rPr>
              <a:t>      </a:t>
            </a:r>
            <a:r>
              <a:rPr lang="en-US" altLang="zh-CN" sz="2000" dirty="0" err="1" smtClean="0">
                <a:latin typeface="Times New Roman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itchFamily="18" charset="0"/>
              </a:rPr>
              <a:t>ji</a:t>
            </a:r>
            <a:r>
              <a:rPr lang="en-US" altLang="zh-CN" sz="2000" dirty="0" smtClean="0">
                <a:latin typeface="Times New Roman" pitchFamily="18" charset="0"/>
              </a:rPr>
              <a:t>=</a:t>
            </a:r>
            <a:r>
              <a:rPr lang="en-US" altLang="zh-CN" sz="2000" dirty="0" err="1" smtClean="0">
                <a:latin typeface="Times New Roman" pitchFamily="18" charset="0"/>
              </a:rPr>
              <a:t>b</a:t>
            </a:r>
            <a:r>
              <a:rPr lang="en-US" altLang="zh-CN" sz="2000" baseline="-25000" dirty="0" err="1" smtClean="0">
                <a:latin typeface="Times New Roman" pitchFamily="18" charset="0"/>
              </a:rPr>
              <a:t>j</a:t>
            </a:r>
            <a:r>
              <a:rPr lang="en-US" altLang="zh-CN" sz="2000" dirty="0" err="1" smtClean="0">
                <a:latin typeface="Times New Roman" pitchFamily="18" charset="0"/>
              </a:rPr>
              <a:t>+b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</a:t>
            </a:r>
            <a:r>
              <a:rPr lang="en-US" altLang="zh-CN" sz="2000" dirty="0" err="1" smtClean="0">
                <a:latin typeface="Times New Roman" pitchFamily="18" charset="0"/>
              </a:rPr>
              <a:t>-a</a:t>
            </a:r>
            <a:r>
              <a:rPr lang="en-US" altLang="zh-CN" sz="2000" baseline="-25000" dirty="0" err="1" smtClean="0">
                <a:latin typeface="Times New Roman" pitchFamily="18" charset="0"/>
              </a:rPr>
              <a:t>j</a:t>
            </a:r>
            <a:r>
              <a:rPr lang="en-US" altLang="zh-CN" sz="2000" dirty="0" err="1" smtClean="0">
                <a:latin typeface="Times New Roman" pitchFamily="18" charset="0"/>
              </a:rPr>
              <a:t>-a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</a:t>
            </a:r>
            <a:r>
              <a:rPr lang="en-US" altLang="zh-CN" sz="2000" dirty="0" err="1" smtClean="0">
                <a:latin typeface="Times New Roman" pitchFamily="18" charset="0"/>
              </a:rPr>
              <a:t>+max</a:t>
            </a:r>
            <a:r>
              <a:rPr lang="en-US" altLang="zh-CN" sz="2000" dirty="0" smtClean="0">
                <a:latin typeface="Times New Roman" pitchFamily="18" charset="0"/>
              </a:rPr>
              <a:t>{</a:t>
            </a:r>
            <a:r>
              <a:rPr lang="en-US" altLang="zh-CN" sz="2000" dirty="0" err="1" smtClean="0">
                <a:latin typeface="Times New Roman" pitchFamily="18" charset="0"/>
              </a:rPr>
              <a:t>t,a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</a:t>
            </a:r>
            <a:r>
              <a:rPr lang="en-US" altLang="zh-CN" sz="2000" dirty="0" err="1" smtClean="0">
                <a:latin typeface="Times New Roman" pitchFamily="18" charset="0"/>
              </a:rPr>
              <a:t>+a</a:t>
            </a:r>
            <a:r>
              <a:rPr lang="en-US" altLang="zh-CN" sz="2000" baseline="-25000" dirty="0" err="1" smtClean="0">
                <a:latin typeface="Times New Roman" pitchFamily="18" charset="0"/>
              </a:rPr>
              <a:t>j</a:t>
            </a:r>
            <a:r>
              <a:rPr lang="en-US" altLang="zh-CN" sz="2000" dirty="0" err="1" smtClean="0">
                <a:latin typeface="Times New Roman" pitchFamily="18" charset="0"/>
              </a:rPr>
              <a:t>-b</a:t>
            </a:r>
            <a:r>
              <a:rPr lang="en-US" altLang="zh-CN" sz="2000" baseline="-25000" dirty="0" err="1" smtClean="0">
                <a:latin typeface="Times New Roman" pitchFamily="18" charset="0"/>
              </a:rPr>
              <a:t>j</a:t>
            </a:r>
            <a:r>
              <a:rPr lang="en-US" altLang="zh-CN" sz="2000" dirty="0" err="1" smtClean="0">
                <a:latin typeface="Times New Roman" pitchFamily="18" charset="0"/>
              </a:rPr>
              <a:t>,a</a:t>
            </a:r>
            <a:r>
              <a:rPr lang="en-US" altLang="zh-CN" sz="2000" baseline="-25000" dirty="0" err="1" smtClean="0">
                <a:latin typeface="Times New Roman" pitchFamily="18" charset="0"/>
              </a:rPr>
              <a:t>j</a:t>
            </a:r>
            <a:r>
              <a:rPr lang="en-US" altLang="zh-CN" sz="2000" dirty="0" smtClean="0">
                <a:latin typeface="Times New Roman" pitchFamily="18" charset="0"/>
              </a:rPr>
              <a:t>}</a:t>
            </a:r>
            <a:r>
              <a:rPr lang="zh-CN" altLang="en-US" sz="2000" dirty="0" smtClean="0">
                <a:latin typeface="Times New Roman" pitchFamily="18" charset="0"/>
              </a:rPr>
              <a:t> ≧</a:t>
            </a:r>
            <a:r>
              <a:rPr lang="en-US" altLang="zh-CN" sz="2000" dirty="0" err="1" smtClean="0">
                <a:latin typeface="Times New Roman" pitchFamily="18" charset="0"/>
              </a:rPr>
              <a:t>b</a:t>
            </a:r>
            <a:r>
              <a:rPr lang="en-US" altLang="zh-CN" sz="2000" baseline="-25000" dirty="0" err="1" smtClean="0">
                <a:latin typeface="Times New Roman" pitchFamily="18" charset="0"/>
              </a:rPr>
              <a:t>j</a:t>
            </a:r>
            <a:r>
              <a:rPr lang="en-US" altLang="zh-CN" sz="2000" dirty="0" err="1" smtClean="0">
                <a:latin typeface="Times New Roman" pitchFamily="18" charset="0"/>
              </a:rPr>
              <a:t>+b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</a:t>
            </a:r>
            <a:r>
              <a:rPr lang="en-US" altLang="zh-CN" sz="2000" dirty="0" err="1" smtClean="0">
                <a:latin typeface="Times New Roman" pitchFamily="18" charset="0"/>
              </a:rPr>
              <a:t>-a</a:t>
            </a:r>
            <a:r>
              <a:rPr lang="en-US" altLang="zh-CN" sz="2000" baseline="-25000" dirty="0" err="1" smtClean="0">
                <a:latin typeface="Times New Roman" pitchFamily="18" charset="0"/>
              </a:rPr>
              <a:t>j</a:t>
            </a:r>
            <a:r>
              <a:rPr lang="en-US" altLang="zh-CN" sz="2000" dirty="0" err="1" smtClean="0">
                <a:latin typeface="Times New Roman" pitchFamily="18" charset="0"/>
              </a:rPr>
              <a:t>-a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</a:t>
            </a:r>
            <a:r>
              <a:rPr lang="en-US" altLang="zh-CN" sz="2000" dirty="0" err="1" smtClean="0">
                <a:latin typeface="Times New Roman" pitchFamily="18" charset="0"/>
              </a:rPr>
              <a:t>+max</a:t>
            </a:r>
            <a:r>
              <a:rPr lang="en-US" altLang="zh-CN" sz="2000" dirty="0" smtClean="0">
                <a:latin typeface="Times New Roman" pitchFamily="18" charset="0"/>
              </a:rPr>
              <a:t>{t, </a:t>
            </a:r>
            <a:r>
              <a:rPr lang="en-US" altLang="zh-CN" sz="2000" dirty="0" err="1" smtClean="0">
                <a:latin typeface="Times New Roman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</a:t>
            </a:r>
            <a:r>
              <a:rPr lang="en-US" altLang="zh-CN" sz="2000" dirty="0" err="1" smtClean="0">
                <a:latin typeface="Times New Roman" pitchFamily="18" charset="0"/>
              </a:rPr>
              <a:t>+a</a:t>
            </a:r>
            <a:r>
              <a:rPr lang="en-US" altLang="zh-CN" sz="2000" baseline="-25000" dirty="0" err="1" smtClean="0">
                <a:latin typeface="Times New Roman" pitchFamily="18" charset="0"/>
              </a:rPr>
              <a:t>j</a:t>
            </a:r>
            <a:r>
              <a:rPr lang="en-US" altLang="zh-CN" sz="2000" dirty="0" err="1" smtClean="0">
                <a:latin typeface="Times New Roman" pitchFamily="18" charset="0"/>
              </a:rPr>
              <a:t>-b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</a:t>
            </a:r>
            <a:r>
              <a:rPr lang="en-US" altLang="zh-CN" sz="2000" dirty="0" err="1" smtClean="0">
                <a:latin typeface="Times New Roman" pitchFamily="18" charset="0"/>
              </a:rPr>
              <a:t>,a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}=</a:t>
            </a:r>
            <a:r>
              <a:rPr lang="en-US" altLang="zh-CN" sz="2000" dirty="0" err="1" smtClean="0">
                <a:latin typeface="Times New Roman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ij</a:t>
            </a:r>
            <a:endParaRPr lang="en-US" altLang="zh-CN" sz="2000" baseline="-25000" dirty="0" smtClean="0">
              <a:latin typeface="Times New Roman" pitchFamily="18" charset="0"/>
            </a:endParaRPr>
          </a:p>
          <a:p>
            <a:pPr lvl="2"/>
            <a:r>
              <a:rPr lang="zh-CN" altLang="en-US" sz="2000" dirty="0" smtClean="0"/>
              <a:t>如果最优调度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000" baseline="30000" dirty="0" smtClean="0">
                <a:latin typeface="Times New Roman" pitchFamily="18" charset="0"/>
                <a:sym typeface="Symbol" pitchFamily="18" charset="2"/>
              </a:rPr>
              <a:t>/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中</a:t>
            </a:r>
            <a:r>
              <a:rPr lang="en-US" altLang="zh-CN" sz="2000" dirty="0" err="1" smtClean="0">
                <a:latin typeface="Times New Roman" pitchFamily="18" charset="0"/>
                <a:sym typeface="Symbol" pitchFamily="18" charset="2"/>
              </a:rPr>
              <a:t>i,j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与</a:t>
            </a:r>
            <a:r>
              <a:rPr lang="zh-CN" altLang="en-US" sz="2000" dirty="0" smtClean="0">
                <a:sym typeface="Symbol" pitchFamily="18" charset="2"/>
              </a:rPr>
              <a:t>次序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不同， 满足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Johnson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不等式。</a:t>
            </a:r>
            <a:r>
              <a:rPr lang="zh-CN" altLang="en-US" sz="2000" dirty="0" smtClean="0"/>
              <a:t>调换</a:t>
            </a:r>
            <a:r>
              <a:rPr lang="en-US" altLang="zh-CN" sz="2000" dirty="0" err="1" smtClean="0"/>
              <a:t>i,j</a:t>
            </a:r>
            <a:r>
              <a:rPr lang="zh-CN" altLang="en-US" sz="2000" dirty="0" smtClean="0"/>
              <a:t>次序则新调度加工时间不增加，新调度也最优。依次类推，得证。</a:t>
            </a:r>
            <a:endParaRPr lang="zh-CN" altLang="en-US" sz="2000" dirty="0"/>
          </a:p>
        </p:txBody>
      </p:sp>
      <p:graphicFrame>
        <p:nvGraphicFramePr>
          <p:cNvPr id="35842" name="Object 25"/>
          <p:cNvGraphicFramePr>
            <a:graphicFrameLocks noChangeAspect="1"/>
          </p:cNvGraphicFramePr>
          <p:nvPr/>
        </p:nvGraphicFramePr>
        <p:xfrm>
          <a:off x="5265760" y="1857364"/>
          <a:ext cx="2592388" cy="401637"/>
        </p:xfrm>
        <a:graphic>
          <a:graphicData uri="http://schemas.openxmlformats.org/presentationml/2006/ole">
            <p:oleObj spid="_x0000_s35842" name="Equation" r:id="rId3" imgW="1536700" imgH="241300" progId="">
              <p:embed/>
            </p:oleObj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1142976" y="3286124"/>
          <a:ext cx="7000924" cy="428628"/>
        </p:xfrm>
        <a:graphic>
          <a:graphicData uri="http://schemas.openxmlformats.org/presentationml/2006/ole">
            <p:oleObj spid="_x0000_s35844" name="Equation" r:id="rId4" imgW="4038600" imgH="2413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流水作业调度问题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6503"/>
          </a:xfrm>
        </p:spPr>
        <p:txBody>
          <a:bodyPr/>
          <a:lstStyle/>
          <a:p>
            <a:r>
              <a:rPr lang="en-US" altLang="zh-CN" sz="2400" dirty="0" smtClean="0">
                <a:latin typeface="Times New Roman" pitchFamily="18" charset="0"/>
              </a:rPr>
              <a:t>Johnson</a:t>
            </a:r>
            <a:r>
              <a:rPr lang="zh-CN" altLang="en-US" sz="2400" dirty="0" smtClean="0">
                <a:latin typeface="Times New Roman" pitchFamily="18" charset="0"/>
              </a:rPr>
              <a:t>算法：</a:t>
            </a:r>
            <a:r>
              <a:rPr lang="en-US" altLang="zh-CN" sz="2400" dirty="0" smtClean="0">
                <a:latin typeface="Times New Roman" pitchFamily="18" charset="0"/>
              </a:rPr>
              <a:t>T(n)=O(</a:t>
            </a:r>
            <a:r>
              <a:rPr lang="en-US" altLang="zh-CN" sz="2400" dirty="0" err="1" smtClean="0">
                <a:latin typeface="Times New Roman" pitchFamily="18" charset="0"/>
              </a:rPr>
              <a:t>nlogn</a:t>
            </a:r>
            <a:r>
              <a:rPr lang="en-US" altLang="zh-CN" sz="2400" dirty="0" smtClean="0">
                <a:latin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sz="2000" dirty="0" smtClean="0"/>
              <a:t>   1</a:t>
            </a:r>
            <a:r>
              <a:rPr lang="zh-CN" altLang="en-US" sz="2000" dirty="0" smtClean="0"/>
              <a:t>）令</a:t>
            </a:r>
          </a:p>
          <a:p>
            <a:pPr>
              <a:buNone/>
            </a:pPr>
            <a:r>
              <a:rPr lang="zh-CN" altLang="en-US" sz="2000" dirty="0" smtClean="0"/>
              <a:t>   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）将 </a:t>
            </a:r>
            <a:r>
              <a:rPr lang="en-US" altLang="zh-CN" sz="2000" dirty="0" smtClean="0"/>
              <a:t>AB</a:t>
            </a:r>
            <a:r>
              <a:rPr lang="zh-CN" altLang="en-US" sz="2000" dirty="0" smtClean="0"/>
              <a:t>中作业依</a:t>
            </a:r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i</a:t>
            </a:r>
            <a:r>
              <a:rPr lang="zh-CN" altLang="en-US" sz="2000" dirty="0" smtClean="0"/>
              <a:t>的非减次序排列 </a:t>
            </a:r>
          </a:p>
          <a:p>
            <a:pPr>
              <a:buNone/>
            </a:pPr>
            <a:r>
              <a:rPr lang="zh-CN" altLang="en-US" sz="2000" dirty="0" smtClean="0"/>
              <a:t>         将</a:t>
            </a:r>
            <a:r>
              <a:rPr lang="en-US" altLang="zh-CN" sz="2000" dirty="0" smtClean="0"/>
              <a:t>BA</a:t>
            </a:r>
            <a:r>
              <a:rPr lang="zh-CN" altLang="en-US" sz="2000" dirty="0" smtClean="0"/>
              <a:t>中作业依</a:t>
            </a:r>
            <a:r>
              <a:rPr lang="en-US" altLang="zh-CN" sz="2000" dirty="0" smtClean="0"/>
              <a:t>b</a:t>
            </a:r>
            <a:r>
              <a:rPr lang="en-US" altLang="zh-CN" sz="2000" baseline="-25000" dirty="0" smtClean="0"/>
              <a:t>i</a:t>
            </a:r>
            <a:r>
              <a:rPr lang="zh-CN" altLang="en-US" sz="2000" dirty="0" smtClean="0"/>
              <a:t>的非增次序排列</a:t>
            </a:r>
          </a:p>
          <a:p>
            <a:pPr>
              <a:buNone/>
            </a:pPr>
            <a:r>
              <a:rPr lang="zh-CN" altLang="en-US" sz="2000" dirty="0" smtClean="0"/>
              <a:t>   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AB</a:t>
            </a:r>
            <a:r>
              <a:rPr lang="zh-CN" altLang="en-US" sz="2000" dirty="0" smtClean="0"/>
              <a:t>中作业接</a:t>
            </a:r>
            <a:r>
              <a:rPr lang="en-US" altLang="zh-CN" sz="2000" dirty="0" smtClean="0"/>
              <a:t>BA</a:t>
            </a:r>
            <a:r>
              <a:rPr lang="zh-CN" altLang="en-US" sz="2000" dirty="0" smtClean="0"/>
              <a:t>中作业即构成满足</a:t>
            </a:r>
          </a:p>
          <a:p>
            <a:pPr>
              <a:buNone/>
            </a:pPr>
            <a:r>
              <a:rPr lang="en-US" altLang="zh-CN" sz="2000" dirty="0" smtClean="0"/>
              <a:t>       </a:t>
            </a:r>
            <a:r>
              <a:rPr lang="en-US" altLang="zh-CN" sz="2000" dirty="0" smtClean="0">
                <a:latin typeface="Times New Roman" pitchFamily="18" charset="0"/>
              </a:rPr>
              <a:t>Johnson</a:t>
            </a:r>
            <a:r>
              <a:rPr lang="zh-CN" altLang="en-US" sz="2000" dirty="0" smtClean="0">
                <a:latin typeface="Times New Roman" pitchFamily="18" charset="0"/>
              </a:rPr>
              <a:t>法则的最优调度。</a:t>
            </a:r>
          </a:p>
          <a:p>
            <a:r>
              <a:rPr lang="en-US" altLang="zh-CN" sz="2000" b="1" dirty="0" err="1" smtClean="0">
                <a:latin typeface="Times New Roman" pitchFamily="18" charset="0"/>
              </a:rPr>
              <a:t>FlowShop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</a:rPr>
              <a:t>a,b,n,p</a:t>
            </a:r>
            <a:r>
              <a:rPr lang="en-US" altLang="zh-CN" sz="2000" dirty="0" smtClean="0">
                <a:latin typeface="Times New Roman" pitchFamily="18" charset="0"/>
              </a:rPr>
              <a:t>)  // </a:t>
            </a:r>
            <a:r>
              <a:rPr lang="zh-CN" altLang="en-US" sz="2000" dirty="0" smtClean="0">
                <a:latin typeface="Times New Roman" pitchFamily="18" charset="0"/>
              </a:rPr>
              <a:t>给作业排序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endParaRPr lang="en-US" altLang="zh-CN" sz="2400" dirty="0" smtClean="0">
              <a:latin typeface="Times New Roman" pitchFamily="18" charset="0"/>
            </a:endParaRPr>
          </a:p>
          <a:p>
            <a:pPr lvl="1">
              <a:buNone/>
            </a:pPr>
            <a:r>
              <a:rPr lang="zh-CN" altLang="en-US" sz="2000" dirty="0" smtClean="0">
                <a:latin typeface="Times New Roman" pitchFamily="18" charset="0"/>
              </a:rPr>
              <a:t>  </a:t>
            </a:r>
            <a:r>
              <a:rPr lang="en-US" altLang="zh-CN" sz="2000" dirty="0" smtClean="0">
                <a:latin typeface="Times New Roman" pitchFamily="18" charset="0"/>
              </a:rPr>
              <a:t>//</a:t>
            </a:r>
            <a:r>
              <a:rPr lang="zh-CN" altLang="en-US" sz="2000" dirty="0" smtClean="0">
                <a:latin typeface="Times New Roman" pitchFamily="18" charset="0"/>
              </a:rPr>
              <a:t>数组</a:t>
            </a:r>
            <a:r>
              <a:rPr lang="en-US" altLang="zh-CN" sz="2000" dirty="0" smtClean="0">
                <a:latin typeface="Times New Roman" pitchFamily="18" charset="0"/>
              </a:rPr>
              <a:t>p</a:t>
            </a:r>
            <a:r>
              <a:rPr lang="zh-CN" altLang="en-US" sz="2000" dirty="0" smtClean="0">
                <a:latin typeface="Times New Roman" pitchFamily="18" charset="0"/>
              </a:rPr>
              <a:t>记录作业号的一个排列</a:t>
            </a:r>
          </a:p>
          <a:p>
            <a:pPr lvl="1"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float</a:t>
            </a:r>
            <a:r>
              <a:rPr lang="en-US" altLang="zh-CN" sz="2000" dirty="0" smtClean="0">
                <a:latin typeface="Times New Roman" pitchFamily="18" charset="0"/>
              </a:rPr>
              <a:t> a[1..n],b[1..n];</a:t>
            </a:r>
          </a:p>
          <a:p>
            <a:pPr lvl="1"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integer</a:t>
            </a:r>
            <a:r>
              <a:rPr lang="en-US" altLang="zh-CN" sz="2000" dirty="0" smtClean="0">
                <a:latin typeface="Times New Roman" pitchFamily="18" charset="0"/>
              </a:rPr>
              <a:t> c[1..n],d[1..n],p[1..n], </a:t>
            </a:r>
            <a:r>
              <a:rPr lang="en-US" altLang="zh-CN" sz="2000" dirty="0" err="1" smtClean="0">
                <a:latin typeface="Times New Roman" pitchFamily="18" charset="0"/>
              </a:rPr>
              <a:t>n,j,k</a:t>
            </a:r>
            <a:r>
              <a:rPr lang="en-US" altLang="zh-CN" sz="2000" dirty="0" smtClean="0">
                <a:latin typeface="Times New Roman" pitchFamily="18" charset="0"/>
              </a:rPr>
              <a:t>;</a:t>
            </a:r>
          </a:p>
          <a:p>
            <a:pPr lvl="1">
              <a:buNone/>
            </a:pPr>
            <a:r>
              <a:rPr lang="en-US" altLang="zh-CN" sz="2000" dirty="0" smtClean="0">
                <a:latin typeface="Times New Roman" pitchFamily="18" charset="0"/>
              </a:rPr>
              <a:t>  j:=1; k:=n;</a:t>
            </a:r>
          </a:p>
          <a:p>
            <a:pPr lvl="1">
              <a:buNone/>
            </a:pPr>
            <a:r>
              <a:rPr lang="en-US" altLang="zh-CN" sz="2000" dirty="0" smtClean="0">
                <a:latin typeface="Times New Roman" pitchFamily="18" charset="0"/>
              </a:rPr>
              <a:t>  </a:t>
            </a:r>
            <a:r>
              <a:rPr lang="en-US" altLang="zh-CN" sz="2000" b="1" dirty="0" smtClean="0">
                <a:latin typeface="Times New Roman" pitchFamily="18" charset="0"/>
              </a:rPr>
              <a:t>for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=1 </a:t>
            </a:r>
            <a:r>
              <a:rPr lang="en-US" altLang="zh-CN" sz="2000" b="1" dirty="0" smtClean="0">
                <a:latin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</a:rPr>
              <a:t> n </a:t>
            </a:r>
            <a:r>
              <a:rPr lang="en-US" altLang="zh-CN" sz="2000" b="1" dirty="0" smtClean="0">
                <a:latin typeface="Times New Roman" pitchFamily="18" charset="0"/>
              </a:rPr>
              <a:t>do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</a:t>
            </a:r>
            <a:r>
              <a:rPr lang="en-US" altLang="zh-CN" sz="2000" b="1" dirty="0" smtClean="0">
                <a:latin typeface="Times New Roman" pitchFamily="18" charset="0"/>
              </a:rPr>
              <a:t>if</a:t>
            </a:r>
            <a:r>
              <a:rPr lang="en-US" altLang="zh-CN" sz="2000" dirty="0" smtClean="0">
                <a:latin typeface="Times New Roman" pitchFamily="18" charset="0"/>
              </a:rPr>
              <a:t> a[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]&lt;b[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 </a:t>
            </a:r>
            <a:r>
              <a:rPr lang="en-US" altLang="zh-CN" sz="2000" b="1" dirty="0" smtClean="0">
                <a:latin typeface="Times New Roman" pitchFamily="18" charset="0"/>
              </a:rPr>
              <a:t>then</a:t>
            </a:r>
            <a:endParaRPr lang="en-US" altLang="zh-CN" sz="2000" dirty="0" smtClean="0">
              <a:latin typeface="Times New Roman" pitchFamily="18" charset="0"/>
            </a:endParaRPr>
          </a:p>
        </p:txBody>
      </p:sp>
      <p:graphicFrame>
        <p:nvGraphicFramePr>
          <p:cNvPr id="38914" name="Object 6"/>
          <p:cNvGraphicFramePr>
            <a:graphicFrameLocks noChangeAspect="1"/>
          </p:cNvGraphicFramePr>
          <p:nvPr/>
        </p:nvGraphicFramePr>
        <p:xfrm>
          <a:off x="1428728" y="1666865"/>
          <a:ext cx="3203575" cy="333375"/>
        </p:xfrm>
        <a:graphic>
          <a:graphicData uri="http://schemas.openxmlformats.org/presentationml/2006/ole">
            <p:oleObj spid="_x0000_s38914" name="Equation" r:id="rId3" imgW="2197100" imgH="228600" progId="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5572132" y="1500174"/>
            <a:ext cx="314327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 smtClean="0">
                <a:latin typeface="Times New Roman" pitchFamily="18" charset="0"/>
              </a:rPr>
              <a:t>     d[j]:=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; c[j]:=a[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]; j:=j+1;</a:t>
            </a:r>
          </a:p>
          <a:p>
            <a:pPr algn="l"/>
            <a:r>
              <a:rPr lang="en-US" altLang="zh-CN" sz="2000" dirty="0" smtClean="0">
                <a:latin typeface="Times New Roman" pitchFamily="18" charset="0"/>
              </a:rPr>
              <a:t>   </a:t>
            </a:r>
            <a:r>
              <a:rPr lang="en-US" altLang="zh-CN" sz="2000" b="1" dirty="0" smtClean="0">
                <a:latin typeface="Times New Roman" pitchFamily="18" charset="0"/>
              </a:rPr>
              <a:t>else</a:t>
            </a:r>
            <a:endParaRPr lang="en-US" altLang="zh-CN" sz="2000" dirty="0" smtClean="0">
              <a:latin typeface="Times New Roman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     d[k]:=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; c[k]:=b[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]; k:=k-1;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   </a:t>
            </a:r>
            <a:r>
              <a:rPr lang="en-US" altLang="zh-CN" sz="2000" b="1" dirty="0" smtClean="0">
                <a:latin typeface="Times New Roman" pitchFamily="18" charset="0"/>
              </a:rPr>
              <a:t>end{if}</a:t>
            </a:r>
            <a:endParaRPr lang="en-US" altLang="zh-CN" sz="2000" dirty="0" smtClean="0">
              <a:latin typeface="Times New Roman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</a:rPr>
              <a:t>end{for}</a:t>
            </a:r>
            <a:endParaRPr lang="zh-CN" altLang="en-US" sz="2000" dirty="0" smtClean="0">
              <a:latin typeface="Times New Roman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MergeSortL</a:t>
            </a:r>
            <a:r>
              <a:rPr lang="en-US" altLang="zh-CN" sz="2000" dirty="0" smtClean="0">
                <a:latin typeface="Times New Roman" pitchFamily="18" charset="0"/>
              </a:rPr>
              <a:t>(c,1,k,q);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MergeSortL</a:t>
            </a:r>
            <a:r>
              <a:rPr lang="en-US" altLang="zh-CN" sz="2000" dirty="0" smtClean="0">
                <a:latin typeface="Times New Roman" pitchFamily="18" charset="0"/>
              </a:rPr>
              <a:t>(c,k+1,n,r);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 j:=q[0];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</a:rPr>
              <a:t>for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=1 </a:t>
            </a:r>
            <a:r>
              <a:rPr lang="en-US" altLang="zh-CN" sz="2000" b="1" dirty="0" smtClean="0">
                <a:latin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</a:rPr>
              <a:t> k </a:t>
            </a:r>
            <a:r>
              <a:rPr lang="en-US" altLang="zh-CN" sz="2000" b="1" dirty="0" smtClean="0">
                <a:latin typeface="Times New Roman" pitchFamily="18" charset="0"/>
              </a:rPr>
              <a:t>do</a:t>
            </a:r>
            <a:endParaRPr lang="en-US" altLang="zh-CN" sz="2000" dirty="0" smtClean="0">
              <a:latin typeface="Times New Roman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    p[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]:=d[j];   j:=q[j];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</a:rPr>
              <a:t>end{for}</a:t>
            </a:r>
            <a:endParaRPr lang="en-US" altLang="zh-CN" sz="2000" dirty="0" smtClean="0">
              <a:latin typeface="Times New Roman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 j:=r[0];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</a:rPr>
              <a:t>for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 =1 </a:t>
            </a:r>
            <a:r>
              <a:rPr lang="en-US" altLang="zh-CN" sz="2000" b="1" dirty="0" smtClean="0">
                <a:latin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</a:rPr>
              <a:t> n-k </a:t>
            </a:r>
            <a:r>
              <a:rPr lang="en-US" altLang="zh-CN" sz="2000" b="1" dirty="0" smtClean="0">
                <a:latin typeface="Times New Roman" pitchFamily="18" charset="0"/>
              </a:rPr>
              <a:t>do</a:t>
            </a:r>
            <a:endParaRPr lang="en-US" altLang="zh-CN" sz="2000" dirty="0" smtClean="0">
              <a:latin typeface="Times New Roman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    p[n-i+1]:=d[</a:t>
            </a:r>
            <a:r>
              <a:rPr lang="en-US" altLang="zh-CN" sz="2000" dirty="0" err="1" smtClean="0">
                <a:latin typeface="Times New Roman" pitchFamily="18" charset="0"/>
              </a:rPr>
              <a:t>k+j</a:t>
            </a:r>
            <a:r>
              <a:rPr lang="en-US" altLang="zh-CN" sz="2000" dirty="0" smtClean="0">
                <a:latin typeface="Times New Roman" pitchFamily="18" charset="0"/>
              </a:rPr>
              <a:t>];  j:=r[j];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</a:rPr>
              <a:t>end{for}</a:t>
            </a:r>
            <a:endParaRPr lang="en-US" altLang="zh-CN" sz="2000" dirty="0" smtClean="0">
              <a:latin typeface="Times New Roman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b="1" dirty="0" smtClean="0">
                <a:latin typeface="Times New Roman" pitchFamily="18" charset="0"/>
              </a:rPr>
              <a:t>end{</a:t>
            </a:r>
            <a:r>
              <a:rPr lang="en-US" altLang="zh-CN" sz="2000" b="1" dirty="0" err="1" smtClean="0">
                <a:latin typeface="Times New Roman" pitchFamily="18" charset="0"/>
              </a:rPr>
              <a:t>FlowShop</a:t>
            </a:r>
            <a:r>
              <a:rPr lang="en-US" altLang="zh-CN" sz="2000" b="1" dirty="0" smtClean="0">
                <a:latin typeface="Times New Roman" pitchFamily="18" charset="0"/>
              </a:rPr>
              <a:t>}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endParaRPr lang="zh-CN" altLang="en-US" sz="2000" dirty="0"/>
          </a:p>
        </p:txBody>
      </p:sp>
      <p:cxnSp>
        <p:nvCxnSpPr>
          <p:cNvPr id="7" name="直接连接符 6"/>
          <p:cNvCxnSpPr/>
          <p:nvPr/>
        </p:nvCxnSpPr>
        <p:spPr bwMode="auto">
          <a:xfrm rot="5400000">
            <a:off x="2714612" y="3786190"/>
            <a:ext cx="471490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流水作业调度问题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4414" y="2500306"/>
            <a:ext cx="66437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000" dirty="0" smtClean="0">
                <a:latin typeface="Times New Roman" pitchFamily="18" charset="0"/>
              </a:rPr>
              <a:t>数据          </a:t>
            </a:r>
            <a:r>
              <a:rPr lang="en-US" altLang="zh-CN" sz="2000" u="sng" dirty="0" smtClean="0">
                <a:latin typeface="Times New Roman" pitchFamily="18" charset="0"/>
              </a:rPr>
              <a:t>50      10     25     30</a:t>
            </a:r>
            <a:r>
              <a:rPr lang="en-US" altLang="zh-CN" sz="2000" dirty="0" smtClean="0">
                <a:latin typeface="Times New Roman" pitchFamily="18" charset="0"/>
              </a:rPr>
              <a:t>     </a:t>
            </a:r>
            <a:r>
              <a:rPr lang="en-US" altLang="zh-CN" sz="2000" u="sng" dirty="0" smtClean="0">
                <a:latin typeface="Times New Roman" pitchFamily="18" charset="0"/>
              </a:rPr>
              <a:t>15      70      35      55</a:t>
            </a:r>
          </a:p>
          <a:p>
            <a:pPr eaLnBrk="1" hangingPunct="1"/>
            <a:r>
              <a:rPr lang="zh-CN" altLang="en-US" sz="2000" dirty="0" smtClean="0">
                <a:latin typeface="Times New Roman" pitchFamily="18" charset="0"/>
              </a:rPr>
              <a:t>位置 </a:t>
            </a:r>
            <a:r>
              <a:rPr lang="en-US" altLang="zh-CN" sz="2000" dirty="0" smtClean="0">
                <a:latin typeface="Times New Roman" pitchFamily="18" charset="0"/>
              </a:rPr>
              <a:t>(0)    (1)      (2)    (3)     (4)    (5)     (6)     (7)      (8)</a:t>
            </a:r>
          </a:p>
          <a:p>
            <a:pPr eaLnBrk="1" hangingPunct="1"/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</a:t>
            </a:r>
            <a:r>
              <a:rPr lang="en-US" altLang="zh-CN" sz="2000" dirty="0" smtClean="0">
                <a:latin typeface="Times New Roman" pitchFamily="18" charset="0"/>
              </a:rPr>
              <a:t> k=0                 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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 =2                 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</a:t>
            </a:r>
            <a:r>
              <a:rPr lang="en-US" altLang="zh-CN" sz="2000" dirty="0" smtClean="0">
                <a:latin typeface="Times New Roman" pitchFamily="18" charset="0"/>
              </a:rPr>
              <a:t> j=5</a:t>
            </a:r>
          </a:p>
          <a:p>
            <a:pPr eaLnBrk="1" hangingPunct="1"/>
            <a:r>
              <a:rPr lang="zh-CN" altLang="en-US" sz="2000" dirty="0" smtClean="0">
                <a:latin typeface="Times New Roman" pitchFamily="18" charset="0"/>
              </a:rPr>
              <a:t>指针   </a:t>
            </a:r>
            <a:r>
              <a:rPr lang="en-US" altLang="zh-CN" sz="2000" dirty="0" smtClean="0">
                <a:latin typeface="Times New Roman" pitchFamily="18" charset="0"/>
              </a:rPr>
              <a:t>2      0       3        4        1       7        0        8        6</a:t>
            </a:r>
          </a:p>
          <a:p>
            <a:pPr eaLnBrk="1" hangingPunct="1"/>
            <a:r>
              <a:rPr lang="en-US" altLang="zh-CN" sz="2000" dirty="0" smtClean="0">
                <a:latin typeface="Times New Roman" pitchFamily="18" charset="0"/>
              </a:rPr>
              <a:t>       q=2                                        r=5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100" y="1785926"/>
            <a:ext cx="5729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例：采用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地址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邻接链表表示的排序结果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第五章 动态规划算法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673601"/>
          </a:xfrm>
        </p:spPr>
        <p:txBody>
          <a:bodyPr/>
          <a:lstStyle/>
          <a:p>
            <a:r>
              <a:rPr lang="en-US" altLang="zh-CN" dirty="0" smtClean="0"/>
              <a:t>5.5</a:t>
            </a:r>
            <a:r>
              <a:rPr lang="zh-CN" altLang="en-US" sz="3200" dirty="0" smtClean="0"/>
              <a:t>最优二叉搜索树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问题：求平均路长最小的二叉检索树。例</a:t>
            </a:r>
            <a:r>
              <a:rPr lang="en-US" altLang="zh-CN" sz="2400" dirty="0" smtClean="0"/>
              <a:t>S=(</a:t>
            </a:r>
            <a:r>
              <a:rPr lang="en-US" altLang="zh-CN" sz="2400" dirty="0" err="1" smtClean="0"/>
              <a:t>a,b,c,d,e,f</a:t>
            </a:r>
            <a:r>
              <a:rPr lang="en-US" altLang="zh-CN" sz="2400" dirty="0" smtClean="0"/>
              <a:t>)</a:t>
            </a:r>
          </a:p>
          <a:p>
            <a:pPr lvl="2"/>
            <a:r>
              <a:rPr lang="zh-CN" altLang="en-US" sz="2000" dirty="0" smtClean="0"/>
              <a:t>在计算机中经常采用二叉树的结构来存储排好序的数据，称为二叉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分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检索树。设</a:t>
            </a:r>
            <a:r>
              <a:rPr lang="en-US" altLang="zh-CN" sz="2000" dirty="0" smtClean="0"/>
              <a:t>S={x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,x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,…,</a:t>
            </a:r>
            <a:r>
              <a:rPr lang="en-US" altLang="zh-CN" sz="2000" dirty="0" err="1" smtClean="0"/>
              <a:t>x</a:t>
            </a:r>
            <a:r>
              <a:rPr lang="en-US" altLang="zh-CN" sz="2000" baseline="-25000" dirty="0" err="1" smtClean="0"/>
              <a:t>n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是已非降排序的数据集，存储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的二叉树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以</a:t>
            </a:r>
            <a:r>
              <a:rPr lang="en-US" altLang="zh-CN" sz="2000" dirty="0" smtClean="0"/>
              <a:t>x</a:t>
            </a:r>
            <a:r>
              <a:rPr lang="en-US" altLang="zh-CN" sz="2000" baseline="-25000" dirty="0" smtClean="0"/>
              <a:t>i</a:t>
            </a:r>
            <a:r>
              <a:rPr lang="zh-CN" altLang="en-US" sz="2000" dirty="0" smtClean="0"/>
              <a:t>为根，</a:t>
            </a:r>
            <a:r>
              <a:rPr lang="en-US" altLang="zh-CN" sz="2000" dirty="0" smtClean="0"/>
              <a:t>x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,x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,..,x</a:t>
            </a:r>
            <a:r>
              <a:rPr lang="en-US" altLang="zh-CN" sz="2000" baseline="-25000" dirty="0" smtClean="0"/>
              <a:t>i-1</a:t>
            </a:r>
            <a:r>
              <a:rPr lang="zh-CN" altLang="en-US" sz="2000" dirty="0" smtClean="0"/>
              <a:t>都是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的左子树的内结点，</a:t>
            </a:r>
            <a:r>
              <a:rPr lang="en-US" altLang="zh-CN" sz="2000" dirty="0" smtClean="0"/>
              <a:t>x</a:t>
            </a:r>
            <a:r>
              <a:rPr lang="en-US" altLang="zh-CN" sz="2000" baseline="-25000" dirty="0" smtClean="0"/>
              <a:t>i+1</a:t>
            </a:r>
            <a:r>
              <a:rPr lang="en-US" altLang="zh-CN" sz="2000" dirty="0" smtClean="0"/>
              <a:t>,x</a:t>
            </a:r>
            <a:r>
              <a:rPr lang="en-US" altLang="zh-CN" sz="2000" baseline="-25000" dirty="0" smtClean="0"/>
              <a:t>i+2</a:t>
            </a:r>
            <a:r>
              <a:rPr lang="en-US" altLang="zh-CN" sz="2000" dirty="0" smtClean="0"/>
              <a:t>,…,</a:t>
            </a:r>
            <a:r>
              <a:rPr lang="en-US" altLang="zh-CN" sz="2000" dirty="0" err="1" smtClean="0"/>
              <a:t>x</a:t>
            </a:r>
            <a:r>
              <a:rPr lang="en-US" altLang="zh-CN" sz="2000" baseline="-25000" dirty="0" err="1" smtClean="0"/>
              <a:t>n</a:t>
            </a:r>
            <a:r>
              <a:rPr lang="zh-CN" altLang="en-US" sz="2000" dirty="0" smtClean="0"/>
              <a:t>则是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的右子树的内结点，而</a:t>
            </a:r>
            <a:r>
              <a:rPr lang="zh-CN" altLang="en-US" sz="2000" dirty="0" smtClean="0">
                <a:latin typeface="Times New Roman" pitchFamily="18" charset="0"/>
              </a:rPr>
              <a:t>一个叶节点代表一个区间：</a:t>
            </a:r>
            <a:r>
              <a:rPr lang="en-US" altLang="zh-CN" sz="2000" dirty="0" smtClean="0">
                <a:latin typeface="Times New Roman" pitchFamily="18" charset="0"/>
              </a:rPr>
              <a:t>(x</a:t>
            </a:r>
            <a:r>
              <a:rPr lang="en-US" altLang="zh-CN" sz="2000" baseline="-25000" dirty="0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,x</a:t>
            </a:r>
            <a:r>
              <a:rPr lang="en-US" altLang="zh-CN" sz="2000" baseline="-25000" dirty="0" smtClean="0">
                <a:latin typeface="Times New Roman" pitchFamily="18" charset="0"/>
              </a:rPr>
              <a:t>i+1</a:t>
            </a:r>
            <a:r>
              <a:rPr lang="en-US" altLang="zh-CN" sz="2000" dirty="0" smtClean="0">
                <a:latin typeface="Times New Roman" pitchFamily="18" charset="0"/>
              </a:rPr>
              <a:t>) ,</a:t>
            </a:r>
            <a:r>
              <a:rPr lang="zh-CN" altLang="en-US" sz="2000" dirty="0" smtClean="0">
                <a:latin typeface="Times New Roman" pitchFamily="18" charset="0"/>
              </a:rPr>
              <a:t>称</a:t>
            </a:r>
            <a:r>
              <a:rPr lang="en-US" altLang="zh-CN" sz="2000" dirty="0" smtClean="0">
                <a:latin typeface="Times New Roman" pitchFamily="18" charset="0"/>
              </a:rPr>
              <a:t>T </a:t>
            </a:r>
            <a:r>
              <a:rPr lang="zh-CN" altLang="en-US" sz="2000" dirty="0" smtClean="0">
                <a:latin typeface="Times New Roman" pitchFamily="18" charset="0"/>
              </a:rPr>
              <a:t>为</a:t>
            </a:r>
            <a:r>
              <a:rPr lang="en-US" altLang="zh-CN" sz="2000" dirty="0" smtClean="0">
                <a:latin typeface="Times New Roman" pitchFamily="18" charset="0"/>
              </a:rPr>
              <a:t>S</a:t>
            </a:r>
            <a:r>
              <a:rPr lang="zh-CN" altLang="en-US" sz="2000" dirty="0" smtClean="0">
                <a:latin typeface="Times New Roman" pitchFamily="18" charset="0"/>
              </a:rPr>
              <a:t>二叉检索树。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/>
            <a:r>
              <a:rPr lang="zh-CN" altLang="en-US" sz="2000" dirty="0" smtClean="0">
                <a:latin typeface="Times New Roman" pitchFamily="18" charset="0"/>
              </a:rPr>
              <a:t>存取概率分布：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zh-CN" altLang="en-US" sz="2000" dirty="0" smtClean="0">
                <a:latin typeface="Times New Roman" pitchFamily="18" charset="0"/>
              </a:rPr>
              <a:t>是数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en-US" altLang="zh-CN" sz="2000" baseline="-25000" dirty="0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的概率为</a:t>
            </a:r>
            <a:r>
              <a:rPr lang="en-US" altLang="zh-CN" sz="2000" dirty="0" smtClean="0">
                <a:latin typeface="Times New Roman" pitchFamily="18" charset="0"/>
              </a:rPr>
              <a:t>b</a:t>
            </a:r>
            <a:r>
              <a:rPr lang="en-US" altLang="zh-CN" sz="2000" baseline="-25000" dirty="0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，位于区间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(x</a:t>
            </a:r>
            <a:r>
              <a:rPr lang="en-US" altLang="zh-CN" sz="2000" baseline="-25000" dirty="0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,x</a:t>
            </a:r>
            <a:r>
              <a:rPr lang="en-US" altLang="zh-CN" sz="2000" baseline="-25000" dirty="0" smtClean="0">
                <a:latin typeface="Times New Roman" pitchFamily="18" charset="0"/>
              </a:rPr>
              <a:t>i+1</a:t>
            </a:r>
            <a:r>
              <a:rPr lang="en-US" altLang="zh-CN" sz="2000" dirty="0" smtClean="0">
                <a:latin typeface="Times New Roman" pitchFamily="18" charset="0"/>
              </a:rPr>
              <a:t>) </a:t>
            </a:r>
            <a:r>
              <a:rPr lang="zh-CN" altLang="en-US" sz="2000" dirty="0" smtClean="0">
                <a:latin typeface="Times New Roman" pitchFamily="18" charset="0"/>
              </a:rPr>
              <a:t>的概率为</a:t>
            </a:r>
            <a:r>
              <a:rPr lang="en-US" altLang="zh-CN" sz="2000" dirty="0" err="1" smtClean="0">
                <a:latin typeface="Times New Roman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，约定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en-US" altLang="zh-CN" sz="2000" baseline="-25000" dirty="0" smtClean="0">
                <a:latin typeface="Times New Roman" pitchFamily="18" charset="0"/>
              </a:rPr>
              <a:t>0</a:t>
            </a:r>
            <a:r>
              <a:rPr lang="en-US" altLang="zh-CN" sz="2000" dirty="0" smtClean="0">
                <a:latin typeface="Times New Roman" pitchFamily="18" charset="0"/>
              </a:rPr>
              <a:t>=-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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000" baseline="-25000" dirty="0" smtClean="0">
                <a:latin typeface="Times New Roman" pitchFamily="18" charset="0"/>
                <a:sym typeface="Symbol" pitchFamily="18" charset="2"/>
              </a:rPr>
              <a:t>n+1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=+ 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。</a:t>
            </a:r>
            <a:endParaRPr lang="en-US" altLang="zh-CN" sz="2000" dirty="0" smtClean="0">
              <a:latin typeface="Times New Roman" pitchFamily="18" charset="0"/>
              <a:sym typeface="Symbol" pitchFamily="18" charset="2"/>
            </a:endParaRPr>
          </a:p>
          <a:p>
            <a:pPr lvl="2"/>
            <a:endParaRPr lang="en-US" altLang="zh-CN" sz="2000" dirty="0" smtClean="0">
              <a:latin typeface="Times New Roman" pitchFamily="18" charset="0"/>
              <a:sym typeface="Symbol" pitchFamily="18" charset="2"/>
            </a:endParaRPr>
          </a:p>
          <a:p>
            <a:pPr lvl="2"/>
            <a:endParaRPr lang="en-US" altLang="zh-CN" sz="800" dirty="0" smtClean="0">
              <a:latin typeface="Times New Roman" pitchFamily="18" charset="0"/>
            </a:endParaRPr>
          </a:p>
          <a:p>
            <a:pPr lvl="2"/>
            <a:r>
              <a:rPr lang="zh-CN" altLang="en-US" sz="2000" dirty="0" smtClean="0">
                <a:latin typeface="Times New Roman" pitchFamily="18" charset="0"/>
              </a:rPr>
              <a:t>平均路长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zh-CN" altLang="en-US" sz="2000" dirty="0" smtClean="0">
                <a:latin typeface="Times New Roman" pitchFamily="18" charset="0"/>
              </a:rPr>
              <a:t>搜索次数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</a:rPr>
              <a:t>：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存储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000" baseline="-25000" dirty="0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的节点的深度为</a:t>
            </a:r>
            <a:r>
              <a:rPr lang="en-US" altLang="zh-CN" sz="2000" dirty="0" err="1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000" baseline="-25000" dirty="0" err="1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，</a:t>
            </a:r>
            <a:endParaRPr lang="en-US" altLang="zh-CN" sz="2000" dirty="0" smtClean="0">
              <a:latin typeface="Times New Roman" pitchFamily="18" charset="0"/>
              <a:sym typeface="Symbol" pitchFamily="18" charset="2"/>
            </a:endParaRPr>
          </a:p>
          <a:p>
            <a:pPr lvl="2">
              <a:buNone/>
            </a:pP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代表区间</a:t>
            </a:r>
            <a:r>
              <a:rPr lang="en-US" altLang="zh-CN" sz="2000" dirty="0" smtClean="0">
                <a:latin typeface="Times New Roman" pitchFamily="18" charset="0"/>
              </a:rPr>
              <a:t>(x</a:t>
            </a:r>
            <a:r>
              <a:rPr lang="en-US" altLang="zh-CN" sz="2000" baseline="-25000" dirty="0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,x</a:t>
            </a:r>
            <a:r>
              <a:rPr lang="en-US" altLang="zh-CN" sz="2000" baseline="-25000" dirty="0" smtClean="0">
                <a:latin typeface="Times New Roman" pitchFamily="18" charset="0"/>
              </a:rPr>
              <a:t>i+1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的叶节点的深度为</a:t>
            </a:r>
            <a:r>
              <a:rPr lang="en-US" altLang="zh-CN" sz="2000" dirty="0" err="1" smtClean="0">
                <a:latin typeface="Times New Roman" pitchFamily="18" charset="0"/>
                <a:sym typeface="Symbol" pitchFamily="18" charset="2"/>
              </a:rPr>
              <a:t>d</a:t>
            </a:r>
            <a:r>
              <a:rPr lang="en-US" altLang="zh-CN" sz="2000" baseline="-25000" dirty="0" err="1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zh-CN" altLang="en-US" sz="2000" dirty="0" smtClean="0">
                <a:latin typeface="Times New Roman" pitchFamily="18" charset="0"/>
              </a:rPr>
              <a:t>平均路长为：</a:t>
            </a:r>
            <a:endParaRPr lang="zh-CN" altLang="en-US" sz="2000" dirty="0"/>
          </a:p>
        </p:txBody>
      </p: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6469029" y="3627663"/>
            <a:ext cx="2174937" cy="1658725"/>
            <a:chOff x="68" y="2523"/>
            <a:chExt cx="2052" cy="1338"/>
          </a:xfrm>
        </p:grpSpPr>
        <p:grpSp>
          <p:nvGrpSpPr>
            <p:cNvPr id="7" name="Group 41"/>
            <p:cNvGrpSpPr>
              <a:grpSpLocks/>
            </p:cNvGrpSpPr>
            <p:nvPr/>
          </p:nvGrpSpPr>
          <p:grpSpPr bwMode="auto">
            <a:xfrm>
              <a:off x="249" y="2659"/>
              <a:ext cx="1860" cy="1202"/>
              <a:chOff x="249" y="2659"/>
              <a:chExt cx="1860" cy="1202"/>
            </a:xfrm>
          </p:grpSpPr>
          <p:sp>
            <p:nvSpPr>
              <p:cNvPr id="22" name="Oval 10"/>
              <p:cNvSpPr>
                <a:spLocks noChangeArrowheads="1"/>
              </p:cNvSpPr>
              <p:nvPr/>
            </p:nvSpPr>
            <p:spPr bwMode="auto">
              <a:xfrm>
                <a:off x="1380" y="2659"/>
                <a:ext cx="159" cy="15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dirty="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23" name="Oval 11"/>
              <p:cNvSpPr>
                <a:spLocks noChangeArrowheads="1"/>
              </p:cNvSpPr>
              <p:nvPr/>
            </p:nvSpPr>
            <p:spPr bwMode="auto">
              <a:xfrm>
                <a:off x="975" y="2931"/>
                <a:ext cx="159" cy="15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dirty="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24" name="Oval 12"/>
              <p:cNvSpPr>
                <a:spLocks noChangeArrowheads="1"/>
              </p:cNvSpPr>
              <p:nvPr/>
            </p:nvSpPr>
            <p:spPr bwMode="auto">
              <a:xfrm>
                <a:off x="703" y="3203"/>
                <a:ext cx="159" cy="15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5" name="Oval 13"/>
              <p:cNvSpPr>
                <a:spLocks noChangeArrowheads="1"/>
              </p:cNvSpPr>
              <p:nvPr/>
            </p:nvSpPr>
            <p:spPr bwMode="auto">
              <a:xfrm>
                <a:off x="431" y="3475"/>
                <a:ext cx="159" cy="15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6" name="Oval 14"/>
              <p:cNvSpPr>
                <a:spLocks noChangeArrowheads="1"/>
              </p:cNvSpPr>
              <p:nvPr/>
            </p:nvSpPr>
            <p:spPr bwMode="auto">
              <a:xfrm>
                <a:off x="1791" y="2931"/>
                <a:ext cx="159" cy="15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27" name="Oval 15"/>
              <p:cNvSpPr>
                <a:spLocks noChangeArrowheads="1"/>
              </p:cNvSpPr>
              <p:nvPr/>
            </p:nvSpPr>
            <p:spPr bwMode="auto">
              <a:xfrm>
                <a:off x="1202" y="3203"/>
                <a:ext cx="159" cy="15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dirty="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249" y="3748"/>
                <a:ext cx="136" cy="11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Rectangle 23"/>
              <p:cNvSpPr>
                <a:spLocks noChangeArrowheads="1"/>
              </p:cNvSpPr>
              <p:nvPr/>
            </p:nvSpPr>
            <p:spPr bwMode="auto">
              <a:xfrm>
                <a:off x="567" y="3748"/>
                <a:ext cx="136" cy="11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Rectangle 24"/>
              <p:cNvSpPr>
                <a:spLocks noChangeArrowheads="1"/>
              </p:cNvSpPr>
              <p:nvPr/>
            </p:nvSpPr>
            <p:spPr bwMode="auto">
              <a:xfrm>
                <a:off x="884" y="3521"/>
                <a:ext cx="136" cy="11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Rectangle 25"/>
              <p:cNvSpPr>
                <a:spLocks noChangeArrowheads="1"/>
              </p:cNvSpPr>
              <p:nvPr/>
            </p:nvSpPr>
            <p:spPr bwMode="auto">
              <a:xfrm>
                <a:off x="1111" y="3521"/>
                <a:ext cx="136" cy="11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Rectangle 26"/>
              <p:cNvSpPr>
                <a:spLocks noChangeArrowheads="1"/>
              </p:cNvSpPr>
              <p:nvPr/>
            </p:nvSpPr>
            <p:spPr bwMode="auto">
              <a:xfrm>
                <a:off x="1610" y="3203"/>
                <a:ext cx="136" cy="11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Rectangle 27"/>
              <p:cNvSpPr>
                <a:spLocks noChangeArrowheads="1"/>
              </p:cNvSpPr>
              <p:nvPr/>
            </p:nvSpPr>
            <p:spPr bwMode="auto">
              <a:xfrm>
                <a:off x="1383" y="3521"/>
                <a:ext cx="136" cy="11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Rectangle 28"/>
              <p:cNvSpPr>
                <a:spLocks noChangeArrowheads="1"/>
              </p:cNvSpPr>
              <p:nvPr/>
            </p:nvSpPr>
            <p:spPr bwMode="auto">
              <a:xfrm>
                <a:off x="1973" y="3203"/>
                <a:ext cx="136" cy="11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Freeform 29"/>
              <p:cNvSpPr>
                <a:spLocks/>
              </p:cNvSpPr>
              <p:nvPr/>
            </p:nvSpPr>
            <p:spPr bwMode="auto">
              <a:xfrm>
                <a:off x="1128" y="2746"/>
                <a:ext cx="261" cy="237"/>
              </a:xfrm>
              <a:custGeom>
                <a:avLst/>
                <a:gdLst>
                  <a:gd name="T0" fmla="*/ 0 w 261"/>
                  <a:gd name="T1" fmla="*/ 237 h 237"/>
                  <a:gd name="T2" fmla="*/ 261 w 261"/>
                  <a:gd name="T3" fmla="*/ 0 h 237"/>
                  <a:gd name="T4" fmla="*/ 0 60000 65536"/>
                  <a:gd name="T5" fmla="*/ 0 60000 65536"/>
                  <a:gd name="T6" fmla="*/ 0 w 261"/>
                  <a:gd name="T7" fmla="*/ 0 h 237"/>
                  <a:gd name="T8" fmla="*/ 261 w 261"/>
                  <a:gd name="T9" fmla="*/ 237 h 23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1" h="237">
                    <a:moveTo>
                      <a:pt x="0" y="237"/>
                    </a:moveTo>
                    <a:lnTo>
                      <a:pt x="261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Line 30"/>
              <p:cNvSpPr>
                <a:spLocks noChangeShapeType="1"/>
              </p:cNvSpPr>
              <p:nvPr/>
            </p:nvSpPr>
            <p:spPr bwMode="auto">
              <a:xfrm>
                <a:off x="1535" y="2755"/>
                <a:ext cx="272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31"/>
              <p:cNvSpPr>
                <a:spLocks/>
              </p:cNvSpPr>
              <p:nvPr/>
            </p:nvSpPr>
            <p:spPr bwMode="auto">
              <a:xfrm>
                <a:off x="852" y="3083"/>
                <a:ext cx="155" cy="152"/>
              </a:xfrm>
              <a:custGeom>
                <a:avLst/>
                <a:gdLst>
                  <a:gd name="T0" fmla="*/ 0 w 155"/>
                  <a:gd name="T1" fmla="*/ 152 h 152"/>
                  <a:gd name="T2" fmla="*/ 155 w 155"/>
                  <a:gd name="T3" fmla="*/ 0 h 152"/>
                  <a:gd name="T4" fmla="*/ 0 60000 65536"/>
                  <a:gd name="T5" fmla="*/ 0 60000 65536"/>
                  <a:gd name="T6" fmla="*/ 0 w 155"/>
                  <a:gd name="T7" fmla="*/ 0 h 152"/>
                  <a:gd name="T8" fmla="*/ 155 w 155"/>
                  <a:gd name="T9" fmla="*/ 152 h 15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5" h="152">
                    <a:moveTo>
                      <a:pt x="0" y="152"/>
                    </a:moveTo>
                    <a:lnTo>
                      <a:pt x="155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" name="Line 32"/>
              <p:cNvSpPr>
                <a:spLocks noChangeShapeType="1"/>
              </p:cNvSpPr>
              <p:nvPr/>
            </p:nvSpPr>
            <p:spPr bwMode="auto">
              <a:xfrm>
                <a:off x="1111" y="3067"/>
                <a:ext cx="136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Line 33"/>
              <p:cNvSpPr>
                <a:spLocks noChangeShapeType="1"/>
              </p:cNvSpPr>
              <p:nvPr/>
            </p:nvSpPr>
            <p:spPr bwMode="auto">
              <a:xfrm flipH="1">
                <a:off x="1655" y="3067"/>
                <a:ext cx="182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" name="Line 34"/>
              <p:cNvSpPr>
                <a:spLocks noChangeShapeType="1"/>
              </p:cNvSpPr>
              <p:nvPr/>
            </p:nvSpPr>
            <p:spPr bwMode="auto">
              <a:xfrm>
                <a:off x="1927" y="3067"/>
                <a:ext cx="137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" name="Line 35"/>
              <p:cNvSpPr>
                <a:spLocks noChangeShapeType="1"/>
              </p:cNvSpPr>
              <p:nvPr/>
            </p:nvSpPr>
            <p:spPr bwMode="auto">
              <a:xfrm flipH="1">
                <a:off x="567" y="3339"/>
                <a:ext cx="181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" name="Line 36"/>
              <p:cNvSpPr>
                <a:spLocks noChangeShapeType="1"/>
              </p:cNvSpPr>
              <p:nvPr/>
            </p:nvSpPr>
            <p:spPr bwMode="auto">
              <a:xfrm>
                <a:off x="839" y="3339"/>
                <a:ext cx="136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37"/>
              <p:cNvSpPr>
                <a:spLocks/>
              </p:cNvSpPr>
              <p:nvPr/>
            </p:nvSpPr>
            <p:spPr bwMode="auto">
              <a:xfrm>
                <a:off x="341" y="3614"/>
                <a:ext cx="117" cy="134"/>
              </a:xfrm>
              <a:custGeom>
                <a:avLst/>
                <a:gdLst>
                  <a:gd name="T0" fmla="*/ 117 w 117"/>
                  <a:gd name="T1" fmla="*/ 0 h 134"/>
                  <a:gd name="T2" fmla="*/ 0 w 117"/>
                  <a:gd name="T3" fmla="*/ 134 h 134"/>
                  <a:gd name="T4" fmla="*/ 0 60000 65536"/>
                  <a:gd name="T5" fmla="*/ 0 60000 65536"/>
                  <a:gd name="T6" fmla="*/ 0 w 117"/>
                  <a:gd name="T7" fmla="*/ 0 h 134"/>
                  <a:gd name="T8" fmla="*/ 117 w 117"/>
                  <a:gd name="T9" fmla="*/ 134 h 13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7" h="134">
                    <a:moveTo>
                      <a:pt x="117" y="0"/>
                    </a:moveTo>
                    <a:lnTo>
                      <a:pt x="0" y="13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" name="Line 38"/>
              <p:cNvSpPr>
                <a:spLocks noChangeShapeType="1"/>
              </p:cNvSpPr>
              <p:nvPr/>
            </p:nvSpPr>
            <p:spPr bwMode="auto">
              <a:xfrm>
                <a:off x="567" y="3612"/>
                <a:ext cx="9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" name="Line 39"/>
              <p:cNvSpPr>
                <a:spLocks noChangeShapeType="1"/>
              </p:cNvSpPr>
              <p:nvPr/>
            </p:nvSpPr>
            <p:spPr bwMode="auto">
              <a:xfrm flipV="1">
                <a:off x="1156" y="3339"/>
                <a:ext cx="91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" name="Line 40"/>
              <p:cNvSpPr>
                <a:spLocks noChangeShapeType="1"/>
              </p:cNvSpPr>
              <p:nvPr/>
            </p:nvSpPr>
            <p:spPr bwMode="auto">
              <a:xfrm>
                <a:off x="1338" y="3339"/>
                <a:ext cx="136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55"/>
            <p:cNvGrpSpPr>
              <a:grpSpLocks/>
            </p:cNvGrpSpPr>
            <p:nvPr/>
          </p:nvGrpSpPr>
          <p:grpSpPr bwMode="auto">
            <a:xfrm>
              <a:off x="68" y="2523"/>
              <a:ext cx="2052" cy="1315"/>
              <a:chOff x="68" y="2523"/>
              <a:chExt cx="2052" cy="1315"/>
            </a:xfrm>
          </p:grpSpPr>
          <p:sp>
            <p:nvSpPr>
              <p:cNvPr id="9" name="Rectangle 42"/>
              <p:cNvSpPr>
                <a:spLocks noChangeArrowheads="1"/>
              </p:cNvSpPr>
              <p:nvPr/>
            </p:nvSpPr>
            <p:spPr bwMode="auto">
              <a:xfrm>
                <a:off x="1383" y="2523"/>
                <a:ext cx="159" cy="1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 dirty="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10" name="Rectangle 43"/>
              <p:cNvSpPr>
                <a:spLocks noChangeArrowheads="1"/>
              </p:cNvSpPr>
              <p:nvPr/>
            </p:nvSpPr>
            <p:spPr bwMode="auto">
              <a:xfrm>
                <a:off x="839" y="2840"/>
                <a:ext cx="159" cy="1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11" name="Rectangle 44"/>
              <p:cNvSpPr>
                <a:spLocks noChangeArrowheads="1"/>
              </p:cNvSpPr>
              <p:nvPr/>
            </p:nvSpPr>
            <p:spPr bwMode="auto">
              <a:xfrm>
                <a:off x="1927" y="2840"/>
                <a:ext cx="159" cy="1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2" name="Rectangle 45"/>
              <p:cNvSpPr>
                <a:spLocks noChangeArrowheads="1"/>
              </p:cNvSpPr>
              <p:nvPr/>
            </p:nvSpPr>
            <p:spPr bwMode="auto">
              <a:xfrm>
                <a:off x="1292" y="3067"/>
                <a:ext cx="159" cy="1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>
                    <a:latin typeface="Times New Roman" pitchFamily="18" charset="0"/>
                  </a:rPr>
                  <a:t>8</a:t>
                </a:r>
              </a:p>
            </p:txBody>
          </p:sp>
          <p:sp>
            <p:nvSpPr>
              <p:cNvPr id="13" name="Rectangle 46"/>
              <p:cNvSpPr>
                <a:spLocks noChangeArrowheads="1"/>
              </p:cNvSpPr>
              <p:nvPr/>
            </p:nvSpPr>
            <p:spPr bwMode="auto">
              <a:xfrm>
                <a:off x="567" y="3113"/>
                <a:ext cx="159" cy="1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14" name="Rectangle 47"/>
              <p:cNvSpPr>
                <a:spLocks noChangeArrowheads="1"/>
              </p:cNvSpPr>
              <p:nvPr/>
            </p:nvSpPr>
            <p:spPr bwMode="auto">
              <a:xfrm>
                <a:off x="295" y="3385"/>
                <a:ext cx="159" cy="1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>
                    <a:latin typeface="Times New Roman" pitchFamily="18" charset="0"/>
                  </a:rPr>
                  <a:t>20</a:t>
                </a:r>
              </a:p>
            </p:txBody>
          </p:sp>
          <p:sp>
            <p:nvSpPr>
              <p:cNvPr id="15" name="Rectangle 48"/>
              <p:cNvSpPr>
                <a:spLocks noChangeArrowheads="1"/>
              </p:cNvSpPr>
              <p:nvPr/>
            </p:nvSpPr>
            <p:spPr bwMode="auto">
              <a:xfrm>
                <a:off x="744" y="3725"/>
                <a:ext cx="159" cy="1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 dirty="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16" name="Rectangle 49"/>
              <p:cNvSpPr>
                <a:spLocks noChangeArrowheads="1"/>
              </p:cNvSpPr>
              <p:nvPr/>
            </p:nvSpPr>
            <p:spPr bwMode="auto">
              <a:xfrm>
                <a:off x="725" y="3475"/>
                <a:ext cx="159" cy="1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17" name="Rectangle 50"/>
              <p:cNvSpPr>
                <a:spLocks noChangeArrowheads="1"/>
              </p:cNvSpPr>
              <p:nvPr/>
            </p:nvSpPr>
            <p:spPr bwMode="auto">
              <a:xfrm>
                <a:off x="68" y="3725"/>
                <a:ext cx="159" cy="1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18" name="Rectangle 51"/>
              <p:cNvSpPr>
                <a:spLocks noChangeArrowheads="1"/>
              </p:cNvSpPr>
              <p:nvPr/>
            </p:nvSpPr>
            <p:spPr bwMode="auto">
              <a:xfrm>
                <a:off x="1088" y="3635"/>
                <a:ext cx="159" cy="1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19" name="Rectangle 52"/>
              <p:cNvSpPr>
                <a:spLocks noChangeArrowheads="1"/>
              </p:cNvSpPr>
              <p:nvPr/>
            </p:nvSpPr>
            <p:spPr bwMode="auto">
              <a:xfrm>
                <a:off x="1372" y="3657"/>
                <a:ext cx="147" cy="10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20" name="Rectangle 53"/>
              <p:cNvSpPr>
                <a:spLocks noChangeArrowheads="1"/>
              </p:cNvSpPr>
              <p:nvPr/>
            </p:nvSpPr>
            <p:spPr bwMode="auto">
              <a:xfrm>
                <a:off x="1610" y="3339"/>
                <a:ext cx="147" cy="10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21" name="Rectangle 54"/>
              <p:cNvSpPr>
                <a:spLocks noChangeArrowheads="1"/>
              </p:cNvSpPr>
              <p:nvPr/>
            </p:nvSpPr>
            <p:spPr bwMode="auto">
              <a:xfrm>
                <a:off x="1973" y="3339"/>
                <a:ext cx="147" cy="10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>
                    <a:latin typeface="Times New Roman" pitchFamily="18" charset="0"/>
                  </a:rPr>
                  <a:t>10</a:t>
                </a:r>
              </a:p>
            </p:txBody>
          </p:sp>
        </p:grpSp>
      </p:grpSp>
      <p:graphicFrame>
        <p:nvGraphicFramePr>
          <p:cNvPr id="39939" name="Object 8"/>
          <p:cNvGraphicFramePr>
            <a:graphicFrameLocks noChangeAspect="1"/>
          </p:cNvGraphicFramePr>
          <p:nvPr/>
        </p:nvGraphicFramePr>
        <p:xfrm>
          <a:off x="1571604" y="4572008"/>
          <a:ext cx="4608513" cy="677863"/>
        </p:xfrm>
        <a:graphic>
          <a:graphicData uri="http://schemas.openxmlformats.org/presentationml/2006/ole">
            <p:oleObj spid="_x0000_s39939" name="Equation" r:id="rId3" imgW="3048000" imgH="444500" progId="">
              <p:embed/>
            </p:oleObj>
          </a:graphicData>
        </a:graphic>
      </p:graphicFrame>
      <p:graphicFrame>
        <p:nvGraphicFramePr>
          <p:cNvPr id="39940" name="Object 6"/>
          <p:cNvGraphicFramePr>
            <a:graphicFrameLocks noChangeAspect="1"/>
          </p:cNvGraphicFramePr>
          <p:nvPr/>
        </p:nvGraphicFramePr>
        <p:xfrm>
          <a:off x="6643702" y="5429264"/>
          <a:ext cx="2162173" cy="720725"/>
        </p:xfrm>
        <a:graphic>
          <a:graphicData uri="http://schemas.openxmlformats.org/presentationml/2006/ole">
            <p:oleObj spid="_x0000_s39940" name="Equation" r:id="rId4" imgW="1637589" imgH="44430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最优二叉搜索树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对上例，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S={</a:t>
            </a:r>
            <a:r>
              <a:rPr lang="en-US" altLang="zh-CN" dirty="0" err="1" smtClean="0"/>
              <a:t>a,b,c,d,e,f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a={10%,6%,6%,6%,6%,6%,10%}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b={20%,7%,6%,8%,5%,4%}</a:t>
            </a:r>
          </a:p>
          <a:p>
            <a:pPr lvl="2"/>
            <a:r>
              <a:rPr lang="zh-CN" altLang="en-US" dirty="0" smtClean="0"/>
              <a:t>下图两颗不同的二叉搜索树，平均路径</a:t>
            </a:r>
            <a:r>
              <a:rPr lang="en-US" altLang="zh-CN" dirty="0" smtClean="0"/>
              <a:t>P</a:t>
            </a:r>
            <a:r>
              <a:rPr lang="zh-CN" altLang="en-US" dirty="0" smtClean="0"/>
              <a:t>是不同的。</a:t>
            </a:r>
            <a:endParaRPr lang="zh-CN" altLang="en-US" dirty="0"/>
          </a:p>
        </p:txBody>
      </p:sp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1000100" y="3714752"/>
            <a:ext cx="3744912" cy="2195512"/>
            <a:chOff x="295" y="2727"/>
            <a:chExt cx="2359" cy="1383"/>
          </a:xfrm>
        </p:grpSpPr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295" y="2727"/>
              <a:ext cx="2052" cy="1338"/>
              <a:chOff x="68" y="2523"/>
              <a:chExt cx="2052" cy="1338"/>
            </a:xfrm>
          </p:grpSpPr>
          <p:grpSp>
            <p:nvGrpSpPr>
              <p:cNvPr id="7" name="Group 41"/>
              <p:cNvGrpSpPr>
                <a:grpSpLocks/>
              </p:cNvGrpSpPr>
              <p:nvPr/>
            </p:nvGrpSpPr>
            <p:grpSpPr bwMode="auto">
              <a:xfrm>
                <a:off x="249" y="2659"/>
                <a:ext cx="1860" cy="1202"/>
                <a:chOff x="249" y="2659"/>
                <a:chExt cx="1860" cy="1202"/>
              </a:xfrm>
            </p:grpSpPr>
            <p:sp>
              <p:nvSpPr>
                <p:cNvPr id="22" name="Oval 10"/>
                <p:cNvSpPr>
                  <a:spLocks noChangeArrowheads="1"/>
                </p:cNvSpPr>
                <p:nvPr/>
              </p:nvSpPr>
              <p:spPr bwMode="auto">
                <a:xfrm>
                  <a:off x="1380" y="2659"/>
                  <a:ext cx="159" cy="15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dirty="0">
                      <a:latin typeface="Times New Roman" pitchFamily="18" charset="0"/>
                    </a:rPr>
                    <a:t>e</a:t>
                  </a:r>
                </a:p>
              </p:txBody>
            </p:sp>
            <p:sp>
              <p:nvSpPr>
                <p:cNvPr id="23" name="Oval 11"/>
                <p:cNvSpPr>
                  <a:spLocks noChangeArrowheads="1"/>
                </p:cNvSpPr>
                <p:nvPr/>
              </p:nvSpPr>
              <p:spPr bwMode="auto">
                <a:xfrm>
                  <a:off x="975" y="2931"/>
                  <a:ext cx="159" cy="15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dirty="0"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24" name="Oval 12"/>
                <p:cNvSpPr>
                  <a:spLocks noChangeArrowheads="1"/>
                </p:cNvSpPr>
                <p:nvPr/>
              </p:nvSpPr>
              <p:spPr bwMode="auto">
                <a:xfrm>
                  <a:off x="703" y="3203"/>
                  <a:ext cx="159" cy="15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>
                      <a:latin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25" name="Oval 13"/>
                <p:cNvSpPr>
                  <a:spLocks noChangeArrowheads="1"/>
                </p:cNvSpPr>
                <p:nvPr/>
              </p:nvSpPr>
              <p:spPr bwMode="auto">
                <a:xfrm>
                  <a:off x="431" y="3475"/>
                  <a:ext cx="159" cy="15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26" name="Oval 14"/>
                <p:cNvSpPr>
                  <a:spLocks noChangeArrowheads="1"/>
                </p:cNvSpPr>
                <p:nvPr/>
              </p:nvSpPr>
              <p:spPr bwMode="auto">
                <a:xfrm>
                  <a:off x="1791" y="2931"/>
                  <a:ext cx="159" cy="15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>
                      <a:latin typeface="Times New Roman" pitchFamily="18" charset="0"/>
                    </a:rPr>
                    <a:t>f</a:t>
                  </a:r>
                </a:p>
              </p:txBody>
            </p:sp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auto">
                <a:xfrm>
                  <a:off x="1202" y="3203"/>
                  <a:ext cx="159" cy="15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>
                      <a:latin typeface="Times New Roman" pitchFamily="18" charset="0"/>
                    </a:rPr>
                    <a:t>d</a:t>
                  </a:r>
                </a:p>
              </p:txBody>
            </p:sp>
            <p:sp>
              <p:nvSpPr>
                <p:cNvPr id="28" name="Rectangle 22"/>
                <p:cNvSpPr>
                  <a:spLocks noChangeArrowheads="1"/>
                </p:cNvSpPr>
                <p:nvPr/>
              </p:nvSpPr>
              <p:spPr bwMode="auto">
                <a:xfrm>
                  <a:off x="249" y="3748"/>
                  <a:ext cx="136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Rectangle 23"/>
                <p:cNvSpPr>
                  <a:spLocks noChangeArrowheads="1"/>
                </p:cNvSpPr>
                <p:nvPr/>
              </p:nvSpPr>
              <p:spPr bwMode="auto">
                <a:xfrm>
                  <a:off x="567" y="3748"/>
                  <a:ext cx="136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Rectangle 24"/>
                <p:cNvSpPr>
                  <a:spLocks noChangeArrowheads="1"/>
                </p:cNvSpPr>
                <p:nvPr/>
              </p:nvSpPr>
              <p:spPr bwMode="auto">
                <a:xfrm>
                  <a:off x="884" y="3521"/>
                  <a:ext cx="136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Rectangle 25"/>
                <p:cNvSpPr>
                  <a:spLocks noChangeArrowheads="1"/>
                </p:cNvSpPr>
                <p:nvPr/>
              </p:nvSpPr>
              <p:spPr bwMode="auto">
                <a:xfrm>
                  <a:off x="1111" y="3521"/>
                  <a:ext cx="136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Rectangle 26"/>
                <p:cNvSpPr>
                  <a:spLocks noChangeArrowheads="1"/>
                </p:cNvSpPr>
                <p:nvPr/>
              </p:nvSpPr>
              <p:spPr bwMode="auto">
                <a:xfrm>
                  <a:off x="1610" y="3203"/>
                  <a:ext cx="136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Rectangle 27"/>
                <p:cNvSpPr>
                  <a:spLocks noChangeArrowheads="1"/>
                </p:cNvSpPr>
                <p:nvPr/>
              </p:nvSpPr>
              <p:spPr bwMode="auto">
                <a:xfrm>
                  <a:off x="1383" y="3521"/>
                  <a:ext cx="136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Rectangle 28"/>
                <p:cNvSpPr>
                  <a:spLocks noChangeArrowheads="1"/>
                </p:cNvSpPr>
                <p:nvPr/>
              </p:nvSpPr>
              <p:spPr bwMode="auto">
                <a:xfrm>
                  <a:off x="1973" y="3203"/>
                  <a:ext cx="136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Freeform 29"/>
                <p:cNvSpPr>
                  <a:spLocks/>
                </p:cNvSpPr>
                <p:nvPr/>
              </p:nvSpPr>
              <p:spPr bwMode="auto">
                <a:xfrm>
                  <a:off x="1128" y="2746"/>
                  <a:ext cx="261" cy="237"/>
                </a:xfrm>
                <a:custGeom>
                  <a:avLst/>
                  <a:gdLst>
                    <a:gd name="T0" fmla="*/ 0 w 261"/>
                    <a:gd name="T1" fmla="*/ 237 h 237"/>
                    <a:gd name="T2" fmla="*/ 261 w 261"/>
                    <a:gd name="T3" fmla="*/ 0 h 237"/>
                    <a:gd name="T4" fmla="*/ 0 60000 65536"/>
                    <a:gd name="T5" fmla="*/ 0 60000 65536"/>
                    <a:gd name="T6" fmla="*/ 0 w 261"/>
                    <a:gd name="T7" fmla="*/ 0 h 237"/>
                    <a:gd name="T8" fmla="*/ 261 w 261"/>
                    <a:gd name="T9" fmla="*/ 237 h 23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61" h="237">
                      <a:moveTo>
                        <a:pt x="0" y="237"/>
                      </a:moveTo>
                      <a:lnTo>
                        <a:pt x="261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Line 30"/>
                <p:cNvSpPr>
                  <a:spLocks noChangeShapeType="1"/>
                </p:cNvSpPr>
                <p:nvPr/>
              </p:nvSpPr>
              <p:spPr bwMode="auto">
                <a:xfrm>
                  <a:off x="1535" y="2755"/>
                  <a:ext cx="272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31"/>
                <p:cNvSpPr>
                  <a:spLocks/>
                </p:cNvSpPr>
                <p:nvPr/>
              </p:nvSpPr>
              <p:spPr bwMode="auto">
                <a:xfrm>
                  <a:off x="852" y="3083"/>
                  <a:ext cx="155" cy="152"/>
                </a:xfrm>
                <a:custGeom>
                  <a:avLst/>
                  <a:gdLst>
                    <a:gd name="T0" fmla="*/ 0 w 155"/>
                    <a:gd name="T1" fmla="*/ 152 h 152"/>
                    <a:gd name="T2" fmla="*/ 155 w 155"/>
                    <a:gd name="T3" fmla="*/ 0 h 152"/>
                    <a:gd name="T4" fmla="*/ 0 60000 65536"/>
                    <a:gd name="T5" fmla="*/ 0 60000 65536"/>
                    <a:gd name="T6" fmla="*/ 0 w 155"/>
                    <a:gd name="T7" fmla="*/ 0 h 152"/>
                    <a:gd name="T8" fmla="*/ 155 w 155"/>
                    <a:gd name="T9" fmla="*/ 152 h 1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5" h="152">
                      <a:moveTo>
                        <a:pt x="0" y="152"/>
                      </a:moveTo>
                      <a:lnTo>
                        <a:pt x="155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Line 32"/>
                <p:cNvSpPr>
                  <a:spLocks noChangeShapeType="1"/>
                </p:cNvSpPr>
                <p:nvPr/>
              </p:nvSpPr>
              <p:spPr bwMode="auto">
                <a:xfrm>
                  <a:off x="1111" y="3067"/>
                  <a:ext cx="136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1655" y="3067"/>
                  <a:ext cx="182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Line 34"/>
                <p:cNvSpPr>
                  <a:spLocks noChangeShapeType="1"/>
                </p:cNvSpPr>
                <p:nvPr/>
              </p:nvSpPr>
              <p:spPr bwMode="auto">
                <a:xfrm>
                  <a:off x="1927" y="3067"/>
                  <a:ext cx="137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567" y="3339"/>
                  <a:ext cx="181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Line 36"/>
                <p:cNvSpPr>
                  <a:spLocks noChangeShapeType="1"/>
                </p:cNvSpPr>
                <p:nvPr/>
              </p:nvSpPr>
              <p:spPr bwMode="auto">
                <a:xfrm>
                  <a:off x="839" y="3339"/>
                  <a:ext cx="136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37"/>
                <p:cNvSpPr>
                  <a:spLocks/>
                </p:cNvSpPr>
                <p:nvPr/>
              </p:nvSpPr>
              <p:spPr bwMode="auto">
                <a:xfrm>
                  <a:off x="341" y="3614"/>
                  <a:ext cx="117" cy="134"/>
                </a:xfrm>
                <a:custGeom>
                  <a:avLst/>
                  <a:gdLst>
                    <a:gd name="T0" fmla="*/ 117 w 117"/>
                    <a:gd name="T1" fmla="*/ 0 h 134"/>
                    <a:gd name="T2" fmla="*/ 0 w 117"/>
                    <a:gd name="T3" fmla="*/ 134 h 134"/>
                    <a:gd name="T4" fmla="*/ 0 60000 65536"/>
                    <a:gd name="T5" fmla="*/ 0 60000 65536"/>
                    <a:gd name="T6" fmla="*/ 0 w 117"/>
                    <a:gd name="T7" fmla="*/ 0 h 134"/>
                    <a:gd name="T8" fmla="*/ 117 w 117"/>
                    <a:gd name="T9" fmla="*/ 134 h 13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17" h="134">
                      <a:moveTo>
                        <a:pt x="117" y="0"/>
                      </a:moveTo>
                      <a:lnTo>
                        <a:pt x="0" y="13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Line 38"/>
                <p:cNvSpPr>
                  <a:spLocks noChangeShapeType="1"/>
                </p:cNvSpPr>
                <p:nvPr/>
              </p:nvSpPr>
              <p:spPr bwMode="auto">
                <a:xfrm>
                  <a:off x="567" y="3612"/>
                  <a:ext cx="9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1156" y="3339"/>
                  <a:ext cx="91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Line 40"/>
                <p:cNvSpPr>
                  <a:spLocks noChangeShapeType="1"/>
                </p:cNvSpPr>
                <p:nvPr/>
              </p:nvSpPr>
              <p:spPr bwMode="auto">
                <a:xfrm>
                  <a:off x="1338" y="3339"/>
                  <a:ext cx="136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55"/>
              <p:cNvGrpSpPr>
                <a:grpSpLocks/>
              </p:cNvGrpSpPr>
              <p:nvPr/>
            </p:nvGrpSpPr>
            <p:grpSpPr bwMode="auto">
              <a:xfrm>
                <a:off x="68" y="2523"/>
                <a:ext cx="2052" cy="1315"/>
                <a:chOff x="68" y="2523"/>
                <a:chExt cx="2052" cy="1315"/>
              </a:xfrm>
            </p:grpSpPr>
            <p:sp>
              <p:nvSpPr>
                <p:cNvPr id="9" name="Rectangle 42"/>
                <p:cNvSpPr>
                  <a:spLocks noChangeArrowheads="1"/>
                </p:cNvSpPr>
                <p:nvPr/>
              </p:nvSpPr>
              <p:spPr bwMode="auto">
                <a:xfrm>
                  <a:off x="1383" y="2523"/>
                  <a:ext cx="159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altLang="zh-CN" sz="1600"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10" name="Rectangle 43"/>
                <p:cNvSpPr>
                  <a:spLocks noChangeArrowheads="1"/>
                </p:cNvSpPr>
                <p:nvPr/>
              </p:nvSpPr>
              <p:spPr bwMode="auto">
                <a:xfrm>
                  <a:off x="839" y="2840"/>
                  <a:ext cx="159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altLang="zh-CN" sz="1600">
                      <a:latin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11" name="Rectangle 44"/>
                <p:cNvSpPr>
                  <a:spLocks noChangeArrowheads="1"/>
                </p:cNvSpPr>
                <p:nvPr/>
              </p:nvSpPr>
              <p:spPr bwMode="auto">
                <a:xfrm>
                  <a:off x="1927" y="2840"/>
                  <a:ext cx="159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altLang="zh-CN" sz="1600"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12" name="Rectangle 45"/>
                <p:cNvSpPr>
                  <a:spLocks noChangeArrowheads="1"/>
                </p:cNvSpPr>
                <p:nvPr/>
              </p:nvSpPr>
              <p:spPr bwMode="auto">
                <a:xfrm>
                  <a:off x="1292" y="3067"/>
                  <a:ext cx="159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altLang="zh-CN" sz="1600">
                      <a:latin typeface="Times New Roman" pitchFamily="18" charset="0"/>
                    </a:rPr>
                    <a:t>8</a:t>
                  </a:r>
                </a:p>
              </p:txBody>
            </p:sp>
            <p:sp>
              <p:nvSpPr>
                <p:cNvPr id="13" name="Rectangle 46"/>
                <p:cNvSpPr>
                  <a:spLocks noChangeArrowheads="1"/>
                </p:cNvSpPr>
                <p:nvPr/>
              </p:nvSpPr>
              <p:spPr bwMode="auto">
                <a:xfrm>
                  <a:off x="567" y="3113"/>
                  <a:ext cx="159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altLang="zh-CN" sz="1600">
                      <a:latin typeface="Times New Roman" pitchFamily="18" charset="0"/>
                    </a:rPr>
                    <a:t>7</a:t>
                  </a:r>
                </a:p>
              </p:txBody>
            </p:sp>
            <p:sp>
              <p:nvSpPr>
                <p:cNvPr id="14" name="Rectangle 47"/>
                <p:cNvSpPr>
                  <a:spLocks noChangeArrowheads="1"/>
                </p:cNvSpPr>
                <p:nvPr/>
              </p:nvSpPr>
              <p:spPr bwMode="auto">
                <a:xfrm>
                  <a:off x="295" y="3385"/>
                  <a:ext cx="159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altLang="zh-CN" sz="1600">
                      <a:latin typeface="Times New Roman" pitchFamily="18" charset="0"/>
                    </a:rPr>
                    <a:t>20</a:t>
                  </a:r>
                </a:p>
              </p:txBody>
            </p:sp>
            <p:sp>
              <p:nvSpPr>
                <p:cNvPr id="15" name="Rectangle 48"/>
                <p:cNvSpPr>
                  <a:spLocks noChangeArrowheads="1"/>
                </p:cNvSpPr>
                <p:nvPr/>
              </p:nvSpPr>
              <p:spPr bwMode="auto">
                <a:xfrm>
                  <a:off x="739" y="3725"/>
                  <a:ext cx="159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altLang="zh-CN" sz="1600">
                      <a:latin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16" name="Rectangle 49"/>
                <p:cNvSpPr>
                  <a:spLocks noChangeArrowheads="1"/>
                </p:cNvSpPr>
                <p:nvPr/>
              </p:nvSpPr>
              <p:spPr bwMode="auto">
                <a:xfrm>
                  <a:off x="725" y="3475"/>
                  <a:ext cx="159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altLang="zh-CN" sz="1600">
                      <a:latin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17" name="Rectangle 50"/>
                <p:cNvSpPr>
                  <a:spLocks noChangeArrowheads="1"/>
                </p:cNvSpPr>
                <p:nvPr/>
              </p:nvSpPr>
              <p:spPr bwMode="auto">
                <a:xfrm>
                  <a:off x="68" y="3725"/>
                  <a:ext cx="159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altLang="zh-CN" sz="1600">
                      <a:latin typeface="Times New Roman" pitchFamily="18" charset="0"/>
                    </a:rPr>
                    <a:t>10</a:t>
                  </a:r>
                </a:p>
              </p:txBody>
            </p:sp>
            <p:sp>
              <p:nvSpPr>
                <p:cNvPr id="18" name="Rectangle 51"/>
                <p:cNvSpPr>
                  <a:spLocks noChangeArrowheads="1"/>
                </p:cNvSpPr>
                <p:nvPr/>
              </p:nvSpPr>
              <p:spPr bwMode="auto">
                <a:xfrm>
                  <a:off x="1088" y="3670"/>
                  <a:ext cx="159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altLang="zh-CN" sz="1600" dirty="0">
                      <a:latin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19" name="Rectangle 52"/>
                <p:cNvSpPr>
                  <a:spLocks noChangeArrowheads="1"/>
                </p:cNvSpPr>
                <p:nvPr/>
              </p:nvSpPr>
              <p:spPr bwMode="auto">
                <a:xfrm>
                  <a:off x="1372" y="3657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altLang="zh-CN" sz="1600">
                      <a:latin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20" name="Rectangle 53"/>
                <p:cNvSpPr>
                  <a:spLocks noChangeArrowheads="1"/>
                </p:cNvSpPr>
                <p:nvPr/>
              </p:nvSpPr>
              <p:spPr bwMode="auto">
                <a:xfrm>
                  <a:off x="1610" y="3339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altLang="zh-CN" sz="1600" dirty="0">
                      <a:latin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21" name="Rectangle 54"/>
                <p:cNvSpPr>
                  <a:spLocks noChangeArrowheads="1"/>
                </p:cNvSpPr>
                <p:nvPr/>
              </p:nvSpPr>
              <p:spPr bwMode="auto">
                <a:xfrm>
                  <a:off x="1973" y="3339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altLang="zh-CN" sz="1600">
                      <a:latin typeface="Times New Roman" pitchFamily="18" charset="0"/>
                    </a:rPr>
                    <a:t>10</a:t>
                  </a:r>
                </a:p>
              </p:txBody>
            </p:sp>
          </p:grpSp>
        </p:grpSp>
        <p:sp>
          <p:nvSpPr>
            <p:cNvPr id="6" name="Rectangle 93"/>
            <p:cNvSpPr>
              <a:spLocks noChangeArrowheads="1"/>
            </p:cNvSpPr>
            <p:nvPr/>
          </p:nvSpPr>
          <p:spPr bwMode="auto">
            <a:xfrm>
              <a:off x="2064" y="3974"/>
              <a:ext cx="590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/>
                <a:t>P=2.88</a:t>
              </a:r>
              <a:endParaRPr lang="en-US" altLang="zh-CN" sz="1600" dirty="0"/>
            </a:p>
          </p:txBody>
        </p:sp>
      </p:grpSp>
      <p:grpSp>
        <p:nvGrpSpPr>
          <p:cNvPr id="47" name="Group 95"/>
          <p:cNvGrpSpPr>
            <a:grpSpLocks/>
          </p:cNvGrpSpPr>
          <p:nvPr/>
        </p:nvGrpSpPr>
        <p:grpSpPr bwMode="auto">
          <a:xfrm>
            <a:off x="5507038" y="3643314"/>
            <a:ext cx="2970212" cy="2303463"/>
            <a:chOff x="3469" y="2614"/>
            <a:chExt cx="1871" cy="1451"/>
          </a:xfrm>
        </p:grpSpPr>
        <p:grpSp>
          <p:nvGrpSpPr>
            <p:cNvPr id="48" name="Group 92"/>
            <p:cNvGrpSpPr>
              <a:grpSpLocks/>
            </p:cNvGrpSpPr>
            <p:nvPr/>
          </p:nvGrpSpPr>
          <p:grpSpPr bwMode="auto">
            <a:xfrm>
              <a:off x="3515" y="2614"/>
              <a:ext cx="1825" cy="1417"/>
              <a:chOff x="3515" y="2614"/>
              <a:chExt cx="1825" cy="1417"/>
            </a:xfrm>
          </p:grpSpPr>
          <p:grpSp>
            <p:nvGrpSpPr>
              <p:cNvPr id="50" name="Group 77"/>
              <p:cNvGrpSpPr>
                <a:grpSpLocks/>
              </p:cNvGrpSpPr>
              <p:nvPr/>
            </p:nvGrpSpPr>
            <p:grpSpPr bwMode="auto">
              <a:xfrm>
                <a:off x="3606" y="2773"/>
                <a:ext cx="1655" cy="1247"/>
                <a:chOff x="3969" y="2568"/>
                <a:chExt cx="1655" cy="1247"/>
              </a:xfrm>
            </p:grpSpPr>
            <p:sp>
              <p:nvSpPr>
                <p:cNvPr id="65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5239" y="3249"/>
                  <a:ext cx="9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66" name="Group 76"/>
                <p:cNvGrpSpPr>
                  <a:grpSpLocks/>
                </p:cNvGrpSpPr>
                <p:nvPr/>
              </p:nvGrpSpPr>
              <p:grpSpPr bwMode="auto">
                <a:xfrm>
                  <a:off x="3969" y="2568"/>
                  <a:ext cx="1655" cy="1247"/>
                  <a:chOff x="4105" y="2568"/>
                  <a:chExt cx="1655" cy="1247"/>
                </a:xfrm>
              </p:grpSpPr>
              <p:sp>
                <p:nvSpPr>
                  <p:cNvPr id="67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4694" y="2568"/>
                    <a:ext cx="159" cy="159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>
                        <a:latin typeface="Times New Roman" pitchFamily="18" charset="0"/>
                      </a:rPr>
                      <a:t>b</a:t>
                    </a:r>
                  </a:p>
                </p:txBody>
              </p:sp>
              <p:sp>
                <p:nvSpPr>
                  <p:cNvPr id="68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4332" y="2795"/>
                    <a:ext cx="159" cy="159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>
                        <a:latin typeface="Times New Roman" pitchFamily="18" charset="0"/>
                      </a:rPr>
                      <a:t>a</a:t>
                    </a:r>
                  </a:p>
                </p:txBody>
              </p:sp>
              <p:sp>
                <p:nvSpPr>
                  <p:cNvPr id="69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5103" y="2795"/>
                    <a:ext cx="159" cy="159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>
                        <a:latin typeface="Times New Roman" pitchFamily="18" charset="0"/>
                      </a:rPr>
                      <a:t>d</a:t>
                    </a:r>
                  </a:p>
                </p:txBody>
              </p:sp>
              <p:sp>
                <p:nvSpPr>
                  <p:cNvPr id="70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5420" y="3113"/>
                    <a:ext cx="159" cy="159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>
                        <a:latin typeface="Times New Roman" pitchFamily="18" charset="0"/>
                      </a:rPr>
                      <a:t>f</a:t>
                    </a:r>
                  </a:p>
                </p:txBody>
              </p:sp>
              <p:sp>
                <p:nvSpPr>
                  <p:cNvPr id="71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5239" y="3385"/>
                    <a:ext cx="159" cy="159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>
                        <a:latin typeface="Times New Roman" pitchFamily="18" charset="0"/>
                      </a:rPr>
                      <a:t>e</a:t>
                    </a:r>
                  </a:p>
                </p:txBody>
              </p:sp>
              <p:sp>
                <p:nvSpPr>
                  <p:cNvPr id="72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4830" y="3113"/>
                    <a:ext cx="159" cy="159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>
                        <a:latin typeface="Times New Roman" pitchFamily="18" charset="0"/>
                      </a:rPr>
                      <a:t>c</a:t>
                    </a:r>
                  </a:p>
                </p:txBody>
              </p:sp>
              <p:sp>
                <p:nvSpPr>
                  <p:cNvPr id="73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4105" y="3113"/>
                    <a:ext cx="159" cy="11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513" y="3113"/>
                    <a:ext cx="159" cy="11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4649" y="3408"/>
                    <a:ext cx="159" cy="11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4999" y="3444"/>
                    <a:ext cx="159" cy="11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5601" y="3430"/>
                    <a:ext cx="159" cy="11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5420" y="3702"/>
                    <a:ext cx="159" cy="11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5125" y="3702"/>
                    <a:ext cx="159" cy="11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Line 6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95" y="2931"/>
                    <a:ext cx="182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65"/>
                  <p:cNvSpPr>
                    <a:spLocks/>
                  </p:cNvSpPr>
                  <p:nvPr/>
                </p:nvSpPr>
                <p:spPr bwMode="auto">
                  <a:xfrm>
                    <a:off x="4468" y="2683"/>
                    <a:ext cx="243" cy="157"/>
                  </a:xfrm>
                  <a:custGeom>
                    <a:avLst/>
                    <a:gdLst>
                      <a:gd name="T0" fmla="*/ 243 w 243"/>
                      <a:gd name="T1" fmla="*/ 0 h 157"/>
                      <a:gd name="T2" fmla="*/ 0 w 243"/>
                      <a:gd name="T3" fmla="*/ 157 h 157"/>
                      <a:gd name="T4" fmla="*/ 0 60000 65536"/>
                      <a:gd name="T5" fmla="*/ 0 60000 65536"/>
                      <a:gd name="T6" fmla="*/ 0 w 243"/>
                      <a:gd name="T7" fmla="*/ 0 h 157"/>
                      <a:gd name="T8" fmla="*/ 243 w 243"/>
                      <a:gd name="T9" fmla="*/ 157 h 15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43" h="157">
                        <a:moveTo>
                          <a:pt x="243" y="0"/>
                        </a:moveTo>
                        <a:lnTo>
                          <a:pt x="0" y="15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66"/>
                  <p:cNvSpPr>
                    <a:spLocks/>
                  </p:cNvSpPr>
                  <p:nvPr/>
                </p:nvSpPr>
                <p:spPr bwMode="auto">
                  <a:xfrm>
                    <a:off x="4830" y="2659"/>
                    <a:ext cx="318" cy="166"/>
                  </a:xfrm>
                  <a:custGeom>
                    <a:avLst/>
                    <a:gdLst>
                      <a:gd name="T0" fmla="*/ 0 w 318"/>
                      <a:gd name="T1" fmla="*/ 0 h 166"/>
                      <a:gd name="T2" fmla="*/ 291 w 318"/>
                      <a:gd name="T3" fmla="*/ 166 h 166"/>
                      <a:gd name="T4" fmla="*/ 318 w 318"/>
                      <a:gd name="T5" fmla="*/ 136 h 166"/>
                      <a:gd name="T6" fmla="*/ 0 60000 65536"/>
                      <a:gd name="T7" fmla="*/ 0 60000 65536"/>
                      <a:gd name="T8" fmla="*/ 0 60000 65536"/>
                      <a:gd name="T9" fmla="*/ 0 w 318"/>
                      <a:gd name="T10" fmla="*/ 0 h 166"/>
                      <a:gd name="T11" fmla="*/ 318 w 318"/>
                      <a:gd name="T12" fmla="*/ 166 h 16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18" h="166">
                        <a:moveTo>
                          <a:pt x="0" y="0"/>
                        </a:moveTo>
                        <a:lnTo>
                          <a:pt x="291" y="166"/>
                        </a:lnTo>
                        <a:lnTo>
                          <a:pt x="318" y="136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4468" y="2931"/>
                    <a:ext cx="136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68"/>
                  <p:cNvSpPr>
                    <a:spLocks/>
                  </p:cNvSpPr>
                  <p:nvPr/>
                </p:nvSpPr>
                <p:spPr bwMode="auto">
                  <a:xfrm>
                    <a:off x="4979" y="2931"/>
                    <a:ext cx="170" cy="209"/>
                  </a:xfrm>
                  <a:custGeom>
                    <a:avLst/>
                    <a:gdLst>
                      <a:gd name="T0" fmla="*/ 170 w 170"/>
                      <a:gd name="T1" fmla="*/ 0 h 209"/>
                      <a:gd name="T2" fmla="*/ 0 w 170"/>
                      <a:gd name="T3" fmla="*/ 209 h 209"/>
                      <a:gd name="T4" fmla="*/ 0 60000 65536"/>
                      <a:gd name="T5" fmla="*/ 0 60000 65536"/>
                      <a:gd name="T6" fmla="*/ 0 w 170"/>
                      <a:gd name="T7" fmla="*/ 0 h 209"/>
                      <a:gd name="T8" fmla="*/ 170 w 170"/>
                      <a:gd name="T9" fmla="*/ 209 h 209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70" h="209">
                        <a:moveTo>
                          <a:pt x="170" y="0"/>
                        </a:moveTo>
                        <a:lnTo>
                          <a:pt x="0" y="209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69"/>
                  <p:cNvSpPr>
                    <a:spLocks/>
                  </p:cNvSpPr>
                  <p:nvPr/>
                </p:nvSpPr>
                <p:spPr bwMode="auto">
                  <a:xfrm>
                    <a:off x="5231" y="2904"/>
                    <a:ext cx="221" cy="213"/>
                  </a:xfrm>
                  <a:custGeom>
                    <a:avLst/>
                    <a:gdLst>
                      <a:gd name="T0" fmla="*/ 0 w 221"/>
                      <a:gd name="T1" fmla="*/ 0 h 213"/>
                      <a:gd name="T2" fmla="*/ 221 w 221"/>
                      <a:gd name="T3" fmla="*/ 213 h 213"/>
                      <a:gd name="T4" fmla="*/ 0 60000 65536"/>
                      <a:gd name="T5" fmla="*/ 0 60000 65536"/>
                      <a:gd name="T6" fmla="*/ 0 w 221"/>
                      <a:gd name="T7" fmla="*/ 0 h 213"/>
                      <a:gd name="T8" fmla="*/ 221 w 221"/>
                      <a:gd name="T9" fmla="*/ 213 h 2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21" h="213">
                        <a:moveTo>
                          <a:pt x="0" y="0"/>
                        </a:moveTo>
                        <a:lnTo>
                          <a:pt x="221" y="213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70"/>
                  <p:cNvSpPr>
                    <a:spLocks/>
                  </p:cNvSpPr>
                  <p:nvPr/>
                </p:nvSpPr>
                <p:spPr bwMode="auto">
                  <a:xfrm>
                    <a:off x="4740" y="3251"/>
                    <a:ext cx="113" cy="134"/>
                  </a:xfrm>
                  <a:custGeom>
                    <a:avLst/>
                    <a:gdLst>
                      <a:gd name="T0" fmla="*/ 113 w 113"/>
                      <a:gd name="T1" fmla="*/ 0 h 134"/>
                      <a:gd name="T2" fmla="*/ 0 w 113"/>
                      <a:gd name="T3" fmla="*/ 134 h 134"/>
                      <a:gd name="T4" fmla="*/ 0 60000 65536"/>
                      <a:gd name="T5" fmla="*/ 0 60000 65536"/>
                      <a:gd name="T6" fmla="*/ 0 w 113"/>
                      <a:gd name="T7" fmla="*/ 0 h 134"/>
                      <a:gd name="T8" fmla="*/ 113 w 113"/>
                      <a:gd name="T9" fmla="*/ 134 h 134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13" h="134">
                        <a:moveTo>
                          <a:pt x="113" y="0"/>
                        </a:moveTo>
                        <a:lnTo>
                          <a:pt x="0" y="134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4967" y="3249"/>
                    <a:ext cx="136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73"/>
                  <p:cNvSpPr>
                    <a:spLocks/>
                  </p:cNvSpPr>
                  <p:nvPr/>
                </p:nvSpPr>
                <p:spPr bwMode="auto">
                  <a:xfrm>
                    <a:off x="5556" y="3249"/>
                    <a:ext cx="141" cy="191"/>
                  </a:xfrm>
                  <a:custGeom>
                    <a:avLst/>
                    <a:gdLst>
                      <a:gd name="T0" fmla="*/ 0 w 141"/>
                      <a:gd name="T1" fmla="*/ 0 h 191"/>
                      <a:gd name="T2" fmla="*/ 141 w 141"/>
                      <a:gd name="T3" fmla="*/ 191 h 191"/>
                      <a:gd name="T4" fmla="*/ 0 60000 65536"/>
                      <a:gd name="T5" fmla="*/ 0 60000 65536"/>
                      <a:gd name="T6" fmla="*/ 0 w 141"/>
                      <a:gd name="T7" fmla="*/ 0 h 191"/>
                      <a:gd name="T8" fmla="*/ 141 w 141"/>
                      <a:gd name="T9" fmla="*/ 191 h 19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41" h="191">
                        <a:moveTo>
                          <a:pt x="0" y="0"/>
                        </a:moveTo>
                        <a:lnTo>
                          <a:pt x="141" y="191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Line 7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193" y="3521"/>
                    <a:ext cx="91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75"/>
                  <p:cNvSpPr>
                    <a:spLocks/>
                  </p:cNvSpPr>
                  <p:nvPr/>
                </p:nvSpPr>
                <p:spPr bwMode="auto">
                  <a:xfrm>
                    <a:off x="5373" y="3527"/>
                    <a:ext cx="138" cy="175"/>
                  </a:xfrm>
                  <a:custGeom>
                    <a:avLst/>
                    <a:gdLst>
                      <a:gd name="T0" fmla="*/ 0 w 138"/>
                      <a:gd name="T1" fmla="*/ 0 h 175"/>
                      <a:gd name="T2" fmla="*/ 138 w 138"/>
                      <a:gd name="T3" fmla="*/ 175 h 175"/>
                      <a:gd name="T4" fmla="*/ 0 60000 65536"/>
                      <a:gd name="T5" fmla="*/ 0 60000 65536"/>
                      <a:gd name="T6" fmla="*/ 0 w 138"/>
                      <a:gd name="T7" fmla="*/ 0 h 175"/>
                      <a:gd name="T8" fmla="*/ 138 w 138"/>
                      <a:gd name="T9" fmla="*/ 175 h 17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8" h="175">
                        <a:moveTo>
                          <a:pt x="0" y="0"/>
                        </a:moveTo>
                        <a:lnTo>
                          <a:pt x="138" y="175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1" name="Group 91"/>
              <p:cNvGrpSpPr>
                <a:grpSpLocks/>
              </p:cNvGrpSpPr>
              <p:nvPr/>
            </p:nvGrpSpPr>
            <p:grpSpPr bwMode="auto">
              <a:xfrm>
                <a:off x="3515" y="2614"/>
                <a:ext cx="1825" cy="1417"/>
                <a:chOff x="3515" y="2614"/>
                <a:chExt cx="1825" cy="1417"/>
              </a:xfrm>
            </p:grpSpPr>
            <p:sp>
              <p:nvSpPr>
                <p:cNvPr id="52" name="Rectangle 78"/>
                <p:cNvSpPr>
                  <a:spLocks noChangeArrowheads="1"/>
                </p:cNvSpPr>
                <p:nvPr/>
              </p:nvSpPr>
              <p:spPr bwMode="auto">
                <a:xfrm>
                  <a:off x="4105" y="3203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/>
                    <a:t>6</a:t>
                  </a:r>
                </a:p>
              </p:txBody>
            </p:sp>
            <p:sp>
              <p:nvSpPr>
                <p:cNvPr id="53" name="Rectangle 79"/>
                <p:cNvSpPr>
                  <a:spLocks noChangeArrowheads="1"/>
                </p:cNvSpPr>
                <p:nvPr/>
              </p:nvSpPr>
              <p:spPr bwMode="auto">
                <a:xfrm>
                  <a:off x="5092" y="3929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/>
                    <a:t>6</a:t>
                  </a:r>
                </a:p>
              </p:txBody>
            </p:sp>
            <p:sp>
              <p:nvSpPr>
                <p:cNvPr id="54" name="Rectangle 80"/>
                <p:cNvSpPr>
                  <a:spLocks noChangeArrowheads="1"/>
                </p:cNvSpPr>
                <p:nvPr/>
              </p:nvSpPr>
              <p:spPr bwMode="auto">
                <a:xfrm>
                  <a:off x="4150" y="3748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/>
                    <a:t>6</a:t>
                  </a:r>
                </a:p>
              </p:txBody>
            </p:sp>
            <p:sp>
              <p:nvSpPr>
                <p:cNvPr id="55" name="Rectangle 81"/>
                <p:cNvSpPr>
                  <a:spLocks noChangeArrowheads="1"/>
                </p:cNvSpPr>
                <p:nvPr/>
              </p:nvSpPr>
              <p:spPr bwMode="auto">
                <a:xfrm>
                  <a:off x="4468" y="3772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 dirty="0"/>
                    <a:t>6</a:t>
                  </a:r>
                </a:p>
              </p:txBody>
            </p:sp>
            <p:sp>
              <p:nvSpPr>
                <p:cNvPr id="56" name="Rectangle 82"/>
                <p:cNvSpPr>
                  <a:spLocks noChangeArrowheads="1"/>
                </p:cNvSpPr>
                <p:nvPr/>
              </p:nvSpPr>
              <p:spPr bwMode="auto">
                <a:xfrm>
                  <a:off x="4457" y="3929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/>
                    <a:t>6</a:t>
                  </a:r>
                </a:p>
              </p:txBody>
            </p:sp>
            <p:sp>
              <p:nvSpPr>
                <p:cNvPr id="57" name="Rectangle 83"/>
                <p:cNvSpPr>
                  <a:spLocks noChangeArrowheads="1"/>
                </p:cNvSpPr>
                <p:nvPr/>
              </p:nvSpPr>
              <p:spPr bwMode="auto">
                <a:xfrm>
                  <a:off x="4321" y="3203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/>
                    <a:t>6</a:t>
                  </a:r>
                </a:p>
              </p:txBody>
            </p:sp>
            <p:sp>
              <p:nvSpPr>
                <p:cNvPr id="58" name="Rectangle 84"/>
                <p:cNvSpPr>
                  <a:spLocks noChangeArrowheads="1"/>
                </p:cNvSpPr>
                <p:nvPr/>
              </p:nvSpPr>
              <p:spPr bwMode="auto">
                <a:xfrm>
                  <a:off x="4195" y="2614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/>
                    <a:t>7</a:t>
                  </a:r>
                </a:p>
              </p:txBody>
            </p:sp>
            <p:sp>
              <p:nvSpPr>
                <p:cNvPr id="59" name="Rectangle 85"/>
                <p:cNvSpPr>
                  <a:spLocks noChangeArrowheads="1"/>
                </p:cNvSpPr>
                <p:nvPr/>
              </p:nvSpPr>
              <p:spPr bwMode="auto">
                <a:xfrm>
                  <a:off x="3742" y="2886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/>
                    <a:t>20</a:t>
                  </a:r>
                </a:p>
              </p:txBody>
            </p:sp>
            <p:sp>
              <p:nvSpPr>
                <p:cNvPr id="60" name="Rectangle 86"/>
                <p:cNvSpPr>
                  <a:spLocks noChangeArrowheads="1"/>
                </p:cNvSpPr>
                <p:nvPr/>
              </p:nvSpPr>
              <p:spPr bwMode="auto">
                <a:xfrm>
                  <a:off x="5057" y="3249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/>
                    <a:t>4</a:t>
                  </a:r>
                </a:p>
              </p:txBody>
            </p:sp>
            <p:sp>
              <p:nvSpPr>
                <p:cNvPr id="61" name="Rectangle 87"/>
                <p:cNvSpPr>
                  <a:spLocks noChangeArrowheads="1"/>
                </p:cNvSpPr>
                <p:nvPr/>
              </p:nvSpPr>
              <p:spPr bwMode="auto">
                <a:xfrm>
                  <a:off x="4694" y="2886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/>
                    <a:t>8</a:t>
                  </a:r>
                </a:p>
              </p:txBody>
            </p:sp>
            <p:sp>
              <p:nvSpPr>
                <p:cNvPr id="62" name="Rectangle 88"/>
                <p:cNvSpPr>
                  <a:spLocks noChangeArrowheads="1"/>
                </p:cNvSpPr>
                <p:nvPr/>
              </p:nvSpPr>
              <p:spPr bwMode="auto">
                <a:xfrm>
                  <a:off x="5193" y="3521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/>
                    <a:t>10</a:t>
                  </a:r>
                </a:p>
              </p:txBody>
            </p:sp>
            <p:sp>
              <p:nvSpPr>
                <p:cNvPr id="63" name="Rectangle 89"/>
                <p:cNvSpPr>
                  <a:spLocks noChangeArrowheads="1"/>
                </p:cNvSpPr>
                <p:nvPr/>
              </p:nvSpPr>
              <p:spPr bwMode="auto">
                <a:xfrm>
                  <a:off x="3515" y="3203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/>
                    <a:t>10</a:t>
                  </a:r>
                </a:p>
              </p:txBody>
            </p:sp>
            <p:sp>
              <p:nvSpPr>
                <p:cNvPr id="64" name="Rectangle 90"/>
                <p:cNvSpPr>
                  <a:spLocks noChangeArrowheads="1"/>
                </p:cNvSpPr>
                <p:nvPr/>
              </p:nvSpPr>
              <p:spPr bwMode="auto">
                <a:xfrm>
                  <a:off x="4694" y="3475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/>
                    <a:t>5</a:t>
                  </a:r>
                </a:p>
              </p:txBody>
            </p:sp>
          </p:grpSp>
        </p:grpSp>
        <p:sp>
          <p:nvSpPr>
            <p:cNvPr id="49" name="Rectangle 94"/>
            <p:cNvSpPr>
              <a:spLocks noChangeArrowheads="1"/>
            </p:cNvSpPr>
            <p:nvPr/>
          </p:nvSpPr>
          <p:spPr bwMode="auto">
            <a:xfrm>
              <a:off x="3469" y="3929"/>
              <a:ext cx="590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/>
                <a:t>P=2.59</a:t>
              </a:r>
              <a:endParaRPr lang="en-US" altLang="zh-CN" sz="16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动态规划设计思想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12853"/>
            <a:ext cx="8229600" cy="4530725"/>
          </a:xfrm>
        </p:spPr>
        <p:txBody>
          <a:bodyPr/>
          <a:lstStyle/>
          <a:p>
            <a:pPr lvl="1"/>
            <a:r>
              <a:rPr lang="zh-CN" altLang="en-US" sz="2400" dirty="0" smtClean="0"/>
              <a:t>求解过程：</a:t>
            </a:r>
            <a:r>
              <a:rPr lang="zh-CN" altLang="en-US" sz="2000" dirty="0" smtClean="0"/>
              <a:t>从终点向起点回推，把求解过程分为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步，依次求解</a:t>
            </a:r>
            <a:r>
              <a:rPr lang="en-US" altLang="zh-CN" sz="2000" dirty="0" smtClean="0"/>
              <a:t>v4,v3,v2,v1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v5</a:t>
            </a:r>
            <a:r>
              <a:rPr lang="zh-CN" altLang="en-US" sz="2000" dirty="0" smtClean="0"/>
              <a:t>的最短路径。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1.</a:t>
            </a:r>
            <a:r>
              <a:rPr lang="zh-CN" altLang="en-US" sz="2000" dirty="0" smtClean="0"/>
              <a:t>求节点</a:t>
            </a:r>
            <a:r>
              <a:rPr lang="en-US" altLang="zh-CN" sz="2000" dirty="0" smtClean="0"/>
              <a:t>9,10,11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的最短径，它们是</a:t>
            </a:r>
            <a:r>
              <a:rPr lang="en-US" altLang="zh-CN" sz="2000" dirty="0" smtClean="0"/>
              <a:t>4,2,5</a:t>
            </a:r>
            <a:r>
              <a:rPr lang="zh-CN" altLang="en-US" sz="2000" dirty="0" smtClean="0"/>
              <a:t>，标注节点右上角。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2.</a:t>
            </a:r>
            <a:r>
              <a:rPr lang="zh-CN" altLang="en-US" sz="2000" dirty="0" smtClean="0"/>
              <a:t>求节点</a:t>
            </a:r>
            <a:r>
              <a:rPr lang="en-US" altLang="zh-CN" sz="2000" dirty="0" smtClean="0"/>
              <a:t>6,7,8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的最短路径，利用第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步结果，如节点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3"/>
            <a:r>
              <a:rPr lang="zh-CN" altLang="en-US" sz="1800" dirty="0" smtClean="0"/>
              <a:t>节点</a:t>
            </a:r>
            <a:r>
              <a:rPr lang="en-US" altLang="zh-CN" sz="1800" dirty="0" smtClean="0"/>
              <a:t>6</a:t>
            </a:r>
            <a:r>
              <a:rPr lang="zh-CN" altLang="en-US" sz="1800" dirty="0" smtClean="0"/>
              <a:t>径</a:t>
            </a:r>
            <a:r>
              <a:rPr lang="en-US" altLang="zh-CN" sz="1800" dirty="0" smtClean="0"/>
              <a:t>v4</a:t>
            </a:r>
            <a:r>
              <a:rPr lang="zh-CN" altLang="en-US" sz="1800" dirty="0" smtClean="0"/>
              <a:t>到</a:t>
            </a:r>
            <a:r>
              <a:rPr lang="en-US" altLang="zh-CN" sz="1800" dirty="0" smtClean="0"/>
              <a:t>12</a:t>
            </a:r>
            <a:r>
              <a:rPr lang="zh-CN" altLang="en-US" sz="1800" dirty="0" smtClean="0"/>
              <a:t>有两条路径，</a:t>
            </a:r>
            <a:r>
              <a:rPr lang="en-US" altLang="zh-CN" sz="1800" dirty="0" smtClean="0"/>
              <a:t>6-9…12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6-10…12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3"/>
            <a:r>
              <a:rPr lang="en-US" altLang="zh-CN" sz="1800" dirty="0" smtClean="0"/>
              <a:t>9…12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10…12</a:t>
            </a:r>
            <a:r>
              <a:rPr lang="zh-CN" altLang="en-US" sz="1800" dirty="0" smtClean="0"/>
              <a:t>利用第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步结果，得路径长度为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。结果经节点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的路径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最小，标记于节点</a:t>
            </a:r>
            <a:r>
              <a:rPr lang="en-US" altLang="zh-CN" sz="1800" dirty="0" smtClean="0"/>
              <a:t>6</a:t>
            </a:r>
            <a:r>
              <a:rPr lang="zh-CN" altLang="en-US" sz="1800" dirty="0" smtClean="0"/>
              <a:t>的右上角。同法依次求节点</a:t>
            </a:r>
            <a:r>
              <a:rPr lang="en-US" altLang="zh-CN" sz="1800" dirty="0" smtClean="0"/>
              <a:t>7,8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2"/>
            <a:r>
              <a:rPr lang="en-US" altLang="zh-CN" dirty="0" smtClean="0"/>
              <a:t>3.</a:t>
            </a:r>
            <a:r>
              <a:rPr lang="zh-CN" altLang="en-US" dirty="0" smtClean="0"/>
              <a:t>依次后推，求得节点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的最短路径</a:t>
            </a:r>
            <a:r>
              <a:rPr lang="en-US" altLang="zh-CN" dirty="0" smtClean="0"/>
              <a:t>1-2-7-10-12,</a:t>
            </a:r>
            <a:r>
              <a:rPr lang="zh-CN" altLang="en-US" dirty="0" smtClean="0"/>
              <a:t>长度</a:t>
            </a:r>
            <a:r>
              <a:rPr lang="en-US" altLang="zh-CN" dirty="0" smtClean="0"/>
              <a:t>16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228752" y="3857628"/>
            <a:ext cx="7200900" cy="2286016"/>
            <a:chOff x="543" y="1752"/>
            <a:chExt cx="7737" cy="2776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916" y="2242"/>
              <a:ext cx="5543" cy="2080"/>
              <a:chOff x="872" y="2314"/>
              <a:chExt cx="5543" cy="2080"/>
            </a:xfrm>
          </p:grpSpPr>
          <p:grpSp>
            <p:nvGrpSpPr>
              <p:cNvPr id="73" name="Group 6"/>
              <p:cNvGrpSpPr>
                <a:grpSpLocks/>
              </p:cNvGrpSpPr>
              <p:nvPr/>
            </p:nvGrpSpPr>
            <p:grpSpPr bwMode="auto">
              <a:xfrm>
                <a:off x="872" y="2314"/>
                <a:ext cx="5543" cy="2080"/>
                <a:chOff x="2340" y="12360"/>
                <a:chExt cx="5543" cy="2080"/>
              </a:xfrm>
            </p:grpSpPr>
            <p:sp>
              <p:nvSpPr>
                <p:cNvPr id="75" name="Rectangle 7"/>
                <p:cNvSpPr>
                  <a:spLocks noChangeArrowheads="1"/>
                </p:cNvSpPr>
                <p:nvPr/>
              </p:nvSpPr>
              <p:spPr bwMode="auto">
                <a:xfrm>
                  <a:off x="3930" y="13659"/>
                  <a:ext cx="227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itchFamily="18" charset="0"/>
                    </a:rPr>
                    <a:t>18</a:t>
                  </a:r>
                  <a:endParaRPr lang="en-US" altLang="zh-CN" sz="1600"/>
                </a:p>
              </p:txBody>
            </p:sp>
            <p:sp>
              <p:nvSpPr>
                <p:cNvPr id="76" name="Rectangle 8"/>
                <p:cNvSpPr>
                  <a:spLocks noChangeArrowheads="1"/>
                </p:cNvSpPr>
                <p:nvPr/>
              </p:nvSpPr>
              <p:spPr bwMode="auto">
                <a:xfrm>
                  <a:off x="7740" y="14105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itchFamily="18" charset="0"/>
                    </a:rPr>
                    <a:t>5</a:t>
                  </a:r>
                  <a:endParaRPr lang="en-US" altLang="zh-CN" sz="1600"/>
                </a:p>
              </p:txBody>
            </p:sp>
            <p:sp>
              <p:nvSpPr>
                <p:cNvPr id="77" name="Rectangle 9"/>
                <p:cNvSpPr>
                  <a:spLocks noChangeArrowheads="1"/>
                </p:cNvSpPr>
                <p:nvPr/>
              </p:nvSpPr>
              <p:spPr bwMode="auto">
                <a:xfrm>
                  <a:off x="7770" y="12546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itchFamily="18" charset="0"/>
                    </a:rPr>
                    <a:t>4</a:t>
                  </a:r>
                  <a:endParaRPr lang="en-US" altLang="zh-CN" sz="1600"/>
                </a:p>
              </p:txBody>
            </p:sp>
            <p:sp>
              <p:nvSpPr>
                <p:cNvPr id="78" name="Rectangle 10"/>
                <p:cNvSpPr>
                  <a:spLocks noChangeArrowheads="1"/>
                </p:cNvSpPr>
                <p:nvPr/>
              </p:nvSpPr>
              <p:spPr bwMode="auto">
                <a:xfrm>
                  <a:off x="7740" y="13296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itchFamily="18" charset="0"/>
                    </a:rPr>
                    <a:t>2</a:t>
                  </a:r>
                  <a:endParaRPr lang="en-US" altLang="zh-CN" sz="1600"/>
                </a:p>
              </p:txBody>
            </p:sp>
            <p:sp>
              <p:nvSpPr>
                <p:cNvPr id="79" name="Rectangle 11"/>
                <p:cNvSpPr>
                  <a:spLocks noChangeArrowheads="1"/>
                </p:cNvSpPr>
                <p:nvPr/>
              </p:nvSpPr>
              <p:spPr bwMode="auto">
                <a:xfrm>
                  <a:off x="5850" y="13920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itchFamily="18" charset="0"/>
                    </a:rPr>
                    <a:t>7</a:t>
                  </a:r>
                  <a:endParaRPr lang="en-US" altLang="zh-CN" sz="1600"/>
                </a:p>
              </p:txBody>
            </p:sp>
            <p:sp>
              <p:nvSpPr>
                <p:cNvPr id="80" name="Rectangle 12"/>
                <p:cNvSpPr>
                  <a:spLocks noChangeArrowheads="1"/>
                </p:cNvSpPr>
                <p:nvPr/>
              </p:nvSpPr>
              <p:spPr bwMode="auto">
                <a:xfrm>
                  <a:off x="5835" y="12672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itchFamily="18" charset="0"/>
                    </a:rPr>
                    <a:t>7</a:t>
                  </a:r>
                  <a:endParaRPr lang="en-US" altLang="zh-CN" sz="1600"/>
                </a:p>
              </p:txBody>
            </p:sp>
            <p:sp>
              <p:nvSpPr>
                <p:cNvPr id="81" name="Rectangle 13"/>
                <p:cNvSpPr>
                  <a:spLocks noChangeArrowheads="1"/>
                </p:cNvSpPr>
                <p:nvPr/>
              </p:nvSpPr>
              <p:spPr bwMode="auto">
                <a:xfrm>
                  <a:off x="5820" y="13326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itchFamily="18" charset="0"/>
                    </a:rPr>
                    <a:t>5</a:t>
                  </a:r>
                  <a:endParaRPr lang="en-US" altLang="zh-CN" sz="1600"/>
                </a:p>
              </p:txBody>
            </p:sp>
            <p:sp>
              <p:nvSpPr>
                <p:cNvPr id="82" name="Rectangle 14"/>
                <p:cNvSpPr>
                  <a:spLocks noChangeArrowheads="1"/>
                </p:cNvSpPr>
                <p:nvPr/>
              </p:nvSpPr>
              <p:spPr bwMode="auto">
                <a:xfrm>
                  <a:off x="3960" y="13014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 dirty="0">
                      <a:solidFill>
                        <a:srgbClr val="0000FF"/>
                      </a:solidFill>
                      <a:latin typeface="Times New Roman" pitchFamily="18" charset="0"/>
                    </a:rPr>
                    <a:t>9</a:t>
                  </a:r>
                  <a:endParaRPr lang="en-US" altLang="zh-CN" sz="1600" dirty="0"/>
                </a:p>
              </p:txBody>
            </p:sp>
            <p:sp>
              <p:nvSpPr>
                <p:cNvPr id="83" name="Rectangle 15"/>
                <p:cNvSpPr>
                  <a:spLocks noChangeArrowheads="1"/>
                </p:cNvSpPr>
                <p:nvPr/>
              </p:nvSpPr>
              <p:spPr bwMode="auto">
                <a:xfrm>
                  <a:off x="3960" y="12360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endParaRPr lang="en-US" altLang="zh-CN"/>
                </a:p>
              </p:txBody>
            </p:sp>
            <p:sp>
              <p:nvSpPr>
                <p:cNvPr id="84" name="Rectangle 16"/>
                <p:cNvSpPr>
                  <a:spLocks noChangeArrowheads="1"/>
                </p:cNvSpPr>
                <p:nvPr/>
              </p:nvSpPr>
              <p:spPr bwMode="auto">
                <a:xfrm>
                  <a:off x="2340" y="13296"/>
                  <a:ext cx="227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itchFamily="18" charset="0"/>
                    </a:rPr>
                    <a:t>16</a:t>
                  </a:r>
                  <a:endParaRPr lang="en-US" altLang="zh-CN" sz="1600"/>
                </a:p>
              </p:txBody>
            </p:sp>
            <p:sp>
              <p:nvSpPr>
                <p:cNvPr id="85" name="Rectangle 17"/>
                <p:cNvSpPr>
                  <a:spLocks noChangeArrowheads="1"/>
                </p:cNvSpPr>
                <p:nvPr/>
              </p:nvSpPr>
              <p:spPr bwMode="auto">
                <a:xfrm>
                  <a:off x="3885" y="14247"/>
                  <a:ext cx="227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itchFamily="18" charset="0"/>
                    </a:rPr>
                    <a:t>15</a:t>
                  </a:r>
                  <a:endParaRPr lang="en-US" altLang="zh-CN" sz="1600"/>
                </a:p>
              </p:txBody>
            </p:sp>
          </p:grpSp>
          <p:sp>
            <p:nvSpPr>
              <p:cNvPr id="74" name="Rectangle 18"/>
              <p:cNvSpPr>
                <a:spLocks noChangeArrowheads="1"/>
              </p:cNvSpPr>
              <p:nvPr/>
            </p:nvSpPr>
            <p:spPr bwMode="auto">
              <a:xfrm>
                <a:off x="2520" y="2332"/>
                <a:ext cx="125" cy="19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>
                  <a:lnSpc>
                    <a:spcPct val="80000"/>
                  </a:lnSpc>
                </a:pPr>
                <a:r>
                  <a:rPr lang="en-US" altLang="zh-CN" sz="1600">
                    <a:solidFill>
                      <a:srgbClr val="0000FF"/>
                    </a:solidFill>
                    <a:latin typeface="Times New Roman" pitchFamily="18" charset="0"/>
                  </a:rPr>
                  <a:t>7</a:t>
                </a:r>
                <a:endParaRPr lang="en-US" altLang="zh-CN" sz="1600"/>
              </a:p>
            </p:txBody>
          </p:sp>
        </p:grpSp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720" y="1752"/>
              <a:ext cx="7560" cy="4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>
                  <a:latin typeface="Times New Roman" pitchFamily="18" charset="0"/>
                </a:rPr>
                <a:t>V</a:t>
              </a:r>
              <a:r>
                <a:rPr lang="en-US" altLang="zh-CN" sz="1600" baseline="-25000">
                  <a:latin typeface="Times New Roman" pitchFamily="18" charset="0"/>
                </a:rPr>
                <a:t>1</a:t>
              </a:r>
              <a:r>
                <a:rPr lang="en-US" altLang="zh-CN" sz="1600">
                  <a:latin typeface="Times New Roman" pitchFamily="18" charset="0"/>
                </a:rPr>
                <a:t>                       V</a:t>
              </a:r>
              <a:r>
                <a:rPr lang="en-US" altLang="zh-CN" sz="1600" baseline="-25000">
                  <a:latin typeface="Times New Roman" pitchFamily="18" charset="0"/>
                </a:rPr>
                <a:t>2</a:t>
              </a:r>
              <a:r>
                <a:rPr lang="en-US" altLang="zh-CN" sz="1600">
                  <a:latin typeface="Times New Roman" pitchFamily="18" charset="0"/>
                </a:rPr>
                <a:t>                               V</a:t>
              </a:r>
              <a:r>
                <a:rPr lang="en-US" altLang="zh-CN" sz="1600" baseline="-25000">
                  <a:latin typeface="Times New Roman" pitchFamily="18" charset="0"/>
                </a:rPr>
                <a:t>3</a:t>
              </a:r>
              <a:r>
                <a:rPr lang="en-US" altLang="zh-CN" sz="1600">
                  <a:latin typeface="Times New Roman" pitchFamily="18" charset="0"/>
                </a:rPr>
                <a:t>                             V</a:t>
              </a:r>
              <a:r>
                <a:rPr lang="en-US" altLang="zh-CN" sz="1600" baseline="-25000">
                  <a:latin typeface="Times New Roman" pitchFamily="18" charset="0"/>
                </a:rPr>
                <a:t>4</a:t>
              </a:r>
              <a:r>
                <a:rPr lang="en-US" altLang="zh-CN" sz="1600">
                  <a:latin typeface="Times New Roman" pitchFamily="18" charset="0"/>
                </a:rPr>
                <a:t>                         V</a:t>
              </a:r>
              <a:r>
                <a:rPr lang="en-US" altLang="zh-CN" sz="1600" baseline="-25000">
                  <a:latin typeface="Times New Roman" pitchFamily="18" charset="0"/>
                </a:rPr>
                <a:t>5</a:t>
              </a:r>
              <a:endParaRPr lang="en-US" altLang="zh-CN" sz="1600"/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543" y="2374"/>
              <a:ext cx="7560" cy="2127"/>
              <a:chOff x="1980" y="12516"/>
              <a:chExt cx="7560" cy="2127"/>
            </a:xfrm>
          </p:grpSpPr>
          <p:sp>
            <p:nvSpPr>
              <p:cNvPr id="50" name="Rectangle 21"/>
              <p:cNvSpPr>
                <a:spLocks noChangeArrowheads="1"/>
              </p:cNvSpPr>
              <p:nvPr/>
            </p:nvSpPr>
            <p:spPr bwMode="auto">
              <a:xfrm>
                <a:off x="4830" y="13548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1</a:t>
                </a:r>
                <a:endParaRPr lang="en-US" altLang="zh-CN" sz="1600"/>
              </a:p>
            </p:txBody>
          </p:sp>
          <p:sp>
            <p:nvSpPr>
              <p:cNvPr id="51" name="Rectangle 22"/>
              <p:cNvSpPr>
                <a:spLocks noChangeArrowheads="1"/>
              </p:cNvSpPr>
              <p:nvPr/>
            </p:nvSpPr>
            <p:spPr bwMode="auto">
              <a:xfrm>
                <a:off x="9404" y="13296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>
                  <a:lnSpc>
                    <a:spcPct val="90000"/>
                  </a:lnSpc>
                </a:pPr>
                <a:r>
                  <a:rPr lang="en-US" altLang="zh-CN">
                    <a:latin typeface="Times New Roman" pitchFamily="18" charset="0"/>
                  </a:rPr>
                  <a:t>t</a:t>
                </a:r>
                <a:endParaRPr lang="en-US" altLang="zh-CN"/>
              </a:p>
            </p:txBody>
          </p:sp>
          <p:sp>
            <p:nvSpPr>
              <p:cNvPr id="52" name="Rectangle 23"/>
              <p:cNvSpPr>
                <a:spLocks noChangeArrowheads="1"/>
              </p:cNvSpPr>
              <p:nvPr/>
            </p:nvSpPr>
            <p:spPr bwMode="auto">
              <a:xfrm>
                <a:off x="1980" y="13197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>
                  <a:lnSpc>
                    <a:spcPct val="90000"/>
                  </a:lnSpc>
                </a:pPr>
                <a:r>
                  <a:rPr lang="en-US" altLang="zh-CN">
                    <a:latin typeface="Times New Roman" pitchFamily="18" charset="0"/>
                  </a:rPr>
                  <a:t>s</a:t>
                </a:r>
                <a:endParaRPr lang="en-US" altLang="zh-CN"/>
              </a:p>
            </p:txBody>
          </p:sp>
          <p:sp>
            <p:nvSpPr>
              <p:cNvPr id="53" name="Rectangle 24"/>
              <p:cNvSpPr>
                <a:spLocks noChangeArrowheads="1"/>
              </p:cNvSpPr>
              <p:nvPr/>
            </p:nvSpPr>
            <p:spPr bwMode="auto">
              <a:xfrm>
                <a:off x="3315" y="13572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3</a:t>
                </a:r>
                <a:endParaRPr lang="en-US" altLang="zh-CN" sz="1600"/>
              </a:p>
            </p:txBody>
          </p:sp>
          <p:sp>
            <p:nvSpPr>
              <p:cNvPr id="54" name="Rectangle 25"/>
              <p:cNvSpPr>
                <a:spLocks noChangeArrowheads="1"/>
              </p:cNvSpPr>
              <p:nvPr/>
            </p:nvSpPr>
            <p:spPr bwMode="auto">
              <a:xfrm>
                <a:off x="3240" y="13140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7</a:t>
                </a:r>
                <a:endParaRPr lang="en-US" altLang="zh-CN" sz="1600"/>
              </a:p>
            </p:txBody>
          </p:sp>
          <p:sp>
            <p:nvSpPr>
              <p:cNvPr id="55" name="Rectangle 26"/>
              <p:cNvSpPr>
                <a:spLocks noChangeArrowheads="1"/>
              </p:cNvSpPr>
              <p:nvPr/>
            </p:nvSpPr>
            <p:spPr bwMode="auto">
              <a:xfrm>
                <a:off x="3060" y="14133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2</a:t>
                </a:r>
                <a:endParaRPr lang="en-US" altLang="zh-CN" sz="1600"/>
              </a:p>
            </p:txBody>
          </p:sp>
          <p:sp>
            <p:nvSpPr>
              <p:cNvPr id="56" name="Rectangle 27"/>
              <p:cNvSpPr>
                <a:spLocks noChangeArrowheads="1"/>
              </p:cNvSpPr>
              <p:nvPr/>
            </p:nvSpPr>
            <p:spPr bwMode="auto">
              <a:xfrm>
                <a:off x="2924" y="12828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9</a:t>
                </a:r>
                <a:endParaRPr lang="en-US" altLang="zh-CN" sz="1600"/>
              </a:p>
            </p:txBody>
          </p:sp>
          <p:sp>
            <p:nvSpPr>
              <p:cNvPr id="57" name="Rectangle 28"/>
              <p:cNvSpPr>
                <a:spLocks noChangeArrowheads="1"/>
              </p:cNvSpPr>
              <p:nvPr/>
            </p:nvSpPr>
            <p:spPr bwMode="auto">
              <a:xfrm>
                <a:off x="5205" y="13023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 dirty="0">
                    <a:latin typeface="Times New Roman" pitchFamily="18" charset="0"/>
                  </a:rPr>
                  <a:t>2</a:t>
                </a:r>
                <a:endParaRPr lang="en-US" altLang="zh-CN" sz="1600" dirty="0"/>
              </a:p>
            </p:txBody>
          </p:sp>
          <p:sp>
            <p:nvSpPr>
              <p:cNvPr id="58" name="Rectangle 29"/>
              <p:cNvSpPr>
                <a:spLocks noChangeArrowheads="1"/>
              </p:cNvSpPr>
              <p:nvPr/>
            </p:nvSpPr>
            <p:spPr bwMode="auto">
              <a:xfrm>
                <a:off x="4545" y="12783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2</a:t>
                </a:r>
                <a:endParaRPr lang="en-US" altLang="zh-CN" sz="1600"/>
              </a:p>
            </p:txBody>
          </p:sp>
          <p:sp>
            <p:nvSpPr>
              <p:cNvPr id="59" name="Rectangle 30"/>
              <p:cNvSpPr>
                <a:spLocks noChangeArrowheads="1"/>
              </p:cNvSpPr>
              <p:nvPr/>
            </p:nvSpPr>
            <p:spPr bwMode="auto">
              <a:xfrm>
                <a:off x="4680" y="12516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4</a:t>
                </a:r>
                <a:endParaRPr lang="en-US" altLang="zh-CN" sz="1600"/>
              </a:p>
            </p:txBody>
          </p:sp>
          <p:sp>
            <p:nvSpPr>
              <p:cNvPr id="60" name="Rectangle 31"/>
              <p:cNvSpPr>
                <a:spLocks noChangeArrowheads="1"/>
              </p:cNvSpPr>
              <p:nvPr/>
            </p:nvSpPr>
            <p:spPr bwMode="auto">
              <a:xfrm>
                <a:off x="6660" y="12573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6</a:t>
                </a:r>
                <a:endParaRPr lang="en-US" altLang="zh-CN" sz="1600"/>
              </a:p>
            </p:txBody>
          </p:sp>
          <p:sp>
            <p:nvSpPr>
              <p:cNvPr id="61" name="Rectangle 32"/>
              <p:cNvSpPr>
                <a:spLocks noChangeArrowheads="1"/>
              </p:cNvSpPr>
              <p:nvPr/>
            </p:nvSpPr>
            <p:spPr bwMode="auto">
              <a:xfrm>
                <a:off x="4140" y="14076"/>
                <a:ext cx="227" cy="22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11</a:t>
                </a:r>
                <a:endParaRPr lang="en-US" altLang="zh-CN" sz="1600"/>
              </a:p>
            </p:txBody>
          </p:sp>
          <p:sp>
            <p:nvSpPr>
              <p:cNvPr id="62" name="Rectangle 33"/>
              <p:cNvSpPr>
                <a:spLocks noChangeArrowheads="1"/>
              </p:cNvSpPr>
              <p:nvPr/>
            </p:nvSpPr>
            <p:spPr bwMode="auto">
              <a:xfrm>
                <a:off x="4320" y="13356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7</a:t>
                </a:r>
                <a:endParaRPr lang="en-US" altLang="zh-CN" sz="1600"/>
              </a:p>
            </p:txBody>
          </p:sp>
          <p:sp>
            <p:nvSpPr>
              <p:cNvPr id="63" name="Rectangle 34"/>
              <p:cNvSpPr>
                <a:spLocks noChangeArrowheads="1"/>
              </p:cNvSpPr>
              <p:nvPr/>
            </p:nvSpPr>
            <p:spPr bwMode="auto">
              <a:xfrm>
                <a:off x="4860" y="14388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8</a:t>
                </a:r>
                <a:endParaRPr lang="en-US" altLang="zh-CN" sz="1600"/>
              </a:p>
            </p:txBody>
          </p:sp>
          <p:sp>
            <p:nvSpPr>
              <p:cNvPr id="64" name="Rectangle 35"/>
              <p:cNvSpPr>
                <a:spLocks noChangeArrowheads="1"/>
              </p:cNvSpPr>
              <p:nvPr/>
            </p:nvSpPr>
            <p:spPr bwMode="auto">
              <a:xfrm>
                <a:off x="4320" y="13719"/>
                <a:ext cx="227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11</a:t>
                </a:r>
                <a:endParaRPr lang="en-US" altLang="zh-CN" sz="1600"/>
              </a:p>
            </p:txBody>
          </p:sp>
          <p:sp>
            <p:nvSpPr>
              <p:cNvPr id="65" name="Rectangle 36"/>
              <p:cNvSpPr>
                <a:spLocks noChangeArrowheads="1"/>
              </p:cNvSpPr>
              <p:nvPr/>
            </p:nvSpPr>
            <p:spPr bwMode="auto">
              <a:xfrm>
                <a:off x="6480" y="13356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3</a:t>
                </a:r>
                <a:endParaRPr lang="en-US" altLang="zh-CN" sz="1600"/>
              </a:p>
            </p:txBody>
          </p:sp>
          <p:sp>
            <p:nvSpPr>
              <p:cNvPr id="66" name="Rectangle 37"/>
              <p:cNvSpPr>
                <a:spLocks noChangeArrowheads="1"/>
              </p:cNvSpPr>
              <p:nvPr/>
            </p:nvSpPr>
            <p:spPr bwMode="auto">
              <a:xfrm>
                <a:off x="7064" y="12999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4</a:t>
                </a:r>
                <a:endParaRPr lang="en-US" altLang="zh-CN" sz="1600"/>
              </a:p>
            </p:txBody>
          </p:sp>
          <p:sp>
            <p:nvSpPr>
              <p:cNvPr id="67" name="Rectangle 38"/>
              <p:cNvSpPr>
                <a:spLocks noChangeArrowheads="1"/>
              </p:cNvSpPr>
              <p:nvPr/>
            </p:nvSpPr>
            <p:spPr bwMode="auto">
              <a:xfrm>
                <a:off x="6000" y="13044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5</a:t>
                </a:r>
                <a:endParaRPr lang="en-US" altLang="zh-CN" sz="1600"/>
              </a:p>
            </p:txBody>
          </p:sp>
          <p:sp>
            <p:nvSpPr>
              <p:cNvPr id="68" name="Rectangle 39"/>
              <p:cNvSpPr>
                <a:spLocks noChangeArrowheads="1"/>
              </p:cNvSpPr>
              <p:nvPr/>
            </p:nvSpPr>
            <p:spPr bwMode="auto">
              <a:xfrm>
                <a:off x="8115" y="13416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 dirty="0">
                    <a:latin typeface="Times New Roman" pitchFamily="18" charset="0"/>
                  </a:rPr>
                  <a:t>2</a:t>
                </a:r>
                <a:endParaRPr lang="en-US" altLang="zh-CN" sz="1600" dirty="0"/>
              </a:p>
            </p:txBody>
          </p:sp>
          <p:sp>
            <p:nvSpPr>
              <p:cNvPr id="69" name="Rectangle 40"/>
              <p:cNvSpPr>
                <a:spLocks noChangeArrowheads="1"/>
              </p:cNvSpPr>
              <p:nvPr/>
            </p:nvSpPr>
            <p:spPr bwMode="auto">
              <a:xfrm>
                <a:off x="6660" y="14322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6</a:t>
                </a:r>
                <a:endParaRPr lang="en-US" altLang="zh-CN" sz="1600"/>
              </a:p>
            </p:txBody>
          </p:sp>
          <p:sp>
            <p:nvSpPr>
              <p:cNvPr id="70" name="Rectangle 41"/>
              <p:cNvSpPr>
                <a:spLocks noChangeArrowheads="1"/>
              </p:cNvSpPr>
              <p:nvPr/>
            </p:nvSpPr>
            <p:spPr bwMode="auto">
              <a:xfrm>
                <a:off x="6300" y="13764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5</a:t>
                </a:r>
                <a:endParaRPr lang="en-US" altLang="zh-CN" sz="1600"/>
              </a:p>
            </p:txBody>
          </p:sp>
          <p:sp>
            <p:nvSpPr>
              <p:cNvPr id="71" name="Rectangle 42"/>
              <p:cNvSpPr>
                <a:spLocks noChangeArrowheads="1"/>
              </p:cNvSpPr>
              <p:nvPr/>
            </p:nvSpPr>
            <p:spPr bwMode="auto">
              <a:xfrm>
                <a:off x="8325" y="14091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5</a:t>
                </a:r>
                <a:endParaRPr lang="en-US" altLang="zh-CN" sz="1600"/>
              </a:p>
            </p:txBody>
          </p:sp>
          <p:sp>
            <p:nvSpPr>
              <p:cNvPr id="72" name="Rectangle 43"/>
              <p:cNvSpPr>
                <a:spLocks noChangeArrowheads="1"/>
              </p:cNvSpPr>
              <p:nvPr/>
            </p:nvSpPr>
            <p:spPr bwMode="auto">
              <a:xfrm>
                <a:off x="8355" y="12984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4</a:t>
                </a:r>
                <a:endParaRPr lang="en-US" altLang="zh-CN" sz="1600"/>
              </a:p>
            </p:txBody>
          </p:sp>
        </p:grpSp>
        <p:grpSp>
          <p:nvGrpSpPr>
            <p:cNvPr id="8" name="Group 44"/>
            <p:cNvGrpSpPr>
              <a:grpSpLocks/>
            </p:cNvGrpSpPr>
            <p:nvPr/>
          </p:nvGrpSpPr>
          <p:grpSpPr bwMode="auto">
            <a:xfrm>
              <a:off x="903" y="2529"/>
              <a:ext cx="6660" cy="1872"/>
              <a:chOff x="2520" y="5025"/>
              <a:chExt cx="6660" cy="1872"/>
            </a:xfrm>
          </p:grpSpPr>
          <p:grpSp>
            <p:nvGrpSpPr>
              <p:cNvPr id="25" name="Group 45"/>
              <p:cNvGrpSpPr>
                <a:grpSpLocks/>
              </p:cNvGrpSpPr>
              <p:nvPr/>
            </p:nvGrpSpPr>
            <p:grpSpPr bwMode="auto">
              <a:xfrm>
                <a:off x="2520" y="5025"/>
                <a:ext cx="1380" cy="1797"/>
                <a:chOff x="2520" y="5025"/>
                <a:chExt cx="1380" cy="1797"/>
              </a:xfrm>
            </p:grpSpPr>
            <p:sp>
              <p:nvSpPr>
                <p:cNvPr id="46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520" y="5025"/>
                  <a:ext cx="1380" cy="936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2595" y="5649"/>
                  <a:ext cx="126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Line 48"/>
                <p:cNvSpPr>
                  <a:spLocks noChangeShapeType="1"/>
                </p:cNvSpPr>
                <p:nvPr/>
              </p:nvSpPr>
              <p:spPr bwMode="auto">
                <a:xfrm>
                  <a:off x="2595" y="5961"/>
                  <a:ext cx="126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Line 49"/>
                <p:cNvSpPr>
                  <a:spLocks noChangeShapeType="1"/>
                </p:cNvSpPr>
                <p:nvPr/>
              </p:nvSpPr>
              <p:spPr bwMode="auto">
                <a:xfrm>
                  <a:off x="2520" y="5961"/>
                  <a:ext cx="1365" cy="86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Group 50"/>
              <p:cNvGrpSpPr>
                <a:grpSpLocks/>
              </p:cNvGrpSpPr>
              <p:nvPr/>
            </p:nvGrpSpPr>
            <p:grpSpPr bwMode="auto">
              <a:xfrm>
                <a:off x="7920" y="5181"/>
                <a:ext cx="1260" cy="1560"/>
                <a:chOff x="7920" y="5181"/>
                <a:chExt cx="1260" cy="1560"/>
              </a:xfrm>
            </p:grpSpPr>
            <p:sp>
              <p:nvSpPr>
                <p:cNvPr id="43" name="Line 51"/>
                <p:cNvSpPr>
                  <a:spLocks noChangeShapeType="1"/>
                </p:cNvSpPr>
                <p:nvPr/>
              </p:nvSpPr>
              <p:spPr bwMode="auto">
                <a:xfrm>
                  <a:off x="7920" y="5181"/>
                  <a:ext cx="1260" cy="9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7920" y="6117"/>
                  <a:ext cx="126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Line 53"/>
                <p:cNvSpPr>
                  <a:spLocks noChangeShapeType="1"/>
                </p:cNvSpPr>
                <p:nvPr/>
              </p:nvSpPr>
              <p:spPr bwMode="auto">
                <a:xfrm>
                  <a:off x="7920" y="5961"/>
                  <a:ext cx="1260" cy="156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54"/>
              <p:cNvGrpSpPr>
                <a:grpSpLocks/>
              </p:cNvGrpSpPr>
              <p:nvPr/>
            </p:nvGrpSpPr>
            <p:grpSpPr bwMode="auto">
              <a:xfrm>
                <a:off x="5940" y="5136"/>
                <a:ext cx="1725" cy="1605"/>
                <a:chOff x="5940" y="5136"/>
                <a:chExt cx="1725" cy="1605"/>
              </a:xfrm>
            </p:grpSpPr>
            <p:sp>
              <p:nvSpPr>
                <p:cNvPr id="3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6030" y="5136"/>
                  <a:ext cx="162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Line 56"/>
                <p:cNvSpPr>
                  <a:spLocks noChangeShapeType="1"/>
                </p:cNvSpPr>
                <p:nvPr/>
              </p:nvSpPr>
              <p:spPr bwMode="auto">
                <a:xfrm>
                  <a:off x="6030" y="5337"/>
                  <a:ext cx="162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5940" y="5211"/>
                  <a:ext cx="1725" cy="7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5955" y="6057"/>
                  <a:ext cx="1695" cy="49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Line 59"/>
                <p:cNvSpPr>
                  <a:spLocks noChangeShapeType="1"/>
                </p:cNvSpPr>
                <p:nvPr/>
              </p:nvSpPr>
              <p:spPr bwMode="auto">
                <a:xfrm>
                  <a:off x="6030" y="6585"/>
                  <a:ext cx="162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Line 60"/>
                <p:cNvSpPr>
                  <a:spLocks noChangeShapeType="1"/>
                </p:cNvSpPr>
                <p:nvPr/>
              </p:nvSpPr>
              <p:spPr bwMode="auto">
                <a:xfrm>
                  <a:off x="6030" y="5991"/>
                  <a:ext cx="1620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61"/>
              <p:cNvGrpSpPr>
                <a:grpSpLocks/>
              </p:cNvGrpSpPr>
              <p:nvPr/>
            </p:nvGrpSpPr>
            <p:grpSpPr bwMode="auto">
              <a:xfrm>
                <a:off x="4140" y="5025"/>
                <a:ext cx="1620" cy="1872"/>
                <a:chOff x="4140" y="5025"/>
                <a:chExt cx="1620" cy="1872"/>
              </a:xfrm>
            </p:grpSpPr>
            <p:sp>
              <p:nvSpPr>
                <p:cNvPr id="29" name="Line 62"/>
                <p:cNvSpPr>
                  <a:spLocks noChangeShapeType="1"/>
                </p:cNvSpPr>
                <p:nvPr/>
              </p:nvSpPr>
              <p:spPr bwMode="auto">
                <a:xfrm>
                  <a:off x="4140" y="5025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Line 63"/>
                <p:cNvSpPr>
                  <a:spLocks noChangeShapeType="1"/>
                </p:cNvSpPr>
                <p:nvPr/>
              </p:nvSpPr>
              <p:spPr bwMode="auto">
                <a:xfrm>
                  <a:off x="4140" y="5025"/>
                  <a:ext cx="1620" cy="15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4140" y="5337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Line 65"/>
                <p:cNvSpPr>
                  <a:spLocks noChangeShapeType="1"/>
                </p:cNvSpPr>
                <p:nvPr/>
              </p:nvSpPr>
              <p:spPr bwMode="auto">
                <a:xfrm>
                  <a:off x="4140" y="5649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Line 66"/>
                <p:cNvSpPr>
                  <a:spLocks noChangeShapeType="1"/>
                </p:cNvSpPr>
                <p:nvPr/>
              </p:nvSpPr>
              <p:spPr bwMode="auto">
                <a:xfrm>
                  <a:off x="4140" y="6273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4140" y="6585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4140" y="5961"/>
                  <a:ext cx="1620" cy="9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Line 69"/>
                <p:cNvSpPr>
                  <a:spLocks noChangeShapeType="1"/>
                </p:cNvSpPr>
                <p:nvPr/>
              </p:nvSpPr>
              <p:spPr bwMode="auto">
                <a:xfrm>
                  <a:off x="4140" y="5025"/>
                  <a:ext cx="1620" cy="936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Group 70"/>
            <p:cNvGrpSpPr>
              <a:grpSpLocks/>
            </p:cNvGrpSpPr>
            <p:nvPr/>
          </p:nvGrpSpPr>
          <p:grpSpPr bwMode="auto">
            <a:xfrm>
              <a:off x="723" y="2373"/>
              <a:ext cx="7200" cy="2155"/>
              <a:chOff x="2160" y="12516"/>
              <a:chExt cx="7200" cy="2155"/>
            </a:xfrm>
          </p:grpSpPr>
          <p:grpSp>
            <p:nvGrpSpPr>
              <p:cNvPr id="10" name="Group 71"/>
              <p:cNvGrpSpPr>
                <a:grpSpLocks/>
              </p:cNvGrpSpPr>
              <p:nvPr/>
            </p:nvGrpSpPr>
            <p:grpSpPr bwMode="auto">
              <a:xfrm>
                <a:off x="3677" y="12516"/>
                <a:ext cx="283" cy="2155"/>
                <a:chOff x="3600" y="12360"/>
                <a:chExt cx="283" cy="2155"/>
              </a:xfrm>
            </p:grpSpPr>
            <p:sp>
              <p:nvSpPr>
                <p:cNvPr id="21" name="Oval 72"/>
                <p:cNvSpPr>
                  <a:spLocks noChangeArrowheads="1"/>
                </p:cNvSpPr>
                <p:nvPr/>
              </p:nvSpPr>
              <p:spPr bwMode="auto">
                <a:xfrm>
                  <a:off x="3600" y="13608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itchFamily="18" charset="0"/>
                    </a:rPr>
                    <a:t>4</a:t>
                  </a:r>
                  <a:endParaRPr lang="en-US" altLang="zh-CN" sz="1600"/>
                </a:p>
              </p:txBody>
            </p:sp>
            <p:sp>
              <p:nvSpPr>
                <p:cNvPr id="22" name="Oval 73"/>
                <p:cNvSpPr>
                  <a:spLocks noChangeArrowheads="1"/>
                </p:cNvSpPr>
                <p:nvPr/>
              </p:nvSpPr>
              <p:spPr bwMode="auto">
                <a:xfrm>
                  <a:off x="3600" y="14232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itchFamily="18" charset="0"/>
                    </a:rPr>
                    <a:t>5</a:t>
                  </a:r>
                  <a:endParaRPr lang="en-US" altLang="zh-CN" sz="1600"/>
                </a:p>
              </p:txBody>
            </p:sp>
            <p:sp>
              <p:nvSpPr>
                <p:cNvPr id="23" name="Oval 74"/>
                <p:cNvSpPr>
                  <a:spLocks noChangeArrowheads="1"/>
                </p:cNvSpPr>
                <p:nvPr/>
              </p:nvSpPr>
              <p:spPr bwMode="auto">
                <a:xfrm>
                  <a:off x="3600" y="12984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itchFamily="18" charset="0"/>
                    </a:rPr>
                    <a:t>3</a:t>
                  </a:r>
                  <a:endParaRPr lang="en-US" altLang="zh-CN" sz="1600"/>
                </a:p>
              </p:txBody>
            </p:sp>
            <p:sp>
              <p:nvSpPr>
                <p:cNvPr id="24" name="Oval 75"/>
                <p:cNvSpPr>
                  <a:spLocks noChangeArrowheads="1"/>
                </p:cNvSpPr>
                <p:nvPr/>
              </p:nvSpPr>
              <p:spPr bwMode="auto">
                <a:xfrm>
                  <a:off x="3600" y="12360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itchFamily="18" charset="0"/>
                    </a:rPr>
                    <a:t>2</a:t>
                  </a:r>
                  <a:endParaRPr lang="en-US" altLang="zh-CN" sz="1600"/>
                </a:p>
              </p:txBody>
            </p:sp>
          </p:grpSp>
          <p:grpSp>
            <p:nvGrpSpPr>
              <p:cNvPr id="11" name="Group 76"/>
              <p:cNvGrpSpPr>
                <a:grpSpLocks/>
              </p:cNvGrpSpPr>
              <p:nvPr/>
            </p:nvGrpSpPr>
            <p:grpSpPr bwMode="auto">
              <a:xfrm>
                <a:off x="5580" y="12828"/>
                <a:ext cx="283" cy="1531"/>
                <a:chOff x="4860" y="12672"/>
                <a:chExt cx="283" cy="1531"/>
              </a:xfrm>
            </p:grpSpPr>
            <p:sp>
              <p:nvSpPr>
                <p:cNvPr id="18" name="Oval 77"/>
                <p:cNvSpPr>
                  <a:spLocks noChangeArrowheads="1"/>
                </p:cNvSpPr>
                <p:nvPr/>
              </p:nvSpPr>
              <p:spPr bwMode="auto">
                <a:xfrm>
                  <a:off x="4860" y="12672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itchFamily="18" charset="0"/>
                    </a:rPr>
                    <a:t>6</a:t>
                  </a:r>
                  <a:endParaRPr lang="en-US" altLang="zh-CN" sz="1600"/>
                </a:p>
              </p:txBody>
            </p:sp>
            <p:sp>
              <p:nvSpPr>
                <p:cNvPr id="19" name="Oval 78"/>
                <p:cNvSpPr>
                  <a:spLocks noChangeArrowheads="1"/>
                </p:cNvSpPr>
                <p:nvPr/>
              </p:nvSpPr>
              <p:spPr bwMode="auto">
                <a:xfrm>
                  <a:off x="4860" y="13296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itchFamily="18" charset="0"/>
                    </a:rPr>
                    <a:t>7</a:t>
                  </a:r>
                  <a:endParaRPr lang="en-US" altLang="zh-CN" sz="1600"/>
                </a:p>
              </p:txBody>
            </p:sp>
            <p:sp>
              <p:nvSpPr>
                <p:cNvPr id="20" name="Oval 79"/>
                <p:cNvSpPr>
                  <a:spLocks noChangeArrowheads="1"/>
                </p:cNvSpPr>
                <p:nvPr/>
              </p:nvSpPr>
              <p:spPr bwMode="auto">
                <a:xfrm>
                  <a:off x="4860" y="13920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itchFamily="18" charset="0"/>
                    </a:rPr>
                    <a:t>8</a:t>
                  </a:r>
                  <a:endParaRPr lang="en-US" altLang="zh-CN" sz="1600"/>
                </a:p>
              </p:txBody>
            </p:sp>
          </p:grpSp>
          <p:grpSp>
            <p:nvGrpSpPr>
              <p:cNvPr id="12" name="Group 80"/>
              <p:cNvGrpSpPr>
                <a:grpSpLocks/>
              </p:cNvGrpSpPr>
              <p:nvPr/>
            </p:nvGrpSpPr>
            <p:grpSpPr bwMode="auto">
              <a:xfrm>
                <a:off x="7455" y="12672"/>
                <a:ext cx="353" cy="1872"/>
                <a:chOff x="7455" y="12672"/>
                <a:chExt cx="353" cy="1872"/>
              </a:xfrm>
            </p:grpSpPr>
            <p:sp>
              <p:nvSpPr>
                <p:cNvPr id="15" name="Oval 81"/>
                <p:cNvSpPr>
                  <a:spLocks noChangeArrowheads="1"/>
                </p:cNvSpPr>
                <p:nvPr/>
              </p:nvSpPr>
              <p:spPr bwMode="auto">
                <a:xfrm>
                  <a:off x="7468" y="12672"/>
                  <a:ext cx="340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itchFamily="18" charset="0"/>
                    </a:rPr>
                    <a:t>9</a:t>
                  </a:r>
                  <a:endParaRPr lang="en-US" altLang="zh-CN" sz="1600"/>
                </a:p>
              </p:txBody>
            </p:sp>
            <p:sp>
              <p:nvSpPr>
                <p:cNvPr id="16" name="Oval 82"/>
                <p:cNvSpPr>
                  <a:spLocks noChangeArrowheads="1"/>
                </p:cNvSpPr>
                <p:nvPr/>
              </p:nvSpPr>
              <p:spPr bwMode="auto">
                <a:xfrm>
                  <a:off x="7468" y="13449"/>
                  <a:ext cx="340" cy="31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itchFamily="18" charset="0"/>
                    </a:rPr>
                    <a:t>10</a:t>
                  </a:r>
                  <a:endParaRPr lang="en-US" altLang="zh-CN" sz="1600"/>
                </a:p>
              </p:txBody>
            </p:sp>
            <p:sp>
              <p:nvSpPr>
                <p:cNvPr id="17" name="Oval 83"/>
                <p:cNvSpPr>
                  <a:spLocks noChangeArrowheads="1"/>
                </p:cNvSpPr>
                <p:nvPr/>
              </p:nvSpPr>
              <p:spPr bwMode="auto">
                <a:xfrm>
                  <a:off x="7455" y="14261"/>
                  <a:ext cx="340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itchFamily="18" charset="0"/>
                    </a:rPr>
                    <a:t>11</a:t>
                  </a:r>
                  <a:endParaRPr lang="en-US" altLang="zh-CN" sz="1600"/>
                </a:p>
              </p:txBody>
            </p:sp>
          </p:grpSp>
          <p:sp>
            <p:nvSpPr>
              <p:cNvPr id="13" name="Oval 84"/>
              <p:cNvSpPr>
                <a:spLocks noChangeArrowheads="1"/>
              </p:cNvSpPr>
              <p:nvPr/>
            </p:nvSpPr>
            <p:spPr bwMode="auto">
              <a:xfrm>
                <a:off x="9000" y="13608"/>
                <a:ext cx="360" cy="3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600">
                    <a:latin typeface="Times New Roman" pitchFamily="18" charset="0"/>
                  </a:rPr>
                  <a:t>12</a:t>
                </a:r>
                <a:endParaRPr lang="en-US" altLang="zh-CN" sz="1600"/>
              </a:p>
            </p:txBody>
          </p:sp>
          <p:sp>
            <p:nvSpPr>
              <p:cNvPr id="14" name="Oval 85"/>
              <p:cNvSpPr>
                <a:spLocks noChangeArrowheads="1"/>
              </p:cNvSpPr>
              <p:nvPr/>
            </p:nvSpPr>
            <p:spPr bwMode="auto">
              <a:xfrm>
                <a:off x="2160" y="13452"/>
                <a:ext cx="283" cy="28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600">
                    <a:latin typeface="Times New Roman" pitchFamily="18" charset="0"/>
                  </a:rPr>
                  <a:t>1</a:t>
                </a:r>
                <a:endParaRPr lang="en-US" altLang="zh-CN" sz="1600"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最优二叉搜索树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86346"/>
          </a:xfrm>
        </p:spPr>
        <p:txBody>
          <a:bodyPr/>
          <a:lstStyle/>
          <a:p>
            <a:pPr lvl="1"/>
            <a:r>
              <a:rPr lang="zh-CN" altLang="en-US" sz="2400" dirty="0" smtClean="0"/>
              <a:t>最优二叉搜索树问题具有最优子结构性质</a:t>
            </a:r>
            <a:endParaRPr lang="en-US" altLang="zh-CN" sz="2400" dirty="0" smtClean="0"/>
          </a:p>
          <a:p>
            <a:pPr lvl="2"/>
            <a:r>
              <a:rPr lang="zh-CN" altLang="en-US" sz="2000" dirty="0" smtClean="0">
                <a:latin typeface="Times New Roman" pitchFamily="18" charset="0"/>
              </a:rPr>
              <a:t>二叉搜索树</a:t>
            </a:r>
            <a:r>
              <a:rPr lang="en-US" altLang="zh-CN" sz="2000" dirty="0" smtClean="0">
                <a:latin typeface="Times New Roman" pitchFamily="18" charset="0"/>
              </a:rPr>
              <a:t>T</a:t>
            </a:r>
            <a:r>
              <a:rPr lang="zh-CN" altLang="en-US" sz="2000" dirty="0" smtClean="0">
                <a:latin typeface="Times New Roman" pitchFamily="18" charset="0"/>
              </a:rPr>
              <a:t>的一棵含有节点                        和叶节点</a:t>
            </a:r>
          </a:p>
          <a:p>
            <a:pPr lvl="2">
              <a:buNone/>
            </a:pPr>
            <a:r>
              <a:rPr lang="zh-CN" altLang="en-US" sz="2000" dirty="0" smtClean="0">
                <a:latin typeface="Times New Roman" pitchFamily="18" charset="0"/>
              </a:rPr>
              <a:t>                      的子树可以看作是有序集                                        关于全集为实数区间              的一棵二叉搜索树</a:t>
            </a:r>
            <a:r>
              <a:rPr lang="en-US" altLang="zh-CN" sz="2000" dirty="0" err="1" smtClean="0">
                <a:latin typeface="Times New Roman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ij</a:t>
            </a:r>
            <a:r>
              <a:rPr lang="en-US" altLang="zh-CN" sz="2000" baseline="-25000" dirty="0" smtClean="0">
                <a:latin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T</a:t>
            </a:r>
            <a:r>
              <a:rPr lang="zh-CN" altLang="en-US" sz="2000" dirty="0" smtClean="0">
                <a:latin typeface="Times New Roman" pitchFamily="18" charset="0"/>
              </a:rPr>
              <a:t>自身可以看作是有序集                                  关于全集为整个实数区间                 的二叉搜索树。这样建立了二叉搜索树</a:t>
            </a:r>
            <a:r>
              <a:rPr lang="en-US" altLang="zh-CN" sz="2000" dirty="0" smtClean="0">
                <a:latin typeface="Times New Roman" pitchFamily="18" charset="0"/>
              </a:rPr>
              <a:t>T</a:t>
            </a:r>
            <a:r>
              <a:rPr lang="zh-CN" altLang="en-US" sz="2000" dirty="0" smtClean="0">
                <a:latin typeface="Times New Roman" pitchFamily="18" charset="0"/>
              </a:rPr>
              <a:t>与子搜索树</a:t>
            </a:r>
            <a:r>
              <a:rPr lang="en-US" altLang="zh-CN" sz="2000" dirty="0" err="1" smtClean="0">
                <a:latin typeface="Times New Roman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ij</a:t>
            </a:r>
            <a:r>
              <a:rPr lang="zh-CN" altLang="en-US" sz="2000" dirty="0" smtClean="0">
                <a:latin typeface="Times New Roman" pitchFamily="18" charset="0"/>
              </a:rPr>
              <a:t>的联系。 根据存取概率分布，</a:t>
            </a:r>
            <a:r>
              <a:rPr lang="en-US" altLang="zh-CN" sz="2000" dirty="0" smtClean="0">
                <a:latin typeface="Times New Roman" pitchFamily="18" charset="0"/>
              </a:rPr>
              <a:t>x </a:t>
            </a:r>
            <a:r>
              <a:rPr lang="zh-CN" altLang="en-US" sz="2000" dirty="0" smtClean="0">
                <a:latin typeface="Times New Roman" pitchFamily="18" charset="0"/>
              </a:rPr>
              <a:t>在子树</a:t>
            </a:r>
            <a:r>
              <a:rPr lang="en-US" altLang="zh-CN" sz="2000" dirty="0" err="1" smtClean="0">
                <a:latin typeface="Times New Roman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ij</a:t>
            </a:r>
            <a:r>
              <a:rPr lang="zh-CN" altLang="en-US" sz="2000" dirty="0" smtClean="0">
                <a:latin typeface="Times New Roman" pitchFamily="18" charset="0"/>
              </a:rPr>
              <a:t>上被搜索到的概率为：</a:t>
            </a:r>
          </a:p>
          <a:p>
            <a:pPr lvl="2"/>
            <a:endParaRPr lang="en-US" altLang="zh-CN" sz="2000" dirty="0" smtClean="0"/>
          </a:p>
          <a:p>
            <a:pPr lvl="2"/>
            <a:r>
              <a:rPr lang="zh-CN" altLang="en-US" sz="2000" dirty="0" smtClean="0">
                <a:latin typeface="Times New Roman" pitchFamily="18" charset="0"/>
              </a:rPr>
              <a:t>作为二叉搜索树的子问题，                      的存储概率分布为 ：</a:t>
            </a:r>
            <a:endParaRPr lang="en-US" altLang="zh-CN" sz="1200" dirty="0" smtClean="0">
              <a:latin typeface="Times New Roman" pitchFamily="18" charset="0"/>
            </a:endParaRPr>
          </a:p>
          <a:p>
            <a:pPr lvl="2">
              <a:buNone/>
            </a:pPr>
            <a:r>
              <a:rPr lang="en-US" altLang="zh-CN" sz="1200" dirty="0" smtClean="0">
                <a:latin typeface="Times New Roman" pitchFamily="18" charset="0"/>
              </a:rPr>
              <a:t>                                                          </a:t>
            </a:r>
            <a:r>
              <a:rPr lang="zh-CN" altLang="en-US" sz="1200" dirty="0" smtClean="0">
                <a:latin typeface="Times New Roman" pitchFamily="18" charset="0"/>
              </a:rPr>
              <a:t>，</a:t>
            </a:r>
            <a:r>
              <a:rPr lang="zh-CN" altLang="en-US" sz="2000" dirty="0" smtClean="0">
                <a:latin typeface="Times New Roman" pitchFamily="18" charset="0"/>
              </a:rPr>
              <a:t>其中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>
              <a:buNone/>
            </a:pPr>
            <a:r>
              <a:rPr lang="zh-CN" altLang="en-US" sz="2000" dirty="0" smtClean="0">
                <a:latin typeface="Times New Roman" pitchFamily="18" charset="0"/>
              </a:rPr>
              <a:t>       是条件概率。</a:t>
            </a:r>
          </a:p>
          <a:p>
            <a:pPr lvl="2"/>
            <a:r>
              <a:rPr lang="zh-CN" altLang="en-US" sz="2000" dirty="0" smtClean="0">
                <a:latin typeface="Times New Roman" pitchFamily="18" charset="0"/>
              </a:rPr>
              <a:t>设</a:t>
            </a:r>
            <a:r>
              <a:rPr lang="en-US" altLang="zh-CN" sz="2000" dirty="0" err="1" smtClean="0">
                <a:latin typeface="Times New Roman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ij</a:t>
            </a:r>
            <a:r>
              <a:rPr lang="zh-CN" altLang="en-US" sz="2000" dirty="0" smtClean="0">
                <a:latin typeface="Times New Roman" pitchFamily="18" charset="0"/>
              </a:rPr>
              <a:t>是最优二叉搜索树，根节点为</a:t>
            </a:r>
            <a:r>
              <a:rPr lang="en-US" altLang="zh-CN" sz="2000" dirty="0" err="1" smtClean="0">
                <a:latin typeface="Times New Roman" pitchFamily="18" charset="0"/>
              </a:rPr>
              <a:t>x</a:t>
            </a:r>
            <a:r>
              <a:rPr lang="en-US" altLang="zh-CN" sz="2000" baseline="-25000" dirty="0" err="1" smtClean="0">
                <a:latin typeface="Times New Roman" pitchFamily="18" charset="0"/>
              </a:rPr>
              <a:t>m</a:t>
            </a:r>
            <a:r>
              <a:rPr lang="zh-CN" altLang="en-US" sz="2000" dirty="0" smtClean="0">
                <a:latin typeface="Times New Roman" pitchFamily="18" charset="0"/>
              </a:rPr>
              <a:t>，左右子树分别为</a:t>
            </a:r>
            <a:r>
              <a:rPr lang="en-US" altLang="zh-CN" sz="2000" dirty="0" err="1" smtClean="0">
                <a:latin typeface="Times New Roman" pitchFamily="18" charset="0"/>
              </a:rPr>
              <a:t>T</a:t>
            </a:r>
            <a:r>
              <a:rPr lang="en-US" altLang="zh-CN" sz="2000" i="1" baseline="-25000" dirty="0" err="1" smtClean="0">
                <a:latin typeface="Times New Roman" pitchFamily="18" charset="0"/>
              </a:rPr>
              <a:t>l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err="1" smtClean="0">
                <a:latin typeface="Times New Roman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itchFamily="18" charset="0"/>
              </a:rPr>
              <a:t>r</a:t>
            </a:r>
            <a:r>
              <a:rPr lang="en-US" altLang="zh-CN" sz="2000" baseline="-25000" dirty="0" smtClean="0">
                <a:latin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</a:rPr>
              <a:t>。</a:t>
            </a:r>
            <a:r>
              <a:rPr lang="en-US" altLang="zh-CN" sz="2000" dirty="0" err="1" smtClean="0">
                <a:latin typeface="Times New Roman" pitchFamily="18" charset="0"/>
              </a:rPr>
              <a:t>p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ij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p</a:t>
            </a:r>
            <a:r>
              <a:rPr lang="en-US" altLang="zh-CN" sz="2000" i="1" baseline="-25000" dirty="0" smtClean="0">
                <a:latin typeface="Times New Roman" pitchFamily="18" charset="0"/>
              </a:rPr>
              <a:t>l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p</a:t>
            </a:r>
            <a:r>
              <a:rPr lang="en-US" altLang="zh-CN" sz="2000" baseline="-25000" dirty="0" smtClean="0">
                <a:latin typeface="Times New Roman" pitchFamily="18" charset="0"/>
              </a:rPr>
              <a:t>r</a:t>
            </a:r>
            <a:r>
              <a:rPr lang="zh-CN" altLang="en-US" sz="2000" dirty="0" smtClean="0">
                <a:latin typeface="Times New Roman" pitchFamily="18" charset="0"/>
              </a:rPr>
              <a:t>分别是二叉搜索树</a:t>
            </a:r>
            <a:r>
              <a:rPr lang="en-US" altLang="zh-CN" sz="2000" dirty="0" err="1" smtClean="0">
                <a:latin typeface="Times New Roman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ij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err="1" smtClean="0">
                <a:latin typeface="Times New Roman" pitchFamily="18" charset="0"/>
              </a:rPr>
              <a:t>T</a:t>
            </a:r>
            <a:r>
              <a:rPr lang="en-US" altLang="zh-CN" sz="2000" i="1" baseline="-25000" dirty="0" err="1" smtClean="0">
                <a:latin typeface="Times New Roman" pitchFamily="18" charset="0"/>
              </a:rPr>
              <a:t>l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err="1" smtClean="0">
                <a:latin typeface="Times New Roman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itchFamily="18" charset="0"/>
              </a:rPr>
              <a:t>r</a:t>
            </a:r>
            <a:r>
              <a:rPr lang="en-US" altLang="zh-CN" sz="2000" baseline="-25000" dirty="0" smtClean="0">
                <a:latin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</a:rPr>
              <a:t>的平均路长，如果</a:t>
            </a:r>
            <a:r>
              <a:rPr lang="en-US" altLang="zh-CN" sz="1800" dirty="0" err="1" smtClean="0">
                <a:latin typeface="Times New Roman" pitchFamily="18" charset="0"/>
              </a:rPr>
              <a:t>T</a:t>
            </a:r>
            <a:r>
              <a:rPr lang="en-US" altLang="zh-CN" sz="1800" baseline="-25000" dirty="0" err="1" smtClean="0">
                <a:latin typeface="Times New Roman" pitchFamily="18" charset="0"/>
              </a:rPr>
              <a:t>ij</a:t>
            </a:r>
            <a:r>
              <a:rPr lang="zh-CN" altLang="en-US" sz="1800" dirty="0" smtClean="0">
                <a:latin typeface="Times New Roman" pitchFamily="18" charset="0"/>
              </a:rPr>
              <a:t>最优，则</a:t>
            </a:r>
            <a:r>
              <a:rPr lang="en-US" altLang="zh-CN" sz="1800" dirty="0" err="1" smtClean="0">
                <a:latin typeface="Times New Roman" pitchFamily="18" charset="0"/>
              </a:rPr>
              <a:t>T</a:t>
            </a:r>
            <a:r>
              <a:rPr lang="en-US" altLang="zh-CN" sz="1800" i="1" baseline="-25000" dirty="0" err="1" smtClean="0">
                <a:latin typeface="Times New Roman" pitchFamily="18" charset="0"/>
              </a:rPr>
              <a:t>l</a:t>
            </a:r>
            <a:r>
              <a:rPr lang="zh-CN" altLang="en-US" sz="1800" dirty="0" smtClean="0">
                <a:latin typeface="Times New Roman" pitchFamily="18" charset="0"/>
              </a:rPr>
              <a:t>，</a:t>
            </a:r>
            <a:r>
              <a:rPr lang="en-US" altLang="zh-CN" sz="1800" dirty="0" err="1" smtClean="0">
                <a:latin typeface="Times New Roman" pitchFamily="18" charset="0"/>
              </a:rPr>
              <a:t>Tr</a:t>
            </a:r>
            <a:r>
              <a:rPr lang="en-US" altLang="zh-CN" sz="1800" dirty="0" smtClean="0">
                <a:latin typeface="Times New Roman" pitchFamily="18" charset="0"/>
              </a:rPr>
              <a:t> </a:t>
            </a:r>
            <a:r>
              <a:rPr lang="zh-CN" altLang="en-US" sz="1800" dirty="0" smtClean="0">
                <a:latin typeface="Times New Roman" pitchFamily="18" charset="0"/>
              </a:rPr>
              <a:t>也是最优的。</a:t>
            </a:r>
            <a:endParaRPr lang="zh-CN" altLang="en-US" sz="1800" baseline="-25000" dirty="0"/>
          </a:p>
        </p:txBody>
      </p:sp>
      <p:graphicFrame>
        <p:nvGraphicFramePr>
          <p:cNvPr id="40962" name="Object 4"/>
          <p:cNvGraphicFramePr>
            <a:graphicFrameLocks noChangeAspect="1"/>
          </p:cNvGraphicFramePr>
          <p:nvPr/>
        </p:nvGraphicFramePr>
        <p:xfrm>
          <a:off x="4786314" y="1785926"/>
          <a:ext cx="1441450" cy="414338"/>
        </p:xfrm>
        <a:graphic>
          <a:graphicData uri="http://schemas.openxmlformats.org/presentationml/2006/ole">
            <p:oleObj spid="_x0000_s40962" name="Equation" r:id="rId3" imgW="825500" imgH="241300" progId="">
              <p:embed/>
            </p:oleObj>
          </a:graphicData>
        </a:graphic>
      </p:graphicFrame>
      <p:graphicFrame>
        <p:nvGraphicFramePr>
          <p:cNvPr id="40963" name="Object 20"/>
          <p:cNvGraphicFramePr>
            <a:graphicFrameLocks noChangeAspect="1"/>
          </p:cNvGraphicFramePr>
          <p:nvPr/>
        </p:nvGraphicFramePr>
        <p:xfrm>
          <a:off x="7286644" y="1785926"/>
          <a:ext cx="1511300" cy="360363"/>
        </p:xfrm>
        <a:graphic>
          <a:graphicData uri="http://schemas.openxmlformats.org/presentationml/2006/ole">
            <p:oleObj spid="_x0000_s40963" name="Equation" r:id="rId4" imgW="1054100" imgH="228600" progId="">
              <p:embed/>
            </p:oleObj>
          </a:graphicData>
        </a:graphic>
      </p:graphicFrame>
      <p:graphicFrame>
        <p:nvGraphicFramePr>
          <p:cNvPr id="40964" name="Object 18"/>
          <p:cNvGraphicFramePr>
            <a:graphicFrameLocks noChangeAspect="1"/>
          </p:cNvGraphicFramePr>
          <p:nvPr/>
        </p:nvGraphicFramePr>
        <p:xfrm>
          <a:off x="1347774" y="2143116"/>
          <a:ext cx="1295400" cy="381000"/>
        </p:xfrm>
        <a:graphic>
          <a:graphicData uri="http://schemas.openxmlformats.org/presentationml/2006/ole">
            <p:oleObj spid="_x0000_s40964" name="Equation" r:id="rId5" imgW="812447" imgH="241195" progId="">
              <p:embed/>
            </p:oleObj>
          </a:graphicData>
        </a:graphic>
      </p:graphicFrame>
      <p:graphicFrame>
        <p:nvGraphicFramePr>
          <p:cNvPr id="40965" name="Object 8"/>
          <p:cNvGraphicFramePr>
            <a:graphicFrameLocks noChangeAspect="1"/>
          </p:cNvGraphicFramePr>
          <p:nvPr/>
        </p:nvGraphicFramePr>
        <p:xfrm>
          <a:off x="5478486" y="2119306"/>
          <a:ext cx="2451100" cy="381000"/>
        </p:xfrm>
        <a:graphic>
          <a:graphicData uri="http://schemas.openxmlformats.org/presentationml/2006/ole">
            <p:oleObj spid="_x0000_s40965" name="Equation" r:id="rId6" imgW="1524000" imgH="241300" progId="">
              <p:embed/>
            </p:oleObj>
          </a:graphicData>
        </a:graphic>
      </p:graphicFrame>
      <p:graphicFrame>
        <p:nvGraphicFramePr>
          <p:cNvPr id="40966" name="Object 10"/>
          <p:cNvGraphicFramePr>
            <a:graphicFrameLocks noChangeAspect="1"/>
          </p:cNvGraphicFramePr>
          <p:nvPr/>
        </p:nvGraphicFramePr>
        <p:xfrm>
          <a:off x="3349623" y="2497134"/>
          <a:ext cx="936625" cy="360362"/>
        </p:xfrm>
        <a:graphic>
          <a:graphicData uri="http://schemas.openxmlformats.org/presentationml/2006/ole">
            <p:oleObj spid="_x0000_s40966" name="Equation" r:id="rId7" imgW="622030" imgH="241195" progId="">
              <p:embed/>
            </p:oleObj>
          </a:graphicData>
        </a:graphic>
      </p:graphicFrame>
      <p:graphicFrame>
        <p:nvGraphicFramePr>
          <p:cNvPr id="40967" name="Object 12"/>
          <p:cNvGraphicFramePr>
            <a:graphicFrameLocks noChangeAspect="1"/>
          </p:cNvGraphicFramePr>
          <p:nvPr/>
        </p:nvGraphicFramePr>
        <p:xfrm>
          <a:off x="2557464" y="2786058"/>
          <a:ext cx="2157412" cy="360362"/>
        </p:xfrm>
        <a:graphic>
          <a:graphicData uri="http://schemas.openxmlformats.org/presentationml/2006/ole">
            <p:oleObj spid="_x0000_s40967" name="Equation" r:id="rId8" imgW="1219200" imgH="228600" progId="">
              <p:embed/>
            </p:oleObj>
          </a:graphicData>
        </a:graphic>
      </p:graphicFrame>
      <p:graphicFrame>
        <p:nvGraphicFramePr>
          <p:cNvPr id="40968" name="Object 14"/>
          <p:cNvGraphicFramePr>
            <a:graphicFrameLocks noChangeAspect="1"/>
          </p:cNvGraphicFramePr>
          <p:nvPr/>
        </p:nvGraphicFramePr>
        <p:xfrm>
          <a:off x="7564466" y="2795585"/>
          <a:ext cx="1008062" cy="347663"/>
        </p:xfrm>
        <a:graphic>
          <a:graphicData uri="http://schemas.openxmlformats.org/presentationml/2006/ole">
            <p:oleObj spid="_x0000_s40968" name="Equation" r:id="rId9" imgW="583947" imgH="203112" progId="">
              <p:embed/>
            </p:oleObj>
          </a:graphicData>
        </a:graphic>
      </p:graphicFrame>
      <p:graphicFrame>
        <p:nvGraphicFramePr>
          <p:cNvPr id="40969" name="Object 22"/>
          <p:cNvGraphicFramePr>
            <a:graphicFrameLocks noChangeAspect="1"/>
          </p:cNvGraphicFramePr>
          <p:nvPr/>
        </p:nvGraphicFramePr>
        <p:xfrm>
          <a:off x="2500298" y="3714752"/>
          <a:ext cx="2160588" cy="504824"/>
        </p:xfrm>
        <a:graphic>
          <a:graphicData uri="http://schemas.openxmlformats.org/presentationml/2006/ole">
            <p:oleObj spid="_x0000_s40969" name="Equation" r:id="rId10" imgW="1282700" imgH="342900" progId="">
              <p:embed/>
            </p:oleObj>
          </a:graphicData>
        </a:graphic>
      </p:graphicFrame>
      <p:graphicFrame>
        <p:nvGraphicFramePr>
          <p:cNvPr id="40970" name="Object 24"/>
          <p:cNvGraphicFramePr>
            <a:graphicFrameLocks noChangeAspect="1"/>
          </p:cNvGraphicFramePr>
          <p:nvPr/>
        </p:nvGraphicFramePr>
        <p:xfrm>
          <a:off x="4572000" y="4143380"/>
          <a:ext cx="1368425" cy="346075"/>
        </p:xfrm>
        <a:graphic>
          <a:graphicData uri="http://schemas.openxmlformats.org/presentationml/2006/ole">
            <p:oleObj spid="_x0000_s40970" name="Equation" r:id="rId11" imgW="939392" imgH="241195" progId="">
              <p:embed/>
            </p:oleObj>
          </a:graphicData>
        </a:graphic>
      </p:graphicFrame>
      <p:graphicFrame>
        <p:nvGraphicFramePr>
          <p:cNvPr id="40971" name="Object 26"/>
          <p:cNvGraphicFramePr>
            <a:graphicFrameLocks noChangeAspect="1"/>
          </p:cNvGraphicFramePr>
          <p:nvPr/>
        </p:nvGraphicFramePr>
        <p:xfrm>
          <a:off x="1643042" y="4429132"/>
          <a:ext cx="1728788" cy="388937"/>
        </p:xfrm>
        <a:graphic>
          <a:graphicData uri="http://schemas.openxmlformats.org/presentationml/2006/ole">
            <p:oleObj spid="_x0000_s40971" name="Equation" r:id="rId12" imgW="1143000" imgH="254000" progId="">
              <p:embed/>
            </p:oleObj>
          </a:graphicData>
        </a:graphic>
      </p:graphicFrame>
      <p:graphicFrame>
        <p:nvGraphicFramePr>
          <p:cNvPr id="40972" name="Object 28"/>
          <p:cNvGraphicFramePr>
            <a:graphicFrameLocks noChangeAspect="1"/>
          </p:cNvGraphicFramePr>
          <p:nvPr/>
        </p:nvGraphicFramePr>
        <p:xfrm>
          <a:off x="4071934" y="4429132"/>
          <a:ext cx="4643470" cy="425450"/>
        </p:xfrm>
        <a:graphic>
          <a:graphicData uri="http://schemas.openxmlformats.org/presentationml/2006/ole">
            <p:oleObj spid="_x0000_s40972" name="Equation" r:id="rId13" imgW="3403600" imgH="254000" progId="">
              <p:embed/>
            </p:oleObj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最优二叉搜索树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5065"/>
          </a:xfrm>
        </p:spPr>
        <p:txBody>
          <a:bodyPr/>
          <a:lstStyle/>
          <a:p>
            <a:pPr lvl="1"/>
            <a:r>
              <a:rPr lang="zh-CN" altLang="en-US" sz="2400" dirty="0" smtClean="0"/>
              <a:t>证明：</a:t>
            </a:r>
            <a:endParaRPr lang="en-US" altLang="zh-CN" sz="2400" dirty="0" smtClean="0"/>
          </a:p>
          <a:p>
            <a:pPr lvl="2"/>
            <a:endParaRPr lang="en-US" altLang="zh-CN" sz="2000" dirty="0" smtClean="0">
              <a:latin typeface="Times New Roman" pitchFamily="18" charset="0"/>
            </a:endParaRPr>
          </a:p>
          <a:p>
            <a:pPr lvl="2"/>
            <a:r>
              <a:rPr lang="en-US" altLang="zh-CN" sz="2000" dirty="0" err="1" smtClean="0">
                <a:latin typeface="Times New Roman" pitchFamily="18" charset="0"/>
              </a:rPr>
              <a:t>T</a:t>
            </a:r>
            <a:r>
              <a:rPr lang="en-US" altLang="zh-CN" sz="2000" i="1" baseline="-25000" dirty="0" err="1" smtClean="0">
                <a:latin typeface="Times New Roman" pitchFamily="18" charset="0"/>
              </a:rPr>
              <a:t>l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err="1" smtClean="0">
                <a:latin typeface="Times New Roman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itchFamily="18" charset="0"/>
              </a:rPr>
              <a:t>r</a:t>
            </a:r>
            <a:r>
              <a:rPr lang="en-US" altLang="zh-CN" sz="2000" baseline="-25000" dirty="0" smtClean="0">
                <a:latin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</a:rPr>
              <a:t>中节点的深度等于它们在</a:t>
            </a:r>
            <a:r>
              <a:rPr lang="en-US" altLang="zh-CN" sz="2000" dirty="0" err="1" smtClean="0">
                <a:latin typeface="Times New Roman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ij</a:t>
            </a:r>
            <a:r>
              <a:rPr lang="zh-CN" altLang="en-US" sz="2000" dirty="0" smtClean="0">
                <a:latin typeface="Times New Roman" pitchFamily="18" charset="0"/>
              </a:rPr>
              <a:t>中的深度减</a:t>
            </a:r>
            <a:r>
              <a:rPr lang="en-US" altLang="zh-CN" sz="2000" dirty="0" smtClean="0">
                <a:latin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</a:rPr>
              <a:t>，得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>
              <a:buNone/>
            </a:pPr>
            <a:endParaRPr lang="en-US" altLang="zh-CN" sz="2000" dirty="0" smtClean="0">
              <a:latin typeface="Times New Roman" pitchFamily="18" charset="0"/>
            </a:endParaRPr>
          </a:p>
          <a:p>
            <a:pPr lvl="2">
              <a:buNone/>
            </a:pPr>
            <a:endParaRPr lang="en-US" altLang="zh-CN" sz="2000" dirty="0" smtClean="0">
              <a:latin typeface="Times New Roman" pitchFamily="18" charset="0"/>
            </a:endParaRPr>
          </a:p>
          <a:p>
            <a:pPr lvl="2">
              <a:buNone/>
            </a:pPr>
            <a:endParaRPr lang="en-US" altLang="zh-CN" sz="2000" dirty="0" smtClean="0">
              <a:latin typeface="Times New Roman" pitchFamily="18" charset="0"/>
            </a:endParaRPr>
          </a:p>
          <a:p>
            <a:pPr lvl="2"/>
            <a:r>
              <a:rPr lang="zh-CN" altLang="en-US" sz="2000" dirty="0" smtClean="0">
                <a:latin typeface="Times New Roman" pitchFamily="18" charset="0"/>
              </a:rPr>
              <a:t>由于</a:t>
            </a:r>
            <a:r>
              <a:rPr lang="en-US" altLang="zh-CN" sz="2000" dirty="0" err="1" smtClean="0">
                <a:latin typeface="Times New Roman" pitchFamily="18" charset="0"/>
              </a:rPr>
              <a:t>T</a:t>
            </a:r>
            <a:r>
              <a:rPr lang="en-US" altLang="zh-CN" sz="2000" i="1" baseline="-25000" dirty="0" err="1" smtClean="0">
                <a:latin typeface="Times New Roman" pitchFamily="18" charset="0"/>
              </a:rPr>
              <a:t>l</a:t>
            </a:r>
            <a:r>
              <a:rPr lang="zh-CN" altLang="en-US" sz="2000" dirty="0" smtClean="0">
                <a:latin typeface="Times New Roman" pitchFamily="18" charset="0"/>
              </a:rPr>
              <a:t>是有序集                    的一棵二叉搜索树，故                  。若              则用 </a:t>
            </a:r>
            <a:r>
              <a:rPr lang="en-US" altLang="zh-CN" sz="2000" dirty="0" smtClean="0">
                <a:latin typeface="Times New Roman" pitchFamily="18" charset="0"/>
              </a:rPr>
              <a:t>T</a:t>
            </a:r>
            <a:r>
              <a:rPr lang="en-US" altLang="zh-CN" sz="2000" baseline="-25000" dirty="0" smtClean="0">
                <a:latin typeface="Times New Roman" pitchFamily="18" charset="0"/>
              </a:rPr>
              <a:t>i,m-1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</a:rPr>
              <a:t>替换 </a:t>
            </a:r>
            <a:r>
              <a:rPr lang="en-US" altLang="zh-CN" sz="2000" dirty="0" err="1" smtClean="0">
                <a:latin typeface="Times New Roman" pitchFamily="18" charset="0"/>
              </a:rPr>
              <a:t>T</a:t>
            </a:r>
            <a:r>
              <a:rPr lang="en-US" altLang="zh-CN" sz="2000" i="1" baseline="-25000" dirty="0" err="1" smtClean="0">
                <a:latin typeface="Times New Roman" pitchFamily="18" charset="0"/>
              </a:rPr>
              <a:t>l</a:t>
            </a:r>
            <a:r>
              <a:rPr lang="zh-CN" altLang="en-US" sz="2000" dirty="0" smtClean="0">
                <a:latin typeface="Times New Roman" pitchFamily="18" charset="0"/>
              </a:rPr>
              <a:t> 可得到平均路长比</a:t>
            </a:r>
            <a:r>
              <a:rPr lang="en-US" altLang="zh-CN" sz="2000" dirty="0" err="1" smtClean="0">
                <a:latin typeface="Times New Roman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ij</a:t>
            </a:r>
            <a:r>
              <a:rPr lang="zh-CN" altLang="en-US" sz="2000" dirty="0" smtClean="0">
                <a:latin typeface="Times New Roman" pitchFamily="18" charset="0"/>
              </a:rPr>
              <a:t>更小的二叉搜索树。这与</a:t>
            </a:r>
            <a:r>
              <a:rPr lang="en-US" altLang="zh-CN" sz="2000" dirty="0" err="1" smtClean="0">
                <a:latin typeface="Times New Roman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ij</a:t>
            </a:r>
            <a:r>
              <a:rPr lang="zh-CN" altLang="en-US" sz="2000" dirty="0" smtClean="0">
                <a:latin typeface="Times New Roman" pitchFamily="18" charset="0"/>
              </a:rPr>
              <a:t>是最优二叉搜索树矛盾。所以， </a:t>
            </a:r>
            <a:r>
              <a:rPr lang="en-US" altLang="zh-CN" sz="2000" dirty="0" err="1" smtClean="0">
                <a:latin typeface="Times New Roman" pitchFamily="18" charset="0"/>
              </a:rPr>
              <a:t>T</a:t>
            </a:r>
            <a:r>
              <a:rPr lang="en-US" altLang="zh-CN" sz="2000" i="1" baseline="-25000" dirty="0" err="1" smtClean="0">
                <a:latin typeface="Times New Roman" pitchFamily="18" charset="0"/>
              </a:rPr>
              <a:t>l</a:t>
            </a:r>
            <a:r>
              <a:rPr lang="zh-CN" altLang="en-US" sz="2000" dirty="0" smtClean="0">
                <a:latin typeface="Times New Roman" pitchFamily="18" charset="0"/>
              </a:rPr>
              <a:t>是最优二叉搜索树。同理可证，</a:t>
            </a:r>
            <a:r>
              <a:rPr lang="en-US" altLang="zh-CN" sz="2000" dirty="0" err="1" smtClean="0">
                <a:latin typeface="Times New Roman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itchFamily="18" charset="0"/>
              </a:rPr>
              <a:t>r</a:t>
            </a:r>
            <a:r>
              <a:rPr lang="en-US" altLang="zh-CN" sz="2000" baseline="-25000" dirty="0" smtClean="0">
                <a:latin typeface="Times New Roman" pitchFamily="18" charset="0"/>
              </a:rPr>
              <a:t>  </a:t>
            </a:r>
            <a:r>
              <a:rPr lang="zh-CN" altLang="en-US" sz="2000" dirty="0" smtClean="0">
                <a:latin typeface="Times New Roman" pitchFamily="18" charset="0"/>
              </a:rPr>
              <a:t>也是一棵最优二叉搜索树。 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</a:rPr>
              <a:t>得证。</a:t>
            </a:r>
            <a:r>
              <a:rPr lang="en-US" altLang="zh-CN" sz="2000" dirty="0" smtClean="0">
                <a:latin typeface="Times New Roman" pitchFamily="18" charset="0"/>
              </a:rPr>
              <a:t>  </a:t>
            </a:r>
          </a:p>
          <a:p>
            <a:pPr lvl="2"/>
            <a:r>
              <a:rPr lang="zh-CN" altLang="en-US" sz="2000" dirty="0" smtClean="0"/>
              <a:t>目标值递归关系：</a:t>
            </a:r>
            <a:endParaRPr lang="en-US" altLang="zh-CN" sz="2000" dirty="0" smtClean="0"/>
          </a:p>
          <a:p>
            <a:pPr lvl="2"/>
            <a:r>
              <a:rPr lang="zh-CN" altLang="en-US" sz="2000" dirty="0" smtClean="0">
                <a:latin typeface="Times New Roman" pitchFamily="18" charset="0"/>
              </a:rPr>
              <a:t>令 </a:t>
            </a:r>
            <a:r>
              <a:rPr lang="en-US" altLang="zh-CN" sz="2000" dirty="0" smtClean="0">
                <a:latin typeface="Times New Roman" pitchFamily="18" charset="0"/>
              </a:rPr>
              <a:t>m(</a:t>
            </a:r>
            <a:r>
              <a:rPr lang="en-US" altLang="zh-CN" sz="2000" dirty="0" err="1" smtClean="0">
                <a:latin typeface="Times New Roman" pitchFamily="18" charset="0"/>
              </a:rPr>
              <a:t>i,j</a:t>
            </a:r>
            <a:r>
              <a:rPr lang="en-US" altLang="zh-CN" sz="2000" dirty="0" smtClean="0">
                <a:latin typeface="Times New Roman" pitchFamily="18" charset="0"/>
              </a:rPr>
              <a:t>)=</a:t>
            </a:r>
            <a:r>
              <a:rPr lang="en-US" altLang="zh-CN" sz="2000" dirty="0" err="1" smtClean="0">
                <a:latin typeface="Times New Roman" pitchFamily="18" charset="0"/>
              </a:rPr>
              <a:t>w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ij</a:t>
            </a:r>
            <a:r>
              <a:rPr lang="en-US" altLang="zh-CN" sz="2000" dirty="0" err="1" smtClean="0">
                <a:latin typeface="Times New Roman" pitchFamily="18" charset="0"/>
              </a:rPr>
              <a:t>p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ij</a:t>
            </a:r>
            <a:r>
              <a:rPr lang="zh-CN" altLang="en-US" sz="2000" baseline="-25000" dirty="0" smtClean="0">
                <a:latin typeface="Times New Roman" pitchFamily="18" charset="0"/>
              </a:rPr>
              <a:t>，</a:t>
            </a:r>
            <a:r>
              <a:rPr lang="zh-CN" altLang="en-US" sz="2000" dirty="0" smtClean="0">
                <a:latin typeface="Times New Roman" pitchFamily="18" charset="0"/>
              </a:rPr>
              <a:t>则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/>
            <a:endParaRPr lang="zh-CN" altLang="en-US" sz="2000" dirty="0"/>
          </a:p>
        </p:txBody>
      </p:sp>
      <p:graphicFrame>
        <p:nvGraphicFramePr>
          <p:cNvPr id="41986" name="Object 30"/>
          <p:cNvGraphicFramePr>
            <a:graphicFrameLocks noChangeAspect="1"/>
          </p:cNvGraphicFramePr>
          <p:nvPr/>
        </p:nvGraphicFramePr>
        <p:xfrm>
          <a:off x="1214414" y="1643050"/>
          <a:ext cx="3786214" cy="571504"/>
        </p:xfrm>
        <a:graphic>
          <a:graphicData uri="http://schemas.openxmlformats.org/presentationml/2006/ole">
            <p:oleObj spid="_x0000_s41986" name="Equation" r:id="rId3" imgW="2425700" imgH="355600" progId="">
              <p:embed/>
            </p:oleObj>
          </a:graphicData>
        </a:graphic>
      </p:graphicFrame>
      <p:graphicFrame>
        <p:nvGraphicFramePr>
          <p:cNvPr id="41987" name="Object 34"/>
          <p:cNvGraphicFramePr>
            <a:graphicFrameLocks noChangeAspect="1"/>
          </p:cNvGraphicFramePr>
          <p:nvPr/>
        </p:nvGraphicFramePr>
        <p:xfrm>
          <a:off x="5068894" y="1714488"/>
          <a:ext cx="431800" cy="288925"/>
        </p:xfrm>
        <a:graphic>
          <a:graphicData uri="http://schemas.openxmlformats.org/presentationml/2006/ole">
            <p:oleObj spid="_x0000_s41987" name="Equation" r:id="rId4" imgW="190417" imgH="152334" progId="">
              <p:embed/>
            </p:oleObj>
          </a:graphicData>
        </a:graphic>
      </p:graphicFrame>
      <p:graphicFrame>
        <p:nvGraphicFramePr>
          <p:cNvPr id="41988" name="Object 32"/>
          <p:cNvGraphicFramePr>
            <a:graphicFrameLocks noChangeAspect="1"/>
          </p:cNvGraphicFramePr>
          <p:nvPr/>
        </p:nvGraphicFramePr>
        <p:xfrm>
          <a:off x="5429257" y="1643050"/>
          <a:ext cx="3214710" cy="565150"/>
        </p:xfrm>
        <a:graphic>
          <a:graphicData uri="http://schemas.openxmlformats.org/presentationml/2006/ole">
            <p:oleObj spid="_x0000_s41988" name="Equation" r:id="rId5" imgW="2070100" imgH="355600" progId="">
              <p:embed/>
            </p:oleObj>
          </a:graphicData>
        </a:graphic>
      </p:graphicFrame>
      <p:graphicFrame>
        <p:nvGraphicFramePr>
          <p:cNvPr id="41989" name="Object 4"/>
          <p:cNvGraphicFramePr>
            <a:graphicFrameLocks noChangeAspect="1"/>
          </p:cNvGraphicFramePr>
          <p:nvPr/>
        </p:nvGraphicFramePr>
        <p:xfrm>
          <a:off x="1285852" y="2500306"/>
          <a:ext cx="3384550" cy="484188"/>
        </p:xfrm>
        <a:graphic>
          <a:graphicData uri="http://schemas.openxmlformats.org/presentationml/2006/ole">
            <p:oleObj spid="_x0000_s41989" name="Equation" r:id="rId6" imgW="2400300" imgH="342900" progId="">
              <p:embed/>
            </p:oleObj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4714876" y="2500306"/>
          <a:ext cx="3721100" cy="525463"/>
        </p:xfrm>
        <a:graphic>
          <a:graphicData uri="http://schemas.openxmlformats.org/presentationml/2006/ole">
            <p:oleObj spid="_x0000_s41990" name="Equation" r:id="rId7" imgW="2489200" imgH="355600" progId="">
              <p:embed/>
            </p:oleObj>
          </a:graphicData>
        </a:graphic>
      </p:graphicFrame>
      <p:graphicFrame>
        <p:nvGraphicFramePr>
          <p:cNvPr id="41991" name="Object 8"/>
          <p:cNvGraphicFramePr>
            <a:graphicFrameLocks noChangeAspect="1"/>
          </p:cNvGraphicFramePr>
          <p:nvPr/>
        </p:nvGraphicFramePr>
        <p:xfrm>
          <a:off x="1428728" y="3000372"/>
          <a:ext cx="4429156" cy="439738"/>
        </p:xfrm>
        <a:graphic>
          <a:graphicData uri="http://schemas.openxmlformats.org/presentationml/2006/ole">
            <p:oleObj spid="_x0000_s41991" name="Equation" r:id="rId8" imgW="2743200" imgH="241300" progId="">
              <p:embed/>
            </p:oleObj>
          </a:graphicData>
        </a:graphic>
      </p:graphicFrame>
      <p:graphicFrame>
        <p:nvGraphicFramePr>
          <p:cNvPr id="41992" name="Object 10"/>
          <p:cNvGraphicFramePr>
            <a:graphicFrameLocks noChangeAspect="1"/>
          </p:cNvGraphicFramePr>
          <p:nvPr/>
        </p:nvGraphicFramePr>
        <p:xfrm>
          <a:off x="3348038" y="3567116"/>
          <a:ext cx="1223962" cy="361950"/>
        </p:xfrm>
        <a:graphic>
          <a:graphicData uri="http://schemas.openxmlformats.org/presentationml/2006/ole">
            <p:oleObj spid="_x0000_s41992" name="Equation" r:id="rId9" imgW="774364" imgH="228501" progId="">
              <p:embed/>
            </p:oleObj>
          </a:graphicData>
        </a:graphic>
      </p:graphicFrame>
      <p:graphicFrame>
        <p:nvGraphicFramePr>
          <p:cNvPr id="41995" name="Object 12"/>
          <p:cNvGraphicFramePr>
            <a:graphicFrameLocks noChangeAspect="1"/>
          </p:cNvGraphicFramePr>
          <p:nvPr/>
        </p:nvGraphicFramePr>
        <p:xfrm>
          <a:off x="7143768" y="3500438"/>
          <a:ext cx="1008063" cy="369887"/>
        </p:xfrm>
        <a:graphic>
          <a:graphicData uri="http://schemas.openxmlformats.org/presentationml/2006/ole">
            <p:oleObj spid="_x0000_s41995" name="Equation" r:id="rId10" imgW="647700" imgH="241300" progId="">
              <p:embed/>
            </p:oleObj>
          </a:graphicData>
        </a:graphic>
      </p:graphicFrame>
      <p:graphicFrame>
        <p:nvGraphicFramePr>
          <p:cNvPr id="41996" name="Object 14"/>
          <p:cNvGraphicFramePr>
            <a:graphicFrameLocks noChangeAspect="1"/>
          </p:cNvGraphicFramePr>
          <p:nvPr/>
        </p:nvGraphicFramePr>
        <p:xfrm>
          <a:off x="1785918" y="3857628"/>
          <a:ext cx="935038" cy="349250"/>
        </p:xfrm>
        <a:graphic>
          <a:graphicData uri="http://schemas.openxmlformats.org/presentationml/2006/ole">
            <p:oleObj spid="_x0000_s41996" name="Equation" r:id="rId11" imgW="634725" imgH="241195" progId="">
              <p:embed/>
            </p:oleObj>
          </a:graphicData>
        </a:graphic>
      </p:graphicFrame>
      <p:graphicFrame>
        <p:nvGraphicFramePr>
          <p:cNvPr id="41998" name="Object 20"/>
          <p:cNvGraphicFramePr>
            <a:graphicFrameLocks noChangeAspect="1"/>
          </p:cNvGraphicFramePr>
          <p:nvPr/>
        </p:nvGraphicFramePr>
        <p:xfrm>
          <a:off x="3500430" y="4786322"/>
          <a:ext cx="5041900" cy="493713"/>
        </p:xfrm>
        <a:graphic>
          <a:graphicData uri="http://schemas.openxmlformats.org/presentationml/2006/ole">
            <p:oleObj spid="_x0000_s41998" name="Equation" r:id="rId12" imgW="3022600" imgH="292100" progId="">
              <p:embed/>
            </p:oleObj>
          </a:graphicData>
        </a:graphic>
      </p:graphicFrame>
      <p:graphicFrame>
        <p:nvGraphicFramePr>
          <p:cNvPr id="41999" name="Object 22"/>
          <p:cNvGraphicFramePr>
            <a:graphicFrameLocks noChangeAspect="1"/>
          </p:cNvGraphicFramePr>
          <p:nvPr/>
        </p:nvGraphicFramePr>
        <p:xfrm>
          <a:off x="3530628" y="5286388"/>
          <a:ext cx="5041900" cy="817563"/>
        </p:xfrm>
        <a:graphic>
          <a:graphicData uri="http://schemas.openxmlformats.org/presentationml/2006/ole">
            <p:oleObj spid="_x0000_s41999" name="Equation" r:id="rId13" imgW="3111500" imgH="508000" progId="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最优二叉搜索树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400" dirty="0" smtClean="0"/>
              <a:t>关于边界：</a:t>
            </a:r>
            <a:r>
              <a:rPr lang="en-US" altLang="zh-CN" sz="2400" dirty="0" smtClean="0"/>
              <a:t>m(i,i-1)=0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=1,2,…n</a:t>
            </a:r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2"/>
            <a:r>
              <a:rPr lang="en-US" altLang="zh-CN" sz="2000" dirty="0" smtClean="0"/>
              <a:t>M(</a:t>
            </a:r>
            <a:r>
              <a:rPr lang="en-US" altLang="zh-CN" sz="2000" dirty="0" err="1" smtClean="0"/>
              <a:t>i,i</a:t>
            </a:r>
            <a:r>
              <a:rPr lang="en-US" altLang="zh-CN" sz="2000" dirty="0" smtClean="0"/>
              <a:t>)=m(i,i-1)+m(i+1,i)+</a:t>
            </a:r>
            <a:r>
              <a:rPr lang="en-US" altLang="zh-CN" sz="2000" dirty="0" err="1" smtClean="0"/>
              <a:t>w</a:t>
            </a:r>
            <a:r>
              <a:rPr lang="en-US" altLang="zh-CN" sz="2000" baseline="-25000" dirty="0" err="1" smtClean="0"/>
              <a:t>ii</a:t>
            </a:r>
            <a:r>
              <a:rPr lang="en-US" altLang="zh-CN" sz="2000" dirty="0" smtClean="0"/>
              <a:t>=0+0+a</a:t>
            </a:r>
            <a:r>
              <a:rPr lang="en-US" altLang="zh-CN" sz="2000" baseline="-25000" dirty="0" smtClean="0"/>
              <a:t>i-1</a:t>
            </a:r>
            <a:r>
              <a:rPr lang="en-US" altLang="zh-CN" sz="2000" dirty="0" smtClean="0"/>
              <a:t>+a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+b</a:t>
            </a:r>
            <a:r>
              <a:rPr lang="en-US" altLang="zh-CN" sz="2000" baseline="-25000" dirty="0" smtClean="0"/>
              <a:t>i</a:t>
            </a:r>
          </a:p>
          <a:p>
            <a:pPr lvl="2"/>
            <a:r>
              <a:rPr lang="zh-CN" altLang="en-US" sz="2000" dirty="0" smtClean="0"/>
              <a:t>对于一个节点</a:t>
            </a:r>
            <a:r>
              <a:rPr lang="en-US" altLang="zh-CN" sz="2000" dirty="0" smtClean="0"/>
              <a:t>x</a:t>
            </a:r>
            <a:r>
              <a:rPr lang="en-US" altLang="zh-CN" sz="2000" baseline="-25000" dirty="0" smtClean="0"/>
              <a:t>i</a:t>
            </a:r>
            <a:r>
              <a:rPr lang="zh-CN" altLang="en-US" sz="2000" dirty="0" smtClean="0"/>
              <a:t>的左子树，是颗空树，只有空隙节点</a:t>
            </a:r>
            <a:r>
              <a:rPr lang="en-US" altLang="zh-CN" sz="2000" dirty="0" smtClean="0"/>
              <a:t>L</a:t>
            </a:r>
            <a:r>
              <a:rPr lang="zh-CN" altLang="en-US" sz="2000" dirty="0" smtClean="0"/>
              <a:t>，不用比较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进入该子树已经与</a:t>
            </a:r>
            <a:r>
              <a:rPr lang="en-US" altLang="zh-CN" sz="2000" dirty="0" smtClean="0"/>
              <a:t>x</a:t>
            </a:r>
            <a:r>
              <a:rPr lang="en-US" altLang="zh-CN" sz="2000" baseline="-25000" dirty="0" smtClean="0"/>
              <a:t>i</a:t>
            </a:r>
            <a:r>
              <a:rPr lang="zh-CN" altLang="en-US" sz="2000" dirty="0" smtClean="0"/>
              <a:t>比较了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即知</a:t>
            </a:r>
            <a:r>
              <a:rPr lang="en-US" altLang="zh-CN" sz="2000" dirty="0" smtClean="0"/>
              <a:t>x&lt;x</a:t>
            </a:r>
            <a:r>
              <a:rPr lang="en-US" altLang="zh-CN" sz="2000" baseline="-25000" dirty="0" smtClean="0"/>
              <a:t>i</a:t>
            </a:r>
            <a:r>
              <a:rPr lang="zh-CN" altLang="en-US" sz="2000" dirty="0" smtClean="0"/>
              <a:t>，所以</a:t>
            </a:r>
            <a:r>
              <a:rPr lang="en-US" altLang="zh-CN" sz="2000" dirty="0" smtClean="0"/>
              <a:t>m(i,i-1)=0,</a:t>
            </a:r>
            <a:r>
              <a:rPr lang="zh-CN" altLang="en-US" sz="2000" dirty="0" smtClean="0"/>
              <a:t>同理，</a:t>
            </a:r>
            <a:r>
              <a:rPr lang="en-US" altLang="zh-CN" sz="2000" dirty="0" smtClean="0"/>
              <a:t>m(i+1,i)=0</a:t>
            </a:r>
            <a:r>
              <a:rPr lang="zh-CN" altLang="en-US" sz="2000" dirty="0" smtClean="0"/>
              <a:t>代表右子树比较次数</a:t>
            </a:r>
            <a:r>
              <a:rPr lang="en-US" altLang="zh-CN" sz="2000" dirty="0" smtClean="0"/>
              <a:t>(/w</a:t>
            </a:r>
            <a:r>
              <a:rPr lang="en-US" altLang="zh-CN" sz="2000" baseline="-25000" dirty="0" smtClean="0"/>
              <a:t>i+1i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当然对</a:t>
            </a:r>
            <a:r>
              <a:rPr lang="en-US" altLang="zh-CN" sz="2000" dirty="0" smtClean="0"/>
              <a:t>x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,xi</a:t>
            </a:r>
            <a:r>
              <a:rPr lang="en-US" altLang="zh-CN" sz="2000" baseline="-25000" dirty="0" smtClean="0"/>
              <a:t>+1</a:t>
            </a:r>
            <a:r>
              <a:rPr lang="en-US" altLang="zh-CN" sz="2000" dirty="0" smtClean="0"/>
              <a:t>,…</a:t>
            </a:r>
            <a:r>
              <a:rPr lang="en-US" altLang="zh-CN" sz="2000" dirty="0" err="1" smtClean="0"/>
              <a:t>x</a:t>
            </a:r>
            <a:r>
              <a:rPr lang="en-US" altLang="zh-CN" sz="2000" baseline="-25000" dirty="0" err="1" smtClean="0"/>
              <a:t>j</a:t>
            </a:r>
            <a:r>
              <a:rPr lang="zh-CN" altLang="en-US" sz="2000" dirty="0" smtClean="0"/>
              <a:t>的问题，</a:t>
            </a:r>
            <a:r>
              <a:rPr lang="en-US" altLang="zh-CN" sz="2000" dirty="0" smtClean="0"/>
              <a:t>k=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时，子问题是</a:t>
            </a:r>
            <a:r>
              <a:rPr lang="en-US" altLang="zh-CN" sz="2000" dirty="0" smtClean="0"/>
              <a:t>m(i,i-1)+m(i+1,j)</a:t>
            </a:r>
            <a:r>
              <a:rPr lang="zh-CN" altLang="en-US" sz="2000" dirty="0" smtClean="0"/>
              <a:t>其左边界的意义跟上述解释是一样的，</a:t>
            </a:r>
            <a:r>
              <a:rPr lang="en-US" altLang="zh-CN" sz="2000" dirty="0" smtClean="0"/>
              <a:t>m(i,i-1)=0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4" name="图片 3" descr="最优二叉检索树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0" y="2214554"/>
            <a:ext cx="3000396" cy="157163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最优二叉搜索树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Times New Roman" pitchFamily="18" charset="0"/>
              </a:rPr>
              <a:t>void </a:t>
            </a:r>
            <a:r>
              <a:rPr lang="en-US" altLang="zh-CN" sz="2000" dirty="0" err="1" smtClean="0">
                <a:latin typeface="Times New Roman" pitchFamily="18" charset="0"/>
              </a:rPr>
              <a:t>OBSTree</a:t>
            </a:r>
            <a:r>
              <a:rPr lang="en-US" altLang="zh-CN" sz="2000" dirty="0" smtClean="0">
                <a:latin typeface="Times New Roman" pitchFamily="18" charset="0"/>
              </a:rPr>
              <a:t>( </a:t>
            </a: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*a, </a:t>
            </a: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*b, </a:t>
            </a: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n,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           </a:t>
            </a: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 **m, </a:t>
            </a: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**s, </a:t>
            </a: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**w)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for (</a:t>
            </a: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 = 0;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 &lt; n;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++) 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w[i+1][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 = a[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m[i+1][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 = 0;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for (</a:t>
            </a: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r = 0; r &lt; n; r++) 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for (</a:t>
            </a: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 = 1;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 &lt;= n-r;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++) 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</a:t>
            </a: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j =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+ r 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w[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][j] = w[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][j-1] + a[j] +b[j];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m[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][j] = m[i+1][j];  //k=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时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s[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][j] =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;</a:t>
            </a:r>
          </a:p>
          <a:p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429124" y="1500174"/>
            <a:ext cx="374173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altLang="zh-CN" dirty="0" smtClean="0">
                <a:latin typeface="Times New Roman" pitchFamily="18" charset="0"/>
              </a:rPr>
              <a:t>      </a:t>
            </a:r>
            <a:r>
              <a:rPr lang="en-US" altLang="zh-CN" sz="2000" dirty="0" smtClean="0">
                <a:latin typeface="Times New Roman" pitchFamily="18" charset="0"/>
              </a:rPr>
              <a:t>for (</a:t>
            </a: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k =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 + 1; k&lt;= j; k++) {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      </a:t>
            </a: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t = m[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][k-1] + m[k+1][j];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      if (t &lt; m[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][j]) {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        m[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][j] = t;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        s[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][j] = k; }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    }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     m[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][j] + = w[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][j];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  }   // end  for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endParaRPr lang="en-US" altLang="zh-CN" sz="2000" dirty="0" smtClean="0">
              <a:latin typeface="Times New Roman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dirty="0" smtClean="0">
                <a:latin typeface="Times New Roman" pitchFamily="18" charset="0"/>
              </a:rPr>
              <a:t>   }  //end for r</a:t>
            </a:r>
          </a:p>
          <a:p>
            <a:pPr algn="l" eaLnBrk="1" hangingPunct="1">
              <a:buFontTx/>
              <a:buNone/>
            </a:pPr>
            <a:r>
              <a:rPr lang="en-US" altLang="zh-CN" sz="2000" dirty="0" smtClean="0">
                <a:latin typeface="Times New Roman" pitchFamily="18" charset="0"/>
              </a:rPr>
              <a:t> }</a:t>
            </a:r>
            <a:endParaRPr lang="zh-CN" altLang="en-US" sz="2000" dirty="0"/>
          </a:p>
        </p:txBody>
      </p:sp>
      <p:cxnSp>
        <p:nvCxnSpPr>
          <p:cNvPr id="7" name="直接连接符 6"/>
          <p:cNvCxnSpPr>
            <a:stCxn id="2" idx="2"/>
            <a:endCxn id="3" idx="2"/>
          </p:cNvCxnSpPr>
          <p:nvPr/>
        </p:nvCxnSpPr>
        <p:spPr bwMode="auto">
          <a:xfrm rot="5400000">
            <a:off x="2215357" y="3774281"/>
            <a:ext cx="471328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143768" y="3000372"/>
            <a:ext cx="1500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/>
            <a:r>
              <a:rPr lang="zh-CN" altLang="en-US" sz="2000" dirty="0" smtClean="0">
                <a:latin typeface="Times New Roman" pitchFamily="18" charset="0"/>
              </a:rPr>
              <a:t>算法的时间复杂度为 </a:t>
            </a:r>
            <a:r>
              <a:rPr lang="en-US" altLang="zh-CN" sz="2000" dirty="0" smtClean="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858017" y="3621096"/>
          <a:ext cx="2084372" cy="1093788"/>
        </p:xfrm>
        <a:graphic>
          <a:graphicData uri="http://schemas.openxmlformats.org/presentationml/2006/ole">
            <p:oleObj spid="_x0000_s44034" name="公式" r:id="rId3" imgW="1307880" imgH="68580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14876" y="4714884"/>
            <a:ext cx="43556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s[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][j]</a:t>
            </a:r>
            <a:r>
              <a:rPr lang="zh-CN" altLang="en-US" sz="2000" dirty="0" smtClean="0">
                <a:latin typeface="Times New Roman" pitchFamily="18" charset="0"/>
              </a:rPr>
              <a:t>保存最优子树的根顶点中元素，</a:t>
            </a:r>
            <a:endParaRPr lang="en-US" altLang="zh-CN" sz="2000" dirty="0" smtClean="0">
              <a:latin typeface="Times New Roman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s[1][n]=k</a:t>
            </a:r>
            <a:r>
              <a:rPr lang="zh-CN" altLang="en-US" sz="2000" dirty="0" smtClean="0">
                <a:latin typeface="Times New Roman" pitchFamily="18" charset="0"/>
              </a:rPr>
              <a:t>表明整个二叉搜索树的根</a:t>
            </a:r>
            <a:endParaRPr lang="en-US" altLang="zh-CN" sz="2000" dirty="0" smtClean="0">
              <a:latin typeface="Times New Roman" pitchFamily="18" charset="0"/>
            </a:endParaRPr>
          </a:p>
          <a:p>
            <a:pPr algn="l" eaLnBrk="1" hangingPunct="1"/>
            <a:r>
              <a:rPr lang="zh-CN" altLang="en-US" sz="2000" dirty="0" smtClean="0">
                <a:latin typeface="Times New Roman" pitchFamily="18" charset="0"/>
              </a:rPr>
              <a:t>节点是</a:t>
            </a:r>
            <a:r>
              <a:rPr lang="en-US" altLang="zh-CN" sz="2000" dirty="0" err="1" smtClean="0">
                <a:latin typeface="Times New Roman" pitchFamily="18" charset="0"/>
              </a:rPr>
              <a:t>x</a:t>
            </a:r>
            <a:r>
              <a:rPr lang="en-US" altLang="zh-CN" sz="2000" baseline="-25000" dirty="0" err="1" smtClean="0">
                <a:latin typeface="Times New Roman" pitchFamily="18" charset="0"/>
              </a:rPr>
              <a:t>k</a:t>
            </a:r>
            <a:r>
              <a:rPr lang="zh-CN" altLang="en-US" sz="2000" dirty="0" smtClean="0">
                <a:latin typeface="Times New Roman" pitchFamily="18" charset="0"/>
              </a:rPr>
              <a:t>，通过</a:t>
            </a:r>
            <a:r>
              <a:rPr lang="en-US" altLang="zh-CN" sz="2000" dirty="0" smtClean="0">
                <a:latin typeface="Times New Roman" pitchFamily="18" charset="0"/>
              </a:rPr>
              <a:t>s[1][k-1]</a:t>
            </a:r>
            <a:r>
              <a:rPr lang="zh-CN" altLang="en-US" sz="2000" dirty="0" smtClean="0">
                <a:latin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</a:rPr>
              <a:t>s[k+1][n]</a:t>
            </a:r>
          </a:p>
          <a:p>
            <a:pPr algn="l" eaLnBrk="1" hangingPunct="1"/>
            <a:r>
              <a:rPr lang="zh-CN" altLang="en-US" sz="2000" dirty="0" smtClean="0">
                <a:latin typeface="Times New Roman" pitchFamily="18" charset="0"/>
              </a:rPr>
              <a:t>找到它的两个儿子，依次类推。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第五章 动态规划算法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30725"/>
          </a:xfrm>
        </p:spPr>
        <p:txBody>
          <a:bodyPr/>
          <a:lstStyle/>
          <a:p>
            <a:r>
              <a:rPr lang="zh-CN" altLang="en-US" sz="2800" dirty="0" smtClean="0"/>
              <a:t>动态规划算法设计的基本步骤</a:t>
            </a:r>
            <a:endParaRPr lang="en-US" altLang="zh-CN" sz="2800" b="1" dirty="0" smtClean="0"/>
          </a:p>
          <a:p>
            <a:pPr lvl="1"/>
            <a:r>
              <a:rPr lang="zh-CN" altLang="en-US" sz="2000" b="1" dirty="0" smtClean="0"/>
              <a:t>分析最优解的结构</a:t>
            </a:r>
          </a:p>
          <a:p>
            <a:pPr lvl="1">
              <a:buNone/>
            </a:pPr>
            <a:r>
              <a:rPr lang="zh-CN" altLang="en-US" sz="2000" dirty="0" smtClean="0"/>
              <a:t>    选定要解决问题的一个计算模型，其具有最优子结构性质</a:t>
            </a:r>
          </a:p>
          <a:p>
            <a:pPr lvl="1"/>
            <a:r>
              <a:rPr lang="zh-CN" altLang="en-US" sz="2000" b="1" dirty="0" smtClean="0"/>
              <a:t>建立递推关系式</a:t>
            </a:r>
          </a:p>
          <a:p>
            <a:pPr lvl="1">
              <a:buNone/>
            </a:pPr>
            <a:r>
              <a:rPr lang="zh-CN" altLang="en-US" sz="2000" dirty="0" smtClean="0"/>
              <a:t>    关于目标值最优值的递推计算公式，有时可能不是一个简单的解析表达式。仔细划分子问题的边界和初值。</a:t>
            </a:r>
          </a:p>
          <a:p>
            <a:pPr lvl="1"/>
            <a:r>
              <a:rPr lang="zh-CN" altLang="en-US" sz="2000" b="1" dirty="0" smtClean="0"/>
              <a:t>设计求最优值的迭代算法</a:t>
            </a:r>
          </a:p>
          <a:p>
            <a:pPr lvl="1">
              <a:buNone/>
            </a:pPr>
            <a:r>
              <a:rPr lang="zh-CN" altLang="en-US" sz="2000" dirty="0" smtClean="0"/>
              <a:t>     因为要使用已经处理过的子问题的计算结果，所以采用迭代方法，计算过程中需要保留获取最优解的线索，即记录一些信息。</a:t>
            </a:r>
          </a:p>
          <a:p>
            <a:pPr lvl="1"/>
            <a:r>
              <a:rPr lang="zh-CN" altLang="en-US" sz="2000" b="1" dirty="0" smtClean="0"/>
              <a:t>用回溯方法给出最优解</a:t>
            </a:r>
          </a:p>
          <a:p>
            <a:pPr lvl="1">
              <a:buNone/>
            </a:pPr>
            <a:r>
              <a:rPr lang="zh-CN" altLang="en-US" sz="2000" dirty="0" smtClean="0"/>
              <a:t>    把求最优值算法的计算过程倒回来，借用那里保留的信息就可追溯到最优解。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动态规划设计思想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030791"/>
          </a:xfrm>
        </p:spPr>
        <p:txBody>
          <a:bodyPr/>
          <a:lstStyle/>
          <a:p>
            <a:pPr lvl="1"/>
            <a:r>
              <a:rPr lang="zh-CN" altLang="en-US" sz="2400" dirty="0" smtClean="0"/>
              <a:t>多段图动态规划算法</a:t>
            </a:r>
            <a:endParaRPr lang="en-US" altLang="zh-CN" sz="2400" dirty="0" smtClean="0"/>
          </a:p>
          <a:p>
            <a:pPr marL="1136650" lvl="2" indent="-457200">
              <a:lnSpc>
                <a:spcPct val="90000"/>
              </a:lnSpc>
            </a:pPr>
            <a:r>
              <a:rPr lang="zh-CN" altLang="en-US" sz="2000" b="1" dirty="0" smtClean="0"/>
              <a:t>最优值递推关系式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1136650" lvl="2" indent="-457200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COST(j)</a:t>
            </a:r>
            <a:r>
              <a:rPr lang="zh-CN" altLang="en-US" sz="2000" dirty="0" smtClean="0">
                <a:latin typeface="Times New Roman" pitchFamily="18" charset="0"/>
              </a:rPr>
              <a:t>－节点 </a:t>
            </a:r>
            <a:r>
              <a:rPr lang="en-US" altLang="zh-CN" sz="2000" dirty="0" smtClean="0">
                <a:latin typeface="Times New Roman" pitchFamily="18" charset="0"/>
              </a:rPr>
              <a:t>j </a:t>
            </a:r>
            <a:r>
              <a:rPr lang="zh-CN" altLang="en-US" sz="2000" dirty="0" smtClean="0">
                <a:latin typeface="Times New Roman" pitchFamily="18" charset="0"/>
              </a:rPr>
              <a:t>到 </a:t>
            </a:r>
            <a:r>
              <a:rPr lang="en-US" altLang="zh-CN" sz="2000" dirty="0" smtClean="0">
                <a:latin typeface="Times New Roman" pitchFamily="18" charset="0"/>
              </a:rPr>
              <a:t>t </a:t>
            </a:r>
            <a:r>
              <a:rPr lang="zh-CN" altLang="en-US" sz="2000" dirty="0" smtClean="0">
                <a:latin typeface="Times New Roman" pitchFamily="18" charset="0"/>
              </a:rPr>
              <a:t>的最优路径成本</a:t>
            </a:r>
            <a:r>
              <a:rPr lang="zh-CN" altLang="en-US" sz="2000" dirty="0" smtClean="0"/>
              <a:t>。</a:t>
            </a:r>
            <a:endParaRPr lang="zh-CN" altLang="en-US" sz="2000" b="1" dirty="0" smtClean="0">
              <a:latin typeface="Times New Roman" pitchFamily="18" charset="0"/>
            </a:endParaRPr>
          </a:p>
          <a:p>
            <a:pPr marL="1136650" lvl="2" indent="-457200">
              <a:lnSpc>
                <a:spcPct val="90000"/>
              </a:lnSpc>
            </a:pPr>
            <a:r>
              <a:rPr lang="en-US" altLang="zh-CN" sz="2000" b="1" dirty="0" err="1" smtClean="0">
                <a:latin typeface="Times New Roman" pitchFamily="18" charset="0"/>
              </a:rPr>
              <a:t>MultiGraph</a:t>
            </a:r>
            <a:r>
              <a:rPr lang="en-US" altLang="zh-CN" sz="2000" dirty="0" smtClean="0">
                <a:latin typeface="Times New Roman" pitchFamily="18" charset="0"/>
              </a:rPr>
              <a:t>(E, k, n, P) //</a:t>
            </a:r>
            <a:r>
              <a:rPr lang="zh-CN" altLang="en-US" sz="2000" dirty="0" smtClean="0">
                <a:latin typeface="Times New Roman" pitchFamily="18" charset="0"/>
              </a:rPr>
              <a:t>有</a:t>
            </a:r>
            <a:r>
              <a:rPr lang="en-US" altLang="zh-CN" sz="2000" dirty="0" smtClean="0">
                <a:latin typeface="Times New Roman" pitchFamily="18" charset="0"/>
              </a:rPr>
              <a:t>n</a:t>
            </a:r>
            <a:r>
              <a:rPr lang="zh-CN" altLang="en-US" sz="2000" dirty="0" smtClean="0">
                <a:latin typeface="Times New Roman" pitchFamily="18" charset="0"/>
              </a:rPr>
              <a:t>个顶点的</a:t>
            </a:r>
            <a:r>
              <a:rPr lang="en-US" altLang="zh-CN" sz="2000" dirty="0" smtClean="0">
                <a:latin typeface="Times New Roman" pitchFamily="18" charset="0"/>
              </a:rPr>
              <a:t>k</a:t>
            </a:r>
            <a:r>
              <a:rPr lang="zh-CN" altLang="en-US" sz="2000" dirty="0" smtClean="0">
                <a:latin typeface="Times New Roman" pitchFamily="18" charset="0"/>
              </a:rPr>
              <a:t>段图</a:t>
            </a:r>
            <a:r>
              <a:rPr lang="en-US" altLang="zh-CN" sz="2000" dirty="0" smtClean="0">
                <a:latin typeface="Times New Roman" pitchFamily="18" charset="0"/>
              </a:rPr>
              <a:t>G</a:t>
            </a:r>
            <a:r>
              <a:rPr lang="zh-CN" altLang="en-US" sz="2000" dirty="0" smtClean="0">
                <a:latin typeface="Times New Roman" pitchFamily="18" charset="0"/>
              </a:rPr>
              <a:t>（按段序统一编号），</a:t>
            </a:r>
            <a:r>
              <a:rPr lang="en-US" altLang="zh-CN" sz="2000" dirty="0" smtClean="0">
                <a:latin typeface="Times New Roman" pitchFamily="18" charset="0"/>
              </a:rPr>
              <a:t>E</a:t>
            </a:r>
            <a:r>
              <a:rPr lang="zh-CN" altLang="en-US" sz="2000" dirty="0" smtClean="0">
                <a:latin typeface="Times New Roman" pitchFamily="18" charset="0"/>
              </a:rPr>
              <a:t>是边集，</a:t>
            </a:r>
            <a:r>
              <a:rPr lang="en-US" altLang="zh-CN" sz="2000" dirty="0" smtClean="0">
                <a:latin typeface="Times New Roman" pitchFamily="18" charset="0"/>
              </a:rPr>
              <a:t>c(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, j)</a:t>
            </a:r>
            <a:r>
              <a:rPr lang="zh-CN" altLang="en-US" sz="2000" dirty="0" smtClean="0">
                <a:latin typeface="Times New Roman" pitchFamily="18" charset="0"/>
              </a:rPr>
              <a:t>是边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, j)</a:t>
            </a:r>
            <a:r>
              <a:rPr lang="zh-CN" altLang="en-US" sz="2000" dirty="0" smtClean="0">
                <a:latin typeface="Times New Roman" pitchFamily="18" charset="0"/>
              </a:rPr>
              <a:t>的成本，</a:t>
            </a:r>
            <a:r>
              <a:rPr lang="en-US" altLang="zh-CN" sz="2000" dirty="0" smtClean="0">
                <a:latin typeface="Times New Roman" pitchFamily="18" charset="0"/>
              </a:rPr>
              <a:t>P[1..k]</a:t>
            </a:r>
            <a:r>
              <a:rPr lang="zh-CN" altLang="en-US" sz="2000" dirty="0" smtClean="0">
                <a:latin typeface="Times New Roman" pitchFamily="18" charset="0"/>
              </a:rPr>
              <a:t>是最小成本路径。</a:t>
            </a:r>
          </a:p>
          <a:p>
            <a:pPr marL="1136650" lvl="2" indent="-457200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1     </a:t>
            </a:r>
            <a:r>
              <a:rPr lang="en-US" altLang="zh-CN" sz="2000" b="1" dirty="0" smtClean="0">
                <a:latin typeface="Times New Roman" pitchFamily="18" charset="0"/>
              </a:rPr>
              <a:t>float</a:t>
            </a:r>
            <a:r>
              <a:rPr lang="en-US" altLang="zh-CN" sz="2000" dirty="0" smtClean="0">
                <a:latin typeface="Times New Roman" pitchFamily="18" charset="0"/>
              </a:rPr>
              <a:t>  COST[1..n]; </a:t>
            </a:r>
            <a:r>
              <a:rPr lang="en-US" altLang="zh-CN" sz="2000" b="1" dirty="0" smtClean="0">
                <a:latin typeface="Times New Roman" pitchFamily="18" charset="0"/>
              </a:rPr>
              <a:t>integer</a:t>
            </a:r>
            <a:r>
              <a:rPr lang="en-US" altLang="zh-CN" sz="2000" dirty="0" smtClean="0">
                <a:latin typeface="Times New Roman" pitchFamily="18" charset="0"/>
              </a:rPr>
              <a:t> D[1..n-1]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P[1..k], r, j, n; COST[n]:=0;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marL="1136650" lvl="2" indent="-457200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3</a:t>
            </a:r>
            <a:r>
              <a:rPr lang="en-US" altLang="zh-CN" sz="2000" b="1" dirty="0" smtClean="0">
                <a:latin typeface="Times New Roman" pitchFamily="18" charset="0"/>
              </a:rPr>
              <a:t>     for</a:t>
            </a:r>
            <a:r>
              <a:rPr lang="en-US" altLang="zh-CN" sz="2000" dirty="0" smtClean="0">
                <a:latin typeface="Times New Roman" pitchFamily="18" charset="0"/>
              </a:rPr>
              <a:t> j = n-1 </a:t>
            </a:r>
            <a:r>
              <a:rPr lang="en-US" altLang="zh-CN" sz="2000" b="1" dirty="0" smtClean="0">
                <a:latin typeface="Times New Roman" pitchFamily="18" charset="0"/>
              </a:rPr>
              <a:t>by</a:t>
            </a:r>
            <a:r>
              <a:rPr lang="en-US" altLang="zh-CN" sz="2000" dirty="0" smtClean="0">
                <a:latin typeface="Times New Roman" pitchFamily="18" charset="0"/>
              </a:rPr>
              <a:t> –1 </a:t>
            </a:r>
            <a:r>
              <a:rPr lang="en-US" altLang="zh-CN" sz="2000" b="1" dirty="0" smtClean="0">
                <a:latin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</a:rPr>
              <a:t> 1 </a:t>
            </a:r>
            <a:r>
              <a:rPr lang="en-US" altLang="zh-CN" sz="2000" b="1" dirty="0" smtClean="0">
                <a:latin typeface="Times New Roman" pitchFamily="18" charset="0"/>
              </a:rPr>
              <a:t>do</a:t>
            </a:r>
            <a:endParaRPr lang="en-US" altLang="zh-CN" sz="2000" dirty="0" smtClean="0">
              <a:latin typeface="Times New Roman" pitchFamily="18" charset="0"/>
            </a:endParaRPr>
          </a:p>
          <a:p>
            <a:pPr marL="1136650" lvl="2" indent="-457200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4       </a:t>
            </a:r>
            <a:r>
              <a:rPr lang="zh-CN" altLang="en-US" sz="2000" dirty="0" smtClean="0">
                <a:latin typeface="Times New Roman" pitchFamily="18" charset="0"/>
              </a:rPr>
              <a:t>设 </a:t>
            </a:r>
            <a:r>
              <a:rPr lang="en-US" altLang="zh-CN" sz="2000" dirty="0" smtClean="0">
                <a:latin typeface="Times New Roman" pitchFamily="18" charset="0"/>
              </a:rPr>
              <a:t>r </a:t>
            </a:r>
            <a:r>
              <a:rPr lang="zh-CN" altLang="en-US" sz="2000" dirty="0" smtClean="0">
                <a:latin typeface="Times New Roman" pitchFamily="18" charset="0"/>
              </a:rPr>
              <a:t>是这样一个顶点</a:t>
            </a:r>
            <a:r>
              <a:rPr lang="en-US" altLang="zh-CN" sz="2000" dirty="0" smtClean="0">
                <a:latin typeface="Times New Roman" pitchFamily="18" charset="0"/>
              </a:rPr>
              <a:t>,(j, r)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000" dirty="0" smtClean="0">
                <a:latin typeface="Times New Roman" pitchFamily="18" charset="0"/>
              </a:rPr>
              <a:t>E </a:t>
            </a:r>
            <a:r>
              <a:rPr lang="zh-CN" altLang="en-US" sz="2000" dirty="0" smtClean="0">
                <a:latin typeface="Times New Roman" pitchFamily="18" charset="0"/>
              </a:rPr>
              <a:t>且使得 </a:t>
            </a:r>
            <a:r>
              <a:rPr lang="en-US" altLang="zh-CN" sz="2000" dirty="0" smtClean="0">
                <a:latin typeface="Times New Roman" pitchFamily="18" charset="0"/>
              </a:rPr>
              <a:t>c(j, r)+COST[r] </a:t>
            </a:r>
            <a:r>
              <a:rPr lang="zh-CN" altLang="en-US" sz="2000" dirty="0" smtClean="0">
                <a:latin typeface="Times New Roman" pitchFamily="18" charset="0"/>
              </a:rPr>
              <a:t>取最小值</a:t>
            </a:r>
          </a:p>
          <a:p>
            <a:pPr marL="1136650" lvl="2" indent="-457200">
              <a:lnSpc>
                <a:spcPct val="9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5       COST[j]:= c(j, r)+COST[r];</a:t>
            </a:r>
          </a:p>
          <a:p>
            <a:pPr marL="1136650" lvl="2" indent="-457200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6       D[j]:=r;  //</a:t>
            </a:r>
            <a:r>
              <a:rPr lang="zh-CN" altLang="en-US" sz="2000" dirty="0" smtClean="0">
                <a:latin typeface="Times New Roman" pitchFamily="18" charset="0"/>
              </a:rPr>
              <a:t>指出</a:t>
            </a:r>
            <a:r>
              <a:rPr lang="en-US" altLang="zh-CN" sz="2000" dirty="0" smtClean="0">
                <a:latin typeface="Times New Roman" pitchFamily="18" charset="0"/>
              </a:rPr>
              <a:t>j</a:t>
            </a:r>
            <a:r>
              <a:rPr lang="zh-CN" altLang="en-US" sz="2000" dirty="0" smtClean="0">
                <a:latin typeface="Times New Roman" pitchFamily="18" charset="0"/>
              </a:rPr>
              <a:t>的后继</a:t>
            </a:r>
            <a:endParaRPr lang="zh-CN" altLang="en-US" sz="2000" b="1" dirty="0" smtClean="0">
              <a:latin typeface="Times New Roman" pitchFamily="18" charset="0"/>
            </a:endParaRPr>
          </a:p>
          <a:p>
            <a:pPr marL="1136650" lvl="2" indent="-457200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7    end{for}</a:t>
            </a:r>
            <a:endParaRPr lang="en-US" altLang="zh-CN" sz="2000" dirty="0" smtClean="0">
              <a:latin typeface="Times New Roman" pitchFamily="18" charset="0"/>
            </a:endParaRPr>
          </a:p>
          <a:p>
            <a:pPr marL="1136650" lvl="2" indent="-457200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8    P[1]:=1; P[k]:=n; //</a:t>
            </a:r>
            <a:r>
              <a:rPr lang="zh-CN" altLang="en-US" sz="2000" dirty="0" smtClean="0">
                <a:latin typeface="Times New Roman" pitchFamily="18" charset="0"/>
              </a:rPr>
              <a:t>最短路径的起点为</a:t>
            </a:r>
            <a:r>
              <a:rPr lang="en-US" altLang="zh-CN" sz="2000" dirty="0" smtClean="0">
                <a:latin typeface="Times New Roman" pitchFamily="18" charset="0"/>
              </a:rPr>
              <a:t>s</a:t>
            </a:r>
            <a:r>
              <a:rPr lang="zh-CN" altLang="en-US" sz="2000" dirty="0" smtClean="0">
                <a:latin typeface="Times New Roman" pitchFamily="18" charset="0"/>
              </a:rPr>
              <a:t>，终点为</a:t>
            </a:r>
            <a:r>
              <a:rPr lang="en-US" altLang="zh-CN" sz="2000" dirty="0" smtClean="0">
                <a:latin typeface="Times New Roman" pitchFamily="18" charset="0"/>
              </a:rPr>
              <a:t>t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marL="1136650" lvl="2" indent="-457200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9    for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</a:rPr>
              <a:t>from</a:t>
            </a:r>
            <a:r>
              <a:rPr lang="en-US" altLang="zh-CN" sz="2000" dirty="0" smtClean="0">
                <a:latin typeface="Times New Roman" pitchFamily="18" charset="0"/>
              </a:rPr>
              <a:t> 2 </a:t>
            </a:r>
            <a:r>
              <a:rPr lang="en-US" altLang="zh-CN" sz="2000" b="1" dirty="0" smtClean="0">
                <a:latin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</a:rPr>
              <a:t> k-1 </a:t>
            </a:r>
            <a:r>
              <a:rPr lang="en-US" altLang="zh-CN" sz="2000" b="1" dirty="0" smtClean="0">
                <a:latin typeface="Times New Roman" pitchFamily="18" charset="0"/>
              </a:rPr>
              <a:t>do</a:t>
            </a:r>
            <a:endParaRPr lang="en-US" altLang="zh-CN" sz="2000" dirty="0" smtClean="0">
              <a:latin typeface="Times New Roman" pitchFamily="18" charset="0"/>
            </a:endParaRPr>
          </a:p>
          <a:p>
            <a:pPr marL="1136650" lvl="2" indent="-457200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10     P[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]:=D[P[i-1]];  //</a:t>
            </a:r>
            <a:r>
              <a:rPr lang="zh-CN" altLang="en-US" sz="2000" dirty="0" smtClean="0">
                <a:latin typeface="Times New Roman" pitchFamily="18" charset="0"/>
              </a:rPr>
              <a:t>最短路径上的第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个节点是第</a:t>
            </a:r>
            <a:r>
              <a:rPr lang="en-US" altLang="zh-CN" sz="2000" dirty="0" smtClean="0">
                <a:latin typeface="Times New Roman" pitchFamily="18" charset="0"/>
              </a:rPr>
              <a:t>i-1</a:t>
            </a:r>
            <a:r>
              <a:rPr lang="zh-CN" altLang="en-US" sz="2000" dirty="0" smtClean="0">
                <a:latin typeface="Times New Roman" pitchFamily="18" charset="0"/>
              </a:rPr>
              <a:t>节点的后继</a:t>
            </a:r>
          </a:p>
          <a:p>
            <a:pPr marL="1136650" lvl="2" indent="-457200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11</a:t>
            </a:r>
            <a:r>
              <a:rPr lang="en-US" altLang="zh-CN" sz="2000" b="1" dirty="0" smtClean="0">
                <a:latin typeface="Times New Roman" pitchFamily="18" charset="0"/>
              </a:rPr>
              <a:t>   end{for}   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</a:rPr>
              <a:t>end{</a:t>
            </a:r>
            <a:r>
              <a:rPr lang="en-US" altLang="zh-CN" sz="2000" b="1" dirty="0" err="1" smtClean="0">
                <a:latin typeface="Times New Roman" pitchFamily="18" charset="0"/>
              </a:rPr>
              <a:t>MultiGraph</a:t>
            </a:r>
            <a:r>
              <a:rPr lang="en-US" altLang="zh-CN" sz="2000" b="1" dirty="0" smtClean="0">
                <a:latin typeface="Times New Roman" pitchFamily="18" charset="0"/>
              </a:rPr>
              <a:t>}</a:t>
            </a:r>
            <a:r>
              <a:rPr lang="zh-CN" altLang="en-US" sz="2000" dirty="0" smtClean="0">
                <a:latin typeface="Times New Roman" pitchFamily="18" charset="0"/>
              </a:rPr>
              <a:t>  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071934" y="1493826"/>
          <a:ext cx="3429024" cy="506414"/>
        </p:xfrm>
        <a:graphic>
          <a:graphicData uri="http://schemas.openxmlformats.org/presentationml/2006/ole">
            <p:oleObj spid="_x0000_s2051" name="公式" r:id="rId3" imgW="2108160" imgH="29196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动态规划设计思想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530725"/>
          </a:xfrm>
        </p:spPr>
        <p:txBody>
          <a:bodyPr/>
          <a:lstStyle/>
          <a:p>
            <a:pPr lvl="1"/>
            <a:r>
              <a:rPr lang="zh-CN" altLang="en-US" sz="2400" dirty="0" smtClean="0"/>
              <a:t>上述方法在判断时只考虑前面子问题的最优解可能的延伸结果，把许多不可能成为最优解得路径尽早从搜索中删除，因此能提高效率。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蛮力算法</a:t>
            </a:r>
            <a:r>
              <a:rPr lang="en-US" altLang="zh-CN" sz="2400" dirty="0" smtClean="0"/>
              <a:t>:l</a:t>
            </a:r>
            <a:r>
              <a:rPr lang="zh-CN" altLang="en-US" sz="2400" dirty="0" smtClean="0"/>
              <a:t>层</a:t>
            </a:r>
            <a:r>
              <a:rPr lang="en-US" altLang="zh-CN" sz="2400" dirty="0" smtClean="0"/>
              <a:t>,k</a:t>
            </a:r>
            <a:r>
              <a:rPr lang="zh-CN" altLang="en-US" sz="2400" dirty="0" smtClean="0"/>
              <a:t>出度</a:t>
            </a:r>
            <a:r>
              <a:rPr lang="en-US" altLang="zh-CN" sz="2400" dirty="0" smtClean="0"/>
              <a:t>,O(</a:t>
            </a:r>
            <a:r>
              <a:rPr lang="en-US" altLang="zh-CN" sz="2400" dirty="0" err="1" smtClean="0"/>
              <a:t>k</a:t>
            </a:r>
            <a:r>
              <a:rPr lang="en-US" altLang="zh-CN" sz="2400" baseline="30000" dirty="0" err="1" smtClean="0"/>
              <a:t>l</a:t>
            </a:r>
            <a:r>
              <a:rPr lang="en-US" altLang="zh-CN" sz="2400" dirty="0" smtClean="0"/>
              <a:t>))</a:t>
            </a:r>
          </a:p>
          <a:p>
            <a:pPr lvl="1"/>
            <a:r>
              <a:rPr lang="zh-CN" altLang="en-US" sz="2400" dirty="0" smtClean="0"/>
              <a:t>算法复杂度：</a:t>
            </a:r>
            <a:r>
              <a:rPr lang="zh-CN" altLang="en-US" sz="2000" dirty="0" smtClean="0"/>
              <a:t>回推做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次加法和</a:t>
            </a:r>
            <a:r>
              <a:rPr lang="en-US" altLang="zh-CN" sz="2000" dirty="0" smtClean="0"/>
              <a:t>m(</a:t>
            </a:r>
            <a:r>
              <a:rPr lang="zh-CN" altLang="en-US" sz="2000" dirty="0" smtClean="0"/>
              <a:t>边数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次比较，</a:t>
            </a:r>
            <a:r>
              <a:rPr lang="en-US" altLang="zh-CN" sz="2000" dirty="0" smtClean="0"/>
              <a:t>T(n)=O(</a:t>
            </a:r>
            <a:r>
              <a:rPr lang="en-US" altLang="zh-CN" sz="2000" dirty="0" err="1" smtClean="0"/>
              <a:t>n+m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zh-CN" altLang="en-US" sz="2400" dirty="0" smtClean="0"/>
              <a:t>为什么可以分段解决？最优子结构性质</a:t>
            </a:r>
            <a:endParaRPr lang="en-US" altLang="zh-CN" sz="2400" dirty="0" smtClean="0"/>
          </a:p>
          <a:p>
            <a:pPr lvl="2"/>
            <a:r>
              <a:rPr lang="zh-CN" altLang="en-US" sz="2000" b="1" dirty="0" smtClean="0"/>
              <a:t>多段图问题具有最优子结构性质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>
                <a:latin typeface="Times New Roman" pitchFamily="18" charset="0"/>
              </a:rPr>
              <a:t>s</a:t>
            </a:r>
            <a:r>
              <a:rPr lang="en-US" altLang="zh-CN" sz="2000" dirty="0" err="1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dirty="0" err="1" smtClean="0">
                <a:latin typeface="Times New Roman" pitchFamily="18" charset="0"/>
              </a:rPr>
              <a:t>t</a:t>
            </a:r>
            <a:r>
              <a:rPr lang="zh-CN" altLang="en-US" sz="2000" dirty="0" smtClean="0"/>
              <a:t>： </a:t>
            </a:r>
            <a:r>
              <a:rPr lang="en-US" altLang="zh-CN" sz="2000" dirty="0" smtClean="0">
                <a:latin typeface="Times New Roman" pitchFamily="18" charset="0"/>
              </a:rPr>
              <a:t>s, v</a:t>
            </a:r>
            <a:r>
              <a:rPr lang="en-US" altLang="zh-CN" sz="2000" baseline="-25000" dirty="0" smtClean="0">
                <a:latin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</a:rPr>
              <a:t>, … , v</a:t>
            </a:r>
            <a:r>
              <a:rPr lang="en-US" altLang="zh-CN" sz="2000" baseline="-25000" dirty="0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,v</a:t>
            </a:r>
            <a:r>
              <a:rPr lang="en-US" altLang="zh-CN" sz="2000" baseline="-25000" dirty="0" smtClean="0">
                <a:latin typeface="Times New Roman" pitchFamily="18" charset="0"/>
              </a:rPr>
              <a:t>i+1</a:t>
            </a:r>
            <a:r>
              <a:rPr lang="en-US" altLang="zh-CN" sz="2000" dirty="0" smtClean="0">
                <a:latin typeface="Times New Roman" pitchFamily="18" charset="0"/>
              </a:rPr>
              <a:t>, … , v</a:t>
            </a:r>
            <a:r>
              <a:rPr lang="en-US" altLang="zh-CN" sz="2000" baseline="-25000" dirty="0" smtClean="0">
                <a:latin typeface="Times New Roman" pitchFamily="18" charset="0"/>
              </a:rPr>
              <a:t>k-1</a:t>
            </a:r>
            <a:r>
              <a:rPr lang="en-US" altLang="zh-CN" sz="2000" dirty="0" smtClean="0">
                <a:latin typeface="Times New Roman" pitchFamily="18" charset="0"/>
              </a:rPr>
              <a:t>, t</a:t>
            </a:r>
            <a:r>
              <a:rPr lang="zh-CN" altLang="en-US" sz="2000" dirty="0" smtClean="0">
                <a:latin typeface="Times New Roman" pitchFamily="18" charset="0"/>
              </a:rPr>
              <a:t>－最优则</a:t>
            </a:r>
            <a:r>
              <a:rPr lang="en-US" altLang="zh-CN" sz="2000" dirty="0" smtClean="0">
                <a:latin typeface="Times New Roman" pitchFamily="18" charset="0"/>
              </a:rPr>
              <a:t> v</a:t>
            </a:r>
            <a:r>
              <a:rPr lang="en-US" altLang="zh-CN" sz="2000" baseline="-25000" dirty="0" smtClean="0">
                <a:latin typeface="Times New Roman" pitchFamily="18" charset="0"/>
              </a:rPr>
              <a:t>i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Times New Roman" pitchFamily="18" charset="0"/>
              </a:rPr>
              <a:t> t:    v</a:t>
            </a:r>
            <a:r>
              <a:rPr lang="en-US" altLang="zh-CN" sz="2000" baseline="-25000" dirty="0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,v</a:t>
            </a:r>
            <a:r>
              <a:rPr lang="en-US" altLang="zh-CN" sz="2000" baseline="-25000" dirty="0" smtClean="0">
                <a:latin typeface="Times New Roman" pitchFamily="18" charset="0"/>
              </a:rPr>
              <a:t>i+1</a:t>
            </a:r>
            <a:r>
              <a:rPr lang="en-US" altLang="zh-CN" sz="2000" dirty="0" smtClean="0">
                <a:latin typeface="Times New Roman" pitchFamily="18" charset="0"/>
              </a:rPr>
              <a:t>, … , v</a:t>
            </a:r>
            <a:r>
              <a:rPr lang="en-US" altLang="zh-CN" sz="2000" baseline="-25000" dirty="0" smtClean="0">
                <a:latin typeface="Times New Roman" pitchFamily="18" charset="0"/>
              </a:rPr>
              <a:t>k-1</a:t>
            </a:r>
            <a:r>
              <a:rPr lang="en-US" altLang="zh-CN" sz="2000" dirty="0" smtClean="0">
                <a:latin typeface="Times New Roman" pitchFamily="18" charset="0"/>
              </a:rPr>
              <a:t>, 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－是子问题的最优子序列 。</a:t>
            </a:r>
          </a:p>
          <a:p>
            <a:pPr lvl="2"/>
            <a:r>
              <a:rPr lang="zh-CN" altLang="en-US" sz="2000" dirty="0" smtClean="0"/>
              <a:t>证明：如不然，设 </a:t>
            </a:r>
            <a:r>
              <a:rPr lang="en-US" altLang="zh-CN" sz="2000" dirty="0" smtClean="0"/>
              <a:t>vi, q</a:t>
            </a:r>
            <a:r>
              <a:rPr lang="en-US" altLang="zh-CN" sz="2000" baseline="-25000" dirty="0" smtClean="0"/>
              <a:t>i+1</a:t>
            </a:r>
            <a:r>
              <a:rPr lang="en-US" altLang="zh-CN" sz="2000" dirty="0" smtClean="0"/>
              <a:t>, … , q</a:t>
            </a:r>
            <a:r>
              <a:rPr lang="en-US" altLang="zh-CN" sz="2000" baseline="-25000" dirty="0" smtClean="0"/>
              <a:t>k-1</a:t>
            </a:r>
            <a:r>
              <a:rPr lang="en-US" altLang="zh-CN" sz="2000" dirty="0" smtClean="0"/>
              <a:t>, t </a:t>
            </a:r>
            <a:r>
              <a:rPr lang="zh-CN" altLang="en-US" sz="2000" dirty="0" smtClean="0"/>
              <a:t>是一条由</a:t>
            </a:r>
            <a:r>
              <a:rPr lang="en-US" altLang="zh-CN" sz="2000" dirty="0" smtClean="0"/>
              <a:t>v</a:t>
            </a:r>
            <a:r>
              <a:rPr lang="en-US" altLang="zh-CN" sz="2000" baseline="-25000" dirty="0" smtClean="0"/>
              <a:t>i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的比</a:t>
            </a:r>
            <a:r>
              <a:rPr lang="en-US" altLang="zh-CN" sz="2000" dirty="0" smtClean="0">
                <a:latin typeface="Times New Roman" pitchFamily="18" charset="0"/>
              </a:rPr>
              <a:t>v</a:t>
            </a:r>
            <a:r>
              <a:rPr lang="en-US" altLang="zh-CN" sz="2000" baseline="-25000" dirty="0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,v</a:t>
            </a:r>
            <a:r>
              <a:rPr lang="en-US" altLang="zh-CN" sz="2000" baseline="-25000" dirty="0" smtClean="0">
                <a:latin typeface="Times New Roman" pitchFamily="18" charset="0"/>
              </a:rPr>
              <a:t>i+1</a:t>
            </a:r>
            <a:r>
              <a:rPr lang="en-US" altLang="zh-CN" sz="2000" dirty="0" smtClean="0">
                <a:latin typeface="Times New Roman" pitchFamily="18" charset="0"/>
              </a:rPr>
              <a:t>, … , v</a:t>
            </a:r>
            <a:r>
              <a:rPr lang="en-US" altLang="zh-CN" sz="2000" baseline="-25000" dirty="0" smtClean="0">
                <a:latin typeface="Times New Roman" pitchFamily="18" charset="0"/>
              </a:rPr>
              <a:t>k-1</a:t>
            </a:r>
            <a:r>
              <a:rPr lang="en-US" altLang="zh-CN" sz="2000" dirty="0" smtClean="0">
                <a:latin typeface="Times New Roman" pitchFamily="18" charset="0"/>
              </a:rPr>
              <a:t>, t</a:t>
            </a:r>
            <a:r>
              <a:rPr lang="zh-CN" altLang="en-US" sz="2000" dirty="0" smtClean="0"/>
              <a:t>是更短的路径，则</a:t>
            </a:r>
            <a:r>
              <a:rPr lang="en-US" altLang="zh-CN" sz="2000" dirty="0" smtClean="0"/>
              <a:t>s, v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,…, v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,q</a:t>
            </a:r>
            <a:r>
              <a:rPr lang="en-US" altLang="zh-CN" sz="2000" baseline="-25000" dirty="0" smtClean="0"/>
              <a:t>i+1</a:t>
            </a:r>
            <a:r>
              <a:rPr lang="en-US" altLang="zh-CN" sz="2000" dirty="0" smtClean="0"/>
              <a:t>, … , q</a:t>
            </a:r>
            <a:r>
              <a:rPr lang="en-US" altLang="zh-CN" sz="2000" baseline="-25000" dirty="0" smtClean="0"/>
              <a:t>k-1</a:t>
            </a:r>
            <a:r>
              <a:rPr lang="en-US" altLang="zh-CN" sz="2000" dirty="0" smtClean="0"/>
              <a:t>, t</a:t>
            </a:r>
            <a:r>
              <a:rPr lang="zh-CN" altLang="en-US" sz="2000" dirty="0" smtClean="0"/>
              <a:t>是一条由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的比</a:t>
            </a:r>
            <a:r>
              <a:rPr lang="en-US" altLang="zh-CN" sz="2000" dirty="0" smtClean="0"/>
              <a:t>s, v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 v</a:t>
            </a:r>
            <a:r>
              <a:rPr lang="en-US" altLang="zh-CN" sz="2000" baseline="-25000" dirty="0" smtClean="0"/>
              <a:t>3</a:t>
            </a:r>
            <a:r>
              <a:rPr lang="en-US" altLang="zh-CN" sz="2000" dirty="0" smtClean="0"/>
              <a:t>, … , v</a:t>
            </a:r>
            <a:r>
              <a:rPr lang="en-US" altLang="zh-CN" sz="2000" baseline="-25000" dirty="0" smtClean="0"/>
              <a:t>k-1</a:t>
            </a:r>
            <a:r>
              <a:rPr lang="en-US" altLang="zh-CN" sz="2000" dirty="0" smtClean="0"/>
              <a:t>, t</a:t>
            </a:r>
            <a:r>
              <a:rPr lang="zh-CN" altLang="en-US" sz="2000" dirty="0" smtClean="0"/>
              <a:t>更短的路径，与前面的假设矛盾。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这个性质称多段图问题具有最优子结构性质。 </a:t>
            </a:r>
            <a:endParaRPr lang="en-US" altLang="zh-CN" sz="2000" dirty="0" smtClean="0"/>
          </a:p>
          <a:p>
            <a:pPr lvl="2"/>
            <a:endParaRPr lang="zh-CN" altLang="en-US" sz="2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动态规划设计思想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57428"/>
          </a:xfrm>
        </p:spPr>
        <p:txBody>
          <a:bodyPr/>
          <a:lstStyle/>
          <a:p>
            <a:pPr lvl="1"/>
            <a:r>
              <a:rPr lang="zh-CN" altLang="en-US" dirty="0" smtClean="0"/>
              <a:t>对多段图问题，子问题的划分能不能从前向后推？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当然可以，此时的递推关系为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BCOST(j)=min{(BCOST(l)+c(</a:t>
            </a:r>
            <a:r>
              <a:rPr lang="en-US" altLang="zh-CN" dirty="0" err="1" smtClean="0"/>
              <a:t>l,j</a:t>
            </a:r>
            <a:r>
              <a:rPr lang="en-US" altLang="zh-CN" dirty="0" smtClean="0"/>
              <a:t>)}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l,j</a:t>
            </a:r>
            <a:r>
              <a:rPr lang="en-US" altLang="zh-CN" dirty="0" smtClean="0"/>
              <a:t>)∈E</a:t>
            </a:r>
          </a:p>
          <a:p>
            <a:pPr lvl="2"/>
            <a:r>
              <a:rPr lang="en-US" altLang="zh-CN" dirty="0" smtClean="0"/>
              <a:t>BCOST(j)</a:t>
            </a:r>
            <a:r>
              <a:rPr lang="zh-CN" altLang="en-US" dirty="0" smtClean="0"/>
              <a:t>代表源点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到顶点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的最短路径长度。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运行结果：</a:t>
            </a:r>
            <a:endParaRPr lang="zh-CN" altLang="en-US" dirty="0"/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1447824" y="3786190"/>
            <a:ext cx="6553200" cy="2232025"/>
            <a:chOff x="360" y="4716"/>
            <a:chExt cx="7737" cy="2656"/>
          </a:xfrm>
        </p:grpSpPr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360" y="4716"/>
              <a:ext cx="7737" cy="2656"/>
              <a:chOff x="1980" y="10176"/>
              <a:chExt cx="7737" cy="2656"/>
            </a:xfrm>
          </p:grpSpPr>
          <p:grpSp>
            <p:nvGrpSpPr>
              <p:cNvPr id="34" name="Group 12"/>
              <p:cNvGrpSpPr>
                <a:grpSpLocks/>
              </p:cNvGrpSpPr>
              <p:nvPr/>
            </p:nvGrpSpPr>
            <p:grpSpPr bwMode="auto">
              <a:xfrm>
                <a:off x="1980" y="10641"/>
                <a:ext cx="7560" cy="2127"/>
                <a:chOff x="1980" y="12516"/>
                <a:chExt cx="7560" cy="2127"/>
              </a:xfrm>
            </p:grpSpPr>
            <p:sp>
              <p:nvSpPr>
                <p:cNvPr id="64" name="Rectangle 13"/>
                <p:cNvSpPr>
                  <a:spLocks noChangeArrowheads="1"/>
                </p:cNvSpPr>
                <p:nvPr/>
              </p:nvSpPr>
              <p:spPr bwMode="auto">
                <a:xfrm>
                  <a:off x="4830" y="13548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1</a:t>
                  </a:r>
                  <a:endParaRPr lang="en-US" altLang="zh-CN" sz="1600"/>
                </a:p>
              </p:txBody>
            </p:sp>
            <p:sp>
              <p:nvSpPr>
                <p:cNvPr id="65" name="Rectangle 14"/>
                <p:cNvSpPr>
                  <a:spLocks noChangeArrowheads="1"/>
                </p:cNvSpPr>
                <p:nvPr/>
              </p:nvSpPr>
              <p:spPr bwMode="auto">
                <a:xfrm>
                  <a:off x="9404" y="13296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>
                      <a:latin typeface="Times New Roman" pitchFamily="18" charset="0"/>
                    </a:rPr>
                    <a:t>t</a:t>
                  </a:r>
                  <a:endParaRPr lang="en-US" altLang="zh-CN"/>
                </a:p>
              </p:txBody>
            </p:sp>
            <p:sp>
              <p:nvSpPr>
                <p:cNvPr id="66" name="Rectangle 15"/>
                <p:cNvSpPr>
                  <a:spLocks noChangeArrowheads="1"/>
                </p:cNvSpPr>
                <p:nvPr/>
              </p:nvSpPr>
              <p:spPr bwMode="auto">
                <a:xfrm>
                  <a:off x="1980" y="13197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>
                      <a:latin typeface="Times New Roman" pitchFamily="18" charset="0"/>
                    </a:rPr>
                    <a:t>s</a:t>
                  </a:r>
                  <a:endParaRPr lang="en-US" altLang="zh-CN"/>
                </a:p>
              </p:txBody>
            </p:sp>
            <p:sp>
              <p:nvSpPr>
                <p:cNvPr id="67" name="Rectangle 16"/>
                <p:cNvSpPr>
                  <a:spLocks noChangeArrowheads="1"/>
                </p:cNvSpPr>
                <p:nvPr/>
              </p:nvSpPr>
              <p:spPr bwMode="auto">
                <a:xfrm>
                  <a:off x="3315" y="13572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3</a:t>
                  </a:r>
                  <a:endParaRPr lang="en-US" altLang="zh-CN" sz="1600"/>
                </a:p>
              </p:txBody>
            </p:sp>
            <p:sp>
              <p:nvSpPr>
                <p:cNvPr id="68" name="Rectangle 17"/>
                <p:cNvSpPr>
                  <a:spLocks noChangeArrowheads="1"/>
                </p:cNvSpPr>
                <p:nvPr/>
              </p:nvSpPr>
              <p:spPr bwMode="auto">
                <a:xfrm>
                  <a:off x="3240" y="13140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7</a:t>
                  </a:r>
                  <a:endParaRPr lang="en-US" altLang="zh-CN" sz="1600"/>
                </a:p>
              </p:txBody>
            </p:sp>
            <p:sp>
              <p:nvSpPr>
                <p:cNvPr id="69" name="Rectangle 18"/>
                <p:cNvSpPr>
                  <a:spLocks noChangeArrowheads="1"/>
                </p:cNvSpPr>
                <p:nvPr/>
              </p:nvSpPr>
              <p:spPr bwMode="auto">
                <a:xfrm>
                  <a:off x="3060" y="14133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2</a:t>
                  </a:r>
                  <a:endParaRPr lang="en-US" altLang="zh-CN" sz="1600"/>
                </a:p>
              </p:txBody>
            </p:sp>
            <p:sp>
              <p:nvSpPr>
                <p:cNvPr id="70" name="Rectangle 19"/>
                <p:cNvSpPr>
                  <a:spLocks noChangeArrowheads="1"/>
                </p:cNvSpPr>
                <p:nvPr/>
              </p:nvSpPr>
              <p:spPr bwMode="auto">
                <a:xfrm>
                  <a:off x="2924" y="12828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9</a:t>
                  </a:r>
                  <a:endParaRPr lang="en-US" altLang="zh-CN" sz="1600"/>
                </a:p>
              </p:txBody>
            </p:sp>
            <p:sp>
              <p:nvSpPr>
                <p:cNvPr id="71" name="Rectangle 20"/>
                <p:cNvSpPr>
                  <a:spLocks noChangeArrowheads="1"/>
                </p:cNvSpPr>
                <p:nvPr/>
              </p:nvSpPr>
              <p:spPr bwMode="auto">
                <a:xfrm>
                  <a:off x="5205" y="13023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2</a:t>
                  </a:r>
                  <a:endParaRPr lang="en-US" altLang="zh-CN" sz="1600"/>
                </a:p>
              </p:txBody>
            </p:sp>
            <p:sp>
              <p:nvSpPr>
                <p:cNvPr id="72" name="Rectangle 21"/>
                <p:cNvSpPr>
                  <a:spLocks noChangeArrowheads="1"/>
                </p:cNvSpPr>
                <p:nvPr/>
              </p:nvSpPr>
              <p:spPr bwMode="auto">
                <a:xfrm>
                  <a:off x="4545" y="12783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2</a:t>
                  </a:r>
                  <a:endParaRPr lang="en-US" altLang="zh-CN" sz="1600"/>
                </a:p>
              </p:txBody>
            </p:sp>
            <p:sp>
              <p:nvSpPr>
                <p:cNvPr id="73" name="Rectangle 22"/>
                <p:cNvSpPr>
                  <a:spLocks noChangeArrowheads="1"/>
                </p:cNvSpPr>
                <p:nvPr/>
              </p:nvSpPr>
              <p:spPr bwMode="auto">
                <a:xfrm>
                  <a:off x="4680" y="12516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4</a:t>
                  </a:r>
                  <a:endParaRPr lang="en-US" altLang="zh-CN" sz="1600"/>
                </a:p>
              </p:txBody>
            </p:sp>
            <p:sp>
              <p:nvSpPr>
                <p:cNvPr id="74" name="Rectangle 23"/>
                <p:cNvSpPr>
                  <a:spLocks noChangeArrowheads="1"/>
                </p:cNvSpPr>
                <p:nvPr/>
              </p:nvSpPr>
              <p:spPr bwMode="auto">
                <a:xfrm>
                  <a:off x="6660" y="12573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6</a:t>
                  </a:r>
                  <a:endParaRPr lang="en-US" altLang="zh-CN" sz="1600"/>
                </a:p>
              </p:txBody>
            </p:sp>
            <p:sp>
              <p:nvSpPr>
                <p:cNvPr id="75" name="Rectangle 24"/>
                <p:cNvSpPr>
                  <a:spLocks noChangeArrowheads="1"/>
                </p:cNvSpPr>
                <p:nvPr/>
              </p:nvSpPr>
              <p:spPr bwMode="auto">
                <a:xfrm>
                  <a:off x="4140" y="14076"/>
                  <a:ext cx="227" cy="22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200">
                      <a:latin typeface="Times New Roman" pitchFamily="18" charset="0"/>
                    </a:rPr>
                    <a:t>11</a:t>
                  </a:r>
                  <a:endParaRPr lang="en-US" altLang="zh-CN" sz="1200"/>
                </a:p>
              </p:txBody>
            </p:sp>
            <p:sp>
              <p:nvSpPr>
                <p:cNvPr id="76" name="Rectangle 25"/>
                <p:cNvSpPr>
                  <a:spLocks noChangeArrowheads="1"/>
                </p:cNvSpPr>
                <p:nvPr/>
              </p:nvSpPr>
              <p:spPr bwMode="auto">
                <a:xfrm>
                  <a:off x="4320" y="13356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7</a:t>
                  </a:r>
                  <a:endParaRPr lang="en-US" altLang="zh-CN" sz="1600"/>
                </a:p>
              </p:txBody>
            </p:sp>
            <p:sp>
              <p:nvSpPr>
                <p:cNvPr id="77" name="Rectangle 26"/>
                <p:cNvSpPr>
                  <a:spLocks noChangeArrowheads="1"/>
                </p:cNvSpPr>
                <p:nvPr/>
              </p:nvSpPr>
              <p:spPr bwMode="auto">
                <a:xfrm>
                  <a:off x="4860" y="14388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8</a:t>
                  </a:r>
                  <a:endParaRPr lang="en-US" altLang="zh-CN" sz="1600"/>
                </a:p>
              </p:txBody>
            </p:sp>
            <p:sp>
              <p:nvSpPr>
                <p:cNvPr id="78" name="Rectangle 27"/>
                <p:cNvSpPr>
                  <a:spLocks noChangeArrowheads="1"/>
                </p:cNvSpPr>
                <p:nvPr/>
              </p:nvSpPr>
              <p:spPr bwMode="auto">
                <a:xfrm>
                  <a:off x="4320" y="13719"/>
                  <a:ext cx="227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400">
                      <a:latin typeface="Times New Roman" pitchFamily="18" charset="0"/>
                    </a:rPr>
                    <a:t>11</a:t>
                  </a:r>
                  <a:endParaRPr lang="en-US" altLang="zh-CN" sz="1400"/>
                </a:p>
              </p:txBody>
            </p:sp>
            <p:sp>
              <p:nvSpPr>
                <p:cNvPr id="79" name="Rectangle 28"/>
                <p:cNvSpPr>
                  <a:spLocks noChangeArrowheads="1"/>
                </p:cNvSpPr>
                <p:nvPr/>
              </p:nvSpPr>
              <p:spPr bwMode="auto">
                <a:xfrm>
                  <a:off x="6480" y="13356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3</a:t>
                  </a:r>
                  <a:endParaRPr lang="en-US" altLang="zh-CN" sz="1600"/>
                </a:p>
              </p:txBody>
            </p:sp>
            <p:sp>
              <p:nvSpPr>
                <p:cNvPr id="80" name="Rectangle 29"/>
                <p:cNvSpPr>
                  <a:spLocks noChangeArrowheads="1"/>
                </p:cNvSpPr>
                <p:nvPr/>
              </p:nvSpPr>
              <p:spPr bwMode="auto">
                <a:xfrm>
                  <a:off x="7064" y="12999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4</a:t>
                  </a:r>
                  <a:endParaRPr lang="en-US" altLang="zh-CN" sz="1600"/>
                </a:p>
              </p:txBody>
            </p:sp>
            <p:sp>
              <p:nvSpPr>
                <p:cNvPr id="81" name="Rectangle 30"/>
                <p:cNvSpPr>
                  <a:spLocks noChangeArrowheads="1"/>
                </p:cNvSpPr>
                <p:nvPr/>
              </p:nvSpPr>
              <p:spPr bwMode="auto">
                <a:xfrm>
                  <a:off x="6000" y="13044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5</a:t>
                  </a:r>
                  <a:endParaRPr lang="en-US" altLang="zh-CN" sz="1600"/>
                </a:p>
              </p:txBody>
            </p:sp>
            <p:sp>
              <p:nvSpPr>
                <p:cNvPr id="82" name="Rectangle 31"/>
                <p:cNvSpPr>
                  <a:spLocks noChangeArrowheads="1"/>
                </p:cNvSpPr>
                <p:nvPr/>
              </p:nvSpPr>
              <p:spPr bwMode="auto">
                <a:xfrm>
                  <a:off x="8115" y="13416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2</a:t>
                  </a:r>
                  <a:endParaRPr lang="en-US" altLang="zh-CN" sz="1600"/>
                </a:p>
              </p:txBody>
            </p:sp>
            <p:sp>
              <p:nvSpPr>
                <p:cNvPr id="83" name="Rectangle 32"/>
                <p:cNvSpPr>
                  <a:spLocks noChangeArrowheads="1"/>
                </p:cNvSpPr>
                <p:nvPr/>
              </p:nvSpPr>
              <p:spPr bwMode="auto">
                <a:xfrm>
                  <a:off x="6660" y="14322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6</a:t>
                  </a:r>
                  <a:endParaRPr lang="en-US" altLang="zh-CN" sz="1600"/>
                </a:p>
              </p:txBody>
            </p:sp>
            <p:sp>
              <p:nvSpPr>
                <p:cNvPr id="84" name="Rectangle 33"/>
                <p:cNvSpPr>
                  <a:spLocks noChangeArrowheads="1"/>
                </p:cNvSpPr>
                <p:nvPr/>
              </p:nvSpPr>
              <p:spPr bwMode="auto">
                <a:xfrm>
                  <a:off x="6300" y="13764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5</a:t>
                  </a:r>
                  <a:endParaRPr lang="en-US" altLang="zh-CN" sz="1600"/>
                </a:p>
              </p:txBody>
            </p:sp>
            <p:sp>
              <p:nvSpPr>
                <p:cNvPr id="85" name="Rectangle 34"/>
                <p:cNvSpPr>
                  <a:spLocks noChangeArrowheads="1"/>
                </p:cNvSpPr>
                <p:nvPr/>
              </p:nvSpPr>
              <p:spPr bwMode="auto">
                <a:xfrm>
                  <a:off x="8325" y="14091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5</a:t>
                  </a:r>
                  <a:endParaRPr lang="en-US" altLang="zh-CN" sz="1600"/>
                </a:p>
              </p:txBody>
            </p:sp>
            <p:sp>
              <p:nvSpPr>
                <p:cNvPr id="86" name="Rectangle 35"/>
                <p:cNvSpPr>
                  <a:spLocks noChangeArrowheads="1"/>
                </p:cNvSpPr>
                <p:nvPr/>
              </p:nvSpPr>
              <p:spPr bwMode="auto">
                <a:xfrm>
                  <a:off x="8355" y="12984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itchFamily="18" charset="0"/>
                    </a:rPr>
                    <a:t>4</a:t>
                  </a:r>
                  <a:endParaRPr lang="en-US" altLang="zh-CN" sz="1600"/>
                </a:p>
              </p:txBody>
            </p:sp>
          </p:grpSp>
          <p:grpSp>
            <p:nvGrpSpPr>
              <p:cNvPr id="35" name="Group 36"/>
              <p:cNvGrpSpPr>
                <a:grpSpLocks/>
              </p:cNvGrpSpPr>
              <p:nvPr/>
            </p:nvGrpSpPr>
            <p:grpSpPr bwMode="auto">
              <a:xfrm>
                <a:off x="3540" y="10953"/>
                <a:ext cx="5582" cy="1879"/>
                <a:chOff x="3540" y="12828"/>
                <a:chExt cx="5582" cy="1879"/>
              </a:xfrm>
            </p:grpSpPr>
            <p:sp>
              <p:nvSpPr>
                <p:cNvPr id="53" name="Rectangle 37"/>
                <p:cNvSpPr>
                  <a:spLocks noChangeArrowheads="1"/>
                </p:cNvSpPr>
                <p:nvPr/>
              </p:nvSpPr>
              <p:spPr bwMode="auto">
                <a:xfrm>
                  <a:off x="5490" y="13065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FF0000"/>
                      </a:solidFill>
                      <a:latin typeface="Times New Roman" pitchFamily="18" charset="0"/>
                    </a:rPr>
                    <a:t>9</a:t>
                  </a:r>
                  <a:endParaRPr lang="en-US" altLang="zh-CN" sz="1600"/>
                </a:p>
              </p:txBody>
            </p:sp>
            <p:sp>
              <p:nvSpPr>
                <p:cNvPr id="54" name="Rectangle 38"/>
                <p:cNvSpPr>
                  <a:spLocks noChangeArrowheads="1"/>
                </p:cNvSpPr>
                <p:nvPr/>
              </p:nvSpPr>
              <p:spPr bwMode="auto">
                <a:xfrm>
                  <a:off x="3540" y="14514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FF0000"/>
                      </a:solidFill>
                      <a:latin typeface="Times New Roman" pitchFamily="18" charset="0"/>
                    </a:rPr>
                    <a:t>2</a:t>
                  </a:r>
                  <a:endParaRPr lang="en-US" altLang="zh-CN" sz="1600"/>
                </a:p>
              </p:txBody>
            </p:sp>
            <p:sp>
              <p:nvSpPr>
                <p:cNvPr id="55" name="Rectangle 39"/>
                <p:cNvSpPr>
                  <a:spLocks noChangeArrowheads="1"/>
                </p:cNvSpPr>
                <p:nvPr/>
              </p:nvSpPr>
              <p:spPr bwMode="auto">
                <a:xfrm>
                  <a:off x="3570" y="13986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FF0000"/>
                      </a:solidFill>
                      <a:latin typeface="Times New Roman" pitchFamily="18" charset="0"/>
                    </a:rPr>
                    <a:t>3</a:t>
                  </a:r>
                  <a:endParaRPr lang="en-US" altLang="zh-CN" sz="1600"/>
                </a:p>
              </p:txBody>
            </p:sp>
            <p:sp>
              <p:nvSpPr>
                <p:cNvPr id="56" name="Rectangle 40"/>
                <p:cNvSpPr>
                  <a:spLocks noChangeArrowheads="1"/>
                </p:cNvSpPr>
                <p:nvPr/>
              </p:nvSpPr>
              <p:spPr bwMode="auto">
                <a:xfrm>
                  <a:off x="3600" y="13392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FF0000"/>
                      </a:solidFill>
                      <a:latin typeface="Times New Roman" pitchFamily="18" charset="0"/>
                    </a:rPr>
                    <a:t>7</a:t>
                  </a:r>
                  <a:endParaRPr lang="en-US" altLang="zh-CN" sz="1600"/>
                </a:p>
              </p:txBody>
            </p:sp>
            <p:sp>
              <p:nvSpPr>
                <p:cNvPr id="57" name="Rectangle 41"/>
                <p:cNvSpPr>
                  <a:spLocks noChangeArrowheads="1"/>
                </p:cNvSpPr>
                <p:nvPr/>
              </p:nvSpPr>
              <p:spPr bwMode="auto">
                <a:xfrm>
                  <a:off x="3600" y="12828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FF0000"/>
                      </a:solidFill>
                      <a:latin typeface="Times New Roman" pitchFamily="18" charset="0"/>
                    </a:rPr>
                    <a:t>9</a:t>
                  </a:r>
                  <a:endParaRPr lang="en-US" altLang="zh-CN" sz="1600"/>
                </a:p>
              </p:txBody>
            </p:sp>
            <p:sp>
              <p:nvSpPr>
                <p:cNvPr id="58" name="Rectangle 42"/>
                <p:cNvSpPr>
                  <a:spLocks noChangeArrowheads="1"/>
                </p:cNvSpPr>
                <p:nvPr/>
              </p:nvSpPr>
              <p:spPr bwMode="auto">
                <a:xfrm>
                  <a:off x="5445" y="14343"/>
                  <a:ext cx="215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400">
                      <a:solidFill>
                        <a:srgbClr val="FF0000"/>
                      </a:solidFill>
                      <a:latin typeface="Times New Roman" pitchFamily="18" charset="0"/>
                    </a:rPr>
                    <a:t>10</a:t>
                  </a:r>
                  <a:endParaRPr lang="en-US" altLang="zh-CN" sz="1400"/>
                </a:p>
              </p:txBody>
            </p:sp>
            <p:sp>
              <p:nvSpPr>
                <p:cNvPr id="59" name="Rectangle 43"/>
                <p:cNvSpPr>
                  <a:spLocks noChangeArrowheads="1"/>
                </p:cNvSpPr>
                <p:nvPr/>
              </p:nvSpPr>
              <p:spPr bwMode="auto">
                <a:xfrm>
                  <a:off x="5415" y="13674"/>
                  <a:ext cx="198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200" dirty="0" smtClean="0">
                      <a:solidFill>
                        <a:srgbClr val="FF0000"/>
                      </a:solidFill>
                      <a:latin typeface="Times New Roman" pitchFamily="18" charset="0"/>
                    </a:rPr>
                    <a:t>11</a:t>
                  </a:r>
                  <a:endParaRPr lang="en-US" altLang="zh-CN" sz="1200" dirty="0"/>
                </a:p>
              </p:txBody>
            </p:sp>
            <p:sp>
              <p:nvSpPr>
                <p:cNvPr id="60" name="Rectangle 44"/>
                <p:cNvSpPr>
                  <a:spLocks noChangeArrowheads="1"/>
                </p:cNvSpPr>
                <p:nvPr/>
              </p:nvSpPr>
              <p:spPr bwMode="auto">
                <a:xfrm>
                  <a:off x="7230" y="14469"/>
                  <a:ext cx="215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400">
                      <a:solidFill>
                        <a:srgbClr val="FF0000"/>
                      </a:solidFill>
                      <a:latin typeface="Times New Roman" pitchFamily="18" charset="0"/>
                    </a:rPr>
                    <a:t>16</a:t>
                  </a:r>
                  <a:endParaRPr lang="en-US" altLang="zh-CN" sz="1400"/>
                </a:p>
              </p:txBody>
            </p:sp>
            <p:sp>
              <p:nvSpPr>
                <p:cNvPr id="61" name="Rectangle 45"/>
                <p:cNvSpPr>
                  <a:spLocks noChangeArrowheads="1"/>
                </p:cNvSpPr>
                <p:nvPr/>
              </p:nvSpPr>
              <p:spPr bwMode="auto">
                <a:xfrm>
                  <a:off x="7380" y="13764"/>
                  <a:ext cx="215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400">
                      <a:solidFill>
                        <a:srgbClr val="FF0000"/>
                      </a:solidFill>
                      <a:latin typeface="Times New Roman" pitchFamily="18" charset="0"/>
                    </a:rPr>
                    <a:t>14</a:t>
                  </a:r>
                  <a:endParaRPr lang="en-US" altLang="zh-CN" sz="1400"/>
                </a:p>
              </p:txBody>
            </p:sp>
            <p:sp>
              <p:nvSpPr>
                <p:cNvPr id="62" name="Rectangle 46"/>
                <p:cNvSpPr>
                  <a:spLocks noChangeArrowheads="1"/>
                </p:cNvSpPr>
                <p:nvPr/>
              </p:nvSpPr>
              <p:spPr bwMode="auto">
                <a:xfrm>
                  <a:off x="7380" y="12984"/>
                  <a:ext cx="215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400" dirty="0" smtClean="0">
                      <a:solidFill>
                        <a:srgbClr val="FF0000"/>
                      </a:solidFill>
                      <a:latin typeface="Times New Roman" pitchFamily="18" charset="0"/>
                    </a:rPr>
                    <a:t>15</a:t>
                  </a:r>
                  <a:endParaRPr lang="en-US" altLang="zh-CN" sz="1400" dirty="0"/>
                </a:p>
              </p:txBody>
            </p:sp>
            <p:sp>
              <p:nvSpPr>
                <p:cNvPr id="63" name="Rectangle 47"/>
                <p:cNvSpPr>
                  <a:spLocks noChangeArrowheads="1"/>
                </p:cNvSpPr>
                <p:nvPr/>
              </p:nvSpPr>
              <p:spPr bwMode="auto">
                <a:xfrm>
                  <a:off x="8895" y="13905"/>
                  <a:ext cx="227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400">
                      <a:solidFill>
                        <a:srgbClr val="FF0000"/>
                      </a:solidFill>
                      <a:latin typeface="Times New Roman" pitchFamily="18" charset="0"/>
                    </a:rPr>
                    <a:t>16</a:t>
                  </a:r>
                  <a:endParaRPr lang="en-US" altLang="zh-CN" sz="1400"/>
                </a:p>
              </p:txBody>
            </p:sp>
          </p:grpSp>
          <p:sp>
            <p:nvSpPr>
              <p:cNvPr id="36" name="Rectangle 48"/>
              <p:cNvSpPr>
                <a:spLocks noChangeArrowheads="1"/>
              </p:cNvSpPr>
              <p:nvPr/>
            </p:nvSpPr>
            <p:spPr bwMode="auto">
              <a:xfrm>
                <a:off x="2157" y="10176"/>
                <a:ext cx="7560" cy="46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V</a:t>
                </a:r>
                <a:r>
                  <a:rPr lang="en-US" altLang="zh-CN" sz="1600" baseline="-25000">
                    <a:latin typeface="Times New Roman" pitchFamily="18" charset="0"/>
                  </a:rPr>
                  <a:t>1</a:t>
                </a:r>
                <a:r>
                  <a:rPr lang="en-US" altLang="zh-CN" sz="1600">
                    <a:latin typeface="Times New Roman" pitchFamily="18" charset="0"/>
                  </a:rPr>
                  <a:t>                    V</a:t>
                </a:r>
                <a:r>
                  <a:rPr lang="en-US" altLang="zh-CN" sz="1600" baseline="-25000">
                    <a:latin typeface="Times New Roman" pitchFamily="18" charset="0"/>
                  </a:rPr>
                  <a:t>2</a:t>
                </a:r>
                <a:r>
                  <a:rPr lang="en-US" altLang="zh-CN" sz="1600">
                    <a:latin typeface="Times New Roman" pitchFamily="18" charset="0"/>
                  </a:rPr>
                  <a:t>                          V</a:t>
                </a:r>
                <a:r>
                  <a:rPr lang="en-US" altLang="zh-CN" sz="1600" baseline="-25000">
                    <a:latin typeface="Times New Roman" pitchFamily="18" charset="0"/>
                  </a:rPr>
                  <a:t>3</a:t>
                </a:r>
                <a:r>
                  <a:rPr lang="en-US" altLang="zh-CN" sz="1600">
                    <a:latin typeface="Times New Roman" pitchFamily="18" charset="0"/>
                  </a:rPr>
                  <a:t>                            V</a:t>
                </a:r>
                <a:r>
                  <a:rPr lang="en-US" altLang="zh-CN" sz="1600" baseline="-25000">
                    <a:latin typeface="Times New Roman" pitchFamily="18" charset="0"/>
                  </a:rPr>
                  <a:t>4</a:t>
                </a:r>
                <a:r>
                  <a:rPr lang="en-US" altLang="zh-CN" sz="1600">
                    <a:latin typeface="Times New Roman" pitchFamily="18" charset="0"/>
                  </a:rPr>
                  <a:t>                      V</a:t>
                </a:r>
                <a:r>
                  <a:rPr lang="en-US" altLang="zh-CN" sz="1600" baseline="-25000">
                    <a:latin typeface="Times New Roman" pitchFamily="18" charset="0"/>
                  </a:rPr>
                  <a:t>5</a:t>
                </a:r>
                <a:endParaRPr lang="en-US" altLang="zh-CN" sz="1600"/>
              </a:p>
            </p:txBody>
          </p:sp>
          <p:grpSp>
            <p:nvGrpSpPr>
              <p:cNvPr id="37" name="Group 49"/>
              <p:cNvGrpSpPr>
                <a:grpSpLocks/>
              </p:cNvGrpSpPr>
              <p:nvPr/>
            </p:nvGrpSpPr>
            <p:grpSpPr bwMode="auto">
              <a:xfrm>
                <a:off x="2160" y="10641"/>
                <a:ext cx="7200" cy="2155"/>
                <a:chOff x="2160" y="12516"/>
                <a:chExt cx="7200" cy="2155"/>
              </a:xfrm>
            </p:grpSpPr>
            <p:grpSp>
              <p:nvGrpSpPr>
                <p:cNvPr id="38" name="Group 50"/>
                <p:cNvGrpSpPr>
                  <a:grpSpLocks/>
                </p:cNvGrpSpPr>
                <p:nvPr/>
              </p:nvGrpSpPr>
              <p:grpSpPr bwMode="auto">
                <a:xfrm>
                  <a:off x="3677" y="12516"/>
                  <a:ext cx="283" cy="2155"/>
                  <a:chOff x="3600" y="12360"/>
                  <a:chExt cx="283" cy="2155"/>
                </a:xfrm>
              </p:grpSpPr>
              <p:sp>
                <p:nvSpPr>
                  <p:cNvPr id="49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3608"/>
                    <a:ext cx="283" cy="2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altLang="zh-CN" sz="1600">
                        <a:latin typeface="Times New Roman" pitchFamily="18" charset="0"/>
                      </a:rPr>
                      <a:t>4</a:t>
                    </a:r>
                    <a:endParaRPr lang="en-US" altLang="zh-CN" sz="1600"/>
                  </a:p>
                </p:txBody>
              </p:sp>
              <p:sp>
                <p:nvSpPr>
                  <p:cNvPr id="50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232"/>
                    <a:ext cx="283" cy="2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altLang="zh-CN" sz="1600">
                        <a:latin typeface="Times New Roman" pitchFamily="18" charset="0"/>
                      </a:rPr>
                      <a:t>5</a:t>
                    </a:r>
                    <a:endParaRPr lang="en-US" altLang="zh-CN" sz="1600"/>
                  </a:p>
                </p:txBody>
              </p:sp>
              <p:sp>
                <p:nvSpPr>
                  <p:cNvPr id="51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2984"/>
                    <a:ext cx="283" cy="2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altLang="zh-CN" sz="1600">
                        <a:latin typeface="Times New Roman" pitchFamily="18" charset="0"/>
                      </a:rPr>
                      <a:t>3</a:t>
                    </a:r>
                    <a:endParaRPr lang="en-US" altLang="zh-CN" sz="1600"/>
                  </a:p>
                </p:txBody>
              </p:sp>
              <p:sp>
                <p:nvSpPr>
                  <p:cNvPr id="52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2360"/>
                    <a:ext cx="283" cy="2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altLang="zh-CN" sz="1600">
                        <a:latin typeface="Times New Roman" pitchFamily="18" charset="0"/>
                      </a:rPr>
                      <a:t>2</a:t>
                    </a:r>
                    <a:endParaRPr lang="en-US" altLang="zh-CN" sz="1600"/>
                  </a:p>
                </p:txBody>
              </p:sp>
            </p:grpSp>
            <p:grpSp>
              <p:nvGrpSpPr>
                <p:cNvPr id="39" name="Group 55"/>
                <p:cNvGrpSpPr>
                  <a:grpSpLocks/>
                </p:cNvGrpSpPr>
                <p:nvPr/>
              </p:nvGrpSpPr>
              <p:grpSpPr bwMode="auto">
                <a:xfrm>
                  <a:off x="5580" y="12828"/>
                  <a:ext cx="283" cy="1531"/>
                  <a:chOff x="4860" y="12672"/>
                  <a:chExt cx="283" cy="1531"/>
                </a:xfrm>
              </p:grpSpPr>
              <p:sp>
                <p:nvSpPr>
                  <p:cNvPr id="46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4860" y="12672"/>
                    <a:ext cx="283" cy="2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altLang="zh-CN" sz="1600">
                        <a:latin typeface="Times New Roman" pitchFamily="18" charset="0"/>
                      </a:rPr>
                      <a:t>6</a:t>
                    </a:r>
                    <a:endParaRPr lang="en-US" altLang="zh-CN" sz="1600"/>
                  </a:p>
                </p:txBody>
              </p:sp>
              <p:sp>
                <p:nvSpPr>
                  <p:cNvPr id="47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4860" y="13296"/>
                    <a:ext cx="283" cy="2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itchFamily="18" charset="0"/>
                      </a:rPr>
                      <a:t>7</a:t>
                    </a:r>
                    <a:endParaRPr lang="en-US" altLang="zh-CN"/>
                  </a:p>
                </p:txBody>
              </p:sp>
              <p:sp>
                <p:nvSpPr>
                  <p:cNvPr id="48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4860" y="13920"/>
                    <a:ext cx="283" cy="2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itchFamily="18" charset="0"/>
                      </a:rPr>
                      <a:t>8</a:t>
                    </a:r>
                    <a:endParaRPr lang="en-US" altLang="zh-CN"/>
                  </a:p>
                </p:txBody>
              </p:sp>
            </p:grpSp>
            <p:grpSp>
              <p:nvGrpSpPr>
                <p:cNvPr id="40" name="Group 59"/>
                <p:cNvGrpSpPr>
                  <a:grpSpLocks/>
                </p:cNvGrpSpPr>
                <p:nvPr/>
              </p:nvGrpSpPr>
              <p:grpSpPr bwMode="auto">
                <a:xfrm>
                  <a:off x="7455" y="12672"/>
                  <a:ext cx="353" cy="1872"/>
                  <a:chOff x="7455" y="12672"/>
                  <a:chExt cx="353" cy="1872"/>
                </a:xfrm>
              </p:grpSpPr>
              <p:sp>
                <p:nvSpPr>
                  <p:cNvPr id="43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7468" y="12672"/>
                    <a:ext cx="340" cy="2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altLang="zh-CN" sz="1600">
                        <a:latin typeface="Times New Roman" pitchFamily="18" charset="0"/>
                      </a:rPr>
                      <a:t>9</a:t>
                    </a:r>
                    <a:endParaRPr lang="en-US" altLang="zh-CN" sz="1600"/>
                  </a:p>
                </p:txBody>
              </p:sp>
              <p:sp>
                <p:nvSpPr>
                  <p:cNvPr id="44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7468" y="13449"/>
                    <a:ext cx="340" cy="312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altLang="zh-CN" sz="1400">
                        <a:latin typeface="Times New Roman" pitchFamily="18" charset="0"/>
                      </a:rPr>
                      <a:t>10</a:t>
                    </a:r>
                    <a:endParaRPr lang="en-US" altLang="zh-CN" sz="1400"/>
                  </a:p>
                </p:txBody>
              </p:sp>
              <p:sp>
                <p:nvSpPr>
                  <p:cNvPr id="45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7455" y="14261"/>
                    <a:ext cx="340" cy="2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altLang="zh-CN" sz="1400">
                        <a:latin typeface="Times New Roman" pitchFamily="18" charset="0"/>
                      </a:rPr>
                      <a:t>11</a:t>
                    </a:r>
                    <a:endParaRPr lang="en-US" altLang="zh-CN" sz="1400"/>
                  </a:p>
                </p:txBody>
              </p:sp>
            </p:grpSp>
            <p:sp>
              <p:nvSpPr>
                <p:cNvPr id="41" name="Oval 63"/>
                <p:cNvSpPr>
                  <a:spLocks noChangeArrowheads="1"/>
                </p:cNvSpPr>
                <p:nvPr/>
              </p:nvSpPr>
              <p:spPr bwMode="auto">
                <a:xfrm>
                  <a:off x="9000" y="13608"/>
                  <a:ext cx="360" cy="31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400">
                      <a:latin typeface="Times New Roman" pitchFamily="18" charset="0"/>
                    </a:rPr>
                    <a:t>12</a:t>
                  </a:r>
                  <a:endParaRPr lang="en-US" altLang="zh-CN" sz="1400"/>
                </a:p>
              </p:txBody>
            </p:sp>
            <p:sp>
              <p:nvSpPr>
                <p:cNvPr id="42" name="Oval 64"/>
                <p:cNvSpPr>
                  <a:spLocks noChangeArrowheads="1"/>
                </p:cNvSpPr>
                <p:nvPr/>
              </p:nvSpPr>
              <p:spPr bwMode="auto">
                <a:xfrm>
                  <a:off x="2160" y="13452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itchFamily="18" charset="0"/>
                    </a:rPr>
                    <a:t>1</a:t>
                  </a:r>
                  <a:endParaRPr lang="en-US" altLang="zh-CN" sz="1600"/>
                </a:p>
              </p:txBody>
            </p:sp>
          </p:grpSp>
        </p:grpSp>
        <p:grpSp>
          <p:nvGrpSpPr>
            <p:cNvPr id="8" name="Group 65"/>
            <p:cNvGrpSpPr>
              <a:grpSpLocks/>
            </p:cNvGrpSpPr>
            <p:nvPr/>
          </p:nvGrpSpPr>
          <p:grpSpPr bwMode="auto">
            <a:xfrm>
              <a:off x="735" y="5340"/>
              <a:ext cx="6660" cy="1872"/>
              <a:chOff x="2340" y="10797"/>
              <a:chExt cx="6660" cy="1872"/>
            </a:xfrm>
          </p:grpSpPr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2340" y="10797"/>
                <a:ext cx="1380" cy="1797"/>
                <a:chOff x="2340" y="10797"/>
                <a:chExt cx="1380" cy="1797"/>
              </a:xfrm>
            </p:grpSpPr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2340" y="10797"/>
                  <a:ext cx="1380" cy="9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2415" y="11421"/>
                  <a:ext cx="126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auto">
                <a:xfrm>
                  <a:off x="2415" y="11733"/>
                  <a:ext cx="126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auto">
                <a:xfrm>
                  <a:off x="2340" y="11733"/>
                  <a:ext cx="1365" cy="861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71"/>
              <p:cNvGrpSpPr>
                <a:grpSpLocks/>
              </p:cNvGrpSpPr>
              <p:nvPr/>
            </p:nvGrpSpPr>
            <p:grpSpPr bwMode="auto">
              <a:xfrm>
                <a:off x="3930" y="10797"/>
                <a:ext cx="1650" cy="1872"/>
                <a:chOff x="3930" y="10797"/>
                <a:chExt cx="1650" cy="1872"/>
              </a:xfrm>
            </p:grpSpPr>
            <p:sp>
              <p:nvSpPr>
                <p:cNvPr id="22" name="Line 72"/>
                <p:cNvSpPr>
                  <a:spLocks noChangeShapeType="1"/>
                </p:cNvSpPr>
                <p:nvPr/>
              </p:nvSpPr>
              <p:spPr bwMode="auto">
                <a:xfrm>
                  <a:off x="3960" y="10797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73"/>
                <p:cNvSpPr>
                  <a:spLocks noChangeShapeType="1"/>
                </p:cNvSpPr>
                <p:nvPr/>
              </p:nvSpPr>
              <p:spPr bwMode="auto">
                <a:xfrm>
                  <a:off x="3960" y="10797"/>
                  <a:ext cx="1620" cy="9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Line 74"/>
                <p:cNvSpPr>
                  <a:spLocks noChangeShapeType="1"/>
                </p:cNvSpPr>
                <p:nvPr/>
              </p:nvSpPr>
              <p:spPr bwMode="auto">
                <a:xfrm>
                  <a:off x="3930" y="10797"/>
                  <a:ext cx="1620" cy="15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3960" y="11109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Line 76"/>
                <p:cNvSpPr>
                  <a:spLocks noChangeShapeType="1"/>
                </p:cNvSpPr>
                <p:nvPr/>
              </p:nvSpPr>
              <p:spPr bwMode="auto">
                <a:xfrm>
                  <a:off x="3960" y="11424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Line 77"/>
                <p:cNvSpPr>
                  <a:spLocks noChangeShapeType="1"/>
                </p:cNvSpPr>
                <p:nvPr/>
              </p:nvSpPr>
              <p:spPr bwMode="auto">
                <a:xfrm>
                  <a:off x="3930" y="12045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3930" y="12357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3930" y="11733"/>
                  <a:ext cx="1620" cy="93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80"/>
              <p:cNvGrpSpPr>
                <a:grpSpLocks/>
              </p:cNvGrpSpPr>
              <p:nvPr/>
            </p:nvGrpSpPr>
            <p:grpSpPr bwMode="auto">
              <a:xfrm>
                <a:off x="5760" y="10908"/>
                <a:ext cx="1725" cy="1605"/>
                <a:chOff x="5760" y="10908"/>
                <a:chExt cx="1725" cy="1605"/>
              </a:xfrm>
            </p:grpSpPr>
            <p:sp>
              <p:nvSpPr>
                <p:cNvPr id="16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5850" y="10908"/>
                  <a:ext cx="162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Line 82"/>
                <p:cNvSpPr>
                  <a:spLocks noChangeShapeType="1"/>
                </p:cNvSpPr>
                <p:nvPr/>
              </p:nvSpPr>
              <p:spPr bwMode="auto">
                <a:xfrm>
                  <a:off x="5850" y="11109"/>
                  <a:ext cx="162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5760" y="10983"/>
                  <a:ext cx="1725" cy="7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5775" y="11829"/>
                  <a:ext cx="1695" cy="49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Line 85"/>
                <p:cNvSpPr>
                  <a:spLocks noChangeShapeType="1"/>
                </p:cNvSpPr>
                <p:nvPr/>
              </p:nvSpPr>
              <p:spPr bwMode="auto">
                <a:xfrm>
                  <a:off x="5850" y="12357"/>
                  <a:ext cx="162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Line 86"/>
                <p:cNvSpPr>
                  <a:spLocks noChangeShapeType="1"/>
                </p:cNvSpPr>
                <p:nvPr/>
              </p:nvSpPr>
              <p:spPr bwMode="auto">
                <a:xfrm>
                  <a:off x="5850" y="11763"/>
                  <a:ext cx="1620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87"/>
              <p:cNvGrpSpPr>
                <a:grpSpLocks/>
              </p:cNvGrpSpPr>
              <p:nvPr/>
            </p:nvGrpSpPr>
            <p:grpSpPr bwMode="auto">
              <a:xfrm>
                <a:off x="7740" y="10953"/>
                <a:ext cx="1260" cy="1560"/>
                <a:chOff x="7740" y="10953"/>
                <a:chExt cx="1260" cy="1560"/>
              </a:xfrm>
            </p:grpSpPr>
            <p:sp>
              <p:nvSpPr>
                <p:cNvPr id="13" name="Line 88"/>
                <p:cNvSpPr>
                  <a:spLocks noChangeShapeType="1"/>
                </p:cNvSpPr>
                <p:nvPr/>
              </p:nvSpPr>
              <p:spPr bwMode="auto">
                <a:xfrm>
                  <a:off x="7740" y="10953"/>
                  <a:ext cx="1260" cy="9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7740" y="11889"/>
                  <a:ext cx="126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Line 90"/>
                <p:cNvSpPr>
                  <a:spLocks noChangeShapeType="1"/>
                </p:cNvSpPr>
                <p:nvPr/>
              </p:nvSpPr>
              <p:spPr bwMode="auto">
                <a:xfrm>
                  <a:off x="7740" y="11733"/>
                  <a:ext cx="1260" cy="15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动态规划设计思想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3"/>
            <a:ext cx="8229600" cy="4214842"/>
          </a:xfrm>
        </p:spPr>
        <p:txBody>
          <a:bodyPr/>
          <a:lstStyle/>
          <a:p>
            <a:pPr lvl="1"/>
            <a:r>
              <a:rPr lang="zh-CN" altLang="en-US" dirty="0" smtClean="0"/>
              <a:t>动态规划技术的必要条件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最优子结构性质：一个最优决策序列的任何子序列本身一定是</a:t>
            </a:r>
            <a:r>
              <a:rPr lang="zh-CN" altLang="en-US" b="1" dirty="0" smtClean="0"/>
              <a:t>相对于子序列的初始和结束状态</a:t>
            </a:r>
            <a:r>
              <a:rPr lang="zh-CN" altLang="en-US" dirty="0" smtClean="0"/>
              <a:t>的最优决策序列。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一个问题可以使用动态规划求解，必须具有最优子结构性质。所以，动态规划算法也需要证明</a:t>
            </a:r>
            <a:r>
              <a:rPr lang="en-US" altLang="zh-CN" dirty="0" smtClean="0"/>
              <a:t>(</a:t>
            </a:r>
            <a:r>
              <a:rPr lang="zh-CN" altLang="en-US" smtClean="0"/>
              <a:t>难度不大</a:t>
            </a:r>
            <a:r>
              <a:rPr lang="en-US" altLang="zh-CN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并不是所有组合优化问题都具有最优子结构性质。有时子问题的非最优解延伸为整个问题时成了最优解。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反例：求总长模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的最短路径。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采用动态规划算法，每步的最短路径值放节点上方。得</a:t>
            </a:r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到“下上上上上”路径的模</a:t>
            </a:r>
            <a:r>
              <a:rPr lang="en-US" altLang="zh-CN" dirty="0" smtClean="0"/>
              <a:t>10</a:t>
            </a:r>
            <a:r>
              <a:rPr lang="zh-CN" altLang="en-US" dirty="0" smtClean="0"/>
              <a:t>长度为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但路径“下下下下”的模</a:t>
            </a:r>
            <a:r>
              <a:rPr lang="en-US" altLang="zh-CN" dirty="0" smtClean="0"/>
              <a:t>10</a:t>
            </a:r>
            <a:r>
              <a:rPr lang="zh-CN" altLang="en-US" dirty="0" smtClean="0"/>
              <a:t>长度为</a:t>
            </a:r>
            <a:r>
              <a:rPr lang="en-US" altLang="zh-CN" dirty="0" smtClean="0"/>
              <a:t>(5+5+5+5)mod10=0</a:t>
            </a:r>
            <a:r>
              <a:rPr lang="zh-CN" altLang="en-US" dirty="0" smtClean="0"/>
              <a:t>更短。</a:t>
            </a:r>
            <a:endParaRPr lang="zh-CN" altLang="en-US" dirty="0"/>
          </a:p>
        </p:txBody>
      </p:sp>
      <p:pic>
        <p:nvPicPr>
          <p:cNvPr id="4" name="图片 3" descr="模10最短路径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66" y="5357826"/>
            <a:ext cx="447675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动态规划设计思想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57428"/>
          </a:xfrm>
        </p:spPr>
        <p:txBody>
          <a:bodyPr/>
          <a:lstStyle/>
          <a:p>
            <a:pPr lvl="1"/>
            <a:r>
              <a:rPr lang="zh-CN" altLang="en-US" sz="2400" dirty="0" smtClean="0"/>
              <a:t>不满足最优子结构例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数字三角形问题：从三角顶部沿斜线往下走，找一条数字和最小的路径（到达最低层）。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令</a:t>
            </a:r>
            <a:r>
              <a:rPr lang="en-US" altLang="zh-CN" sz="2000" dirty="0" smtClean="0"/>
              <a:t>D(x)</a:t>
            </a:r>
            <a:r>
              <a:rPr lang="zh-CN" altLang="en-US" sz="2000" dirty="0" smtClean="0"/>
              <a:t>表示从顶到第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层的最小路径值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sz="2000" dirty="0" smtClean="0"/>
              <a:t>      D(4)=2+6+1+1=10</a:t>
            </a:r>
            <a:r>
              <a:rPr lang="zh-CN" altLang="en-US" sz="2000" dirty="0" smtClean="0"/>
              <a:t>，但</a:t>
            </a:r>
            <a:r>
              <a:rPr lang="en-US" altLang="zh-CN" sz="2000" dirty="0" smtClean="0"/>
              <a:t>2+6+1=9</a:t>
            </a:r>
            <a:r>
              <a:rPr lang="zh-CN" altLang="en-US" sz="2000" dirty="0" smtClean="0"/>
              <a:t>不是</a:t>
            </a:r>
            <a:r>
              <a:rPr lang="en-US" altLang="zh-CN" sz="2000" dirty="0" smtClean="0"/>
              <a:t>D(3)</a:t>
            </a:r>
            <a:r>
              <a:rPr lang="zh-CN" altLang="en-US" sz="2000" dirty="0" smtClean="0"/>
              <a:t>的最优路径，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sz="2000" dirty="0" smtClean="0"/>
              <a:t>      D(3)=2+2+4=8</a:t>
            </a:r>
            <a:r>
              <a:rPr lang="zh-CN" altLang="en-US" sz="2000" dirty="0" smtClean="0"/>
              <a:t>是最优路径。</a:t>
            </a:r>
            <a:endParaRPr lang="zh-CN" altLang="en-US" sz="2000" dirty="0"/>
          </a:p>
        </p:txBody>
      </p:sp>
      <p:pic>
        <p:nvPicPr>
          <p:cNvPr id="6" name="图片 5" descr="数字三角形问题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2" y="3786190"/>
            <a:ext cx="3071834" cy="23574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第五章 动态规划算法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441455"/>
            <a:ext cx="8401080" cy="4702189"/>
          </a:xfrm>
        </p:spPr>
        <p:txBody>
          <a:bodyPr/>
          <a:lstStyle/>
          <a:p>
            <a:r>
              <a:rPr lang="en-US" altLang="zh-CN" sz="2800" dirty="0" smtClean="0"/>
              <a:t>5.2 </a:t>
            </a:r>
            <a:r>
              <a:rPr lang="zh-CN" altLang="en-US" sz="2800" dirty="0" smtClean="0"/>
              <a:t>矩阵连乘问题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问题：</a:t>
            </a:r>
            <a:r>
              <a:rPr lang="zh-CN" altLang="en-US" sz="2400" dirty="0" smtClean="0">
                <a:latin typeface="Times New Roman" pitchFamily="18" charset="0"/>
              </a:rPr>
              <a:t>给定</a:t>
            </a:r>
            <a:r>
              <a:rPr lang="en-US" altLang="zh-CN" sz="2400" dirty="0" smtClean="0">
                <a:latin typeface="Times New Roman" pitchFamily="18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</a:rPr>
              <a:t>个数字矩阵</a:t>
            </a:r>
            <a:r>
              <a:rPr lang="en-US" altLang="zh-CN" sz="2400" dirty="0" smtClean="0">
                <a:latin typeface="Times New Roman" pitchFamily="18" charset="0"/>
              </a:rPr>
              <a:t>A</a:t>
            </a:r>
            <a:r>
              <a:rPr lang="en-US" altLang="zh-CN" sz="2400" baseline="-25000" dirty="0" smtClean="0">
                <a:latin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A</a:t>
            </a:r>
            <a:r>
              <a:rPr lang="en-US" altLang="zh-CN" sz="2400" baseline="-25000" dirty="0" smtClean="0">
                <a:latin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…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A</a:t>
            </a:r>
            <a:r>
              <a:rPr lang="en-US" altLang="zh-CN" sz="2400" baseline="-25000" dirty="0" smtClean="0">
                <a:latin typeface="Times New Roman" pitchFamily="18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</a:rPr>
              <a:t>，其中</a:t>
            </a:r>
            <a:r>
              <a:rPr lang="en-US" altLang="zh-CN" sz="2400" dirty="0" smtClean="0">
                <a:latin typeface="Times New Roman" pitchFamily="18" charset="0"/>
              </a:rPr>
              <a:t>A</a:t>
            </a:r>
            <a:r>
              <a:rPr lang="en-US" altLang="zh-CN" sz="2400" baseline="-25000" dirty="0" smtClean="0">
                <a:latin typeface="Times New Roman" pitchFamily="18" charset="0"/>
              </a:rPr>
              <a:t>i</a:t>
            </a:r>
            <a:r>
              <a:rPr lang="zh-CN" altLang="en-US" sz="2400" dirty="0" smtClean="0">
                <a:latin typeface="Times New Roman" pitchFamily="18" charset="0"/>
              </a:rPr>
              <a:t>与</a:t>
            </a:r>
            <a:r>
              <a:rPr lang="en-US" altLang="zh-CN" sz="2400" dirty="0" smtClean="0">
                <a:latin typeface="Times New Roman" pitchFamily="18" charset="0"/>
              </a:rPr>
              <a:t>A</a:t>
            </a:r>
            <a:r>
              <a:rPr lang="en-US" altLang="zh-CN" sz="2400" baseline="-25000" dirty="0" smtClean="0">
                <a:latin typeface="Times New Roman" pitchFamily="18" charset="0"/>
              </a:rPr>
              <a:t>i+1</a:t>
            </a:r>
            <a:r>
              <a:rPr lang="zh-CN" altLang="en-US" sz="2400" dirty="0" smtClean="0">
                <a:latin typeface="Times New Roman" pitchFamily="18" charset="0"/>
              </a:rPr>
              <a:t>是可乘的，设</a:t>
            </a:r>
            <a:r>
              <a:rPr lang="en-US" altLang="zh-CN" sz="2400" dirty="0" smtClean="0">
                <a:latin typeface="Times New Roman" pitchFamily="18" charset="0"/>
              </a:rPr>
              <a:t>A</a:t>
            </a:r>
            <a:r>
              <a:rPr lang="en-US" altLang="zh-CN" sz="2400" baseline="-25000" dirty="0" smtClean="0">
                <a:latin typeface="Times New Roman" pitchFamily="18" charset="0"/>
              </a:rPr>
              <a:t>i</a:t>
            </a:r>
            <a:r>
              <a:rPr lang="zh-CN" altLang="en-US" sz="2400" dirty="0" smtClean="0">
                <a:latin typeface="Times New Roman" pitchFamily="18" charset="0"/>
              </a:rPr>
              <a:t>是</a:t>
            </a:r>
            <a:r>
              <a:rPr lang="en-US" altLang="zh-CN" sz="2400" dirty="0" smtClean="0">
                <a:latin typeface="Times New Roman" pitchFamily="18" charset="0"/>
              </a:rPr>
              <a:t>p</a:t>
            </a:r>
            <a:r>
              <a:rPr lang="en-US" altLang="zh-CN" sz="2400" baseline="-25000" dirty="0" smtClean="0">
                <a:latin typeface="Times New Roman" pitchFamily="18" charset="0"/>
              </a:rPr>
              <a:t>i-1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2400" dirty="0" smtClean="0">
                <a:latin typeface="Times New Roman" pitchFamily="18" charset="0"/>
              </a:rPr>
              <a:t>p</a:t>
            </a:r>
            <a:r>
              <a:rPr lang="en-US" altLang="zh-CN" sz="2400" baseline="-25000" dirty="0" smtClean="0">
                <a:latin typeface="Times New Roman" pitchFamily="18" charset="0"/>
              </a:rPr>
              <a:t>i</a:t>
            </a:r>
            <a:r>
              <a:rPr lang="zh-CN" altLang="en-US" sz="2400" dirty="0" smtClean="0">
                <a:latin typeface="Times New Roman" pitchFamily="18" charset="0"/>
              </a:rPr>
              <a:t>矩阵</a:t>
            </a:r>
            <a:r>
              <a:rPr lang="en-US" altLang="zh-CN" sz="2400" dirty="0" smtClean="0">
                <a:latin typeface="Times New Roman" pitchFamily="18" charset="0"/>
              </a:rPr>
              <a:t>, </a:t>
            </a:r>
            <a:r>
              <a:rPr lang="en-US" altLang="zh-CN" sz="2400" dirty="0" err="1" smtClean="0">
                <a:latin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</a:rPr>
              <a:t>=1,2,…,n</a:t>
            </a:r>
            <a:r>
              <a:rPr lang="zh-CN" altLang="en-US" sz="2400" dirty="0" smtClean="0">
                <a:latin typeface="Times New Roman" pitchFamily="18" charset="0"/>
              </a:rPr>
              <a:t>。求矩阵连乘</a:t>
            </a:r>
            <a:r>
              <a:rPr lang="en-US" altLang="zh-CN" sz="2400" dirty="0" smtClean="0">
                <a:latin typeface="Times New Roman" pitchFamily="18" charset="0"/>
              </a:rPr>
              <a:t>A</a:t>
            </a:r>
            <a:r>
              <a:rPr lang="en-US" altLang="zh-CN" sz="2400" baseline="-25000" dirty="0" smtClean="0">
                <a:latin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</a:rPr>
              <a:t>A</a:t>
            </a:r>
            <a:r>
              <a:rPr lang="en-US" altLang="zh-CN" sz="2400" baseline="-25000" dirty="0" smtClean="0">
                <a:latin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</a:t>
            </a:r>
            <a:r>
              <a:rPr lang="en-US" altLang="zh-CN" sz="2400" dirty="0" smtClean="0">
                <a:latin typeface="Times New Roman" pitchFamily="18" charset="0"/>
              </a:rPr>
              <a:t>A</a:t>
            </a:r>
            <a:r>
              <a:rPr lang="en-US" altLang="zh-CN" sz="2400" baseline="-25000" dirty="0" smtClean="0">
                <a:latin typeface="Times New Roman" pitchFamily="18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</a:rPr>
              <a:t>的加括号方法，使得所用的乘次数最少。</a:t>
            </a:r>
          </a:p>
          <a:p>
            <a:pPr lvl="2"/>
            <a:r>
              <a:rPr lang="zh-CN" altLang="en-US" sz="2000" dirty="0" smtClean="0">
                <a:latin typeface="Times New Roman" pitchFamily="18" charset="0"/>
              </a:rPr>
              <a:t>例：三个矩阵连乘，可以有</a:t>
            </a:r>
            <a:r>
              <a:rPr lang="en-US" altLang="zh-CN" sz="2000" dirty="0" smtClean="0">
                <a:latin typeface="Times New Roman" pitchFamily="18" charset="0"/>
              </a:rPr>
              <a:t>(A</a:t>
            </a:r>
            <a:r>
              <a:rPr lang="en-US" altLang="zh-CN" sz="2000" baseline="-25000" dirty="0" smtClean="0">
                <a:latin typeface="Times New Roman" pitchFamily="18" charset="0"/>
              </a:rPr>
              <a:t>1</a:t>
            </a:r>
            <a:r>
              <a:rPr lang="en-US" altLang="zh-CN" sz="2000" dirty="0" smtClean="0">
                <a:latin typeface="Times New Roman" pitchFamily="18" charset="0"/>
              </a:rPr>
              <a:t>A</a:t>
            </a:r>
            <a:r>
              <a:rPr lang="en-US" altLang="zh-CN" sz="2000" baseline="-25000" dirty="0" smtClean="0">
                <a:latin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</a:rPr>
              <a:t>)A</a:t>
            </a:r>
            <a:r>
              <a:rPr lang="en-US" altLang="zh-CN" sz="2000" baseline="-25000" dirty="0" smtClean="0">
                <a:latin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</a:rPr>
              <a:t>A</a:t>
            </a:r>
            <a:r>
              <a:rPr lang="en-US" altLang="zh-CN" sz="2000" baseline="-25000" dirty="0" smtClean="0">
                <a:latin typeface="Times New Roman" pitchFamily="18" charset="0"/>
              </a:rPr>
              <a:t>1</a:t>
            </a:r>
            <a:r>
              <a:rPr lang="en-US" altLang="zh-CN" sz="2000" dirty="0" smtClean="0">
                <a:latin typeface="Times New Roman" pitchFamily="18" charset="0"/>
              </a:rPr>
              <a:t>(A</a:t>
            </a:r>
            <a:r>
              <a:rPr lang="en-US" altLang="zh-CN" sz="2000" baseline="-25000" dirty="0" smtClean="0">
                <a:latin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</a:rPr>
              <a:t>A</a:t>
            </a:r>
            <a:r>
              <a:rPr lang="en-US" altLang="zh-CN" sz="2000" baseline="-25000" dirty="0" smtClean="0">
                <a:latin typeface="Times New Roman" pitchFamily="18" charset="0"/>
              </a:rPr>
              <a:t>3</a:t>
            </a:r>
            <a:r>
              <a:rPr lang="en-US" altLang="zh-CN" sz="2000" dirty="0" smtClean="0">
                <a:latin typeface="Times New Roman" pitchFamily="18" charset="0"/>
              </a:rPr>
              <a:t>) </a:t>
            </a:r>
            <a:r>
              <a:rPr lang="zh-CN" altLang="en-US" sz="2000" dirty="0" smtClean="0">
                <a:latin typeface="Times New Roman" pitchFamily="18" charset="0"/>
              </a:rPr>
              <a:t>，乘法次数分别为：</a:t>
            </a:r>
            <a:r>
              <a:rPr lang="en-US" altLang="zh-CN" sz="2000" dirty="0" smtClean="0">
                <a:latin typeface="Times New Roman" pitchFamily="18" charset="0"/>
              </a:rPr>
              <a:t>  p</a:t>
            </a:r>
            <a:r>
              <a:rPr lang="en-US" altLang="zh-CN" sz="2000" baseline="-25000" dirty="0" smtClean="0">
                <a:latin typeface="Times New Roman" pitchFamily="18" charset="0"/>
              </a:rPr>
              <a:t>0</a:t>
            </a:r>
            <a:r>
              <a:rPr lang="en-US" altLang="zh-CN" sz="2000" dirty="0" smtClean="0">
                <a:latin typeface="Times New Roman" pitchFamily="18" charset="0"/>
              </a:rPr>
              <a:t>p</a:t>
            </a:r>
            <a:r>
              <a:rPr lang="en-US" altLang="zh-CN" sz="2000" baseline="-25000" dirty="0" smtClean="0">
                <a:latin typeface="Times New Roman" pitchFamily="18" charset="0"/>
              </a:rPr>
              <a:t>1</a:t>
            </a:r>
            <a:r>
              <a:rPr lang="en-US" altLang="zh-CN" sz="2000" dirty="0" smtClean="0">
                <a:latin typeface="Times New Roman" pitchFamily="18" charset="0"/>
              </a:rPr>
              <a:t>p</a:t>
            </a:r>
            <a:r>
              <a:rPr lang="en-US" altLang="zh-CN" sz="2000" baseline="-25000" dirty="0" smtClean="0">
                <a:latin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</a:rPr>
              <a:t>+p</a:t>
            </a:r>
            <a:r>
              <a:rPr lang="en-US" altLang="zh-CN" sz="2000" baseline="-25000" dirty="0" smtClean="0">
                <a:latin typeface="Times New Roman" pitchFamily="18" charset="0"/>
              </a:rPr>
              <a:t>0</a:t>
            </a:r>
            <a:r>
              <a:rPr lang="en-US" altLang="zh-CN" sz="2000" dirty="0" smtClean="0">
                <a:latin typeface="Times New Roman" pitchFamily="18" charset="0"/>
              </a:rPr>
              <a:t>p</a:t>
            </a:r>
            <a:r>
              <a:rPr lang="en-US" altLang="zh-CN" sz="2000" baseline="-25000" dirty="0" smtClean="0">
                <a:latin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</a:rPr>
              <a:t>p</a:t>
            </a:r>
            <a:r>
              <a:rPr lang="en-US" altLang="zh-CN" sz="2000" baseline="-25000" dirty="0" smtClean="0">
                <a:latin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</a:rPr>
              <a:t>p</a:t>
            </a:r>
            <a:r>
              <a:rPr lang="en-US" altLang="zh-CN" sz="2000" baseline="-25000" dirty="0" smtClean="0">
                <a:latin typeface="Times New Roman" pitchFamily="18" charset="0"/>
              </a:rPr>
              <a:t>0</a:t>
            </a:r>
            <a:r>
              <a:rPr lang="en-US" altLang="zh-CN" sz="2000" dirty="0" smtClean="0">
                <a:latin typeface="Times New Roman" pitchFamily="18" charset="0"/>
              </a:rPr>
              <a:t>p</a:t>
            </a:r>
            <a:r>
              <a:rPr lang="en-US" altLang="zh-CN" sz="2000" baseline="-25000" dirty="0" smtClean="0">
                <a:latin typeface="Times New Roman" pitchFamily="18" charset="0"/>
              </a:rPr>
              <a:t>1</a:t>
            </a:r>
            <a:r>
              <a:rPr lang="en-US" altLang="zh-CN" sz="2000" dirty="0" smtClean="0">
                <a:latin typeface="Times New Roman" pitchFamily="18" charset="0"/>
              </a:rPr>
              <a:t>p</a:t>
            </a:r>
            <a:r>
              <a:rPr lang="en-US" altLang="zh-CN" sz="2000" baseline="-25000" dirty="0" smtClean="0">
                <a:latin typeface="Times New Roman" pitchFamily="18" charset="0"/>
              </a:rPr>
              <a:t>3</a:t>
            </a:r>
            <a:r>
              <a:rPr lang="en-US" altLang="zh-CN" sz="2000" dirty="0" smtClean="0">
                <a:latin typeface="Times New Roman" pitchFamily="18" charset="0"/>
              </a:rPr>
              <a:t>+p</a:t>
            </a:r>
            <a:r>
              <a:rPr lang="en-US" altLang="zh-CN" sz="2000" baseline="-25000" dirty="0" smtClean="0">
                <a:latin typeface="Times New Roman" pitchFamily="18" charset="0"/>
              </a:rPr>
              <a:t>1</a:t>
            </a:r>
            <a:r>
              <a:rPr lang="en-US" altLang="zh-CN" sz="2000" dirty="0" smtClean="0">
                <a:latin typeface="Times New Roman" pitchFamily="18" charset="0"/>
              </a:rPr>
              <a:t>p</a:t>
            </a:r>
            <a:r>
              <a:rPr lang="en-US" altLang="zh-CN" sz="2000" baseline="-25000" dirty="0" smtClean="0">
                <a:latin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</a:rPr>
              <a:t>p</a:t>
            </a:r>
            <a:r>
              <a:rPr lang="en-US" altLang="zh-CN" sz="2000" baseline="-25000" dirty="0" smtClean="0">
                <a:latin typeface="Times New Roman" pitchFamily="18" charset="0"/>
              </a:rPr>
              <a:t>3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</a:p>
          <a:p>
            <a:pPr lvl="2"/>
            <a:r>
              <a:rPr lang="zh-CN" altLang="en-US" sz="2000" dirty="0" smtClean="0">
                <a:latin typeface="Times New Roman" pitchFamily="18" charset="0"/>
              </a:rPr>
              <a:t>例子：</a:t>
            </a:r>
            <a:r>
              <a:rPr lang="en-US" altLang="zh-CN" sz="2000" dirty="0" smtClean="0">
                <a:latin typeface="Times New Roman" pitchFamily="18" charset="0"/>
              </a:rPr>
              <a:t>p</a:t>
            </a:r>
            <a:r>
              <a:rPr lang="en-US" altLang="zh-CN" sz="2000" baseline="-25000" dirty="0" smtClean="0">
                <a:latin typeface="Times New Roman" pitchFamily="18" charset="0"/>
              </a:rPr>
              <a:t>0</a:t>
            </a:r>
            <a:r>
              <a:rPr lang="en-US" altLang="zh-CN" sz="2000" dirty="0" smtClean="0">
                <a:latin typeface="Times New Roman" pitchFamily="18" charset="0"/>
              </a:rPr>
              <a:t>=10, p</a:t>
            </a:r>
            <a:r>
              <a:rPr lang="en-US" altLang="zh-CN" sz="2000" baseline="-25000" dirty="0" smtClean="0">
                <a:latin typeface="Times New Roman" pitchFamily="18" charset="0"/>
              </a:rPr>
              <a:t>1</a:t>
            </a:r>
            <a:r>
              <a:rPr lang="en-US" altLang="zh-CN" sz="2000" dirty="0" smtClean="0">
                <a:latin typeface="Times New Roman" pitchFamily="18" charset="0"/>
              </a:rPr>
              <a:t>=100, p</a:t>
            </a:r>
            <a:r>
              <a:rPr lang="en-US" altLang="zh-CN" sz="2000" baseline="-25000" dirty="0" smtClean="0">
                <a:latin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</a:rPr>
              <a:t>=5, p</a:t>
            </a:r>
            <a:r>
              <a:rPr lang="en-US" altLang="zh-CN" sz="2000" baseline="-25000" dirty="0" smtClean="0">
                <a:latin typeface="Times New Roman" pitchFamily="18" charset="0"/>
              </a:rPr>
              <a:t>3</a:t>
            </a:r>
            <a:r>
              <a:rPr lang="en-US" altLang="zh-CN" sz="2000" dirty="0" smtClean="0">
                <a:latin typeface="Times New Roman" pitchFamily="18" charset="0"/>
              </a:rPr>
              <a:t>=50,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两种方法的次数分别是：</a:t>
            </a:r>
            <a:r>
              <a:rPr lang="en-US" altLang="zh-CN" sz="2000" dirty="0" smtClean="0">
                <a:latin typeface="Times New Roman" pitchFamily="18" charset="0"/>
              </a:rPr>
              <a:t>7500 </a:t>
            </a:r>
            <a:r>
              <a:rPr lang="zh-CN" altLang="en-US" sz="2000" dirty="0" smtClean="0">
                <a:latin typeface="Times New Roman" pitchFamily="18" charset="0"/>
              </a:rPr>
              <a:t>和 </a:t>
            </a:r>
            <a:r>
              <a:rPr lang="en-US" altLang="zh-CN" sz="2000" dirty="0" smtClean="0">
                <a:latin typeface="Times New Roman" pitchFamily="18" charset="0"/>
              </a:rPr>
              <a:t>75000</a:t>
            </a:r>
            <a:r>
              <a:rPr lang="zh-CN" altLang="en-US" sz="2000" dirty="0" smtClean="0">
                <a:latin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1"/>
            <a:r>
              <a:rPr lang="zh-CN" altLang="en-US" sz="2400" dirty="0" smtClean="0">
                <a:latin typeface="Times New Roman" pitchFamily="18" charset="0"/>
              </a:rPr>
              <a:t>如果使用蛮力算法，对所有可能的加括号方法递归搜索，则</a:t>
            </a:r>
            <a:r>
              <a:rPr lang="en-US" altLang="zh-CN" sz="2400" dirty="0" smtClean="0">
                <a:latin typeface="Times New Roman" pitchFamily="18" charset="0"/>
              </a:rPr>
              <a:t>:</a:t>
            </a:r>
          </a:p>
          <a:p>
            <a:pPr lvl="1"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                                           ,T(n)=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71538" y="4929198"/>
          <a:ext cx="3429024" cy="1143008"/>
        </p:xfrm>
        <a:graphic>
          <a:graphicData uri="http://schemas.openxmlformats.org/presentationml/2006/ole">
            <p:oleObj spid="_x0000_s18434" name="公式" r:id="rId3" imgW="2082600" imgH="685800" progId="Equation.3">
              <p:embed/>
            </p:oleObj>
          </a:graphicData>
        </a:graphic>
      </p:graphicFrame>
      <p:graphicFrame>
        <p:nvGraphicFramePr>
          <p:cNvPr id="18436" name="Object 17"/>
          <p:cNvGraphicFramePr>
            <a:graphicFrameLocks noChangeAspect="1"/>
          </p:cNvGraphicFramePr>
          <p:nvPr/>
        </p:nvGraphicFramePr>
        <p:xfrm>
          <a:off x="5357818" y="5143512"/>
          <a:ext cx="3214710" cy="719137"/>
        </p:xfrm>
        <a:graphic>
          <a:graphicData uri="http://schemas.openxmlformats.org/presentationml/2006/ole">
            <p:oleObj spid="_x0000_s18436" name="Equation" r:id="rId4" imgW="1993900" imgH="457200" progId="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ultim0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multim01</Template>
  <TotalTime>2652</TotalTime>
  <Words>5647</Words>
  <Application>Microsoft PowerPoint</Application>
  <PresentationFormat>全屏显示(4:3)</PresentationFormat>
  <Paragraphs>657</Paragraphs>
  <Slides>34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37" baseType="lpstr">
      <vt:lpstr>multim01</vt:lpstr>
      <vt:lpstr>公式</vt:lpstr>
      <vt:lpstr>Equation</vt:lpstr>
      <vt:lpstr>第五章 动态规划算法</vt:lpstr>
      <vt:lpstr>动态规划设计思想</vt:lpstr>
      <vt:lpstr>动态规划设计思想</vt:lpstr>
      <vt:lpstr>动态规划设计思想</vt:lpstr>
      <vt:lpstr>动态规划设计思想</vt:lpstr>
      <vt:lpstr>动态规划设计思想</vt:lpstr>
      <vt:lpstr>动态规划设计思想</vt:lpstr>
      <vt:lpstr>动态规划设计思想</vt:lpstr>
      <vt:lpstr>第五章 动态规划算法</vt:lpstr>
      <vt:lpstr>矩阵连乘问题</vt:lpstr>
      <vt:lpstr>矩阵连乘问题</vt:lpstr>
      <vt:lpstr>矩阵连乘问题</vt:lpstr>
      <vt:lpstr>矩阵连乘问题</vt:lpstr>
      <vt:lpstr>矩阵连乘问题</vt:lpstr>
      <vt:lpstr>第五章 动态规划算法</vt:lpstr>
      <vt:lpstr>0/1背包问题</vt:lpstr>
      <vt:lpstr>               0/1背包问题</vt:lpstr>
      <vt:lpstr>0/1背包问题</vt:lpstr>
      <vt:lpstr>0/1背包问题</vt:lpstr>
      <vt:lpstr>0/1背包问题</vt:lpstr>
      <vt:lpstr>0/1背包问题</vt:lpstr>
      <vt:lpstr>第五章 动态规划算法</vt:lpstr>
      <vt:lpstr>流水作业调度问题</vt:lpstr>
      <vt:lpstr>流水作业调度问题</vt:lpstr>
      <vt:lpstr>流水作业调度问题</vt:lpstr>
      <vt:lpstr>流水作业调度问题</vt:lpstr>
      <vt:lpstr>流水作业调度问题</vt:lpstr>
      <vt:lpstr>第五章 动态规划算法</vt:lpstr>
      <vt:lpstr>最优二叉搜索树</vt:lpstr>
      <vt:lpstr>最优二叉搜索树</vt:lpstr>
      <vt:lpstr>最优二叉搜索树</vt:lpstr>
      <vt:lpstr>最优二叉搜索树</vt:lpstr>
      <vt:lpstr>最优二叉搜索树</vt:lpstr>
      <vt:lpstr>第五章 动态规划算法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概述</dc:title>
  <dc:creator>微软用户</dc:creator>
  <cp:lastModifiedBy>Administrator</cp:lastModifiedBy>
  <cp:revision>224</cp:revision>
  <cp:lastPrinted>1601-01-01T00:00:00Z</cp:lastPrinted>
  <dcterms:created xsi:type="dcterms:W3CDTF">2015-09-06T23:38:52Z</dcterms:created>
  <dcterms:modified xsi:type="dcterms:W3CDTF">2018-10-28T09:53:25Z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